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9"/>
  </p:notesMasterIdLst>
  <p:sldIdLst>
    <p:sldId id="282" r:id="rId2"/>
    <p:sldId id="306" r:id="rId3"/>
    <p:sldId id="307" r:id="rId4"/>
    <p:sldId id="320" r:id="rId5"/>
    <p:sldId id="317" r:id="rId6"/>
    <p:sldId id="321" r:id="rId7"/>
    <p:sldId id="319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 autoAdjust="0"/>
    <p:restoredTop sz="88560" autoAdjust="0"/>
  </p:normalViewPr>
  <p:slideViewPr>
    <p:cSldViewPr snapToGrid="0">
      <p:cViewPr varScale="1">
        <p:scale>
          <a:sx n="103" d="100"/>
          <a:sy n="103" d="100"/>
        </p:scale>
        <p:origin x="86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2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telerik.com/ONaH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7155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http://dojo.telerik.com/ONaHo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solidFill>
                  <a:schemeClr val="bg1">
                    <a:lumMod val="50000"/>
                  </a:schemeClr>
                </a:solidFill>
              </a:rPr>
              <a:t>Category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axis, different series types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solidFill>
                  <a:schemeClr val="bg1">
                    <a:lumMod val="50000"/>
                  </a:schemeClr>
                </a:solidFill>
              </a:rPr>
              <a:t>http://dojo.telerik.com/ItAhU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28128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http://dojo.telerik.com/OXoBI</a:t>
            </a:r>
          </a:p>
          <a:p>
            <a:endParaRPr lang="en-US" b="0" dirty="0" smtClean="0"/>
          </a:p>
          <a:p>
            <a:r>
              <a:rPr lang="en-US" b="0" dirty="0" smtClean="0"/>
              <a:t>Data-bound </a:t>
            </a:r>
            <a:r>
              <a:rPr lang="en-US" b="0" dirty="0"/>
              <a:t>multi-axis</a:t>
            </a:r>
          </a:p>
          <a:p>
            <a:endParaRPr lang="en-US" b="0" dirty="0"/>
          </a:p>
          <a:p>
            <a:r>
              <a:rPr lang="en-US" b="0" dirty="0"/>
              <a:t>Colored value-axis:</a:t>
            </a:r>
          </a:p>
          <a:p>
            <a:r>
              <a:rPr lang="en-US" b="0" dirty="0" smtClean="0"/>
              <a:t>http://dojo.telerik.com/iFAqo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178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9657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4721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More about charts in kendo </a:t>
            </a:r>
            <a:r>
              <a:rPr lang="en-US" b="0"/>
              <a:t>standard trainings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0276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dojo.telerik.com/odelu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hyperlink" Target="http://dojo.telerik.com/OpAb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hyperlink" Target="http://dojo.telerik.com/Egac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dojo.telerik.com/IhAn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dojo.telerik.com/uVi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221402" cy="85725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Kendo UI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6693159" cy="3724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Widget for rendering high-quality data visualizations.</a:t>
            </a:r>
            <a:endParaRPr lang="en-US" sz="15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Graphics are rendered on the client using SVG and Canvas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Most popular chart types are supported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Bar, Column, Line, Pie, Scatter, Bubble,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Chart widget uses separate styles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39" y="3492856"/>
            <a:ext cx="4223366" cy="3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235256" cy="85725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Chart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6693159" cy="3724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Series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Array of objects. Each object represents a series.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There are two types of series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Categorical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Scattered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Axes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Value axis (more than one value axis is supported)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Category axis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83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249111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Categorical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6830008" cy="3724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Categorical charts use categorical series, made up of array of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Categorical series is used for ‘trend’ type of charting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Categorical series can share same axes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At least one axis must have data, the other is calculated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axis orientation is inferred from the series type</a:t>
            </a:r>
          </a:p>
        </p:txBody>
      </p:sp>
      <p:pic>
        <p:nvPicPr>
          <p:cNvPr id="9" name="Picture 2" descr="http://suntico.com/wp-content/uploads/DemoStampRotate01-e140024257567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60" y="3374332"/>
            <a:ext cx="1022978" cy="4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96333" y="441086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lvl="0">
              <a:buClr>
                <a:srgbClr val="000000"/>
              </a:buClr>
              <a:buSzPct val="100000"/>
            </a:pPr>
            <a:r>
              <a:rPr lang="en" dirty="0"/>
              <a:t>Examples:</a:t>
            </a:r>
          </a:p>
          <a:p>
            <a:pPr marL="38100">
              <a:buClr>
                <a:srgbClr val="000000"/>
              </a:buClr>
              <a:buSzPct val="100000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dojo.telerik.com/odelu</a:t>
            </a:r>
            <a:endParaRPr lang="en-US" dirty="0" smtClean="0"/>
          </a:p>
          <a:p>
            <a:pPr marL="38100">
              <a:buClr>
                <a:srgbClr val="000000"/>
              </a:buClr>
              <a:buSzPct val="100000"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026" y="3244235"/>
            <a:ext cx="3959602" cy="17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249111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Binding categorical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6693159" cy="3724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Series and Axes can be bound to local or remote DataSource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The setting </a:t>
            </a:r>
            <a:r>
              <a:rPr lang="en-US" sz="1600" dirty="0">
                <a:solidFill>
                  <a:schemeClr val="accent1"/>
                </a:solidFill>
              </a:rPr>
              <a:t>field</a:t>
            </a:r>
            <a:r>
              <a:rPr lang="en-US" sz="1600" dirty="0"/>
              <a:t> indicates the field name in the data object that holds the value</a:t>
            </a:r>
            <a:endParaRPr lang="en-US" sz="1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Binding multi value axis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All additional value axes must have unique </a:t>
            </a:r>
            <a:r>
              <a:rPr lang="en-US" sz="1500" dirty="0">
                <a:solidFill>
                  <a:schemeClr val="accent1"/>
                </a:solidFill>
              </a:rPr>
              <a:t>name</a:t>
            </a:r>
            <a:r>
              <a:rPr lang="en-US" sz="1400" dirty="0"/>
              <a:t> setting</a:t>
            </a:r>
            <a:endParaRPr lang="en-US" sz="1500" dirty="0"/>
          </a:p>
          <a:p>
            <a:pPr marL="342900" lvl="1" indent="0">
              <a:buNone/>
            </a:pP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08774" y="425010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lvl="0">
              <a:buClr>
                <a:srgbClr val="000000"/>
              </a:buClr>
              <a:buSzPct val="100000"/>
            </a:pPr>
            <a:endParaRPr lang="en" dirty="0" smtClean="0"/>
          </a:p>
          <a:p>
            <a:pPr marL="38100" lvl="0">
              <a:buClr>
                <a:srgbClr val="000000"/>
              </a:buClr>
              <a:buSzPct val="100000"/>
            </a:pPr>
            <a:r>
              <a:rPr lang="en" dirty="0" smtClean="0"/>
              <a:t>Examples</a:t>
            </a:r>
            <a:r>
              <a:rPr lang="en" dirty="0"/>
              <a:t>:</a:t>
            </a:r>
          </a:p>
          <a:p>
            <a:pPr marL="381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dojo.telerik.com/OpAbO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81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774" y="2903136"/>
            <a:ext cx="4128693" cy="1754350"/>
          </a:xfrm>
          <a:prstGeom prst="rect">
            <a:avLst/>
          </a:prstGeom>
        </p:spPr>
      </p:pic>
      <p:pic>
        <p:nvPicPr>
          <p:cNvPr id="7" name="Picture 2" descr="http://suntico.com/wp-content/uploads/DemoStampRotate01-e140024257567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26" y="4717941"/>
            <a:ext cx="1022978" cy="4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242183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Scattered line (XY)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6693159" cy="3724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Scattered line charts use scattered series, made up of two-dimensional array of objects (matrix)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These series are used for “bubble” or “scattered” type of charting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Scattered and categorical series can not share same axes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two axes must have data</a:t>
            </a:r>
          </a:p>
          <a:p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390113" y="451858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lvl="0">
              <a:buClr>
                <a:srgbClr val="000000"/>
              </a:buClr>
              <a:buSzPct val="100000"/>
            </a:pPr>
            <a:r>
              <a:rPr lang="en" dirty="0"/>
              <a:t>Examples:</a:t>
            </a:r>
          </a:p>
          <a:p>
            <a:pPr marL="38100">
              <a:buClr>
                <a:srgbClr val="000000"/>
              </a:buClr>
              <a:buSzPct val="100000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dojo.telerik.com/Egaci</a:t>
            </a:r>
            <a:endParaRPr lang="en-US" dirty="0" smtClean="0"/>
          </a:p>
          <a:p>
            <a:pPr marL="38100">
              <a:buClr>
                <a:srgbClr val="000000"/>
              </a:buClr>
              <a:buSzPct val="100000"/>
            </a:pP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421" y="3081862"/>
            <a:ext cx="4093266" cy="1662170"/>
          </a:xfrm>
          <a:prstGeom prst="rect">
            <a:avLst/>
          </a:prstGeom>
        </p:spPr>
      </p:pic>
      <p:pic>
        <p:nvPicPr>
          <p:cNvPr id="7" name="Picture 2" descr="http://suntico.com/wp-content/uploads/DemoStampRotate01-e140024257567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852" y="4288450"/>
            <a:ext cx="1022978" cy="4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235256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Binding scattered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6693159" cy="3724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Series and Axes can be bound to local or remote DataSource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The setting </a:t>
            </a:r>
            <a:r>
              <a:rPr lang="en-US" sz="1600" dirty="0">
                <a:solidFill>
                  <a:schemeClr val="accent1"/>
                </a:solidFill>
              </a:rPr>
              <a:t>xField </a:t>
            </a:r>
            <a:r>
              <a:rPr lang="en-US" sz="1600" dirty="0"/>
              <a:t>and </a:t>
            </a:r>
            <a:r>
              <a:rPr lang="en-US" sz="1600" dirty="0">
                <a:solidFill>
                  <a:schemeClr val="accent1"/>
                </a:solidFill>
              </a:rPr>
              <a:t>yField</a:t>
            </a:r>
            <a:r>
              <a:rPr lang="en-US" sz="1600" dirty="0"/>
              <a:t> indicate the field names in the data object that holds the value for each axis.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X, Y axes are configured in </a:t>
            </a:r>
            <a:r>
              <a:rPr lang="en-US" sz="1800" dirty="0">
                <a:solidFill>
                  <a:schemeClr val="accent1"/>
                </a:solidFill>
              </a:rPr>
              <a:t>xAxis </a:t>
            </a:r>
            <a:r>
              <a:rPr lang="en-US" sz="1800" dirty="0"/>
              <a:t>and </a:t>
            </a:r>
            <a:r>
              <a:rPr lang="en-US" sz="1800" dirty="0">
                <a:solidFill>
                  <a:schemeClr val="accent1"/>
                </a:solidFill>
              </a:rPr>
              <a:t>yAxis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Settings are similar to </a:t>
            </a:r>
            <a:r>
              <a:rPr lang="en-US" sz="1500" dirty="0">
                <a:solidFill>
                  <a:schemeClr val="accent1"/>
                </a:solidFill>
              </a:rPr>
              <a:t>categoryAxis</a:t>
            </a:r>
            <a:r>
              <a:rPr lang="en-US" sz="1500" dirty="0"/>
              <a:t> and </a:t>
            </a:r>
            <a:r>
              <a:rPr lang="en-US" sz="1500" dirty="0">
                <a:solidFill>
                  <a:schemeClr val="accent1"/>
                </a:solidFill>
              </a:rPr>
              <a:t>valueAxis</a:t>
            </a:r>
          </a:p>
          <a:p>
            <a:pPr marL="342900" lvl="1" indent="0">
              <a:buNone/>
            </a:pP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89027" y="446554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lvl="0">
              <a:buClr>
                <a:srgbClr val="000000"/>
              </a:buClr>
              <a:buSzPct val="100000"/>
            </a:pPr>
            <a:r>
              <a:rPr lang="en" dirty="0"/>
              <a:t>Examples:</a:t>
            </a:r>
          </a:p>
          <a:p>
            <a:pPr marL="38100">
              <a:buClr>
                <a:srgbClr val="000000"/>
              </a:buClr>
              <a:buSzPct val="100000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dojo.telerik.com/IhAnU</a:t>
            </a:r>
            <a:endParaRPr lang="en-US" dirty="0" smtClean="0"/>
          </a:p>
          <a:p>
            <a:pPr marL="38100">
              <a:buClr>
                <a:srgbClr val="000000"/>
              </a:buClr>
              <a:buSzPct val="100000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853" y="3126339"/>
            <a:ext cx="3383124" cy="19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2" y="285750"/>
            <a:ext cx="8249111" cy="85725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Charts responsiveness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76" y="1263910"/>
            <a:ext cx="6693159" cy="3724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Charts like Grids don’t resize automatically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To resize a chart you need resize its wrapper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by calling </a:t>
            </a:r>
            <a:r>
              <a:rPr lang="en-US" sz="1500" dirty="0">
                <a:solidFill>
                  <a:schemeClr val="accent2"/>
                </a:solidFill>
              </a:rPr>
              <a:t>kendo</a:t>
            </a:r>
            <a:r>
              <a:rPr lang="en-US" sz="1500" dirty="0"/>
              <a:t>.</a:t>
            </a:r>
            <a:r>
              <a:rPr lang="en-US" sz="1500" dirty="0">
                <a:solidFill>
                  <a:srgbClr val="7030A0"/>
                </a:solidFill>
              </a:rPr>
              <a:t>resize</a:t>
            </a:r>
            <a:r>
              <a:rPr lang="en-US" sz="1500" dirty="0"/>
              <a:t>(</a:t>
            </a:r>
            <a:r>
              <a:rPr lang="en-US" sz="1500" dirty="0">
                <a:solidFill>
                  <a:schemeClr val="accent2"/>
                </a:solidFill>
              </a:rPr>
              <a:t>[widget]</a:t>
            </a:r>
            <a:r>
              <a:rPr lang="en-US" sz="1500" dirty="0"/>
              <a:t>.</a:t>
            </a:r>
            <a:r>
              <a:rPr lang="en-US" sz="1500" dirty="0">
                <a:solidFill>
                  <a:schemeClr val="accent1"/>
                </a:solidFill>
              </a:rPr>
              <a:t>wrapper</a:t>
            </a:r>
            <a:r>
              <a:rPr lang="en-US" sz="1500" dirty="0"/>
              <a:t>) or </a:t>
            </a:r>
            <a:r>
              <a:rPr lang="en-US" sz="1500" dirty="0">
                <a:solidFill>
                  <a:schemeClr val="accent2"/>
                </a:solidFill>
              </a:rPr>
              <a:t>[widget]</a:t>
            </a:r>
            <a:r>
              <a:rPr lang="en-US" sz="1500" dirty="0"/>
              <a:t>.</a:t>
            </a:r>
            <a:r>
              <a:rPr lang="en-US" sz="1500" dirty="0">
                <a:solidFill>
                  <a:srgbClr val="7030A0"/>
                </a:solidFill>
              </a:rPr>
              <a:t>resize</a:t>
            </a:r>
            <a:r>
              <a:rPr lang="en-US" sz="1500" dirty="0"/>
              <a:t>()</a:t>
            </a: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For auto-resize you need to handle resize event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0113" y="451858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lvl="0">
              <a:buClr>
                <a:srgbClr val="000000"/>
              </a:buClr>
              <a:buSzPct val="100000"/>
            </a:pPr>
            <a:r>
              <a:rPr lang="en" dirty="0"/>
              <a:t>Examples:</a:t>
            </a:r>
          </a:p>
          <a:p>
            <a:pPr marL="38100">
              <a:buClr>
                <a:srgbClr val="000000"/>
              </a:buClr>
              <a:buSzPct val="100000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dojo.telerik.com/uViKe</a:t>
            </a:r>
            <a:endParaRPr lang="en-US" dirty="0" smtClean="0"/>
          </a:p>
          <a:p>
            <a:pPr marL="38100">
              <a:buClr>
                <a:srgbClr val="000000"/>
              </a:buClr>
              <a:buSzPct val="100000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569" y="3446301"/>
            <a:ext cx="3672471" cy="5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2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13590</TotalTime>
  <Words>374</Words>
  <Application>Microsoft Office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Raleway</vt:lpstr>
      <vt:lpstr>Wingdings</vt:lpstr>
      <vt:lpstr>Office Theme</vt:lpstr>
      <vt:lpstr>Kendo UI Charts</vt:lpstr>
      <vt:lpstr>Chart components</vt:lpstr>
      <vt:lpstr>Categorical charts</vt:lpstr>
      <vt:lpstr>Binding categorical charts</vt:lpstr>
      <vt:lpstr>Scattered line (XY) charts</vt:lpstr>
      <vt:lpstr>Binding scattered charts</vt:lpstr>
      <vt:lpstr>Charts responsiveness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cp:lastModifiedBy>Nikolay Aleksiev</cp:lastModifiedBy>
  <cp:revision>749</cp:revision>
  <dcterms:modified xsi:type="dcterms:W3CDTF">2017-02-28T15:32:04Z</dcterms:modified>
</cp:coreProperties>
</file>