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394404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988" y="548680"/>
            <a:ext cx="8735325" cy="1136155"/>
          </a:xfrm>
        </p:spPr>
        <p:txBody>
          <a:bodyPr/>
          <a:lstStyle/>
          <a:p>
            <a:r>
              <a:rPr lang="en-US" dirty="0"/>
              <a:t>CST8917 Final Oral Exam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653812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Applying Serverless Architecture to Algonquin Pet Store (On Steroids)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23D8-158B-89A6-8AFF-817781B27A95}"/>
              </a:ext>
            </a:extLst>
          </p:cNvPr>
          <p:cNvSpPr txBox="1"/>
          <p:nvPr/>
        </p:nvSpPr>
        <p:spPr>
          <a:xfrm>
            <a:off x="8110636" y="5589240"/>
            <a:ext cx="6130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Name:</a:t>
            </a:r>
            <a:r>
              <a:rPr lang="en-US" dirty="0"/>
              <a:t> Nikolai  Semko</a:t>
            </a:r>
            <a:br>
              <a:rPr lang="en-US" dirty="0"/>
            </a:br>
            <a:r>
              <a:rPr lang="en-US" b="1" dirty="0"/>
              <a:t>Student ID:</a:t>
            </a:r>
            <a:r>
              <a:rPr lang="en-US" dirty="0"/>
              <a:t> 040851919</a:t>
            </a:r>
            <a:br>
              <a:rPr lang="en-US" dirty="0"/>
            </a:br>
            <a:r>
              <a:rPr lang="en-US" b="1" dirty="0"/>
              <a:t>Course Code:</a:t>
            </a:r>
            <a:r>
              <a:rPr lang="en-US" dirty="0"/>
              <a:t> CST8917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00B18-F2D3-CED7-EF4C-A507E1E4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D41A72-4158-F9B8-F92B-BF8ACE586F38}"/>
              </a:ext>
            </a:extLst>
          </p:cNvPr>
          <p:cNvSpPr txBox="1"/>
          <p:nvPr/>
        </p:nvSpPr>
        <p:spPr>
          <a:xfrm>
            <a:off x="1485900" y="908720"/>
            <a:ext cx="4320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Current State Analysis – RabbitMQ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Strengths: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Mature and stable message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Rich feature set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Strong community and documentation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Limitations: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Requires manual infrastructure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Single point of failure if not clustered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Scaling requires manual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Operational overhead for updates and monitoring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A856-16ED-CD27-EE55-5892E6F6DFD7}"/>
              </a:ext>
            </a:extLst>
          </p:cNvPr>
          <p:cNvSpPr txBox="1"/>
          <p:nvPr/>
        </p:nvSpPr>
        <p:spPr>
          <a:xfrm>
            <a:off x="2782044" y="188640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Messaging Architecture Evolution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5F6E3-6E8B-46B6-D80F-7441CE76E492}"/>
              </a:ext>
            </a:extLst>
          </p:cNvPr>
          <p:cNvSpPr txBox="1"/>
          <p:nvPr/>
        </p:nvSpPr>
        <p:spPr>
          <a:xfrm>
            <a:off x="6310436" y="908720"/>
            <a:ext cx="56886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Proposed Azure Messaging Architecture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Azure Service Bus for Reliable Messaging: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Guaranteed Delivery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At-least-once message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Message Sessions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Ordered processing for related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handling of problematic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Auto-scaling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Handles traffic spikes automatically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Azure Event Grid for Event Distribution: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Pub/Sub Pattern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Multiple subscribers for single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Event Filtering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Route events based on content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Built-in Retry Logic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retry with exponential backoff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Global Distribution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Events can be routed worldwide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C8596-288A-13F5-F445-F60B8F5BBC0E}"/>
              </a:ext>
            </a:extLst>
          </p:cNvPr>
          <p:cNvSpPr txBox="1"/>
          <p:nvPr/>
        </p:nvSpPr>
        <p:spPr>
          <a:xfrm>
            <a:off x="3070076" y="3717032"/>
            <a:ext cx="640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Migration Benefits vs Trade-offs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✅ Benefits: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Reduced Operational Overhead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Fully managed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Reliability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Built-in redundancy and failover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traffic without manual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Optimization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Pay only for messages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Enhanced Security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Built-in encryption and access control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⚠️ Trade-offs: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Vendor Lock-in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Azure-specific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Learning Curve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Team needs to learn Azure-specific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Feature Differences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Some RabbitMQ features may not have direct equivalents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Migration Complexity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Careful planning required for zero-downtime migration</a:t>
            </a:r>
          </a:p>
        </p:txBody>
      </p:sp>
    </p:spTree>
    <p:extLst>
      <p:ext uri="{BB962C8B-B14F-4D97-AF65-F5344CB8AC3E}">
        <p14:creationId xmlns:p14="http://schemas.microsoft.com/office/powerpoint/2010/main" val="368295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4CE35-E151-977C-337F-2A1A5894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EF0966-E2F4-CC13-E051-23C938381259}"/>
              </a:ext>
            </a:extLst>
          </p:cNvPr>
          <p:cNvSpPr txBox="1"/>
          <p:nvPr/>
        </p:nvSpPr>
        <p:spPr>
          <a:xfrm>
            <a:off x="4222204" y="548680"/>
            <a:ext cx="432048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Serverless Best Practices Applied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Design Principles: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Single Responsibility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function has one clear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Stateless Operations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No dependencies on 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Idempotent Functions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Safe to retry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Small and Fast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Quick startup and execution times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Performance Optimization: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Premium Plans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consistent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Connection Pooling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reduce cold start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Async Processing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better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Output Caching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frequently requested data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Reliability Patterns: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Circuit Breaker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Prevent cascading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Retry Policies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transient failures gracefully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Bulkhead Isolation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Separate critical from non-critical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Health Checks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Monitor function health and dependencies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968B-F376-142B-6086-05A606F43BB8}"/>
              </a:ext>
            </a:extLst>
          </p:cNvPr>
          <p:cNvSpPr txBox="1"/>
          <p:nvPr/>
        </p:nvSpPr>
        <p:spPr>
          <a:xfrm>
            <a:off x="5806380" y="76562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Implementation Roadmap &amp; Success Metrics</a:t>
            </a:r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D01B94-CDAE-752E-A55E-9B9886627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" y="0"/>
            <a:ext cx="415462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A7204-07D6-A835-9742-4E8F21D2264A}"/>
              </a:ext>
            </a:extLst>
          </p:cNvPr>
          <p:cNvSpPr txBox="1"/>
          <p:nvPr/>
        </p:nvSpPr>
        <p:spPr>
          <a:xfrm>
            <a:off x="4222204" y="3933056"/>
            <a:ext cx="46085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Expected Business Impact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Cost Optimization: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60-80% Infrastructure Cost Reduction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through pay-per-use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Reduced Operational Overhead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No server management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Resource Utilization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scaling based on demand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Performance Improvements: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Faster Time-to-Market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Deploy new features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Scalability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traffic spikes automatically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Improved Reliability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Built-in redundancy and failover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Developer Productivity: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Focus on Business Logic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Less infrastructure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Faster Development Cycles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Simplified deployment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Testing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Isolated function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C727F-B78A-1914-1FE5-F0BF0ED44F5C}"/>
              </a:ext>
            </a:extLst>
          </p:cNvPr>
          <p:cNvSpPr txBox="1"/>
          <p:nvPr/>
        </p:nvSpPr>
        <p:spPr>
          <a:xfrm>
            <a:off x="8830715" y="548680"/>
            <a:ext cx="335810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Implementation Timeline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1 (Months 1-2): Foundation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Migrate AI service and virtual workers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Implement basic monitoring and alerting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Train team on Azure Functions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2 (Months 3-4): Core Migration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Implement Durable Functions for order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Migrate product service CRUD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Set up comprehensive CI/CD pipeline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3 (Months 5-6): Infrastructure Modernization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Replace RabbitMQ with Service Bus/Event Grid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Migrate to Cosmos DB with change feeds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Implement Logic Apps for business processes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4 (Months 7-8): Optimization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Performance tuning and cost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Complete monitoring and alerting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User training and documentation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Success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Reduction: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60%+ decrease in infrastructure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Performance: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50%+ improvement in order processing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99.9%+ uptime with automatic failover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Developer Velocity: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40%+ faster feature deployment</a:t>
            </a:r>
          </a:p>
        </p:txBody>
      </p:sp>
    </p:spTree>
    <p:extLst>
      <p:ext uri="{BB962C8B-B14F-4D97-AF65-F5344CB8AC3E}">
        <p14:creationId xmlns:p14="http://schemas.microsoft.com/office/powerpoint/2010/main" val="36082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0B760-F8C7-376F-813A-A9A6BA3C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FC319-A9B5-4269-B1C4-CF0FCE11AECD}"/>
              </a:ext>
            </a:extLst>
          </p:cNvPr>
          <p:cNvSpPr txBox="1"/>
          <p:nvPr/>
        </p:nvSpPr>
        <p:spPr>
          <a:xfrm>
            <a:off x="3286100" y="2564904"/>
            <a:ext cx="48965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Cabin Sketch" panose="020B0503050202020004" pitchFamily="34" charset="0"/>
              </a:rPr>
              <a:t>Thank you for your attention.</a:t>
            </a:r>
            <a:endParaRPr lang="en-US" sz="4400" dirty="0">
              <a:solidFill>
                <a:srgbClr val="7030A0"/>
              </a:solidFill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8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7505556-0F74-4F4C-3A51-50E3B918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980728"/>
            <a:ext cx="6176534" cy="5589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8005-78D8-219E-29CD-0C57C3E6C679}"/>
              </a:ext>
            </a:extLst>
          </p:cNvPr>
          <p:cNvSpPr txBox="1"/>
          <p:nvPr/>
        </p:nvSpPr>
        <p:spPr>
          <a:xfrm>
            <a:off x="6742484" y="332656"/>
            <a:ext cx="486931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Overview of Algonquin Pet Store Architecture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Current System Components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Frontend Applications: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Store Front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(Vue.js) - Customer shopping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Store Admin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(Vue.js) - Employee management interface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Backend Microservices: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Order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(Node.js) - Handles order creation and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Product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(Rust) - Product catalog CRUD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Makeline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(Go) - Processes orders from queue to completion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AI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(Python) - Generates product descriptions and images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Infrastructure Components: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RabbitMQ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Message queue for order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MongoDB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Persistent storage for orders and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Virtual Customer/Worker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Simulates realistic traffic patterns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Current Architecture 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Fixed Infrastructure Costs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Servers running 24/7 regardless of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Manual Scaling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Need to predict and provision capacity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Operational Overhead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Managing servers, updates,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Single Points of Failure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If RabbitMQ or MongoDB goes down, system fails</a:t>
            </a:r>
          </a:p>
        </p:txBody>
      </p:sp>
    </p:spTree>
    <p:extLst>
      <p:ext uri="{BB962C8B-B14F-4D97-AF65-F5344CB8AC3E}">
        <p14:creationId xmlns:p14="http://schemas.microsoft.com/office/powerpoint/2010/main" val="10233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253F-B8D3-0051-D435-6A8D6BDA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78367-0EF7-5026-393E-2315878EC7BB}"/>
              </a:ext>
            </a:extLst>
          </p:cNvPr>
          <p:cNvSpPr txBox="1"/>
          <p:nvPr/>
        </p:nvSpPr>
        <p:spPr>
          <a:xfrm>
            <a:off x="5662364" y="764704"/>
            <a:ext cx="5904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</a:b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1: High-Impact, Low-Risk Migrations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AI Service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Event-driven Azure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Virtual Customer/Worker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Timer-triggered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Order Processing Logic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Service Bus triggered Functions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2: Core Business Logic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Product CRUD Operations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Individual HTTP Functions per endpoint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Order Workflow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Durable Functions orchestration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3: Infrastructure Modernization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RabbitMQ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Azure Service Bus + Event Grid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MongoDB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Azure Cosmos DB with change feeds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Why This Migration Order?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Start with stateless, event-driven components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Prove value with immediate cost savings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Build team expertise gradually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Minimize risk to core business operations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0B945-0A3A-E67B-3A7C-063690C561A1}"/>
              </a:ext>
            </a:extLst>
          </p:cNvPr>
          <p:cNvSpPr txBox="1"/>
          <p:nvPr/>
        </p:nvSpPr>
        <p:spPr>
          <a:xfrm>
            <a:off x="5662364" y="116632"/>
            <a:ext cx="6110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Serverless Migration Strategy</a:t>
            </a:r>
            <a:endParaRPr lang="en-US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C9AF4FD-C0E2-ABEC-F7F2-25287BA7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44" y="2858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08019-BA73-CFEA-A23F-13A40F9A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7186-F539-97B3-B21A-25A59BC3F1B6}"/>
              </a:ext>
            </a:extLst>
          </p:cNvPr>
          <p:cNvSpPr txBox="1"/>
          <p:nvPr/>
        </p:nvSpPr>
        <p:spPr>
          <a:xfrm>
            <a:off x="7246540" y="671691"/>
            <a:ext cx="41764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 Triggers - API Endpoints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Product catalog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creation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Customer facing operations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HTTPS termination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Built-in authentication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Pay only for actual requests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Service Bus Triggers - Asynchronous Processing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processing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AI content generation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Inventory update notifications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Guaranteed message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retry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Dead letter queue handling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Timer Triggers - Scheduled Operations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Virtual customer order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Daily inventory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Cleanup and maintenance tasks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No server running between executions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CRON expression 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timezone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handling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Cosmos DB Triggers - Data-Driven Events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status change notifications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Real-time analytics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Cache invalidation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3E88A-82F4-DA07-FD47-E7F847C59B4C}"/>
              </a:ext>
            </a:extLst>
          </p:cNvPr>
          <p:cNvSpPr txBox="1"/>
          <p:nvPr/>
        </p:nvSpPr>
        <p:spPr>
          <a:xfrm>
            <a:off x="6310436" y="116632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Serverless Triggers &amp; Bindings Strategy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B0D56-1D2F-C6E8-4754-96DAB3F1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0"/>
            <a:ext cx="534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46508-F8DE-C872-FB06-0F59DFB9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064BB3-5B16-55B0-F1F8-6AF6B52D2A0C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67D24-6EB4-2AD5-A079-EDD0FA092904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E6D80E-0007-0C5F-A026-A9BC4CCB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4"/>
            <a:ext cx="610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7D560-EE7A-FD21-7F6A-4A3E3A0B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68953D-0AED-06BF-9B5D-5FB8F297A57D}"/>
              </a:ext>
            </a:extLst>
          </p:cNvPr>
          <p:cNvSpPr txBox="1"/>
          <p:nvPr/>
        </p:nvSpPr>
        <p:spPr>
          <a:xfrm>
            <a:off x="909836" y="1412776"/>
            <a:ext cx="518457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Challenge: AI Content Generation</a:t>
            </a:r>
          </a:p>
          <a:p>
            <a:r>
              <a:rPr lang="en-US" sz="1800" b="1" dirty="0">
                <a:solidFill>
                  <a:srgbClr val="5F6F0F"/>
                </a:solidFill>
              </a:rPr>
              <a:t>Current Problem:</a:t>
            </a:r>
            <a:endParaRPr lang="en-US" sz="18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OpenAI API calls can take 30+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Blocking other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Risk of timeouts and lost requests</a:t>
            </a:r>
          </a:p>
          <a:p>
            <a:r>
              <a:rPr lang="en-US" sz="1800" b="1" dirty="0">
                <a:solidFill>
                  <a:srgbClr val="5F6F0F"/>
                </a:solidFill>
              </a:rPr>
              <a:t>Serverless Solution:</a:t>
            </a:r>
            <a:endParaRPr lang="en-US" sz="18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Asynchronous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Decouple from user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Durable Functions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long-running operations reliably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Progress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Monitor generation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Automatic Retries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API rate limits and failures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253CE-D02C-42E3-BBAB-519E8B5E8946}"/>
              </a:ext>
            </a:extLst>
          </p:cNvPr>
          <p:cNvSpPr txBox="1"/>
          <p:nvPr/>
        </p:nvSpPr>
        <p:spPr>
          <a:xfrm>
            <a:off x="2205980" y="188640"/>
            <a:ext cx="8712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Long-Running Process Management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22891-8B0D-B694-C799-B3E9AE55F9D9}"/>
              </a:ext>
            </a:extLst>
          </p:cNvPr>
          <p:cNvSpPr txBox="1"/>
          <p:nvPr/>
        </p:nvSpPr>
        <p:spPr>
          <a:xfrm>
            <a:off x="6022404" y="1412776"/>
            <a:ext cx="561662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Challenge: Batch Order Processing</a:t>
            </a:r>
            <a:br>
              <a:rPr lang="ru-RU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5F6F0F"/>
                </a:solidFill>
              </a:rPr>
              <a:t>Peak Traffic Scenarios:</a:t>
            </a:r>
            <a:endParaRPr lang="ru-RU" sz="1800" b="1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Black Friday sales spikes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Flash sales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End-of-day processing batches</a:t>
            </a:r>
          </a:p>
          <a:p>
            <a:r>
              <a:rPr lang="en-US" sz="1600" b="1" dirty="0">
                <a:solidFill>
                  <a:srgbClr val="5F6F0F"/>
                </a:solidFill>
              </a:rPr>
              <a:t>Serverless Solution:</a:t>
            </a:r>
            <a:endParaRPr lang="en-US" sz="16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Parallel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multiple orders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Auto-scaling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Functions scale automatically with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Cost Efficiency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Pay only for actual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Failure Isolation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One failed order doesn't affect others</a:t>
            </a:r>
          </a:p>
          <a:p>
            <a:r>
              <a:rPr lang="en-US" sz="1600" b="1" dirty="0">
                <a:solidFill>
                  <a:srgbClr val="5F6F0F"/>
                </a:solidFill>
              </a:rPr>
              <a:t>Timeout and Compensation Strategies</a:t>
            </a:r>
            <a:r>
              <a:rPr lang="en-CA" sz="1600" b="1" dirty="0">
                <a:solidFill>
                  <a:srgbClr val="5F6F0F"/>
                </a:solidFill>
              </a:rPr>
              <a:t>:</a:t>
            </a:r>
            <a:endParaRPr lang="en-US" sz="1600" b="1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Reasonable Timeouts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Set appropriate limits for each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Compensation Logic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Undo operations when workflows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Manual Intervention Queues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edge cases requiring human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Monitoring and Alerting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Track workflow health and performance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DCC45-6382-1D26-F7A2-FE0C5E8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BBCDF-8DB7-65A6-5D2A-8A11860AC2AD}"/>
              </a:ext>
            </a:extLst>
          </p:cNvPr>
          <p:cNvSpPr txBox="1"/>
          <p:nvPr/>
        </p:nvSpPr>
        <p:spPr>
          <a:xfrm>
            <a:off x="6238428" y="620688"/>
            <a:ext cx="475252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CI/CD Pipeline Components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Source Control Integration: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GitHub Repository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branch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Pull Request Reviews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code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on all commits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Build Pipeline Steps: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Code Quality Checks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Linting, security scanning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Unit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Individual function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Integration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End-to-end workflow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Package Creation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Function app deployment packages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Deployment Strategy: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Staging Environment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Full testing before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Blue-Green Deployment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Zero-downtime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Rollback Capability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Quick revert if issues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Feature Flags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Gradual feature rollout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7F3E3-3396-CEAF-14D9-E0DBE8AA42CD}"/>
              </a:ext>
            </a:extLst>
          </p:cNvPr>
          <p:cNvSpPr txBox="1"/>
          <p:nvPr/>
        </p:nvSpPr>
        <p:spPr>
          <a:xfrm>
            <a:off x="7174532" y="116632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DevOps Pipeline Design</a:t>
            </a:r>
            <a:endParaRPr lang="en-US" dirty="0"/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051F480A-0830-17E3-A108-6149B8B40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073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6CCB22-6668-9917-8850-50F74DFA6E3E}"/>
              </a:ext>
            </a:extLst>
          </p:cNvPr>
          <p:cNvSpPr txBox="1"/>
          <p:nvPr/>
        </p:nvSpPr>
        <p:spPr>
          <a:xfrm>
            <a:off x="6310436" y="4088011"/>
            <a:ext cx="547260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Infrastructure as Code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Benefits: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Version Control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All infrastructure changes 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Reproducible Environments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Consistent dev/staging/prod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Provisioning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Reduce manual configuration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Management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and optimize resource usage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Unit Tests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Individual function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Integration Tests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Service-to-service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Load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Validate scaling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Security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Vulnerability scanning and penetration testing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DC2D-8D51-20A1-36D7-FA186D5B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AF601-09B2-924F-F124-8A6F5230C0C1}"/>
              </a:ext>
            </a:extLst>
          </p:cNvPr>
          <p:cNvSpPr txBox="1"/>
          <p:nvPr/>
        </p:nvSpPr>
        <p:spPr>
          <a:xfrm>
            <a:off x="2710036" y="188640"/>
            <a:ext cx="684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Security &amp; Observability Framework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54A7C-A592-EB60-8026-BF3795330AA9}"/>
              </a:ext>
            </a:extLst>
          </p:cNvPr>
          <p:cNvSpPr txBox="1"/>
          <p:nvPr/>
        </p:nvSpPr>
        <p:spPr>
          <a:xfrm>
            <a:off x="909836" y="1412776"/>
            <a:ext cx="518457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Security Implementation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Managed Identity Benefits: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 Stored 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Azure handles authentication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Rotation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No manual key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Principle of Least Privilege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function gets minimal required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Audit Trail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Complete access logging and monitoring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Role-Based Access Control (RBAC):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Function-Level Permissions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Granular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Resource-Specific Access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Functions only access needed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Environment Separation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Different permissions for dev/staging/prod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Regular Access Reviews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Periodic permission audits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B73F-07DC-4121-9C67-01B73279DF46}"/>
              </a:ext>
            </a:extLst>
          </p:cNvPr>
          <p:cNvSpPr txBox="1"/>
          <p:nvPr/>
        </p:nvSpPr>
        <p:spPr>
          <a:xfrm>
            <a:off x="6022404" y="1412776"/>
            <a:ext cx="561662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Comprehensive Monitoring</a:t>
            </a:r>
            <a:br>
              <a:rPr lang="ru-RU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Application Insights Integration: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Performance Monitoring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function execution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Error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exception capture and alerting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 Telemetry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Business metrics and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Dependency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Monitor external service calls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Business Intelligence Dashboards: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Order Processing Metrics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Success rates, processing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AI Service Usage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Content generation patterns and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Optimization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Function execution costs and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Customer Experience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End-to-end transaction monitoring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Alerting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Real-time Alerts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critical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Threshold-based Alerts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performance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Anomaly Detection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unusual usage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Escalation Procedures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unresolved issues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6E6D9-712F-7517-7062-C6B3D6F1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429576-FAAF-F1DF-E24D-D83C350FDF87}"/>
              </a:ext>
            </a:extLst>
          </p:cNvPr>
          <p:cNvSpPr txBox="1"/>
          <p:nvPr/>
        </p:nvSpPr>
        <p:spPr>
          <a:xfrm>
            <a:off x="1125860" y="836712"/>
            <a:ext cx="504056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When to Choose Logic Apps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Inventory Management Workflow: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Visual Design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Business users can understand and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Built-in Connectors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- 200+ pre-built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Approval Workflows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Human intervention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Email Integration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Automated notifications to suppliers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Business Process Automation: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Document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Invoice approvals, purchase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Synchronization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Between different business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Workflows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Audit trails and approval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Integration Scenarios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Connect multiple SaaS 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D7F5-151E-69F9-A058-A4E896B52DE4}"/>
              </a:ext>
            </a:extLst>
          </p:cNvPr>
          <p:cNvSpPr txBox="1"/>
          <p:nvPr/>
        </p:nvSpPr>
        <p:spPr>
          <a:xfrm>
            <a:off x="2133972" y="188640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Logic Apps vs Azure </a:t>
            </a:r>
            <a:r>
              <a:rPr lang="fr-FR" sz="3200" b="1" dirty="0" err="1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Functions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</a:t>
            </a:r>
            <a:r>
              <a:rPr lang="fr-FR" sz="3200" b="1" dirty="0" err="1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Decision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Matrix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C60FA-05C7-51A7-34A0-F278BBC4E994}"/>
              </a:ext>
            </a:extLst>
          </p:cNvPr>
          <p:cNvSpPr txBox="1"/>
          <p:nvPr/>
        </p:nvSpPr>
        <p:spPr>
          <a:xfrm>
            <a:off x="6166420" y="836712"/>
            <a:ext cx="602240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When to Choose Azure Functions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Custom Business Logic: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Complex Calculations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Pricing algorithms, tax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High Performance Requirements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Low latency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 Integrations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Proprietary APIs and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Transformations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Complex data processing and validation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7D7EF-E873-0225-7A7C-0BBB3533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35856"/>
              </p:ext>
            </p:extLst>
          </p:nvPr>
        </p:nvGraphicFramePr>
        <p:xfrm>
          <a:off x="1125860" y="3717032"/>
          <a:ext cx="10360026" cy="276911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53342">
                  <a:extLst>
                    <a:ext uri="{9D8B030D-6E8A-4147-A177-3AD203B41FA5}">
                      <a16:colId xmlns:a16="http://schemas.microsoft.com/office/drawing/2014/main" val="717179840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46760046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1784678383"/>
                    </a:ext>
                  </a:extLst>
                </a:gridCol>
              </a:tblGrid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Logic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Azure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169797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Visual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❌ Code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582854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⚠️ 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259670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❌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Full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667975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200+ Connectors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⚠️ Custom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34763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Business User 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❌ Developer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30564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Cost (Low Volume)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⚠️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45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FCF94B1D8DC4092F5A024923C451F" ma:contentTypeVersion="10" ma:contentTypeDescription="Create a new document." ma:contentTypeScope="" ma:versionID="fd6bc6ea09d2ec738e9cf3c6d4d1e503">
  <xsd:schema xmlns:xsd="http://www.w3.org/2001/XMLSchema" xmlns:xs="http://www.w3.org/2001/XMLSchema" xmlns:p="http://schemas.microsoft.com/office/2006/metadata/properties" xmlns:ns3="34c01fac-d9f3-480c-9b42-9d7107ab8273" targetNamespace="http://schemas.microsoft.com/office/2006/metadata/properties" ma:root="true" ma:fieldsID="f4fd4115f081a1234528b35d96d62290" ns3:_="">
    <xsd:import namespace="34c01fac-d9f3-480c-9b42-9d7107ab827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1fac-d9f3-480c-9b42-9d7107ab827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01fac-d9f3-480c-9b42-9d7107ab8273" xsi:nil="true"/>
  </documentManagement>
</p:properties>
</file>

<file path=customXml/itemProps1.xml><?xml version="1.0" encoding="utf-8"?>
<ds:datastoreItem xmlns:ds="http://schemas.openxmlformats.org/officeDocument/2006/customXml" ds:itemID="{DDEE3F12-403A-44ED-AE86-0837013D1D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5AE335-82D5-4EEC-BCD2-E752CBF39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1fac-d9f3-480c-9b42-9d7107ab8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34c01fac-d9f3-480c-9b42-9d7107ab8273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</TotalTime>
  <Words>1743</Words>
  <Application>Microsoft Office PowerPoint</Application>
  <PresentationFormat>Custom</PresentationFormat>
  <Paragraphs>298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Light</vt:lpstr>
      <vt:lpstr>Arial</vt:lpstr>
      <vt:lpstr>Cabin Sketch</vt:lpstr>
      <vt:lpstr>Calibri</vt:lpstr>
      <vt:lpstr>Calibri Light</vt:lpstr>
      <vt:lpstr>Tech 16x9</vt:lpstr>
      <vt:lpstr>CST8917 Final Oral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Semko</dc:creator>
  <cp:lastModifiedBy>Nikolai Semko</cp:lastModifiedBy>
  <cp:revision>8</cp:revision>
  <dcterms:created xsi:type="dcterms:W3CDTF">2025-08-07T01:12:43Z</dcterms:created>
  <dcterms:modified xsi:type="dcterms:W3CDTF">2025-08-07T05:15:32Z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0x0101008A8FCF94B1D8DC4092F5A024923C451F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