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6F0F"/>
    <a:srgbClr val="394404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20" d="100"/>
          <a:sy n="120" d="100"/>
        </p:scale>
        <p:origin x="108" y="19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8/6/2025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8/6/2025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7988" y="548680"/>
            <a:ext cx="8735325" cy="1136155"/>
          </a:xfrm>
        </p:spPr>
        <p:txBody>
          <a:bodyPr/>
          <a:lstStyle/>
          <a:p>
            <a:r>
              <a:rPr lang="en-US" dirty="0"/>
              <a:t>CST8917 Final Oral Exam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653812" cy="1752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Applying Serverless Architecture to Algonquin Pet Store (On Steroids)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C23D8-158B-89A6-8AFF-817781B27A95}"/>
              </a:ext>
            </a:extLst>
          </p:cNvPr>
          <p:cNvSpPr txBox="1"/>
          <p:nvPr/>
        </p:nvSpPr>
        <p:spPr>
          <a:xfrm>
            <a:off x="8110636" y="5589240"/>
            <a:ext cx="6130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Student Name:</a:t>
            </a:r>
            <a:r>
              <a:rPr lang="en-US" dirty="0"/>
              <a:t> Nikolai  Semko</a:t>
            </a:r>
            <a:br>
              <a:rPr lang="en-US" dirty="0"/>
            </a:br>
            <a:r>
              <a:rPr lang="en-US" b="1" dirty="0"/>
              <a:t>Student ID:</a:t>
            </a:r>
            <a:r>
              <a:rPr lang="en-US" dirty="0"/>
              <a:t> 040851919</a:t>
            </a:r>
            <a:br>
              <a:rPr lang="en-US" dirty="0"/>
            </a:br>
            <a:r>
              <a:rPr lang="en-US" b="1" dirty="0"/>
              <a:t>Course Code:</a:t>
            </a:r>
            <a:r>
              <a:rPr lang="en-US" dirty="0"/>
              <a:t> CST8917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600B18-F2D3-CED7-EF4C-A507E1E47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D41A72-4158-F9B8-F92B-BF8ACE586F38}"/>
              </a:ext>
            </a:extLst>
          </p:cNvPr>
          <p:cNvSpPr txBox="1"/>
          <p:nvPr/>
        </p:nvSpPr>
        <p:spPr>
          <a:xfrm>
            <a:off x="6166420" y="1196752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Order Processing Orchestration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Sequential Steps:</a:t>
            </a:r>
            <a:endParaRPr lang="en-US" sz="16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Validate Order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Check inventory, customer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Process Payment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Handle payment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Generate AI Content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Create product descriptions (if needed)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Update Inventory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Decrement stock levels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Send Notifications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Confirm order to customer and staff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Key Advantages of Orchestration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Reliability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Each step can retry independently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Visibility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Track progress of each order through pipeline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Scalability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Each step scales based on its own demands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Maintainability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Clear separation of business logic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Error Handling Strategy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Automatic Retries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with exponential backoff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Compensation Actions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to rollback on failures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Dead Letter Queues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manual intervention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Monitoring Alerts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failed workflows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Fan-out/Fan-in Pattern for Bulk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Process multiple orders simultaneously during peak times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Generate AI content for multiple products in parallel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Aggregate results for reporting and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FA856-16ED-CD27-EE55-5892E6F6DFD7}"/>
              </a:ext>
            </a:extLst>
          </p:cNvPr>
          <p:cNvSpPr txBox="1"/>
          <p:nvPr/>
        </p:nvSpPr>
        <p:spPr>
          <a:xfrm>
            <a:off x="6598468" y="260648"/>
            <a:ext cx="525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Durable Functions for Complex Workflows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2956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F4CE35-E151-977C-337F-2A1A58949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EF0966-E2F4-CC13-E051-23C938381259}"/>
              </a:ext>
            </a:extLst>
          </p:cNvPr>
          <p:cNvSpPr txBox="1"/>
          <p:nvPr/>
        </p:nvSpPr>
        <p:spPr>
          <a:xfrm>
            <a:off x="5158308" y="1196752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Order Processing Orchestration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Sequential Steps:</a:t>
            </a:r>
            <a:endParaRPr lang="en-US" sz="16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Validate Order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Check inventory, customer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Process Payment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Handle payment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Generate AI Content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Create product descriptions (if needed)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Update Inventory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Decrement stock levels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Send Notifications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Confirm order to customer and staff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Key Advantages of Orchestration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Reliability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Each step can retry independently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Visibility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Track progress of each order through pipeline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Scalability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Each step scales based on its own demands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Maintainability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Clear separation of business logic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Error Handling Strategy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Automatic Retries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with exponential backoff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Compensation Actions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to rollback on failures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Dead Letter Queues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manual intervention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Monitoring Alerts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failed workflows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Fan-out/Fan-in Pattern for Bulk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Process multiple orders simultaneously during peak times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Generate AI content for multiple products in parallel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Aggregate results for reporting and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F968B-F376-142B-6086-05A606F43BB8}"/>
              </a:ext>
            </a:extLst>
          </p:cNvPr>
          <p:cNvSpPr txBox="1"/>
          <p:nvPr/>
        </p:nvSpPr>
        <p:spPr>
          <a:xfrm>
            <a:off x="6598468" y="260648"/>
            <a:ext cx="525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Durable Functions for Complex Workflows</a:t>
            </a:r>
            <a:endParaRPr lang="en-US" sz="2000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BD01B94-CDAE-752E-A55E-9B98866273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" y="0"/>
            <a:ext cx="4154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18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87505556-0F74-4F4C-3A51-50E3B918E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980728"/>
            <a:ext cx="6176534" cy="5589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FF8005-78D8-219E-29CD-0C57C3E6C679}"/>
              </a:ext>
            </a:extLst>
          </p:cNvPr>
          <p:cNvSpPr txBox="1"/>
          <p:nvPr/>
        </p:nvSpPr>
        <p:spPr>
          <a:xfrm>
            <a:off x="6742484" y="332656"/>
            <a:ext cx="4869310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Overview of Algonquin Pet Store Architecture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Current System Components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Frontend Applications: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Aptos Light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Store Front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(Vue.js) - Customer shopping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Store Admin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(Vue.js) - Employee management interface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Backend Microservices: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Aptos Light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Order Service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(Node.js) - Handles order creation and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Product Service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(Rust) - Product catalog CRUD operations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Makeline Service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(Go) - Processes orders from queue to completion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AI Service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(Python) - Generates product descriptions and images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Infrastructure Components: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Aptos Light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RabbitMQ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- Message queue for order 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MongoDB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- Persistent storage for orders and products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Virtual Customer/Worker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- Simulates realistic traffic patterns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Current Architecture Challenges: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Fixed Infrastructure Costs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- Servers running 24/7 regardless of usage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Manual Scaling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- Need to predict and provision capacity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Operational Overhead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- Managing servers, updates, monitoring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Single Points of Failure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- If RabbitMQ or MongoDB goes down, system fails</a:t>
            </a:r>
          </a:p>
        </p:txBody>
      </p:sp>
    </p:spTree>
    <p:extLst>
      <p:ext uri="{BB962C8B-B14F-4D97-AF65-F5344CB8AC3E}">
        <p14:creationId xmlns:p14="http://schemas.microsoft.com/office/powerpoint/2010/main" val="102336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83253F-B8D3-0051-D435-6A8D6BDA3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D78367-0EF7-5026-393E-2315878EC7BB}"/>
              </a:ext>
            </a:extLst>
          </p:cNvPr>
          <p:cNvSpPr txBox="1"/>
          <p:nvPr/>
        </p:nvSpPr>
        <p:spPr>
          <a:xfrm>
            <a:off x="5662364" y="764704"/>
            <a:ext cx="590465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</a:b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Phase 1: High-Impact, Low-Risk Migrations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✅ AI Service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 → Event-driven Azure Functions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✅ Virtual Customer/Worker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 → Timer-triggered Functions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✅ Order Processing Logic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 → Service Bus triggered Functions</a:t>
            </a:r>
          </a:p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Phase 2: Core Business Logic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🔄 Product CRUD Operations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 → Individual HTTP Functions per endpoint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🔄 Order Workflow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 → Durable Functions orchestration</a:t>
            </a:r>
          </a:p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Phase 3: Infrastructure Modernization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🔄 RabbitMQ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 → Azure Service Bus + Event Grid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🔄 MongoDB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 → Azure Cosmos DB with change feeds</a:t>
            </a:r>
          </a:p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Why This Migration Order?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Start with stateless, event-driven components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Prove value with immediate cost savings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Build team expertise gradually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Minimize risk to core business operations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Aptos Light" panose="020B0004020202020204" pitchFamily="34" charset="0"/>
            </a:endParaRPr>
          </a:p>
          <a:p>
            <a:pPr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  <a:latin typeface="Aptos Light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0B945-0A3A-E67B-3A7C-063690C561A1}"/>
              </a:ext>
            </a:extLst>
          </p:cNvPr>
          <p:cNvSpPr txBox="1"/>
          <p:nvPr/>
        </p:nvSpPr>
        <p:spPr>
          <a:xfrm>
            <a:off x="5662364" y="116632"/>
            <a:ext cx="6110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Serverless Migration Strategy</a:t>
            </a:r>
            <a:endParaRPr lang="en-US" sz="3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C9AF4FD-C0E2-ABEC-F7F2-25287BA72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844" y="2858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B08019-BA73-CFEA-A23F-13A40F9A2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7186-F539-97B3-B21A-25A59BC3F1B6}"/>
              </a:ext>
            </a:extLst>
          </p:cNvPr>
          <p:cNvSpPr txBox="1"/>
          <p:nvPr/>
        </p:nvSpPr>
        <p:spPr>
          <a:xfrm>
            <a:off x="7246540" y="671691"/>
            <a:ext cx="417646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 Triggers - API Endpoints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Use Cases: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Product catalog REST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Order creation endpoints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Customer facing operations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Benefits: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Automatic HTTPS termination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Built-in authentication integration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Pay only for actual requests</a:t>
            </a:r>
          </a:p>
          <a:p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Service Bus Triggers - Asynchronous Processing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Use Cases: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Order processing workflow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AI content generation requests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Inventory update notifications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Benefits: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Guaranteed message 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Automatic retry policies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Dead letter queue handling</a:t>
            </a:r>
          </a:p>
          <a:p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Timer Triggers - Scheduled Operations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Use Cases: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Virtual customer order simulation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Daily inventory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Cleanup and maintenance tasks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Benefits: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No server running between executions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CRON expression flexibility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Automatic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timezone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handling</a:t>
            </a:r>
          </a:p>
          <a:p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Cosmos DB Triggers - Data-Driven Events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Use Cases: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Order status change notifications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Real-time analytics updates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Cache invalidation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3E88A-82F4-DA07-FD47-E7F847C59B4C}"/>
              </a:ext>
            </a:extLst>
          </p:cNvPr>
          <p:cNvSpPr txBox="1"/>
          <p:nvPr/>
        </p:nvSpPr>
        <p:spPr>
          <a:xfrm>
            <a:off x="6310436" y="116632"/>
            <a:ext cx="8568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Serverless Triggers &amp; Bindings Strategy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B0D56-1D2F-C6E8-4754-96DAB3F1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0"/>
            <a:ext cx="5349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57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46508-F8DE-C872-FB06-0F59DFB9E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064BB3-5B16-55B0-F1F8-6AF6B52D2A0C}"/>
              </a:ext>
            </a:extLst>
          </p:cNvPr>
          <p:cNvSpPr txBox="1"/>
          <p:nvPr/>
        </p:nvSpPr>
        <p:spPr>
          <a:xfrm>
            <a:off x="6166420" y="1196752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Order Processing Orchestration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Sequential Steps:</a:t>
            </a:r>
            <a:endParaRPr lang="en-US" sz="16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Validate Order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Check inventory, customer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Process Payment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Handle payment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Generate AI Content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Create product descriptions (if needed)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Update Inventory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Decrement stock levels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Send Notifications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Confirm order to customer and staff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Key Advantages of Orchestration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Reliability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Each step can retry independently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Visibility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Track progress of each order through pipeline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Scalability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Each step scales based on its own demands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Maintainability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Clear separation of business logic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Error Handling Strategy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Automatic Retries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with exponential backoff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Compensation Actions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to rollback on failures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Dead Letter Queues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manual intervention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Monitoring Alerts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failed workflows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Fan-out/Fan-in Pattern for Bulk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Process multiple orders simultaneously during peak times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Generate AI content for multiple products in parallel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Aggregate results for reporting and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67D24-6EB4-2AD5-A079-EDD0FA092904}"/>
              </a:ext>
            </a:extLst>
          </p:cNvPr>
          <p:cNvSpPr txBox="1"/>
          <p:nvPr/>
        </p:nvSpPr>
        <p:spPr>
          <a:xfrm>
            <a:off x="6598468" y="260648"/>
            <a:ext cx="525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Durable Functions for Complex Workflows</a:t>
            </a:r>
            <a:endParaRPr lang="en-US" sz="2000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EE6D80E-0007-0C5F-A026-A9BC4CCB2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4"/>
            <a:ext cx="610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4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07D560-EE7A-FD21-7F6A-4A3E3A0BA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68953D-0AED-06BF-9B5D-5FB8F297A57D}"/>
              </a:ext>
            </a:extLst>
          </p:cNvPr>
          <p:cNvSpPr txBox="1"/>
          <p:nvPr/>
        </p:nvSpPr>
        <p:spPr>
          <a:xfrm>
            <a:off x="909836" y="1412776"/>
            <a:ext cx="5184576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Challenge: AI Content Generation</a:t>
            </a:r>
          </a:p>
          <a:p>
            <a:r>
              <a:rPr lang="en-US" sz="1800" b="1" dirty="0">
                <a:solidFill>
                  <a:srgbClr val="5F6F0F"/>
                </a:solidFill>
              </a:rPr>
              <a:t>Current Problem:</a:t>
            </a:r>
            <a:endParaRPr lang="en-US" sz="1800" dirty="0">
              <a:solidFill>
                <a:srgbClr val="5F6F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OpenAI API calls can take 30+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Blocking other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Risk of timeouts and lost requests</a:t>
            </a:r>
          </a:p>
          <a:p>
            <a:r>
              <a:rPr lang="en-US" sz="1800" b="1" dirty="0">
                <a:solidFill>
                  <a:srgbClr val="5F6F0F"/>
                </a:solidFill>
              </a:rPr>
              <a:t>Serverless Solution:</a:t>
            </a:r>
            <a:endParaRPr lang="en-US" sz="1800" dirty="0">
              <a:solidFill>
                <a:srgbClr val="5F6F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Asynchronous Processing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Decouple from user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Durable Functions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Handle long-running operations reliably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Progress Tracking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Monitor generation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Automatic Retries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Handle API rate limits and failures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253CE-D02C-42E3-BBAB-519E8B5E8946}"/>
              </a:ext>
            </a:extLst>
          </p:cNvPr>
          <p:cNvSpPr txBox="1"/>
          <p:nvPr/>
        </p:nvSpPr>
        <p:spPr>
          <a:xfrm>
            <a:off x="2205980" y="188640"/>
            <a:ext cx="87129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Long-Running Process Management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622891-8B0D-B694-C799-B3E9AE55F9D9}"/>
              </a:ext>
            </a:extLst>
          </p:cNvPr>
          <p:cNvSpPr txBox="1"/>
          <p:nvPr/>
        </p:nvSpPr>
        <p:spPr>
          <a:xfrm>
            <a:off x="6022404" y="1412776"/>
            <a:ext cx="5616624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Challenge: Batch Order Processing</a:t>
            </a:r>
            <a:br>
              <a:rPr lang="ru-RU" b="1" dirty="0">
                <a:solidFill>
                  <a:srgbClr val="7030A0"/>
                </a:solidFill>
              </a:rPr>
            </a:br>
            <a:r>
              <a:rPr lang="en-US" sz="1800" b="1" dirty="0">
                <a:solidFill>
                  <a:srgbClr val="5F6F0F"/>
                </a:solidFill>
              </a:rPr>
              <a:t>Peak Traffic Scenarios:</a:t>
            </a:r>
            <a:endParaRPr lang="ru-RU" sz="1800" b="1" dirty="0">
              <a:solidFill>
                <a:srgbClr val="5F6F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Black Friday sales spikes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Flash sales and 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End-of-day processing batches</a:t>
            </a:r>
          </a:p>
          <a:p>
            <a:r>
              <a:rPr lang="en-US" sz="1600" b="1" dirty="0">
                <a:solidFill>
                  <a:srgbClr val="5F6F0F"/>
                </a:solidFill>
              </a:rPr>
              <a:t>Serverless Solution:</a:t>
            </a:r>
            <a:endParaRPr lang="en-US" sz="1600" dirty="0">
              <a:solidFill>
                <a:srgbClr val="5F6F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Parallel Processing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Handle multiple orders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Auto-scaling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Functions scale automatically with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Cost Efficiency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Pay only for actual processing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Failure Isolation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One failed order doesn't affect others</a:t>
            </a:r>
          </a:p>
          <a:p>
            <a:r>
              <a:rPr lang="en-US" sz="1600" b="1" dirty="0">
                <a:solidFill>
                  <a:srgbClr val="5F6F0F"/>
                </a:solidFill>
              </a:rPr>
              <a:t>Timeout and Compensation Strategies</a:t>
            </a:r>
            <a:r>
              <a:rPr lang="en-CA" sz="1600" b="1" dirty="0">
                <a:solidFill>
                  <a:srgbClr val="5F6F0F"/>
                </a:solidFill>
              </a:rPr>
              <a:t>:</a:t>
            </a:r>
            <a:endParaRPr lang="en-US" sz="1600" b="1" dirty="0">
              <a:solidFill>
                <a:srgbClr val="5F6F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Reasonable Timeouts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Set appropriate limits for each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Compensation Logic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Undo operations when workflows fail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Manual Intervention Queues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Handle edge cases requiring human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Monitoring and Alerting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Track workflow health and performance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21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DCC45-6382-1D26-F7A2-FE0C5E8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DBBCDF-8DB7-65A6-5D2A-8A11860AC2AD}"/>
              </a:ext>
            </a:extLst>
          </p:cNvPr>
          <p:cNvSpPr txBox="1"/>
          <p:nvPr/>
        </p:nvSpPr>
        <p:spPr>
          <a:xfrm>
            <a:off x="6166420" y="1196752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Order Processing Orchestration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Sequential Steps:</a:t>
            </a:r>
            <a:endParaRPr lang="en-US" sz="16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Validate Order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Check inventory, customer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Process Payment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Handle payment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Generate AI Content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Create product descriptions (if needed)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Update Inventory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Decrement stock levels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Send Notifications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Confirm order to customer and staff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Key Advantages of Orchestration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Reliability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Each step can retry independently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Visibility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Track progress of each order through pipeline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Scalability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Each step scales based on its own demands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Maintainability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Clear separation of business logic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Error Handling Strategy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Automatic Retries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with exponential backoff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Compensation Actions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to rollback on failures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Dead Letter Queues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manual intervention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Monitoring Alerts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failed workflows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Fan-out/Fan-in Pattern for Bulk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Process multiple orders simultaneously during peak times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Generate AI content for multiple products in parallel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Aggregate results for reporting and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7F3E3-3396-CEAF-14D9-E0DBE8AA42CD}"/>
              </a:ext>
            </a:extLst>
          </p:cNvPr>
          <p:cNvSpPr txBox="1"/>
          <p:nvPr/>
        </p:nvSpPr>
        <p:spPr>
          <a:xfrm>
            <a:off x="6598468" y="260648"/>
            <a:ext cx="525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Durable Functions for Complex Workflows</a:t>
            </a:r>
            <a:endParaRPr lang="en-US" sz="2000" dirty="0"/>
          </a:p>
        </p:txBody>
      </p:sp>
      <p:pic>
        <p:nvPicPr>
          <p:cNvPr id="4" name="Picture 3" descr="A screenshot of a web page&#10;&#10;AI-generated content may be incorrect.">
            <a:extLst>
              <a:ext uri="{FF2B5EF4-FFF2-40B4-BE49-F238E27FC236}">
                <a16:creationId xmlns:a16="http://schemas.microsoft.com/office/drawing/2014/main" id="{051F480A-0830-17E3-A108-6149B8B40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0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9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CADC2D-8D51-20A1-36D7-FA186D5BC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1AB50A-894D-FDED-F81D-B834EF04D8F9}"/>
              </a:ext>
            </a:extLst>
          </p:cNvPr>
          <p:cNvSpPr txBox="1"/>
          <p:nvPr/>
        </p:nvSpPr>
        <p:spPr>
          <a:xfrm>
            <a:off x="6166420" y="1196752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Order Processing Orchestration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Sequential Steps:</a:t>
            </a:r>
            <a:endParaRPr lang="en-US" sz="16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Validate Order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Check inventory, customer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Process Payment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Handle payment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Generate AI Content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Create product descriptions (if needed)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Update Inventory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Decrement stock levels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Send Notifications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Confirm order to customer and staff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Key Advantages of Orchestration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Reliability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Each step can retry independently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Visibility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Track progress of each order through pipeline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Scalability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Each step scales based on its own demands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Maintainability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Clear separation of business logic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Error Handling Strategy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Automatic Retries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with exponential backoff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Compensation Actions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to rollback on failures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Dead Letter Queues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manual intervention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Monitoring Alerts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failed workflows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Fan-out/Fan-in Pattern for Bulk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Process multiple orders simultaneously during peak times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Generate AI content for multiple products in parallel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Aggregate results for reporting and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AF601-09B2-924F-F124-8A6F5230C0C1}"/>
              </a:ext>
            </a:extLst>
          </p:cNvPr>
          <p:cNvSpPr txBox="1"/>
          <p:nvPr/>
        </p:nvSpPr>
        <p:spPr>
          <a:xfrm>
            <a:off x="6598468" y="260648"/>
            <a:ext cx="525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Durable Functions for Complex Workflows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915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96E6D9-712F-7517-7062-C6B3D6F15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429576-FAAF-F1DF-E24D-D83C350FDF87}"/>
              </a:ext>
            </a:extLst>
          </p:cNvPr>
          <p:cNvSpPr txBox="1"/>
          <p:nvPr/>
        </p:nvSpPr>
        <p:spPr>
          <a:xfrm>
            <a:off x="6166420" y="1196752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Order Processing Orchestration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Sequential Steps:</a:t>
            </a:r>
            <a:endParaRPr lang="en-US" sz="16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Validate Order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Check inventory, customer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Process Payment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Handle payment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Generate AI Content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Create product descriptions (if needed)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Update Inventory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Decrement stock levels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Send Notifications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Confirm order to customer and staff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Key Advantages of Orchestration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Reliability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Each step can retry independently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Visibility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Track progress of each order through pipeline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Scalability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Each step scales based on its own demands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Maintainability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Clear separation of business logic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Error Handling Strategy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Automatic Retries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with exponential backoff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Compensation Actions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to rollback on failures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Dead Letter Queues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manual intervention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Monitoring Alerts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failed workflows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Fan-out/Fan-in Pattern for Bulk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Process multiple orders simultaneously during peak times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Generate AI content for multiple products in parallel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Aggregate results for reporting and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DD7F5-151E-69F9-A058-A4E896B52DE4}"/>
              </a:ext>
            </a:extLst>
          </p:cNvPr>
          <p:cNvSpPr txBox="1"/>
          <p:nvPr/>
        </p:nvSpPr>
        <p:spPr>
          <a:xfrm>
            <a:off x="6598468" y="260648"/>
            <a:ext cx="525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Durable Functions for Complex Workflows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852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4c01fac-d9f3-480c-9b42-9d7107ab827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8FCF94B1D8DC4092F5A024923C451F" ma:contentTypeVersion="10" ma:contentTypeDescription="Create a new document." ma:contentTypeScope="" ma:versionID="fd6bc6ea09d2ec738e9cf3c6d4d1e503">
  <xsd:schema xmlns:xsd="http://www.w3.org/2001/XMLSchema" xmlns:xs="http://www.w3.org/2001/XMLSchema" xmlns:p="http://schemas.microsoft.com/office/2006/metadata/properties" xmlns:ns3="34c01fac-d9f3-480c-9b42-9d7107ab8273" targetNamespace="http://schemas.microsoft.com/office/2006/metadata/properties" ma:root="true" ma:fieldsID="f4fd4115f081a1234528b35d96d62290" ns3:_="">
    <xsd:import namespace="34c01fac-d9f3-480c-9b42-9d7107ab827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01fac-d9f3-480c-9b42-9d7107ab827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microsoft.com/office/2006/metadata/properties"/>
    <ds:schemaRef ds:uri="34c01fac-d9f3-480c-9b42-9d7107ab8273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15AE335-82D5-4EEC-BCD2-E752CBF396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c01fac-d9f3-480c-9b42-9d7107ab82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EE3F12-403A-44ED-AE86-0837013D1D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154</TotalTime>
  <Words>1414</Words>
  <Application>Microsoft Office PowerPoint</Application>
  <PresentationFormat>Custom</PresentationFormat>
  <Paragraphs>228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 Light</vt:lpstr>
      <vt:lpstr>Arial</vt:lpstr>
      <vt:lpstr>Calibri</vt:lpstr>
      <vt:lpstr>Calibri Light</vt:lpstr>
      <vt:lpstr>Tech 16x9</vt:lpstr>
      <vt:lpstr>CST8917 Final Oral Exam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Nikolai Semko</dc:creator>
  <cp:lastModifiedBy>Nikolai Semko</cp:lastModifiedBy>
  <cp:revision>2</cp:revision>
  <dcterms:created xsi:type="dcterms:W3CDTF">2025-08-07T01:12:43Z</dcterms:created>
  <dcterms:modified xsi:type="dcterms:W3CDTF">2025-08-07T03:47:02Z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0x0101008A8FCF94B1D8DC4092F5A024923C451F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