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5"/>
  </p:notesMasterIdLst>
  <p:handoutMasterIdLst>
    <p:handoutMasterId r:id="rId16"/>
  </p:handoutMasterIdLst>
  <p:sldIdLst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7" r:id="rId13"/>
    <p:sldId id="268" r:id="rId14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F6F0F"/>
    <a:srgbClr val="394404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>
      <p:cViewPr>
        <p:scale>
          <a:sx n="100" d="100"/>
          <a:sy n="100" d="100"/>
        </p:scale>
        <p:origin x="876" y="678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8/7/2025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8/7/2025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8/7/2025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8/7/2025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8/7/2025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8/7/2025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8/7/2025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8/7/2025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8/7/2025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8/7/2025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8/7/2025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8/7/2025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8/7/2025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8/7/2025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3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85900" y="188640"/>
            <a:ext cx="9433048" cy="776115"/>
          </a:xfrm>
        </p:spPr>
        <p:txBody>
          <a:bodyPr>
            <a:normAutofit/>
          </a:bodyPr>
          <a:lstStyle/>
          <a:p>
            <a:r>
              <a:rPr lang="en-US" sz="4000" dirty="0"/>
              <a:t>CST8919 DevOps - Security and Compliance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053852" y="2636912"/>
            <a:ext cx="9653812" cy="1316856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Securing Algonquin Pet Store </a:t>
            </a:r>
            <a:br>
              <a:rPr lang="en-US" sz="3600" dirty="0"/>
            </a:br>
            <a:r>
              <a:rPr lang="en-US" sz="3600" dirty="0"/>
              <a:t>(On Steroids)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EC23D8-158B-89A6-8AFF-817781B27A95}"/>
              </a:ext>
            </a:extLst>
          </p:cNvPr>
          <p:cNvSpPr txBox="1"/>
          <p:nvPr/>
        </p:nvSpPr>
        <p:spPr>
          <a:xfrm>
            <a:off x="8614692" y="5157192"/>
            <a:ext cx="345638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Student:</a:t>
            </a:r>
            <a:r>
              <a:rPr lang="en-US" dirty="0"/>
              <a:t> Nikolai  Semko</a:t>
            </a:r>
            <a:br>
              <a:rPr lang="en-US" dirty="0"/>
            </a:br>
            <a:r>
              <a:rPr lang="en-US" b="1" dirty="0"/>
              <a:t>Student ID:</a:t>
            </a:r>
            <a:r>
              <a:rPr lang="en-US" dirty="0"/>
              <a:t> 040851919</a:t>
            </a:r>
            <a:br>
              <a:rPr lang="en-US" dirty="0"/>
            </a:br>
            <a:r>
              <a:rPr lang="en-US" b="1" dirty="0"/>
              <a:t>Course Code:</a:t>
            </a:r>
            <a:r>
              <a:rPr lang="en-US" dirty="0"/>
              <a:t> CST8919</a:t>
            </a:r>
            <a:br>
              <a:rPr lang="en-US" dirty="0"/>
            </a:br>
            <a:r>
              <a:rPr lang="en-US" dirty="0"/>
              <a:t>Date: 07/08/2025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D7970B-3FD4-A9F5-77C4-273EFA0343B0}"/>
              </a:ext>
            </a:extLst>
          </p:cNvPr>
          <p:cNvSpPr txBox="1"/>
          <p:nvPr/>
        </p:nvSpPr>
        <p:spPr>
          <a:xfrm>
            <a:off x="4078188" y="1196752"/>
            <a:ext cx="381642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dirty="0"/>
              <a:t>Final Oral Exam</a:t>
            </a:r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7C0B760-F8C7-376F-813A-A9A6BA3C52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8EFC319-A9B5-4269-B1C4-CF0FCE11AECD}"/>
              </a:ext>
            </a:extLst>
          </p:cNvPr>
          <p:cNvSpPr txBox="1"/>
          <p:nvPr/>
        </p:nvSpPr>
        <p:spPr>
          <a:xfrm>
            <a:off x="3286100" y="2564904"/>
            <a:ext cx="4896544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solidFill>
                  <a:srgbClr val="7030A0"/>
                </a:solidFill>
                <a:latin typeface="Cabin Sketch" panose="020B0503050202020004" pitchFamily="34" charset="0"/>
              </a:rPr>
              <a:t>Thank you for your attention.</a:t>
            </a:r>
            <a:endParaRPr lang="en-US" sz="4400" dirty="0">
              <a:solidFill>
                <a:srgbClr val="7030A0"/>
              </a:solidFill>
              <a:latin typeface="Cabin Sketch" panose="020B0503050202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8880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iagram of a company&#10;&#10;AI-generated content may be incorrect.">
            <a:extLst>
              <a:ext uri="{FF2B5EF4-FFF2-40B4-BE49-F238E27FC236}">
                <a16:creationId xmlns:a16="http://schemas.microsoft.com/office/drawing/2014/main" id="{87505556-0F74-4F4C-3A51-50E3B918E26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48" y="476672"/>
            <a:ext cx="4297012" cy="388843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AFF8005-78D8-219E-29CD-0C57C3E6C679}"/>
              </a:ext>
            </a:extLst>
          </p:cNvPr>
          <p:cNvSpPr txBox="1"/>
          <p:nvPr/>
        </p:nvSpPr>
        <p:spPr>
          <a:xfrm>
            <a:off x="549796" y="4653136"/>
            <a:ext cx="5184576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5F6F0F"/>
                </a:solidFill>
                <a:latin typeface="Aptos Light" panose="020B0004020202020204" pitchFamily="34" charset="0"/>
              </a:rPr>
              <a:t>Current Architecture Components:</a:t>
            </a:r>
            <a:r>
              <a:rPr lang="en-US" sz="1800" dirty="0">
                <a:solidFill>
                  <a:srgbClr val="5F6F0F"/>
                </a:solidFill>
                <a:latin typeface="Aptos Light" panose="020B0004020202020204" pitchFamily="34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No authentication/authorization layer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Unencrypted inter-service communication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Direct external API access without protection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Limited audit logging capabilities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No network segmentation or policy enforcement</a:t>
            </a:r>
            <a:endParaRPr lang="en-US" sz="1400" dirty="0">
              <a:solidFill>
                <a:schemeClr val="accent6">
                  <a:lumMod val="50000"/>
                </a:schemeClr>
              </a:solidFill>
              <a:latin typeface="Aptos Light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37F325-7632-19D4-79F0-BCEB98C81E38}"/>
              </a:ext>
            </a:extLst>
          </p:cNvPr>
          <p:cNvSpPr txBox="1"/>
          <p:nvPr/>
        </p:nvSpPr>
        <p:spPr>
          <a:xfrm>
            <a:off x="4150196" y="44624"/>
            <a:ext cx="367240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ARCHITECTURE OVERVIEW</a:t>
            </a:r>
          </a:p>
        </p:txBody>
      </p:sp>
      <p:pic>
        <p:nvPicPr>
          <p:cNvPr id="6" name="Picture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370E0CD8-5FA9-0318-F557-42FA9176846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6620" y="188640"/>
            <a:ext cx="4108712" cy="644958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9313066-ECD5-F9C8-F289-E0E1EF9C0E46}"/>
              </a:ext>
            </a:extLst>
          </p:cNvPr>
          <p:cNvSpPr txBox="1"/>
          <p:nvPr/>
        </p:nvSpPr>
        <p:spPr>
          <a:xfrm>
            <a:off x="4654252" y="1124744"/>
            <a:ext cx="3168352" cy="25237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5F6F0F"/>
                </a:solidFill>
                <a:latin typeface="Aptos Light" panose="020B0004020202020204" pitchFamily="34" charset="0"/>
              </a:rPr>
              <a:t>Target Security Architecture: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Microsoft Entra ID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 for federated identity 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API Gateway 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with comprehensive security controls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Service mesh 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for encrypted inter-service communication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Comprehensive monitoring 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with Microsoft Sentinel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Automated policy 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enforcement via Azure Policy</a:t>
            </a:r>
          </a:p>
        </p:txBody>
      </p:sp>
    </p:spTree>
    <p:extLst>
      <p:ext uri="{BB962C8B-B14F-4D97-AF65-F5344CB8AC3E}">
        <p14:creationId xmlns:p14="http://schemas.microsoft.com/office/powerpoint/2010/main" val="1023366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C83253F-B8D3-0051-D435-6A8D6BDA3A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BD78367-0EF7-5026-393E-2315878EC7BB}"/>
              </a:ext>
            </a:extLst>
          </p:cNvPr>
          <p:cNvSpPr txBox="1"/>
          <p:nvPr/>
        </p:nvSpPr>
        <p:spPr>
          <a:xfrm>
            <a:off x="5348065" y="1556792"/>
            <a:ext cx="6840760" cy="21544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5F6F0F"/>
                </a:solidFill>
                <a:latin typeface="Aptos Light" panose="020B0004020202020204" pitchFamily="34" charset="0"/>
              </a:rPr>
              <a:t>Content:</a:t>
            </a:r>
            <a:r>
              <a:rPr lang="en-US" sz="1800" dirty="0">
                <a:solidFill>
                  <a:srgbClr val="5F6F0F"/>
                </a:solidFill>
                <a:latin typeface="Aptos Light" panose="020B0004020202020204" pitchFamily="34" charset="0"/>
              </a:rPr>
              <a:t> </a:t>
            </a:r>
            <a:r>
              <a:rPr lang="en-US" sz="1800" b="1" dirty="0">
                <a:solidFill>
                  <a:srgbClr val="5F6F0F"/>
                </a:solidFill>
                <a:latin typeface="Aptos Light" panose="020B0004020202020204" pitchFamily="34" charset="0"/>
              </a:rPr>
              <a:t>Implementation Strategy:</a:t>
            </a:r>
            <a:endParaRPr lang="en-US" sz="1800" dirty="0">
              <a:solidFill>
                <a:srgbClr val="5F6F0F"/>
              </a:solidFill>
              <a:latin typeface="Aptos Light" panose="020B00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Customer Authentication: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 Microsoft Entra ID B2C with social logins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Employee Authentication: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 Enterprise SAML/LDAP federation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Protocol Stack: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 OAuth 2.0 with PKCE for SPAs, OpenID Connect for admin access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Token Management: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 JWT with short expiration and refresh token rotation</a:t>
            </a:r>
          </a:p>
          <a:p>
            <a:r>
              <a:rPr lang="en-US" sz="1800" b="1" dirty="0">
                <a:solidFill>
                  <a:srgbClr val="5F6F0F"/>
                </a:solidFill>
                <a:latin typeface="Aptos Light" panose="020B0004020202020204" pitchFamily="34" charset="0"/>
              </a:rPr>
              <a:t>Services Requiring SSO:</a:t>
            </a:r>
            <a:endParaRPr lang="en-US" sz="1800" dirty="0">
              <a:solidFill>
                <a:srgbClr val="5F6F0F"/>
              </a:solidFill>
              <a:latin typeface="Aptos Light" panose="020B00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Store-front (customer portal) - OAuth 2.0 PKCE flow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Store-admin (employee portal) - OpenID Connect with MFA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All backend microservices via API Gateway token validation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10B945-0A3A-E67B-3A7C-063690C561A1}"/>
              </a:ext>
            </a:extLst>
          </p:cNvPr>
          <p:cNvSpPr txBox="1"/>
          <p:nvPr/>
        </p:nvSpPr>
        <p:spPr>
          <a:xfrm>
            <a:off x="5374332" y="116632"/>
            <a:ext cx="662473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accent6">
                    <a:lumMod val="75000"/>
                  </a:schemeClr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SSO &amp; Federated Identity Management</a:t>
            </a:r>
            <a:endParaRPr lang="en-US" sz="32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4D088B-F716-2363-245F-D04C478685C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852" y="188640"/>
            <a:ext cx="4032448" cy="6507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EB08019-BA73-CFEA-A23F-13A40F9A27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B757186-F539-97B3-B21A-25A59BC3F1B6}"/>
              </a:ext>
            </a:extLst>
          </p:cNvPr>
          <p:cNvSpPr txBox="1"/>
          <p:nvPr/>
        </p:nvSpPr>
        <p:spPr>
          <a:xfrm>
            <a:off x="5086300" y="2204864"/>
            <a:ext cx="7272808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5F6F0F"/>
                </a:solidFill>
                <a:latin typeface="Aptos Light" panose="020B0004020202020204" pitchFamily="34" charset="0"/>
              </a:rPr>
              <a:t>Comprehensive Logging Strategy:</a:t>
            </a:r>
            <a:endParaRPr lang="en-US" sz="2000" dirty="0">
              <a:solidFill>
                <a:srgbClr val="5F6F0F"/>
              </a:solidFill>
              <a:latin typeface="Aptos Light" panose="020B00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Security Events: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 Authentication, authorization, privilege escalation attempts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Business Events: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 Order processing, payment transactions, inventory changes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System Events: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 Performance metrics, error rates, resource utilization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Compliance Events: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 GDPR consent management, PCI DSS access logs</a:t>
            </a:r>
          </a:p>
          <a:p>
            <a:r>
              <a:rPr lang="en-US" sz="2000" b="1" dirty="0">
                <a:solidFill>
                  <a:srgbClr val="5F6F0F"/>
                </a:solidFill>
                <a:latin typeface="Aptos Light" panose="020B0004020202020204" pitchFamily="34" charset="0"/>
              </a:rPr>
              <a:t>Azure Analytics Stack:</a:t>
            </a:r>
            <a:endParaRPr lang="en-US" sz="2000" dirty="0">
              <a:solidFill>
                <a:srgbClr val="5F6F0F"/>
              </a:solidFill>
              <a:latin typeface="Aptos Light" panose="020B00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Azure Monitor: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 Unified telemetry collection platform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Log Analytics Workspace: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 Centralized log storage with KQL querying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Structured Logging: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 JSON format for automated processing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Retention Policies: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 7 years for security logs, 1 year for system logs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93E88A-82F4-DA07-FD47-E7F847C59B4C}"/>
              </a:ext>
            </a:extLst>
          </p:cNvPr>
          <p:cNvSpPr txBox="1"/>
          <p:nvPr/>
        </p:nvSpPr>
        <p:spPr>
          <a:xfrm>
            <a:off x="5878388" y="620688"/>
            <a:ext cx="856895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latin typeface="Aptos Light" panose="020F0502020204030204" pitchFamily="34" charset="0"/>
              </a:rPr>
              <a:t>AUDIT LOGS &amp; EVENT ANALYSIS</a:t>
            </a:r>
            <a:endParaRPr lang="en-US" sz="2800" dirty="0"/>
          </a:p>
        </p:txBody>
      </p:sp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9E1DDE27-3C14-BCA1-3A99-17AFF9630F1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04" y="260648"/>
            <a:ext cx="4942775" cy="6336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557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3646508-F8DE-C872-FB06-0F59DFB9E5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A064BB3-5B16-55B0-F1F8-6AF6B52D2A0C}"/>
              </a:ext>
            </a:extLst>
          </p:cNvPr>
          <p:cNvSpPr txBox="1"/>
          <p:nvPr/>
        </p:nvSpPr>
        <p:spPr>
          <a:xfrm>
            <a:off x="5518348" y="980728"/>
            <a:ext cx="6480720" cy="37240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>
                <a:solidFill>
                  <a:srgbClr val="5F6F0F"/>
                </a:solidFill>
                <a:latin typeface="Aptos Light" panose="020B0004020202020204" pitchFamily="34" charset="0"/>
              </a:rPr>
              <a:t>Microsoft Sentinel SIEM/SOAR Integration:</a:t>
            </a:r>
            <a:endParaRPr lang="en-US" sz="2000">
              <a:solidFill>
                <a:srgbClr val="5F6F0F"/>
              </a:solidFill>
              <a:latin typeface="Aptos Light" panose="020B00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ML-Powered Detection:</a:t>
            </a:r>
            <a:r>
              <a:rPr lang="en-US" sz="160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 Behavioral analytics and anomaly detection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KQL Analytics:</a:t>
            </a:r>
            <a:r>
              <a:rPr lang="en-US" sz="160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 Custom queries for threat hunting and investigation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Automated Playbooks:</a:t>
            </a:r>
            <a:r>
              <a:rPr lang="en-US" sz="160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 Immediate response to confirmed threats</a:t>
            </a:r>
          </a:p>
          <a:p>
            <a:r>
              <a:rPr lang="en-US" sz="2000" b="1">
                <a:solidFill>
                  <a:srgbClr val="5F6F0F"/>
                </a:solidFill>
                <a:latin typeface="Aptos Light" panose="020B0004020202020204" pitchFamily="34" charset="0"/>
              </a:rPr>
              <a:t>Alert Classification &amp; Response:</a:t>
            </a:r>
            <a:endParaRPr lang="en-US" sz="2000">
              <a:solidFill>
                <a:srgbClr val="5F6F0F"/>
              </a:solidFill>
              <a:latin typeface="Aptos Light" panose="020B00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HIGH Priority:</a:t>
            </a:r>
            <a:r>
              <a:rPr lang="en-US" sz="160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 Immediate automated response (IP blocking, account suspension)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MEDIUM Priority:</a:t>
            </a:r>
            <a:r>
              <a:rPr lang="en-US" sz="160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 Security team notification within 1 hour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LOW Priority:</a:t>
            </a:r>
            <a:r>
              <a:rPr lang="en-US" sz="160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 Daily review and trend analysis</a:t>
            </a:r>
          </a:p>
          <a:p>
            <a:r>
              <a:rPr lang="en-US" sz="2000" b="1">
                <a:solidFill>
                  <a:srgbClr val="5F6F0F"/>
                </a:solidFill>
                <a:latin typeface="Aptos Light" panose="020B0004020202020204" pitchFamily="34" charset="0"/>
              </a:rPr>
              <a:t>Example Detection Rules:</a:t>
            </a:r>
            <a:endParaRPr lang="en-US" sz="2000">
              <a:solidFill>
                <a:srgbClr val="5F6F0F"/>
              </a:solidFill>
              <a:latin typeface="Aptos Light" panose="020B00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5+ failed authentication attempts from single IP within 5 minutes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Administrative privilege elevation outside business hours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Data access patterns indicating potential exfiltration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Geographic anomalies in user authentication patterns</a:t>
            </a:r>
            <a:endParaRPr lang="en-US" sz="1600" dirty="0">
              <a:solidFill>
                <a:schemeClr val="accent6">
                  <a:lumMod val="50000"/>
                </a:schemeClr>
              </a:solidFill>
              <a:latin typeface="Aptos Light" panose="020B00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667D24-6EB4-2AD5-A079-EDD0FA092904}"/>
              </a:ext>
            </a:extLst>
          </p:cNvPr>
          <p:cNvSpPr txBox="1"/>
          <p:nvPr/>
        </p:nvSpPr>
        <p:spPr>
          <a:xfrm>
            <a:off x="6598468" y="260648"/>
            <a:ext cx="525658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>
                <a:solidFill>
                  <a:schemeClr val="accent6">
                    <a:lumMod val="75000"/>
                  </a:schemeClr>
                </a:solidFill>
                <a:latin typeface="Aptos Light" panose="020F0502020204030204" pitchFamily="34" charset="0"/>
              </a:rPr>
              <a:t>THREAT DETECTION IN AUDIT LOGS</a:t>
            </a:r>
            <a:endParaRPr lang="en-US" sz="2000" dirty="0"/>
          </a:p>
        </p:txBody>
      </p:sp>
      <p:pic>
        <p:nvPicPr>
          <p:cNvPr id="5" name="Picture 4" descr="A diagram of a system&#10;&#10;AI-generated content may be incorrect.">
            <a:extLst>
              <a:ext uri="{FF2B5EF4-FFF2-40B4-BE49-F238E27FC236}">
                <a16:creationId xmlns:a16="http://schemas.microsoft.com/office/drawing/2014/main" id="{239F9E62-F2DE-D574-2E6C-50D42C9430D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764" y="116632"/>
            <a:ext cx="5112568" cy="6649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546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307D560-EE7A-FD21-7F6A-4A3E3A0BAC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3D253CE-D02C-42E3-BBAB-519E8B5E8946}"/>
              </a:ext>
            </a:extLst>
          </p:cNvPr>
          <p:cNvSpPr txBox="1"/>
          <p:nvPr/>
        </p:nvSpPr>
        <p:spPr>
          <a:xfrm>
            <a:off x="5014292" y="188640"/>
            <a:ext cx="640871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accent6">
                    <a:lumMod val="75000"/>
                  </a:schemeClr>
                </a:solidFill>
                <a:latin typeface="Aptos Light" panose="020F0502020204030204" pitchFamily="34" charset="0"/>
              </a:rPr>
              <a:t>CLOUD-NATIVE SECURITY TOOLS</a:t>
            </a:r>
            <a:endParaRPr lang="en-US" sz="3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7622891-8B0D-B694-C799-B3E9AE55F9D9}"/>
              </a:ext>
            </a:extLst>
          </p:cNvPr>
          <p:cNvSpPr txBox="1"/>
          <p:nvPr/>
        </p:nvSpPr>
        <p:spPr>
          <a:xfrm>
            <a:off x="4870276" y="1412776"/>
            <a:ext cx="7128792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5F6F0F"/>
                </a:solidFill>
                <a:latin typeface="Aptos Light" panose="020B0004020202020204" pitchFamily="34" charset="0"/>
              </a:rPr>
              <a:t>Microsoft Defender for Cloud (CNAPP Platform):</a:t>
            </a:r>
            <a:endParaRPr lang="en-US" sz="2000" dirty="0">
              <a:solidFill>
                <a:srgbClr val="5F6F0F"/>
              </a:solidFill>
              <a:latin typeface="Aptos Light" panose="020B00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err="1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DevSecOps</a:t>
            </a: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: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 Container image scanning and Infrastructure as Code security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CSPM: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 Cloud Security Posture Management for continuous compliance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CWPP: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 Cloud Workload Protection Platform for runtime security</a:t>
            </a:r>
          </a:p>
          <a:p>
            <a:r>
              <a:rPr lang="en-US" sz="2000" b="1" dirty="0">
                <a:solidFill>
                  <a:srgbClr val="5F6F0F"/>
                </a:solidFill>
                <a:latin typeface="Aptos Light" panose="020B0004020202020204" pitchFamily="34" charset="0"/>
              </a:rPr>
              <a:t>Implementation Phases:</a:t>
            </a:r>
            <a:endParaRPr lang="en-US" sz="2000" dirty="0">
              <a:solidFill>
                <a:srgbClr val="5F6F0F"/>
              </a:solidFill>
              <a:latin typeface="Aptos Light" panose="020B00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Phase 1: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 Microsoft Entra ID, Azure Key Vault, Defender for Cloud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Phase 2: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 Microsoft Sentinel, Azure Policy, container security scanning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Phase 3: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 Advanced threat protection and automated response optimization</a:t>
            </a:r>
          </a:p>
          <a:p>
            <a:r>
              <a:rPr lang="en-US" sz="2000" b="1" dirty="0">
                <a:solidFill>
                  <a:srgbClr val="5F6F0F"/>
                </a:solidFill>
                <a:latin typeface="Aptos Light" panose="020B0004020202020204" pitchFamily="34" charset="0"/>
              </a:rPr>
              <a:t>Integration Points:</a:t>
            </a:r>
            <a:endParaRPr lang="en-US" sz="2000" dirty="0">
              <a:solidFill>
                <a:srgbClr val="5F6F0F"/>
              </a:solidFill>
              <a:latin typeface="Aptos Light" panose="020B00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Identity Protection: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 Conditional access with risk-based authentication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Secrets Management: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 Azure Key Vault with HSM-backed key storage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Network Security: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 Azure Firewall Premium with integrated WAF capabilities</a:t>
            </a:r>
          </a:p>
          <a:p>
            <a:pPr marL="342900" indent="-342900">
              <a:buFont typeface="+mj-lt"/>
              <a:buAutoNum type="arabicPeriod"/>
            </a:pPr>
            <a:endParaRPr lang="en-US" sz="1600" dirty="0">
              <a:solidFill>
                <a:schemeClr val="accent6">
                  <a:lumMod val="50000"/>
                </a:schemeClr>
              </a:solidFill>
              <a:latin typeface="Aptos Light" panose="020B0004020202020204" pitchFamily="34" charset="0"/>
            </a:endParaRPr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5E588CFE-0A83-6C11-60AB-2018ABAA037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828" y="188640"/>
            <a:ext cx="3888432" cy="6486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421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9DDCC45-6382-1D26-F7A2-FE0C5E8017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9DBBCDF-8DB7-65A6-5D2A-8A11860AC2AD}"/>
              </a:ext>
            </a:extLst>
          </p:cNvPr>
          <p:cNvSpPr txBox="1"/>
          <p:nvPr/>
        </p:nvSpPr>
        <p:spPr>
          <a:xfrm>
            <a:off x="5014292" y="2204864"/>
            <a:ext cx="6840760" cy="37240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5F6F0F"/>
                </a:solidFill>
                <a:latin typeface="Aptos Light" panose="020B0004020202020204" pitchFamily="34" charset="0"/>
              </a:rPr>
              <a:t>Multi-Layer Policy Framework:</a:t>
            </a:r>
            <a:endParaRPr lang="en-US" sz="2000" dirty="0">
              <a:solidFill>
                <a:srgbClr val="5F6F0F"/>
              </a:solidFill>
              <a:latin typeface="Aptos Light" panose="020B00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Infrastructure Level: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 Azure Policy for resource governance and compliance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Application Level: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 API Gateway policies for rate limiting and access control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Kubernetes Level: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 Open Policy Agent Gatekeeper for workload security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Data Level: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 Information protection policies for PII and sensitive data</a:t>
            </a:r>
          </a:p>
          <a:p>
            <a:r>
              <a:rPr lang="en-US" sz="2000" b="1" dirty="0">
                <a:solidFill>
                  <a:srgbClr val="5F6F0F"/>
                </a:solidFill>
                <a:latin typeface="Aptos Light" panose="020B0004020202020204" pitchFamily="34" charset="0"/>
              </a:rPr>
              <a:t>Automated Enforcement Examples:</a:t>
            </a:r>
            <a:endParaRPr lang="en-US" sz="2000" dirty="0">
              <a:solidFill>
                <a:srgbClr val="5F6F0F"/>
              </a:solidFill>
              <a:latin typeface="Aptos Light" panose="020B00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Security Policies: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 Mandatory encryption at rest, no public IP addresses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Compliance Policies: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 GDPR data residency, PCI DSS access controls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Operational Policies: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 Resource tagging requirements, cost management</a:t>
            </a:r>
          </a:p>
          <a:p>
            <a:r>
              <a:rPr lang="en-US" sz="2000" b="1" dirty="0">
                <a:solidFill>
                  <a:srgbClr val="5F6F0F"/>
                </a:solidFill>
                <a:latin typeface="Aptos Light" panose="020B0004020202020204" pitchFamily="34" charset="0"/>
              </a:rPr>
              <a:t>Business Rules Engine:</a:t>
            </a:r>
            <a:endParaRPr lang="en-US" sz="2000" dirty="0">
              <a:solidFill>
                <a:srgbClr val="5F6F0F"/>
              </a:solidFill>
              <a:latin typeface="Aptos Light" panose="020B00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Azure Logic Apps for complex workflow automation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Dynamic policy updates with gradual rollout capabilities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A/B testing for policy impact assessment</a:t>
            </a:r>
          </a:p>
          <a:p>
            <a:pPr marL="342900" indent="-342900">
              <a:buFont typeface="+mj-lt"/>
              <a:buAutoNum type="arabicPeriod"/>
            </a:pPr>
            <a:endParaRPr lang="en-US" sz="1600" dirty="0">
              <a:solidFill>
                <a:schemeClr val="accent6">
                  <a:lumMod val="50000"/>
                </a:schemeClr>
              </a:solidFill>
              <a:latin typeface="Aptos Light" panose="020B00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67F3E3-3396-CEAF-14D9-E0DBE8AA42CD}"/>
              </a:ext>
            </a:extLst>
          </p:cNvPr>
          <p:cNvSpPr txBox="1"/>
          <p:nvPr/>
        </p:nvSpPr>
        <p:spPr>
          <a:xfrm>
            <a:off x="5590356" y="836712"/>
            <a:ext cx="597666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Aptos Light" panose="020F0502020204030204" pitchFamily="34" charset="0"/>
              </a:rPr>
              <a:t>ORGANIZATIONAL POLICY ENFORCEMENT</a:t>
            </a:r>
            <a:endParaRPr lang="en-US" dirty="0"/>
          </a:p>
        </p:txBody>
      </p:sp>
      <p:pic>
        <p:nvPicPr>
          <p:cNvPr id="6" name="Picture 5" descr="A diagram of a company&#10;&#10;AI-generated content may be incorrect.">
            <a:extLst>
              <a:ext uri="{FF2B5EF4-FFF2-40B4-BE49-F238E27FC236}">
                <a16:creationId xmlns:a16="http://schemas.microsoft.com/office/drawing/2014/main" id="{1503DF6B-0A5D-0F3B-9BFB-A67B51E203A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04" y="116632"/>
            <a:ext cx="4420491" cy="6552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591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CADC2D-8D51-20A1-36D7-FA186D5BC1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12AF601-09B2-924F-F124-8A6F5230C0C1}"/>
              </a:ext>
            </a:extLst>
          </p:cNvPr>
          <p:cNvSpPr txBox="1"/>
          <p:nvPr/>
        </p:nvSpPr>
        <p:spPr>
          <a:xfrm>
            <a:off x="5878388" y="260648"/>
            <a:ext cx="446449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accent6">
                    <a:lumMod val="75000"/>
                  </a:schemeClr>
                </a:solidFill>
                <a:latin typeface="Aptos Light" panose="020F0502020204030204" pitchFamily="34" charset="0"/>
              </a:rPr>
              <a:t>SECURITY AUTOMATION</a:t>
            </a:r>
            <a:endParaRPr lang="en-US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2FB73F-07DC-4121-9C67-01B73279DF46}"/>
              </a:ext>
            </a:extLst>
          </p:cNvPr>
          <p:cNvSpPr txBox="1"/>
          <p:nvPr/>
        </p:nvSpPr>
        <p:spPr>
          <a:xfrm>
            <a:off x="5518348" y="1196752"/>
            <a:ext cx="6840760" cy="4462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5F6F0F"/>
                </a:solidFill>
                <a:latin typeface="Aptos Light" panose="020B0004020202020204" pitchFamily="34" charset="0"/>
              </a:rPr>
              <a:t>Content:</a:t>
            </a:r>
            <a:r>
              <a:rPr lang="en-US" sz="2000" dirty="0">
                <a:solidFill>
                  <a:srgbClr val="5F6F0F"/>
                </a:solidFill>
                <a:latin typeface="Aptos Light" panose="020B0004020202020204" pitchFamily="34" charset="0"/>
              </a:rPr>
              <a:t> </a:t>
            </a:r>
            <a:r>
              <a:rPr lang="en-US" sz="2000" b="1" dirty="0">
                <a:solidFill>
                  <a:srgbClr val="5F6F0F"/>
                </a:solidFill>
                <a:latin typeface="Aptos Light" panose="020B0004020202020204" pitchFamily="34" charset="0"/>
              </a:rPr>
              <a:t>Automated Security Workflows:</a:t>
            </a:r>
            <a:endParaRPr lang="en-US" sz="2000" dirty="0">
              <a:solidFill>
                <a:srgbClr val="5F6F0F"/>
              </a:solidFill>
              <a:latin typeface="Aptos Light" panose="020B00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Incident Response: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 Automatic threat containment and escalation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Compliance Management: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 Scheduled policy scans and remediation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Vulnerability Management: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 Container scanning and patch deployment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Access Management: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 User lifecycle automation and certificate rotation</a:t>
            </a:r>
          </a:p>
          <a:p>
            <a:r>
              <a:rPr lang="en-US" sz="2000" b="1" dirty="0">
                <a:solidFill>
                  <a:srgbClr val="5F6F0F"/>
                </a:solidFill>
                <a:latin typeface="Aptos Light" panose="020B0004020202020204" pitchFamily="34" charset="0"/>
              </a:rPr>
              <a:t>Automation Platforms:</a:t>
            </a:r>
            <a:endParaRPr lang="en-US" sz="2000" dirty="0">
              <a:solidFill>
                <a:srgbClr val="5F6F0F"/>
              </a:solidFill>
              <a:latin typeface="Aptos Light" panose="020B00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Azure Logic Apps: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 Primary workflow orchestration engine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GitHub Actions: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 CI/CD security automation and scanning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Microsoft Sentinel: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 SOAR capabilities for threat response</a:t>
            </a:r>
          </a:p>
          <a:p>
            <a:r>
              <a:rPr lang="en-US" sz="2000" b="1" dirty="0">
                <a:solidFill>
                  <a:srgbClr val="5F6F0F"/>
                </a:solidFill>
                <a:latin typeface="Aptos Light" panose="020B0004020202020204" pitchFamily="34" charset="0"/>
              </a:rPr>
              <a:t>Example Workflow - Brute Force Attack Response:</a:t>
            </a:r>
            <a:endParaRPr lang="en-US" sz="2000" dirty="0">
              <a:solidFill>
                <a:srgbClr val="5F6F0F"/>
              </a:solidFill>
              <a:latin typeface="Aptos Light" panose="020B00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Detection: 5+ failed logins trigger Sentinel alert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Analysis: Threat intelligence validation and risk scoring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Response: Automatic IP blocking and account suspension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Notification: Security team alert via Teams/email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Documentation: Incident creation in ServiceNow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Reporting: Compliance log updates</a:t>
            </a:r>
          </a:p>
          <a:p>
            <a:pPr marL="342900" indent="-342900">
              <a:buFont typeface="+mj-lt"/>
              <a:buAutoNum type="arabicPeriod"/>
            </a:pPr>
            <a:endParaRPr lang="en-US" sz="1600" dirty="0">
              <a:solidFill>
                <a:schemeClr val="accent6">
                  <a:lumMod val="50000"/>
                </a:schemeClr>
              </a:solidFill>
              <a:latin typeface="Aptos Light" panose="020B0004020202020204" pitchFamily="34" charset="0"/>
            </a:endParaRPr>
          </a:p>
        </p:txBody>
      </p:sp>
      <p:pic>
        <p:nvPicPr>
          <p:cNvPr id="6" name="Picture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BA30F11F-245D-7D3B-2F42-AABB7DBD081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836" y="188640"/>
            <a:ext cx="4248472" cy="6432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158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AF4CE35-E151-977C-337F-2A1A58949E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6EF0966-E2F4-CC13-E051-23C938381259}"/>
              </a:ext>
            </a:extLst>
          </p:cNvPr>
          <p:cNvSpPr txBox="1"/>
          <p:nvPr/>
        </p:nvSpPr>
        <p:spPr>
          <a:xfrm>
            <a:off x="5158308" y="548680"/>
            <a:ext cx="7030517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5F6F0F"/>
                </a:solidFill>
                <a:latin typeface="Aptos Light" panose="020B0004020202020204" pitchFamily="34" charset="0"/>
              </a:rPr>
              <a:t>Security Transformation Achieved:</a:t>
            </a:r>
            <a:endParaRPr lang="en-US" sz="2000" dirty="0">
              <a:solidFill>
                <a:srgbClr val="5F6F0F"/>
              </a:solidFill>
              <a:latin typeface="Aptos Light" panose="020B00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Identity &amp; Access: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 Microsoft Entra ID with SSO, MFA, and conditional access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Data Protection: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 Encryption at rest/transit, classification, PII protection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Threat Detection: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 24/7 monitoring with ML-powered analytics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Compliance &amp; Governance: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 Automated policy enforcement and audit logging</a:t>
            </a:r>
          </a:p>
          <a:p>
            <a:r>
              <a:rPr lang="en-US" sz="2000" b="1" dirty="0">
                <a:solidFill>
                  <a:srgbClr val="5F6F0F"/>
                </a:solidFill>
                <a:latin typeface="Aptos Light" panose="020B0004020202020204" pitchFamily="34" charset="0"/>
              </a:rPr>
              <a:t>Implementation Roadmap:</a:t>
            </a:r>
            <a:endParaRPr lang="en-US" sz="2000" dirty="0">
              <a:solidFill>
                <a:srgbClr val="5F6F0F"/>
              </a:solidFill>
              <a:latin typeface="Aptos Light" panose="020B00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Month 1-2: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 Identity infrastructure and secrets 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Month 3-4: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 Monitoring, alerting, and threat detection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Month 5-6: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 Automation workflows and policy enforcement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Ongoing: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 Optimization and continuous improvement</a:t>
            </a:r>
          </a:p>
          <a:p>
            <a:r>
              <a:rPr lang="en-US" sz="2000" b="1" dirty="0">
                <a:solidFill>
                  <a:srgbClr val="5F6F0F"/>
                </a:solidFill>
                <a:latin typeface="Aptos Light" panose="020B0004020202020204" pitchFamily="34" charset="0"/>
              </a:rPr>
              <a:t>Success Metrics:</a:t>
            </a:r>
            <a:endParaRPr lang="en-US" sz="2000" dirty="0">
              <a:solidFill>
                <a:srgbClr val="5F6F0F"/>
              </a:solidFill>
              <a:latin typeface="Aptos Light" panose="020B00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Mean Time to Detection (MTTD) &lt; 15 minutes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Mean Time to Response (MTTR) &lt; 1 hour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100% automated policy compliance checks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Zero security misconfigurations through CSPM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DF968B-F376-142B-6086-05A606F43BB8}"/>
              </a:ext>
            </a:extLst>
          </p:cNvPr>
          <p:cNvSpPr txBox="1"/>
          <p:nvPr/>
        </p:nvSpPr>
        <p:spPr>
          <a:xfrm>
            <a:off x="5806380" y="76562"/>
            <a:ext cx="36004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Aptos Light" panose="020F0502020204030204" pitchFamily="34" charset="0"/>
              </a:rPr>
              <a:t>BEST PRACTICES &amp; SUMMARY</a:t>
            </a:r>
            <a:endParaRPr lang="en-US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B0E504-6DEC-DF0C-8ED3-9F3724FAC403}"/>
              </a:ext>
            </a:extLst>
          </p:cNvPr>
          <p:cNvSpPr txBox="1"/>
          <p:nvPr/>
        </p:nvSpPr>
        <p:spPr>
          <a:xfrm>
            <a:off x="5158308" y="4797152"/>
            <a:ext cx="6912768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7030A0"/>
                </a:solidFill>
                <a:latin typeface="Aptos Light" panose="020B0004020202020204" pitchFamily="34" charset="0"/>
              </a:rPr>
              <a:t>Risk Mitigation Achieved:</a:t>
            </a:r>
            <a:r>
              <a:rPr lang="en-US" sz="1600" dirty="0">
                <a:solidFill>
                  <a:srgbClr val="7030A0"/>
                </a:solidFill>
                <a:latin typeface="Aptos Light" panose="020B0004020202020204" pitchFamily="34" charset="0"/>
              </a:rPr>
              <a:t> </a:t>
            </a:r>
            <a:br>
              <a:rPr lang="en-US" sz="1600" dirty="0">
                <a:solidFill>
                  <a:schemeClr val="accent2">
                    <a:lumMod val="75000"/>
                  </a:schemeClr>
                </a:solidFill>
                <a:latin typeface="Aptos Light" panose="020B0004020202020204" pitchFamily="34" charset="0"/>
              </a:rPr>
            </a:b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Aptos Light" panose="020B0004020202020204" pitchFamily="34" charset="0"/>
              </a:rPr>
              <a:t>✓ Authentication attacks prevented through SSO and conditional access </a:t>
            </a:r>
            <a:br>
              <a:rPr lang="en-US" sz="1600" dirty="0">
                <a:solidFill>
                  <a:schemeClr val="accent2">
                    <a:lumMod val="75000"/>
                  </a:schemeClr>
                </a:solidFill>
                <a:latin typeface="Aptos Light" panose="020B0004020202020204" pitchFamily="34" charset="0"/>
              </a:rPr>
            </a:b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Aptos Light" panose="020B0004020202020204" pitchFamily="34" charset="0"/>
              </a:rPr>
              <a:t>✓ Data breaches mitigated via encryption and access controls </a:t>
            </a:r>
            <a:br>
              <a:rPr lang="en-US" sz="1600" dirty="0">
                <a:solidFill>
                  <a:schemeClr val="accent2">
                    <a:lumMod val="75000"/>
                  </a:schemeClr>
                </a:solidFill>
                <a:latin typeface="Aptos Light" panose="020B0004020202020204" pitchFamily="34" charset="0"/>
              </a:rPr>
            </a:b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Aptos Light" panose="020B0004020202020204" pitchFamily="34" charset="0"/>
              </a:rPr>
              <a:t>✓ Compliance violations eliminated through automated governance</a:t>
            </a:r>
          </a:p>
        </p:txBody>
      </p:sp>
      <p:pic>
        <p:nvPicPr>
          <p:cNvPr id="10" name="Picture 9" descr="A diagram of a security system&#10;&#10;AI-generated content may be incorrect.">
            <a:extLst>
              <a:ext uri="{FF2B5EF4-FFF2-40B4-BE49-F238E27FC236}">
                <a16:creationId xmlns:a16="http://schemas.microsoft.com/office/drawing/2014/main" id="{F601E7F8-33D9-05C2-5385-93B4A314BD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820" y="188640"/>
            <a:ext cx="4248472" cy="6389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218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34c01fac-d9f3-480c-9b42-9d7107ab827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A8FCF94B1D8DC4092F5A024923C451F" ma:contentTypeVersion="10" ma:contentTypeDescription="Create a new document." ma:contentTypeScope="" ma:versionID="fd6bc6ea09d2ec738e9cf3c6d4d1e503">
  <xsd:schema xmlns:xsd="http://www.w3.org/2001/XMLSchema" xmlns:xs="http://www.w3.org/2001/XMLSchema" xmlns:p="http://schemas.microsoft.com/office/2006/metadata/properties" xmlns:ns3="34c01fac-d9f3-480c-9b42-9d7107ab8273" targetNamespace="http://schemas.microsoft.com/office/2006/metadata/properties" ma:root="true" ma:fieldsID="f4fd4115f081a1234528b35d96d62290" ns3:_="">
    <xsd:import namespace="34c01fac-d9f3-480c-9b42-9d7107ab8273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_activity" minOccurs="0"/>
                <xsd:element ref="ns3:MediaServiceSystemTags" minOccurs="0"/>
                <xsd:element ref="ns3:MediaServiceGenerationTime" minOccurs="0"/>
                <xsd:element ref="ns3:MediaServiceEventHashCode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c01fac-d9f3-480c-9b42-9d7107ab8273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3" nillable="true" ma:displayName="_activity" ma:hidden="true" ma:internalName="_activity">
      <xsd:simpleType>
        <xsd:restriction base="dms:Note"/>
      </xsd:simpleType>
    </xsd:element>
    <xsd:element name="MediaServiceSystemTags" ma:index="14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0C67BEE-D13F-4BD2-98A5-34D8A0977F68}">
  <ds:schemaRefs>
    <ds:schemaRef ds:uri="http://schemas.microsoft.com/office/2006/documentManagement/types"/>
    <ds:schemaRef ds:uri="http://schemas.microsoft.com/office/2006/metadata/properties"/>
    <ds:schemaRef ds:uri="34c01fac-d9f3-480c-9b42-9d7107ab8273"/>
    <ds:schemaRef ds:uri="http://purl.org/dc/dcmitype/"/>
    <ds:schemaRef ds:uri="http://schemas.microsoft.com/office/infopath/2007/PartnerControls"/>
    <ds:schemaRef ds:uri="http://purl.org/dc/terms/"/>
    <ds:schemaRef ds:uri="http://www.w3.org/XML/1998/namespace"/>
    <ds:schemaRef ds:uri="http://schemas.openxmlformats.org/package/2006/metadata/core-properties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515AE335-82D5-4EEC-BCD2-E752CBF396B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4c01fac-d9f3-480c-9b42-9d7107ab827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DEE3F12-403A-44ED-AE86-0837013D1DD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512</TotalTime>
  <Words>892</Words>
  <Application>Microsoft Office PowerPoint</Application>
  <PresentationFormat>Custom</PresentationFormat>
  <Paragraphs>114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Aptos Light</vt:lpstr>
      <vt:lpstr>Arial</vt:lpstr>
      <vt:lpstr>Cabin Sketch</vt:lpstr>
      <vt:lpstr>Calibri</vt:lpstr>
      <vt:lpstr>Calibri Light</vt:lpstr>
      <vt:lpstr>Tech 16x9</vt:lpstr>
      <vt:lpstr>CST8919 DevOps - Security and Compliance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Nikolai Semko</dc:creator>
  <cp:lastModifiedBy>Nikolai Semko</cp:lastModifiedBy>
  <cp:revision>26</cp:revision>
  <dcterms:created xsi:type="dcterms:W3CDTF">2025-08-07T01:12:43Z</dcterms:created>
  <dcterms:modified xsi:type="dcterms:W3CDTF">2025-08-07T19:34:38Z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0x0101008A8FCF94B1D8DC4092F5A024923C451F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