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6F0F"/>
    <a:srgbClr val="394404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03" d="100"/>
          <a:sy n="103" d="100"/>
        </p:scale>
        <p:origin x="114" y="63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_-qOkMDJww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88640"/>
            <a:ext cx="9433048" cy="776115"/>
          </a:xfrm>
        </p:spPr>
        <p:txBody>
          <a:bodyPr>
            <a:normAutofit/>
          </a:bodyPr>
          <a:lstStyle/>
          <a:p>
            <a:r>
              <a:rPr lang="en-US" sz="4000" dirty="0"/>
              <a:t>CST8919 DevOps - Security and Compliance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53852" y="2636912"/>
            <a:ext cx="9653812" cy="1316856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Securing Algonquin Pet Store </a:t>
            </a:r>
            <a:br>
              <a:rPr lang="en-US" sz="3600" dirty="0"/>
            </a:br>
            <a:r>
              <a:rPr lang="en-US" sz="3600" dirty="0"/>
              <a:t>(On Steroids)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C23D8-158B-89A6-8AFF-817781B27A95}"/>
              </a:ext>
            </a:extLst>
          </p:cNvPr>
          <p:cNvSpPr txBox="1"/>
          <p:nvPr/>
        </p:nvSpPr>
        <p:spPr>
          <a:xfrm>
            <a:off x="8614692" y="5157192"/>
            <a:ext cx="34563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Student:</a:t>
            </a:r>
            <a:r>
              <a:rPr lang="en-US" dirty="0"/>
              <a:t> Nikolai  Semko</a:t>
            </a:r>
            <a:br>
              <a:rPr lang="en-US" dirty="0"/>
            </a:br>
            <a:r>
              <a:rPr lang="en-US" b="1" dirty="0"/>
              <a:t>Student ID:</a:t>
            </a:r>
            <a:r>
              <a:rPr lang="en-US" dirty="0"/>
              <a:t> 040851919</a:t>
            </a:r>
            <a:br>
              <a:rPr lang="en-US" dirty="0"/>
            </a:br>
            <a:r>
              <a:rPr lang="en-US" b="1" dirty="0"/>
              <a:t>Course Code:</a:t>
            </a:r>
            <a:r>
              <a:rPr lang="en-US" dirty="0"/>
              <a:t> CST8919</a:t>
            </a:r>
            <a:br>
              <a:rPr lang="en-US" dirty="0"/>
            </a:br>
            <a:r>
              <a:rPr lang="en-US" dirty="0"/>
              <a:t>Date: 07/08/2025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7970B-3FD4-A9F5-77C4-273EFA0343B0}"/>
              </a:ext>
            </a:extLst>
          </p:cNvPr>
          <p:cNvSpPr txBox="1"/>
          <p:nvPr/>
        </p:nvSpPr>
        <p:spPr>
          <a:xfrm>
            <a:off x="4078188" y="1196752"/>
            <a:ext cx="38164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Final Oral Exam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0B760-F8C7-376F-813A-A9A6BA3C5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EFC319-A9B5-4269-B1C4-CF0FCE11AECD}"/>
              </a:ext>
            </a:extLst>
          </p:cNvPr>
          <p:cNvSpPr txBox="1"/>
          <p:nvPr/>
        </p:nvSpPr>
        <p:spPr>
          <a:xfrm>
            <a:off x="3574132" y="476672"/>
            <a:ext cx="48965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Cabin Sketch" panose="020B0503050202020004" pitchFamily="34" charset="0"/>
              </a:rPr>
              <a:t>Thank you for your attention.</a:t>
            </a:r>
            <a:endParaRPr lang="en-US" sz="4400" dirty="0">
              <a:solidFill>
                <a:srgbClr val="7030A0"/>
              </a:solidFill>
              <a:latin typeface="Cabin Sketch" panose="020B0503050202020004" pitchFamily="34" charset="0"/>
            </a:endParaRPr>
          </a:p>
        </p:txBody>
      </p:sp>
      <p:pic>
        <p:nvPicPr>
          <p:cNvPr id="2" name="Online Media 1" title="CST8919 Final Oral Exam">
            <a:hlinkClick r:id="" action="ppaction://media"/>
            <a:extLst>
              <a:ext uri="{FF2B5EF4-FFF2-40B4-BE49-F238E27FC236}">
                <a16:creationId xmlns:a16="http://schemas.microsoft.com/office/drawing/2014/main" id="{E039DA78-832F-A8EC-CCA4-D65E4A2B30E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86100" y="2132856"/>
            <a:ext cx="5688632" cy="42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8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87505556-0F74-4F4C-3A51-50E3B918E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476672"/>
            <a:ext cx="4297012" cy="3888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FF8005-78D8-219E-29CD-0C57C3E6C679}"/>
              </a:ext>
            </a:extLst>
          </p:cNvPr>
          <p:cNvSpPr txBox="1"/>
          <p:nvPr/>
        </p:nvSpPr>
        <p:spPr>
          <a:xfrm>
            <a:off x="549796" y="4653136"/>
            <a:ext cx="51845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Current Architecture Components:</a:t>
            </a:r>
            <a:r>
              <a:rPr lang="en-US" sz="1800" dirty="0">
                <a:solidFill>
                  <a:srgbClr val="5F6F0F"/>
                </a:solidFill>
                <a:latin typeface="Aptos Light" panose="020B00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No authentication/authorization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Unencrypted inter-service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Direct external API access without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Limited audit logging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No network segmentation or policy enforcement</a:t>
            </a:r>
            <a:endParaRPr lang="en-US" sz="1400" dirty="0">
              <a:solidFill>
                <a:schemeClr val="accent6">
                  <a:lumMod val="50000"/>
                </a:schemeClr>
              </a:solidFill>
              <a:latin typeface="Aptos Light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7F325-7632-19D4-79F0-BCEB98C81E38}"/>
              </a:ext>
            </a:extLst>
          </p:cNvPr>
          <p:cNvSpPr txBox="1"/>
          <p:nvPr/>
        </p:nvSpPr>
        <p:spPr>
          <a:xfrm>
            <a:off x="4150196" y="44624"/>
            <a:ext cx="3672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ARCHITECTURE OVERVIEW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0E0CD8-5FA9-0318-F557-42FA917684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620" y="188640"/>
            <a:ext cx="4108712" cy="6449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313066-ECD5-F9C8-F289-E0E1EF9C0E46}"/>
              </a:ext>
            </a:extLst>
          </p:cNvPr>
          <p:cNvSpPr txBox="1"/>
          <p:nvPr/>
        </p:nvSpPr>
        <p:spPr>
          <a:xfrm>
            <a:off x="4654252" y="1124744"/>
            <a:ext cx="3168352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Target Security Architecture: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Microsoft Entra ID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federated identity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API Gateway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with comprehensive security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Service mesh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for encrypted inter-service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Comprehensive monitoring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with Microsoft Sentinel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Automated policy 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enforcement via Azure Policy</a:t>
            </a:r>
          </a:p>
        </p:txBody>
      </p:sp>
    </p:spTree>
    <p:extLst>
      <p:ext uri="{BB962C8B-B14F-4D97-AF65-F5344CB8AC3E}">
        <p14:creationId xmlns:p14="http://schemas.microsoft.com/office/powerpoint/2010/main" val="102336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3253F-B8D3-0051-D435-6A8D6BDA3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D78367-0EF7-5026-393E-2315878EC7BB}"/>
              </a:ext>
            </a:extLst>
          </p:cNvPr>
          <p:cNvSpPr txBox="1"/>
          <p:nvPr/>
        </p:nvSpPr>
        <p:spPr>
          <a:xfrm>
            <a:off x="5348065" y="1556792"/>
            <a:ext cx="684076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Implementation Strategy: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Customer Authentication: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Microsoft Entra ID B2C with social logins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Employee Authentication: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Enterprise SAML/LDAP federation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Protocol Stack: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OAuth 2.0 with PKCE for SPAs, OpenID Connect for admin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Token Management: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JWT with short expiration and refresh token rotation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Services Requiring SSO: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Store-front (customer portal) - OAuth 2.0 PKCE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Store-admin (employee portal) - OpenID Connect with MFA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All backend microservices via API Gateway token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0B945-0A3A-E67B-3A7C-063690C561A1}"/>
              </a:ext>
            </a:extLst>
          </p:cNvPr>
          <p:cNvSpPr txBox="1"/>
          <p:nvPr/>
        </p:nvSpPr>
        <p:spPr>
          <a:xfrm>
            <a:off x="5374332" y="116632"/>
            <a:ext cx="66247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SSO &amp; Federated Identity Management</a:t>
            </a:r>
            <a:endParaRPr lang="en-US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D088B-F716-2363-245F-D04C478685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88640"/>
            <a:ext cx="4032448" cy="65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B08019-BA73-CFEA-A23F-13A40F9A2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7186-F539-97B3-B21A-25A59BC3F1B6}"/>
              </a:ext>
            </a:extLst>
          </p:cNvPr>
          <p:cNvSpPr txBox="1"/>
          <p:nvPr/>
        </p:nvSpPr>
        <p:spPr>
          <a:xfrm>
            <a:off x="5086300" y="2204864"/>
            <a:ext cx="72728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Comprehensive Logging Strategy: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Security Events: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Authentication, authorization, privilege escalation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Business Events: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Order processing, payment transactions, inventory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System Events: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Performance metrics, error rates, resource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Compliance Events: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GDPR consent management, PCI DSS access logs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Azure Analytics Stack: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Azure Monitor: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Unified telemetry collection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Log Analytics Workspace: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Centralized log storage with KQL querying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Structured Logging: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JSON format for automated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Retention Policies: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7 years for security logs, 1 year for system logs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3E88A-82F4-DA07-FD47-E7F847C59B4C}"/>
              </a:ext>
            </a:extLst>
          </p:cNvPr>
          <p:cNvSpPr txBox="1"/>
          <p:nvPr/>
        </p:nvSpPr>
        <p:spPr>
          <a:xfrm>
            <a:off x="5878388" y="620688"/>
            <a:ext cx="8568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AUDIT LOGS &amp; EVENT ANALYSIS</a:t>
            </a:r>
            <a:endParaRPr lang="en-US" sz="280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1DDE27-3C14-BCA1-3A99-17AFF9630F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260648"/>
            <a:ext cx="4942775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46508-F8DE-C872-FB06-0F59DFB9E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064BB3-5B16-55B0-F1F8-6AF6B52D2A0C}"/>
              </a:ext>
            </a:extLst>
          </p:cNvPr>
          <p:cNvSpPr txBox="1"/>
          <p:nvPr/>
        </p:nvSpPr>
        <p:spPr>
          <a:xfrm>
            <a:off x="5518348" y="980728"/>
            <a:ext cx="648072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5F6F0F"/>
                </a:solidFill>
                <a:latin typeface="Aptos Light" panose="020B0004020202020204" pitchFamily="34" charset="0"/>
              </a:rPr>
              <a:t>Microsoft Sentinel SIEM/SOAR Integration:</a:t>
            </a:r>
            <a:endParaRPr lang="en-US" sz="200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ML-Powered Detection: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Behavioral analytics and 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KQL Analytics: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Custom queries for threat hunting and investigation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Automated Playbooks: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Immediate response to confirmed threats</a:t>
            </a:r>
          </a:p>
          <a:p>
            <a:r>
              <a:rPr lang="en-US" sz="2000" b="1">
                <a:solidFill>
                  <a:srgbClr val="5F6F0F"/>
                </a:solidFill>
                <a:latin typeface="Aptos Light" panose="020B0004020202020204" pitchFamily="34" charset="0"/>
              </a:rPr>
              <a:t>Alert Classification &amp; Response:</a:t>
            </a:r>
            <a:endParaRPr lang="en-US" sz="200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HIGH Priority: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Immediate automated response (IP blocking, account suspension)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MEDIUM Priority: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Security team notification within 1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LOW Priority:</a:t>
            </a: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Daily review and trend analysis</a:t>
            </a:r>
          </a:p>
          <a:p>
            <a:r>
              <a:rPr lang="en-US" sz="2000" b="1">
                <a:solidFill>
                  <a:srgbClr val="5F6F0F"/>
                </a:solidFill>
                <a:latin typeface="Aptos Light" panose="020B0004020202020204" pitchFamily="34" charset="0"/>
              </a:rPr>
              <a:t>Example Detection Rules:</a:t>
            </a:r>
            <a:endParaRPr lang="en-US" sz="200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5+ failed authentication attempts from single IP within 5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Administrative privilege elevation outside business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Data access patterns indicating potential exfiltration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Geographic anomalies in user authentication patterns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67D24-6EB4-2AD5-A079-EDD0FA092904}"/>
              </a:ext>
            </a:extLst>
          </p:cNvPr>
          <p:cNvSpPr txBox="1"/>
          <p:nvPr/>
        </p:nvSpPr>
        <p:spPr>
          <a:xfrm>
            <a:off x="6598468" y="260648"/>
            <a:ext cx="525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THREAT DETECTION IN AUDIT LOGS</a:t>
            </a:r>
            <a:endParaRPr lang="en-US" sz="2000" dirty="0"/>
          </a:p>
        </p:txBody>
      </p:sp>
      <p:pic>
        <p:nvPicPr>
          <p:cNvPr id="5" name="Picture 4" descr="A diagram of a system&#10;&#10;AI-generated content may be incorrect.">
            <a:extLst>
              <a:ext uri="{FF2B5EF4-FFF2-40B4-BE49-F238E27FC236}">
                <a16:creationId xmlns:a16="http://schemas.microsoft.com/office/drawing/2014/main" id="{239F9E62-F2DE-D574-2E6C-50D42C9430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16632"/>
            <a:ext cx="5112568" cy="66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07D560-EE7A-FD21-7F6A-4A3E3A0BA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D253CE-D02C-42E3-BBAB-519E8B5E8946}"/>
              </a:ext>
            </a:extLst>
          </p:cNvPr>
          <p:cNvSpPr txBox="1"/>
          <p:nvPr/>
        </p:nvSpPr>
        <p:spPr>
          <a:xfrm>
            <a:off x="5014292" y="188640"/>
            <a:ext cx="6408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CLOUD-NATIVE SECURITY TOOLS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22891-8B0D-B694-C799-B3E9AE55F9D9}"/>
              </a:ext>
            </a:extLst>
          </p:cNvPr>
          <p:cNvSpPr txBox="1"/>
          <p:nvPr/>
        </p:nvSpPr>
        <p:spPr>
          <a:xfrm>
            <a:off x="4870276" y="1412776"/>
            <a:ext cx="71287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Microsoft Defender for Cloud (CNAPP Platform):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DevSecOps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Container image scanning and Infrastructure as Code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CSPM: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Cloud Security Posture Management for continuous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CWPP: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Cloud Workload Protection Platform for runtime security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Implementation Phases: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Phase 1: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Microsoft Entra ID, Azure Key Vault, Defender for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Phase 2: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Microsoft Sentinel, Azure Policy, container security scanning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Phase 3: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Advanced threat protection and automated response optimization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Integration Points: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Identity Protection: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Conditional access with risk-based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Secrets Management: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Azure Key Vault with HSM-backed key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Network Security: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Azure Firewall Premium with integrated WAF capabilities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588CFE-0A83-6C11-60AB-2018ABAA0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188640"/>
            <a:ext cx="3888432" cy="648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DCC45-6382-1D26-F7A2-FE0C5E8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DBBCDF-8DB7-65A6-5D2A-8A11860AC2AD}"/>
              </a:ext>
            </a:extLst>
          </p:cNvPr>
          <p:cNvSpPr txBox="1"/>
          <p:nvPr/>
        </p:nvSpPr>
        <p:spPr>
          <a:xfrm>
            <a:off x="5014292" y="2204864"/>
            <a:ext cx="684076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Multi-Layer Policy Framework: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Infrastructure Level: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Azure Policy for resource governance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Application Level: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API Gateway policies for rate limiting and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Kubernetes Level: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Open Policy Agent Gatekeeper for workload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Data Level: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Information protection policies for PII and sensitive data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Automated Enforcement Examples: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Security Policies: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Mandatory encryption at rest, no public IP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Compliance Policies: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GDPR data residency, PCI DSS access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Operational Policies: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Resource tagging requirements, cost management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Business Rules Engine: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Azure Logic Apps for complex workflow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Dynamic policy updates with gradual rollout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A/B testing for policy impact assessment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7F3E3-3396-CEAF-14D9-E0DBE8AA42CD}"/>
              </a:ext>
            </a:extLst>
          </p:cNvPr>
          <p:cNvSpPr txBox="1"/>
          <p:nvPr/>
        </p:nvSpPr>
        <p:spPr>
          <a:xfrm>
            <a:off x="5590356" y="836712"/>
            <a:ext cx="5976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ORGANIZATIONAL POLICY ENFORCEMENT</a:t>
            </a:r>
            <a:endParaRPr lang="en-US" dirty="0"/>
          </a:p>
        </p:txBody>
      </p:sp>
      <p:pic>
        <p:nvPicPr>
          <p:cNvPr id="6" name="Picture 5" descr="A diagram of a company&#10;&#10;AI-generated content may be incorrect.">
            <a:extLst>
              <a:ext uri="{FF2B5EF4-FFF2-40B4-BE49-F238E27FC236}">
                <a16:creationId xmlns:a16="http://schemas.microsoft.com/office/drawing/2014/main" id="{1503DF6B-0A5D-0F3B-9BFB-A67B51E203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16632"/>
            <a:ext cx="4420491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ADC2D-8D51-20A1-36D7-FA186D5BC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2AF601-09B2-924F-F124-8A6F5230C0C1}"/>
              </a:ext>
            </a:extLst>
          </p:cNvPr>
          <p:cNvSpPr txBox="1"/>
          <p:nvPr/>
        </p:nvSpPr>
        <p:spPr>
          <a:xfrm>
            <a:off x="5878388" y="260648"/>
            <a:ext cx="4464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SECURITY AUTOMATION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FB73F-07DC-4121-9C67-01B73279DF46}"/>
              </a:ext>
            </a:extLst>
          </p:cNvPr>
          <p:cNvSpPr txBox="1"/>
          <p:nvPr/>
        </p:nvSpPr>
        <p:spPr>
          <a:xfrm>
            <a:off x="5518348" y="1196752"/>
            <a:ext cx="684076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Automated Security Workflows: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Incident Response: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Automatic threat containment and escalation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Compliance Management: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Scheduled policy scans and remediation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Vulnerability Management: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Container scanning and patch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Access Management: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User lifecycle automation and certificate rotation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Automation Platforms: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Azure Logic Apps: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Primary workflow orchestration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GitHub Actions: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CI/CD security automation and scanning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Microsoft Sentinel: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SOAR capabilities for threat response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Example Workflow - Brute Force Attack Response: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Detection: 5+ failed logins trigger Sentinel alert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Analysis: Threat intelligence validation and risk scoring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Response: Automatic IP blocking and account suspension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Notification: Security team alert via Teams/email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Documentation: Incident creation in ServiceNow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Reporting: Compliance log updates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30F11F-245D-7D3B-2F42-AABB7DBD0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88640"/>
            <a:ext cx="4248472" cy="643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5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F4CE35-E151-977C-337F-2A1A58949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EF0966-E2F4-CC13-E051-23C938381259}"/>
              </a:ext>
            </a:extLst>
          </p:cNvPr>
          <p:cNvSpPr txBox="1"/>
          <p:nvPr/>
        </p:nvSpPr>
        <p:spPr>
          <a:xfrm>
            <a:off x="5158308" y="548680"/>
            <a:ext cx="70305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Security Transformation Achieved: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Identity &amp; Access: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Microsoft Entra ID with SSO, MFA, and conditional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Data Protection: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Encryption at rest/transit, classification, PII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Threat Detection: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24/7 monitoring with ML-powered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Compliance &amp; Governance: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Automated policy enforcement and audit logging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Implementation Roadmap: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Month 1-2: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Identity infrastructure and secrets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Month 3-4: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Monitoring, alerting, and threat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Month 5-6: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Automation workflows and policy enforcement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Ongoing: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Optimization and continuous improvement</a:t>
            </a:r>
          </a:p>
          <a:p>
            <a:r>
              <a:rPr lang="en-US" sz="2000" b="1" dirty="0">
                <a:solidFill>
                  <a:srgbClr val="5F6F0F"/>
                </a:solidFill>
                <a:latin typeface="Aptos Light" panose="020B0004020202020204" pitchFamily="34" charset="0"/>
              </a:rPr>
              <a:t>Success Metrics:</a:t>
            </a:r>
            <a:endParaRPr lang="en-US" sz="20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Mean Time to Detection (MTTD) &lt; 15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Mean Time to Response (MTTR) &lt; 1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100% automated policy compliance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Zero security misconfigurations through CSPM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968B-F376-142B-6086-05A606F43BB8}"/>
              </a:ext>
            </a:extLst>
          </p:cNvPr>
          <p:cNvSpPr txBox="1"/>
          <p:nvPr/>
        </p:nvSpPr>
        <p:spPr>
          <a:xfrm>
            <a:off x="5806380" y="76562"/>
            <a:ext cx="360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BEST PRACTICES &amp; SUMMARY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0E504-6DEC-DF0C-8ED3-9F3724FAC403}"/>
              </a:ext>
            </a:extLst>
          </p:cNvPr>
          <p:cNvSpPr txBox="1"/>
          <p:nvPr/>
        </p:nvSpPr>
        <p:spPr>
          <a:xfrm>
            <a:off x="5158308" y="4797152"/>
            <a:ext cx="69127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Aptos Light" panose="020B0004020202020204" pitchFamily="34" charset="0"/>
              </a:rPr>
              <a:t>Risk Mitigation Achieved:</a:t>
            </a:r>
            <a:r>
              <a:rPr lang="en-US" sz="1600" dirty="0">
                <a:solidFill>
                  <a:srgbClr val="7030A0"/>
                </a:solidFill>
                <a:latin typeface="Aptos Light" panose="020B0004020202020204" pitchFamily="34" charset="0"/>
              </a:rPr>
              <a:t> 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  <a:latin typeface="Aptos Light" panose="020B0004020202020204" pitchFamily="34" charset="0"/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ptos Light" panose="020B0004020202020204" pitchFamily="34" charset="0"/>
              </a:rPr>
              <a:t>✓ Authentication attacks prevented through SSO and conditional access 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  <a:latin typeface="Aptos Light" panose="020B0004020202020204" pitchFamily="34" charset="0"/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ptos Light" panose="020B0004020202020204" pitchFamily="34" charset="0"/>
              </a:rPr>
              <a:t>✓ Data breaches mitigated via encryption and access controls </a:t>
            </a:r>
            <a:br>
              <a:rPr lang="en-US" sz="1600" dirty="0">
                <a:solidFill>
                  <a:schemeClr val="accent2">
                    <a:lumMod val="75000"/>
                  </a:schemeClr>
                </a:solidFill>
                <a:latin typeface="Aptos Light" panose="020B0004020202020204" pitchFamily="34" charset="0"/>
              </a:rPr>
            </a:b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ptos Light" panose="020B0004020202020204" pitchFamily="34" charset="0"/>
              </a:rPr>
              <a:t>✓ Compliance violations eliminated through automated governance</a:t>
            </a:r>
          </a:p>
        </p:txBody>
      </p:sp>
      <p:pic>
        <p:nvPicPr>
          <p:cNvPr id="10" name="Picture 9" descr="A diagram of a security system&#10;&#10;AI-generated content may be incorrect.">
            <a:extLst>
              <a:ext uri="{FF2B5EF4-FFF2-40B4-BE49-F238E27FC236}">
                <a16:creationId xmlns:a16="http://schemas.microsoft.com/office/drawing/2014/main" id="{F601E7F8-33D9-05C2-5385-93B4A314BD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88640"/>
            <a:ext cx="4248472" cy="63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1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FCF94B1D8DC4092F5A024923C451F" ma:contentTypeVersion="10" ma:contentTypeDescription="Create a new document." ma:contentTypeScope="" ma:versionID="fd6bc6ea09d2ec738e9cf3c6d4d1e503">
  <xsd:schema xmlns:xsd="http://www.w3.org/2001/XMLSchema" xmlns:xs="http://www.w3.org/2001/XMLSchema" xmlns:p="http://schemas.microsoft.com/office/2006/metadata/properties" xmlns:ns3="34c01fac-d9f3-480c-9b42-9d7107ab8273" targetNamespace="http://schemas.microsoft.com/office/2006/metadata/properties" ma:root="true" ma:fieldsID="f4fd4115f081a1234528b35d96d62290" ns3:_="">
    <xsd:import namespace="34c01fac-d9f3-480c-9b42-9d7107ab827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01fac-d9f3-480c-9b42-9d7107ab827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c01fac-d9f3-480c-9b42-9d7107ab8273" xsi:nil="true"/>
  </documentManagement>
</p:properties>
</file>

<file path=customXml/itemProps1.xml><?xml version="1.0" encoding="utf-8"?>
<ds:datastoreItem xmlns:ds="http://schemas.openxmlformats.org/officeDocument/2006/customXml" ds:itemID="{DDEE3F12-403A-44ED-AE86-0837013D1D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5AE335-82D5-4EEC-BCD2-E752CBF396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c01fac-d9f3-480c-9b42-9d7107ab82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2006/metadata/properties"/>
    <ds:schemaRef ds:uri="34c01fac-d9f3-480c-9b42-9d7107ab8273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573</TotalTime>
  <Words>888</Words>
  <Application>Microsoft Office PowerPoint</Application>
  <PresentationFormat>Custom</PresentationFormat>
  <Paragraphs>114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 Light</vt:lpstr>
      <vt:lpstr>Arial</vt:lpstr>
      <vt:lpstr>Cabin Sketch</vt:lpstr>
      <vt:lpstr>Calibri</vt:lpstr>
      <vt:lpstr>Calibri Light</vt:lpstr>
      <vt:lpstr>Tech 16x9</vt:lpstr>
      <vt:lpstr>CST8919 DevOps - Security and Compliance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Nikolai Semko</dc:creator>
  <cp:lastModifiedBy>Nikolai Semko</cp:lastModifiedBy>
  <cp:revision>29</cp:revision>
  <dcterms:created xsi:type="dcterms:W3CDTF">2025-08-07T01:12:43Z</dcterms:created>
  <dcterms:modified xsi:type="dcterms:W3CDTF">2025-08-07T21:07:22Z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0x0101008A8FCF94B1D8DC4092F5A024923C451F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