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 fontAlgn="base"/>
            <a:r>
              <a:rPr lang="ru-RU" dirty="0">
                <a:solidFill>
                  <a:srgbClr val="05BEFF"/>
                </a:solidFill>
                <a:effectLst/>
                <a:latin typeface="Arial" pitchFamily="34" charset="0"/>
                <a:cs typeface="Arial" pitchFamily="34" charset="0"/>
              </a:rPr>
              <a:t>История и эволюция мобильных приложений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32240" y="5445224"/>
            <a:ext cx="1976264" cy="1057672"/>
          </a:xfrm>
        </p:spPr>
        <p:txBody>
          <a:bodyPr>
            <a:normAutofit/>
          </a:bodyPr>
          <a:lstStyle/>
          <a:p>
            <a:pPr algn="l"/>
            <a:r>
              <a:rPr lang="ru-RU" sz="1400" dirty="0" smtClean="0">
                <a:latin typeface="Arial" pitchFamily="34" charset="0"/>
                <a:cs typeface="Arial" pitchFamily="34" charset="0"/>
              </a:rPr>
              <a:t>Выполнили студенты группы ИС – 31</a:t>
            </a:r>
          </a:p>
          <a:p>
            <a:pPr algn="l"/>
            <a:r>
              <a:rPr lang="ru-RU" sz="1400" dirty="0" smtClean="0">
                <a:latin typeface="Arial" pitchFamily="34" charset="0"/>
                <a:cs typeface="Arial" pitchFamily="34" charset="0"/>
              </a:rPr>
              <a:t>Поляков Евгений,</a:t>
            </a:r>
          </a:p>
          <a:p>
            <a:pPr algn="l"/>
            <a:r>
              <a:rPr lang="ru-RU" sz="1400" dirty="0" err="1" smtClean="0">
                <a:latin typeface="Arial" pitchFamily="34" charset="0"/>
                <a:cs typeface="Arial" pitchFamily="34" charset="0"/>
              </a:rPr>
              <a:t>Торотько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Яков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9872" y="116632"/>
            <a:ext cx="1979712" cy="648073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rgbClr val="05BEFF"/>
                </a:solidFill>
                <a:latin typeface="+mn-lt"/>
              </a:rPr>
              <a:t>Что это такое?</a:t>
            </a:r>
            <a:endParaRPr lang="ru-RU" sz="2000" dirty="0">
              <a:solidFill>
                <a:srgbClr val="05BEFF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653136"/>
            <a:ext cx="8219256" cy="1752090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Мобильное приложение — это специальное программное обеспечение, которое разрабатывается для смартфонов, планшетов и других мобильных устройств. Приложения для мобильных устройств — это настолько просто, что мы вряд ли подберем лучшее определение. Как правило, эти программы предназначены для </a:t>
            </a:r>
            <a:r>
              <a:rPr lang="ru-RU" sz="1600" dirty="0" err="1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iOS</a:t>
            </a:r>
            <a:r>
              <a:rPr lang="ru-RU" sz="1600" dirty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sz="1600" dirty="0" err="1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Android</a:t>
            </a:r>
            <a:r>
              <a:rPr lang="ru-RU" sz="1600" dirty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. Приложения облегчили нам жизнь, и мы достигли точки, когда мы не можем представить работу и досуг без них. Давайте же посмотрим, как все начиналось.</a:t>
            </a:r>
            <a:endParaRPr lang="ru-RU" sz="1600" dirty="0">
              <a:solidFill>
                <a:srgbClr val="05BE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JohnSon5612\Downloads\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79" y="770883"/>
            <a:ext cx="4927677" cy="373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365315"/>
            <a:ext cx="4896544" cy="471397"/>
          </a:xfrm>
        </p:spPr>
        <p:txBody>
          <a:bodyPr>
            <a:noAutofit/>
          </a:bodyPr>
          <a:lstStyle/>
          <a:p>
            <a:pPr algn="ctr"/>
            <a:r>
              <a:rPr lang="ru-RU" sz="2000" dirty="0" err="1" smtClean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Первоисток</a:t>
            </a:r>
            <a:r>
              <a:rPr lang="ru-RU" sz="2000" dirty="0" smtClean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 мобильных приложений</a:t>
            </a:r>
            <a:endParaRPr lang="ru-RU" sz="2000" dirty="0">
              <a:solidFill>
                <a:srgbClr val="05BE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576057"/>
            <a:ext cx="8126627" cy="1805271"/>
          </a:xfrm>
        </p:spPr>
        <p:txBody>
          <a:bodyPr>
            <a:normAutofit lnSpcReduction="10000"/>
          </a:bodyPr>
          <a:lstStyle/>
          <a:p>
            <a:r>
              <a:rPr lang="ru-RU" sz="1900" dirty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Если мы вернемся к </a:t>
            </a:r>
            <a:r>
              <a:rPr lang="ru-RU" sz="1900" dirty="0" err="1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первоистокам</a:t>
            </a:r>
            <a:r>
              <a:rPr lang="ru-RU" sz="1900" dirty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 проектирования и разработки мобильных приложений, то обнаружим, что первыми приложениями были календари, калькуляторы и даже игры, разрабатываемые в среде </a:t>
            </a:r>
            <a:r>
              <a:rPr lang="ru-RU" sz="1900" dirty="0" err="1" smtClean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ru-RU" sz="1900" dirty="0" smtClean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. Именно </a:t>
            </a:r>
            <a:r>
              <a:rPr lang="ru-RU" sz="1900" dirty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этот язык использовался при написании первых приложений для первого смартфона, выпущенного компанией IBM в далеком </a:t>
            </a:r>
            <a:r>
              <a:rPr lang="ru-RU" sz="1900" dirty="0" smtClean="0">
                <a:solidFill>
                  <a:srgbClr val="05BEFF"/>
                </a:solidFill>
                <a:latin typeface="Arial" pitchFamily="34" charset="0"/>
                <a:cs typeface="Arial" pitchFamily="34" charset="0"/>
              </a:rPr>
              <a:t>1993 г.</a:t>
            </a:r>
            <a:endParaRPr lang="ru-RU" sz="1900" dirty="0">
              <a:solidFill>
                <a:srgbClr val="05BEFF"/>
              </a:solidFill>
              <a:latin typeface="Arial" pitchFamily="34" charset="0"/>
              <a:cs typeface="Arial" pitchFamily="34" charset="0"/>
            </a:endParaRPr>
          </a:p>
          <a:p>
            <a:pPr marL="36576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3074" name="Picture 2" descr="C:\Users\JohnSon5612\Downloads\21f1b3eb15bb4bc4860b9aa1bf2e148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21620"/>
            <a:ext cx="3745978" cy="292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hnSon5612\Downloads\9db6e73a8b0b885e74fd9213464dfb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4425658" cy="29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85248" cy="576064"/>
          </a:xfrm>
        </p:spPr>
        <p:txBody>
          <a:bodyPr>
            <a:normAutofit/>
          </a:bodyPr>
          <a:lstStyle/>
          <a:p>
            <a:pPr algn="ctr" fontAlgn="base"/>
            <a:r>
              <a:rPr lang="ru-RU" sz="2000" dirty="0">
                <a:solidFill>
                  <a:srgbClr val="05BEFF"/>
                </a:solidFill>
                <a:latin typeface="+mn-lt"/>
              </a:rPr>
              <a:t>Первая открытая ОС для разработчиков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4509120"/>
            <a:ext cx="7457256" cy="1396751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rgbClr val="05BEFF"/>
                </a:solidFill>
              </a:rPr>
              <a:t>В 2001 </a:t>
            </a:r>
            <a:r>
              <a:rPr lang="ru-RU" sz="1600" dirty="0" err="1">
                <a:solidFill>
                  <a:srgbClr val="05BEFF"/>
                </a:solidFill>
              </a:rPr>
              <a:t>Symbian</a:t>
            </a:r>
            <a:r>
              <a:rPr lang="ru-RU" sz="1600" dirty="0">
                <a:solidFill>
                  <a:srgbClr val="05BEFF"/>
                </a:solidFill>
              </a:rPr>
              <a:t> стала открытой операционной системой и в это же время появилась </a:t>
            </a:r>
            <a:r>
              <a:rPr lang="ru-RU" sz="1600" dirty="0" err="1">
                <a:solidFill>
                  <a:srgbClr val="05BEFF"/>
                </a:solidFill>
              </a:rPr>
              <a:t>Nokia</a:t>
            </a:r>
            <a:r>
              <a:rPr lang="ru-RU" sz="1600" dirty="0">
                <a:solidFill>
                  <a:srgbClr val="05BEFF"/>
                </a:solidFill>
              </a:rPr>
              <a:t> 7650, на которую можно было устанавливать приложения от сторонних разработчиков. Это должно было стать прорывом на рынке, но бума не случилось из-за сложностей разработки и ограниченных возможностей смартфонов. </a:t>
            </a:r>
          </a:p>
          <a:p>
            <a:endParaRPr lang="ru-RU" sz="1600" dirty="0">
              <a:solidFill>
                <a:srgbClr val="05BEFF"/>
              </a:solidFill>
            </a:endParaRPr>
          </a:p>
        </p:txBody>
      </p:sp>
      <p:pic>
        <p:nvPicPr>
          <p:cNvPr id="6146" name="Picture 2" descr="C:\Users\JohnSon5612\Downloads\onukWI6pS5GGzOU0pXksc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15108"/>
            <a:ext cx="403244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0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116632"/>
            <a:ext cx="3779912" cy="792088"/>
          </a:xfrm>
        </p:spPr>
        <p:txBody>
          <a:bodyPr anchor="ctr">
            <a:normAutofit/>
          </a:bodyPr>
          <a:lstStyle/>
          <a:p>
            <a:pPr algn="ctr"/>
            <a:r>
              <a:rPr lang="ru-RU" sz="2000" dirty="0" smtClean="0">
                <a:solidFill>
                  <a:srgbClr val="05BEFF"/>
                </a:solidFill>
                <a:latin typeface="+mn-lt"/>
              </a:rPr>
              <a:t>Немного об </a:t>
            </a:r>
            <a:r>
              <a:rPr lang="en-US" sz="2000" dirty="0" smtClean="0">
                <a:solidFill>
                  <a:srgbClr val="05BEFF"/>
                </a:solidFill>
                <a:latin typeface="+mn-lt"/>
              </a:rPr>
              <a:t>Apple</a:t>
            </a:r>
            <a:endParaRPr lang="ru-RU" sz="2000" dirty="0">
              <a:solidFill>
                <a:srgbClr val="05BEFF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293096"/>
            <a:ext cx="7562667" cy="1224136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>
                <a:solidFill>
                  <a:srgbClr val="05BEFF"/>
                </a:solidFill>
              </a:rPr>
              <a:t>После эпохи коммуникаторов и ранних смартфонов компания </a:t>
            </a:r>
            <a:r>
              <a:rPr lang="ru-RU" sz="1800" dirty="0" err="1">
                <a:solidFill>
                  <a:srgbClr val="05BEFF"/>
                </a:solidFill>
              </a:rPr>
              <a:t>Apple</a:t>
            </a:r>
            <a:r>
              <a:rPr lang="ru-RU" sz="1800" dirty="0">
                <a:solidFill>
                  <a:srgbClr val="05BEFF"/>
                </a:solidFill>
              </a:rPr>
              <a:t> представила первый </a:t>
            </a:r>
            <a:r>
              <a:rPr lang="ru-RU" sz="1800" dirty="0" err="1">
                <a:solidFill>
                  <a:srgbClr val="05BEFF"/>
                </a:solidFill>
              </a:rPr>
              <a:t>iPhone</a:t>
            </a:r>
            <a:r>
              <a:rPr lang="ru-RU" sz="1800" dirty="0" smtClean="0">
                <a:solidFill>
                  <a:srgbClr val="05BEFF"/>
                </a:solidFill>
              </a:rPr>
              <a:t>. </a:t>
            </a:r>
            <a:r>
              <a:rPr lang="ru-RU" sz="1800" dirty="0" err="1">
                <a:solidFill>
                  <a:srgbClr val="05BEFF"/>
                </a:solidFill>
              </a:rPr>
              <a:t>App</a:t>
            </a:r>
            <a:r>
              <a:rPr lang="ru-RU" sz="1800" dirty="0">
                <a:solidFill>
                  <a:srgbClr val="05BEFF"/>
                </a:solidFill>
              </a:rPr>
              <a:t> </a:t>
            </a:r>
            <a:r>
              <a:rPr lang="ru-RU" sz="1800" dirty="0" err="1">
                <a:solidFill>
                  <a:srgbClr val="05BEFF"/>
                </a:solidFill>
              </a:rPr>
              <a:t>Store</a:t>
            </a:r>
            <a:r>
              <a:rPr lang="ru-RU" sz="1800" dirty="0">
                <a:solidFill>
                  <a:srgbClr val="05BEFF"/>
                </a:solidFill>
              </a:rPr>
              <a:t> стал толчком к развитию индустрии разработки приложений, но проблемой был </a:t>
            </a:r>
            <a:r>
              <a:rPr lang="ru-RU" sz="1800" dirty="0" err="1" smtClean="0">
                <a:solidFill>
                  <a:srgbClr val="05BEFF"/>
                </a:solidFill>
              </a:rPr>
              <a:t>Objective</a:t>
            </a:r>
            <a:r>
              <a:rPr lang="ru-RU" sz="1800" dirty="0" smtClean="0">
                <a:solidFill>
                  <a:srgbClr val="05BEFF"/>
                </a:solidFill>
              </a:rPr>
              <a:t>-C, ведь он кардинально отличался от </a:t>
            </a:r>
            <a:r>
              <a:rPr lang="en-US" sz="1800" dirty="0">
                <a:solidFill>
                  <a:srgbClr val="05BEFF"/>
                </a:solidFill>
              </a:rPr>
              <a:t>JavaScript и Flash Action </a:t>
            </a:r>
            <a:r>
              <a:rPr lang="en-US" sz="1800" dirty="0" smtClean="0">
                <a:solidFill>
                  <a:srgbClr val="05BEFF"/>
                </a:solidFill>
              </a:rPr>
              <a:t>Script</a:t>
            </a:r>
            <a:r>
              <a:rPr lang="ru-RU" sz="1800" dirty="0" smtClean="0">
                <a:solidFill>
                  <a:srgbClr val="05BEFF"/>
                </a:solidFill>
              </a:rPr>
              <a:t>, которая на тот момент были популярны</a:t>
            </a:r>
            <a:endParaRPr lang="en-US" sz="1800" dirty="0">
              <a:solidFill>
                <a:srgbClr val="05BEFF"/>
              </a:solidFill>
            </a:endParaRPr>
          </a:p>
          <a:p>
            <a:endParaRPr lang="en-US" sz="1800" dirty="0">
              <a:solidFill>
                <a:srgbClr val="05BEFF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098" name="Picture 2" descr="C:\Users\JohnSon5612\Downloads\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95" y="1044938"/>
            <a:ext cx="4621553" cy="260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ohnSon5612\Downloads\first-iphone-had-a-plastic-scre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4176464" cy="26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166588"/>
            <a:ext cx="3779912" cy="670124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05BEFF"/>
                </a:solidFill>
                <a:latin typeface="+mn-lt"/>
              </a:rPr>
              <a:t>Немного об </a:t>
            </a:r>
            <a:r>
              <a:rPr lang="en-US" sz="2000" dirty="0" smtClean="0">
                <a:solidFill>
                  <a:srgbClr val="05BEFF"/>
                </a:solidFill>
                <a:latin typeface="+mn-lt"/>
              </a:rPr>
              <a:t>Android</a:t>
            </a:r>
            <a:endParaRPr lang="ru-RU" sz="2000" dirty="0">
              <a:solidFill>
                <a:srgbClr val="05BEFF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581128"/>
            <a:ext cx="8038727" cy="1512168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5BEFF"/>
                </a:solidFill>
              </a:rPr>
              <a:t>В 2008 появился </a:t>
            </a:r>
            <a:r>
              <a:rPr lang="ru-RU" sz="1800" dirty="0" err="1">
                <a:solidFill>
                  <a:srgbClr val="05BEFF"/>
                </a:solidFill>
              </a:rPr>
              <a:t>Android</a:t>
            </a:r>
            <a:r>
              <a:rPr lang="ru-RU" sz="1800" dirty="0">
                <a:solidFill>
                  <a:srgbClr val="05BEFF"/>
                </a:solidFill>
              </a:rPr>
              <a:t> </a:t>
            </a:r>
            <a:r>
              <a:rPr lang="ru-RU" sz="1800" dirty="0" err="1" smtClean="0">
                <a:solidFill>
                  <a:srgbClr val="05BEFF"/>
                </a:solidFill>
              </a:rPr>
              <a:t>Market</a:t>
            </a:r>
            <a:r>
              <a:rPr lang="ru-RU" sz="1800" dirty="0" smtClean="0">
                <a:solidFill>
                  <a:srgbClr val="05BEFF"/>
                </a:solidFill>
              </a:rPr>
              <a:t>. </a:t>
            </a:r>
            <a:r>
              <a:rPr lang="ru-RU" sz="1800" dirty="0">
                <a:solidFill>
                  <a:srgbClr val="05BEFF"/>
                </a:solidFill>
              </a:rPr>
              <a:t>К тому времени мобильный интернет стал доступнее, а в SDK для разных платформ появились решения по безопасности и интеграции. Это был новый этап развития в разработке приложений: от развлечения для народа разработчики перешли к решению задач бизнеса.</a:t>
            </a:r>
          </a:p>
          <a:p>
            <a:pPr marL="36576" indent="0">
              <a:buNone/>
            </a:pPr>
            <a:endParaRPr lang="ru-RU" sz="1800" dirty="0">
              <a:solidFill>
                <a:srgbClr val="05BEFF"/>
              </a:solidFill>
            </a:endParaRPr>
          </a:p>
          <a:p>
            <a:endParaRPr lang="ru-RU" sz="1800" dirty="0"/>
          </a:p>
        </p:txBody>
      </p:sp>
      <p:pic>
        <p:nvPicPr>
          <p:cNvPr id="5122" name="Picture 2" descr="C:\Users\JohnSon5612\Downloads\eeKW0Q0QCpo3O7rA6M91l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15" y="908720"/>
            <a:ext cx="451410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0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76864" cy="34605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rgbClr val="05BEFF"/>
                </a:solidFill>
                <a:latin typeface="+mn-lt"/>
              </a:rPr>
              <a:t>Развитие кроссплатформенных решений: </a:t>
            </a:r>
            <a:r>
              <a:rPr lang="ru-RU" sz="2000" dirty="0" err="1">
                <a:solidFill>
                  <a:srgbClr val="05BEFF"/>
                </a:solidFill>
                <a:latin typeface="+mn-lt"/>
              </a:rPr>
              <a:t>React</a:t>
            </a:r>
            <a:r>
              <a:rPr lang="ru-RU" sz="2000" dirty="0">
                <a:solidFill>
                  <a:srgbClr val="05BEFF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05BEFF"/>
                </a:solidFill>
                <a:latin typeface="+mn-lt"/>
              </a:rPr>
              <a:t>Native</a:t>
            </a:r>
            <a:r>
              <a:rPr lang="ru-RU" sz="2000" dirty="0">
                <a:solidFill>
                  <a:srgbClr val="05BEFF"/>
                </a:solidFill>
                <a:latin typeface="+mn-lt"/>
              </a:rPr>
              <a:t/>
            </a:r>
            <a:br>
              <a:rPr lang="ru-RU" sz="2000" dirty="0">
                <a:solidFill>
                  <a:srgbClr val="05BEFF"/>
                </a:solidFill>
                <a:latin typeface="+mn-lt"/>
              </a:rPr>
            </a:br>
            <a:endParaRPr lang="ru-RU" sz="2000" dirty="0">
              <a:solidFill>
                <a:srgbClr val="05BEFF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808" y="4509120"/>
            <a:ext cx="7467600" cy="1612776"/>
          </a:xfrm>
        </p:spPr>
        <p:txBody>
          <a:bodyPr>
            <a:normAutofit fontScale="92500"/>
          </a:bodyPr>
          <a:lstStyle/>
          <a:p>
            <a:r>
              <a:rPr lang="ru-RU" sz="1600" dirty="0">
                <a:solidFill>
                  <a:srgbClr val="05BEFF"/>
                </a:solidFill>
              </a:rPr>
              <a:t>В 2015 году разработчики </a:t>
            </a:r>
            <a:r>
              <a:rPr lang="ru-RU" sz="1600" dirty="0" err="1">
                <a:solidFill>
                  <a:srgbClr val="05BEFF"/>
                </a:solidFill>
              </a:rPr>
              <a:t>Facebook</a:t>
            </a:r>
            <a:r>
              <a:rPr lang="ru-RU" sz="1600" dirty="0">
                <a:solidFill>
                  <a:srgbClr val="05BEFF"/>
                </a:solidFill>
              </a:rPr>
              <a:t> на конференции React.js </a:t>
            </a:r>
            <a:r>
              <a:rPr lang="ru-RU" sz="1600" dirty="0" err="1">
                <a:solidFill>
                  <a:srgbClr val="05BEFF"/>
                </a:solidFill>
              </a:rPr>
              <a:t>Conf</a:t>
            </a:r>
            <a:r>
              <a:rPr lang="ru-RU" sz="1600" dirty="0">
                <a:solidFill>
                  <a:srgbClr val="05BEFF"/>
                </a:solidFill>
              </a:rPr>
              <a:t> представили свой инструмент для кроссплатформенных решений — </a:t>
            </a:r>
            <a:r>
              <a:rPr lang="ru-RU" sz="1600" dirty="0" err="1">
                <a:solidFill>
                  <a:srgbClr val="05BEFF"/>
                </a:solidFill>
              </a:rPr>
              <a:t>фреймворк</a:t>
            </a:r>
            <a:r>
              <a:rPr lang="ru-RU" sz="1600" dirty="0">
                <a:solidFill>
                  <a:srgbClr val="05BEFF"/>
                </a:solidFill>
              </a:rPr>
              <a:t> </a:t>
            </a:r>
            <a:r>
              <a:rPr lang="ru-RU" sz="1600" dirty="0" err="1">
                <a:solidFill>
                  <a:srgbClr val="05BEFF"/>
                </a:solidFill>
              </a:rPr>
              <a:t>React</a:t>
            </a:r>
            <a:r>
              <a:rPr lang="ru-RU" sz="1600" dirty="0">
                <a:solidFill>
                  <a:srgbClr val="05BEFF"/>
                </a:solidFill>
              </a:rPr>
              <a:t> </a:t>
            </a:r>
            <a:r>
              <a:rPr lang="ru-RU" sz="1600" dirty="0" err="1">
                <a:solidFill>
                  <a:srgbClr val="05BEFF"/>
                </a:solidFill>
              </a:rPr>
              <a:t>Native</a:t>
            </a:r>
            <a:r>
              <a:rPr lang="ru-RU" sz="1600" dirty="0">
                <a:solidFill>
                  <a:srgbClr val="05BEFF"/>
                </a:solidFill>
              </a:rPr>
              <a:t>. В нем компоненты приложения, написанные на JS, транслируются в </a:t>
            </a:r>
            <a:r>
              <a:rPr lang="ru-RU" sz="1600" dirty="0" err="1">
                <a:solidFill>
                  <a:srgbClr val="05BEFF"/>
                </a:solidFill>
              </a:rPr>
              <a:t>нативные</a:t>
            </a:r>
            <a:r>
              <a:rPr lang="ru-RU" sz="1600" dirty="0">
                <a:solidFill>
                  <a:srgbClr val="05BEFF"/>
                </a:solidFill>
              </a:rPr>
              <a:t> </a:t>
            </a:r>
            <a:r>
              <a:rPr lang="ru-RU" sz="1600" dirty="0" err="1">
                <a:solidFill>
                  <a:srgbClr val="05BEFF"/>
                </a:solidFill>
              </a:rPr>
              <a:t>Android</a:t>
            </a:r>
            <a:r>
              <a:rPr lang="ru-RU" sz="1600" dirty="0">
                <a:solidFill>
                  <a:srgbClr val="05BEFF"/>
                </a:solidFill>
              </a:rPr>
              <a:t> и </a:t>
            </a:r>
            <a:r>
              <a:rPr lang="ru-RU" sz="1600" dirty="0" err="1">
                <a:solidFill>
                  <a:srgbClr val="05BEFF"/>
                </a:solidFill>
              </a:rPr>
              <a:t>iOS</a:t>
            </a:r>
            <a:r>
              <a:rPr lang="ru-RU" sz="1600" dirty="0" smtClean="0">
                <a:solidFill>
                  <a:srgbClr val="05BEFF"/>
                </a:solidFill>
              </a:rPr>
              <a:t>. </a:t>
            </a:r>
            <a:r>
              <a:rPr lang="ru-RU" sz="1600" dirty="0">
                <a:solidFill>
                  <a:srgbClr val="05BEFF"/>
                </a:solidFill>
              </a:rPr>
              <a:t>Но производители всегда стараются минимизировать сложности в разработке и пытаются упростить языки разработки. В результате появились более простые </a:t>
            </a:r>
            <a:r>
              <a:rPr lang="ru-RU" sz="1600" dirty="0" err="1">
                <a:solidFill>
                  <a:srgbClr val="05BEFF"/>
                </a:solidFill>
              </a:rPr>
              <a:t>Swift</a:t>
            </a:r>
            <a:r>
              <a:rPr lang="ru-RU" sz="1600" dirty="0">
                <a:solidFill>
                  <a:srgbClr val="05BEFF"/>
                </a:solidFill>
              </a:rPr>
              <a:t> и </a:t>
            </a:r>
            <a:r>
              <a:rPr lang="ru-RU" sz="1600" dirty="0" err="1">
                <a:solidFill>
                  <a:srgbClr val="05BEFF"/>
                </a:solidFill>
              </a:rPr>
              <a:t>Kotlin</a:t>
            </a:r>
            <a:r>
              <a:rPr lang="ru-RU" sz="1600" dirty="0">
                <a:solidFill>
                  <a:srgbClr val="05BEFF"/>
                </a:solidFill>
              </a:rPr>
              <a:t>. </a:t>
            </a:r>
          </a:p>
          <a:p>
            <a:endParaRPr lang="ru-RU" sz="1600" dirty="0">
              <a:solidFill>
                <a:srgbClr val="05BEFF"/>
              </a:solidFill>
            </a:endParaRPr>
          </a:p>
          <a:p>
            <a:endParaRPr lang="ru-RU" sz="1600" dirty="0">
              <a:solidFill>
                <a:srgbClr val="05BEFF"/>
              </a:solidFill>
            </a:endParaRPr>
          </a:p>
        </p:txBody>
      </p:sp>
      <p:pic>
        <p:nvPicPr>
          <p:cNvPr id="7170" name="Picture 2" descr="C:\Users\JohnSon5612\Downloads\React-nativ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9" y="980728"/>
            <a:ext cx="307343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ohnSon5612\Downloads\swift-logo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13798"/>
            <a:ext cx="3151490" cy="165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ohnSon5612\Downloads\kotlin_a_new_programming_platform_for_android_develop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87</TotalTime>
  <Words>362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История и эволюция мобильных приложений</vt:lpstr>
      <vt:lpstr>Что это такое?</vt:lpstr>
      <vt:lpstr>Первоисток мобильных приложений</vt:lpstr>
      <vt:lpstr>Первая открытая ОС для разработчиков</vt:lpstr>
      <vt:lpstr>Немного об Apple</vt:lpstr>
      <vt:lpstr>Немного об Android</vt:lpstr>
      <vt:lpstr>Развитие кроссплатформенных решений: React Native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 эволюция мобильных приложений</dc:title>
  <dc:creator>Евгений Поляков</dc:creator>
  <cp:lastModifiedBy>JohnSon5612</cp:lastModifiedBy>
  <cp:revision>7</cp:revision>
  <dcterms:created xsi:type="dcterms:W3CDTF">2022-10-05T12:08:21Z</dcterms:created>
  <dcterms:modified xsi:type="dcterms:W3CDTF">2022-10-05T13:44:16Z</dcterms:modified>
</cp:coreProperties>
</file>