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4" r:id="rId4"/>
    <p:sldId id="265" r:id="rId5"/>
    <p:sldId id="260" r:id="rId6"/>
    <p:sldId id="261" r:id="rId7"/>
    <p:sldId id="262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73ADEA3-BDE8-4D1D-AF73-CFA8B5AACD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0328C66-E093-4302-BED5-3FD17E7E4D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DD723-0EE9-4F5A-9809-011A94163006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07835DA-5BBD-4109-9A97-F1999DC1DE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E81EC23-D1C6-4321-9739-FFB6082E3F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31134-5B43-480E-9686-F52F0CC4C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204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CB85A-9F4C-467C-BBC1-4148B3820FEE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9E11B-5CCD-42F0-AB9E-0E05259F23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708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030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851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756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788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036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751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199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82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799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98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425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Рисунок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Группа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Прямоугольник 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Полилиния 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Полилиния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Прямоугольник 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Полилиния 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Полилиния 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Полилиния 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Полилиния 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Полилиния 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Полилиния 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Полилиния 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Полилиния 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Полилиния 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Полилиния 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Полилиния 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Полилиния 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Полилиния 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Полилиния 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Полилиния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Полилиния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Полилиния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Полилиния 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Полилиния 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Полилиния 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Полилиния 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Полилиния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Полилиния 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Полилиния 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Прямоугольник 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Полилиния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Полилиния 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Полилиния 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Полилиния 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Полилиния 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Полилиния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Полилиния 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Полилиния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Полилиния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Полилиния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Полилиния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Прямоугольник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Полилиния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Полилиния 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Полилиния 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Полилиния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Полилиния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Полилиния 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Полилиния 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Полилиния 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Полилиния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Полилиния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Полилиния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Полилиния 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Полилиния 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F93CC216-A18A-438E-8EF6-39B4E0F83FD3}" type="datetime1">
              <a:rPr lang="ru-RU" noProof="0" smtClean="0"/>
              <a:t>20.03.2024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3EE243-A3CC-484C-99B4-56A66441661B}" type="datetime1">
              <a:rPr lang="ru-RU" noProof="0" smtClean="0"/>
              <a:t>20.03.2024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7BA4EB-60FA-41F8-85FB-056D2A6FFB9A}" type="datetime1">
              <a:rPr lang="ru-RU" noProof="0" smtClean="0"/>
              <a:t>20.03.2024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2" name="Текст 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AE1041-C137-4F5D-9250-D0191CFF8B80}" type="datetime1">
              <a:rPr lang="ru-RU" noProof="0" smtClean="0"/>
              <a:t>20.03.2024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60" name="Надпись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61" name="Надпись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403AD2-C287-45A3-8E92-BAB32C31951E}" type="datetime1">
              <a:rPr lang="ru-RU" noProof="0" smtClean="0"/>
              <a:t>20.03.2024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 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Текст 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9" name="Текст 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1" name="Текст 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27804A-14BC-4473-AB42-FC19B8BD3EA6}" type="datetime1">
              <a:rPr lang="ru-RU" noProof="0" smtClean="0"/>
              <a:t>20.03.2024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 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9" name="Текст 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0" name="Рисунок 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Текст 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6" name="Рисунок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2F7F72-644B-4DD8-B0D7-0D6BFCDEA7D4}" type="datetime1">
              <a:rPr lang="ru-RU" noProof="0" smtClean="0"/>
              <a:t>20.03.2024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68D65D-DFBA-4D95-AC3A-FE389EC12A6A}" type="datetime1">
              <a:rPr lang="ru-RU" noProof="0" smtClean="0"/>
              <a:t>20.03.2024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3F20EF-3479-4786-8FAD-EC9DB99F18C6}" type="datetime1">
              <a:rPr lang="ru-RU" noProof="0" smtClean="0"/>
              <a:t>20.03.2024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8AF8F4-EEAC-48FC-BD7A-6D09179D6FDF}" type="datetime1">
              <a:rPr lang="ru-RU" noProof="0" smtClean="0"/>
              <a:t>20.03.2024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559DE8-968F-4A00-8FD7-283C487F6584}" type="datetime1">
              <a:rPr lang="ru-RU" noProof="0" smtClean="0"/>
              <a:t>20.03.2024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6B677C-A60A-4360-BE42-8997690B3F2F}" type="datetime1">
              <a:rPr lang="ru-RU" noProof="0" smtClean="0"/>
              <a:t>20.03.2024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794EFB-DEF6-4B80-A8B7-4E4D4E37AAB4}" type="datetime1">
              <a:rPr lang="ru-RU" noProof="0" smtClean="0"/>
              <a:t>20.03.2024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9F6FD7-52B3-41D3-8591-A9953FD26929}" type="datetime1">
              <a:rPr lang="ru-RU" noProof="0" smtClean="0"/>
              <a:t>20.03.2024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1F4ED1-97C9-4FA0-9AAA-87D40621B20E}" type="datetime1">
              <a:rPr lang="ru-RU" noProof="0" smtClean="0"/>
              <a:t>20.03.2024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4BAF63-103A-4E0E-A5E9-9774B4D78592}" type="datetime1">
              <a:rPr lang="ru-RU" noProof="0" smtClean="0"/>
              <a:t>20.03.2024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EEDF88-D9FC-468B-8F4F-FCB6D7F43658}" type="datetime1">
              <a:rPr lang="ru-RU" noProof="0" smtClean="0"/>
              <a:t>20.03.2024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Группа 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Группа 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Прямоугольник 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Полилиния 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Полилиния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Полилиния 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Полилиния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Полилиния 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Полилиния 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Полилиния 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Полилиния 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Полилиния 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Полилиния 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Линия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Полилиния 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Полилиния 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Полилиния 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Полилиния 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Прямоугольник 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Полилиния 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Полилиния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Полилиния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Полилиния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Полилиния 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Полилиния 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Полилиния 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Полилиния 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Полилиния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Полилиния 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Группа 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Полилиния 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Полилиния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Полилиния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Полилиния 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Полилиния 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Полилиния 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Полилиния 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Полилиния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Полилиния 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Прямоугольник 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638E856-17B3-4016-83AA-035F0EADC1E6}" type="datetime1">
              <a:rPr lang="ru-RU" noProof="0" smtClean="0"/>
              <a:t>20.03.2024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outcome of pregnancy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5891916"/>
            <a:ext cx="10130046" cy="874643"/>
          </a:xfrm>
        </p:spPr>
        <p:txBody>
          <a:bodyPr rtlCol="0">
            <a:normAutofit/>
          </a:bodyPr>
          <a:lstStyle/>
          <a:p>
            <a:pPr algn="r" rtl="0"/>
            <a:r>
              <a:rPr lang="ru-RU" sz="1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Выполнили студенты 1374: Дюков Николай</a:t>
            </a:r>
          </a:p>
          <a:p>
            <a:pPr algn="r" rtl="0"/>
            <a:r>
              <a:rPr lang="ru-RU" sz="1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Хлебников Александр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351" y="618518"/>
            <a:ext cx="5430741" cy="1478570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Ожидаемые модели знаний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672" y="349858"/>
            <a:ext cx="5430741" cy="6249726"/>
          </a:xfrm>
        </p:spPr>
        <p:txBody>
          <a:bodyPr rtlCol="0">
            <a:normAutofit/>
          </a:bodyPr>
          <a:lstStyle/>
          <a:p>
            <a:pPr marL="457200" lvl="1" indent="0" rtl="0">
              <a:buNone/>
            </a:pPr>
            <a:r>
              <a:rPr lang="ru-RU" sz="12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Ожидаемые модели знаний для данной задачи будут основаны на алгоритмах классификации, таких как </a:t>
            </a:r>
            <a:r>
              <a:rPr lang="ru-RU" sz="1200" b="0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Isolation</a:t>
            </a:r>
            <a:r>
              <a:rPr lang="ru-RU" sz="12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1200" b="0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Forest</a:t>
            </a:r>
            <a:r>
              <a:rPr lang="ru-RU" sz="12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и </a:t>
            </a:r>
            <a:r>
              <a:rPr lang="ru-RU" sz="1200" b="0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Random</a:t>
            </a:r>
            <a:r>
              <a:rPr lang="ru-RU" sz="12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1200" b="0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Forest</a:t>
            </a:r>
            <a:r>
              <a:rPr lang="ru-RU" sz="12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.</a:t>
            </a:r>
            <a:br>
              <a:rPr lang="ru-RU" sz="1200" dirty="0"/>
            </a:br>
            <a:br>
              <a:rPr lang="ru-RU" sz="1200" dirty="0"/>
            </a:br>
            <a:r>
              <a:rPr lang="ru-RU" sz="12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Модель </a:t>
            </a:r>
            <a:r>
              <a:rPr lang="ru-RU" sz="1200" b="0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Isolation</a:t>
            </a:r>
            <a:r>
              <a:rPr lang="ru-RU" sz="12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1200" b="0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Forest</a:t>
            </a:r>
            <a:r>
              <a:rPr lang="ru-RU" sz="12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будет использоваться для выявления аномалий в данных о состоянии здоровья женщин. Она позволит выявить необычные или аномальные случаи, которые могут быть связаны с редкими осложнениями беременности или необычными исходами родов.</a:t>
            </a:r>
            <a:br>
              <a:rPr lang="ru-RU" sz="1200" dirty="0"/>
            </a:br>
            <a:br>
              <a:rPr lang="ru-RU" sz="1200" dirty="0"/>
            </a:br>
            <a:r>
              <a:rPr lang="ru-RU" sz="12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В то же время, модель </a:t>
            </a:r>
            <a:r>
              <a:rPr lang="ru-RU" sz="1200" b="0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Random</a:t>
            </a:r>
            <a:r>
              <a:rPr lang="ru-RU" sz="12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1200" b="0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Forest</a:t>
            </a:r>
            <a:r>
              <a:rPr lang="ru-RU" sz="12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будет использоваться для прогнозирования исхода беременности на основе различных признаков о состоянии здоровья </a:t>
            </a:r>
            <a:r>
              <a:rPr lang="ru-RU" sz="1200" b="0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женщин.Она</a:t>
            </a:r>
            <a:r>
              <a:rPr lang="ru-RU" sz="12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будет строить модель, способную делать прогнозы на основе шаблонов и свойств данных о состоянии здоровья женщин.</a:t>
            </a:r>
            <a:br>
              <a:rPr lang="ru-RU" sz="1200" dirty="0"/>
            </a:br>
            <a:br>
              <a:rPr lang="ru-RU" sz="1200" dirty="0"/>
            </a:br>
            <a:r>
              <a:rPr lang="ru-RU" sz="12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Таким образом, модели знаний, построенные с помощью </a:t>
            </a:r>
            <a:r>
              <a:rPr lang="ru-RU" sz="1200" b="0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Isolation</a:t>
            </a:r>
            <a:r>
              <a:rPr lang="ru-RU" sz="12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1200" b="0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Forest</a:t>
            </a:r>
            <a:r>
              <a:rPr lang="ru-RU" sz="12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и </a:t>
            </a:r>
            <a:r>
              <a:rPr lang="ru-RU" sz="1200" b="0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Random</a:t>
            </a:r>
            <a:r>
              <a:rPr lang="ru-RU" sz="12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1200" b="0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Forest</a:t>
            </a:r>
            <a:r>
              <a:rPr lang="ru-RU" sz="12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, будут комбинировать выявление аномалий и прогнозирование исхода беременности на основе имеющихся данных. Они позволят лучше и точнее понять факторы, влияющие на беременность, и помогут принимать обоснованные решения в области медицины и здравоохранения.</a:t>
            </a:r>
            <a:endParaRPr lang="ru-RU" sz="1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039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167" y="618518"/>
            <a:ext cx="4543244" cy="1478570"/>
          </a:xfrm>
        </p:spPr>
        <p:txBody>
          <a:bodyPr rtlCol="0">
            <a:normAutofit fontScale="90000"/>
          </a:bodyPr>
          <a:lstStyle/>
          <a:p>
            <a:pPr rtl="0"/>
            <a:r>
              <a:rPr lang="ru" sz="3600" dirty="0"/>
              <a:t>Предлагаемые методы и критерии оценки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65760"/>
            <a:ext cx="5291193" cy="6233823"/>
          </a:xfrm>
        </p:spPr>
        <p:txBody>
          <a:bodyPr rtlCol="0">
            <a:normAutofit/>
          </a:bodyPr>
          <a:lstStyle/>
          <a:p>
            <a:pPr lvl="1" rtl="0"/>
            <a:r>
              <a:rPr lang="ru-RU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Матрица ошибок (</a:t>
            </a:r>
            <a:r>
              <a:rPr lang="ru-RU" sz="16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Confusion</a:t>
            </a:r>
            <a:r>
              <a:rPr lang="ru-RU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Matrix): Это таблица, которая показывает количество верных и неверных прогнозов модели для каждого класса. Включает в себя четыре категории: </a:t>
            </a:r>
            <a:r>
              <a:rPr lang="ru-RU" sz="16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True</a:t>
            </a:r>
            <a:r>
              <a:rPr lang="ru-RU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Positives</a:t>
            </a:r>
            <a:r>
              <a:rPr lang="ru-RU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False</a:t>
            </a:r>
            <a:r>
              <a:rPr lang="ru-RU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Positives</a:t>
            </a:r>
            <a:r>
              <a:rPr lang="ru-RU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True</a:t>
            </a:r>
            <a:r>
              <a:rPr lang="ru-RU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Negatives</a:t>
            </a:r>
            <a:r>
              <a:rPr lang="ru-RU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и </a:t>
            </a:r>
            <a:r>
              <a:rPr lang="ru-RU" sz="16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False</a:t>
            </a:r>
            <a:r>
              <a:rPr lang="ru-RU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Negatives</a:t>
            </a:r>
            <a:r>
              <a:rPr lang="ru-RU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lvl="1" rtl="0"/>
            <a:endParaRPr lang="ru-RU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 rtl="0"/>
            <a:r>
              <a:rPr lang="ru-RU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Точность (Precision): Это отношение верно предсказанных положительных результатов к общему числу положительных прогнозов модели.</a:t>
            </a:r>
          </a:p>
          <a:p>
            <a:pPr lvl="1" rtl="0"/>
            <a:endParaRPr lang="ru-RU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 rtl="0"/>
            <a:r>
              <a:rPr lang="ru-RU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Полнота (</a:t>
            </a:r>
            <a:r>
              <a:rPr lang="ru-RU" sz="16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Recall</a:t>
            </a:r>
            <a:r>
              <a:rPr lang="ru-RU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): Это отношение верно предсказанных положительных результатов к общему числу истинных положительных примеров в данных.</a:t>
            </a:r>
          </a:p>
          <a:p>
            <a:pPr lvl="1" rtl="0"/>
            <a:endParaRPr lang="ru-RU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 rtl="0"/>
            <a:r>
              <a:rPr lang="ru-RU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F-мера (F-</a:t>
            </a:r>
            <a:r>
              <a:rPr lang="ru-RU" sz="16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score</a:t>
            </a:r>
            <a:r>
              <a:rPr lang="ru-RU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): Это гармоническое среднее точности и полноты. Используется для оценки баланса между точностью и полнотой.</a:t>
            </a:r>
          </a:p>
        </p:txBody>
      </p:sp>
    </p:spTree>
    <p:extLst>
      <p:ext uri="{BB962C8B-B14F-4D97-AF65-F5344CB8AC3E}">
        <p14:creationId xmlns:p14="http://schemas.microsoft.com/office/powerpoint/2010/main" val="339566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122350" cy="1478570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информация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5325" y="333955"/>
            <a:ext cx="5712086" cy="6353092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ru-RU" sz="1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Источник: </a:t>
            </a:r>
            <a:r>
              <a:rPr lang="ru-RU" sz="1400" i="1" u="sng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Индийское население и здоровье (</a:t>
            </a:r>
            <a:r>
              <a:rPr lang="en-US" sz="1400" i="1" u="sng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NFHS)</a:t>
            </a:r>
            <a:endParaRPr lang="ru-RU" sz="1400" i="1" u="sng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 rtl="0">
              <a:buNone/>
            </a:pPr>
            <a:r>
              <a:rPr lang="ru-RU" sz="1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Данные предоставил Департамент здравоохранения и благосостояния семьи правительства Индии на портале </a:t>
            </a:r>
            <a:r>
              <a:rPr lang="en-US" sz="1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Open Govt Data Platform India</a:t>
            </a:r>
            <a:r>
              <a:rPr lang="ru-RU" sz="1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для использования в различных проектах и анализе данных.</a:t>
            </a:r>
          </a:p>
          <a:p>
            <a:pPr marL="0" indent="0" algn="l">
              <a:buNone/>
            </a:pPr>
            <a:r>
              <a:rPr lang="ru-RU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Этот набор данных содержит информацию о ежегодном обследовании здоровья женщин, включая исход беременности, медицинскую помощь при родах, материнское здоровье, иммунизацию детей, грудное вскармливание, заболевания детей, планирование семьи и информацию о браке. Он предоставляет подробный анализ здоровья женщин на различных этапах жизни и может использоваться для исследований, мониторинга тенденций, разработки программ здравоохранения и планирования семьи.</a:t>
            </a:r>
            <a:endParaRPr lang="ru-RU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4122350" cy="2164439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Какие задачи можно решать?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5325" y="333955"/>
            <a:ext cx="5712086" cy="6353092"/>
          </a:xfrm>
        </p:spPr>
        <p:txBody>
          <a:bodyPr rtlCol="0">
            <a:normAutofit/>
          </a:bodyPr>
          <a:lstStyle/>
          <a:p>
            <a:pPr marL="0" indent="0" algn="l">
              <a:buNone/>
            </a:pPr>
            <a:r>
              <a:rPr lang="ru-RU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Наш набор данных может использоваться для следующих задач:</a:t>
            </a:r>
          </a:p>
          <a:p>
            <a:pPr algn="l">
              <a:buFont typeface="+mj-lt"/>
              <a:buAutoNum type="arabicPeriod"/>
            </a:pPr>
            <a:r>
              <a:rPr lang="ru-RU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Мониторинга и анализа тенденций в области здоровья женщин и детей.</a:t>
            </a:r>
          </a:p>
          <a:p>
            <a:pPr algn="l">
              <a:buFont typeface="+mj-lt"/>
              <a:buAutoNum type="arabicPeriod"/>
            </a:pPr>
            <a:r>
              <a:rPr lang="ru-RU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Оценки эффективности программ по материнскому и детскому здоровью.</a:t>
            </a:r>
          </a:p>
          <a:p>
            <a:pPr algn="l">
              <a:buFont typeface="+mj-lt"/>
              <a:buAutoNum type="arabicPeriod"/>
            </a:pPr>
            <a:r>
              <a:rPr lang="ru-RU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Исследований в области планирования семьи и контрацепции.</a:t>
            </a:r>
          </a:p>
          <a:p>
            <a:pPr algn="l">
              <a:buFont typeface="+mj-lt"/>
              <a:buAutoNum type="arabicPeriod"/>
            </a:pPr>
            <a:r>
              <a:rPr lang="ru-RU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Выявления факторов, влияющих на здоровье и благополучие женщин в разных периодах жизни.</a:t>
            </a:r>
          </a:p>
          <a:p>
            <a:pPr algn="l">
              <a:buFont typeface="+mj-lt"/>
              <a:buAutoNum type="arabicPeriod"/>
            </a:pPr>
            <a:r>
              <a:rPr lang="ru-RU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 стратегий улучшения здравоохранения и профилактики заболеваний.</a:t>
            </a:r>
          </a:p>
          <a:p>
            <a:pPr marL="0" indent="0" rtl="0">
              <a:buNone/>
            </a:pPr>
            <a:r>
              <a:rPr lang="ru-RU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Это лишь некоторые примеры целевых задач, которые могут быть решены с помощью данных из этой базы данных. В зависимости от конкретных потребностей исследователя, можно определить и другие цели.</a:t>
            </a:r>
          </a:p>
          <a:p>
            <a:pPr marL="0" indent="0" rtl="0">
              <a:buNone/>
            </a:pPr>
            <a:endParaRPr lang="ru-RU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23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4122350" cy="2601761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Целевая задача -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предсказание исхода беременности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5325" y="333955"/>
            <a:ext cx="5712086" cy="6353092"/>
          </a:xfrm>
        </p:spPr>
        <p:txBody>
          <a:bodyPr rtlCol="0"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ru-RU" sz="16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Предобработка данных:</a:t>
            </a:r>
          </a:p>
          <a:p>
            <a:pPr marL="457200" lvl="1" indent="0" algn="l">
              <a:buNone/>
            </a:pPr>
            <a:r>
              <a:rPr lang="ru-RU" sz="16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ненужных столбцов</a:t>
            </a:r>
          </a:p>
          <a:p>
            <a:pPr marL="457200" lvl="1" indent="0" algn="l">
              <a:buNone/>
            </a:pPr>
            <a:r>
              <a:rPr lang="ru-RU" sz="16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пропущенных и некорректных данных</a:t>
            </a:r>
          </a:p>
          <a:p>
            <a:pPr algn="l">
              <a:buFont typeface="+mj-lt"/>
              <a:buAutoNum type="arabicPeriod"/>
            </a:pPr>
            <a:r>
              <a:rPr lang="ru-RU" sz="16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Разделение данных на тренировочный и тестовый наборы:</a:t>
            </a:r>
          </a:p>
          <a:p>
            <a:pPr marL="457200" lvl="1" indent="0" algn="l">
              <a:buNone/>
            </a:pPr>
            <a:r>
              <a:rPr lang="ru-RU" sz="16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Соотношение обычно 70/30 для обучения и проверки модели</a:t>
            </a:r>
          </a:p>
          <a:p>
            <a:pPr algn="l">
              <a:buFont typeface="+mj-lt"/>
              <a:buAutoNum type="arabicPeriod"/>
            </a:pPr>
            <a:r>
              <a:rPr lang="ru-RU" sz="16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Выбор алгоритма машинного обучения:</a:t>
            </a:r>
          </a:p>
          <a:p>
            <a:pPr algn="l">
              <a:buFont typeface="+mj-lt"/>
              <a:buAutoNum type="arabicPeriod"/>
            </a:pPr>
            <a:r>
              <a:rPr lang="ru-RU" sz="16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модели:</a:t>
            </a:r>
          </a:p>
          <a:p>
            <a:pPr algn="l">
              <a:buFont typeface="+mj-lt"/>
              <a:buAutoNum type="arabicPeriod"/>
            </a:pPr>
            <a:r>
              <a:rPr lang="ru-RU" sz="16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качества модели:</a:t>
            </a:r>
          </a:p>
          <a:p>
            <a:pPr algn="l">
              <a:buFont typeface="+mj-lt"/>
              <a:buAutoNum type="arabicPeriod"/>
            </a:pPr>
            <a:r>
              <a:rPr lang="ru-RU" sz="16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модели:</a:t>
            </a:r>
          </a:p>
          <a:p>
            <a:pPr algn="l">
              <a:buFont typeface="+mj-lt"/>
              <a:buAutoNum type="arabicPeriod"/>
            </a:pPr>
            <a:r>
              <a:rPr lang="ru-RU" sz="16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результатов</a:t>
            </a:r>
          </a:p>
          <a:p>
            <a:pPr marL="0" indent="0" rtl="0">
              <a:buNone/>
            </a:pPr>
            <a:endParaRPr lang="ru-RU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97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433" y="618518"/>
            <a:ext cx="5605670" cy="1478570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Метаинформация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46490"/>
            <a:ext cx="5156023" cy="6459110"/>
          </a:xfrm>
        </p:spPr>
        <p:txBody>
          <a:bodyPr rtlCol="0">
            <a:normAutofit lnSpcReduction="10000"/>
          </a:bodyPr>
          <a:lstStyle/>
          <a:p>
            <a:pPr marL="457200" lvl="1" indent="0" rtl="0">
              <a:buNone/>
            </a:pPr>
            <a:r>
              <a:rPr lang="ru-RU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Формат данных: CSV (</a:t>
            </a:r>
            <a:r>
              <a:rPr lang="ru-RU" sz="16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Comma</a:t>
            </a:r>
            <a:r>
              <a:rPr lang="ru-RU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Separated</a:t>
            </a:r>
            <a:r>
              <a:rPr lang="ru-RU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Values</a:t>
            </a:r>
            <a:r>
              <a:rPr lang="ru-RU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), текстовый формат, в котором значения атрибутов разделены запятыми.</a:t>
            </a:r>
          </a:p>
          <a:p>
            <a:pPr marL="457200" lvl="1" indent="0" rtl="0">
              <a:buNone/>
            </a:pPr>
            <a:r>
              <a:rPr lang="ru-RU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Количество атрибутов (столбцов): 201</a:t>
            </a:r>
          </a:p>
          <a:p>
            <a:pPr marL="457200" lvl="1" indent="0" rtl="0">
              <a:buNone/>
            </a:pPr>
            <a:r>
              <a:rPr lang="ru-RU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Количество векторов (строк): 6 366 424</a:t>
            </a:r>
          </a:p>
          <a:p>
            <a:pPr marL="457200" lvl="1" indent="0" rtl="0">
              <a:buNone/>
            </a:pPr>
            <a:r>
              <a:rPr lang="ru-RU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Типы атрибутов:</a:t>
            </a:r>
          </a:p>
          <a:p>
            <a:pPr lvl="1" rtl="0"/>
            <a:r>
              <a:rPr lang="ru-RU" sz="1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age</a:t>
            </a:r>
            <a:r>
              <a:rPr lang="ru-RU" sz="1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Возраст респондента.</a:t>
            </a:r>
          </a:p>
          <a:p>
            <a:pPr lvl="1" rtl="0"/>
            <a:r>
              <a:rPr lang="ru-RU" sz="1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marital_status</a:t>
            </a:r>
            <a:r>
              <a:rPr lang="ru-RU" sz="1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Семейное положение респондента (например, холост/</a:t>
            </a:r>
            <a:r>
              <a:rPr lang="ru-RU" sz="1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незамужем</a:t>
            </a:r>
            <a:r>
              <a:rPr lang="ru-RU" sz="1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замужем/женат, разведен/разведена).</a:t>
            </a:r>
          </a:p>
          <a:p>
            <a:pPr lvl="1" rtl="0"/>
            <a:r>
              <a:rPr lang="ru-RU" sz="1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religion</a:t>
            </a:r>
            <a:r>
              <a:rPr lang="ru-RU" sz="1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Религиозная принадлежность респондента.</a:t>
            </a:r>
          </a:p>
          <a:p>
            <a:pPr lvl="1" rtl="0"/>
            <a:r>
              <a:rPr lang="ru-RU" sz="1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highest_qualification</a:t>
            </a:r>
            <a:r>
              <a:rPr lang="ru-RU" sz="1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Наивысшее образование, достигнутое респондентом.</a:t>
            </a:r>
          </a:p>
          <a:p>
            <a:pPr lvl="1" rtl="0"/>
            <a:r>
              <a:rPr lang="ru-RU" sz="1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occupation_status</a:t>
            </a:r>
            <a:r>
              <a:rPr lang="ru-RU" sz="1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Статус занятости респондента (например, работает, безработный, студент).</a:t>
            </a:r>
          </a:p>
          <a:p>
            <a:pPr lvl="1" rtl="0"/>
            <a:r>
              <a:rPr lang="ru-RU" sz="1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is_currently_pregnant</a:t>
            </a:r>
            <a:r>
              <a:rPr lang="ru-RU" sz="1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Признак текущей беременности респондента (например, Да/Нет).</a:t>
            </a:r>
          </a:p>
          <a:p>
            <a:pPr lvl="1" rtl="0"/>
            <a:r>
              <a:rPr lang="ru-RU" sz="1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is_currently_menstruating</a:t>
            </a:r>
            <a:r>
              <a:rPr lang="ru-RU" sz="1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Признак текущего менструального цикла респондента (например, Да/Нет).</a:t>
            </a:r>
          </a:p>
          <a:p>
            <a:pPr lvl="1" rtl="0"/>
            <a:r>
              <a:rPr lang="ru-RU" sz="1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health_prob_afters_fp_use</a:t>
            </a:r>
            <a:r>
              <a:rPr lang="ru-RU" sz="1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Проблемы со здоровьем после использования средств планирования семьи</a:t>
            </a:r>
          </a:p>
          <a:p>
            <a:pPr lvl="1" rtl="0"/>
            <a:r>
              <a:rPr lang="ru-RU" sz="1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6661" y="618518"/>
            <a:ext cx="3970750" cy="1478570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6734"/>
            <a:ext cx="5847785" cy="6249725"/>
          </a:xfrm>
        </p:spPr>
        <p:txBody>
          <a:bodyPr rtlCol="0">
            <a:normAutofit/>
          </a:bodyPr>
          <a:lstStyle/>
          <a:p>
            <a:pPr lvl="1" rtl="0"/>
            <a:r>
              <a:rPr lang="ru-RU" sz="23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Некоторые атрибуты имеют пропущенные значения (</a:t>
            </a:r>
            <a:r>
              <a:rPr lang="ru-RU" sz="23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missing</a:t>
            </a:r>
            <a:r>
              <a:rPr lang="ru-RU" sz="23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values</a:t>
            </a:r>
            <a:r>
              <a:rPr lang="ru-RU" sz="23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  <a:r>
              <a:rPr lang="en-US" sz="23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  <a:r>
              <a:rPr lang="ru-RU" sz="23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br>
              <a:rPr lang="ru-RU" sz="23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br>
              <a:rPr lang="ru-RU" sz="23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ru-RU" sz="23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Например</a:t>
            </a:r>
            <a:r>
              <a:rPr lang="en-US" sz="23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en-US" sz="23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FP method used, Father serial NO, Mother serial NO, Diagnosis source</a:t>
            </a:r>
            <a:r>
              <a:rPr lang="ru-RU" sz="23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и Т.Д.</a:t>
            </a:r>
            <a:br>
              <a:rPr lang="ru-RU" sz="23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ru-RU" sz="23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ru-RU" sz="23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Некоторые атрибуты не имеют никаких значений и их можно не учитывать.</a:t>
            </a:r>
            <a:br>
              <a:rPr lang="ru-RU" sz="23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br>
              <a:rPr lang="ru-RU" sz="23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ru-RU" sz="23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Например</a:t>
            </a:r>
            <a:r>
              <a:rPr lang="en-US" sz="23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  <a:r>
              <a:rPr lang="ru-RU" sz="23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Other int code, SN, Ever conceived, No of times conceived, Age at first conceived</a:t>
            </a:r>
            <a:r>
              <a:rPr lang="ru-RU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и Т.Д.</a:t>
            </a:r>
            <a:endParaRPr lang="ru-RU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 rtl="0"/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167" y="618518"/>
            <a:ext cx="4543244" cy="1478570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Предлагаемый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65760"/>
            <a:ext cx="5291193" cy="6233823"/>
          </a:xfrm>
        </p:spPr>
        <p:txBody>
          <a:bodyPr rtlCol="0">
            <a:normAutofit/>
          </a:bodyPr>
          <a:lstStyle/>
          <a:p>
            <a:pPr lvl="1" rtl="0"/>
            <a:r>
              <a:rPr lang="ru-RU" sz="1800" b="1" i="1" u="sng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Isolation</a:t>
            </a:r>
            <a:r>
              <a:rPr lang="ru-RU" sz="1800" b="1" i="1" u="sng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1800" b="1" i="1" u="sng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Forest</a:t>
            </a:r>
            <a:r>
              <a:rPr lang="ru-RU" sz="1800" b="1" i="1" u="sng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 метод выявления выбросов, который использует случайные леса. Он строит деревья решений, где объекты в отдельных листьях считаются аномальными. </a:t>
            </a:r>
            <a:br>
              <a:rPr lang="ru-RU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Таким образом, </a:t>
            </a:r>
            <a:r>
              <a:rPr lang="ru-RU" sz="18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Isolation</a:t>
            </a:r>
            <a:r>
              <a:rPr lang="ru-RU" sz="1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Forest</a:t>
            </a:r>
            <a:r>
              <a:rPr lang="ru-RU" sz="1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находит выбросы, сосредоточенные в отдельных областях данных, и имеет низкую вычислительную сложность.</a:t>
            </a:r>
            <a:br>
              <a:rPr lang="ru-RU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ru-RU" sz="1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 rtl="0"/>
            <a:r>
              <a:rPr lang="ru-RU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Для задачи классификации можно использовать алгоритмы, такие как </a:t>
            </a:r>
            <a:r>
              <a:rPr lang="en-US" sz="1800" b="1" i="1" u="sng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Random Forest</a:t>
            </a:r>
            <a:r>
              <a:rPr lang="ru-RU" sz="1800" b="1" i="1" u="sng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или </a:t>
            </a:r>
            <a:r>
              <a:rPr lang="en-US" sz="1800" b="1" i="1" u="sng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Logistic Regression</a:t>
            </a:r>
            <a:r>
              <a:rPr lang="ru-RU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чтобы предсказать исход беременности на основе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351" y="618518"/>
            <a:ext cx="5430741" cy="1478570"/>
          </a:xfrm>
        </p:spPr>
        <p:txBody>
          <a:bodyPr rtlCol="0">
            <a:normAutofit/>
          </a:bodyPr>
          <a:lstStyle/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Isolation forest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672" y="349858"/>
            <a:ext cx="5430741" cy="6249726"/>
          </a:xfrm>
        </p:spPr>
        <p:txBody>
          <a:bodyPr rtlCol="0">
            <a:normAutofit lnSpcReduction="10000"/>
          </a:bodyPr>
          <a:lstStyle/>
          <a:p>
            <a:pPr algn="l"/>
            <a:r>
              <a:rPr lang="ru-RU" sz="1800" b="0" i="0" dirty="0">
                <a:solidFill>
                  <a:srgbClr val="ECECEC"/>
                </a:solidFill>
                <a:effectLst/>
                <a:latin typeface="Söhne"/>
              </a:rPr>
              <a:t>Подготовка данных:</a:t>
            </a:r>
          </a:p>
          <a:p>
            <a:pPr lvl="1">
              <a:buFont typeface="+mj-lt"/>
              <a:buAutoNum type="arabicPeriod"/>
            </a:pPr>
            <a:r>
              <a:rPr lang="ru-RU" sz="1400" b="0" i="0" dirty="0">
                <a:solidFill>
                  <a:srgbClr val="ECECEC"/>
                </a:solidFill>
                <a:effectLst/>
                <a:latin typeface="Söhne"/>
              </a:rPr>
              <a:t>Удалить строки с пропущенными значениями.</a:t>
            </a:r>
          </a:p>
          <a:p>
            <a:pPr lvl="1">
              <a:buFont typeface="+mj-lt"/>
              <a:buAutoNum type="arabicPeriod"/>
            </a:pPr>
            <a:r>
              <a:rPr lang="ru-RU" sz="1400" b="0" i="0" dirty="0">
                <a:solidFill>
                  <a:srgbClr val="ECECEC"/>
                </a:solidFill>
                <a:effectLst/>
                <a:latin typeface="Söhne"/>
              </a:rPr>
              <a:t>Преобразовать все нечисловые поля в числовой формат, если это необходимо.</a:t>
            </a:r>
          </a:p>
          <a:p>
            <a:pPr algn="l"/>
            <a:r>
              <a:rPr lang="ru-RU" sz="1800" b="0" i="0" dirty="0">
                <a:solidFill>
                  <a:srgbClr val="ECECEC"/>
                </a:solidFill>
                <a:effectLst/>
                <a:latin typeface="Söhne"/>
              </a:rPr>
              <a:t>Создание модели:</a:t>
            </a:r>
          </a:p>
          <a:p>
            <a:pPr lvl="1">
              <a:buFont typeface="+mj-lt"/>
              <a:buAutoNum type="arabicPeriod"/>
            </a:pPr>
            <a:r>
              <a:rPr lang="ru-RU" sz="1400" b="0" i="0" dirty="0">
                <a:solidFill>
                  <a:srgbClr val="ECECEC"/>
                </a:solidFill>
                <a:effectLst/>
                <a:latin typeface="Söhne"/>
              </a:rPr>
              <a:t>Использовать библиотеку </a:t>
            </a:r>
            <a:r>
              <a:rPr lang="ru-RU" sz="1400" b="0" i="0" dirty="0" err="1">
                <a:solidFill>
                  <a:srgbClr val="ECECEC"/>
                </a:solidFill>
                <a:effectLst/>
                <a:latin typeface="Söhne"/>
              </a:rPr>
              <a:t>scikit-learn</a:t>
            </a:r>
            <a:r>
              <a:rPr lang="ru-RU" sz="1400" b="0" i="0" dirty="0">
                <a:solidFill>
                  <a:srgbClr val="ECECEC"/>
                </a:solidFill>
                <a:effectLst/>
                <a:latin typeface="Söhne"/>
              </a:rPr>
              <a:t> для создания модели </a:t>
            </a:r>
            <a:r>
              <a:rPr lang="ru-RU" sz="1400" b="0" i="0" dirty="0" err="1">
                <a:solidFill>
                  <a:srgbClr val="ECECEC"/>
                </a:solidFill>
                <a:effectLst/>
                <a:latin typeface="Söhne"/>
              </a:rPr>
              <a:t>IsolationForest</a:t>
            </a:r>
            <a:r>
              <a:rPr lang="ru-RU" sz="1400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ru-RU" sz="1400" b="0" i="0" dirty="0">
                <a:solidFill>
                  <a:srgbClr val="ECECEC"/>
                </a:solidFill>
                <a:effectLst/>
                <a:latin typeface="Söhne"/>
              </a:rPr>
              <a:t>Определить </a:t>
            </a:r>
            <a:r>
              <a:rPr lang="ru-RU" sz="1400" b="0" i="0" dirty="0" err="1">
                <a:solidFill>
                  <a:srgbClr val="ECECEC"/>
                </a:solidFill>
                <a:effectLst/>
                <a:latin typeface="Söhne"/>
              </a:rPr>
              <a:t>гиперпараметры</a:t>
            </a:r>
            <a:r>
              <a:rPr lang="ru-RU" sz="1400" b="0" i="0" dirty="0">
                <a:solidFill>
                  <a:srgbClr val="ECECEC"/>
                </a:solidFill>
                <a:effectLst/>
                <a:latin typeface="Söhne"/>
              </a:rPr>
              <a:t> модели, такие как количество деревьев и глубина деревьев.</a:t>
            </a:r>
          </a:p>
          <a:p>
            <a:pPr algn="l"/>
            <a:r>
              <a:rPr lang="ru-RU" sz="1800" b="0" i="0" dirty="0">
                <a:solidFill>
                  <a:srgbClr val="ECECEC"/>
                </a:solidFill>
                <a:effectLst/>
                <a:latin typeface="Söhne"/>
              </a:rPr>
              <a:t>Обучение модели:</a:t>
            </a:r>
          </a:p>
          <a:p>
            <a:pPr lvl="1">
              <a:buFont typeface="+mj-lt"/>
              <a:buAutoNum type="arabicPeriod"/>
            </a:pPr>
            <a:r>
              <a:rPr lang="ru-RU" sz="1400" b="0" i="0" dirty="0">
                <a:solidFill>
                  <a:srgbClr val="ECECEC"/>
                </a:solidFill>
                <a:effectLst/>
                <a:latin typeface="Söhne"/>
              </a:rPr>
              <a:t>Использовать метод </a:t>
            </a:r>
            <a:r>
              <a:rPr lang="ru-RU" sz="1400" b="0" i="0" dirty="0" err="1">
                <a:solidFill>
                  <a:srgbClr val="ECECEC"/>
                </a:solidFill>
                <a:effectLst/>
                <a:latin typeface="Söhne"/>
              </a:rPr>
              <a:t>fit</a:t>
            </a:r>
            <a:r>
              <a:rPr lang="ru-RU" sz="1400" b="0" i="0" dirty="0">
                <a:solidFill>
                  <a:srgbClr val="ECECEC"/>
                </a:solidFill>
                <a:effectLst/>
                <a:latin typeface="Söhne"/>
              </a:rPr>
              <a:t>() для обучения модели на подготовленных данных.</a:t>
            </a:r>
          </a:p>
          <a:p>
            <a:pPr algn="l"/>
            <a:r>
              <a:rPr lang="ru-RU" sz="1800" b="0" i="0" dirty="0">
                <a:solidFill>
                  <a:srgbClr val="ECECEC"/>
                </a:solidFill>
                <a:effectLst/>
                <a:latin typeface="Söhne"/>
              </a:rPr>
              <a:t>Предсказания:</a:t>
            </a:r>
          </a:p>
          <a:p>
            <a:pPr lvl="1">
              <a:buFont typeface="+mj-lt"/>
              <a:buAutoNum type="arabicPeriod"/>
            </a:pPr>
            <a:r>
              <a:rPr lang="ru-RU" sz="1400" b="0" i="0" dirty="0">
                <a:solidFill>
                  <a:srgbClr val="ECECEC"/>
                </a:solidFill>
                <a:effectLst/>
                <a:latin typeface="Söhne"/>
              </a:rPr>
              <a:t>Использовать метод </a:t>
            </a:r>
            <a:r>
              <a:rPr lang="ru-RU" sz="1400" b="0" i="0" dirty="0" err="1">
                <a:solidFill>
                  <a:srgbClr val="ECECEC"/>
                </a:solidFill>
                <a:effectLst/>
                <a:latin typeface="Söhne"/>
              </a:rPr>
              <a:t>predict</a:t>
            </a:r>
            <a:r>
              <a:rPr lang="ru-RU" sz="1400" b="0" i="0" dirty="0">
                <a:solidFill>
                  <a:srgbClr val="ECECEC"/>
                </a:solidFill>
                <a:effectLst/>
                <a:latin typeface="Söhne"/>
              </a:rPr>
              <a:t>() для выполнения предсказаний на данных.</a:t>
            </a:r>
          </a:p>
          <a:p>
            <a:pPr lvl="1">
              <a:buFont typeface="+mj-lt"/>
              <a:buAutoNum type="arabicPeriod"/>
            </a:pPr>
            <a:r>
              <a:rPr lang="ru-RU" sz="1400" b="0" i="0" dirty="0">
                <a:solidFill>
                  <a:srgbClr val="ECECEC"/>
                </a:solidFill>
                <a:effectLst/>
                <a:latin typeface="Söhne"/>
              </a:rPr>
              <a:t>Выявить объекты, которые были помечены как выбросы.</a:t>
            </a:r>
          </a:p>
          <a:p>
            <a:pPr algn="l"/>
            <a:r>
              <a:rPr lang="ru-RU" sz="1800" b="0" i="0" dirty="0">
                <a:solidFill>
                  <a:srgbClr val="ECECEC"/>
                </a:solidFill>
                <a:effectLst/>
                <a:latin typeface="Söhne"/>
              </a:rPr>
              <a:t>Удаление выбросов:</a:t>
            </a:r>
          </a:p>
          <a:p>
            <a:pPr lvl="1">
              <a:buFont typeface="+mj-lt"/>
              <a:buAutoNum type="arabicPeriod"/>
            </a:pPr>
            <a:r>
              <a:rPr lang="ru-RU" sz="1400" b="0" i="0" dirty="0">
                <a:solidFill>
                  <a:srgbClr val="ECECEC"/>
                </a:solidFill>
                <a:effectLst/>
                <a:latin typeface="Söhne"/>
              </a:rPr>
              <a:t>Удалить объекты, которые были помечены как выбросы из набора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949885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351" y="618518"/>
            <a:ext cx="5430741" cy="1478570"/>
          </a:xfrm>
        </p:spPr>
        <p:txBody>
          <a:bodyPr rtlCol="0">
            <a:normAutofit/>
          </a:bodyPr>
          <a:lstStyle/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0296" y="639628"/>
            <a:ext cx="5430741" cy="4831742"/>
          </a:xfrm>
        </p:spPr>
        <p:txBody>
          <a:bodyPr rtlCol="0">
            <a:normAutofit/>
          </a:bodyPr>
          <a:lstStyle/>
          <a:p>
            <a:pPr marL="457200" lvl="1" indent="0" rtl="0">
              <a:buNone/>
            </a:pPr>
            <a:r>
              <a:rPr 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Random Forest</a:t>
            </a:r>
            <a:r>
              <a:rPr lang="ru-RU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 ансамблевый метод машинного обучения, состоящий из множества решающих деревьев. Используется для классификации и регрессии. Каждое дерево строится на случайной </a:t>
            </a:r>
            <a:r>
              <a:rPr lang="ru-RU" sz="1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подвыборке</a:t>
            </a:r>
            <a:r>
              <a:rPr lang="ru-RU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данных и подмножестве признаков. Прогнозы всех деревьев в лесу комбинируются для окончательного результата. Метод эффективно решает задачу прогнозирования исхода беременности на основе состояния здоровья женщин, обнаруживая сложные зависимости между признаками и целевой переменной и предотвращая переобучение.</a:t>
            </a:r>
          </a:p>
        </p:txBody>
      </p:sp>
    </p:spTree>
    <p:extLst>
      <p:ext uri="{BB962C8B-B14F-4D97-AF65-F5344CB8AC3E}">
        <p14:creationId xmlns:p14="http://schemas.microsoft.com/office/powerpoint/2010/main" val="241326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епь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8_TF77815013" id="{1962104C-795F-4371-8349-496C14F8AF43}" vid="{D67E7ACE-B642-453D-889A-899E3699D5A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Цикл «проблема-решение» </Template>
  <TotalTime>234</TotalTime>
  <Words>994</Words>
  <Application>Microsoft Office PowerPoint</Application>
  <PresentationFormat>Широкоэкранный</PresentationFormat>
  <Paragraphs>83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Calibri</vt:lpstr>
      <vt:lpstr>Roboto</vt:lpstr>
      <vt:lpstr>Söhne</vt:lpstr>
      <vt:lpstr>Tahoma</vt:lpstr>
      <vt:lpstr>Times New Roman</vt:lpstr>
      <vt:lpstr>Tw Cen MT</vt:lpstr>
      <vt:lpstr>Цепь</vt:lpstr>
      <vt:lpstr>Predict outcome of pregnancy</vt:lpstr>
      <vt:lpstr>Общая информация</vt:lpstr>
      <vt:lpstr>Какие задачи можно решать?</vt:lpstr>
      <vt:lpstr>Целевая задача - предсказание исхода беременности</vt:lpstr>
      <vt:lpstr>Метаинформация</vt:lpstr>
      <vt:lpstr>Ограничение данных</vt:lpstr>
      <vt:lpstr>Предлагаемый ML алгоритм</vt:lpstr>
      <vt:lpstr>Isolation forest</vt:lpstr>
      <vt:lpstr>random forest</vt:lpstr>
      <vt:lpstr>Ожидаемые модели знаний</vt:lpstr>
      <vt:lpstr>Предлагаемые методы и критерии оценки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outcome of pregnancy</dc:title>
  <dc:creator>Николай Дюков</dc:creator>
  <cp:lastModifiedBy>Александр Хлебников</cp:lastModifiedBy>
  <cp:revision>8</cp:revision>
  <dcterms:created xsi:type="dcterms:W3CDTF">2024-03-17T07:14:00Z</dcterms:created>
  <dcterms:modified xsi:type="dcterms:W3CDTF">2024-03-20T12:44:33Z</dcterms:modified>
</cp:coreProperties>
</file>