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996696"/>
            <a:ext cx="1164336" cy="8732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631" y="1051487"/>
            <a:ext cx="1301495" cy="836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" y="374141"/>
            <a:ext cx="8488680" cy="3764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0842" y="537210"/>
            <a:ext cx="1242314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840" y="2028901"/>
            <a:ext cx="8440318" cy="124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4667" y="1333500"/>
            <a:ext cx="6536055" cy="900430"/>
            <a:chOff x="1284667" y="1333500"/>
            <a:chExt cx="653605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667" y="1566474"/>
              <a:ext cx="2527708" cy="406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028" y="1333500"/>
              <a:ext cx="4167378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4963" y="1440002"/>
            <a:ext cx="6296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1" spc="-5" dirty="0">
                <a:solidFill>
                  <a:srgbClr val="000000"/>
                </a:solidFill>
                <a:latin typeface="Arial"/>
                <a:cs typeface="Arial"/>
              </a:rPr>
              <a:t>Programación</a:t>
            </a:r>
            <a:r>
              <a:rPr sz="3200" b="0"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Arial"/>
                <a:cs typeface="Arial"/>
              </a:rPr>
              <a:t>Orientada</a:t>
            </a:r>
            <a:r>
              <a:rPr sz="3200" b="0"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i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200" b="0" i="1" spc="-5" dirty="0">
                <a:solidFill>
                  <a:srgbClr val="000000"/>
                </a:solidFill>
                <a:latin typeface="Arial"/>
                <a:cs typeface="Arial"/>
              </a:rPr>
              <a:t> Objetos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658" y="496062"/>
            <a:ext cx="8488680" cy="283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658" y="4543805"/>
            <a:ext cx="8488680" cy="1325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1658" y="4732782"/>
            <a:ext cx="8488680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016" y="2926079"/>
            <a:ext cx="1836420" cy="73914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 marR="136525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Silvia </a:t>
            </a:r>
            <a:r>
              <a:rPr sz="1400" dirty="0">
                <a:latin typeface="Arial MT"/>
                <a:cs typeface="Arial MT"/>
              </a:rPr>
              <a:t>es una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instancia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Cliente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788" y="2795016"/>
            <a:ext cx="441975" cy="766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9405" y="1765717"/>
            <a:ext cx="554929" cy="8298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6259" y="1776983"/>
            <a:ext cx="1990725" cy="737870"/>
          </a:xfrm>
          <a:prstGeom prst="rect">
            <a:avLst/>
          </a:prstGeom>
          <a:ln w="12700">
            <a:solidFill>
              <a:srgbClr val="80808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334010" algn="just">
              <a:lnSpc>
                <a:spcPct val="100000"/>
              </a:lnSpc>
              <a:spcBef>
                <a:spcPts val="315"/>
              </a:spcBef>
            </a:pPr>
            <a:r>
              <a:rPr sz="1400" b="1" spc="-15" dirty="0">
                <a:latin typeface="Arial"/>
                <a:cs typeface="Arial"/>
              </a:rPr>
              <a:t>Ana, </a:t>
            </a:r>
            <a:r>
              <a:rPr sz="1400" b="1" spc="-10" dirty="0">
                <a:latin typeface="Arial"/>
                <a:cs typeface="Arial"/>
              </a:rPr>
              <a:t>Abril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b="1" dirty="0">
                <a:latin typeface="Arial"/>
                <a:cs typeface="Arial"/>
              </a:rPr>
              <a:t>Belén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instancias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Alumno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8280" y="1799844"/>
            <a:ext cx="556259" cy="6918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89048" y="1764792"/>
            <a:ext cx="1945005" cy="73914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245110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Roco </a:t>
            </a:r>
            <a:r>
              <a:rPr sz="1400" dirty="0">
                <a:latin typeface="Arial MT"/>
                <a:cs typeface="Arial MT"/>
              </a:rPr>
              <a:t>es una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instancia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Perro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9390" y="2933233"/>
            <a:ext cx="935137" cy="534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66259" y="2947416"/>
            <a:ext cx="2376170" cy="52324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Arial MT"/>
                <a:cs typeface="Arial MT"/>
              </a:rPr>
              <a:t>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auto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Andrés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endParaRPr sz="14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instancia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Auto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4127" y="3966551"/>
            <a:ext cx="729342" cy="6805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8111" y="3971544"/>
            <a:ext cx="2592705" cy="73787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10922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El </a:t>
            </a:r>
            <a:r>
              <a:rPr sz="1400" b="1" spc="-5" dirty="0">
                <a:latin typeface="Arial"/>
                <a:cs typeface="Arial"/>
              </a:rPr>
              <a:t>Banco </a:t>
            </a:r>
            <a:r>
              <a:rPr sz="1400" dirty="0">
                <a:latin typeface="Arial MT"/>
                <a:cs typeface="Arial MT"/>
              </a:rPr>
              <a:t>donde pago </a:t>
            </a:r>
            <a:r>
              <a:rPr sz="1400" spc="-5" dirty="0">
                <a:latin typeface="Arial MT"/>
                <a:cs typeface="Arial MT"/>
              </a:rPr>
              <a:t>mis </a:t>
            </a:r>
            <a:r>
              <a:rPr sz="1400" dirty="0">
                <a:latin typeface="Arial MT"/>
                <a:cs typeface="Arial MT"/>
              </a:rPr>
              <a:t> cuentas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instancia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Banco</a:t>
            </a: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0356" y="3930990"/>
            <a:ext cx="794003" cy="75530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66259" y="3971544"/>
            <a:ext cx="2592705" cy="52324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b="1" spc="-10" dirty="0">
                <a:latin typeface="Arial"/>
                <a:cs typeface="Arial"/>
              </a:rPr>
              <a:t>Agustina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instancia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</a:p>
          <a:p>
            <a:pPr marL="9144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la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Empleado</a:t>
            </a: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8234" y="265938"/>
            <a:ext cx="8488680" cy="3764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5518" y="307340"/>
            <a:ext cx="17805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20" dirty="0"/>
              <a:t> </a:t>
            </a:r>
            <a:r>
              <a:rPr spc="-5" dirty="0"/>
              <a:t>Clases</a:t>
            </a:r>
            <a:r>
              <a:rPr spc="-20" dirty="0"/>
              <a:t> </a:t>
            </a:r>
            <a:r>
              <a:rPr spc="-5" dirty="0"/>
              <a:t>e</a:t>
            </a:r>
            <a:r>
              <a:rPr spc="-25" dirty="0"/>
              <a:t> </a:t>
            </a:r>
            <a:r>
              <a:rPr spc="-5" dirty="0"/>
              <a:t>Instancias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63572" y="1016253"/>
            <a:ext cx="4311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Una </a:t>
            </a:r>
            <a:r>
              <a:rPr sz="1400" b="1" spc="-5" dirty="0">
                <a:latin typeface="Arial"/>
                <a:cs typeface="Arial"/>
              </a:rPr>
              <a:t>instancia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objeto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particular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6676" y="802081"/>
            <a:ext cx="52730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Supongamos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Pablo quiere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pedido 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helado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 lo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entreguen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 </a:t>
            </a:r>
            <a:r>
              <a:rPr sz="1600" dirty="0">
                <a:latin typeface="Arial MT"/>
                <a:cs typeface="Arial MT"/>
              </a:rPr>
              <a:t>su</a:t>
            </a:r>
            <a:r>
              <a:rPr sz="1600" spc="-5" dirty="0">
                <a:latin typeface="Arial MT"/>
                <a:cs typeface="Arial MT"/>
              </a:rPr>
              <a:t> domicilio.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440" y="813892"/>
            <a:ext cx="2438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Definición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problema: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46275"/>
            <a:ext cx="9043670" cy="524510"/>
          </a:xfrm>
          <a:custGeom>
            <a:avLst/>
            <a:gdLst/>
            <a:ahLst/>
            <a:cxnLst/>
            <a:rect l="l" t="t" r="r" b="b"/>
            <a:pathLst>
              <a:path w="9043670" h="524510">
                <a:moveTo>
                  <a:pt x="9043416" y="0"/>
                </a:moveTo>
                <a:lnTo>
                  <a:pt x="0" y="0"/>
                </a:lnTo>
                <a:lnTo>
                  <a:pt x="0" y="524256"/>
                </a:lnTo>
                <a:lnTo>
                  <a:pt x="9043416" y="524256"/>
                </a:lnTo>
                <a:lnTo>
                  <a:pt x="9043416" y="0"/>
                </a:lnTo>
                <a:close/>
              </a:path>
            </a:pathLst>
          </a:custGeom>
          <a:solidFill>
            <a:srgbClr val="44536A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474088"/>
            <a:ext cx="88277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Pablo,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llama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heladería.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atiende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5" dirty="0">
                <a:latin typeface="Arial MT"/>
                <a:cs typeface="Arial MT"/>
              </a:rPr>
              <a:t> telefonista,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Silvina.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Pablo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solicita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pedido,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indicándole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cantidad,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gustos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desea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 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domicilio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enviarse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pedido.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8068" y="2159507"/>
            <a:ext cx="2567940" cy="768350"/>
          </a:xfrm>
          <a:custGeom>
            <a:avLst/>
            <a:gdLst/>
            <a:ahLst/>
            <a:cxnLst/>
            <a:rect l="l" t="t" r="r" b="b"/>
            <a:pathLst>
              <a:path w="2567940" h="768350">
                <a:moveTo>
                  <a:pt x="2567940" y="53340"/>
                </a:moveTo>
                <a:lnTo>
                  <a:pt x="2541130" y="53340"/>
                </a:lnTo>
                <a:lnTo>
                  <a:pt x="2530449" y="37490"/>
                </a:lnTo>
                <a:lnTo>
                  <a:pt x="2489758" y="10058"/>
                </a:lnTo>
                <a:lnTo>
                  <a:pt x="2439924" y="0"/>
                </a:lnTo>
                <a:lnTo>
                  <a:pt x="128016" y="0"/>
                </a:lnTo>
                <a:lnTo>
                  <a:pt x="78168" y="10058"/>
                </a:lnTo>
                <a:lnTo>
                  <a:pt x="37477" y="37490"/>
                </a:lnTo>
                <a:lnTo>
                  <a:pt x="10045" y="78181"/>
                </a:lnTo>
                <a:lnTo>
                  <a:pt x="0" y="128016"/>
                </a:lnTo>
                <a:lnTo>
                  <a:pt x="0" y="640080"/>
                </a:lnTo>
                <a:lnTo>
                  <a:pt x="10045" y="689927"/>
                </a:lnTo>
                <a:lnTo>
                  <a:pt x="37477" y="730618"/>
                </a:lnTo>
                <a:lnTo>
                  <a:pt x="78168" y="758050"/>
                </a:lnTo>
                <a:lnTo>
                  <a:pt x="128016" y="768096"/>
                </a:lnTo>
                <a:lnTo>
                  <a:pt x="2439924" y="768096"/>
                </a:lnTo>
                <a:lnTo>
                  <a:pt x="2489758" y="758050"/>
                </a:lnTo>
                <a:lnTo>
                  <a:pt x="2530449" y="730618"/>
                </a:lnTo>
                <a:lnTo>
                  <a:pt x="2550388" y="701040"/>
                </a:lnTo>
                <a:lnTo>
                  <a:pt x="2567940" y="701040"/>
                </a:lnTo>
                <a:lnTo>
                  <a:pt x="2567940" y="640080"/>
                </a:lnTo>
                <a:lnTo>
                  <a:pt x="2567940" y="128016"/>
                </a:lnTo>
                <a:lnTo>
                  <a:pt x="2567940" y="5334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0561" y="2242566"/>
            <a:ext cx="233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Silvina,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la telefonista tiene la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responsabilidad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satisfacer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requerimiento.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7488" y="2154935"/>
            <a:ext cx="2546985" cy="762000"/>
          </a:xfrm>
          <a:custGeom>
            <a:avLst/>
            <a:gdLst/>
            <a:ahLst/>
            <a:cxnLst/>
            <a:rect l="l" t="t" r="r" b="b"/>
            <a:pathLst>
              <a:path w="2546985" h="762000">
                <a:moveTo>
                  <a:pt x="2419604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0" y="37210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1" y="724788"/>
                </a:lnTo>
                <a:lnTo>
                  <a:pt x="77581" y="752014"/>
                </a:lnTo>
                <a:lnTo>
                  <a:pt x="127000" y="762000"/>
                </a:lnTo>
                <a:lnTo>
                  <a:pt x="2419604" y="762000"/>
                </a:lnTo>
                <a:lnTo>
                  <a:pt x="2469022" y="752014"/>
                </a:lnTo>
                <a:lnTo>
                  <a:pt x="2509392" y="724788"/>
                </a:lnTo>
                <a:lnTo>
                  <a:pt x="2536618" y="684418"/>
                </a:lnTo>
                <a:lnTo>
                  <a:pt x="2546604" y="635000"/>
                </a:lnTo>
                <a:lnTo>
                  <a:pt x="2546604" y="127000"/>
                </a:lnTo>
                <a:lnTo>
                  <a:pt x="2536618" y="77581"/>
                </a:lnTo>
                <a:lnTo>
                  <a:pt x="2509392" y="37211"/>
                </a:lnTo>
                <a:lnTo>
                  <a:pt x="2469022" y="9985"/>
                </a:lnTo>
                <a:lnTo>
                  <a:pt x="241960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4074" y="2232151"/>
            <a:ext cx="2221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Pablo se comunicó con la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telefonista,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le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envió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mensaje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requerimiento.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054" y="3009627"/>
            <a:ext cx="723446" cy="8182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6988" y="3009138"/>
            <a:ext cx="807529" cy="8435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7052" y="3026839"/>
            <a:ext cx="330445" cy="36395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796539" y="3628644"/>
            <a:ext cx="1711960" cy="142240"/>
          </a:xfrm>
          <a:custGeom>
            <a:avLst/>
            <a:gdLst/>
            <a:ahLst/>
            <a:cxnLst/>
            <a:rect l="l" t="t" r="r" b="b"/>
            <a:pathLst>
              <a:path w="1711960" h="142239">
                <a:moveTo>
                  <a:pt x="1368806" y="0"/>
                </a:moveTo>
                <a:lnTo>
                  <a:pt x="1368806" y="35432"/>
                </a:lnTo>
                <a:lnTo>
                  <a:pt x="0" y="35432"/>
                </a:lnTo>
                <a:lnTo>
                  <a:pt x="0" y="106298"/>
                </a:lnTo>
                <a:lnTo>
                  <a:pt x="1368806" y="106298"/>
                </a:lnTo>
                <a:lnTo>
                  <a:pt x="1368806" y="141731"/>
                </a:lnTo>
                <a:lnTo>
                  <a:pt x="1711452" y="70865"/>
                </a:lnTo>
                <a:lnTo>
                  <a:pt x="1368806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52522" y="3790289"/>
            <a:ext cx="2019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Mensaje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requerimiento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6485" y="2207514"/>
            <a:ext cx="948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Telefoni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a,  agente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apropiado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78579" y="4422647"/>
            <a:ext cx="2809240" cy="615950"/>
          </a:xfrm>
          <a:custGeom>
            <a:avLst/>
            <a:gdLst/>
            <a:ahLst/>
            <a:cxnLst/>
            <a:rect l="l" t="t" r="r" b="b"/>
            <a:pathLst>
              <a:path w="2809240" h="615950">
                <a:moveTo>
                  <a:pt x="2706116" y="0"/>
                </a:moveTo>
                <a:lnTo>
                  <a:pt x="102616" y="0"/>
                </a:lnTo>
                <a:lnTo>
                  <a:pt x="62686" y="8064"/>
                </a:lnTo>
                <a:lnTo>
                  <a:pt x="30067" y="30057"/>
                </a:lnTo>
                <a:lnTo>
                  <a:pt x="8068" y="62675"/>
                </a:lnTo>
                <a:lnTo>
                  <a:pt x="0" y="102615"/>
                </a:lnTo>
                <a:lnTo>
                  <a:pt x="0" y="513079"/>
                </a:lnTo>
                <a:lnTo>
                  <a:pt x="8068" y="553020"/>
                </a:lnTo>
                <a:lnTo>
                  <a:pt x="30067" y="585638"/>
                </a:lnTo>
                <a:lnTo>
                  <a:pt x="62686" y="607631"/>
                </a:lnTo>
                <a:lnTo>
                  <a:pt x="102616" y="615695"/>
                </a:lnTo>
                <a:lnTo>
                  <a:pt x="2706116" y="615695"/>
                </a:lnTo>
                <a:lnTo>
                  <a:pt x="2746045" y="607631"/>
                </a:lnTo>
                <a:lnTo>
                  <a:pt x="2778664" y="585638"/>
                </a:lnTo>
                <a:lnTo>
                  <a:pt x="2800663" y="553020"/>
                </a:lnTo>
                <a:lnTo>
                  <a:pt x="2808731" y="513079"/>
                </a:lnTo>
                <a:lnTo>
                  <a:pt x="2808731" y="102615"/>
                </a:lnTo>
                <a:lnTo>
                  <a:pt x="2800663" y="62675"/>
                </a:lnTo>
                <a:lnTo>
                  <a:pt x="2778664" y="30057"/>
                </a:lnTo>
                <a:lnTo>
                  <a:pt x="2746045" y="8064"/>
                </a:lnTo>
                <a:lnTo>
                  <a:pt x="2706116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45407" y="4513579"/>
            <a:ext cx="2499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telefonista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usará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algún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método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para satisfacer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requerimiento.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4732" y="4329684"/>
            <a:ext cx="2304415" cy="664845"/>
          </a:xfrm>
          <a:custGeom>
            <a:avLst/>
            <a:gdLst/>
            <a:ahLst/>
            <a:cxnLst/>
            <a:rect l="l" t="t" r="r" b="b"/>
            <a:pathLst>
              <a:path w="2304415" h="664845">
                <a:moveTo>
                  <a:pt x="2193544" y="0"/>
                </a:moveTo>
                <a:lnTo>
                  <a:pt x="110743" y="0"/>
                </a:lnTo>
                <a:lnTo>
                  <a:pt x="67615" y="8702"/>
                </a:lnTo>
                <a:lnTo>
                  <a:pt x="32416" y="32435"/>
                </a:lnTo>
                <a:lnTo>
                  <a:pt x="8695" y="67637"/>
                </a:lnTo>
                <a:lnTo>
                  <a:pt x="0" y="110743"/>
                </a:lnTo>
                <a:lnTo>
                  <a:pt x="0" y="553719"/>
                </a:lnTo>
                <a:lnTo>
                  <a:pt x="8695" y="596826"/>
                </a:lnTo>
                <a:lnTo>
                  <a:pt x="32416" y="632028"/>
                </a:lnTo>
                <a:lnTo>
                  <a:pt x="67615" y="655761"/>
                </a:lnTo>
                <a:lnTo>
                  <a:pt x="110743" y="664463"/>
                </a:lnTo>
                <a:lnTo>
                  <a:pt x="2193544" y="664463"/>
                </a:lnTo>
                <a:lnTo>
                  <a:pt x="2236672" y="655761"/>
                </a:lnTo>
                <a:lnTo>
                  <a:pt x="2271871" y="632028"/>
                </a:lnTo>
                <a:lnTo>
                  <a:pt x="2295592" y="596826"/>
                </a:lnTo>
                <a:lnTo>
                  <a:pt x="2304288" y="553719"/>
                </a:lnTo>
                <a:lnTo>
                  <a:pt x="2304288" y="110743"/>
                </a:lnTo>
                <a:lnTo>
                  <a:pt x="2295592" y="67637"/>
                </a:lnTo>
                <a:lnTo>
                  <a:pt x="2271871" y="32435"/>
                </a:lnTo>
                <a:lnTo>
                  <a:pt x="2236672" y="8702"/>
                </a:lnTo>
                <a:lnTo>
                  <a:pt x="219354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75333" y="4391964"/>
            <a:ext cx="2218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Pablo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necesita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saber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cómo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telefonista resolverá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problema.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129" y="261365"/>
            <a:ext cx="8488680" cy="376427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4804" y="302209"/>
            <a:ext cx="40341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</a:t>
            </a:r>
            <a:r>
              <a:rPr spc="5" dirty="0"/>
              <a:t> </a:t>
            </a:r>
            <a:r>
              <a:rPr spc="-10" dirty="0"/>
              <a:t>Mensajes</a:t>
            </a:r>
            <a:r>
              <a:rPr spc="30" dirty="0"/>
              <a:t> </a:t>
            </a:r>
            <a:r>
              <a:rPr spc="-5" dirty="0"/>
              <a:t>y</a:t>
            </a:r>
            <a:r>
              <a:rPr spc="5" dirty="0"/>
              <a:t> </a:t>
            </a:r>
            <a:r>
              <a:rPr spc="-5" dirty="0"/>
              <a:t>métodos.</a:t>
            </a:r>
            <a:r>
              <a:rPr spc="20" dirty="0"/>
              <a:t> </a:t>
            </a:r>
            <a:r>
              <a:rPr spc="-5" dirty="0"/>
              <a:t>Invocación</a:t>
            </a:r>
            <a:r>
              <a:rPr spc="2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métodos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36" y="598931"/>
            <a:ext cx="3961129" cy="647700"/>
          </a:xfrm>
          <a:custGeom>
            <a:avLst/>
            <a:gdLst/>
            <a:ahLst/>
            <a:cxnLst/>
            <a:rect l="l" t="t" r="r" b="b"/>
            <a:pathLst>
              <a:path w="3961129" h="647700">
                <a:moveTo>
                  <a:pt x="3852926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50" y="647700"/>
                </a:lnTo>
                <a:lnTo>
                  <a:pt x="3852926" y="647700"/>
                </a:lnTo>
                <a:lnTo>
                  <a:pt x="3894921" y="639208"/>
                </a:lnTo>
                <a:lnTo>
                  <a:pt x="3929237" y="616061"/>
                </a:lnTo>
                <a:lnTo>
                  <a:pt x="3952384" y="581745"/>
                </a:lnTo>
                <a:lnTo>
                  <a:pt x="3960876" y="539750"/>
                </a:lnTo>
                <a:lnTo>
                  <a:pt x="3960876" y="107950"/>
                </a:lnTo>
                <a:lnTo>
                  <a:pt x="3952384" y="65954"/>
                </a:lnTo>
                <a:lnTo>
                  <a:pt x="3929237" y="31638"/>
                </a:lnTo>
                <a:lnTo>
                  <a:pt x="3894921" y="8491"/>
                </a:lnTo>
                <a:lnTo>
                  <a:pt x="3852926" y="0"/>
                </a:lnTo>
                <a:close/>
              </a:path>
            </a:pathLst>
          </a:custGeom>
          <a:solidFill>
            <a:srgbClr val="EC7C30">
              <a:alpha val="5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085" y="697483"/>
            <a:ext cx="35902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La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resolución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problema,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puede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requerir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ayuda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otros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individuos.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3004" y="939800"/>
            <a:ext cx="199326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Cada </a:t>
            </a:r>
            <a:r>
              <a:rPr sz="1400" b="1" spc="-10" dirty="0">
                <a:latin typeface="Arial"/>
                <a:cs typeface="Arial"/>
              </a:rPr>
              <a:t>objeto </a:t>
            </a:r>
            <a:r>
              <a:rPr sz="1400" spc="-5" dirty="0">
                <a:latin typeface="Arial MT"/>
                <a:cs typeface="Arial MT"/>
              </a:rPr>
              <a:t>cumple un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rol,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ejecuta una acción,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spc="-10" dirty="0">
                <a:latin typeface="Arial MT"/>
                <a:cs typeface="Arial MT"/>
              </a:rPr>
              <a:t>es </a:t>
            </a:r>
            <a:r>
              <a:rPr sz="1400" spc="-5" dirty="0">
                <a:latin typeface="Arial MT"/>
                <a:cs typeface="Arial MT"/>
              </a:rPr>
              <a:t>usada por otros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miembros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comunidad.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87" y="1538341"/>
            <a:ext cx="345938" cy="784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7004" y="1533397"/>
            <a:ext cx="393083" cy="8227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5052" y="599358"/>
            <a:ext cx="432496" cy="10442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27484" y="1927450"/>
            <a:ext cx="495170" cy="7582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1712" y="1587754"/>
            <a:ext cx="506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EC7C30"/>
                </a:solidFill>
                <a:latin typeface="Arial MT"/>
                <a:cs typeface="Arial MT"/>
              </a:rPr>
              <a:t>m</a:t>
            </a:r>
            <a:r>
              <a:rPr sz="1000" spc="-5" dirty="0">
                <a:solidFill>
                  <a:srgbClr val="EC7C30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EC7C30"/>
                </a:solidFill>
                <a:latin typeface="Arial MT"/>
                <a:cs typeface="Arial MT"/>
              </a:rPr>
              <a:t>n</a:t>
            </a:r>
            <a:r>
              <a:rPr sz="1000" dirty="0">
                <a:solidFill>
                  <a:srgbClr val="EC7C30"/>
                </a:solidFill>
                <a:latin typeface="Arial MT"/>
                <a:cs typeface="Arial MT"/>
              </a:rPr>
              <a:t>s</a:t>
            </a:r>
            <a:r>
              <a:rPr sz="1000" spc="-5" dirty="0">
                <a:solidFill>
                  <a:srgbClr val="EC7C30"/>
                </a:solidFill>
                <a:latin typeface="Arial MT"/>
                <a:cs typeface="Arial MT"/>
              </a:rPr>
              <a:t>aje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61484" y="1165605"/>
            <a:ext cx="1558925" cy="1499870"/>
            <a:chOff x="4261484" y="1165605"/>
            <a:chExt cx="1558925" cy="1499870"/>
          </a:xfrm>
        </p:grpSpPr>
        <p:sp>
          <p:nvSpPr>
            <p:cNvPr id="11" name="object 11"/>
            <p:cNvSpPr/>
            <p:nvPr/>
          </p:nvSpPr>
          <p:spPr>
            <a:xfrm>
              <a:off x="4642358" y="1322958"/>
              <a:ext cx="639445" cy="960755"/>
            </a:xfrm>
            <a:custGeom>
              <a:avLst/>
              <a:gdLst/>
              <a:ahLst/>
              <a:cxnLst/>
              <a:rect l="l" t="t" r="r" b="b"/>
              <a:pathLst>
                <a:path w="639445" h="960755">
                  <a:moveTo>
                    <a:pt x="108839" y="220980"/>
                  </a:moveTo>
                  <a:lnTo>
                    <a:pt x="88646" y="180340"/>
                  </a:lnTo>
                  <a:lnTo>
                    <a:pt x="87274" y="177800"/>
                  </a:lnTo>
                  <a:lnTo>
                    <a:pt x="85217" y="173990"/>
                  </a:lnTo>
                  <a:lnTo>
                    <a:pt x="81153" y="170180"/>
                  </a:lnTo>
                  <a:lnTo>
                    <a:pt x="76454" y="168910"/>
                  </a:lnTo>
                  <a:lnTo>
                    <a:pt x="71755" y="166382"/>
                  </a:lnTo>
                  <a:lnTo>
                    <a:pt x="66421" y="167640"/>
                  </a:lnTo>
                  <a:lnTo>
                    <a:pt x="53213" y="173990"/>
                  </a:lnTo>
                  <a:lnTo>
                    <a:pt x="48895" y="180340"/>
                  </a:lnTo>
                  <a:lnTo>
                    <a:pt x="47752" y="189230"/>
                  </a:lnTo>
                  <a:lnTo>
                    <a:pt x="44958" y="186690"/>
                  </a:lnTo>
                  <a:lnTo>
                    <a:pt x="41656" y="185432"/>
                  </a:lnTo>
                  <a:lnTo>
                    <a:pt x="34290" y="184150"/>
                  </a:lnTo>
                  <a:lnTo>
                    <a:pt x="30353" y="185432"/>
                  </a:lnTo>
                  <a:lnTo>
                    <a:pt x="26035" y="187960"/>
                  </a:lnTo>
                  <a:lnTo>
                    <a:pt x="22098" y="189230"/>
                  </a:lnTo>
                  <a:lnTo>
                    <a:pt x="19050" y="191782"/>
                  </a:lnTo>
                  <a:lnTo>
                    <a:pt x="14732" y="199390"/>
                  </a:lnTo>
                  <a:lnTo>
                    <a:pt x="13462" y="201930"/>
                  </a:lnTo>
                  <a:lnTo>
                    <a:pt x="13081" y="205740"/>
                  </a:lnTo>
                  <a:lnTo>
                    <a:pt x="8890" y="198132"/>
                  </a:lnTo>
                  <a:lnTo>
                    <a:pt x="0" y="201930"/>
                  </a:lnTo>
                  <a:lnTo>
                    <a:pt x="29464" y="260350"/>
                  </a:lnTo>
                  <a:lnTo>
                    <a:pt x="39497" y="256540"/>
                  </a:lnTo>
                  <a:lnTo>
                    <a:pt x="24130" y="226060"/>
                  </a:lnTo>
                  <a:lnTo>
                    <a:pt x="21463" y="220980"/>
                  </a:lnTo>
                  <a:lnTo>
                    <a:pt x="19939" y="215900"/>
                  </a:lnTo>
                  <a:lnTo>
                    <a:pt x="19177" y="209550"/>
                  </a:lnTo>
                  <a:lnTo>
                    <a:pt x="19812" y="205740"/>
                  </a:lnTo>
                  <a:lnTo>
                    <a:pt x="23114" y="200660"/>
                  </a:lnTo>
                  <a:lnTo>
                    <a:pt x="25273" y="199390"/>
                  </a:lnTo>
                  <a:lnTo>
                    <a:pt x="28067" y="196850"/>
                  </a:lnTo>
                  <a:lnTo>
                    <a:pt x="31750" y="195580"/>
                  </a:lnTo>
                  <a:lnTo>
                    <a:pt x="35052" y="195580"/>
                  </a:lnTo>
                  <a:lnTo>
                    <a:pt x="37719" y="196850"/>
                  </a:lnTo>
                  <a:lnTo>
                    <a:pt x="40513" y="198132"/>
                  </a:lnTo>
                  <a:lnTo>
                    <a:pt x="42926" y="200660"/>
                  </a:lnTo>
                  <a:lnTo>
                    <a:pt x="45085" y="205740"/>
                  </a:lnTo>
                  <a:lnTo>
                    <a:pt x="64262" y="243840"/>
                  </a:lnTo>
                  <a:lnTo>
                    <a:pt x="74295" y="238760"/>
                  </a:lnTo>
                  <a:lnTo>
                    <a:pt x="57150" y="204482"/>
                  </a:lnTo>
                  <a:lnTo>
                    <a:pt x="54102" y="198132"/>
                  </a:lnTo>
                  <a:lnTo>
                    <a:pt x="53657" y="195580"/>
                  </a:lnTo>
                  <a:lnTo>
                    <a:pt x="53213" y="193040"/>
                  </a:lnTo>
                  <a:lnTo>
                    <a:pt x="54610" y="189230"/>
                  </a:lnTo>
                  <a:lnTo>
                    <a:pt x="55880" y="185432"/>
                  </a:lnTo>
                  <a:lnTo>
                    <a:pt x="58674" y="181610"/>
                  </a:lnTo>
                  <a:lnTo>
                    <a:pt x="62738" y="180340"/>
                  </a:lnTo>
                  <a:lnTo>
                    <a:pt x="67310" y="177800"/>
                  </a:lnTo>
                  <a:lnTo>
                    <a:pt x="71755" y="179082"/>
                  </a:lnTo>
                  <a:lnTo>
                    <a:pt x="73660" y="179082"/>
                  </a:lnTo>
                  <a:lnTo>
                    <a:pt x="75184" y="180340"/>
                  </a:lnTo>
                  <a:lnTo>
                    <a:pt x="76708" y="182880"/>
                  </a:lnTo>
                  <a:lnTo>
                    <a:pt x="78486" y="185432"/>
                  </a:lnTo>
                  <a:lnTo>
                    <a:pt x="80391" y="189230"/>
                  </a:lnTo>
                  <a:lnTo>
                    <a:pt x="99060" y="226060"/>
                  </a:lnTo>
                  <a:lnTo>
                    <a:pt x="108839" y="220980"/>
                  </a:lnTo>
                  <a:close/>
                </a:path>
                <a:path w="639445" h="960755">
                  <a:moveTo>
                    <a:pt x="169037" y="176530"/>
                  </a:moveTo>
                  <a:lnTo>
                    <a:pt x="167640" y="168910"/>
                  </a:lnTo>
                  <a:lnTo>
                    <a:pt x="156718" y="172732"/>
                  </a:lnTo>
                  <a:lnTo>
                    <a:pt x="157187" y="176530"/>
                  </a:lnTo>
                  <a:lnTo>
                    <a:pt x="157226" y="179082"/>
                  </a:lnTo>
                  <a:lnTo>
                    <a:pt x="156845" y="182880"/>
                  </a:lnTo>
                  <a:lnTo>
                    <a:pt x="155194" y="185432"/>
                  </a:lnTo>
                  <a:lnTo>
                    <a:pt x="153670" y="189230"/>
                  </a:lnTo>
                  <a:lnTo>
                    <a:pt x="151003" y="191782"/>
                  </a:lnTo>
                  <a:lnTo>
                    <a:pt x="147320" y="193040"/>
                  </a:lnTo>
                  <a:lnTo>
                    <a:pt x="142494" y="195580"/>
                  </a:lnTo>
                  <a:lnTo>
                    <a:pt x="137541" y="195580"/>
                  </a:lnTo>
                  <a:lnTo>
                    <a:pt x="132588" y="194310"/>
                  </a:lnTo>
                  <a:lnTo>
                    <a:pt x="127508" y="191782"/>
                  </a:lnTo>
                  <a:lnTo>
                    <a:pt x="123190" y="187960"/>
                  </a:lnTo>
                  <a:lnTo>
                    <a:pt x="119634" y="181610"/>
                  </a:lnTo>
                  <a:lnTo>
                    <a:pt x="135051" y="173990"/>
                  </a:lnTo>
                  <a:lnTo>
                    <a:pt x="163322" y="160032"/>
                  </a:lnTo>
                  <a:lnTo>
                    <a:pt x="162306" y="157480"/>
                  </a:lnTo>
                  <a:lnTo>
                    <a:pt x="162052" y="157480"/>
                  </a:lnTo>
                  <a:lnTo>
                    <a:pt x="158140" y="151130"/>
                  </a:lnTo>
                  <a:lnTo>
                    <a:pt x="153695" y="146050"/>
                  </a:lnTo>
                  <a:lnTo>
                    <a:pt x="148717" y="140982"/>
                  </a:lnTo>
                  <a:lnTo>
                    <a:pt x="148717" y="157480"/>
                  </a:lnTo>
                  <a:lnTo>
                    <a:pt x="116078" y="173990"/>
                  </a:lnTo>
                  <a:lnTo>
                    <a:pt x="113792" y="168910"/>
                  </a:lnTo>
                  <a:lnTo>
                    <a:pt x="113538" y="163830"/>
                  </a:lnTo>
                  <a:lnTo>
                    <a:pt x="116586" y="153682"/>
                  </a:lnTo>
                  <a:lnTo>
                    <a:pt x="119634" y="151130"/>
                  </a:lnTo>
                  <a:lnTo>
                    <a:pt x="129286" y="146050"/>
                  </a:lnTo>
                  <a:lnTo>
                    <a:pt x="134366" y="146050"/>
                  </a:lnTo>
                  <a:lnTo>
                    <a:pt x="139446" y="147332"/>
                  </a:lnTo>
                  <a:lnTo>
                    <a:pt x="142748" y="149860"/>
                  </a:lnTo>
                  <a:lnTo>
                    <a:pt x="145796" y="152400"/>
                  </a:lnTo>
                  <a:lnTo>
                    <a:pt x="148717" y="157480"/>
                  </a:lnTo>
                  <a:lnTo>
                    <a:pt x="148717" y="140982"/>
                  </a:lnTo>
                  <a:lnTo>
                    <a:pt x="143256" y="138430"/>
                  </a:lnTo>
                  <a:lnTo>
                    <a:pt x="135636" y="135890"/>
                  </a:lnTo>
                  <a:lnTo>
                    <a:pt x="127889" y="135890"/>
                  </a:lnTo>
                  <a:lnTo>
                    <a:pt x="111887" y="144780"/>
                  </a:lnTo>
                  <a:lnTo>
                    <a:pt x="106680" y="151130"/>
                  </a:lnTo>
                  <a:lnTo>
                    <a:pt x="104394" y="158750"/>
                  </a:lnTo>
                  <a:lnTo>
                    <a:pt x="103339" y="165100"/>
                  </a:lnTo>
                  <a:lnTo>
                    <a:pt x="103644" y="171450"/>
                  </a:lnTo>
                  <a:lnTo>
                    <a:pt x="127000" y="203200"/>
                  </a:lnTo>
                  <a:lnTo>
                    <a:pt x="138899" y="205740"/>
                  </a:lnTo>
                  <a:lnTo>
                    <a:pt x="145072" y="204482"/>
                  </a:lnTo>
                  <a:lnTo>
                    <a:pt x="151384" y="201930"/>
                  </a:lnTo>
                  <a:lnTo>
                    <a:pt x="158242" y="198132"/>
                  </a:lnTo>
                  <a:lnTo>
                    <a:pt x="160591" y="195580"/>
                  </a:lnTo>
                  <a:lnTo>
                    <a:pt x="162941" y="193040"/>
                  </a:lnTo>
                  <a:lnTo>
                    <a:pt x="165735" y="187960"/>
                  </a:lnTo>
                  <a:lnTo>
                    <a:pt x="168402" y="182880"/>
                  </a:lnTo>
                  <a:lnTo>
                    <a:pt x="169037" y="176530"/>
                  </a:lnTo>
                  <a:close/>
                </a:path>
                <a:path w="639445" h="960755">
                  <a:moveTo>
                    <a:pt x="236347" y="157480"/>
                  </a:moveTo>
                  <a:lnTo>
                    <a:pt x="218186" y="120650"/>
                  </a:lnTo>
                  <a:lnTo>
                    <a:pt x="215900" y="115582"/>
                  </a:lnTo>
                  <a:lnTo>
                    <a:pt x="215011" y="114300"/>
                  </a:lnTo>
                  <a:lnTo>
                    <a:pt x="214122" y="113030"/>
                  </a:lnTo>
                  <a:lnTo>
                    <a:pt x="212852" y="111760"/>
                  </a:lnTo>
                  <a:lnTo>
                    <a:pt x="210820" y="109232"/>
                  </a:lnTo>
                  <a:lnTo>
                    <a:pt x="208534" y="106680"/>
                  </a:lnTo>
                  <a:lnTo>
                    <a:pt x="205994" y="105410"/>
                  </a:lnTo>
                  <a:lnTo>
                    <a:pt x="203581" y="104140"/>
                  </a:lnTo>
                  <a:lnTo>
                    <a:pt x="193294" y="104140"/>
                  </a:lnTo>
                  <a:lnTo>
                    <a:pt x="189738" y="105410"/>
                  </a:lnTo>
                  <a:lnTo>
                    <a:pt x="178054" y="110490"/>
                  </a:lnTo>
                  <a:lnTo>
                    <a:pt x="173482" y="116840"/>
                  </a:lnTo>
                  <a:lnTo>
                    <a:pt x="172339" y="125730"/>
                  </a:lnTo>
                  <a:lnTo>
                    <a:pt x="168148" y="118110"/>
                  </a:lnTo>
                  <a:lnTo>
                    <a:pt x="159258" y="121932"/>
                  </a:lnTo>
                  <a:lnTo>
                    <a:pt x="188722" y="180340"/>
                  </a:lnTo>
                  <a:lnTo>
                    <a:pt x="198755" y="176530"/>
                  </a:lnTo>
                  <a:lnTo>
                    <a:pt x="182626" y="143510"/>
                  </a:lnTo>
                  <a:lnTo>
                    <a:pt x="178816" y="135890"/>
                  </a:lnTo>
                  <a:lnTo>
                    <a:pt x="177800" y="130810"/>
                  </a:lnTo>
                  <a:lnTo>
                    <a:pt x="193675" y="114300"/>
                  </a:lnTo>
                  <a:lnTo>
                    <a:pt x="196215" y="115582"/>
                  </a:lnTo>
                  <a:lnTo>
                    <a:pt x="201041" y="115582"/>
                  </a:lnTo>
                  <a:lnTo>
                    <a:pt x="204597" y="119380"/>
                  </a:lnTo>
                  <a:lnTo>
                    <a:pt x="206502" y="121932"/>
                  </a:lnTo>
                  <a:lnTo>
                    <a:pt x="226441" y="161290"/>
                  </a:lnTo>
                  <a:lnTo>
                    <a:pt x="236347" y="157480"/>
                  </a:lnTo>
                  <a:close/>
                </a:path>
                <a:path w="639445" h="960755">
                  <a:moveTo>
                    <a:pt x="289687" y="116840"/>
                  </a:moveTo>
                  <a:lnTo>
                    <a:pt x="289052" y="113030"/>
                  </a:lnTo>
                  <a:lnTo>
                    <a:pt x="288493" y="111760"/>
                  </a:lnTo>
                  <a:lnTo>
                    <a:pt x="287401" y="109232"/>
                  </a:lnTo>
                  <a:lnTo>
                    <a:pt x="285750" y="106680"/>
                  </a:lnTo>
                  <a:lnTo>
                    <a:pt x="284607" y="105410"/>
                  </a:lnTo>
                  <a:lnTo>
                    <a:pt x="283464" y="104140"/>
                  </a:lnTo>
                  <a:lnTo>
                    <a:pt x="280797" y="101600"/>
                  </a:lnTo>
                  <a:lnTo>
                    <a:pt x="278003" y="100330"/>
                  </a:lnTo>
                  <a:lnTo>
                    <a:pt x="268224" y="100330"/>
                  </a:lnTo>
                  <a:lnTo>
                    <a:pt x="262509" y="101600"/>
                  </a:lnTo>
                  <a:lnTo>
                    <a:pt x="249047" y="104140"/>
                  </a:lnTo>
                  <a:lnTo>
                    <a:pt x="245745" y="105410"/>
                  </a:lnTo>
                  <a:lnTo>
                    <a:pt x="240665" y="105410"/>
                  </a:lnTo>
                  <a:lnTo>
                    <a:pt x="239395" y="104140"/>
                  </a:lnTo>
                  <a:lnTo>
                    <a:pt x="237998" y="104140"/>
                  </a:lnTo>
                  <a:lnTo>
                    <a:pt x="237109" y="102882"/>
                  </a:lnTo>
                  <a:lnTo>
                    <a:pt x="236347" y="101600"/>
                  </a:lnTo>
                  <a:lnTo>
                    <a:pt x="235331" y="99060"/>
                  </a:lnTo>
                  <a:lnTo>
                    <a:pt x="235458" y="96532"/>
                  </a:lnTo>
                  <a:lnTo>
                    <a:pt x="236601" y="95250"/>
                  </a:lnTo>
                  <a:lnTo>
                    <a:pt x="237871" y="92710"/>
                  </a:lnTo>
                  <a:lnTo>
                    <a:pt x="240665" y="90182"/>
                  </a:lnTo>
                  <a:lnTo>
                    <a:pt x="245237" y="87630"/>
                  </a:lnTo>
                  <a:lnTo>
                    <a:pt x="249174" y="85090"/>
                  </a:lnTo>
                  <a:lnTo>
                    <a:pt x="255524" y="85090"/>
                  </a:lnTo>
                  <a:lnTo>
                    <a:pt x="258445" y="86360"/>
                  </a:lnTo>
                  <a:lnTo>
                    <a:pt x="260985" y="87630"/>
                  </a:lnTo>
                  <a:lnTo>
                    <a:pt x="262890" y="90182"/>
                  </a:lnTo>
                  <a:lnTo>
                    <a:pt x="270103" y="85090"/>
                  </a:lnTo>
                  <a:lnTo>
                    <a:pt x="271907" y="83832"/>
                  </a:lnTo>
                  <a:lnTo>
                    <a:pt x="266827" y="78740"/>
                  </a:lnTo>
                  <a:lnTo>
                    <a:pt x="261239" y="76200"/>
                  </a:lnTo>
                  <a:lnTo>
                    <a:pt x="257683" y="74930"/>
                  </a:lnTo>
                  <a:lnTo>
                    <a:pt x="253619" y="74930"/>
                  </a:lnTo>
                  <a:lnTo>
                    <a:pt x="245110" y="77482"/>
                  </a:lnTo>
                  <a:lnTo>
                    <a:pt x="240411" y="80010"/>
                  </a:lnTo>
                  <a:lnTo>
                    <a:pt x="237363" y="81280"/>
                  </a:lnTo>
                  <a:lnTo>
                    <a:pt x="234696" y="82550"/>
                  </a:lnTo>
                  <a:lnTo>
                    <a:pt x="232537" y="85090"/>
                  </a:lnTo>
                  <a:lnTo>
                    <a:pt x="230251" y="87630"/>
                  </a:lnTo>
                  <a:lnTo>
                    <a:pt x="228600" y="88900"/>
                  </a:lnTo>
                  <a:lnTo>
                    <a:pt x="227584" y="91440"/>
                  </a:lnTo>
                  <a:lnTo>
                    <a:pt x="226314" y="93980"/>
                  </a:lnTo>
                  <a:lnTo>
                    <a:pt x="225552" y="96532"/>
                  </a:lnTo>
                  <a:lnTo>
                    <a:pt x="225425" y="101600"/>
                  </a:lnTo>
                  <a:lnTo>
                    <a:pt x="226060" y="104140"/>
                  </a:lnTo>
                  <a:lnTo>
                    <a:pt x="239268" y="116840"/>
                  </a:lnTo>
                  <a:lnTo>
                    <a:pt x="246253" y="116840"/>
                  </a:lnTo>
                  <a:lnTo>
                    <a:pt x="252095" y="115582"/>
                  </a:lnTo>
                  <a:lnTo>
                    <a:pt x="260223" y="113030"/>
                  </a:lnTo>
                  <a:lnTo>
                    <a:pt x="266319" y="113030"/>
                  </a:lnTo>
                  <a:lnTo>
                    <a:pt x="270256" y="111760"/>
                  </a:lnTo>
                  <a:lnTo>
                    <a:pt x="274701" y="111760"/>
                  </a:lnTo>
                  <a:lnTo>
                    <a:pt x="276606" y="113030"/>
                  </a:lnTo>
                  <a:lnTo>
                    <a:pt x="277749" y="115582"/>
                  </a:lnTo>
                  <a:lnTo>
                    <a:pt x="279019" y="118110"/>
                  </a:lnTo>
                  <a:lnTo>
                    <a:pt x="279019" y="120650"/>
                  </a:lnTo>
                  <a:lnTo>
                    <a:pt x="277749" y="124460"/>
                  </a:lnTo>
                  <a:lnTo>
                    <a:pt x="276479" y="127000"/>
                  </a:lnTo>
                  <a:lnTo>
                    <a:pt x="273558" y="129540"/>
                  </a:lnTo>
                  <a:lnTo>
                    <a:pt x="264414" y="134632"/>
                  </a:lnTo>
                  <a:lnTo>
                    <a:pt x="256794" y="134632"/>
                  </a:lnTo>
                  <a:lnTo>
                    <a:pt x="253238" y="133350"/>
                  </a:lnTo>
                  <a:lnTo>
                    <a:pt x="250190" y="130810"/>
                  </a:lnTo>
                  <a:lnTo>
                    <a:pt x="247650" y="127000"/>
                  </a:lnTo>
                  <a:lnTo>
                    <a:pt x="238633" y="133350"/>
                  </a:lnTo>
                  <a:lnTo>
                    <a:pt x="242824" y="139700"/>
                  </a:lnTo>
                  <a:lnTo>
                    <a:pt x="247777" y="142240"/>
                  </a:lnTo>
                  <a:lnTo>
                    <a:pt x="258953" y="144780"/>
                  </a:lnTo>
                  <a:lnTo>
                    <a:pt x="265557" y="143510"/>
                  </a:lnTo>
                  <a:lnTo>
                    <a:pt x="289179" y="120650"/>
                  </a:lnTo>
                  <a:lnTo>
                    <a:pt x="289687" y="116840"/>
                  </a:lnTo>
                  <a:close/>
                </a:path>
                <a:path w="639445" h="960755">
                  <a:moveTo>
                    <a:pt x="301752" y="750570"/>
                  </a:moveTo>
                  <a:lnTo>
                    <a:pt x="300101" y="745871"/>
                  </a:lnTo>
                  <a:lnTo>
                    <a:pt x="298577" y="741045"/>
                  </a:lnTo>
                  <a:lnTo>
                    <a:pt x="297383" y="739902"/>
                  </a:lnTo>
                  <a:lnTo>
                    <a:pt x="294767" y="737362"/>
                  </a:lnTo>
                  <a:lnTo>
                    <a:pt x="292227" y="736092"/>
                  </a:lnTo>
                  <a:lnTo>
                    <a:pt x="288925" y="734441"/>
                  </a:lnTo>
                  <a:lnTo>
                    <a:pt x="281432" y="730885"/>
                  </a:lnTo>
                  <a:lnTo>
                    <a:pt x="273685" y="731393"/>
                  </a:lnTo>
                  <a:lnTo>
                    <a:pt x="265684" y="736092"/>
                  </a:lnTo>
                  <a:lnTo>
                    <a:pt x="266065" y="732282"/>
                  </a:lnTo>
                  <a:lnTo>
                    <a:pt x="265303" y="728853"/>
                  </a:lnTo>
                  <a:lnTo>
                    <a:pt x="262102" y="723519"/>
                  </a:lnTo>
                  <a:lnTo>
                    <a:pt x="261493" y="722503"/>
                  </a:lnTo>
                  <a:lnTo>
                    <a:pt x="258318" y="719836"/>
                  </a:lnTo>
                  <a:lnTo>
                    <a:pt x="256159" y="718820"/>
                  </a:lnTo>
                  <a:lnTo>
                    <a:pt x="254000" y="717804"/>
                  </a:lnTo>
                  <a:lnTo>
                    <a:pt x="250063" y="715899"/>
                  </a:lnTo>
                  <a:lnTo>
                    <a:pt x="246126" y="715137"/>
                  </a:lnTo>
                  <a:lnTo>
                    <a:pt x="238252" y="715645"/>
                  </a:lnTo>
                  <a:lnTo>
                    <a:pt x="234569" y="716788"/>
                  </a:lnTo>
                  <a:lnTo>
                    <a:pt x="231394" y="718820"/>
                  </a:lnTo>
                  <a:lnTo>
                    <a:pt x="235331" y="710565"/>
                  </a:lnTo>
                  <a:lnTo>
                    <a:pt x="226441" y="706247"/>
                  </a:lnTo>
                  <a:lnTo>
                    <a:pt x="198120" y="765429"/>
                  </a:lnTo>
                  <a:lnTo>
                    <a:pt x="208153" y="770128"/>
                  </a:lnTo>
                  <a:lnTo>
                    <a:pt x="222872" y="739267"/>
                  </a:lnTo>
                  <a:lnTo>
                    <a:pt x="225425" y="734060"/>
                  </a:lnTo>
                  <a:lnTo>
                    <a:pt x="227838" y="730250"/>
                  </a:lnTo>
                  <a:lnTo>
                    <a:pt x="232791" y="725551"/>
                  </a:lnTo>
                  <a:lnTo>
                    <a:pt x="235585" y="724154"/>
                  </a:lnTo>
                  <a:lnTo>
                    <a:pt x="238633" y="723900"/>
                  </a:lnTo>
                  <a:lnTo>
                    <a:pt x="241808" y="723519"/>
                  </a:lnTo>
                  <a:lnTo>
                    <a:pt x="244729" y="724027"/>
                  </a:lnTo>
                  <a:lnTo>
                    <a:pt x="247523" y="725424"/>
                  </a:lnTo>
                  <a:lnTo>
                    <a:pt x="251206" y="727202"/>
                  </a:lnTo>
                  <a:lnTo>
                    <a:pt x="253365" y="729615"/>
                  </a:lnTo>
                  <a:lnTo>
                    <a:pt x="254000" y="732536"/>
                  </a:lnTo>
                  <a:lnTo>
                    <a:pt x="254317" y="734441"/>
                  </a:lnTo>
                  <a:lnTo>
                    <a:pt x="254393" y="736092"/>
                  </a:lnTo>
                  <a:lnTo>
                    <a:pt x="253746" y="739267"/>
                  </a:lnTo>
                  <a:lnTo>
                    <a:pt x="251587" y="743712"/>
                  </a:lnTo>
                  <a:lnTo>
                    <a:pt x="233172" y="782193"/>
                  </a:lnTo>
                  <a:lnTo>
                    <a:pt x="243205" y="787019"/>
                  </a:lnTo>
                  <a:lnTo>
                    <a:pt x="262636" y="746506"/>
                  </a:lnTo>
                  <a:lnTo>
                    <a:pt x="266065" y="742823"/>
                  </a:lnTo>
                  <a:lnTo>
                    <a:pt x="270129" y="741299"/>
                  </a:lnTo>
                  <a:lnTo>
                    <a:pt x="274320" y="739902"/>
                  </a:lnTo>
                  <a:lnTo>
                    <a:pt x="278384" y="740156"/>
                  </a:lnTo>
                  <a:lnTo>
                    <a:pt x="282575" y="742188"/>
                  </a:lnTo>
                  <a:lnTo>
                    <a:pt x="284861" y="743204"/>
                  </a:lnTo>
                  <a:lnTo>
                    <a:pt x="286639" y="744728"/>
                  </a:lnTo>
                  <a:lnTo>
                    <a:pt x="288925" y="748538"/>
                  </a:lnTo>
                  <a:lnTo>
                    <a:pt x="289433" y="750443"/>
                  </a:lnTo>
                  <a:lnTo>
                    <a:pt x="289306" y="752602"/>
                  </a:lnTo>
                  <a:lnTo>
                    <a:pt x="289052" y="754634"/>
                  </a:lnTo>
                  <a:lnTo>
                    <a:pt x="288036" y="757682"/>
                  </a:lnTo>
                  <a:lnTo>
                    <a:pt x="286131" y="761746"/>
                  </a:lnTo>
                  <a:lnTo>
                    <a:pt x="268224" y="798957"/>
                  </a:lnTo>
                  <a:lnTo>
                    <a:pt x="278257" y="803783"/>
                  </a:lnTo>
                  <a:lnTo>
                    <a:pt x="297688" y="763143"/>
                  </a:lnTo>
                  <a:lnTo>
                    <a:pt x="300863" y="756412"/>
                  </a:lnTo>
                  <a:lnTo>
                    <a:pt x="301752" y="750570"/>
                  </a:lnTo>
                  <a:close/>
                </a:path>
                <a:path w="639445" h="960755">
                  <a:moveTo>
                    <a:pt x="346075" y="15240"/>
                  </a:moveTo>
                  <a:lnTo>
                    <a:pt x="340360" y="2540"/>
                  </a:lnTo>
                  <a:lnTo>
                    <a:pt x="330327" y="7632"/>
                  </a:lnTo>
                  <a:lnTo>
                    <a:pt x="336169" y="19050"/>
                  </a:lnTo>
                  <a:lnTo>
                    <a:pt x="346075" y="15240"/>
                  </a:lnTo>
                  <a:close/>
                </a:path>
                <a:path w="639445" h="960755">
                  <a:moveTo>
                    <a:pt x="359156" y="95250"/>
                  </a:moveTo>
                  <a:lnTo>
                    <a:pt x="356743" y="93980"/>
                  </a:lnTo>
                  <a:lnTo>
                    <a:pt x="354711" y="91440"/>
                  </a:lnTo>
                  <a:lnTo>
                    <a:pt x="351409" y="87630"/>
                  </a:lnTo>
                  <a:lnTo>
                    <a:pt x="348234" y="81280"/>
                  </a:lnTo>
                  <a:lnTo>
                    <a:pt x="343662" y="72390"/>
                  </a:lnTo>
                  <a:lnTo>
                    <a:pt x="336931" y="58432"/>
                  </a:lnTo>
                  <a:lnTo>
                    <a:pt x="336423" y="57543"/>
                  </a:lnTo>
                  <a:lnTo>
                    <a:pt x="336423" y="90182"/>
                  </a:lnTo>
                  <a:lnTo>
                    <a:pt x="335407" y="93980"/>
                  </a:lnTo>
                  <a:lnTo>
                    <a:pt x="331089" y="100330"/>
                  </a:lnTo>
                  <a:lnTo>
                    <a:pt x="328168" y="102882"/>
                  </a:lnTo>
                  <a:lnTo>
                    <a:pt x="324358" y="104140"/>
                  </a:lnTo>
                  <a:lnTo>
                    <a:pt x="320421" y="106680"/>
                  </a:lnTo>
                  <a:lnTo>
                    <a:pt x="317119" y="106680"/>
                  </a:lnTo>
                  <a:lnTo>
                    <a:pt x="311277" y="105410"/>
                  </a:lnTo>
                  <a:lnTo>
                    <a:pt x="309245" y="104140"/>
                  </a:lnTo>
                  <a:lnTo>
                    <a:pt x="307848" y="101600"/>
                  </a:lnTo>
                  <a:lnTo>
                    <a:pt x="306959" y="99060"/>
                  </a:lnTo>
                  <a:lnTo>
                    <a:pt x="306705" y="97790"/>
                  </a:lnTo>
                  <a:lnTo>
                    <a:pt x="306832" y="95250"/>
                  </a:lnTo>
                  <a:lnTo>
                    <a:pt x="307086" y="93980"/>
                  </a:lnTo>
                  <a:lnTo>
                    <a:pt x="307848" y="91440"/>
                  </a:lnTo>
                  <a:lnTo>
                    <a:pt x="310515" y="88900"/>
                  </a:lnTo>
                  <a:lnTo>
                    <a:pt x="313055" y="86360"/>
                  </a:lnTo>
                  <a:lnTo>
                    <a:pt x="316865" y="83832"/>
                  </a:lnTo>
                  <a:lnTo>
                    <a:pt x="323469" y="80010"/>
                  </a:lnTo>
                  <a:lnTo>
                    <a:pt x="328295" y="74930"/>
                  </a:lnTo>
                  <a:lnTo>
                    <a:pt x="331089" y="72390"/>
                  </a:lnTo>
                  <a:lnTo>
                    <a:pt x="332994" y="76200"/>
                  </a:lnTo>
                  <a:lnTo>
                    <a:pt x="335153" y="80010"/>
                  </a:lnTo>
                  <a:lnTo>
                    <a:pt x="336296" y="83832"/>
                  </a:lnTo>
                  <a:lnTo>
                    <a:pt x="336423" y="90182"/>
                  </a:lnTo>
                  <a:lnTo>
                    <a:pt x="336423" y="57543"/>
                  </a:lnTo>
                  <a:lnTo>
                    <a:pt x="334772" y="54610"/>
                  </a:lnTo>
                  <a:lnTo>
                    <a:pt x="334175" y="53340"/>
                  </a:lnTo>
                  <a:lnTo>
                    <a:pt x="332994" y="50800"/>
                  </a:lnTo>
                  <a:lnTo>
                    <a:pt x="331851" y="49530"/>
                  </a:lnTo>
                  <a:lnTo>
                    <a:pt x="329946" y="46990"/>
                  </a:lnTo>
                  <a:lnTo>
                    <a:pt x="327787" y="45732"/>
                  </a:lnTo>
                  <a:lnTo>
                    <a:pt x="322961" y="43180"/>
                  </a:lnTo>
                  <a:lnTo>
                    <a:pt x="316230" y="43180"/>
                  </a:lnTo>
                  <a:lnTo>
                    <a:pt x="312547" y="44450"/>
                  </a:lnTo>
                  <a:lnTo>
                    <a:pt x="308102" y="45732"/>
                  </a:lnTo>
                  <a:lnTo>
                    <a:pt x="303149" y="48260"/>
                  </a:lnTo>
                  <a:lnTo>
                    <a:pt x="298069" y="50800"/>
                  </a:lnTo>
                  <a:lnTo>
                    <a:pt x="294005" y="53340"/>
                  </a:lnTo>
                  <a:lnTo>
                    <a:pt x="290830" y="57150"/>
                  </a:lnTo>
                  <a:lnTo>
                    <a:pt x="287782" y="59690"/>
                  </a:lnTo>
                  <a:lnTo>
                    <a:pt x="285877" y="63500"/>
                  </a:lnTo>
                  <a:lnTo>
                    <a:pt x="284353" y="71132"/>
                  </a:lnTo>
                  <a:lnTo>
                    <a:pt x="284607" y="74930"/>
                  </a:lnTo>
                  <a:lnTo>
                    <a:pt x="285750" y="80010"/>
                  </a:lnTo>
                  <a:lnTo>
                    <a:pt x="296164" y="76200"/>
                  </a:lnTo>
                  <a:lnTo>
                    <a:pt x="295148" y="71132"/>
                  </a:lnTo>
                  <a:lnTo>
                    <a:pt x="295402" y="67310"/>
                  </a:lnTo>
                  <a:lnTo>
                    <a:pt x="315214" y="53340"/>
                  </a:lnTo>
                  <a:lnTo>
                    <a:pt x="318897" y="54610"/>
                  </a:lnTo>
                  <a:lnTo>
                    <a:pt x="321564" y="55880"/>
                  </a:lnTo>
                  <a:lnTo>
                    <a:pt x="323977" y="57150"/>
                  </a:lnTo>
                  <a:lnTo>
                    <a:pt x="326009" y="62230"/>
                  </a:lnTo>
                  <a:lnTo>
                    <a:pt x="326136" y="62230"/>
                  </a:lnTo>
                  <a:lnTo>
                    <a:pt x="326517" y="63500"/>
                  </a:lnTo>
                  <a:lnTo>
                    <a:pt x="327279" y="64782"/>
                  </a:lnTo>
                  <a:lnTo>
                    <a:pt x="324104" y="67310"/>
                  </a:lnTo>
                  <a:lnTo>
                    <a:pt x="318770" y="72390"/>
                  </a:lnTo>
                  <a:lnTo>
                    <a:pt x="307594" y="78740"/>
                  </a:lnTo>
                  <a:lnTo>
                    <a:pt x="304800" y="81280"/>
                  </a:lnTo>
                  <a:lnTo>
                    <a:pt x="303149" y="82550"/>
                  </a:lnTo>
                  <a:lnTo>
                    <a:pt x="300863" y="85090"/>
                  </a:lnTo>
                  <a:lnTo>
                    <a:pt x="299085" y="87630"/>
                  </a:lnTo>
                  <a:lnTo>
                    <a:pt x="297688" y="90182"/>
                  </a:lnTo>
                  <a:lnTo>
                    <a:pt x="296291" y="91440"/>
                  </a:lnTo>
                  <a:lnTo>
                    <a:pt x="295529" y="95250"/>
                  </a:lnTo>
                  <a:lnTo>
                    <a:pt x="295275" y="100330"/>
                  </a:lnTo>
                  <a:lnTo>
                    <a:pt x="295910" y="104140"/>
                  </a:lnTo>
                  <a:lnTo>
                    <a:pt x="297434" y="106680"/>
                  </a:lnTo>
                  <a:lnTo>
                    <a:pt x="299847" y="111760"/>
                  </a:lnTo>
                  <a:lnTo>
                    <a:pt x="303657" y="114300"/>
                  </a:lnTo>
                  <a:lnTo>
                    <a:pt x="308610" y="115582"/>
                  </a:lnTo>
                  <a:lnTo>
                    <a:pt x="313690" y="118110"/>
                  </a:lnTo>
                  <a:lnTo>
                    <a:pt x="319405" y="116840"/>
                  </a:lnTo>
                  <a:lnTo>
                    <a:pt x="325882" y="113030"/>
                  </a:lnTo>
                  <a:lnTo>
                    <a:pt x="329819" y="111760"/>
                  </a:lnTo>
                  <a:lnTo>
                    <a:pt x="333121" y="109232"/>
                  </a:lnTo>
                  <a:lnTo>
                    <a:pt x="335305" y="106680"/>
                  </a:lnTo>
                  <a:lnTo>
                    <a:pt x="338582" y="102882"/>
                  </a:lnTo>
                  <a:lnTo>
                    <a:pt x="340995" y="99060"/>
                  </a:lnTo>
                  <a:lnTo>
                    <a:pt x="343154" y="93980"/>
                  </a:lnTo>
                  <a:lnTo>
                    <a:pt x="344805" y="96532"/>
                  </a:lnTo>
                  <a:lnTo>
                    <a:pt x="346710" y="99060"/>
                  </a:lnTo>
                  <a:lnTo>
                    <a:pt x="348742" y="100330"/>
                  </a:lnTo>
                  <a:lnTo>
                    <a:pt x="359156" y="95250"/>
                  </a:lnTo>
                  <a:close/>
                </a:path>
                <a:path w="639445" h="960755">
                  <a:moveTo>
                    <a:pt x="365633" y="787793"/>
                  </a:moveTo>
                  <a:lnTo>
                    <a:pt x="355600" y="766876"/>
                  </a:lnTo>
                  <a:lnTo>
                    <a:pt x="355600" y="787793"/>
                  </a:lnTo>
                  <a:lnTo>
                    <a:pt x="355092" y="791591"/>
                  </a:lnTo>
                  <a:lnTo>
                    <a:pt x="353187" y="796671"/>
                  </a:lnTo>
                  <a:lnTo>
                    <a:pt x="336677" y="789051"/>
                  </a:lnTo>
                  <a:lnTo>
                    <a:pt x="320167" y="781443"/>
                  </a:lnTo>
                  <a:lnTo>
                    <a:pt x="322961" y="776351"/>
                  </a:lnTo>
                  <a:lnTo>
                    <a:pt x="326644" y="772541"/>
                  </a:lnTo>
                  <a:lnTo>
                    <a:pt x="335915" y="770001"/>
                  </a:lnTo>
                  <a:lnTo>
                    <a:pt x="340487" y="770001"/>
                  </a:lnTo>
                  <a:lnTo>
                    <a:pt x="350139" y="775093"/>
                  </a:lnTo>
                  <a:lnTo>
                    <a:pt x="353441" y="778891"/>
                  </a:lnTo>
                  <a:lnTo>
                    <a:pt x="354711" y="783971"/>
                  </a:lnTo>
                  <a:lnTo>
                    <a:pt x="355600" y="787793"/>
                  </a:lnTo>
                  <a:lnTo>
                    <a:pt x="355600" y="766876"/>
                  </a:lnTo>
                  <a:lnTo>
                    <a:pt x="340741" y="759841"/>
                  </a:lnTo>
                  <a:lnTo>
                    <a:pt x="332740" y="759841"/>
                  </a:lnTo>
                  <a:lnTo>
                    <a:pt x="303428" y="789051"/>
                  </a:lnTo>
                  <a:lnTo>
                    <a:pt x="301904" y="801751"/>
                  </a:lnTo>
                  <a:lnTo>
                    <a:pt x="303149" y="808101"/>
                  </a:lnTo>
                  <a:lnTo>
                    <a:pt x="305689" y="815721"/>
                  </a:lnTo>
                  <a:lnTo>
                    <a:pt x="311277" y="822071"/>
                  </a:lnTo>
                  <a:lnTo>
                    <a:pt x="319913" y="825893"/>
                  </a:lnTo>
                  <a:lnTo>
                    <a:pt x="326771" y="829691"/>
                  </a:lnTo>
                  <a:lnTo>
                    <a:pt x="333248" y="829691"/>
                  </a:lnTo>
                  <a:lnTo>
                    <a:pt x="345186" y="827151"/>
                  </a:lnTo>
                  <a:lnTo>
                    <a:pt x="350520" y="824623"/>
                  </a:lnTo>
                  <a:lnTo>
                    <a:pt x="355092" y="819543"/>
                  </a:lnTo>
                  <a:lnTo>
                    <a:pt x="345313" y="813193"/>
                  </a:lnTo>
                  <a:lnTo>
                    <a:pt x="341757" y="816991"/>
                  </a:lnTo>
                  <a:lnTo>
                    <a:pt x="334645" y="819543"/>
                  </a:lnTo>
                  <a:lnTo>
                    <a:pt x="327533" y="819543"/>
                  </a:lnTo>
                  <a:lnTo>
                    <a:pt x="318897" y="815721"/>
                  </a:lnTo>
                  <a:lnTo>
                    <a:pt x="315595" y="811923"/>
                  </a:lnTo>
                  <a:lnTo>
                    <a:pt x="312293" y="801751"/>
                  </a:lnTo>
                  <a:lnTo>
                    <a:pt x="312928" y="795401"/>
                  </a:lnTo>
                  <a:lnTo>
                    <a:pt x="315595" y="789051"/>
                  </a:lnTo>
                  <a:lnTo>
                    <a:pt x="359791" y="810641"/>
                  </a:lnTo>
                  <a:lnTo>
                    <a:pt x="360807" y="808101"/>
                  </a:lnTo>
                  <a:lnTo>
                    <a:pt x="361061" y="808101"/>
                  </a:lnTo>
                  <a:lnTo>
                    <a:pt x="363918" y="800493"/>
                  </a:lnTo>
                  <a:lnTo>
                    <a:pt x="364832" y="796671"/>
                  </a:lnTo>
                  <a:lnTo>
                    <a:pt x="365442" y="794143"/>
                  </a:lnTo>
                  <a:lnTo>
                    <a:pt x="365633" y="787793"/>
                  </a:lnTo>
                  <a:close/>
                </a:path>
                <a:path w="639445" h="960755">
                  <a:moveTo>
                    <a:pt x="387858" y="100330"/>
                  </a:moveTo>
                  <a:lnTo>
                    <a:pt x="386334" y="93980"/>
                  </a:lnTo>
                  <a:lnTo>
                    <a:pt x="382651" y="87630"/>
                  </a:lnTo>
                  <a:lnTo>
                    <a:pt x="351536" y="25400"/>
                  </a:lnTo>
                  <a:lnTo>
                    <a:pt x="341630" y="30480"/>
                  </a:lnTo>
                  <a:lnTo>
                    <a:pt x="372618" y="91440"/>
                  </a:lnTo>
                  <a:lnTo>
                    <a:pt x="375285" y="97790"/>
                  </a:lnTo>
                  <a:lnTo>
                    <a:pt x="376555" y="100330"/>
                  </a:lnTo>
                  <a:lnTo>
                    <a:pt x="376174" y="102882"/>
                  </a:lnTo>
                  <a:lnTo>
                    <a:pt x="375920" y="104140"/>
                  </a:lnTo>
                  <a:lnTo>
                    <a:pt x="374650" y="106680"/>
                  </a:lnTo>
                  <a:lnTo>
                    <a:pt x="372618" y="106680"/>
                  </a:lnTo>
                  <a:lnTo>
                    <a:pt x="371475" y="107950"/>
                  </a:lnTo>
                  <a:lnTo>
                    <a:pt x="369824" y="107950"/>
                  </a:lnTo>
                  <a:lnTo>
                    <a:pt x="367538" y="109232"/>
                  </a:lnTo>
                  <a:lnTo>
                    <a:pt x="369951" y="118110"/>
                  </a:lnTo>
                  <a:lnTo>
                    <a:pt x="372872" y="116840"/>
                  </a:lnTo>
                  <a:lnTo>
                    <a:pt x="375539" y="116840"/>
                  </a:lnTo>
                  <a:lnTo>
                    <a:pt x="378333" y="115582"/>
                  </a:lnTo>
                  <a:lnTo>
                    <a:pt x="383794" y="113030"/>
                  </a:lnTo>
                  <a:lnTo>
                    <a:pt x="386842" y="107950"/>
                  </a:lnTo>
                  <a:lnTo>
                    <a:pt x="387858" y="100330"/>
                  </a:lnTo>
                  <a:close/>
                </a:path>
                <a:path w="639445" h="960755">
                  <a:moveTo>
                    <a:pt x="429387" y="813193"/>
                  </a:moveTo>
                  <a:lnTo>
                    <a:pt x="428879" y="810641"/>
                  </a:lnTo>
                  <a:lnTo>
                    <a:pt x="428498" y="808101"/>
                  </a:lnTo>
                  <a:lnTo>
                    <a:pt x="424688" y="801751"/>
                  </a:lnTo>
                  <a:lnTo>
                    <a:pt x="423481" y="800493"/>
                  </a:lnTo>
                  <a:lnTo>
                    <a:pt x="422275" y="799223"/>
                  </a:lnTo>
                  <a:lnTo>
                    <a:pt x="419354" y="797941"/>
                  </a:lnTo>
                  <a:lnTo>
                    <a:pt x="416991" y="796671"/>
                  </a:lnTo>
                  <a:lnTo>
                    <a:pt x="407543" y="791591"/>
                  </a:lnTo>
                  <a:lnTo>
                    <a:pt x="399669" y="791591"/>
                  </a:lnTo>
                  <a:lnTo>
                    <a:pt x="392176" y="796671"/>
                  </a:lnTo>
                  <a:lnTo>
                    <a:pt x="396240" y="787793"/>
                  </a:lnTo>
                  <a:lnTo>
                    <a:pt x="387223" y="783971"/>
                  </a:lnTo>
                  <a:lnTo>
                    <a:pt x="358902" y="842391"/>
                  </a:lnTo>
                  <a:lnTo>
                    <a:pt x="368935" y="847471"/>
                  </a:lnTo>
                  <a:lnTo>
                    <a:pt x="384429" y="815721"/>
                  </a:lnTo>
                  <a:lnTo>
                    <a:pt x="387985" y="808101"/>
                  </a:lnTo>
                  <a:lnTo>
                    <a:pt x="392049" y="803021"/>
                  </a:lnTo>
                  <a:lnTo>
                    <a:pt x="400812" y="800493"/>
                  </a:lnTo>
                  <a:lnTo>
                    <a:pt x="405130" y="801751"/>
                  </a:lnTo>
                  <a:lnTo>
                    <a:pt x="412115" y="804291"/>
                  </a:lnTo>
                  <a:lnTo>
                    <a:pt x="414147" y="806843"/>
                  </a:lnTo>
                  <a:lnTo>
                    <a:pt x="416941" y="810641"/>
                  </a:lnTo>
                  <a:lnTo>
                    <a:pt x="417576" y="813193"/>
                  </a:lnTo>
                  <a:lnTo>
                    <a:pt x="417449" y="815721"/>
                  </a:lnTo>
                  <a:lnTo>
                    <a:pt x="417195" y="818273"/>
                  </a:lnTo>
                  <a:lnTo>
                    <a:pt x="416179" y="820801"/>
                  </a:lnTo>
                  <a:lnTo>
                    <a:pt x="414147" y="824623"/>
                  </a:lnTo>
                  <a:lnTo>
                    <a:pt x="397002" y="861441"/>
                  </a:lnTo>
                  <a:lnTo>
                    <a:pt x="407035" y="866521"/>
                  </a:lnTo>
                  <a:lnTo>
                    <a:pt x="424434" y="829691"/>
                  </a:lnTo>
                  <a:lnTo>
                    <a:pt x="426593" y="824623"/>
                  </a:lnTo>
                  <a:lnTo>
                    <a:pt x="427990" y="822071"/>
                  </a:lnTo>
                  <a:lnTo>
                    <a:pt x="429260" y="816991"/>
                  </a:lnTo>
                  <a:lnTo>
                    <a:pt x="429387" y="813193"/>
                  </a:lnTo>
                  <a:close/>
                </a:path>
                <a:path w="639445" h="960755">
                  <a:moveTo>
                    <a:pt x="439928" y="39382"/>
                  </a:moveTo>
                  <a:lnTo>
                    <a:pt x="438531" y="33032"/>
                  </a:lnTo>
                  <a:lnTo>
                    <a:pt x="427609" y="36830"/>
                  </a:lnTo>
                  <a:lnTo>
                    <a:pt x="428244" y="41910"/>
                  </a:lnTo>
                  <a:lnTo>
                    <a:pt x="427736" y="45732"/>
                  </a:lnTo>
                  <a:lnTo>
                    <a:pt x="413385" y="59690"/>
                  </a:lnTo>
                  <a:lnTo>
                    <a:pt x="408432" y="59690"/>
                  </a:lnTo>
                  <a:lnTo>
                    <a:pt x="403352" y="57150"/>
                  </a:lnTo>
                  <a:lnTo>
                    <a:pt x="398399" y="55880"/>
                  </a:lnTo>
                  <a:lnTo>
                    <a:pt x="394081" y="52082"/>
                  </a:lnTo>
                  <a:lnTo>
                    <a:pt x="390525" y="45732"/>
                  </a:lnTo>
                  <a:lnTo>
                    <a:pt x="408508" y="36830"/>
                  </a:lnTo>
                  <a:lnTo>
                    <a:pt x="434213" y="24130"/>
                  </a:lnTo>
                  <a:lnTo>
                    <a:pt x="433578" y="22860"/>
                  </a:lnTo>
                  <a:lnTo>
                    <a:pt x="433197" y="21590"/>
                  </a:lnTo>
                  <a:lnTo>
                    <a:pt x="432943" y="21590"/>
                  </a:lnTo>
                  <a:lnTo>
                    <a:pt x="428980" y="13982"/>
                  </a:lnTo>
                  <a:lnTo>
                    <a:pt x="424535" y="8890"/>
                  </a:lnTo>
                  <a:lnTo>
                    <a:pt x="419608" y="5092"/>
                  </a:lnTo>
                  <a:lnTo>
                    <a:pt x="419608" y="20332"/>
                  </a:lnTo>
                  <a:lnTo>
                    <a:pt x="386969" y="36830"/>
                  </a:lnTo>
                  <a:lnTo>
                    <a:pt x="384683" y="31750"/>
                  </a:lnTo>
                  <a:lnTo>
                    <a:pt x="384302" y="26682"/>
                  </a:lnTo>
                  <a:lnTo>
                    <a:pt x="385953" y="22860"/>
                  </a:lnTo>
                  <a:lnTo>
                    <a:pt x="387477" y="17780"/>
                  </a:lnTo>
                  <a:lnTo>
                    <a:pt x="390525" y="13982"/>
                  </a:lnTo>
                  <a:lnTo>
                    <a:pt x="400177" y="8890"/>
                  </a:lnTo>
                  <a:lnTo>
                    <a:pt x="405257" y="8890"/>
                  </a:lnTo>
                  <a:lnTo>
                    <a:pt x="410337" y="11430"/>
                  </a:lnTo>
                  <a:lnTo>
                    <a:pt x="413639" y="12700"/>
                  </a:lnTo>
                  <a:lnTo>
                    <a:pt x="416687" y="16510"/>
                  </a:lnTo>
                  <a:lnTo>
                    <a:pt x="419608" y="20332"/>
                  </a:lnTo>
                  <a:lnTo>
                    <a:pt x="419608" y="5092"/>
                  </a:lnTo>
                  <a:lnTo>
                    <a:pt x="414147" y="2540"/>
                  </a:lnTo>
                  <a:lnTo>
                    <a:pt x="406527" y="0"/>
                  </a:lnTo>
                  <a:lnTo>
                    <a:pt x="398780" y="0"/>
                  </a:lnTo>
                  <a:lnTo>
                    <a:pt x="374307" y="30480"/>
                  </a:lnTo>
                  <a:lnTo>
                    <a:pt x="374484" y="34290"/>
                  </a:lnTo>
                  <a:lnTo>
                    <a:pt x="397891" y="67310"/>
                  </a:lnTo>
                  <a:lnTo>
                    <a:pt x="403771" y="68580"/>
                  </a:lnTo>
                  <a:lnTo>
                    <a:pt x="409790" y="68580"/>
                  </a:lnTo>
                  <a:lnTo>
                    <a:pt x="415963" y="67310"/>
                  </a:lnTo>
                  <a:lnTo>
                    <a:pt x="422275" y="64782"/>
                  </a:lnTo>
                  <a:lnTo>
                    <a:pt x="429133" y="60960"/>
                  </a:lnTo>
                  <a:lnTo>
                    <a:pt x="430695" y="59690"/>
                  </a:lnTo>
                  <a:lnTo>
                    <a:pt x="433832" y="57150"/>
                  </a:lnTo>
                  <a:lnTo>
                    <a:pt x="436499" y="50800"/>
                  </a:lnTo>
                  <a:lnTo>
                    <a:pt x="439293" y="45732"/>
                  </a:lnTo>
                  <a:lnTo>
                    <a:pt x="439928" y="39382"/>
                  </a:lnTo>
                  <a:close/>
                </a:path>
                <a:path w="639445" h="960755">
                  <a:moveTo>
                    <a:pt x="487553" y="842391"/>
                  </a:moveTo>
                  <a:lnTo>
                    <a:pt x="464439" y="819543"/>
                  </a:lnTo>
                  <a:lnTo>
                    <a:pt x="461264" y="819543"/>
                  </a:lnTo>
                  <a:lnTo>
                    <a:pt x="458216" y="818273"/>
                  </a:lnTo>
                  <a:lnTo>
                    <a:pt x="455676" y="818273"/>
                  </a:lnTo>
                  <a:lnTo>
                    <a:pt x="453517" y="819543"/>
                  </a:lnTo>
                  <a:lnTo>
                    <a:pt x="450723" y="819543"/>
                  </a:lnTo>
                  <a:lnTo>
                    <a:pt x="438658" y="834771"/>
                  </a:lnTo>
                  <a:lnTo>
                    <a:pt x="439039" y="837323"/>
                  </a:lnTo>
                  <a:lnTo>
                    <a:pt x="439293" y="841121"/>
                  </a:lnTo>
                  <a:lnTo>
                    <a:pt x="440563" y="843673"/>
                  </a:lnTo>
                  <a:lnTo>
                    <a:pt x="445008" y="848741"/>
                  </a:lnTo>
                  <a:lnTo>
                    <a:pt x="449326" y="852551"/>
                  </a:lnTo>
                  <a:lnTo>
                    <a:pt x="455803" y="858901"/>
                  </a:lnTo>
                  <a:lnTo>
                    <a:pt x="465836" y="871601"/>
                  </a:lnTo>
                  <a:lnTo>
                    <a:pt x="464820" y="874141"/>
                  </a:lnTo>
                  <a:lnTo>
                    <a:pt x="463550" y="876693"/>
                  </a:lnTo>
                  <a:lnTo>
                    <a:pt x="461391" y="877951"/>
                  </a:lnTo>
                  <a:lnTo>
                    <a:pt x="458343" y="877951"/>
                  </a:lnTo>
                  <a:lnTo>
                    <a:pt x="455168" y="879221"/>
                  </a:lnTo>
                  <a:lnTo>
                    <a:pt x="451231" y="879221"/>
                  </a:lnTo>
                  <a:lnTo>
                    <a:pt x="442087" y="874141"/>
                  </a:lnTo>
                  <a:lnTo>
                    <a:pt x="439039" y="871601"/>
                  </a:lnTo>
                  <a:lnTo>
                    <a:pt x="437515" y="867791"/>
                  </a:lnTo>
                  <a:lnTo>
                    <a:pt x="435991" y="865251"/>
                  </a:lnTo>
                  <a:lnTo>
                    <a:pt x="435864" y="861441"/>
                  </a:lnTo>
                  <a:lnTo>
                    <a:pt x="437261" y="856373"/>
                  </a:lnTo>
                  <a:lnTo>
                    <a:pt x="426593" y="853821"/>
                  </a:lnTo>
                  <a:lnTo>
                    <a:pt x="424688" y="860171"/>
                  </a:lnTo>
                  <a:lnTo>
                    <a:pt x="425069" y="866521"/>
                  </a:lnTo>
                  <a:lnTo>
                    <a:pt x="427482" y="871601"/>
                  </a:lnTo>
                  <a:lnTo>
                    <a:pt x="430022" y="876693"/>
                  </a:lnTo>
                  <a:lnTo>
                    <a:pt x="435102" y="880491"/>
                  </a:lnTo>
                  <a:lnTo>
                    <a:pt x="447421" y="886841"/>
                  </a:lnTo>
                  <a:lnTo>
                    <a:pt x="451993" y="888123"/>
                  </a:lnTo>
                  <a:lnTo>
                    <a:pt x="460883" y="888123"/>
                  </a:lnTo>
                  <a:lnTo>
                    <a:pt x="474789" y="879221"/>
                  </a:lnTo>
                  <a:lnTo>
                    <a:pt x="475615" y="877951"/>
                  </a:lnTo>
                  <a:lnTo>
                    <a:pt x="477266" y="874141"/>
                  </a:lnTo>
                  <a:lnTo>
                    <a:pt x="477774" y="870343"/>
                  </a:lnTo>
                  <a:lnTo>
                    <a:pt x="476758" y="863993"/>
                  </a:lnTo>
                  <a:lnTo>
                    <a:pt x="475488" y="861441"/>
                  </a:lnTo>
                  <a:lnTo>
                    <a:pt x="473202" y="858901"/>
                  </a:lnTo>
                  <a:lnTo>
                    <a:pt x="471043" y="856373"/>
                  </a:lnTo>
                  <a:lnTo>
                    <a:pt x="466852" y="852551"/>
                  </a:lnTo>
                  <a:lnTo>
                    <a:pt x="460629" y="847471"/>
                  </a:lnTo>
                  <a:lnTo>
                    <a:pt x="456311" y="843673"/>
                  </a:lnTo>
                  <a:lnTo>
                    <a:pt x="453771" y="841121"/>
                  </a:lnTo>
                  <a:lnTo>
                    <a:pt x="453009" y="841121"/>
                  </a:lnTo>
                  <a:lnTo>
                    <a:pt x="451612" y="838593"/>
                  </a:lnTo>
                  <a:lnTo>
                    <a:pt x="450723" y="837323"/>
                  </a:lnTo>
                  <a:lnTo>
                    <a:pt x="450469" y="836041"/>
                  </a:lnTo>
                  <a:lnTo>
                    <a:pt x="450088" y="834771"/>
                  </a:lnTo>
                  <a:lnTo>
                    <a:pt x="450215" y="833501"/>
                  </a:lnTo>
                  <a:lnTo>
                    <a:pt x="450850" y="832243"/>
                  </a:lnTo>
                  <a:lnTo>
                    <a:pt x="451866" y="829691"/>
                  </a:lnTo>
                  <a:lnTo>
                    <a:pt x="453644" y="828421"/>
                  </a:lnTo>
                  <a:lnTo>
                    <a:pt x="456438" y="828421"/>
                  </a:lnTo>
                  <a:lnTo>
                    <a:pt x="459105" y="827151"/>
                  </a:lnTo>
                  <a:lnTo>
                    <a:pt x="462661" y="828421"/>
                  </a:lnTo>
                  <a:lnTo>
                    <a:pt x="467360" y="830973"/>
                  </a:lnTo>
                  <a:lnTo>
                    <a:pt x="471170" y="832243"/>
                  </a:lnTo>
                  <a:lnTo>
                    <a:pt x="473837" y="834771"/>
                  </a:lnTo>
                  <a:lnTo>
                    <a:pt x="475107" y="837323"/>
                  </a:lnTo>
                  <a:lnTo>
                    <a:pt x="476504" y="839851"/>
                  </a:lnTo>
                  <a:lnTo>
                    <a:pt x="476631" y="843673"/>
                  </a:lnTo>
                  <a:lnTo>
                    <a:pt x="475615" y="846201"/>
                  </a:lnTo>
                  <a:lnTo>
                    <a:pt x="486029" y="850023"/>
                  </a:lnTo>
                  <a:lnTo>
                    <a:pt x="487299" y="846201"/>
                  </a:lnTo>
                  <a:lnTo>
                    <a:pt x="487553" y="842391"/>
                  </a:lnTo>
                  <a:close/>
                </a:path>
                <a:path w="639445" h="960755">
                  <a:moveTo>
                    <a:pt x="550799" y="870343"/>
                  </a:moveTo>
                  <a:lnTo>
                    <a:pt x="540766" y="856373"/>
                  </a:lnTo>
                  <a:lnTo>
                    <a:pt x="538861" y="855091"/>
                  </a:lnTo>
                  <a:lnTo>
                    <a:pt x="533908" y="852551"/>
                  </a:lnTo>
                  <a:lnTo>
                    <a:pt x="528828" y="850023"/>
                  </a:lnTo>
                  <a:lnTo>
                    <a:pt x="524002" y="848741"/>
                  </a:lnTo>
                  <a:lnTo>
                    <a:pt x="519430" y="847471"/>
                  </a:lnTo>
                  <a:lnTo>
                    <a:pt x="511048" y="847471"/>
                  </a:lnTo>
                  <a:lnTo>
                    <a:pt x="507746" y="850023"/>
                  </a:lnTo>
                  <a:lnTo>
                    <a:pt x="504444" y="851293"/>
                  </a:lnTo>
                  <a:lnTo>
                    <a:pt x="501396" y="853821"/>
                  </a:lnTo>
                  <a:lnTo>
                    <a:pt x="498475" y="857643"/>
                  </a:lnTo>
                  <a:lnTo>
                    <a:pt x="507619" y="863993"/>
                  </a:lnTo>
                  <a:lnTo>
                    <a:pt x="510667" y="860171"/>
                  </a:lnTo>
                  <a:lnTo>
                    <a:pt x="513715" y="857643"/>
                  </a:lnTo>
                  <a:lnTo>
                    <a:pt x="516763" y="857643"/>
                  </a:lnTo>
                  <a:lnTo>
                    <a:pt x="519811" y="856373"/>
                  </a:lnTo>
                  <a:lnTo>
                    <a:pt x="523748" y="857643"/>
                  </a:lnTo>
                  <a:lnTo>
                    <a:pt x="528447" y="860171"/>
                  </a:lnTo>
                  <a:lnTo>
                    <a:pt x="533527" y="862723"/>
                  </a:lnTo>
                  <a:lnTo>
                    <a:pt x="536702" y="865251"/>
                  </a:lnTo>
                  <a:lnTo>
                    <a:pt x="539369" y="871601"/>
                  </a:lnTo>
                  <a:lnTo>
                    <a:pt x="538861" y="874141"/>
                  </a:lnTo>
                  <a:lnTo>
                    <a:pt x="536956" y="879221"/>
                  </a:lnTo>
                  <a:lnTo>
                    <a:pt x="536829" y="879221"/>
                  </a:lnTo>
                  <a:lnTo>
                    <a:pt x="536321" y="880491"/>
                  </a:lnTo>
                  <a:lnTo>
                    <a:pt x="535686" y="881773"/>
                  </a:lnTo>
                  <a:lnTo>
                    <a:pt x="531876" y="880706"/>
                  </a:lnTo>
                  <a:lnTo>
                    <a:pt x="531876" y="889393"/>
                  </a:lnTo>
                  <a:lnTo>
                    <a:pt x="527939" y="897001"/>
                  </a:lnTo>
                  <a:lnTo>
                    <a:pt x="525907" y="900823"/>
                  </a:lnTo>
                  <a:lnTo>
                    <a:pt x="523748" y="902093"/>
                  </a:lnTo>
                  <a:lnTo>
                    <a:pt x="520827" y="904621"/>
                  </a:lnTo>
                  <a:lnTo>
                    <a:pt x="517525" y="905891"/>
                  </a:lnTo>
                  <a:lnTo>
                    <a:pt x="506095" y="905891"/>
                  </a:lnTo>
                  <a:lnTo>
                    <a:pt x="502285" y="903351"/>
                  </a:lnTo>
                  <a:lnTo>
                    <a:pt x="498348" y="902093"/>
                  </a:lnTo>
                  <a:lnTo>
                    <a:pt x="495808" y="899541"/>
                  </a:lnTo>
                  <a:lnTo>
                    <a:pt x="494665" y="897001"/>
                  </a:lnTo>
                  <a:lnTo>
                    <a:pt x="493395" y="893191"/>
                  </a:lnTo>
                  <a:lnTo>
                    <a:pt x="493522" y="890651"/>
                  </a:lnTo>
                  <a:lnTo>
                    <a:pt x="494792" y="888123"/>
                  </a:lnTo>
                  <a:lnTo>
                    <a:pt x="495681" y="886841"/>
                  </a:lnTo>
                  <a:lnTo>
                    <a:pt x="496824" y="885571"/>
                  </a:lnTo>
                  <a:lnTo>
                    <a:pt x="500126" y="883043"/>
                  </a:lnTo>
                  <a:lnTo>
                    <a:pt x="506095" y="883043"/>
                  </a:lnTo>
                  <a:lnTo>
                    <a:pt x="509270" y="884301"/>
                  </a:lnTo>
                  <a:lnTo>
                    <a:pt x="521462" y="888123"/>
                  </a:lnTo>
                  <a:lnTo>
                    <a:pt x="527558" y="889393"/>
                  </a:lnTo>
                  <a:lnTo>
                    <a:pt x="531876" y="889393"/>
                  </a:lnTo>
                  <a:lnTo>
                    <a:pt x="531876" y="880706"/>
                  </a:lnTo>
                  <a:lnTo>
                    <a:pt x="531114" y="880491"/>
                  </a:lnTo>
                  <a:lnTo>
                    <a:pt x="524637" y="879221"/>
                  </a:lnTo>
                  <a:lnTo>
                    <a:pt x="511937" y="875423"/>
                  </a:lnTo>
                  <a:lnTo>
                    <a:pt x="508635" y="874141"/>
                  </a:lnTo>
                  <a:lnTo>
                    <a:pt x="506476" y="872871"/>
                  </a:lnTo>
                  <a:lnTo>
                    <a:pt x="500507" y="872871"/>
                  </a:lnTo>
                  <a:lnTo>
                    <a:pt x="481457" y="893191"/>
                  </a:lnTo>
                  <a:lnTo>
                    <a:pt x="483362" y="898271"/>
                  </a:lnTo>
                  <a:lnTo>
                    <a:pt x="485394" y="903351"/>
                  </a:lnTo>
                  <a:lnTo>
                    <a:pt x="489585" y="907173"/>
                  </a:lnTo>
                  <a:lnTo>
                    <a:pt x="496062" y="909701"/>
                  </a:lnTo>
                  <a:lnTo>
                    <a:pt x="499999" y="912241"/>
                  </a:lnTo>
                  <a:lnTo>
                    <a:pt x="504063" y="913523"/>
                  </a:lnTo>
                  <a:lnTo>
                    <a:pt x="516763" y="913523"/>
                  </a:lnTo>
                  <a:lnTo>
                    <a:pt x="521970" y="912241"/>
                  </a:lnTo>
                  <a:lnTo>
                    <a:pt x="520954" y="914793"/>
                  </a:lnTo>
                  <a:lnTo>
                    <a:pt x="520446" y="917321"/>
                  </a:lnTo>
                  <a:lnTo>
                    <a:pt x="520446" y="919873"/>
                  </a:lnTo>
                  <a:lnTo>
                    <a:pt x="530987" y="924941"/>
                  </a:lnTo>
                  <a:lnTo>
                    <a:pt x="530860" y="922401"/>
                  </a:lnTo>
                  <a:lnTo>
                    <a:pt x="531114" y="919873"/>
                  </a:lnTo>
                  <a:lnTo>
                    <a:pt x="539623" y="899541"/>
                  </a:lnTo>
                  <a:lnTo>
                    <a:pt x="546100" y="885571"/>
                  </a:lnTo>
                  <a:lnTo>
                    <a:pt x="547179" y="883043"/>
                  </a:lnTo>
                  <a:lnTo>
                    <a:pt x="547712" y="881773"/>
                  </a:lnTo>
                  <a:lnTo>
                    <a:pt x="548259" y="880491"/>
                  </a:lnTo>
                  <a:lnTo>
                    <a:pt x="549529" y="877951"/>
                  </a:lnTo>
                  <a:lnTo>
                    <a:pt x="550037" y="876693"/>
                  </a:lnTo>
                  <a:lnTo>
                    <a:pt x="550672" y="872871"/>
                  </a:lnTo>
                  <a:lnTo>
                    <a:pt x="550799" y="870343"/>
                  </a:lnTo>
                  <a:close/>
                </a:path>
                <a:path w="639445" h="960755">
                  <a:moveTo>
                    <a:pt x="581406" y="876693"/>
                  </a:moveTo>
                  <a:lnTo>
                    <a:pt x="571373" y="871601"/>
                  </a:lnTo>
                  <a:lnTo>
                    <a:pt x="541655" y="933843"/>
                  </a:lnTo>
                  <a:lnTo>
                    <a:pt x="538988" y="938923"/>
                  </a:lnTo>
                  <a:lnTo>
                    <a:pt x="536956" y="942721"/>
                  </a:lnTo>
                  <a:lnTo>
                    <a:pt x="533654" y="943991"/>
                  </a:lnTo>
                  <a:lnTo>
                    <a:pt x="531749" y="943991"/>
                  </a:lnTo>
                  <a:lnTo>
                    <a:pt x="529717" y="942721"/>
                  </a:lnTo>
                  <a:lnTo>
                    <a:pt x="528574" y="942721"/>
                  </a:lnTo>
                  <a:lnTo>
                    <a:pt x="527177" y="941451"/>
                  </a:lnTo>
                  <a:lnTo>
                    <a:pt x="525399" y="940193"/>
                  </a:lnTo>
                  <a:lnTo>
                    <a:pt x="519430" y="947801"/>
                  </a:lnTo>
                  <a:lnTo>
                    <a:pt x="521589" y="950341"/>
                  </a:lnTo>
                  <a:lnTo>
                    <a:pt x="524002" y="951623"/>
                  </a:lnTo>
                  <a:lnTo>
                    <a:pt x="532384" y="955421"/>
                  </a:lnTo>
                  <a:lnTo>
                    <a:pt x="537210" y="955421"/>
                  </a:lnTo>
                  <a:lnTo>
                    <a:pt x="541401" y="952893"/>
                  </a:lnTo>
                  <a:lnTo>
                    <a:pt x="544703" y="950341"/>
                  </a:lnTo>
                  <a:lnTo>
                    <a:pt x="548132" y="946543"/>
                  </a:lnTo>
                  <a:lnTo>
                    <a:pt x="549275" y="943991"/>
                  </a:lnTo>
                  <a:lnTo>
                    <a:pt x="551561" y="938923"/>
                  </a:lnTo>
                  <a:lnTo>
                    <a:pt x="581406" y="876693"/>
                  </a:lnTo>
                  <a:close/>
                </a:path>
                <a:path w="639445" h="960755">
                  <a:moveTo>
                    <a:pt x="592201" y="853821"/>
                  </a:moveTo>
                  <a:lnTo>
                    <a:pt x="582168" y="848741"/>
                  </a:lnTo>
                  <a:lnTo>
                    <a:pt x="576580" y="861441"/>
                  </a:lnTo>
                  <a:lnTo>
                    <a:pt x="586613" y="865251"/>
                  </a:lnTo>
                  <a:lnTo>
                    <a:pt x="592201" y="853821"/>
                  </a:lnTo>
                  <a:close/>
                </a:path>
                <a:path w="639445" h="960755">
                  <a:moveTo>
                    <a:pt x="639191" y="918591"/>
                  </a:moveTo>
                  <a:lnTo>
                    <a:pt x="638048" y="912241"/>
                  </a:lnTo>
                  <a:lnTo>
                    <a:pt x="635635" y="904621"/>
                  </a:lnTo>
                  <a:lnTo>
                    <a:pt x="632510" y="900823"/>
                  </a:lnTo>
                  <a:lnTo>
                    <a:pt x="630428" y="898271"/>
                  </a:lnTo>
                  <a:lnTo>
                    <a:pt x="629158" y="897661"/>
                  </a:lnTo>
                  <a:lnTo>
                    <a:pt x="629158" y="918591"/>
                  </a:lnTo>
                  <a:lnTo>
                    <a:pt x="628650" y="922401"/>
                  </a:lnTo>
                  <a:lnTo>
                    <a:pt x="626745" y="927493"/>
                  </a:lnTo>
                  <a:lnTo>
                    <a:pt x="610235" y="919873"/>
                  </a:lnTo>
                  <a:lnTo>
                    <a:pt x="593725" y="912241"/>
                  </a:lnTo>
                  <a:lnTo>
                    <a:pt x="596519" y="907173"/>
                  </a:lnTo>
                  <a:lnTo>
                    <a:pt x="600202" y="903351"/>
                  </a:lnTo>
                  <a:lnTo>
                    <a:pt x="609473" y="900823"/>
                  </a:lnTo>
                  <a:lnTo>
                    <a:pt x="614045" y="900823"/>
                  </a:lnTo>
                  <a:lnTo>
                    <a:pt x="618617" y="903351"/>
                  </a:lnTo>
                  <a:lnTo>
                    <a:pt x="623697" y="905891"/>
                  </a:lnTo>
                  <a:lnTo>
                    <a:pt x="626999" y="909701"/>
                  </a:lnTo>
                  <a:lnTo>
                    <a:pt x="628269" y="914793"/>
                  </a:lnTo>
                  <a:lnTo>
                    <a:pt x="629158" y="918591"/>
                  </a:lnTo>
                  <a:lnTo>
                    <a:pt x="629158" y="897661"/>
                  </a:lnTo>
                  <a:lnTo>
                    <a:pt x="622554" y="894473"/>
                  </a:lnTo>
                  <a:lnTo>
                    <a:pt x="614299" y="890651"/>
                  </a:lnTo>
                  <a:lnTo>
                    <a:pt x="606298" y="890651"/>
                  </a:lnTo>
                  <a:lnTo>
                    <a:pt x="577037" y="919873"/>
                  </a:lnTo>
                  <a:lnTo>
                    <a:pt x="575462" y="932573"/>
                  </a:lnTo>
                  <a:lnTo>
                    <a:pt x="576707" y="938923"/>
                  </a:lnTo>
                  <a:lnTo>
                    <a:pt x="579247" y="946543"/>
                  </a:lnTo>
                  <a:lnTo>
                    <a:pt x="584835" y="952893"/>
                  </a:lnTo>
                  <a:lnTo>
                    <a:pt x="593471" y="956691"/>
                  </a:lnTo>
                  <a:lnTo>
                    <a:pt x="600329" y="960501"/>
                  </a:lnTo>
                  <a:lnTo>
                    <a:pt x="612775" y="960501"/>
                  </a:lnTo>
                  <a:lnTo>
                    <a:pt x="618871" y="959243"/>
                  </a:lnTo>
                  <a:lnTo>
                    <a:pt x="624078" y="955421"/>
                  </a:lnTo>
                  <a:lnTo>
                    <a:pt x="628650" y="950341"/>
                  </a:lnTo>
                  <a:lnTo>
                    <a:pt x="618871" y="943991"/>
                  </a:lnTo>
                  <a:lnTo>
                    <a:pt x="615315" y="947801"/>
                  </a:lnTo>
                  <a:lnTo>
                    <a:pt x="608203" y="950341"/>
                  </a:lnTo>
                  <a:lnTo>
                    <a:pt x="601091" y="950341"/>
                  </a:lnTo>
                  <a:lnTo>
                    <a:pt x="597408" y="949071"/>
                  </a:lnTo>
                  <a:lnTo>
                    <a:pt x="592582" y="946543"/>
                  </a:lnTo>
                  <a:lnTo>
                    <a:pt x="589280" y="942721"/>
                  </a:lnTo>
                  <a:lnTo>
                    <a:pt x="585978" y="932573"/>
                  </a:lnTo>
                  <a:lnTo>
                    <a:pt x="586486" y="926223"/>
                  </a:lnTo>
                  <a:lnTo>
                    <a:pt x="589153" y="919873"/>
                  </a:lnTo>
                  <a:lnTo>
                    <a:pt x="633349" y="941451"/>
                  </a:lnTo>
                  <a:lnTo>
                    <a:pt x="633984" y="940193"/>
                  </a:lnTo>
                  <a:lnTo>
                    <a:pt x="634365" y="938923"/>
                  </a:lnTo>
                  <a:lnTo>
                    <a:pt x="637476" y="931291"/>
                  </a:lnTo>
                  <a:lnTo>
                    <a:pt x="638390" y="927493"/>
                  </a:lnTo>
                  <a:lnTo>
                    <a:pt x="639000" y="924941"/>
                  </a:lnTo>
                  <a:lnTo>
                    <a:pt x="639191" y="91859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1485" y="1165605"/>
              <a:ext cx="1558925" cy="1499870"/>
            </a:xfrm>
            <a:custGeom>
              <a:avLst/>
              <a:gdLst/>
              <a:ahLst/>
              <a:cxnLst/>
              <a:rect l="l" t="t" r="r" b="b"/>
              <a:pathLst>
                <a:path w="1558925" h="1499870">
                  <a:moveTo>
                    <a:pt x="1408430" y="1499616"/>
                  </a:moveTo>
                  <a:lnTo>
                    <a:pt x="1079246" y="1310640"/>
                  </a:lnTo>
                  <a:lnTo>
                    <a:pt x="46609" y="843407"/>
                  </a:lnTo>
                  <a:lnTo>
                    <a:pt x="16510" y="909955"/>
                  </a:lnTo>
                  <a:lnTo>
                    <a:pt x="1049147" y="1377188"/>
                  </a:lnTo>
                  <a:lnTo>
                    <a:pt x="1408430" y="1499616"/>
                  </a:lnTo>
                  <a:close/>
                </a:path>
                <a:path w="1558925" h="1499870">
                  <a:moveTo>
                    <a:pt x="1558798" y="0"/>
                  </a:moveTo>
                  <a:lnTo>
                    <a:pt x="1085596" y="192532"/>
                  </a:lnTo>
                  <a:lnTo>
                    <a:pt x="0" y="745109"/>
                  </a:lnTo>
                  <a:lnTo>
                    <a:pt x="38989" y="821817"/>
                  </a:lnTo>
                  <a:lnTo>
                    <a:pt x="1124585" y="269367"/>
                  </a:lnTo>
                  <a:lnTo>
                    <a:pt x="15587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78683" y="1603629"/>
            <a:ext cx="5086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EC7C30"/>
                </a:solidFill>
                <a:latin typeface="Arial MT"/>
                <a:cs typeface="Arial MT"/>
              </a:rPr>
              <a:t>m</a:t>
            </a:r>
            <a:r>
              <a:rPr sz="1000" spc="-5" dirty="0">
                <a:solidFill>
                  <a:srgbClr val="EC7C30"/>
                </a:solidFill>
                <a:latin typeface="Arial MT"/>
                <a:cs typeface="Arial MT"/>
              </a:rPr>
              <a:t>en</a:t>
            </a:r>
            <a:r>
              <a:rPr sz="1000" dirty="0">
                <a:solidFill>
                  <a:srgbClr val="EC7C30"/>
                </a:solidFill>
                <a:latin typeface="Arial MT"/>
                <a:cs typeface="Arial MT"/>
              </a:rPr>
              <a:t>s</a:t>
            </a:r>
            <a:r>
              <a:rPr sz="1000" spc="-5" dirty="0">
                <a:solidFill>
                  <a:srgbClr val="EC7C30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EC7C30"/>
                </a:solidFill>
                <a:latin typeface="Arial MT"/>
                <a:cs typeface="Arial MT"/>
              </a:rPr>
              <a:t>j</a:t>
            </a:r>
            <a:r>
              <a:rPr sz="1000" spc="-5" dirty="0">
                <a:solidFill>
                  <a:srgbClr val="EC7C30"/>
                </a:solidFill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86227" y="1525524"/>
            <a:ext cx="1550035" cy="843280"/>
            <a:chOff x="2586227" y="1525524"/>
            <a:chExt cx="1550035" cy="84328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4844" y="1525524"/>
              <a:ext cx="431291" cy="8427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6227" y="1917192"/>
              <a:ext cx="1080770" cy="73660"/>
            </a:xfrm>
            <a:custGeom>
              <a:avLst/>
              <a:gdLst/>
              <a:ahLst/>
              <a:cxnLst/>
              <a:rect l="l" t="t" r="r" b="b"/>
              <a:pathLst>
                <a:path w="1080770" h="73660">
                  <a:moveTo>
                    <a:pt x="8097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809751" y="73151"/>
                  </a:lnTo>
                  <a:lnTo>
                    <a:pt x="1080516" y="36575"/>
                  </a:lnTo>
                  <a:lnTo>
                    <a:pt x="8097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05612" y="1911095"/>
            <a:ext cx="1080770" cy="71755"/>
          </a:xfrm>
          <a:custGeom>
            <a:avLst/>
            <a:gdLst/>
            <a:ahLst/>
            <a:cxnLst/>
            <a:rect l="l" t="t" r="r" b="b"/>
            <a:pathLst>
              <a:path w="1080770" h="71755">
                <a:moveTo>
                  <a:pt x="815847" y="0"/>
                </a:moveTo>
                <a:lnTo>
                  <a:pt x="0" y="0"/>
                </a:lnTo>
                <a:lnTo>
                  <a:pt x="0" y="71628"/>
                </a:lnTo>
                <a:lnTo>
                  <a:pt x="815847" y="71628"/>
                </a:lnTo>
                <a:lnTo>
                  <a:pt x="1080515" y="35814"/>
                </a:lnTo>
                <a:lnTo>
                  <a:pt x="81584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5883" y="2827020"/>
            <a:ext cx="8072755" cy="52324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111125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b="1" dirty="0">
                <a:latin typeface="Arial"/>
                <a:cs typeface="Arial"/>
              </a:rPr>
              <a:t>emisor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envía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mensaje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receptor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argumentos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necesarios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llevar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cabo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requerimiento.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788" y="3494532"/>
            <a:ext cx="3456940" cy="52324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receptor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-5" dirty="0">
                <a:latin typeface="Arial MT"/>
                <a:cs typeface="Arial MT"/>
              </a:rPr>
              <a:t> 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objeto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quien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</a:t>
            </a:r>
            <a:endParaRPr sz="14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envía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mensaje.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2879" y="3494532"/>
            <a:ext cx="4564380" cy="52324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receptor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respuesta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mensaje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ejecutará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método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para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satisfacer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requerimiento.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5044" y="4306823"/>
            <a:ext cx="5857240" cy="573405"/>
          </a:xfrm>
          <a:custGeom>
            <a:avLst/>
            <a:gdLst/>
            <a:ahLst/>
            <a:cxnLst/>
            <a:rect l="l" t="t" r="r" b="b"/>
            <a:pathLst>
              <a:path w="5857240" h="573404">
                <a:moveTo>
                  <a:pt x="5856732" y="95504"/>
                </a:moveTo>
                <a:lnTo>
                  <a:pt x="5849213" y="58331"/>
                </a:lnTo>
                <a:lnTo>
                  <a:pt x="5828741" y="27978"/>
                </a:lnTo>
                <a:lnTo>
                  <a:pt x="5798375" y="7505"/>
                </a:lnTo>
                <a:lnTo>
                  <a:pt x="5761228" y="0"/>
                </a:lnTo>
                <a:lnTo>
                  <a:pt x="95504" y="0"/>
                </a:lnTo>
                <a:lnTo>
                  <a:pt x="58343" y="7505"/>
                </a:lnTo>
                <a:lnTo>
                  <a:pt x="27978" y="27978"/>
                </a:lnTo>
                <a:lnTo>
                  <a:pt x="7505" y="58331"/>
                </a:lnTo>
                <a:lnTo>
                  <a:pt x="0" y="95504"/>
                </a:lnTo>
                <a:lnTo>
                  <a:pt x="0" y="477520"/>
                </a:lnTo>
                <a:lnTo>
                  <a:pt x="7505" y="514705"/>
                </a:lnTo>
                <a:lnTo>
                  <a:pt x="27978" y="545058"/>
                </a:lnTo>
                <a:lnTo>
                  <a:pt x="58343" y="565531"/>
                </a:lnTo>
                <a:lnTo>
                  <a:pt x="95504" y="573024"/>
                </a:lnTo>
                <a:lnTo>
                  <a:pt x="5761228" y="573024"/>
                </a:lnTo>
                <a:lnTo>
                  <a:pt x="5798375" y="565531"/>
                </a:lnTo>
                <a:lnTo>
                  <a:pt x="5828741" y="545058"/>
                </a:lnTo>
                <a:lnTo>
                  <a:pt x="5849213" y="514705"/>
                </a:lnTo>
                <a:lnTo>
                  <a:pt x="5856732" y="477520"/>
                </a:lnTo>
                <a:lnTo>
                  <a:pt x="5856732" y="95504"/>
                </a:lnTo>
                <a:close/>
              </a:path>
            </a:pathLst>
          </a:custGeom>
          <a:solidFill>
            <a:srgbClr val="E252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95829" y="4472127"/>
            <a:ext cx="4427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 método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implementación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 mensaje.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674" y="2417826"/>
            <a:ext cx="2154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245" algn="l"/>
              </a:tabLst>
            </a:pPr>
            <a:r>
              <a:rPr sz="1800" spc="-7" baseline="2314" dirty="0">
                <a:solidFill>
                  <a:srgbClr val="5B9BD4"/>
                </a:solidFill>
                <a:latin typeface="Arial MT"/>
                <a:cs typeface="Arial MT"/>
              </a:rPr>
              <a:t>e</a:t>
            </a:r>
            <a:r>
              <a:rPr sz="1800" spc="7" baseline="2314" dirty="0">
                <a:solidFill>
                  <a:srgbClr val="5B9BD4"/>
                </a:solidFill>
                <a:latin typeface="Arial MT"/>
                <a:cs typeface="Arial MT"/>
              </a:rPr>
              <a:t>m</a:t>
            </a:r>
            <a:r>
              <a:rPr sz="1800" spc="-7" baseline="2314" dirty="0">
                <a:solidFill>
                  <a:srgbClr val="5B9BD4"/>
                </a:solidFill>
                <a:latin typeface="Arial MT"/>
                <a:cs typeface="Arial MT"/>
              </a:rPr>
              <a:t>isor</a:t>
            </a:r>
            <a:r>
              <a:rPr sz="1800" baseline="2314" dirty="0">
                <a:solidFill>
                  <a:srgbClr val="5B9BD4"/>
                </a:solidFill>
                <a:latin typeface="Arial MT"/>
                <a:cs typeface="Arial MT"/>
              </a:rPr>
              <a:t>	</a:t>
            </a:r>
            <a:r>
              <a:rPr sz="1200" spc="-5" dirty="0">
                <a:solidFill>
                  <a:srgbClr val="5B9BD4"/>
                </a:solidFill>
                <a:latin typeface="Arial MT"/>
                <a:cs typeface="Arial MT"/>
              </a:rPr>
              <a:t>rec</a:t>
            </a:r>
            <a:r>
              <a:rPr sz="1200" dirty="0">
                <a:solidFill>
                  <a:srgbClr val="5B9BD4"/>
                </a:solidFill>
                <a:latin typeface="Arial MT"/>
                <a:cs typeface="Arial MT"/>
              </a:rPr>
              <a:t>ept</a:t>
            </a:r>
            <a:r>
              <a:rPr sz="1200" spc="5" dirty="0">
                <a:solidFill>
                  <a:srgbClr val="5B9BD4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5B9BD4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0594" y="92202"/>
            <a:ext cx="8488680" cy="37642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46659" y="132715"/>
            <a:ext cx="4022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Mensajes</a:t>
            </a:r>
            <a:r>
              <a:rPr spc="20" dirty="0"/>
              <a:t> </a:t>
            </a:r>
            <a:r>
              <a:rPr spc="-5" dirty="0"/>
              <a:t>y</a:t>
            </a:r>
            <a:r>
              <a:rPr dirty="0"/>
              <a:t> </a:t>
            </a:r>
            <a:r>
              <a:rPr spc="-10" dirty="0"/>
              <a:t>métodos.</a:t>
            </a:r>
            <a:r>
              <a:rPr spc="5" dirty="0"/>
              <a:t> </a:t>
            </a:r>
            <a:r>
              <a:rPr spc="-5" dirty="0"/>
              <a:t>Invocación</a:t>
            </a:r>
            <a:r>
              <a:rPr spc="15" dirty="0"/>
              <a:t> </a:t>
            </a:r>
            <a:r>
              <a:rPr spc="-5" dirty="0"/>
              <a:t>de </a:t>
            </a:r>
            <a:r>
              <a:rPr spc="-10" dirty="0"/>
              <a:t>métodos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80" y="999896"/>
            <a:ext cx="7524115" cy="28308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Encapsulamiento:</a:t>
            </a:r>
            <a:r>
              <a:rPr sz="1600" b="1" spc="944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spc="9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clase  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encapsula</a:t>
            </a:r>
            <a:r>
              <a:rPr sz="1600" spc="9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  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representación</a:t>
            </a:r>
            <a:r>
              <a:rPr sz="1600" b="1" i="1" spc="96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privada</a:t>
            </a:r>
            <a:r>
              <a:rPr sz="1600" b="1" i="1" spc="96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94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65"/>
              </a:spcBef>
            </a:pPr>
            <a:r>
              <a:rPr sz="1600" b="1" i="1" spc="-5" dirty="0">
                <a:latin typeface="Arial"/>
                <a:cs typeface="Arial"/>
              </a:rPr>
              <a:t>comportamiento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un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objeto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Un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conoce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funcionamiento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interno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demás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objetos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</a:t>
            </a: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necesita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interactuar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 </a:t>
            </a:r>
            <a:r>
              <a:rPr sz="1600" dirty="0">
                <a:latin typeface="Arial MT"/>
                <a:cs typeface="Arial MT"/>
              </a:rPr>
              <a:t>ellos.</a:t>
            </a:r>
            <a:endParaRPr sz="1600">
              <a:latin typeface="Arial MT"/>
              <a:cs typeface="Arial MT"/>
            </a:endParaRPr>
          </a:p>
          <a:p>
            <a:pPr marL="12700" marR="6985" algn="just">
              <a:lnSpc>
                <a:spcPct val="1501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Ocultamiento </a:t>
            </a:r>
            <a:r>
              <a:rPr sz="1600" b="1" dirty="0">
                <a:latin typeface="Arial"/>
                <a:cs typeface="Arial"/>
              </a:rPr>
              <a:t>de </a:t>
            </a:r>
            <a:r>
              <a:rPr sz="1600" b="1" spc="-5" dirty="0">
                <a:latin typeface="Arial"/>
                <a:cs typeface="Arial"/>
              </a:rPr>
              <a:t>la información</a:t>
            </a:r>
            <a:r>
              <a:rPr sz="1600" spc="-5" dirty="0">
                <a:latin typeface="Arial MT"/>
                <a:cs typeface="Arial MT"/>
              </a:rPr>
              <a:t>: Sólo puede modificarse </a:t>
            </a:r>
            <a:r>
              <a:rPr sz="1600" dirty="0">
                <a:latin typeface="Arial MT"/>
                <a:cs typeface="Arial MT"/>
              </a:rPr>
              <a:t>la </a:t>
            </a:r>
            <a:r>
              <a:rPr sz="1600" spc="-5" dirty="0">
                <a:latin typeface="Arial MT"/>
                <a:cs typeface="Arial MT"/>
              </a:rPr>
              <a:t>estructura interna de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objeto,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desde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fuera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clase,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través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interfaz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pública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objeto,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decir sólo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través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mensajes que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entiende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90" y="351281"/>
            <a:ext cx="8488680" cy="3764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074" y="392429"/>
            <a:ext cx="431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Encapsulamiento</a:t>
            </a:r>
            <a:r>
              <a:rPr spc="15" dirty="0"/>
              <a:t> </a:t>
            </a:r>
            <a:r>
              <a:rPr spc="-5" dirty="0"/>
              <a:t>y</a:t>
            </a:r>
            <a:r>
              <a:rPr dirty="0"/>
              <a:t> </a:t>
            </a:r>
            <a:r>
              <a:rPr spc="-5" dirty="0"/>
              <a:t>ocultamiento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información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95" y="1814829"/>
            <a:ext cx="7900670" cy="113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Las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están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organizadas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jerarquía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clases,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subclases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heredan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estado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comportamiento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 superclases.</a:t>
            </a:r>
            <a:endParaRPr sz="1600">
              <a:latin typeface="Arial MT"/>
              <a:cs typeface="Arial MT"/>
            </a:endParaRPr>
          </a:p>
          <a:p>
            <a:pPr marL="33020">
              <a:lnSpc>
                <a:spcPct val="100000"/>
              </a:lnSpc>
              <a:spcBef>
                <a:spcPts val="1035"/>
              </a:spcBef>
            </a:pPr>
            <a:r>
              <a:rPr sz="1600" spc="-5" dirty="0">
                <a:latin typeface="Arial MT"/>
                <a:cs typeface="Arial MT"/>
              </a:rPr>
              <a:t>Las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subclases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pueden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agregar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nuevos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atributos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comportamiento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además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pueden</a:t>
            </a:r>
            <a:endParaRPr sz="1600">
              <a:latin typeface="Arial MT"/>
              <a:cs typeface="Arial MT"/>
            </a:endParaRPr>
          </a:p>
          <a:p>
            <a:pPr marL="3302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cambiar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comportamiento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métodos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heredados.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9372" y="3139186"/>
            <a:ext cx="167767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Jerarquía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clases</a:t>
            </a:r>
            <a:endParaRPr sz="1400">
              <a:latin typeface="Arial"/>
              <a:cs typeface="Arial"/>
            </a:endParaRPr>
          </a:p>
          <a:p>
            <a:pPr marR="50165" algn="ctr">
              <a:lnSpc>
                <a:spcPct val="100000"/>
              </a:lnSpc>
              <a:spcBef>
                <a:spcPts val="1015"/>
              </a:spcBef>
            </a:pPr>
            <a:r>
              <a:rPr sz="1400" dirty="0">
                <a:solidFill>
                  <a:srgbClr val="AEABAB"/>
                </a:solidFill>
                <a:latin typeface="Arial MT"/>
                <a:cs typeface="Arial MT"/>
              </a:rPr>
              <a:t>Object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5953" y="4704689"/>
            <a:ext cx="12560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Especialización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9378" y="4038396"/>
            <a:ext cx="1212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Generalización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9532" y="3057144"/>
            <a:ext cx="3159760" cy="523240"/>
          </a:xfrm>
          <a:prstGeom prst="rect">
            <a:avLst/>
          </a:prstGeom>
          <a:ln w="12700">
            <a:solidFill>
              <a:srgbClr val="80808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Persona</a:t>
            </a:r>
            <a:r>
              <a:rPr sz="1400" spc="-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es</a:t>
            </a:r>
            <a:r>
              <a:rPr sz="14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una</a:t>
            </a:r>
            <a:r>
              <a:rPr sz="14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Clase</a:t>
            </a:r>
            <a:r>
              <a:rPr sz="1400" b="1" spc="-3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08080"/>
                </a:solidFill>
                <a:latin typeface="Arial"/>
                <a:cs typeface="Arial"/>
              </a:rPr>
              <a:t>Abstracta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,</a:t>
            </a:r>
            <a:r>
              <a:rPr sz="1400" spc="-1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no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se</a:t>
            </a:r>
            <a:r>
              <a:rPr sz="14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van</a:t>
            </a:r>
            <a:r>
              <a:rPr sz="1400" spc="-1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tener</a:t>
            </a:r>
            <a:r>
              <a:rPr sz="1400" spc="-3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instancias</a:t>
            </a:r>
            <a:r>
              <a:rPr sz="1400" spc="-5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de</a:t>
            </a:r>
            <a:r>
              <a:rPr sz="14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ella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7240" y="4057294"/>
            <a:ext cx="690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AEABAB"/>
                </a:solidFill>
                <a:latin typeface="Arial MT"/>
                <a:cs typeface="Arial MT"/>
              </a:rPr>
              <a:t>Persona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9285" y="4704689"/>
            <a:ext cx="5803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AEABAB"/>
                </a:solidFill>
                <a:latin typeface="Arial MT"/>
                <a:cs typeface="Arial MT"/>
              </a:rPr>
              <a:t>C</a:t>
            </a:r>
            <a:r>
              <a:rPr sz="1400" dirty="0">
                <a:solidFill>
                  <a:srgbClr val="AEABAB"/>
                </a:solidFill>
                <a:latin typeface="Arial MT"/>
                <a:cs typeface="Arial MT"/>
              </a:rPr>
              <a:t>lie</a:t>
            </a:r>
            <a:r>
              <a:rPr sz="1400" spc="-5" dirty="0">
                <a:solidFill>
                  <a:srgbClr val="AEABAB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AEABAB"/>
                </a:solidFill>
                <a:latin typeface="Arial MT"/>
                <a:cs typeface="Arial MT"/>
              </a:rPr>
              <a:t>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3865" y="4704689"/>
            <a:ext cx="8978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AEABAB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AEABAB"/>
                </a:solidFill>
                <a:latin typeface="Arial MT"/>
                <a:cs typeface="Arial MT"/>
              </a:rPr>
              <a:t>elefonis</a:t>
            </a:r>
            <a:r>
              <a:rPr sz="1400" spc="-10" dirty="0">
                <a:solidFill>
                  <a:srgbClr val="AEABAB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AEABAB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4844" y="3741420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31750" y="283463"/>
                </a:moveTo>
                <a:lnTo>
                  <a:pt x="0" y="283463"/>
                </a:lnTo>
                <a:lnTo>
                  <a:pt x="38100" y="359663"/>
                </a:lnTo>
                <a:lnTo>
                  <a:pt x="69850" y="296163"/>
                </a:lnTo>
                <a:lnTo>
                  <a:pt x="31750" y="296163"/>
                </a:lnTo>
                <a:lnTo>
                  <a:pt x="31750" y="283463"/>
                </a:lnTo>
                <a:close/>
              </a:path>
              <a:path w="76200" h="360045">
                <a:moveTo>
                  <a:pt x="44450" y="0"/>
                </a:moveTo>
                <a:lnTo>
                  <a:pt x="31750" y="0"/>
                </a:lnTo>
                <a:lnTo>
                  <a:pt x="31750" y="296163"/>
                </a:lnTo>
                <a:lnTo>
                  <a:pt x="44450" y="296163"/>
                </a:lnTo>
                <a:lnTo>
                  <a:pt x="44450" y="0"/>
                </a:lnTo>
                <a:close/>
              </a:path>
              <a:path w="76200" h="360045">
                <a:moveTo>
                  <a:pt x="76200" y="283463"/>
                </a:moveTo>
                <a:lnTo>
                  <a:pt x="44450" y="283463"/>
                </a:lnTo>
                <a:lnTo>
                  <a:pt x="44450" y="296163"/>
                </a:lnTo>
                <a:lnTo>
                  <a:pt x="69850" y="296163"/>
                </a:lnTo>
                <a:lnTo>
                  <a:pt x="76200" y="28346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3720" y="4383036"/>
            <a:ext cx="1369060" cy="237490"/>
          </a:xfrm>
          <a:custGeom>
            <a:avLst/>
            <a:gdLst/>
            <a:ahLst/>
            <a:cxnLst/>
            <a:rect l="l" t="t" r="r" b="b"/>
            <a:pathLst>
              <a:path w="1369060" h="237489">
                <a:moveTo>
                  <a:pt x="1368552" y="222491"/>
                </a:moveTo>
                <a:lnTo>
                  <a:pt x="1355585" y="210273"/>
                </a:lnTo>
                <a:lnTo>
                  <a:pt x="1306576" y="164058"/>
                </a:lnTo>
                <a:lnTo>
                  <a:pt x="1297419" y="194462"/>
                </a:lnTo>
                <a:lnTo>
                  <a:pt x="651002" y="0"/>
                </a:lnTo>
                <a:lnTo>
                  <a:pt x="649224" y="6083"/>
                </a:lnTo>
                <a:lnTo>
                  <a:pt x="647192" y="63"/>
                </a:lnTo>
                <a:lnTo>
                  <a:pt x="70256" y="192392"/>
                </a:lnTo>
                <a:lnTo>
                  <a:pt x="60198" y="162242"/>
                </a:lnTo>
                <a:lnTo>
                  <a:pt x="0" y="222491"/>
                </a:lnTo>
                <a:lnTo>
                  <a:pt x="84328" y="234543"/>
                </a:lnTo>
                <a:lnTo>
                  <a:pt x="75603" y="208432"/>
                </a:lnTo>
                <a:lnTo>
                  <a:pt x="74269" y="204419"/>
                </a:lnTo>
                <a:lnTo>
                  <a:pt x="649338" y="12750"/>
                </a:lnTo>
                <a:lnTo>
                  <a:pt x="1293761" y="206616"/>
                </a:lnTo>
                <a:lnTo>
                  <a:pt x="1284605" y="237020"/>
                </a:lnTo>
                <a:lnTo>
                  <a:pt x="1368552" y="22249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826" y="4060952"/>
            <a:ext cx="918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Superclase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26" y="4667503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Subclase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695" y="1060703"/>
            <a:ext cx="8674735" cy="581025"/>
          </a:xfrm>
          <a:prstGeom prst="rect">
            <a:avLst/>
          </a:prstGeom>
          <a:solidFill>
            <a:srgbClr val="44536A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conocimiento de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categoría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más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general,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también</a:t>
            </a:r>
            <a:endParaRPr sz="16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aplicable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categoría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mas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específica y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denomina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herencia.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267" y="689610"/>
            <a:ext cx="949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Herencia: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16125" y="4169409"/>
            <a:ext cx="517525" cy="84455"/>
            <a:chOff x="1516125" y="4169409"/>
            <a:chExt cx="517525" cy="84455"/>
          </a:xfrm>
        </p:grpSpPr>
        <p:sp>
          <p:nvSpPr>
            <p:cNvPr id="17" name="object 17"/>
            <p:cNvSpPr/>
            <p:nvPr/>
          </p:nvSpPr>
          <p:spPr>
            <a:xfrm>
              <a:off x="1522475" y="4175759"/>
              <a:ext cx="504825" cy="71755"/>
            </a:xfrm>
            <a:custGeom>
              <a:avLst/>
              <a:gdLst/>
              <a:ahLst/>
              <a:cxnLst/>
              <a:rect l="l" t="t" r="r" b="b"/>
              <a:pathLst>
                <a:path w="504825" h="71754">
                  <a:moveTo>
                    <a:pt x="378332" y="0"/>
                  </a:moveTo>
                  <a:lnTo>
                    <a:pt x="378332" y="17906"/>
                  </a:lnTo>
                  <a:lnTo>
                    <a:pt x="0" y="17906"/>
                  </a:lnTo>
                  <a:lnTo>
                    <a:pt x="0" y="53720"/>
                  </a:lnTo>
                  <a:lnTo>
                    <a:pt x="378332" y="53720"/>
                  </a:lnTo>
                  <a:lnTo>
                    <a:pt x="378332" y="71627"/>
                  </a:lnTo>
                  <a:lnTo>
                    <a:pt x="504444" y="35813"/>
                  </a:lnTo>
                  <a:lnTo>
                    <a:pt x="3783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2475" y="4175759"/>
              <a:ext cx="504825" cy="71755"/>
            </a:xfrm>
            <a:custGeom>
              <a:avLst/>
              <a:gdLst/>
              <a:ahLst/>
              <a:cxnLst/>
              <a:rect l="l" t="t" r="r" b="b"/>
              <a:pathLst>
                <a:path w="504825" h="71754">
                  <a:moveTo>
                    <a:pt x="0" y="17906"/>
                  </a:moveTo>
                  <a:lnTo>
                    <a:pt x="378332" y="17906"/>
                  </a:lnTo>
                  <a:lnTo>
                    <a:pt x="378332" y="0"/>
                  </a:lnTo>
                  <a:lnTo>
                    <a:pt x="504444" y="35813"/>
                  </a:lnTo>
                  <a:lnTo>
                    <a:pt x="378332" y="71627"/>
                  </a:lnTo>
                  <a:lnTo>
                    <a:pt x="378332" y="53720"/>
                  </a:lnTo>
                  <a:lnTo>
                    <a:pt x="0" y="53720"/>
                  </a:lnTo>
                  <a:lnTo>
                    <a:pt x="0" y="17906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97838" y="4769865"/>
            <a:ext cx="517525" cy="84455"/>
            <a:chOff x="1497838" y="4769865"/>
            <a:chExt cx="517525" cy="84455"/>
          </a:xfrm>
        </p:grpSpPr>
        <p:sp>
          <p:nvSpPr>
            <p:cNvPr id="20" name="object 20"/>
            <p:cNvSpPr/>
            <p:nvPr/>
          </p:nvSpPr>
          <p:spPr>
            <a:xfrm>
              <a:off x="1504188" y="4776215"/>
              <a:ext cx="504825" cy="71755"/>
            </a:xfrm>
            <a:custGeom>
              <a:avLst/>
              <a:gdLst/>
              <a:ahLst/>
              <a:cxnLst/>
              <a:rect l="l" t="t" r="r" b="b"/>
              <a:pathLst>
                <a:path w="504825" h="71754">
                  <a:moveTo>
                    <a:pt x="378332" y="0"/>
                  </a:moveTo>
                  <a:lnTo>
                    <a:pt x="378332" y="17907"/>
                  </a:lnTo>
                  <a:lnTo>
                    <a:pt x="0" y="17907"/>
                  </a:lnTo>
                  <a:lnTo>
                    <a:pt x="0" y="53721"/>
                  </a:lnTo>
                  <a:lnTo>
                    <a:pt x="378332" y="53721"/>
                  </a:lnTo>
                  <a:lnTo>
                    <a:pt x="378332" y="71628"/>
                  </a:lnTo>
                  <a:lnTo>
                    <a:pt x="504444" y="35814"/>
                  </a:lnTo>
                  <a:lnTo>
                    <a:pt x="3783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4188" y="4776215"/>
              <a:ext cx="504825" cy="71755"/>
            </a:xfrm>
            <a:custGeom>
              <a:avLst/>
              <a:gdLst/>
              <a:ahLst/>
              <a:cxnLst/>
              <a:rect l="l" t="t" r="r" b="b"/>
              <a:pathLst>
                <a:path w="504825" h="71754">
                  <a:moveTo>
                    <a:pt x="0" y="17907"/>
                  </a:moveTo>
                  <a:lnTo>
                    <a:pt x="378332" y="17907"/>
                  </a:lnTo>
                  <a:lnTo>
                    <a:pt x="378332" y="0"/>
                  </a:lnTo>
                  <a:lnTo>
                    <a:pt x="504444" y="35814"/>
                  </a:lnTo>
                  <a:lnTo>
                    <a:pt x="378332" y="71628"/>
                  </a:lnTo>
                  <a:lnTo>
                    <a:pt x="378332" y="53721"/>
                  </a:lnTo>
                  <a:lnTo>
                    <a:pt x="0" y="53721"/>
                  </a:lnTo>
                  <a:lnTo>
                    <a:pt x="0" y="17907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393182" y="4120641"/>
            <a:ext cx="515620" cy="84455"/>
            <a:chOff x="5393182" y="4120641"/>
            <a:chExt cx="515620" cy="84455"/>
          </a:xfrm>
        </p:grpSpPr>
        <p:sp>
          <p:nvSpPr>
            <p:cNvPr id="23" name="object 23"/>
            <p:cNvSpPr/>
            <p:nvPr/>
          </p:nvSpPr>
          <p:spPr>
            <a:xfrm>
              <a:off x="5399532" y="4126991"/>
              <a:ext cx="502920" cy="71755"/>
            </a:xfrm>
            <a:custGeom>
              <a:avLst/>
              <a:gdLst/>
              <a:ahLst/>
              <a:cxnLst/>
              <a:rect l="l" t="t" r="r" b="b"/>
              <a:pathLst>
                <a:path w="502920" h="71754">
                  <a:moveTo>
                    <a:pt x="126110" y="0"/>
                  </a:moveTo>
                  <a:lnTo>
                    <a:pt x="0" y="35814"/>
                  </a:lnTo>
                  <a:lnTo>
                    <a:pt x="126110" y="71628"/>
                  </a:lnTo>
                  <a:lnTo>
                    <a:pt x="126110" y="53721"/>
                  </a:lnTo>
                  <a:lnTo>
                    <a:pt x="502919" y="53721"/>
                  </a:lnTo>
                  <a:lnTo>
                    <a:pt x="502919" y="17907"/>
                  </a:lnTo>
                  <a:lnTo>
                    <a:pt x="126110" y="17907"/>
                  </a:lnTo>
                  <a:lnTo>
                    <a:pt x="12611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99532" y="4126991"/>
              <a:ext cx="502920" cy="71755"/>
            </a:xfrm>
            <a:custGeom>
              <a:avLst/>
              <a:gdLst/>
              <a:ahLst/>
              <a:cxnLst/>
              <a:rect l="l" t="t" r="r" b="b"/>
              <a:pathLst>
                <a:path w="502920" h="71754">
                  <a:moveTo>
                    <a:pt x="502919" y="53721"/>
                  </a:moveTo>
                  <a:lnTo>
                    <a:pt x="126110" y="53721"/>
                  </a:lnTo>
                  <a:lnTo>
                    <a:pt x="126110" y="71628"/>
                  </a:lnTo>
                  <a:lnTo>
                    <a:pt x="0" y="35814"/>
                  </a:lnTo>
                  <a:lnTo>
                    <a:pt x="126110" y="0"/>
                  </a:lnTo>
                  <a:lnTo>
                    <a:pt x="126110" y="17907"/>
                  </a:lnTo>
                  <a:lnTo>
                    <a:pt x="502919" y="17907"/>
                  </a:lnTo>
                  <a:lnTo>
                    <a:pt x="502919" y="53721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402326" y="4786629"/>
            <a:ext cx="515620" cy="84455"/>
            <a:chOff x="5402326" y="4786629"/>
            <a:chExt cx="515620" cy="84455"/>
          </a:xfrm>
        </p:grpSpPr>
        <p:sp>
          <p:nvSpPr>
            <p:cNvPr id="26" name="object 26"/>
            <p:cNvSpPr/>
            <p:nvPr/>
          </p:nvSpPr>
          <p:spPr>
            <a:xfrm>
              <a:off x="5408676" y="4792979"/>
              <a:ext cx="502920" cy="71755"/>
            </a:xfrm>
            <a:custGeom>
              <a:avLst/>
              <a:gdLst/>
              <a:ahLst/>
              <a:cxnLst/>
              <a:rect l="l" t="t" r="r" b="b"/>
              <a:pathLst>
                <a:path w="502920" h="71754">
                  <a:moveTo>
                    <a:pt x="126111" y="0"/>
                  </a:moveTo>
                  <a:lnTo>
                    <a:pt x="0" y="35814"/>
                  </a:lnTo>
                  <a:lnTo>
                    <a:pt x="126111" y="71628"/>
                  </a:lnTo>
                  <a:lnTo>
                    <a:pt x="126111" y="53721"/>
                  </a:lnTo>
                  <a:lnTo>
                    <a:pt x="502920" y="53721"/>
                  </a:lnTo>
                  <a:lnTo>
                    <a:pt x="502920" y="17907"/>
                  </a:lnTo>
                  <a:lnTo>
                    <a:pt x="126111" y="17907"/>
                  </a:lnTo>
                  <a:lnTo>
                    <a:pt x="1261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8676" y="4792979"/>
              <a:ext cx="502920" cy="71755"/>
            </a:xfrm>
            <a:custGeom>
              <a:avLst/>
              <a:gdLst/>
              <a:ahLst/>
              <a:cxnLst/>
              <a:rect l="l" t="t" r="r" b="b"/>
              <a:pathLst>
                <a:path w="502920" h="71754">
                  <a:moveTo>
                    <a:pt x="502920" y="53721"/>
                  </a:moveTo>
                  <a:lnTo>
                    <a:pt x="126111" y="53721"/>
                  </a:lnTo>
                  <a:lnTo>
                    <a:pt x="126111" y="71628"/>
                  </a:lnTo>
                  <a:lnTo>
                    <a:pt x="0" y="35814"/>
                  </a:lnTo>
                  <a:lnTo>
                    <a:pt x="126111" y="0"/>
                  </a:lnTo>
                  <a:lnTo>
                    <a:pt x="126111" y="17907"/>
                  </a:lnTo>
                  <a:lnTo>
                    <a:pt x="502920" y="17907"/>
                  </a:lnTo>
                  <a:lnTo>
                    <a:pt x="502920" y="53721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122" y="227838"/>
            <a:ext cx="8487156" cy="376427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80187" y="268681"/>
            <a:ext cx="3773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6. </a:t>
            </a:r>
            <a:r>
              <a:rPr spc="-5" dirty="0"/>
              <a:t>Herencia.</a:t>
            </a:r>
            <a:r>
              <a:rPr spc="10" dirty="0"/>
              <a:t> </a:t>
            </a:r>
            <a:r>
              <a:rPr spc="-5" dirty="0"/>
              <a:t>Polimorfismo.</a:t>
            </a:r>
            <a:r>
              <a:rPr spc="5" dirty="0"/>
              <a:t> </a:t>
            </a:r>
            <a:r>
              <a:rPr spc="-5" dirty="0"/>
              <a:t>Binding</a:t>
            </a:r>
            <a:r>
              <a:rPr spc="15" dirty="0"/>
              <a:t> </a:t>
            </a:r>
            <a:r>
              <a:rPr spc="-5" dirty="0"/>
              <a:t>dinámico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9398" y="673100"/>
            <a:ext cx="1674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Jerarquía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54" y="206502"/>
            <a:ext cx="8488680" cy="3749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624" y="246075"/>
            <a:ext cx="3773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6. </a:t>
            </a:r>
            <a:r>
              <a:rPr spc="-5" dirty="0"/>
              <a:t>Herencia.</a:t>
            </a:r>
            <a:r>
              <a:rPr spc="10" dirty="0"/>
              <a:t> </a:t>
            </a:r>
            <a:r>
              <a:rPr spc="-5" dirty="0"/>
              <a:t>Polimorfismo.</a:t>
            </a:r>
            <a:r>
              <a:rPr spc="5" dirty="0"/>
              <a:t> </a:t>
            </a:r>
            <a:r>
              <a:rPr spc="-5" dirty="0"/>
              <a:t>Binding</a:t>
            </a:r>
            <a:r>
              <a:rPr spc="10" dirty="0"/>
              <a:t> </a:t>
            </a:r>
            <a:r>
              <a:rPr spc="-5" dirty="0"/>
              <a:t>dinámico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550" y="1317116"/>
            <a:ext cx="872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Ejemplo</a:t>
            </a:r>
            <a:r>
              <a:rPr sz="1400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1: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0302" y="4688840"/>
            <a:ext cx="4678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En una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jerarquía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respetarse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relación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es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2945130"/>
            <a:ext cx="872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Ejemplo</a:t>
            </a:r>
            <a:r>
              <a:rPr sz="1400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2: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8597" y="1727962"/>
            <a:ext cx="629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Alu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no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4827" y="2100148"/>
            <a:ext cx="52133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Gr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49826" y="2096262"/>
            <a:ext cx="790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Po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grado</a:t>
            </a:r>
          </a:p>
        </p:txBody>
      </p:sp>
      <p:sp>
        <p:nvSpPr>
          <p:cNvPr id="11" name="object 11"/>
          <p:cNvSpPr/>
          <p:nvPr/>
        </p:nvSpPr>
        <p:spPr>
          <a:xfrm>
            <a:off x="3784091" y="1943100"/>
            <a:ext cx="677545" cy="130175"/>
          </a:xfrm>
          <a:custGeom>
            <a:avLst/>
            <a:gdLst/>
            <a:ahLst/>
            <a:cxnLst/>
            <a:rect l="l" t="t" r="r" b="b"/>
            <a:pathLst>
              <a:path w="677545" h="130175">
                <a:moveTo>
                  <a:pt x="327025" y="1524"/>
                </a:moveTo>
                <a:lnTo>
                  <a:pt x="0" y="129793"/>
                </a:lnTo>
              </a:path>
              <a:path w="677545" h="130175">
                <a:moveTo>
                  <a:pt x="326136" y="0"/>
                </a:moveTo>
                <a:lnTo>
                  <a:pt x="677418" y="125349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4882" y="1186941"/>
            <a:ext cx="541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Object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84320" y="148285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2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81703" y="2640279"/>
            <a:ext cx="5416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Ob</a:t>
            </a:r>
            <a:r>
              <a:rPr sz="1400" spc="-5" dirty="0">
                <a:latin typeface="Arial MT"/>
                <a:cs typeface="Arial MT"/>
              </a:rPr>
              <a:t>j</a:t>
            </a:r>
            <a:r>
              <a:rPr sz="1400" dirty="0">
                <a:latin typeface="Arial MT"/>
                <a:cs typeface="Arial MT"/>
              </a:rPr>
              <a:t>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2491" y="3033141"/>
            <a:ext cx="301117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Cuenta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Bancaria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692275" algn="l"/>
              </a:tabLst>
            </a:pPr>
            <a:r>
              <a:rPr sz="1400" dirty="0">
                <a:latin typeface="Arial MT"/>
                <a:cs typeface="Arial MT"/>
              </a:rPr>
              <a:t>CajaDeAhorro	</a:t>
            </a:r>
            <a:r>
              <a:rPr sz="2100" spc="-7" baseline="3968" dirty="0">
                <a:latin typeface="Arial MT"/>
                <a:cs typeface="Arial MT"/>
              </a:rPr>
              <a:t>CuentaCorriente</a:t>
            </a:r>
            <a:endParaRPr sz="2100" baseline="3968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1423" y="4064609"/>
            <a:ext cx="164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</a:t>
            </a:r>
            <a:r>
              <a:rPr sz="1400" dirty="0">
                <a:latin typeface="Arial MT"/>
                <a:cs typeface="Arial MT"/>
              </a:rPr>
              <a:t>aja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eAhorroPes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69334" y="4071924"/>
            <a:ext cx="1765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CajaDeAhorroDólares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8808" y="2909316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82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9311" y="3241548"/>
            <a:ext cx="1462405" cy="253365"/>
          </a:xfrm>
          <a:custGeom>
            <a:avLst/>
            <a:gdLst/>
            <a:ahLst/>
            <a:cxnLst/>
            <a:rect l="l" t="t" r="r" b="b"/>
            <a:pathLst>
              <a:path w="1462404" h="253364">
                <a:moveTo>
                  <a:pt x="701039" y="1524"/>
                </a:moveTo>
                <a:lnTo>
                  <a:pt x="1462024" y="253364"/>
                </a:lnTo>
              </a:path>
              <a:path w="1462404" h="253364">
                <a:moveTo>
                  <a:pt x="701293" y="0"/>
                </a:moveTo>
                <a:lnTo>
                  <a:pt x="0" y="23025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3511" y="3806952"/>
            <a:ext cx="405765" cy="184785"/>
          </a:xfrm>
          <a:custGeom>
            <a:avLst/>
            <a:gdLst/>
            <a:ahLst/>
            <a:cxnLst/>
            <a:rect l="l" t="t" r="r" b="b"/>
            <a:pathLst>
              <a:path w="405764" h="184785">
                <a:moveTo>
                  <a:pt x="405384" y="0"/>
                </a:moveTo>
                <a:lnTo>
                  <a:pt x="0" y="184162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05428" y="3823715"/>
            <a:ext cx="372745" cy="184785"/>
          </a:xfrm>
          <a:custGeom>
            <a:avLst/>
            <a:gdLst/>
            <a:ahLst/>
            <a:cxnLst/>
            <a:rect l="l" t="t" r="r" b="b"/>
            <a:pathLst>
              <a:path w="372745" h="184785">
                <a:moveTo>
                  <a:pt x="0" y="0"/>
                </a:moveTo>
                <a:lnTo>
                  <a:pt x="372618" y="184162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611" y="1267967"/>
            <a:ext cx="8209915" cy="581025"/>
          </a:xfrm>
          <a:prstGeom prst="rect">
            <a:avLst/>
          </a:prstGeom>
          <a:solidFill>
            <a:srgbClr val="44536A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829944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 capacidad que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tienen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objetos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diferentes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entender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mismo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mensaje de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manera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diferente.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840" y="2028901"/>
            <a:ext cx="8102600" cy="124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interpretación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determinado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receptor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podría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variar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</a:t>
            </a:r>
            <a:endParaRPr sz="1600">
              <a:latin typeface="Arial MT"/>
              <a:cs typeface="Arial MT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diferentes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receptores.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spc="-5" dirty="0">
                <a:latin typeface="Arial MT"/>
                <a:cs typeface="Arial MT"/>
              </a:rPr>
              <a:t>Supongamos la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siguiente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jerarquía:</a:t>
            </a:r>
            <a:endParaRPr sz="1600">
              <a:latin typeface="Arial MT"/>
              <a:cs typeface="Arial MT"/>
            </a:endParaRPr>
          </a:p>
          <a:p>
            <a:pPr marR="847090" algn="ctr">
              <a:lnSpc>
                <a:spcPct val="100000"/>
              </a:lnSpc>
              <a:spcBef>
                <a:spcPts val="835"/>
              </a:spcBef>
            </a:pPr>
            <a:r>
              <a:rPr sz="1400" b="1" dirty="0">
                <a:solidFill>
                  <a:srgbClr val="AEABAB"/>
                </a:solidFill>
                <a:latin typeface="Arial"/>
                <a:cs typeface="Arial"/>
              </a:rPr>
              <a:t>CuentaBancaria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987" y="833373"/>
            <a:ext cx="1320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Polim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rfismo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4532" y="3292602"/>
            <a:ext cx="361950" cy="232410"/>
          </a:xfrm>
          <a:custGeom>
            <a:avLst/>
            <a:gdLst/>
            <a:ahLst/>
            <a:cxnLst/>
            <a:rect l="l" t="t" r="r" b="b"/>
            <a:pathLst>
              <a:path w="361950" h="232410">
                <a:moveTo>
                  <a:pt x="43941" y="159385"/>
                </a:moveTo>
                <a:lnTo>
                  <a:pt x="0" y="232410"/>
                </a:lnTo>
                <a:lnTo>
                  <a:pt x="84708" y="223774"/>
                </a:lnTo>
                <a:lnTo>
                  <a:pt x="72004" y="203708"/>
                </a:lnTo>
                <a:lnTo>
                  <a:pt x="57022" y="203708"/>
                </a:lnTo>
                <a:lnTo>
                  <a:pt x="50164" y="193040"/>
                </a:lnTo>
                <a:lnTo>
                  <a:pt x="60929" y="186216"/>
                </a:lnTo>
                <a:lnTo>
                  <a:pt x="43941" y="159385"/>
                </a:lnTo>
                <a:close/>
              </a:path>
              <a:path w="361950" h="232410">
                <a:moveTo>
                  <a:pt x="60929" y="186216"/>
                </a:moveTo>
                <a:lnTo>
                  <a:pt x="50164" y="193040"/>
                </a:lnTo>
                <a:lnTo>
                  <a:pt x="57022" y="203708"/>
                </a:lnTo>
                <a:lnTo>
                  <a:pt x="67713" y="196931"/>
                </a:lnTo>
                <a:lnTo>
                  <a:pt x="60929" y="186216"/>
                </a:lnTo>
                <a:close/>
              </a:path>
              <a:path w="361950" h="232410">
                <a:moveTo>
                  <a:pt x="67713" y="196931"/>
                </a:moveTo>
                <a:lnTo>
                  <a:pt x="57022" y="203708"/>
                </a:lnTo>
                <a:lnTo>
                  <a:pt x="72004" y="203708"/>
                </a:lnTo>
                <a:lnTo>
                  <a:pt x="67713" y="196931"/>
                </a:lnTo>
                <a:close/>
              </a:path>
              <a:path w="361950" h="232410">
                <a:moveTo>
                  <a:pt x="354710" y="0"/>
                </a:moveTo>
                <a:lnTo>
                  <a:pt x="60929" y="186216"/>
                </a:lnTo>
                <a:lnTo>
                  <a:pt x="67713" y="196931"/>
                </a:lnTo>
                <a:lnTo>
                  <a:pt x="361568" y="10668"/>
                </a:lnTo>
                <a:lnTo>
                  <a:pt x="35471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6217" y="3412439"/>
            <a:ext cx="1217930" cy="6927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1400" b="1" spc="-5" dirty="0">
                <a:solidFill>
                  <a:srgbClr val="AEABAB"/>
                </a:solidFill>
                <a:latin typeface="Arial"/>
                <a:cs typeface="Arial"/>
              </a:rPr>
              <a:t>CajaDeAhorro</a:t>
            </a:r>
            <a:endParaRPr sz="1400">
              <a:latin typeface="Arial"/>
              <a:cs typeface="Arial"/>
            </a:endParaRPr>
          </a:p>
          <a:p>
            <a:pPr marR="23495" algn="ctr">
              <a:lnSpc>
                <a:spcPct val="100000"/>
              </a:lnSpc>
              <a:spcBef>
                <a:spcPts val="945"/>
              </a:spcBef>
            </a:pPr>
            <a:r>
              <a:rPr sz="1400" spc="-5" dirty="0">
                <a:solidFill>
                  <a:srgbClr val="AEABAB"/>
                </a:solidFill>
                <a:latin typeface="Arial MT"/>
                <a:cs typeface="Arial MT"/>
              </a:rPr>
              <a:t>extraer()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6840" y="3271392"/>
            <a:ext cx="365125" cy="254000"/>
          </a:xfrm>
          <a:custGeom>
            <a:avLst/>
            <a:gdLst/>
            <a:ahLst/>
            <a:cxnLst/>
            <a:rect l="l" t="t" r="r" b="b"/>
            <a:pathLst>
              <a:path w="365125" h="254000">
                <a:moveTo>
                  <a:pt x="298396" y="215684"/>
                </a:moveTo>
                <a:lnTo>
                  <a:pt x="280415" y="241807"/>
                </a:lnTo>
                <a:lnTo>
                  <a:pt x="364744" y="253618"/>
                </a:lnTo>
                <a:lnTo>
                  <a:pt x="347780" y="222884"/>
                </a:lnTo>
                <a:lnTo>
                  <a:pt x="308863" y="222884"/>
                </a:lnTo>
                <a:lnTo>
                  <a:pt x="298396" y="215684"/>
                </a:lnTo>
                <a:close/>
              </a:path>
              <a:path w="365125" h="254000">
                <a:moveTo>
                  <a:pt x="305603" y="205212"/>
                </a:moveTo>
                <a:lnTo>
                  <a:pt x="298396" y="215684"/>
                </a:lnTo>
                <a:lnTo>
                  <a:pt x="308863" y="222884"/>
                </a:lnTo>
                <a:lnTo>
                  <a:pt x="315975" y="212343"/>
                </a:lnTo>
                <a:lnTo>
                  <a:pt x="305603" y="205212"/>
                </a:lnTo>
                <a:close/>
              </a:path>
              <a:path w="365125" h="254000">
                <a:moveTo>
                  <a:pt x="323596" y="179069"/>
                </a:moveTo>
                <a:lnTo>
                  <a:pt x="305603" y="205212"/>
                </a:lnTo>
                <a:lnTo>
                  <a:pt x="315975" y="212343"/>
                </a:lnTo>
                <a:lnTo>
                  <a:pt x="308863" y="222884"/>
                </a:lnTo>
                <a:lnTo>
                  <a:pt x="347780" y="222884"/>
                </a:lnTo>
                <a:lnTo>
                  <a:pt x="323596" y="179069"/>
                </a:lnTo>
                <a:close/>
              </a:path>
              <a:path w="365125" h="254000">
                <a:moveTo>
                  <a:pt x="7112" y="0"/>
                </a:moveTo>
                <a:lnTo>
                  <a:pt x="0" y="10413"/>
                </a:lnTo>
                <a:lnTo>
                  <a:pt x="298396" y="215684"/>
                </a:lnTo>
                <a:lnTo>
                  <a:pt x="305603" y="205212"/>
                </a:lnTo>
                <a:lnTo>
                  <a:pt x="71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3520" y="3436904"/>
            <a:ext cx="1419860" cy="66802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AEABAB"/>
                </a:solidFill>
                <a:latin typeface="Arial"/>
                <a:cs typeface="Arial"/>
              </a:rPr>
              <a:t>CuentaCorriente</a:t>
            </a:r>
            <a:endParaRPr sz="14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solidFill>
                  <a:srgbClr val="AEABAB"/>
                </a:solidFill>
                <a:latin typeface="Arial MT"/>
                <a:cs typeface="Arial MT"/>
              </a:rPr>
              <a:t>extraer()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4143552"/>
            <a:ext cx="6736715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 MT"/>
                <a:cs typeface="Arial MT"/>
              </a:rPr>
              <a:t>Ambas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entienden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extraer.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extraer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está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implementado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manera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diferente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cada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58" y="302513"/>
            <a:ext cx="8488680" cy="37642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0537" y="342646"/>
            <a:ext cx="3773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Herencia.</a:t>
            </a:r>
            <a:r>
              <a:rPr spc="10" dirty="0"/>
              <a:t> </a:t>
            </a:r>
            <a:r>
              <a:rPr spc="-5" dirty="0"/>
              <a:t>Polimorfismo.</a:t>
            </a:r>
            <a:r>
              <a:rPr dirty="0"/>
              <a:t> </a:t>
            </a:r>
            <a:r>
              <a:rPr spc="-5" dirty="0"/>
              <a:t>Binding</a:t>
            </a:r>
            <a:r>
              <a:rPr spc="20" dirty="0"/>
              <a:t> </a:t>
            </a:r>
            <a:r>
              <a:rPr spc="-5" dirty="0"/>
              <a:t>dinámico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60" y="871473"/>
            <a:ext cx="184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Binding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dinámico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224" y="1388363"/>
            <a:ext cx="8496300" cy="585470"/>
          </a:xfrm>
          <a:prstGeom prst="rect">
            <a:avLst/>
          </a:prstGeom>
          <a:solidFill>
            <a:srgbClr val="E2523A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 marR="8763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6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binding</a:t>
            </a:r>
            <a:r>
              <a:rPr sz="16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sea</a:t>
            </a:r>
            <a:r>
              <a:rPr sz="16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dinámico</a:t>
            </a:r>
            <a:r>
              <a:rPr sz="16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significa</a:t>
            </a:r>
            <a:r>
              <a:rPr sz="16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6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ligadura</a:t>
            </a:r>
            <a:r>
              <a:rPr sz="16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1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6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objeto</a:t>
            </a:r>
            <a:r>
              <a:rPr sz="16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receptor</a:t>
            </a:r>
            <a:r>
              <a:rPr sz="16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6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6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método </a:t>
            </a:r>
            <a:r>
              <a:rPr sz="1600" spc="-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se va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ejecutar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realizará en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tiempo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ejecución.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6020" y="2706623"/>
            <a:ext cx="2484120" cy="954405"/>
          </a:xfrm>
          <a:prstGeom prst="rect">
            <a:avLst/>
          </a:prstGeom>
          <a:solidFill>
            <a:srgbClr val="EC7C30">
              <a:alpha val="54116"/>
            </a:srgbClr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197485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Arial MT"/>
                <a:cs typeface="Arial MT"/>
              </a:rPr>
              <a:t>una instancia de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CuentaCorriente, </a:t>
            </a:r>
            <a:r>
              <a:rPr sz="1400" spc="-10" dirty="0">
                <a:latin typeface="Arial MT"/>
                <a:cs typeface="Arial MT"/>
              </a:rPr>
              <a:t>va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buscar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mensaje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extraer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CuentaCorriente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3675" y="2615946"/>
            <a:ext cx="627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AEABAB"/>
                </a:solidFill>
                <a:latin typeface="Arial"/>
                <a:cs typeface="Arial"/>
              </a:rPr>
              <a:t>Cu</a:t>
            </a:r>
            <a:r>
              <a:rPr sz="1400" b="1" dirty="0">
                <a:solidFill>
                  <a:srgbClr val="AEABAB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AEABAB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AEABAB"/>
                </a:solidFill>
                <a:latin typeface="Arial"/>
                <a:cs typeface="Arial"/>
              </a:rPr>
              <a:t>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9522" y="3192272"/>
            <a:ext cx="1217930" cy="60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AEABAB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AEABAB"/>
                </a:solidFill>
                <a:latin typeface="Arial"/>
                <a:cs typeface="Arial"/>
              </a:rPr>
              <a:t>aja</a:t>
            </a:r>
            <a:r>
              <a:rPr sz="1400" b="1" spc="-10" dirty="0">
                <a:solidFill>
                  <a:srgbClr val="AEABAB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AEABAB"/>
                </a:solidFill>
                <a:latin typeface="Arial"/>
                <a:cs typeface="Arial"/>
              </a:rPr>
              <a:t>e</a:t>
            </a:r>
            <a:r>
              <a:rPr sz="1400" b="1" spc="-45" dirty="0">
                <a:solidFill>
                  <a:srgbClr val="AEABAB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AEABAB"/>
                </a:solidFill>
                <a:latin typeface="Arial"/>
                <a:cs typeface="Arial"/>
              </a:rPr>
              <a:t>ho</a:t>
            </a:r>
            <a:r>
              <a:rPr sz="1400" b="1" dirty="0">
                <a:solidFill>
                  <a:srgbClr val="AEABAB"/>
                </a:solidFill>
                <a:latin typeface="Arial"/>
                <a:cs typeface="Arial"/>
              </a:rPr>
              <a:t>rro</a:t>
            </a:r>
            <a:endParaRPr sz="140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  <a:spcBef>
                <a:spcPts val="1160"/>
              </a:spcBef>
            </a:pPr>
            <a:r>
              <a:rPr sz="1400" spc="-5" dirty="0">
                <a:solidFill>
                  <a:srgbClr val="AEABAB"/>
                </a:solidFill>
                <a:latin typeface="Arial MT"/>
                <a:cs typeface="Arial MT"/>
              </a:rPr>
              <a:t>extraer()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3425" y="3192272"/>
            <a:ext cx="1419860" cy="60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EABAB"/>
                </a:solidFill>
                <a:latin typeface="Arial"/>
                <a:cs typeface="Arial"/>
              </a:rPr>
              <a:t>CuentaCorriente</a:t>
            </a:r>
            <a:endParaRPr sz="14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1160"/>
              </a:spcBef>
            </a:pPr>
            <a:r>
              <a:rPr sz="1400" spc="-5" dirty="0">
                <a:solidFill>
                  <a:srgbClr val="AEABAB"/>
                </a:solidFill>
                <a:latin typeface="Arial MT"/>
                <a:cs typeface="Arial MT"/>
              </a:rPr>
              <a:t>extraer()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4300" y="2871850"/>
            <a:ext cx="883919" cy="292100"/>
          </a:xfrm>
          <a:custGeom>
            <a:avLst/>
            <a:gdLst/>
            <a:ahLst/>
            <a:cxnLst/>
            <a:rect l="l" t="t" r="r" b="b"/>
            <a:pathLst>
              <a:path w="883920" h="292100">
                <a:moveTo>
                  <a:pt x="883920" y="291973"/>
                </a:moveTo>
                <a:lnTo>
                  <a:pt x="866787" y="262128"/>
                </a:lnTo>
                <a:lnTo>
                  <a:pt x="841502" y="218059"/>
                </a:lnTo>
                <a:lnTo>
                  <a:pt x="823912" y="244551"/>
                </a:lnTo>
                <a:lnTo>
                  <a:pt x="470319" y="9537"/>
                </a:lnTo>
                <a:lnTo>
                  <a:pt x="464566" y="0"/>
                </a:lnTo>
                <a:lnTo>
                  <a:pt x="460095" y="2743"/>
                </a:lnTo>
                <a:lnTo>
                  <a:pt x="456184" y="127"/>
                </a:lnTo>
                <a:lnTo>
                  <a:pt x="450532" y="8597"/>
                </a:lnTo>
                <a:lnTo>
                  <a:pt x="61633" y="246735"/>
                </a:lnTo>
                <a:lnTo>
                  <a:pt x="45085" y="219710"/>
                </a:lnTo>
                <a:lnTo>
                  <a:pt x="0" y="291973"/>
                </a:lnTo>
                <a:lnTo>
                  <a:pt x="84836" y="284607"/>
                </a:lnTo>
                <a:lnTo>
                  <a:pt x="72377" y="264287"/>
                </a:lnTo>
                <a:lnTo>
                  <a:pt x="68326" y="257670"/>
                </a:lnTo>
                <a:lnTo>
                  <a:pt x="459765" y="17907"/>
                </a:lnTo>
                <a:lnTo>
                  <a:pt x="816914" y="255092"/>
                </a:lnTo>
                <a:lnTo>
                  <a:pt x="799338" y="281559"/>
                </a:lnTo>
                <a:lnTo>
                  <a:pt x="883920" y="29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8267" y="2184272"/>
            <a:ext cx="815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Ejemplo: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15" y="2706623"/>
            <a:ext cx="2357755" cy="954405"/>
          </a:xfrm>
          <a:prstGeom prst="rect">
            <a:avLst/>
          </a:prstGeom>
          <a:solidFill>
            <a:srgbClr val="EC7C30">
              <a:alpha val="45881"/>
            </a:srgbClr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116205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Arial MT"/>
                <a:cs typeface="Arial MT"/>
              </a:rPr>
              <a:t>una instancia de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CajaDeAhorro,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buscar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 mensaje </a:t>
            </a:r>
            <a:r>
              <a:rPr sz="1400" spc="-5" dirty="0">
                <a:latin typeface="Arial MT"/>
                <a:cs typeface="Arial MT"/>
              </a:rPr>
              <a:t>extraer </a:t>
            </a:r>
            <a:r>
              <a:rPr sz="1400" dirty="0">
                <a:latin typeface="Arial MT"/>
                <a:cs typeface="Arial MT"/>
              </a:rPr>
              <a:t>a 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CajaDeAhorro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547" y="2183384"/>
            <a:ext cx="2795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Si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mensaje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extraer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enviado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27" y="3983735"/>
            <a:ext cx="7701280" cy="337185"/>
          </a:xfrm>
          <a:prstGeom prst="rect">
            <a:avLst/>
          </a:prstGeom>
          <a:solidFill>
            <a:srgbClr val="44536A">
              <a:alpha val="50979"/>
            </a:srgb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latin typeface="Arial MT"/>
                <a:cs typeface="Arial MT"/>
              </a:rPr>
              <a:t>En tiempo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ejecución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conocer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qué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método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ejecutar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977" y="240029"/>
            <a:ext cx="8488680" cy="3764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1957" y="280542"/>
            <a:ext cx="3774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</a:t>
            </a:r>
            <a:r>
              <a:rPr dirty="0"/>
              <a:t> </a:t>
            </a:r>
            <a:r>
              <a:rPr spc="-5" dirty="0"/>
              <a:t>Herencia.</a:t>
            </a:r>
            <a:r>
              <a:rPr spc="5" dirty="0"/>
              <a:t> </a:t>
            </a:r>
            <a:r>
              <a:rPr spc="-5" dirty="0"/>
              <a:t>Polimorfismo.</a:t>
            </a:r>
            <a:r>
              <a:rPr spc="5" dirty="0"/>
              <a:t> </a:t>
            </a:r>
            <a:r>
              <a:rPr spc="-5" dirty="0"/>
              <a:t>Binding</a:t>
            </a:r>
            <a:r>
              <a:rPr spc="20" dirty="0"/>
              <a:t> </a:t>
            </a:r>
            <a:r>
              <a:rPr spc="-5" dirty="0"/>
              <a:t>dinámico</a:t>
            </a:r>
          </a:p>
        </p:txBody>
      </p:sp>
      <p:sp>
        <p:nvSpPr>
          <p:cNvPr id="15" name="object 15"/>
          <p:cNvSpPr/>
          <p:nvPr/>
        </p:nvSpPr>
        <p:spPr>
          <a:xfrm>
            <a:off x="1077467" y="4434840"/>
            <a:ext cx="6213475" cy="649605"/>
          </a:xfrm>
          <a:custGeom>
            <a:avLst/>
            <a:gdLst/>
            <a:ahLst/>
            <a:cxnLst/>
            <a:rect l="l" t="t" r="r" b="b"/>
            <a:pathLst>
              <a:path w="6213475" h="649604">
                <a:moveTo>
                  <a:pt x="6105143" y="0"/>
                </a:moveTo>
                <a:lnTo>
                  <a:pt x="108203" y="0"/>
                </a:lnTo>
                <a:lnTo>
                  <a:pt x="66088" y="8504"/>
                </a:lnTo>
                <a:lnTo>
                  <a:pt x="31694" y="31694"/>
                </a:lnTo>
                <a:lnTo>
                  <a:pt x="8504" y="66088"/>
                </a:lnTo>
                <a:lnTo>
                  <a:pt x="0" y="108204"/>
                </a:lnTo>
                <a:lnTo>
                  <a:pt x="0" y="541020"/>
                </a:lnTo>
                <a:lnTo>
                  <a:pt x="8504" y="583137"/>
                </a:lnTo>
                <a:lnTo>
                  <a:pt x="31694" y="617531"/>
                </a:lnTo>
                <a:lnTo>
                  <a:pt x="66088" y="640720"/>
                </a:lnTo>
                <a:lnTo>
                  <a:pt x="108203" y="649224"/>
                </a:lnTo>
                <a:lnTo>
                  <a:pt x="6105143" y="649224"/>
                </a:lnTo>
                <a:lnTo>
                  <a:pt x="6147286" y="640720"/>
                </a:lnTo>
                <a:lnTo>
                  <a:pt x="6181677" y="617531"/>
                </a:lnTo>
                <a:lnTo>
                  <a:pt x="6204852" y="583137"/>
                </a:lnTo>
                <a:lnTo>
                  <a:pt x="6213348" y="541020"/>
                </a:lnTo>
                <a:lnTo>
                  <a:pt x="6213348" y="108204"/>
                </a:lnTo>
                <a:lnTo>
                  <a:pt x="6204852" y="66088"/>
                </a:lnTo>
                <a:lnTo>
                  <a:pt x="6181677" y="31694"/>
                </a:lnTo>
                <a:lnTo>
                  <a:pt x="6147286" y="8504"/>
                </a:lnTo>
                <a:lnTo>
                  <a:pt x="6105143" y="0"/>
                </a:lnTo>
                <a:close/>
              </a:path>
            </a:pathLst>
          </a:custGeom>
          <a:solidFill>
            <a:srgbClr val="3C4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36675" y="4484623"/>
            <a:ext cx="5777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El método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 va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ejecutar en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respuesta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mensaje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está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determinado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objeto receptor.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1" y="325374"/>
            <a:ext cx="8487156" cy="3764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942" y="365836"/>
            <a:ext cx="1170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</a:t>
            </a:r>
            <a:r>
              <a:rPr spc="-25" dirty="0"/>
              <a:t> </a:t>
            </a:r>
            <a:r>
              <a:rPr spc="-5" dirty="0"/>
              <a:t>Actividad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412493"/>
            <a:ext cx="4616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latin typeface="Arial MT"/>
                <a:cs typeface="Arial MT"/>
              </a:rPr>
              <a:t>1)	Armar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jerarquía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 siguientes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2144394"/>
            <a:ext cx="1475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latin typeface="Arial MT"/>
                <a:cs typeface="Arial MT"/>
              </a:rPr>
              <a:t>a)	Bibliotecario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5782" y="2144394"/>
            <a:ext cx="1536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LibroPrestarSala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8532" y="2144394"/>
            <a:ext cx="534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io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6711" y="2144394"/>
            <a:ext cx="907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Biblioteca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5478" y="2144394"/>
            <a:ext cx="1603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LibroPrestarCasa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4846" y="2144394"/>
            <a:ext cx="1109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SalaLectura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550" y="2876168"/>
            <a:ext cx="944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latin typeface="Arial MT"/>
                <a:cs typeface="Arial MT"/>
              </a:rPr>
              <a:t>b)	Vivero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572" y="2876168"/>
            <a:ext cx="601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Planta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0101" y="2876168"/>
            <a:ext cx="939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Empleado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1832" y="2876168"/>
            <a:ext cx="499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Arbol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4396" y="2876168"/>
            <a:ext cx="1006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Propietario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3182" y="2876168"/>
            <a:ext cx="725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Arbu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9209" y="2876168"/>
            <a:ext cx="657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Cliente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" y="374141"/>
            <a:ext cx="8488680" cy="376427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72B53C3C-D201-4783-A81A-35ED5955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28B892-CD82-4BB1-9D91-ABFF516A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857101"/>
            <a:ext cx="8813801" cy="42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500" y="991869"/>
            <a:ext cx="430403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indent="-20002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proceso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abstracción.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10" dirty="0">
                <a:latin typeface="Calibri"/>
                <a:cs typeface="Calibri"/>
              </a:rPr>
              <a:t>Objetos.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Estado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comportamiento.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Composición.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latin typeface="Calibri"/>
                <a:cs typeface="Calibri"/>
              </a:rPr>
              <a:t>Clases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Instancias.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latin typeface="Calibri"/>
                <a:cs typeface="Calibri"/>
              </a:rPr>
              <a:t>Mensajes 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métodos.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Invocación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métodos.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10" dirty="0">
                <a:latin typeface="Calibri"/>
                <a:cs typeface="Calibri"/>
              </a:rPr>
              <a:t>Encapsulamiento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ocultamiento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información.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10" dirty="0">
                <a:latin typeface="Calibri"/>
                <a:cs typeface="Calibri"/>
              </a:rPr>
              <a:t>Herencia.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Polimorfismo.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Binding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dinámico.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1600" spc="-5" dirty="0">
                <a:latin typeface="Calibri"/>
                <a:cs typeface="Calibri"/>
              </a:rPr>
              <a:t>Actividad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58" y="496062"/>
            <a:ext cx="8488680" cy="3764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</a:t>
            </a:r>
            <a:r>
              <a:rPr spc="-10" dirty="0"/>
              <a:t>n</a:t>
            </a:r>
            <a:r>
              <a:rPr spc="-5" dirty="0"/>
              <a:t>trod</a:t>
            </a:r>
            <a:r>
              <a:rPr spc="-15" dirty="0"/>
              <a:t>u</a:t>
            </a:r>
            <a:r>
              <a:rPr spc="-5" dirty="0"/>
              <a:t>cci</a:t>
            </a:r>
            <a:r>
              <a:rPr dirty="0"/>
              <a:t>ó</a:t>
            </a:r>
            <a:r>
              <a:rPr spc="-5" dirty="0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97" y="1099261"/>
            <a:ext cx="8039100" cy="3468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Las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aplicaciones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software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modelan 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mundo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humanos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construimos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mentales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entender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mundo.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 MT"/>
              <a:cs typeface="Arial MT"/>
            </a:endParaRPr>
          </a:p>
          <a:p>
            <a:pPr marL="2233295" marR="635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Un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modelo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mental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visión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simplificada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cómo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cosas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funcionan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cómo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podemos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interactuar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ellas.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MT"/>
              <a:cs typeface="Arial MT"/>
            </a:endParaRPr>
          </a:p>
          <a:p>
            <a:pPr marL="2231390" marR="5080">
              <a:lnSpc>
                <a:spcPct val="100000"/>
              </a:lnSpc>
              <a:tabLst>
                <a:tab pos="2545715" algn="l"/>
                <a:tab pos="3300095" algn="l"/>
                <a:tab pos="3772535" algn="l"/>
                <a:tab pos="4119879" algn="l"/>
                <a:tab pos="5123180" algn="l"/>
                <a:tab pos="5412740" algn="l"/>
                <a:tab pos="6586220" algn="l"/>
                <a:tab pos="6934200" algn="l"/>
                <a:tab pos="7406640" algn="l"/>
                <a:tab pos="7766050" algn="l"/>
              </a:tabLst>
            </a:pPr>
            <a:r>
              <a:rPr sz="1600" spc="-5" dirty="0">
                <a:latin typeface="Arial MT"/>
                <a:cs typeface="Arial MT"/>
              </a:rPr>
              <a:t>El	mundo	real	es	comp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ejo,</a:t>
            </a:r>
            <a:r>
              <a:rPr sz="1600" dirty="0">
                <a:latin typeface="Arial MT"/>
                <a:cs typeface="Arial MT"/>
              </a:rPr>
              <a:t>	l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ab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rac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ión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uno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los  mecanismos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combatir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complejidad.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9539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paradigmas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programación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son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herramientas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conceptuales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nos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permiten</a:t>
            </a:r>
            <a:endParaRPr sz="1600">
              <a:latin typeface="Arial MT"/>
              <a:cs typeface="Arial MT"/>
            </a:endParaRPr>
          </a:p>
          <a:p>
            <a:pPr marL="129539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 MT"/>
                <a:cs typeface="Arial MT"/>
              </a:rPr>
              <a:t>analizar,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abordar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problemas.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1088" y="988713"/>
            <a:ext cx="952500" cy="9071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2318004"/>
            <a:ext cx="2017776" cy="14386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" y="374141"/>
            <a:ext cx="8488680" cy="3764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594" y="414909"/>
            <a:ext cx="2365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15" dirty="0"/>
              <a:t> </a:t>
            </a:r>
            <a:r>
              <a:rPr spc="-5" dirty="0"/>
              <a:t>El</a:t>
            </a:r>
            <a:r>
              <a:rPr spc="-20" dirty="0"/>
              <a:t> </a:t>
            </a:r>
            <a:r>
              <a:rPr spc="-5" dirty="0"/>
              <a:t>proceso</a:t>
            </a:r>
            <a:r>
              <a:rPr spc="10" dirty="0"/>
              <a:t> </a:t>
            </a:r>
            <a:r>
              <a:rPr spc="-5" dirty="0"/>
              <a:t>de abstracción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97" y="414909"/>
            <a:ext cx="6397625" cy="4371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abstracción</a:t>
            </a:r>
            <a:endParaRPr sz="1600">
              <a:latin typeface="Calibri"/>
              <a:cs typeface="Calibri"/>
            </a:endParaRPr>
          </a:p>
          <a:p>
            <a:pPr marL="1917064" marR="5080">
              <a:lnSpc>
                <a:spcPct val="150000"/>
              </a:lnSpc>
              <a:spcBef>
                <a:spcPts val="855"/>
              </a:spcBef>
            </a:pP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paradigmas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programación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presentan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sistematizaciones alternativas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complementarias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 </a:t>
            </a:r>
            <a:r>
              <a:rPr sz="1600" dirty="0">
                <a:latin typeface="Arial MT"/>
                <a:cs typeface="Arial MT"/>
              </a:rPr>
              <a:t>espacio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implementación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una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solución.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Paradigmas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programación: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Programación Imperativa: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Ej. </a:t>
            </a:r>
            <a:r>
              <a:rPr sz="1600" spc="-5" dirty="0">
                <a:latin typeface="Arial MT"/>
                <a:cs typeface="Arial MT"/>
              </a:rPr>
              <a:t>Pascal,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Ada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Programación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Orientada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objetos: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Ej: </a:t>
            </a:r>
            <a:r>
              <a:rPr sz="1600" spc="-5" dirty="0">
                <a:latin typeface="Arial MT"/>
                <a:cs typeface="Arial MT"/>
              </a:rPr>
              <a:t>Smalltalk,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Java,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Python,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C++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Programación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Funcional: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Ej.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Lisp,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Haskell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Programación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Lógica: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Ej.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Prolog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8" y="1033272"/>
            <a:ext cx="8063865" cy="582295"/>
          </a:xfrm>
          <a:prstGeom prst="rect">
            <a:avLst/>
          </a:prstGeom>
          <a:solidFill>
            <a:srgbClr val="44536A">
              <a:alpha val="45881"/>
            </a:srgbClr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8255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objetivo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Programación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Orientada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manejar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la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complejidad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mundo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abstrayendo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conocimiento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encapsulándolo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775" y="2912490"/>
            <a:ext cx="8168640" cy="122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85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Cuando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debemos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realizar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sistema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primero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debemos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hacer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identificar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involucrados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 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sistema.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 MT"/>
              <a:cs typeface="Arial MT"/>
            </a:endParaRPr>
          </a:p>
          <a:p>
            <a:pPr marL="6096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importante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quedarnos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solamente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aquellos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objetos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son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nuestro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interés,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teniendo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siempre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presente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queremos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modelar.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3392" y="4337303"/>
            <a:ext cx="4747260" cy="337185"/>
          </a:xfrm>
          <a:prstGeom prst="rect">
            <a:avLst/>
          </a:prstGeom>
          <a:solidFill>
            <a:srgbClr val="44536A">
              <a:alpha val="45881"/>
            </a:srgb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latin typeface="Arial MT"/>
                <a:cs typeface="Arial MT"/>
              </a:rPr>
              <a:t>Identificar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 objetos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arte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ciencia.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39" y="4733544"/>
            <a:ext cx="6570345" cy="335280"/>
          </a:xfrm>
          <a:custGeom>
            <a:avLst/>
            <a:gdLst/>
            <a:ahLst/>
            <a:cxnLst/>
            <a:rect l="l" t="t" r="r" b="b"/>
            <a:pathLst>
              <a:path w="6570345" h="335279">
                <a:moveTo>
                  <a:pt x="6569964" y="0"/>
                </a:moveTo>
                <a:lnTo>
                  <a:pt x="0" y="0"/>
                </a:lnTo>
                <a:lnTo>
                  <a:pt x="0" y="335279"/>
                </a:lnTo>
                <a:lnTo>
                  <a:pt x="6569964" y="335279"/>
                </a:lnTo>
                <a:lnTo>
                  <a:pt x="6569964" y="0"/>
                </a:lnTo>
                <a:close/>
              </a:path>
            </a:pathLst>
          </a:custGeom>
          <a:solidFill>
            <a:srgbClr val="44536A">
              <a:alpha val="4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0475" y="4762906"/>
            <a:ext cx="6370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resultado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dependerá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 contexto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punto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vista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quien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495" y="1908048"/>
            <a:ext cx="7703820" cy="824865"/>
          </a:xfrm>
          <a:prstGeom prst="rect">
            <a:avLst/>
          </a:prstGeom>
          <a:solidFill>
            <a:srgbClr val="E2523A">
              <a:alpha val="74900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49339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 Programación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Orientado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Objetos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describe un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sistema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término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los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objetos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involucrados.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Dichos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objetos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interactúan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16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sí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enviándose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mensajes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llevar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cabo una tarea.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" y="374141"/>
            <a:ext cx="8488680" cy="3764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594" y="414909"/>
            <a:ext cx="2365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15" dirty="0"/>
              <a:t> </a:t>
            </a:r>
            <a:r>
              <a:rPr spc="-5" dirty="0"/>
              <a:t>El</a:t>
            </a:r>
            <a:r>
              <a:rPr spc="-20" dirty="0"/>
              <a:t> </a:t>
            </a:r>
            <a:r>
              <a:rPr spc="-5" dirty="0"/>
              <a:t>proceso</a:t>
            </a:r>
            <a:r>
              <a:rPr spc="10" dirty="0"/>
              <a:t> </a:t>
            </a:r>
            <a:r>
              <a:rPr spc="-5" dirty="0"/>
              <a:t>de abstracción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439" y="4134611"/>
            <a:ext cx="6144895" cy="7086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la </a:t>
            </a:r>
            <a:r>
              <a:rPr sz="1600" spc="-5" dirty="0">
                <a:latin typeface="Arial MT"/>
                <a:cs typeface="Arial MT"/>
              </a:rPr>
              <a:t>representación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programa</a:t>
            </a:r>
            <a:endParaRPr sz="1600">
              <a:latin typeface="Arial MT"/>
              <a:cs typeface="Arial MT"/>
            </a:endParaRPr>
          </a:p>
          <a:p>
            <a:pPr marL="57785" algn="ctr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denomina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objeto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software</a:t>
            </a:r>
            <a:r>
              <a:rPr sz="160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663" y="1506473"/>
            <a:ext cx="7468870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917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¿Qué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objeto?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Objeto:</a:t>
            </a:r>
            <a:r>
              <a:rPr sz="1600" b="1" spc="509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entidad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tiene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características: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estado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y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comportamiento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 marR="66802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Estado: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está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representado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38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atributos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</a:t>
            </a:r>
            <a:r>
              <a:rPr sz="1600" spc="3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decir</a:t>
            </a:r>
            <a:r>
              <a:rPr sz="1600" spc="3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</a:t>
            </a:r>
            <a:r>
              <a:rPr sz="1600" spc="3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propiedades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relevantes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Comportamiento: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está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representado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-5" dirty="0">
                <a:latin typeface="Arial MT"/>
                <a:cs typeface="Arial MT"/>
              </a:rPr>
              <a:t> una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dirty="0">
                <a:latin typeface="Arial"/>
                <a:cs typeface="Arial"/>
              </a:rPr>
              <a:t>serie </a:t>
            </a:r>
            <a:r>
              <a:rPr sz="1600" b="1" i="1" spc="-5" dirty="0">
                <a:latin typeface="Arial"/>
                <a:cs typeface="Arial"/>
              </a:rPr>
              <a:t>de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funciones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o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métodos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modifican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747" y="941832"/>
            <a:ext cx="7124700" cy="337185"/>
          </a:xfrm>
          <a:prstGeom prst="rect">
            <a:avLst/>
          </a:prstGeom>
          <a:solidFill>
            <a:srgbClr val="44536A">
              <a:alpha val="54901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Arial MT"/>
                <a:cs typeface="Arial MT"/>
              </a:rPr>
              <a:t>Cada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objeto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programa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puede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hacerse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sobre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él.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97" y="268986"/>
            <a:ext cx="8488680" cy="3764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272" y="309753"/>
            <a:ext cx="4354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5" dirty="0"/>
              <a:t> </a:t>
            </a:r>
            <a:r>
              <a:rPr spc="-10" dirty="0"/>
              <a:t>Objetos.</a:t>
            </a:r>
            <a:r>
              <a:rPr spc="15" dirty="0"/>
              <a:t> </a:t>
            </a:r>
            <a:r>
              <a:rPr spc="-5" dirty="0"/>
              <a:t>Estado</a:t>
            </a:r>
            <a:r>
              <a:rPr dirty="0"/>
              <a:t> </a:t>
            </a:r>
            <a:r>
              <a:rPr spc="-5" dirty="0"/>
              <a:t>y</a:t>
            </a:r>
            <a:r>
              <a:rPr spc="15" dirty="0"/>
              <a:t> </a:t>
            </a:r>
            <a:r>
              <a:rPr spc="-10" dirty="0"/>
              <a:t>comportamiento.</a:t>
            </a:r>
            <a:r>
              <a:rPr spc="20" dirty="0"/>
              <a:t> </a:t>
            </a:r>
            <a:r>
              <a:rPr spc="-5" dirty="0"/>
              <a:t>Composición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421" y="1209877"/>
            <a:ext cx="345249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perro</a:t>
            </a:r>
            <a:r>
              <a:rPr sz="1400" b="1" spc="3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tiene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estado: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nombre,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raza,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color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comportamiento: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ladrar,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jugar,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comer,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etc</a:t>
            </a:r>
            <a:r>
              <a:rPr sz="160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1421" y="1217117"/>
            <a:ext cx="3697604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bicicleta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tiene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estado: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cadena,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nº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cambios,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cambio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actual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comportamiento: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acelerar,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frenar,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350" y="766953"/>
            <a:ext cx="994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Ejemplos: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948" y="935736"/>
            <a:ext cx="360315" cy="611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1943" y="822960"/>
            <a:ext cx="874776" cy="7040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0798" y="2846845"/>
            <a:ext cx="878776" cy="388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4232" y="2738627"/>
            <a:ext cx="868680" cy="5105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5693" y="2783041"/>
            <a:ext cx="877388" cy="5886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5744" y="2173351"/>
            <a:ext cx="8100695" cy="165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También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podemos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representar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i="1" dirty="0">
                <a:latin typeface="Arial"/>
                <a:cs typeface="Arial"/>
              </a:rPr>
              <a:t>objetos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abstractos</a:t>
            </a:r>
            <a:r>
              <a:rPr sz="1400" spc="-5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objetos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tienen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representación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física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mundo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 MT"/>
              <a:cs typeface="Arial MT"/>
            </a:endParaRPr>
          </a:p>
          <a:p>
            <a:pPr marL="95885">
              <a:lnSpc>
                <a:spcPct val="100000"/>
              </a:lnSpc>
              <a:tabLst>
                <a:tab pos="5758180" algn="l"/>
              </a:tabLst>
            </a:pPr>
            <a:r>
              <a:rPr sz="1400" b="1" spc="-5" dirty="0">
                <a:latin typeface="Arial"/>
                <a:cs typeface="Arial"/>
              </a:rPr>
              <a:t>Una Caja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ahorro	Una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Cuenta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corriente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R="36893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Composición de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objetos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718" y="200405"/>
            <a:ext cx="8487156" cy="37642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76783" y="241808"/>
            <a:ext cx="4354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5" dirty="0"/>
              <a:t> </a:t>
            </a:r>
            <a:r>
              <a:rPr spc="-10" dirty="0"/>
              <a:t>Objetos.</a:t>
            </a:r>
            <a:r>
              <a:rPr spc="15" dirty="0"/>
              <a:t> </a:t>
            </a:r>
            <a:r>
              <a:rPr spc="-5" dirty="0"/>
              <a:t>Estado</a:t>
            </a:r>
            <a:r>
              <a:rPr dirty="0"/>
              <a:t> </a:t>
            </a:r>
            <a:r>
              <a:rPr spc="-5" dirty="0"/>
              <a:t>y</a:t>
            </a:r>
            <a:r>
              <a:rPr spc="15" dirty="0"/>
              <a:t> </a:t>
            </a:r>
            <a:r>
              <a:rPr spc="-10" dirty="0"/>
              <a:t>comportamiento.</a:t>
            </a:r>
            <a:r>
              <a:rPr spc="20" dirty="0"/>
              <a:t> </a:t>
            </a:r>
            <a:r>
              <a:rPr spc="-5" dirty="0"/>
              <a:t>Composición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7755" y="4075176"/>
            <a:ext cx="5474335" cy="5245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objeto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puede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componerse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más</a:t>
            </a:r>
            <a:r>
              <a:rPr sz="1400" dirty="0">
                <a:latin typeface="Arial MT"/>
                <a:cs typeface="Arial MT"/>
              </a:rPr>
              <a:t> objetos,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conformando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así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objeto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compuesto</a:t>
            </a:r>
            <a:r>
              <a:rPr sz="1400" spc="-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1500" y="3748114"/>
            <a:ext cx="786384" cy="7568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11795" y="3788664"/>
            <a:ext cx="723900" cy="6477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02127" y="4771440"/>
            <a:ext cx="3071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Un</a:t>
            </a:r>
            <a:r>
              <a:rPr sz="14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C00000"/>
                </a:solidFill>
                <a:latin typeface="Arial"/>
                <a:cs typeface="Arial"/>
              </a:rPr>
              <a:t>curso</a:t>
            </a:r>
            <a:r>
              <a:rPr sz="1400" b="1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C00000"/>
                </a:solidFill>
                <a:latin typeface="Arial"/>
                <a:cs typeface="Arial"/>
              </a:rPr>
              <a:t>está</a:t>
            </a:r>
            <a:r>
              <a:rPr sz="14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formado</a:t>
            </a:r>
            <a:r>
              <a:rPr sz="1400" b="1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por</a:t>
            </a:r>
            <a:r>
              <a:rPr sz="1400" b="1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alumnos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327" y="743712"/>
            <a:ext cx="7560945" cy="581025"/>
          </a:xfrm>
          <a:prstGeom prst="rect">
            <a:avLst/>
          </a:prstGeom>
          <a:solidFill>
            <a:srgbClr val="E2523A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44069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clase es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“modelo”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definir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objetos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pueden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mismas </a:t>
            </a:r>
            <a:r>
              <a:rPr sz="1600" spc="-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acciones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poseen características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similares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123" y="2208276"/>
            <a:ext cx="7777480" cy="307975"/>
          </a:xfrm>
          <a:prstGeom prst="rect">
            <a:avLst/>
          </a:prstGeom>
          <a:solidFill>
            <a:srgbClr val="44536A">
              <a:alpha val="50979"/>
            </a:srgbClr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Arial MT"/>
                <a:cs typeface="Arial MT"/>
              </a:rPr>
              <a:t>Por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tanto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creamos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Clase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Persona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agrupa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esos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atributos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comportamientos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comunes.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518920"/>
            <a:ext cx="80505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Todas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personas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comparten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mismos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atributos: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nombre,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color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pelo,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estatura,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peso,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color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ojos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tienen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más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mismo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comportamiento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caminar,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saltar,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correr,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comer,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494" y="2831973"/>
            <a:ext cx="1193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Clase</a:t>
            </a:r>
            <a:r>
              <a:rPr sz="14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Persona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1807" y="4105147"/>
            <a:ext cx="179895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Comportamiento,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externa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objeto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2896" y="3092195"/>
            <a:ext cx="1945005" cy="1938655"/>
          </a:xfrm>
          <a:custGeom>
            <a:avLst/>
            <a:gdLst/>
            <a:ahLst/>
            <a:cxnLst/>
            <a:rect l="l" t="t" r="r" b="b"/>
            <a:pathLst>
              <a:path w="1945004" h="1938654">
                <a:moveTo>
                  <a:pt x="0" y="1938527"/>
                </a:moveTo>
                <a:lnTo>
                  <a:pt x="1944624" y="1938527"/>
                </a:lnTo>
                <a:lnTo>
                  <a:pt x="1944624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87658" y="3121228"/>
            <a:ext cx="19354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8890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nombre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color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pelo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estatura </a:t>
            </a:r>
            <a:r>
              <a:rPr sz="1200" b="1" dirty="0">
                <a:latin typeface="Arial"/>
                <a:cs typeface="Arial"/>
              </a:rPr>
              <a:t> peso</a:t>
            </a:r>
            <a:endParaRPr sz="1200" dirty="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color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9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ojos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7658" y="4036263"/>
            <a:ext cx="19354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125285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ca</a:t>
            </a:r>
            <a:r>
              <a:rPr sz="1200" b="1" dirty="0">
                <a:latin typeface="Arial"/>
                <a:cs typeface="Arial"/>
              </a:rPr>
              <a:t>min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  saltar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correr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comer </a:t>
            </a:r>
            <a:r>
              <a:rPr sz="1200" b="1" dirty="0">
                <a:latin typeface="Arial"/>
                <a:cs typeface="Arial"/>
              </a:rPr>
              <a:t> dormir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8803" y="4076700"/>
            <a:ext cx="1918970" cy="1905"/>
          </a:xfrm>
          <a:custGeom>
            <a:avLst/>
            <a:gdLst/>
            <a:ahLst/>
            <a:cxnLst/>
            <a:rect l="l" t="t" r="r" b="b"/>
            <a:pathLst>
              <a:path w="1918970" h="1904">
                <a:moveTo>
                  <a:pt x="0" y="1524"/>
                </a:moveTo>
                <a:lnTo>
                  <a:pt x="1918716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5848" y="3072130"/>
            <a:ext cx="1635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Estado,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interna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objeto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3359" y="3357371"/>
            <a:ext cx="287020" cy="143510"/>
          </a:xfrm>
          <a:custGeom>
            <a:avLst/>
            <a:gdLst/>
            <a:ahLst/>
            <a:cxnLst/>
            <a:rect l="l" t="t" r="r" b="b"/>
            <a:pathLst>
              <a:path w="287020" h="143510">
                <a:moveTo>
                  <a:pt x="214502" y="0"/>
                </a:moveTo>
                <a:lnTo>
                  <a:pt x="0" y="0"/>
                </a:lnTo>
                <a:lnTo>
                  <a:pt x="0" y="143255"/>
                </a:lnTo>
                <a:lnTo>
                  <a:pt x="214502" y="143255"/>
                </a:lnTo>
                <a:lnTo>
                  <a:pt x="286512" y="71627"/>
                </a:lnTo>
                <a:lnTo>
                  <a:pt x="2145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23359" y="4306823"/>
            <a:ext cx="287020" cy="143510"/>
          </a:xfrm>
          <a:custGeom>
            <a:avLst/>
            <a:gdLst/>
            <a:ahLst/>
            <a:cxnLst/>
            <a:rect l="l" t="t" r="r" b="b"/>
            <a:pathLst>
              <a:path w="287020" h="143510">
                <a:moveTo>
                  <a:pt x="214502" y="0"/>
                </a:moveTo>
                <a:lnTo>
                  <a:pt x="0" y="0"/>
                </a:lnTo>
                <a:lnTo>
                  <a:pt x="0" y="143255"/>
                </a:lnTo>
                <a:lnTo>
                  <a:pt x="214502" y="143255"/>
                </a:lnTo>
                <a:lnTo>
                  <a:pt x="286512" y="71627"/>
                </a:lnTo>
                <a:lnTo>
                  <a:pt x="2145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2996599"/>
            <a:ext cx="1336765" cy="7509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863" y="3922776"/>
            <a:ext cx="830580" cy="8305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3109" y="3495569"/>
            <a:ext cx="942022" cy="67305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594" y="92202"/>
            <a:ext cx="8488680" cy="376427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6659" y="132715"/>
            <a:ext cx="17805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20" dirty="0"/>
              <a:t> </a:t>
            </a:r>
            <a:r>
              <a:rPr spc="-5" dirty="0"/>
              <a:t>Clases</a:t>
            </a:r>
            <a:r>
              <a:rPr spc="-20" dirty="0"/>
              <a:t> </a:t>
            </a:r>
            <a:r>
              <a:rPr spc="-5" dirty="0"/>
              <a:t>e</a:t>
            </a:r>
            <a:r>
              <a:rPr spc="-25" dirty="0"/>
              <a:t> </a:t>
            </a:r>
            <a:r>
              <a:rPr spc="-5" dirty="0"/>
              <a:t>Instancias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1400</Words>
  <Application>Microsoft Office PowerPoint</Application>
  <PresentationFormat>Presentación en pantalla (16:9)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Programación Orientada a Objetos</vt:lpstr>
      <vt:lpstr>Presentación de PowerPoint</vt:lpstr>
      <vt:lpstr>Introducción</vt:lpstr>
      <vt:lpstr>1. El proceso de abstracción</vt:lpstr>
      <vt:lpstr>Presentación de PowerPoint</vt:lpstr>
      <vt:lpstr>1. El proceso de abstracción</vt:lpstr>
      <vt:lpstr>2. Objetos. Estado y comportamiento. Composición</vt:lpstr>
      <vt:lpstr>2. Objetos. Estado y comportamiento. Composición</vt:lpstr>
      <vt:lpstr>3. Clases e Instancias</vt:lpstr>
      <vt:lpstr>3. Clases e Instancias</vt:lpstr>
      <vt:lpstr>4. Mensajes y métodos. Invocación de métodos</vt:lpstr>
      <vt:lpstr>4. Mensajes y métodos. Invocación de métodos</vt:lpstr>
      <vt:lpstr>5. Encapsulamiento y ocultamiento de información</vt:lpstr>
      <vt:lpstr>6. Herencia. Polimorfismo. Binding dinámico</vt:lpstr>
      <vt:lpstr>6. Herencia. Polimorfismo. Binding dinámico</vt:lpstr>
      <vt:lpstr>6. Herencia. Polimorfismo. Binding dinámico</vt:lpstr>
      <vt:lpstr>6. Herencia. Polimorfismo. Binding dinámico</vt:lpstr>
      <vt:lpstr>7. Actividad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</dc:creator>
  <cp:lastModifiedBy>Usuario</cp:lastModifiedBy>
  <cp:revision>1</cp:revision>
  <dcterms:created xsi:type="dcterms:W3CDTF">2021-09-08T00:14:33Z</dcterms:created>
  <dcterms:modified xsi:type="dcterms:W3CDTF">2021-09-08T18:22:58Z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2021-09-08T00:00:00Z</vt:filetime>
  </property>
</Properties>
</file>