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f3d9ec55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f3d9ec55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f3d9ec55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f3d9ec55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f3d9ec55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f3d9ec55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f3d9ec55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f3d9ec55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f3d9ec5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f3d9ec5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f3d9ec55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f3d9ec5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f3d9ec55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f3d9ec55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f3d9ec55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f3d9ec55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f3d9ec55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f3d9ec55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f3d9ec55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f3d9ec55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f3d9ec55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f3d9ec55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f3d9ec55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f3d9ec55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hub.docker.com/r/nikolaiko/android_developer/dockerfil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7400"/>
            <a:ext cx="8520600" cy="117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Chess Task</a:t>
            </a:r>
            <a:endParaRPr/>
          </a:p>
        </p:txBody>
      </p:sp>
      <p:sp>
        <p:nvSpPr>
          <p:cNvPr id="55" name="Google Shape;55;p13"/>
          <p:cNvSpPr txBox="1"/>
          <p:nvPr>
            <p:ph idx="1" type="subTitle"/>
          </p:nvPr>
        </p:nvSpPr>
        <p:spPr>
          <a:xfrm>
            <a:off x="311700" y="1492375"/>
            <a:ext cx="8520600" cy="113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Android приложение для решения шахматных задач типа поставь мат в N ходов</a:t>
            </a:r>
            <a:endParaRPr/>
          </a:p>
        </p:txBody>
      </p:sp>
      <p:pic>
        <p:nvPicPr>
          <p:cNvPr id="56" name="Google Shape;56;p13"/>
          <p:cNvPicPr preferRelativeResize="0"/>
          <p:nvPr/>
        </p:nvPicPr>
        <p:blipFill>
          <a:blip r:embed="rId3">
            <a:alphaModFix/>
          </a:blip>
          <a:stretch>
            <a:fillRect/>
          </a:stretch>
        </p:blipFill>
        <p:spPr>
          <a:xfrm>
            <a:off x="2474013" y="2751050"/>
            <a:ext cx="4195979" cy="2209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Сборка и публикация</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Специальный gradle plugin, с группой задач для проверки кода, запуска тестов, сборки приложения, сохранения в artifactory, запись в AppCenter</a:t>
            </a:r>
            <a:endParaRPr/>
          </a:p>
          <a:p>
            <a:pPr indent="-342900" lvl="0" marL="457200" rtl="0" algn="l">
              <a:spcBef>
                <a:spcPts val="0"/>
              </a:spcBef>
              <a:spcAft>
                <a:spcPts val="0"/>
              </a:spcAft>
              <a:buSzPts val="1800"/>
              <a:buChar char="●"/>
            </a:pPr>
            <a:r>
              <a:rPr lang="en"/>
              <a:t>Для проверки кода - detekt</a:t>
            </a:r>
            <a:endParaRPr/>
          </a:p>
          <a:p>
            <a:pPr indent="-342900" lvl="0" marL="457200" rtl="0" algn="l">
              <a:spcBef>
                <a:spcPts val="0"/>
              </a:spcBef>
              <a:spcAft>
                <a:spcPts val="0"/>
              </a:spcAft>
              <a:buSzPts val="1800"/>
              <a:buChar char="●"/>
            </a:pPr>
            <a:r>
              <a:rPr lang="en"/>
              <a:t>Для публикации appcenter-plugin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Docker. Обеспечение окружения.</a:t>
            </a:r>
            <a:endParaRPr/>
          </a:p>
          <a:p>
            <a:pPr indent="-342900" lvl="0" marL="457200" rtl="0" algn="l">
              <a:spcBef>
                <a:spcPts val="0"/>
              </a:spcBef>
              <a:spcAft>
                <a:spcPts val="0"/>
              </a:spcAft>
              <a:buSzPts val="1800"/>
              <a:buChar char="●"/>
            </a:pPr>
            <a:r>
              <a:rPr lang="en"/>
              <a:t>Jenkins. Копирование ветки master, запуск нужных задач.</a:t>
            </a:r>
            <a:endParaRPr/>
          </a:p>
          <a:p>
            <a:pPr indent="-342900" lvl="0" marL="457200" rtl="0" algn="l">
              <a:spcBef>
                <a:spcPts val="0"/>
              </a:spcBef>
              <a:spcAft>
                <a:spcPts val="0"/>
              </a:spcAft>
              <a:buSzPts val="1800"/>
              <a:buChar char="●"/>
            </a:pPr>
            <a:r>
              <a:rPr lang="en"/>
              <a:t>Docker контейнер с образом Android SDK и Jenkins - </a:t>
            </a:r>
            <a:r>
              <a:rPr lang="en" u="sng">
                <a:solidFill>
                  <a:schemeClr val="hlink"/>
                </a:solidFill>
                <a:hlinkClick r:id="rId3"/>
              </a:rPr>
              <a:t>docker hub</a:t>
            </a:r>
            <a:r>
              <a:rPr lang="en"/>
              <a:t>.</a:t>
            </a:r>
            <a:endParaRPr/>
          </a:p>
          <a:p>
            <a:pPr indent="0" lvl="0" marL="45720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Что нового\сложного</a:t>
            </a:r>
            <a:endParaRPr/>
          </a:p>
        </p:txBody>
      </p:sp>
      <p:sp>
        <p:nvSpPr>
          <p:cNvPr id="125" name="Google Shape;125;p24"/>
          <p:cNvSpPr txBox="1"/>
          <p:nvPr>
            <p:ph idx="1" type="body"/>
          </p:nvPr>
        </p:nvSpPr>
        <p:spPr>
          <a:xfrm>
            <a:off x="311700" y="1160225"/>
            <a:ext cx="8520600" cy="182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MVI архитектура</a:t>
            </a:r>
            <a:endParaRPr/>
          </a:p>
          <a:p>
            <a:pPr indent="-342900" lvl="0" marL="457200" rtl="0" algn="l">
              <a:spcBef>
                <a:spcPts val="0"/>
              </a:spcBef>
              <a:spcAft>
                <a:spcPts val="0"/>
              </a:spcAft>
              <a:buSzPts val="1800"/>
              <a:buChar char="●"/>
            </a:pPr>
            <a:r>
              <a:rPr lang="en"/>
              <a:t>Многомодульность</a:t>
            </a:r>
            <a:endParaRPr/>
          </a:p>
          <a:p>
            <a:pPr indent="-342900" lvl="0" marL="457200" rtl="0" algn="l">
              <a:spcBef>
                <a:spcPts val="0"/>
              </a:spcBef>
              <a:spcAft>
                <a:spcPts val="0"/>
              </a:spcAft>
              <a:buSzPts val="1800"/>
              <a:buChar char="●"/>
            </a:pPr>
            <a:r>
              <a:rPr lang="en"/>
              <a:t>Gradle plugin</a:t>
            </a:r>
            <a:endParaRPr/>
          </a:p>
          <a:p>
            <a:pPr indent="-342900" lvl="0" marL="457200" rtl="0" algn="l">
              <a:spcBef>
                <a:spcPts val="0"/>
              </a:spcBef>
              <a:spcAft>
                <a:spcPts val="0"/>
              </a:spcAft>
              <a:buSzPts val="1800"/>
              <a:buChar char="●"/>
            </a:pPr>
            <a:r>
              <a:rPr lang="en"/>
              <a:t>Artifactory</a:t>
            </a:r>
            <a:endParaRPr/>
          </a:p>
          <a:p>
            <a:pPr indent="-342900" lvl="0" marL="457200" rtl="0" algn="l">
              <a:spcBef>
                <a:spcPts val="0"/>
              </a:spcBef>
              <a:spcAft>
                <a:spcPts val="0"/>
              </a:spcAft>
              <a:buSzPts val="1800"/>
              <a:buChar char="●"/>
            </a:pPr>
            <a:r>
              <a:rPr lang="en"/>
              <a:t>Jenkins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1623900"/>
            <a:ext cx="8520600" cy="242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Спасибо</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Общая информация</a:t>
            </a:r>
            <a:endParaRPr/>
          </a:p>
        </p:txBody>
      </p:sp>
      <p:sp>
        <p:nvSpPr>
          <p:cNvPr id="62" name="Google Shape;62;p14"/>
          <p:cNvSpPr txBox="1"/>
          <p:nvPr/>
        </p:nvSpPr>
        <p:spPr>
          <a:xfrm>
            <a:off x="311700" y="1017725"/>
            <a:ext cx="8520600" cy="368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4292E"/>
                </a:solidFill>
                <a:highlight>
                  <a:srgbClr val="FFFFFF"/>
                </a:highlight>
              </a:rPr>
              <a:t>Android приложение, написано на Kotlin. Используется подход с разбиением всего приложения на модули, по функциям. Список модулей :</a:t>
            </a:r>
            <a:endParaRPr sz="1200">
              <a:solidFill>
                <a:srgbClr val="24292E"/>
              </a:solidFill>
              <a:highlight>
                <a:srgbClr val="FFFFFF"/>
              </a:highlight>
            </a:endParaRPr>
          </a:p>
          <a:p>
            <a:pPr indent="-304800" lvl="0" marL="457200" rtl="0" algn="l">
              <a:lnSpc>
                <a:spcPct val="115000"/>
              </a:lnSpc>
              <a:spcBef>
                <a:spcPts val="1200"/>
              </a:spcBef>
              <a:spcAft>
                <a:spcPts val="0"/>
              </a:spcAft>
              <a:buClr>
                <a:srgbClr val="24292E"/>
              </a:buClr>
              <a:buSzPts val="1200"/>
              <a:buChar char="●"/>
            </a:pPr>
            <a:r>
              <a:rPr lang="en" sz="1200">
                <a:solidFill>
                  <a:srgbClr val="24292E"/>
                </a:solidFill>
                <a:highlight>
                  <a:srgbClr val="FFFFFF"/>
                </a:highlight>
              </a:rPr>
              <a:t>app</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main</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core</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network</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storage</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onboarding</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taskslist</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chesstask</a:t>
            </a:r>
            <a:endParaRPr sz="1200">
              <a:solidFill>
                <a:srgbClr val="24292E"/>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Приложение взаимодействует с сервером для получения списка задач, а также для получения подробных данных о какой-то конкретной задаче.</a:t>
            </a:r>
            <a:endParaRPr sz="1200">
              <a:solidFill>
                <a:srgbClr val="24292E"/>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311700" y="3448175"/>
            <a:ext cx="8520600" cy="15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24292E"/>
                </a:solidFill>
                <a:highlight>
                  <a:srgbClr val="FFFFFF"/>
                </a:highlight>
              </a:rPr>
              <a:t>Первый экран после запуска - Логин. Для использования приложения необходимо залогиниться. Можно использовать уже созданный аккаунт :</a:t>
            </a:r>
            <a:endParaRPr sz="1200">
              <a:solidFill>
                <a:srgbClr val="24292E"/>
              </a:solidFill>
              <a:highlight>
                <a:srgbClr val="FFFFFF"/>
              </a:highlight>
            </a:endParaRPr>
          </a:p>
          <a:p>
            <a:pPr indent="-304800" lvl="0" marL="457200" rtl="0" algn="l">
              <a:spcBef>
                <a:spcPts val="1200"/>
              </a:spcBef>
              <a:spcAft>
                <a:spcPts val="0"/>
              </a:spcAft>
              <a:buClr>
                <a:srgbClr val="24292E"/>
              </a:buClr>
              <a:buSzPts val="1200"/>
              <a:buChar char="●"/>
            </a:pPr>
            <a:r>
              <a:rPr lang="en" sz="1200">
                <a:solidFill>
                  <a:srgbClr val="24292E"/>
                </a:solidFill>
                <a:highlight>
                  <a:srgbClr val="FFFFFF"/>
                </a:highlight>
              </a:rPr>
              <a:t>login : </a:t>
            </a:r>
            <a:r>
              <a:rPr lang="en" sz="1200">
                <a:solidFill>
                  <a:srgbClr val="0366D6"/>
                </a:solidFill>
                <a:highlight>
                  <a:srgbClr val="FFFFFF"/>
                </a:highlight>
              </a:rPr>
              <a:t>newtest@mail.ru</a:t>
            </a:r>
            <a:endParaRPr sz="1200">
              <a:solidFill>
                <a:srgbClr val="0366D6"/>
              </a:solidFill>
              <a:highlight>
                <a:srgbClr val="FFFFFF"/>
              </a:highlight>
            </a:endParaRPr>
          </a:p>
          <a:p>
            <a:pPr indent="-304800" lvl="0" marL="457200" rtl="0" algn="l">
              <a:spcBef>
                <a:spcPts val="0"/>
              </a:spcBef>
              <a:spcAft>
                <a:spcPts val="0"/>
              </a:spcAft>
              <a:buClr>
                <a:srgbClr val="24292E"/>
              </a:buClr>
              <a:buSzPts val="1200"/>
              <a:buChar char="●"/>
            </a:pPr>
            <a:r>
              <a:rPr lang="en" sz="1200">
                <a:solidFill>
                  <a:srgbClr val="24292E"/>
                </a:solidFill>
                <a:highlight>
                  <a:srgbClr val="FFFFFF"/>
                </a:highlight>
              </a:rPr>
              <a:t>password : password</a:t>
            </a:r>
            <a:endParaRPr sz="1200">
              <a:solidFill>
                <a:srgbClr val="24292E"/>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rgbClr val="24292E"/>
                </a:solidFill>
                <a:highlight>
                  <a:srgbClr val="FFFFFF"/>
                </a:highlight>
              </a:rPr>
              <a:t>Либо можно перейти на экран регистрации и там зарегистрировать нового пользователя.</a:t>
            </a:r>
            <a:endParaRPr sz="1200">
              <a:solidFill>
                <a:srgbClr val="24292E"/>
              </a:solidFill>
              <a:highlight>
                <a:srgbClr val="FFFFFF"/>
              </a:highlight>
            </a:endParaRPr>
          </a:p>
          <a:p>
            <a:pPr indent="0" lvl="0" marL="0" rtl="0" algn="l">
              <a:spcBef>
                <a:spcPts val="1200"/>
              </a:spcBef>
              <a:spcAft>
                <a:spcPts val="1600"/>
              </a:spcAft>
              <a:buNone/>
            </a:pPr>
            <a:r>
              <a:t/>
            </a:r>
            <a:endParaRPr/>
          </a:p>
        </p:txBody>
      </p:sp>
      <p:pic>
        <p:nvPicPr>
          <p:cNvPr id="68" name="Google Shape;68;p15"/>
          <p:cNvPicPr preferRelativeResize="0"/>
          <p:nvPr/>
        </p:nvPicPr>
        <p:blipFill>
          <a:blip r:embed="rId3">
            <a:alphaModFix/>
          </a:blip>
          <a:stretch>
            <a:fillRect/>
          </a:stretch>
        </p:blipFill>
        <p:spPr>
          <a:xfrm>
            <a:off x="1909425" y="206700"/>
            <a:ext cx="1768147" cy="3143373"/>
          </a:xfrm>
          <a:prstGeom prst="rect">
            <a:avLst/>
          </a:prstGeom>
          <a:noFill/>
          <a:ln>
            <a:noFill/>
          </a:ln>
        </p:spPr>
      </p:pic>
      <p:pic>
        <p:nvPicPr>
          <p:cNvPr id="69" name="Google Shape;69;p15"/>
          <p:cNvPicPr preferRelativeResize="0"/>
          <p:nvPr/>
        </p:nvPicPr>
        <p:blipFill>
          <a:blip r:embed="rId4">
            <a:alphaModFix/>
          </a:blip>
          <a:stretch>
            <a:fillRect/>
          </a:stretch>
        </p:blipFill>
        <p:spPr>
          <a:xfrm>
            <a:off x="5466422" y="206700"/>
            <a:ext cx="1768147" cy="31433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311700" y="3944525"/>
            <a:ext cx="8520600" cy="102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24292E"/>
                </a:solidFill>
                <a:highlight>
                  <a:srgbClr val="FFFFFF"/>
                </a:highlight>
              </a:rPr>
              <a:t>После успешного логина\регистрации вы перейдете на экран со списком задач. Там отображается краткая информация о матче, в которой возникла ситуация, которую вам нужно будет разрешить. Вы можете выбрать из списка, а можете выбрать случайную задачу по сложности (легкую, среднюю или сложную). Для этого под списком есть три кнопки - Пешка, Слон и Ферзь, соответственно.</a:t>
            </a:r>
            <a:endParaRPr/>
          </a:p>
        </p:txBody>
      </p:sp>
      <p:pic>
        <p:nvPicPr>
          <p:cNvPr id="75" name="Google Shape;75;p16"/>
          <p:cNvPicPr preferRelativeResize="0"/>
          <p:nvPr/>
        </p:nvPicPr>
        <p:blipFill>
          <a:blip r:embed="rId3">
            <a:alphaModFix/>
          </a:blip>
          <a:stretch>
            <a:fillRect/>
          </a:stretch>
        </p:blipFill>
        <p:spPr>
          <a:xfrm>
            <a:off x="3548325" y="222200"/>
            <a:ext cx="2047345" cy="3639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311700" y="4130675"/>
            <a:ext cx="8520600" cy="59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24292E"/>
                </a:solidFill>
                <a:highlight>
                  <a:srgbClr val="FFFFFF"/>
                </a:highlight>
              </a:rPr>
              <a:t>На экране с выбранной задачей отображается шахматная доска и расставленные на ней фигуры. Вы играете за белых и в начале каждой задачи всегда ваш ход.</a:t>
            </a:r>
            <a:endParaRPr/>
          </a:p>
        </p:txBody>
      </p:sp>
      <p:pic>
        <p:nvPicPr>
          <p:cNvPr id="81" name="Google Shape;81;p17"/>
          <p:cNvPicPr preferRelativeResize="0"/>
          <p:nvPr/>
        </p:nvPicPr>
        <p:blipFill>
          <a:blip r:embed="rId3">
            <a:alphaModFix/>
          </a:blip>
          <a:stretch>
            <a:fillRect/>
          </a:stretch>
        </p:blipFill>
        <p:spPr>
          <a:xfrm>
            <a:off x="2223538" y="183425"/>
            <a:ext cx="2152055" cy="3825875"/>
          </a:xfrm>
          <a:prstGeom prst="rect">
            <a:avLst/>
          </a:prstGeom>
          <a:noFill/>
          <a:ln>
            <a:noFill/>
          </a:ln>
        </p:spPr>
      </p:pic>
      <p:pic>
        <p:nvPicPr>
          <p:cNvPr id="82" name="Google Shape;82;p17"/>
          <p:cNvPicPr preferRelativeResize="0"/>
          <p:nvPr/>
        </p:nvPicPr>
        <p:blipFill>
          <a:blip r:embed="rId4">
            <a:alphaModFix/>
          </a:blip>
          <a:stretch>
            <a:fillRect/>
          </a:stretch>
        </p:blipFill>
        <p:spPr>
          <a:xfrm>
            <a:off x="4768417" y="183425"/>
            <a:ext cx="2152055" cy="3825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311700" y="4080000"/>
            <a:ext cx="8520600" cy="82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24292E"/>
                </a:solidFill>
                <a:highlight>
                  <a:srgbClr val="FFFFFF"/>
                </a:highlight>
              </a:rPr>
              <a:t>Для того, чтобы переместить фигуру вам нужно кликнуть по своей фигуре. После этого на доске будут подсвечиваться клетки на которые можно переместить фигуру. Вы можете нажать на любую из этих клеток, чтобы ваша фигура туда переместилась. Или выбрать лубую другую фигуру.</a:t>
            </a:r>
            <a:endParaRPr/>
          </a:p>
        </p:txBody>
      </p:sp>
      <p:pic>
        <p:nvPicPr>
          <p:cNvPr id="88" name="Google Shape;88;p18"/>
          <p:cNvPicPr preferRelativeResize="0"/>
          <p:nvPr/>
        </p:nvPicPr>
        <p:blipFill>
          <a:blip r:embed="rId3">
            <a:alphaModFix/>
          </a:blip>
          <a:stretch>
            <a:fillRect/>
          </a:stretch>
        </p:blipFill>
        <p:spPr>
          <a:xfrm>
            <a:off x="3510225" y="175675"/>
            <a:ext cx="2123550" cy="377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311700" y="3960050"/>
            <a:ext cx="8520600" cy="101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24292E"/>
                </a:solidFill>
                <a:highlight>
                  <a:srgbClr val="FFFFFF"/>
                </a:highlight>
              </a:rPr>
              <a:t>Если ход, который вы сделали - правильный и соотвествует решению, то далее, либо противник сделает свой ход и снова вернет вам управление или, если ход был правильный и последний то вы увидите сообщение об успешном решении задачи. Если ваш ход был ошибочным, то вам покажут сообщение с предложением откатить ход назад, начать заново или выйти из текущей задачи.</a:t>
            </a:r>
            <a:endParaRPr/>
          </a:p>
        </p:txBody>
      </p:sp>
      <p:pic>
        <p:nvPicPr>
          <p:cNvPr id="94" name="Google Shape;94;p19"/>
          <p:cNvPicPr preferRelativeResize="0"/>
          <p:nvPr/>
        </p:nvPicPr>
        <p:blipFill>
          <a:blip r:embed="rId3">
            <a:alphaModFix/>
          </a:blip>
          <a:stretch>
            <a:fillRect/>
          </a:stretch>
        </p:blipFill>
        <p:spPr>
          <a:xfrm>
            <a:off x="1485763" y="222200"/>
            <a:ext cx="2056079" cy="3655251"/>
          </a:xfrm>
          <a:prstGeom prst="rect">
            <a:avLst/>
          </a:prstGeom>
          <a:noFill/>
          <a:ln>
            <a:noFill/>
          </a:ln>
        </p:spPr>
      </p:pic>
      <p:pic>
        <p:nvPicPr>
          <p:cNvPr id="95" name="Google Shape;95;p19"/>
          <p:cNvPicPr preferRelativeResize="0"/>
          <p:nvPr/>
        </p:nvPicPr>
        <p:blipFill>
          <a:blip r:embed="rId4">
            <a:alphaModFix/>
          </a:blip>
          <a:stretch>
            <a:fillRect/>
          </a:stretch>
        </p:blipFill>
        <p:spPr>
          <a:xfrm>
            <a:off x="5602141" y="222200"/>
            <a:ext cx="2056079" cy="36552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idx="1" type="body"/>
          </p:nvPr>
        </p:nvSpPr>
        <p:spPr>
          <a:xfrm>
            <a:off x="311700" y="4142025"/>
            <a:ext cx="8520600" cy="76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24292E"/>
                </a:solidFill>
                <a:highlight>
                  <a:srgbClr val="FFFFFF"/>
                </a:highlight>
              </a:rPr>
              <a:t>Если решить задачу совсем сложно, можно нажать на кнопку Reveal Answer, чтобы под доской открылись ходы, которые нужно сделать, чтобы выиграть.</a:t>
            </a:r>
            <a:endParaRPr/>
          </a:p>
        </p:txBody>
      </p:sp>
      <p:pic>
        <p:nvPicPr>
          <p:cNvPr id="101" name="Google Shape;101;p20"/>
          <p:cNvPicPr preferRelativeResize="0"/>
          <p:nvPr/>
        </p:nvPicPr>
        <p:blipFill>
          <a:blip r:embed="rId3">
            <a:alphaModFix/>
          </a:blip>
          <a:stretch>
            <a:fillRect/>
          </a:stretch>
        </p:blipFill>
        <p:spPr>
          <a:xfrm>
            <a:off x="3492775" y="214450"/>
            <a:ext cx="2158438" cy="38372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Тесты</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UI тесты. </a:t>
            </a:r>
            <a:r>
              <a:rPr lang="en"/>
              <a:t>Espresso</a:t>
            </a:r>
            <a:r>
              <a:rPr lang="en"/>
              <a:t> и Mockwebserver.</a:t>
            </a:r>
            <a:endParaRPr/>
          </a:p>
          <a:p>
            <a:pPr indent="-342900" lvl="0" marL="457200" rtl="0" algn="l">
              <a:spcBef>
                <a:spcPts val="0"/>
              </a:spcBef>
              <a:spcAft>
                <a:spcPts val="0"/>
              </a:spcAft>
              <a:buSzPts val="1800"/>
              <a:buChar char="●"/>
            </a:pPr>
            <a:r>
              <a:rPr lang="en"/>
              <a:t>Unit тесты. Mockito. </a:t>
            </a:r>
            <a:endParaRPr/>
          </a:p>
          <a:p>
            <a:pPr indent="-342900" lvl="0" marL="457200" rtl="0" algn="l">
              <a:spcBef>
                <a:spcPts val="0"/>
              </a:spcBef>
              <a:spcAft>
                <a:spcPts val="0"/>
              </a:spcAft>
              <a:buSzPts val="1800"/>
              <a:buChar char="●"/>
            </a:pPr>
            <a:r>
              <a:rPr lang="en"/>
              <a:t>Интеграционные тесты. Robolectric.</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