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969" r:id="rId3"/>
    <p:sldId id="951" r:id="rId4"/>
    <p:sldId id="970" r:id="rId5"/>
    <p:sldId id="972" r:id="rId6"/>
    <p:sldId id="977" r:id="rId7"/>
    <p:sldId id="976" r:id="rId8"/>
    <p:sldId id="974" r:id="rId9"/>
    <p:sldId id="998" r:id="rId10"/>
    <p:sldId id="980" r:id="rId11"/>
    <p:sldId id="992" r:id="rId12"/>
    <p:sldId id="999" r:id="rId13"/>
    <p:sldId id="823" r:id="rId14"/>
    <p:sldId id="982" r:id="rId15"/>
    <p:sldId id="996" r:id="rId16"/>
    <p:sldId id="997" r:id="rId17"/>
    <p:sldId id="975" r:id="rId18"/>
    <p:sldId id="993" r:id="rId19"/>
    <p:sldId id="985" r:id="rId20"/>
    <p:sldId id="986" r:id="rId21"/>
    <p:sldId id="981" r:id="rId22"/>
    <p:sldId id="952" r:id="rId23"/>
    <p:sldId id="995" r:id="rId24"/>
    <p:sldId id="987" r:id="rId25"/>
    <p:sldId id="978" r:id="rId26"/>
    <p:sldId id="953" r:id="rId27"/>
    <p:sldId id="956" r:id="rId28"/>
    <p:sldId id="954" r:id="rId29"/>
    <p:sldId id="990" r:id="rId30"/>
    <p:sldId id="994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639DE68-7714-459A-A1C0-774A68FC447F}">
          <p14:sldIdLst>
            <p14:sldId id="256"/>
            <p14:sldId id="969"/>
            <p14:sldId id="951"/>
          </p14:sldIdLst>
        </p14:section>
        <p14:section name="muCLP" id="{D6931227-F4CE-4452-AF5B-7D76B7139741}">
          <p14:sldIdLst>
            <p14:sldId id="970"/>
            <p14:sldId id="972"/>
            <p14:sldId id="977"/>
          </p14:sldIdLst>
        </p14:section>
        <p14:section name="modular reduction" id="{120D951A-EEBE-4623-9D31-20F5A8A0F6AF}">
          <p14:sldIdLst>
            <p14:sldId id="976"/>
            <p14:sldId id="974"/>
            <p14:sldId id="998"/>
            <p14:sldId id="980"/>
            <p14:sldId id="992"/>
          </p14:sldIdLst>
        </p14:section>
        <p14:section name="pfwCSP" id="{70347BF4-0AF2-4DA5-B19C-BAAA3BEA5517}">
          <p14:sldIdLst>
            <p14:sldId id="999"/>
            <p14:sldId id="823"/>
            <p14:sldId id="982"/>
            <p14:sldId id="996"/>
            <p14:sldId id="997"/>
          </p14:sldIdLst>
        </p14:section>
        <p14:section name="reduction to pfwCSP" id="{5462FDC1-2039-4997-B748-BBF32CF99D77}">
          <p14:sldIdLst>
            <p14:sldId id="975"/>
            <p14:sldId id="993"/>
            <p14:sldId id="985"/>
            <p14:sldId id="986"/>
          </p14:sldIdLst>
        </p14:section>
        <p14:section name="primal and dual parallel solving" id="{0FFA3C2A-1466-46B1-B727-E3BFCAC8BA11}">
          <p14:sldIdLst>
            <p14:sldId id="981"/>
            <p14:sldId id="952"/>
            <p14:sldId id="995"/>
            <p14:sldId id="987"/>
          </p14:sldIdLst>
        </p14:section>
        <p14:section name="implementation and evaluation" id="{33A03821-B722-4BF1-AE5B-2B993C896B25}">
          <p14:sldIdLst>
            <p14:sldId id="978"/>
            <p14:sldId id="953"/>
            <p14:sldId id="956"/>
            <p14:sldId id="954"/>
            <p14:sldId id="990"/>
            <p14:sldId id="9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5" autoAdjust="0"/>
    <p:restoredTop sz="94637" autoAdjust="0"/>
  </p:normalViewPr>
  <p:slideViewPr>
    <p:cSldViewPr snapToGrid="0">
      <p:cViewPr varScale="1">
        <p:scale>
          <a:sx n="91" d="100"/>
          <a:sy n="91" d="100"/>
        </p:scale>
        <p:origin x="16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576BE-9261-4F96-85A8-38C2BE8C4321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80139-2E19-4929-86A7-335CEE518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41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80139-2E19-4929-86A7-335CEE518A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07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endParaRPr lang="ja-JP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altLang="ja-JP" dirty="0">
                    <a:latin typeface="Times New Roman" panose="02020603050405020304" pitchFamily="18" charset="0"/>
                  </a:rPr>
                  <a:t>All the experiments have been conducted on 3.1GHz Intel Xeon Platinum 8000 CPU and 32 GiB RAM with 600 seconds time-limit</a:t>
                </a:r>
              </a:p>
              <a:p>
                <a:pPr algn="l"/>
                <a:endParaRPr lang="en-US" altLang="ja-JP" dirty="0">
                  <a:latin typeface="Times New Roman" panose="02020603050405020304" pitchFamily="18" charset="0"/>
                </a:endParaRPr>
              </a:p>
              <a:p>
                <a:pPr algn="l"/>
                <a:r>
                  <a:rPr lang="en-US" altLang="ja-JP" dirty="0">
                    <a:latin typeface="Times New Roman" panose="02020603050405020304" pitchFamily="18" charset="0"/>
                  </a:rPr>
                  <a:t>Mu2CHC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/>
                  <a:t>Under-approximates (positive occurrences of) </a:t>
                </a:r>
                <a:r>
                  <a:rPr lang="en-US" altLang="ja-JP" i="0">
                    <a:latin typeface="Cambria Math" panose="02040503050406030204" pitchFamily="18" charset="0"/>
                  </a:rPr>
                  <a:t>𝜇</a:t>
                </a:r>
                <a:r>
                  <a:rPr lang="en-US" altLang="ja-JP" dirty="0"/>
                  <a:t>-predicates using heuristically-enumerated symbolic upper bounds for the number of expansion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/>
                  <a:t>translates the results into CHC constraints and solves them using CHC solvers (Spacer and </a:t>
                </a:r>
                <a:r>
                  <a:rPr lang="en-US" altLang="ja-JP" dirty="0" err="1"/>
                  <a:t>HoICE</a:t>
                </a:r>
                <a:r>
                  <a:rPr lang="en-US" altLang="ja-JP" dirty="0"/>
                  <a:t>)</a:t>
                </a:r>
              </a:p>
              <a:p>
                <a:pPr algn="l"/>
                <a:endParaRPr lang="ja-JP" altLang="en-US" dirty="0">
                  <a:latin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80139-2E19-4929-86A7-335CEE518A0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899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altLang="ja-JP" dirty="0">
                    <a:latin typeface="Times New Roman" panose="02020603050405020304" pitchFamily="18" charset="0"/>
                  </a:rPr>
                  <a:t>Mu2CHC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/>
                  <a:t>Under-approximates (positive occurrences of) </a:t>
                </a:r>
                <a:r>
                  <a:rPr lang="en-US" altLang="ja-JP" i="0">
                    <a:latin typeface="Cambria Math" panose="02040503050406030204" pitchFamily="18" charset="0"/>
                  </a:rPr>
                  <a:t>𝜇</a:t>
                </a:r>
                <a:r>
                  <a:rPr lang="en-US" altLang="ja-JP" dirty="0"/>
                  <a:t>-predicates using heuristically-enumerated symbolic upper bounds for the number of expansion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/>
                  <a:t>translates the results into CHC constraints and solves them using CHC solvers (Spacer and </a:t>
                </a:r>
                <a:r>
                  <a:rPr lang="en-US" altLang="ja-JP" dirty="0" err="1"/>
                  <a:t>HoICE</a:t>
                </a:r>
                <a:r>
                  <a:rPr lang="en-US" altLang="ja-JP" dirty="0"/>
                  <a:t>)</a:t>
                </a:r>
              </a:p>
              <a:p>
                <a:endParaRPr kumimoji="1" lang="ja-JP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80139-2E19-4929-86A7-335CEE518A0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79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80139-2E19-4929-86A7-335CEE518A0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173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ja-JP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dirty="0"/>
                  <a:t>Extension of the state-of-the-art CHC </a:t>
                </a:r>
                <a:r>
                  <a:rPr lang="en-US" altLang="ja-JP" dirty="0"/>
                  <a:t>solver SPACER [</a:t>
                </a:r>
                <a:r>
                  <a:rPr lang="en-US" altLang="ja-JP" dirty="0" err="1"/>
                  <a:t>Komuravelli</a:t>
                </a:r>
                <a:r>
                  <a:rPr lang="en-US" altLang="ja-JP" dirty="0"/>
                  <a:t>+ CAV’13,’14] to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modular primal-dual </a:t>
                </a:r>
                <a:r>
                  <a:rPr kumimoji="1" lang="en-US" altLang="ja-JP" b="1" i="0">
                    <a:latin typeface="Cambria Math" panose="02040503050406030204" pitchFamily="18" charset="0"/>
                  </a:rPr>
                  <a:t>𝝁</a:t>
                </a:r>
                <a:r>
                  <a:rPr kumimoji="1" lang="en-US" altLang="ja-JP" b="1" dirty="0"/>
                  <a:t>CLP </a:t>
                </a:r>
                <a:r>
                  <a:rPr lang="en-US" altLang="ja-JP" dirty="0"/>
                  <a:t>solving (by extending [</a:t>
                </a:r>
                <a:r>
                  <a:rPr lang="en-US" altLang="ja-JP" dirty="0" err="1"/>
                  <a:t>Tsukada</a:t>
                </a:r>
                <a:r>
                  <a:rPr lang="en-US" altLang="ja-JP" dirty="0"/>
                  <a:t> &amp; U. POPL’22])</a:t>
                </a: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80139-2E19-4929-86A7-335CEE518A0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50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80139-2E19-4929-86A7-335CEE518A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05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endParaRPr lang="en-US" altLang="ja-JP" sz="1200" b="0" i="0" u="none" strike="noStrike" baseline="0" dirty="0">
                  <a:latin typeface="LinLibertineT"/>
                </a:endParaRPr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altLang="ja-JP" sz="1800" b="0" u="none" strike="noStrike" baseline="0" dirty="0"/>
                  <a:t>CHCs </a:t>
                </a:r>
                <a:r>
                  <a:rPr lang="en-US" altLang="ja-JP" sz="1800" b="0" i="0" u="none" strike="noStrike" baseline="0">
                    <a:latin typeface="Cambria Math" panose="02040503050406030204" pitchFamily="18" charset="0"/>
                  </a:rPr>
                  <a:t>Π_1^0</a:t>
                </a:r>
                <a:r>
                  <a:rPr lang="en-US" altLang="ja-JP" sz="1800" b="0" i="0" u="none" strike="noStrike" baseline="0" dirty="0">
                    <a:latin typeface="LinLibertineT"/>
                  </a:rPr>
                  <a:t>-complete, </a:t>
                </a:r>
                <a:r>
                  <a:rPr lang="en-US" altLang="ja-JP" sz="1200" b="0" u="none" strike="noStrike" baseline="0" dirty="0" err="1"/>
                  <a:t>pfwCSP</a:t>
                </a:r>
                <a:r>
                  <a:rPr lang="en-US" altLang="ja-JP" sz="1200" b="0" u="none" strike="noStrike" baseline="0" dirty="0"/>
                  <a:t> </a:t>
                </a:r>
                <a:r>
                  <a:rPr lang="en-US" altLang="ja-JP" sz="1200" b="0" i="0" u="none" strike="noStrike" baseline="0">
                    <a:latin typeface="Cambria Math" panose="02040503050406030204" pitchFamily="18" charset="0"/>
                  </a:rPr>
                  <a:t>Σ_2^1</a:t>
                </a:r>
                <a:r>
                  <a:rPr lang="en-US" altLang="ja-JP" sz="1200" b="0" i="0" u="none" strike="noStrike" baseline="0" dirty="0">
                    <a:latin typeface="LinLibertineT"/>
                  </a:rPr>
                  <a:t>-complete, </a:t>
                </a:r>
                <a:r>
                  <a:rPr lang="en-US" altLang="ja-JP" sz="1200" b="0" u="none" strike="noStrike" baseline="0" dirty="0" err="1"/>
                  <a:t>muCLP</a:t>
                </a:r>
                <a:r>
                  <a:rPr lang="en-US" altLang="ja-JP" sz="1200" b="0" u="none" strike="noStrike" baseline="0" dirty="0"/>
                  <a:t> in </a:t>
                </a:r>
                <a:r>
                  <a:rPr lang="en-US" altLang="ja-JP" sz="1200" b="0" i="0" u="none" strike="noStrike" baseline="0">
                    <a:latin typeface="Cambria Math" panose="02040503050406030204" pitchFamily="18" charset="0"/>
                  </a:rPr>
                  <a:t>Δ_2^1</a:t>
                </a:r>
                <a:endParaRPr lang="en-US" altLang="ja-JP" sz="1200" b="0" i="0" u="none" strike="noStrike" baseline="0" dirty="0">
                  <a:latin typeface="LinLibertineT"/>
                </a:endParaRPr>
              </a:p>
              <a:p>
                <a:pPr algn="l"/>
                <a:r>
                  <a:rPr lang="en-US" altLang="ja-JP" dirty="0"/>
                  <a:t>defined by a sequence of </a:t>
                </a:r>
                <a:r>
                  <a:rPr lang="en-US" altLang="ja-JP" b="1" i="1" dirty="0">
                    <a:solidFill>
                      <a:srgbClr val="0070C0"/>
                    </a:solidFill>
                  </a:rPr>
                  <a:t>equations</a:t>
                </a:r>
                <a:r>
                  <a:rPr lang="en-US" altLang="ja-JP" dirty="0"/>
                  <a:t> of the either form </a:t>
                </a:r>
                <a:r>
                  <a:rPr lang="en-US" altLang="ja-JP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𝑿(𝒙 ̃ ) =_</a:t>
                </a:r>
                <a:r>
                  <a:rPr lang="en-US" altLang="ja-JP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𝝁</a:t>
                </a:r>
                <a:r>
                  <a:rPr lang="en-US" altLang="ja-JP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𝝓</a:t>
                </a:r>
                <a:r>
                  <a:rPr lang="en-US" altLang="ja-JP" b="0" dirty="0"/>
                  <a:t> or </a:t>
                </a:r>
                <a:r>
                  <a:rPr lang="en-US" altLang="ja-JP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𝑿(𝒙 ̃ ) =_</a:t>
                </a:r>
                <a:r>
                  <a:rPr lang="en-US" altLang="ja-JP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𝝂</a:t>
                </a:r>
                <a:r>
                  <a:rPr lang="en-US" altLang="ja-JP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𝝓</a:t>
                </a:r>
                <a:endParaRPr lang="en-US" altLang="ja-JP" sz="1200" b="0" i="0" u="none" strike="noStrike" baseline="0" dirty="0">
                  <a:latin typeface="LinLibertineT"/>
                </a:endParaRP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80139-2E19-4929-86A7-335CEE518A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9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0F98C-30D5-495F-9217-612A3FAA514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75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80139-2E19-4929-86A7-335CEE518A0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90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80139-2E19-4929-86A7-335CEE518A0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8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80139-2E19-4929-86A7-335CEE518A0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133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80139-2E19-4929-86A7-335CEE518A0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012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80139-2E19-4929-86A7-335CEE518A0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07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DC013-F37E-415F-9373-97DF2A996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A901B3-1726-4B18-A7DC-70B77B3ED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5D542-BD70-4DB2-BB7E-5F0AAFD7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05CF83-8D6B-4F4C-8805-85830AFD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641B44-1A7F-47E3-8512-19361CA5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91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592BE-7E4F-46DD-B741-3A7AC1A8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DA9315-3675-4917-AE48-E750DCD1F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0BC925-3826-4812-8963-783FE7F3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296505-8B4F-4CDD-B154-8E64D690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8DCFA-A711-446A-A219-B6917B37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39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2DA3E2-EBA2-46BF-AABC-679260952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1DAF2C-CA1F-4325-BC7C-2A9B1EA28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89F53-7B2F-464E-9218-ED237223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8D2B63-70DE-49FC-9D94-0974A408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E39A18-F6DB-4224-A5AC-71DE13FD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39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9EB68-BC0B-4999-B569-39C586CD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1" y="237906"/>
            <a:ext cx="11926957" cy="1034303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E9F9A2-F621-4522-89DD-DBE0194E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59673"/>
            <a:ext cx="11926957" cy="5367129"/>
          </a:xfrm>
        </p:spPr>
        <p:txBody>
          <a:bodyPr/>
          <a:lstStyle>
            <a:lvl1pPr>
              <a:lnSpc>
                <a:spcPct val="110000"/>
              </a:lnSpc>
              <a:defRPr sz="2400"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C888B-A0EB-CE1F-5167-7E3E1B9D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日付プレースホルダー 3">
            <a:extLst>
              <a:ext uri="{FF2B5EF4-FFF2-40B4-BE49-F238E27FC236}">
                <a16:creationId xmlns:a16="http://schemas.microsoft.com/office/drawing/2014/main" id="{8A0C743C-15C9-897F-D420-2C5859F3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12" name="フッター プレースホルダー 4">
            <a:extLst>
              <a:ext uri="{FF2B5EF4-FFF2-40B4-BE49-F238E27FC236}">
                <a16:creationId xmlns:a16="http://schemas.microsoft.com/office/drawing/2014/main" id="{DF9A8D85-2A23-5B7D-D67F-5D8D84CA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63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C1DC3-3A06-425E-A39C-3A260D22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2D0B48-F8C1-431B-9206-732DE81B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9839C-3CEB-49BD-9CCE-7CF4AC35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41C96-30C2-4D0D-B0C4-1364D52C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2716D0-8489-426E-9F41-33DFE33C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17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0BAB4-98FD-4E89-A1A9-D79D909F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872ED4-8006-4ED3-BDBE-C0ED992DA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680169-D95C-4C74-BC37-A6771D17B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FC3B66-FE3C-4A0E-A87D-9F9BEEF7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353DB5-280E-4913-A164-E611007E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7A18AE-0CC6-4B94-A4CC-EBC3FDD2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22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45C07-C0B7-4C2A-9CEB-1BD57008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B6E84D-4A42-48C4-A4F8-B39AC47C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7CB509-F1A1-49F9-8FA8-90160EB2B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59A0EF-6B53-47EC-9739-A7C858142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FDAA7E-C6A1-4A5E-B111-416CAC7C3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8377C7-B76A-4853-B633-39E5CCAC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5780EA3-CC2D-40A7-BB14-345B9F37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60D27D-E361-4EAE-8C25-038ACBE0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69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5123C-FD2A-411B-AD52-23A87195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DC5863-C76F-4480-9BB0-C22FAD4F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3C9D5-1840-482F-AB84-998D6580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B50AB4-7B63-49E1-BDC0-16261D2D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25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788F33-1541-4516-B547-AE8AC24C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04601E-8F06-4118-8613-7B5059D1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12E194-0464-4E03-81BE-6C45B6A0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10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92E82-298B-45C6-B144-12D9EBE5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77B74B-FF9E-4364-B19C-6EB372B0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F2AE1A-9168-4CFB-A1B3-60D0A1D4A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D0D4DB-7F98-4FF0-B225-79AC9EF5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CBB844-660A-41EF-9F3A-FAB20FE8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CF43C5-FDA8-44DB-9C65-DF17D82C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E67018-56A5-4DD4-B38A-1307D124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4B76FF-FF6D-407F-98DA-9ABBBFE2A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543398-2EDD-4663-8C38-DD69B2BD5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F7C893-B8A1-4194-A6E1-718CF29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9B9D35-4AA1-43F9-AAC5-C73580D1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99B6D-5EF4-4DBB-8AE7-728F3331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73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00E04F-079B-405D-B7D2-D1FFE307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BC33CD-1E1A-48AA-ACCB-1EBF2E21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940EEF-CC63-45DD-B563-0CA8C4593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6B0BB-F8FD-4F7E-9F54-4AB2ADD4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209F51-D363-491E-B5B5-415F20D2E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368D-3627-42A9-B712-69E03A97A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94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1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1.png"/><Relationship Id="rId4" Type="http://schemas.openxmlformats.org/officeDocument/2006/relationships/image" Target="../media/image5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340.png"/><Relationship Id="rId4" Type="http://schemas.openxmlformats.org/officeDocument/2006/relationships/image" Target="../media/image3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00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67FFA-BD18-9334-A08B-91B8DA4FD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69" y="1398121"/>
            <a:ext cx="10883462" cy="156530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Modular Primal-Dual Fixpoint Logic Solving for Temporal Verification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A8736F-08C3-5C85-29C8-9E2C1A5FE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393" y="3894577"/>
            <a:ext cx="5620407" cy="1972057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en-US" altLang="ja-JP" sz="2800" b="1" u="sng" dirty="0"/>
              <a:t>Hiroshi Unno</a:t>
            </a:r>
            <a:r>
              <a:rPr kumimoji="1" lang="en-US" altLang="ja-JP" sz="2800" dirty="0"/>
              <a:t>     </a:t>
            </a:r>
            <a:r>
              <a:rPr kumimoji="1" lang="en-US" altLang="ja-JP" sz="1600" dirty="0"/>
              <a:t>University of Tsukuba</a:t>
            </a:r>
          </a:p>
          <a:p>
            <a:pPr algn="l"/>
            <a:r>
              <a:rPr kumimoji="1" lang="en-US" altLang="ja-JP" sz="2800" dirty="0" err="1"/>
              <a:t>Tachio</a:t>
            </a:r>
            <a:r>
              <a:rPr kumimoji="1" lang="en-US" altLang="ja-JP" sz="2800" dirty="0"/>
              <a:t> Terauchi   </a:t>
            </a:r>
            <a:r>
              <a:rPr kumimoji="1" lang="en-US" altLang="ja-JP" sz="1600" dirty="0" err="1"/>
              <a:t>Waseda</a:t>
            </a:r>
            <a:r>
              <a:rPr kumimoji="1" lang="en-US" altLang="ja-JP" sz="1600" dirty="0"/>
              <a:t> University</a:t>
            </a:r>
            <a:endParaRPr lang="en-US" altLang="ja-JP" sz="1600" dirty="0"/>
          </a:p>
          <a:p>
            <a:pPr algn="l"/>
            <a:r>
              <a:rPr kumimoji="1" lang="en-US" altLang="ja-JP" sz="2800" dirty="0"/>
              <a:t>Yu Gu                  </a:t>
            </a:r>
            <a:r>
              <a:rPr kumimoji="1" lang="en-US" altLang="ja-JP" sz="1600" dirty="0"/>
              <a:t>University of Tsukuba</a:t>
            </a:r>
            <a:endParaRPr kumimoji="1" lang="ja-JP" altLang="en-US" sz="2800" dirty="0"/>
          </a:p>
          <a:p>
            <a:pPr algn="l"/>
            <a:r>
              <a:rPr kumimoji="1" lang="en-US" altLang="ja-JP" sz="2800" dirty="0"/>
              <a:t>Eric Koskinen      </a:t>
            </a:r>
            <a:r>
              <a:rPr kumimoji="1" lang="en-US" altLang="ja-JP" sz="1600" dirty="0"/>
              <a:t>Stevens Institute of Technology</a:t>
            </a:r>
            <a:endParaRPr kumimoji="1" lang="ja-JP" altLang="en-US" sz="2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BE5C3B-9321-E299-C3D6-7543B674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DF759A-9585-E376-D5B3-F44F61E7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0BE499-2BDB-DDBF-22DC-00EBF450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F82A9-9E20-0504-9B49-D2D9D78B0D1D}"/>
              </a:ext>
            </a:extLst>
          </p:cNvPr>
          <p:cNvSpPr txBox="1"/>
          <p:nvPr/>
        </p:nvSpPr>
        <p:spPr>
          <a:xfrm>
            <a:off x="654269" y="5459879"/>
            <a:ext cx="3507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70C0"/>
                </a:solidFill>
              </a:rPr>
              <a:t>Appeared in POPL’23</a:t>
            </a:r>
            <a:endParaRPr kumimoji="1" lang="ja-JP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38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DE5CAD-38CB-8613-E12B-4B711736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11" y="170104"/>
            <a:ext cx="10948577" cy="3428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3200" dirty="0">
                <a:solidFill>
                  <a:srgbClr val="7030A0"/>
                </a:solidFill>
              </a:rPr>
              <a:t>Running Example</a:t>
            </a:r>
            <a:r>
              <a:rPr lang="ja-JP" altLang="en-US" sz="3200" dirty="0">
                <a:solidFill>
                  <a:srgbClr val="7030A0"/>
                </a:solidFill>
              </a:rPr>
              <a:t> </a:t>
            </a:r>
            <a:r>
              <a:rPr lang="en-US" altLang="ja-JP" sz="3200" dirty="0">
                <a:solidFill>
                  <a:srgbClr val="7030A0"/>
                </a:solidFill>
              </a:rPr>
              <a:t>(from [Urban+’13,’14]):</a:t>
            </a:r>
            <a:endParaRPr lang="ja-JP" altLang="en-US" sz="3200" dirty="0">
              <a:solidFill>
                <a:srgbClr val="7030A0"/>
              </a:solidFill>
            </a:endParaRPr>
          </a:p>
          <a:p>
            <a:pPr marL="0" indent="0" algn="l">
              <a:buNone/>
            </a:pP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assume (x2 &lt;= 3);</a:t>
            </a:r>
            <a:b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</a:br>
            <a:r>
              <a:rPr lang="en-US" altLang="ja-JP" sz="3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  <a:cs typeface="Arabic Typesetting" panose="020B0604020202020204" pitchFamily="66" charset="-78"/>
              </a:rPr>
              <a:t>while</a:t>
            </a: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 (x1 &gt;= 0 &amp;&amp; x2 &gt;= 0) {</a:t>
            </a:r>
            <a:b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</a:b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  if (</a:t>
            </a:r>
            <a:r>
              <a:rPr lang="en-US" altLang="ja-JP" sz="3200" b="0" i="0" u="none" strike="noStrike" baseline="0" dirty="0" err="1">
                <a:latin typeface="Consolas" panose="020B0609020204030204" pitchFamily="49" charset="0"/>
                <a:cs typeface="Arabic Typesetting" panose="020B0604020202020204" pitchFamily="66" charset="-78"/>
              </a:rPr>
              <a:t>nondet</a:t>
            </a: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()) {</a:t>
            </a:r>
            <a:b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</a:b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    </a:t>
            </a:r>
            <a:r>
              <a:rPr lang="en-US" altLang="ja-JP" sz="3200" b="0" i="0" u="none" strike="noStrike" baseline="0" dirty="0">
                <a:solidFill>
                  <a:srgbClr val="0070C0"/>
                </a:solidFill>
                <a:latin typeface="Consolas" panose="020B0609020204030204" pitchFamily="49" charset="0"/>
                <a:cs typeface="Arabic Typesetting" panose="020B0604020202020204" pitchFamily="66" charset="-78"/>
              </a:rPr>
              <a:t>while</a:t>
            </a: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 (x2 != 3 &amp;&amp; </a:t>
            </a:r>
            <a:r>
              <a:rPr lang="en-US" altLang="ja-JP" sz="3200" b="0" i="0" u="none" strike="noStrike" baseline="0" dirty="0" err="1">
                <a:latin typeface="Consolas" panose="020B0609020204030204" pitchFamily="49" charset="0"/>
                <a:cs typeface="Arabic Typesetting" panose="020B0604020202020204" pitchFamily="66" charset="-78"/>
              </a:rPr>
              <a:t>nondet</a:t>
            </a: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()) { x2 = x2 + 1; }</a:t>
            </a:r>
            <a:b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</a:b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    x1 = x1 - 1; }</a:t>
            </a:r>
            <a:b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</a:b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  x2 = x2 - 1; }</a:t>
            </a:r>
            <a:endParaRPr kumimoji="1" lang="ja-JP" altLang="en-US" sz="4000" dirty="0">
              <a:latin typeface="Consolas" panose="020B0609020204030204" pitchFamily="49" charset="0"/>
              <a:cs typeface="Arabic Typesetting" panose="020B0604020202020204" pitchFamily="66" charset="-7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A13D81-3E65-18C8-59DE-A682D565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2D4E33-E4A2-AAB3-AA95-9E1E9684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69ECEB-4240-B3DD-929F-DB8DFD6E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31FB2E5-1D98-720E-7C67-612D064A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4291286"/>
            <a:ext cx="12192000" cy="2323612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1E55FE76-EBD7-5876-4A5C-5D3018008D98}"/>
              </a:ext>
            </a:extLst>
          </p:cNvPr>
          <p:cNvSpPr/>
          <p:nvPr/>
        </p:nvSpPr>
        <p:spPr>
          <a:xfrm>
            <a:off x="4237171" y="3279228"/>
            <a:ext cx="3717653" cy="99814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/>
              <a:t>Modular</a:t>
            </a:r>
            <a:r>
              <a:rPr kumimoji="1" lang="en-US" altLang="ja-JP" dirty="0"/>
              <a:t> Encoding for</a:t>
            </a:r>
            <a:br>
              <a:rPr kumimoji="1" lang="en-US" altLang="ja-JP" dirty="0"/>
            </a:br>
            <a:r>
              <a:rPr kumimoji="1" lang="en-US" altLang="ja-JP" dirty="0"/>
              <a:t>Termination</a:t>
            </a:r>
            <a:endParaRPr kumimoji="1" lang="ja-JP" alt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2A362562-75AD-7402-E075-AB7FBCDAF904}"/>
              </a:ext>
            </a:extLst>
          </p:cNvPr>
          <p:cNvSpPr/>
          <p:nvPr/>
        </p:nvSpPr>
        <p:spPr>
          <a:xfrm>
            <a:off x="52551" y="3476297"/>
            <a:ext cx="4125833" cy="755709"/>
          </a:xfrm>
          <a:prstGeom prst="wedgeRectCallout">
            <a:avLst>
              <a:gd name="adj1" fmla="val 31770"/>
              <a:gd name="adj2" fmla="val 731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The weakest precondition for the </a:t>
            </a:r>
            <a:r>
              <a:rPr kumimoji="1" lang="en-US" altLang="ja-JP" sz="2000" i="1" dirty="0"/>
              <a:t>termination</a:t>
            </a:r>
            <a:r>
              <a:rPr kumimoji="1" lang="en-US" altLang="ja-JP" sz="2000" dirty="0"/>
              <a:t> of the </a:t>
            </a:r>
            <a:r>
              <a:rPr kumimoji="1" lang="en-US" altLang="ja-JP" sz="2000" i="1" dirty="0">
                <a:solidFill>
                  <a:srgbClr val="FF0000"/>
                </a:solidFill>
              </a:rPr>
              <a:t>outer</a:t>
            </a:r>
            <a:r>
              <a:rPr kumimoji="1" lang="en-US" altLang="ja-JP" sz="2000" dirty="0"/>
              <a:t> loop</a:t>
            </a:r>
            <a:endParaRPr kumimoji="1" lang="ja-JP" altLang="en-US" sz="20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DC2B942-A88B-9765-BF03-A2E3C6639B1E}"/>
              </a:ext>
            </a:extLst>
          </p:cNvPr>
          <p:cNvSpPr/>
          <p:nvPr/>
        </p:nvSpPr>
        <p:spPr>
          <a:xfrm>
            <a:off x="8095558" y="4040480"/>
            <a:ext cx="4125833" cy="755709"/>
          </a:xfrm>
          <a:prstGeom prst="wedgeRectCallout">
            <a:avLst>
              <a:gd name="adj1" fmla="val -43378"/>
              <a:gd name="adj2" fmla="val 707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The weakest precondition for the </a:t>
            </a:r>
            <a:r>
              <a:rPr kumimoji="1" lang="en-US" altLang="ja-JP" sz="2000" i="1" dirty="0"/>
              <a:t>termination</a:t>
            </a:r>
            <a:r>
              <a:rPr kumimoji="1" lang="en-US" altLang="ja-JP" sz="2000" dirty="0"/>
              <a:t> of the </a:t>
            </a:r>
            <a:r>
              <a:rPr kumimoji="1" lang="en-US" altLang="ja-JP" sz="2000" dirty="0">
                <a:solidFill>
                  <a:srgbClr val="0070C0"/>
                </a:solidFill>
              </a:rPr>
              <a:t>inner</a:t>
            </a:r>
            <a:r>
              <a:rPr kumimoji="1" lang="en-US" altLang="ja-JP" sz="2000" dirty="0"/>
              <a:t> loop</a:t>
            </a:r>
            <a:endParaRPr kumimoji="1" lang="ja-JP" altLang="en-US" sz="20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03BD051-17D7-4D73-2A4F-810BB0C8DB6F}"/>
              </a:ext>
            </a:extLst>
          </p:cNvPr>
          <p:cNvSpPr/>
          <p:nvPr/>
        </p:nvSpPr>
        <p:spPr>
          <a:xfrm>
            <a:off x="8294766" y="5912477"/>
            <a:ext cx="3926626" cy="755709"/>
          </a:xfrm>
          <a:prstGeom prst="wedgeRectCallout">
            <a:avLst>
              <a:gd name="adj1" fmla="val -58729"/>
              <a:gd name="adj2" fmla="val -734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The </a:t>
            </a:r>
            <a:r>
              <a:rPr kumimoji="1" lang="en-US" altLang="ja-JP" sz="2000" i="1" dirty="0"/>
              <a:t>complement</a:t>
            </a:r>
            <a:r>
              <a:rPr kumimoji="1" lang="en-US" altLang="ja-JP" sz="2000" dirty="0"/>
              <a:t> of the strongest postcondition of the </a:t>
            </a:r>
            <a:r>
              <a:rPr kumimoji="1" lang="en-US" altLang="ja-JP" sz="2000" dirty="0">
                <a:solidFill>
                  <a:srgbClr val="0070C0"/>
                </a:solidFill>
              </a:rPr>
              <a:t>inner</a:t>
            </a:r>
            <a:r>
              <a:rPr kumimoji="1" lang="en-US" altLang="ja-JP" sz="2000" dirty="0"/>
              <a:t> loop</a:t>
            </a:r>
            <a:endParaRPr kumimoji="1" lang="ja-JP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45BEB-D8DC-523D-7050-C3F0A434B028}"/>
              </a:ext>
            </a:extLst>
          </p:cNvPr>
          <p:cNvSpPr/>
          <p:nvPr/>
        </p:nvSpPr>
        <p:spPr>
          <a:xfrm>
            <a:off x="8610599" y="234087"/>
            <a:ext cx="3260453" cy="1213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rgbClr val="7030A0"/>
                </a:solidFill>
              </a:rPr>
              <a:t>See the paper for a formal definition of this sound and complete modular encoding for termination</a:t>
            </a:r>
            <a:endParaRPr kumimoji="1" lang="ja-JP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3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1A06D-4982-BE09-B960-473E421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4A735-17BE-B8C3-0F7C-B526585B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6B617-A56D-0194-B641-3A3D67D5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pic>
        <p:nvPicPr>
          <p:cNvPr id="7" name="図 7">
            <a:extLst>
              <a:ext uri="{FF2B5EF4-FFF2-40B4-BE49-F238E27FC236}">
                <a16:creationId xmlns:a16="http://schemas.microsoft.com/office/drawing/2014/main" id="{C912CB86-A35B-A828-642C-B53DCEFB2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656"/>
            <a:ext cx="12192000" cy="2323612"/>
          </a:xfrm>
          <a:prstGeom prst="rect">
            <a:avLst/>
          </a:prstGeom>
        </p:spPr>
      </p:pic>
      <p:pic>
        <p:nvPicPr>
          <p:cNvPr id="8" name="図 9">
            <a:extLst>
              <a:ext uri="{FF2B5EF4-FFF2-40B4-BE49-F238E27FC236}">
                <a16:creationId xmlns:a16="http://schemas.microsoft.com/office/drawing/2014/main" id="{3A10474A-0176-AA8B-B9D7-3DFEF646D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1450"/>
            <a:ext cx="12192000" cy="246396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BC9E67C6-9A5D-78E9-86FF-0A3FE110E5F6}"/>
              </a:ext>
            </a:extLst>
          </p:cNvPr>
          <p:cNvSpPr/>
          <p:nvPr/>
        </p:nvSpPr>
        <p:spPr>
          <a:xfrm>
            <a:off x="4090577" y="2970942"/>
            <a:ext cx="4010846" cy="8483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 Morgan’s Dual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99952-80E0-303A-7BE9-6601A679EA1D}"/>
                  </a:ext>
                </a:extLst>
              </p:cNvPr>
              <p:cNvSpPr txBox="1"/>
              <p:nvPr/>
            </p:nvSpPr>
            <p:spPr>
              <a:xfrm>
                <a:off x="199835" y="142581"/>
                <a:ext cx="79015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sz="2400" dirty="0">
                    <a:solidFill>
                      <a:srgbClr val="7030A0"/>
                    </a:solidFill>
                  </a:rPr>
                  <a:t>CLP encoding the </a:t>
                </a:r>
                <a:r>
                  <a:rPr kumimoji="1" lang="en-US" altLang="ja-JP" sz="2400" b="1" dirty="0">
                    <a:solidFill>
                      <a:srgbClr val="7030A0"/>
                    </a:solidFill>
                  </a:rPr>
                  <a:t>termination</a:t>
                </a:r>
                <a:r>
                  <a:rPr kumimoji="1" lang="en-US" altLang="ja-JP" sz="2400" dirty="0">
                    <a:solidFill>
                      <a:srgbClr val="7030A0"/>
                    </a:solidFill>
                  </a:rPr>
                  <a:t> verification problem</a:t>
                </a:r>
                <a:endParaRPr kumimoji="1" lang="ja-JP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99952-80E0-303A-7BE9-6601A679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5" y="142581"/>
                <a:ext cx="7901588" cy="461665"/>
              </a:xfrm>
              <a:prstGeom prst="rect">
                <a:avLst/>
              </a:prstGeom>
              <a:blipFill>
                <a:blip r:embed="rId4"/>
                <a:stretch>
                  <a:fillRect l="-231" t="-9211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4C1BBA-769B-F598-D0C6-EC910DBD4662}"/>
                  </a:ext>
                </a:extLst>
              </p:cNvPr>
              <p:cNvSpPr txBox="1"/>
              <p:nvPr/>
            </p:nvSpPr>
            <p:spPr>
              <a:xfrm>
                <a:off x="199834" y="3843579"/>
                <a:ext cx="84107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sz="2400" dirty="0">
                    <a:solidFill>
                      <a:srgbClr val="7030A0"/>
                    </a:solidFill>
                  </a:rPr>
                  <a:t>CLP encoding the </a:t>
                </a:r>
                <a:r>
                  <a:rPr kumimoji="1" lang="en-US" altLang="ja-JP" sz="2400" b="1" dirty="0">
                    <a:solidFill>
                      <a:srgbClr val="7030A0"/>
                    </a:solidFill>
                  </a:rPr>
                  <a:t>non-termination</a:t>
                </a:r>
                <a:r>
                  <a:rPr kumimoji="1" lang="en-US" altLang="ja-JP" sz="2400" dirty="0">
                    <a:solidFill>
                      <a:srgbClr val="7030A0"/>
                    </a:solidFill>
                  </a:rPr>
                  <a:t> verification problem</a:t>
                </a:r>
                <a:endParaRPr kumimoji="1" lang="ja-JP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4C1BBA-769B-F598-D0C6-EC910DBD4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4" y="3843579"/>
                <a:ext cx="8410765" cy="461665"/>
              </a:xfrm>
              <a:prstGeom prst="rect">
                <a:avLst/>
              </a:prstGeom>
              <a:blipFill>
                <a:blip r:embed="rId5"/>
                <a:stretch>
                  <a:fillRect l="-218" t="-9333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215F61E-15A1-903F-6B34-15C563F85143}"/>
              </a:ext>
            </a:extLst>
          </p:cNvPr>
          <p:cNvSpPr/>
          <p:nvPr/>
        </p:nvSpPr>
        <p:spPr>
          <a:xfrm>
            <a:off x="7531756" y="5962738"/>
            <a:ext cx="4367555" cy="755709"/>
          </a:xfrm>
          <a:prstGeom prst="wedgeRectCallout">
            <a:avLst>
              <a:gd name="adj1" fmla="val -42388"/>
              <a:gd name="adj2" fmla="val -775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</a:t>
            </a:r>
            <a:r>
              <a:rPr lang="en-US" altLang="ja-JP" sz="2000" dirty="0"/>
              <a:t>he strongest postcondition of the </a:t>
            </a:r>
            <a:r>
              <a:rPr lang="en-US" altLang="ja-JP" sz="2000" dirty="0">
                <a:solidFill>
                  <a:srgbClr val="0070C0"/>
                </a:solidFill>
              </a:rPr>
              <a:t>inner</a:t>
            </a:r>
            <a:r>
              <a:rPr lang="en-US" altLang="ja-JP" sz="2000" dirty="0"/>
              <a:t> loop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DA45B84C-63B6-D371-855B-91A1D4F0DBFA}"/>
                  </a:ext>
                </a:extLst>
              </p:cNvPr>
              <p:cNvSpPr/>
              <p:nvPr/>
            </p:nvSpPr>
            <p:spPr>
              <a:xfrm>
                <a:off x="84777" y="2954745"/>
                <a:ext cx="5553012" cy="890923"/>
              </a:xfrm>
              <a:prstGeom prst="wedgeRectCallout">
                <a:avLst>
                  <a:gd name="adj1" fmla="val 16349"/>
                  <a:gd name="adj2" fmla="val 106754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The </a:t>
                </a:r>
                <a:r>
                  <a:rPr kumimoji="1" lang="en-US" altLang="ja-JP" sz="2000" i="1" dirty="0"/>
                  <a:t>complement</a:t>
                </a:r>
                <a:r>
                  <a:rPr kumimoji="1" lang="en-US" altLang="ja-JP" sz="2000" dirty="0"/>
                  <a:t> of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ja-JP" sz="2000" dirty="0"/>
                  <a:t>: The weakest precondition for the </a:t>
                </a:r>
                <a:r>
                  <a:rPr lang="en-US" altLang="ja-JP" sz="2000" i="1" dirty="0"/>
                  <a:t>non-termination</a:t>
                </a:r>
                <a:r>
                  <a:rPr lang="en-US" altLang="ja-JP" sz="2000" dirty="0"/>
                  <a:t> of the </a:t>
                </a:r>
                <a:r>
                  <a:rPr lang="en-US" altLang="ja-JP" sz="2000" i="1" dirty="0">
                    <a:solidFill>
                      <a:srgbClr val="FF0000"/>
                    </a:solidFill>
                  </a:rPr>
                  <a:t>outer</a:t>
                </a:r>
                <a:r>
                  <a:rPr lang="en-US" altLang="ja-JP" sz="2000" dirty="0"/>
                  <a:t> loop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DA45B84C-63B6-D371-855B-91A1D4F0D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7" y="2954745"/>
                <a:ext cx="5553012" cy="890923"/>
              </a:xfrm>
              <a:prstGeom prst="wedgeRectCallout">
                <a:avLst>
                  <a:gd name="adj1" fmla="val 16349"/>
                  <a:gd name="adj2" fmla="val 106754"/>
                </a:avLst>
              </a:prstGeom>
              <a:blipFill>
                <a:blip r:embed="rId7"/>
                <a:stretch>
                  <a:fillRect l="-548" r="-16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D58C7BEF-9160-6751-C5A3-7236D8EE6BA9}"/>
                  </a:ext>
                </a:extLst>
              </p:cNvPr>
              <p:cNvSpPr/>
              <p:nvPr/>
            </p:nvSpPr>
            <p:spPr>
              <a:xfrm>
                <a:off x="6504754" y="3875986"/>
                <a:ext cx="5553012" cy="890923"/>
              </a:xfrm>
              <a:prstGeom prst="wedgeRectCallout">
                <a:avLst>
                  <a:gd name="adj1" fmla="val -13640"/>
                  <a:gd name="adj2" fmla="val 65972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The </a:t>
                </a:r>
                <a:r>
                  <a:rPr kumimoji="1" lang="en-US" altLang="ja-JP" sz="2000" i="1" dirty="0"/>
                  <a:t>complement</a:t>
                </a:r>
                <a:r>
                  <a:rPr kumimoji="1" lang="en-US" altLang="ja-JP" sz="2000" dirty="0"/>
                  <a:t> of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ja-JP" sz="2000" dirty="0"/>
                  <a:t>: The weakest precondition for the </a:t>
                </a:r>
                <a:r>
                  <a:rPr lang="en-US" altLang="ja-JP" sz="2000" i="1" dirty="0"/>
                  <a:t>non-termination</a:t>
                </a:r>
                <a:r>
                  <a:rPr lang="en-US" altLang="ja-JP" sz="2000" dirty="0"/>
                  <a:t> of the </a:t>
                </a:r>
                <a:r>
                  <a:rPr lang="en-US" altLang="ja-JP" sz="2000" i="1" dirty="0">
                    <a:solidFill>
                      <a:srgbClr val="0070C0"/>
                    </a:solidFill>
                  </a:rPr>
                  <a:t>inner</a:t>
                </a:r>
                <a:r>
                  <a:rPr lang="en-US" altLang="ja-JP" sz="2000" dirty="0"/>
                  <a:t> loop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D58C7BEF-9160-6751-C5A3-7236D8EE6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754" y="3875986"/>
                <a:ext cx="5553012" cy="890923"/>
              </a:xfrm>
              <a:prstGeom prst="wedgeRectCallout">
                <a:avLst>
                  <a:gd name="adj1" fmla="val -13640"/>
                  <a:gd name="adj2" fmla="val 65972"/>
                </a:avLst>
              </a:prstGeom>
              <a:blipFill>
                <a:blip r:embed="rId8"/>
                <a:stretch>
                  <a:fillRect l="-548" r="-16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0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139A1-0A94-62D4-11BE-FA6C0424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1" y="237906"/>
            <a:ext cx="11926957" cy="1034303"/>
          </a:xfrm>
        </p:spPr>
        <p:txBody>
          <a:bodyPr/>
          <a:lstStyle/>
          <a:p>
            <a:r>
              <a:rPr lang="en-US" altLang="ja-JP" dirty="0"/>
              <a:t>Extensions of CHCs for Non-Safety Verification</a:t>
            </a:r>
            <a:endParaRPr lang="ja-JP" altLang="en-US" dirty="0"/>
          </a:p>
        </p:txBody>
      </p:sp>
      <p:sp>
        <p:nvSpPr>
          <p:cNvPr id="20" name="コンテンツ プレースホルダー 19">
            <a:extLst>
              <a:ext uri="{FF2B5EF4-FFF2-40B4-BE49-F238E27FC236}">
                <a16:creationId xmlns:a16="http://schemas.microsoft.com/office/drawing/2014/main" id="{CC26C4BA-10E0-F5FC-3D3E-85A8F7A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E0A480-F89C-ABE4-2E4D-0D52EC07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B0D368D-3627-42A9-B712-69E03A97A0CB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D3E8D7-7CAC-3C32-B61A-689FD79D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ja-JP"/>
              <a:t>October 2, 2023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F60A1E-8519-4B9D-4489-C6211788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ja-JP"/>
              <a:t>NII Shonan Meeting on " The Art of SAT", Shonan, Japan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1E6F42-E3A2-15C4-700C-2EF761201257}"/>
              </a:ext>
            </a:extLst>
          </p:cNvPr>
          <p:cNvSpPr/>
          <p:nvPr/>
        </p:nvSpPr>
        <p:spPr>
          <a:xfrm>
            <a:off x="9148306" y="4367153"/>
            <a:ext cx="2653100" cy="132670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rgbClr val="FF0000"/>
                </a:solidFill>
              </a:rPr>
              <a:t>Constrained Horn Clauses (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CHCs</a:t>
            </a:r>
            <a:r>
              <a:rPr kumimoji="1" lang="en-US" altLang="ja-JP" sz="2800" dirty="0">
                <a:solidFill>
                  <a:srgbClr val="FF0000"/>
                </a:solidFill>
              </a:rPr>
              <a:t>)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C49526-0D7E-739F-565B-1ED99557E15E}"/>
              </a:ext>
            </a:extLst>
          </p:cNvPr>
          <p:cNvSpPr/>
          <p:nvPr/>
        </p:nvSpPr>
        <p:spPr>
          <a:xfrm>
            <a:off x="4718190" y="4367153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Constraint Logic Program (</a:t>
            </a:r>
            <a:r>
              <a:rPr kumimoji="1" lang="en-US" altLang="ja-JP" sz="2800" b="1" dirty="0"/>
              <a:t>CLP</a:t>
            </a:r>
            <a:r>
              <a:rPr kumimoji="1" lang="en-US" altLang="ja-JP" sz="2800" dirty="0"/>
              <a:t>)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837A026-D225-5F4C-2EF3-A6B3BF16A725}"/>
                  </a:ext>
                </a:extLst>
              </p:cNvPr>
              <p:cNvSpPr/>
              <p:nvPr/>
            </p:nvSpPr>
            <p:spPr>
              <a:xfrm>
                <a:off x="4724405" y="1887037"/>
                <a:ext cx="2653100" cy="1326703"/>
              </a:xfrm>
              <a:prstGeom prst="rect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en-US" altLang="ja-JP" sz="3200" b="1" dirty="0">
                    <a:solidFill>
                      <a:schemeClr val="accent6"/>
                    </a:solidFill>
                  </a:rPr>
                  <a:t>CLP</a:t>
                </a:r>
                <a:endParaRPr kumimoji="1" lang="ja-JP" altLang="en-US" sz="3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837A026-D225-5F4C-2EF3-A6B3BF16A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5" y="1887037"/>
                <a:ext cx="2653100" cy="13267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4F149F-BB8F-4159-1F44-723A8BE39A95}"/>
              </a:ext>
            </a:extLst>
          </p:cNvPr>
          <p:cNvSpPr/>
          <p:nvPr/>
        </p:nvSpPr>
        <p:spPr>
          <a:xfrm>
            <a:off x="9154520" y="1892220"/>
            <a:ext cx="2653100" cy="1326703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>
                <a:solidFill>
                  <a:schemeClr val="tx1"/>
                </a:solidFill>
              </a:rPr>
              <a:t>pfwCSP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17452B21-2F24-FDA0-4189-9522DB5096F8}"/>
              </a:ext>
            </a:extLst>
          </p:cNvPr>
          <p:cNvSpPr/>
          <p:nvPr/>
        </p:nvSpPr>
        <p:spPr>
          <a:xfrm>
            <a:off x="7486236" y="4570977"/>
            <a:ext cx="1547124" cy="919056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Reduce</a:t>
            </a:r>
            <a:endParaRPr kumimoji="1" lang="ja-JP" altLang="en-US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BD5DAC9-EBA8-A685-71A3-5FE1C767F6E2}"/>
              </a:ext>
            </a:extLst>
          </p:cNvPr>
          <p:cNvSpPr/>
          <p:nvPr/>
        </p:nvSpPr>
        <p:spPr>
          <a:xfrm>
            <a:off x="7492451" y="2095125"/>
            <a:ext cx="1547124" cy="910528"/>
          </a:xfrm>
          <a:prstGeom prst="rightArrow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6"/>
                </a:solidFill>
              </a:rPr>
              <a:t>  R</a:t>
            </a:r>
            <a:r>
              <a:rPr kumimoji="1" lang="en-US" altLang="ja-JP" dirty="0">
                <a:solidFill>
                  <a:schemeClr val="accent6"/>
                </a:solidFill>
              </a:rPr>
              <a:t>educe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矢印: 上 26">
                <a:extLst>
                  <a:ext uri="{FF2B5EF4-FFF2-40B4-BE49-F238E27FC236}">
                    <a16:creationId xmlns:a16="http://schemas.microsoft.com/office/drawing/2014/main" id="{F499057F-D4C6-F3B8-76C3-B1CB316F76A3}"/>
                  </a:ext>
                </a:extLst>
              </p:cNvPr>
              <p:cNvSpPr/>
              <p:nvPr/>
            </p:nvSpPr>
            <p:spPr>
              <a:xfrm>
                <a:off x="9368864" y="3442256"/>
                <a:ext cx="2211984" cy="717698"/>
              </a:xfrm>
              <a:prstGeom prst="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Extend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ja-JP" dirty="0"/>
                  <a:t>+WF+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矢印: 上 26">
                <a:extLst>
                  <a:ext uri="{FF2B5EF4-FFF2-40B4-BE49-F238E27FC236}">
                    <a16:creationId xmlns:a16="http://schemas.microsoft.com/office/drawing/2014/main" id="{F499057F-D4C6-F3B8-76C3-B1CB316F7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864" y="3442256"/>
                <a:ext cx="2211984" cy="717698"/>
              </a:xfrm>
              <a:prstGeom prst="upArrow">
                <a:avLst/>
              </a:prstGeom>
              <a:blipFill>
                <a:blip r:embed="rId4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297E551-7122-1AE2-E2DA-2BB6FBB329EB}"/>
                  </a:ext>
                </a:extLst>
              </p:cNvPr>
              <p:cNvSpPr/>
              <p:nvPr/>
            </p:nvSpPr>
            <p:spPr>
              <a:xfrm>
                <a:off x="294289" y="1887037"/>
                <a:ext cx="2653100" cy="13267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(Non)Termination/</a:t>
                </a:r>
                <a:br>
                  <a:rPr kumimoji="1" lang="en-US" altLang="ja-JP" sz="2000" dirty="0"/>
                </a:br>
                <a:r>
                  <a:rPr kumimoji="1" lang="en-US" altLang="ja-JP" sz="2000" dirty="0"/>
                  <a:t>LTL/CTL/modal-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sz="2000" dirty="0"/>
                  <a:t> </a:t>
                </a:r>
                <a:r>
                  <a:rPr lang="en-US" altLang="ja-JP" sz="2000" dirty="0"/>
                  <a:t>c</a:t>
                </a:r>
                <a:r>
                  <a:rPr kumimoji="1" lang="en-US" altLang="ja-JP" sz="2000" dirty="0"/>
                  <a:t>alc. Verification Problems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297E551-7122-1AE2-E2DA-2BB6FBB32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9" y="1887037"/>
                <a:ext cx="2653100" cy="1326703"/>
              </a:xfrm>
              <a:prstGeom prst="rect">
                <a:avLst/>
              </a:prstGeom>
              <a:blipFill>
                <a:blip r:embed="rId5"/>
                <a:stretch>
                  <a:fillRect l="-3204" r="-59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矢印: 右 29">
            <a:extLst>
              <a:ext uri="{FF2B5EF4-FFF2-40B4-BE49-F238E27FC236}">
                <a16:creationId xmlns:a16="http://schemas.microsoft.com/office/drawing/2014/main" id="{1399F617-686E-4687-A836-4595E04D6F45}"/>
              </a:ext>
            </a:extLst>
          </p:cNvPr>
          <p:cNvSpPr/>
          <p:nvPr/>
        </p:nvSpPr>
        <p:spPr>
          <a:xfrm>
            <a:off x="3062335" y="2095125"/>
            <a:ext cx="1547124" cy="9105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i="1" dirty="0"/>
              <a:t>Modularly</a:t>
            </a:r>
            <a:r>
              <a:rPr lang="en-US" altLang="ja-JP" sz="1600" dirty="0"/>
              <a:t> Encode</a:t>
            </a:r>
            <a:endParaRPr kumimoji="1" lang="ja-JP" altLang="en-US" sz="16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EF100B8-C416-1F2B-97D6-C8B18FE1C9C8}"/>
              </a:ext>
            </a:extLst>
          </p:cNvPr>
          <p:cNvSpPr/>
          <p:nvPr/>
        </p:nvSpPr>
        <p:spPr>
          <a:xfrm>
            <a:off x="294289" y="4366629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Safety Verification Problems</a:t>
            </a:r>
            <a:endParaRPr kumimoji="1" lang="ja-JP" altLang="en-US" sz="2000" dirty="0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82CB7E05-323E-F2FA-39A6-0EDBECB997B6}"/>
              </a:ext>
            </a:extLst>
          </p:cNvPr>
          <p:cNvSpPr/>
          <p:nvPr/>
        </p:nvSpPr>
        <p:spPr>
          <a:xfrm>
            <a:off x="3062335" y="4574717"/>
            <a:ext cx="1547124" cy="9105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  Encode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D4864B7-DD0F-8342-BEE5-0E2107750390}"/>
              </a:ext>
            </a:extLst>
          </p:cNvPr>
          <p:cNvSpPr txBox="1"/>
          <p:nvPr/>
        </p:nvSpPr>
        <p:spPr>
          <a:xfrm>
            <a:off x="8843036" y="1421121"/>
            <a:ext cx="283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chemeClr val="tx2"/>
                </a:solidFill>
              </a:rPr>
              <a:t>[U.+ AAAI’20, CAV’21]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19101F2-7798-A62E-317E-8E1F2474E1C4}"/>
              </a:ext>
            </a:extLst>
          </p:cNvPr>
          <p:cNvSpPr/>
          <p:nvPr/>
        </p:nvSpPr>
        <p:spPr>
          <a:xfrm>
            <a:off x="9059637" y="1773278"/>
            <a:ext cx="2838074" cy="402843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F568D656-24B0-0587-4123-D6B21AFCD7C0}"/>
              </a:ext>
            </a:extLst>
          </p:cNvPr>
          <p:cNvSpPr/>
          <p:nvPr/>
        </p:nvSpPr>
        <p:spPr>
          <a:xfrm rot="10800000" flipV="1">
            <a:off x="209138" y="1765275"/>
            <a:ext cx="11688572" cy="4029430"/>
          </a:xfrm>
          <a:custGeom>
            <a:avLst/>
            <a:gdLst>
              <a:gd name="connsiteX0" fmla="*/ 0 w 6448097"/>
              <a:gd name="connsiteY0" fmla="*/ 0 h 3268717"/>
              <a:gd name="connsiteX1" fmla="*/ 6448097 w 6448097"/>
              <a:gd name="connsiteY1" fmla="*/ 52551 h 3268717"/>
              <a:gd name="connsiteX2" fmla="*/ 6416566 w 6448097"/>
              <a:gd name="connsiteY2" fmla="*/ 3268717 h 3268717"/>
              <a:gd name="connsiteX3" fmla="*/ 3873062 w 6448097"/>
              <a:gd name="connsiteY3" fmla="*/ 3210910 h 3268717"/>
              <a:gd name="connsiteX4" fmla="*/ 3878318 w 6448097"/>
              <a:gd name="connsiteY4" fmla="*/ 1313793 h 3268717"/>
              <a:gd name="connsiteX5" fmla="*/ 36787 w 6448097"/>
              <a:gd name="connsiteY5" fmla="*/ 1287517 h 3268717"/>
              <a:gd name="connsiteX6" fmla="*/ 0 w 6448097"/>
              <a:gd name="connsiteY6" fmla="*/ 0 h 3268717"/>
              <a:gd name="connsiteX0" fmla="*/ 10510 w 6411310"/>
              <a:gd name="connsiteY0" fmla="*/ 0 h 3252952"/>
              <a:gd name="connsiteX1" fmla="*/ 6411310 w 6411310"/>
              <a:gd name="connsiteY1" fmla="*/ 36786 h 3252952"/>
              <a:gd name="connsiteX2" fmla="*/ 6379779 w 6411310"/>
              <a:gd name="connsiteY2" fmla="*/ 3252952 h 3252952"/>
              <a:gd name="connsiteX3" fmla="*/ 3836275 w 6411310"/>
              <a:gd name="connsiteY3" fmla="*/ 3195145 h 3252952"/>
              <a:gd name="connsiteX4" fmla="*/ 3841531 w 6411310"/>
              <a:gd name="connsiteY4" fmla="*/ 1298028 h 3252952"/>
              <a:gd name="connsiteX5" fmla="*/ 0 w 6411310"/>
              <a:gd name="connsiteY5" fmla="*/ 1271752 h 3252952"/>
              <a:gd name="connsiteX6" fmla="*/ 10510 w 6411310"/>
              <a:gd name="connsiteY6" fmla="*/ 0 h 3252952"/>
              <a:gd name="connsiteX0" fmla="*/ 466 w 6401266"/>
              <a:gd name="connsiteY0" fmla="*/ 0 h 3252952"/>
              <a:gd name="connsiteX1" fmla="*/ 6401266 w 6401266"/>
              <a:gd name="connsiteY1" fmla="*/ 36786 h 3252952"/>
              <a:gd name="connsiteX2" fmla="*/ 6369735 w 6401266"/>
              <a:gd name="connsiteY2" fmla="*/ 3252952 h 3252952"/>
              <a:gd name="connsiteX3" fmla="*/ 3826231 w 6401266"/>
              <a:gd name="connsiteY3" fmla="*/ 3195145 h 3252952"/>
              <a:gd name="connsiteX4" fmla="*/ 3831487 w 6401266"/>
              <a:gd name="connsiteY4" fmla="*/ 1298028 h 3252952"/>
              <a:gd name="connsiteX5" fmla="*/ 10977 w 6401266"/>
              <a:gd name="connsiteY5" fmla="*/ 1277007 h 3252952"/>
              <a:gd name="connsiteX6" fmla="*/ 466 w 6401266"/>
              <a:gd name="connsiteY6" fmla="*/ 0 h 3252952"/>
              <a:gd name="connsiteX0" fmla="*/ 15765 w 6416565"/>
              <a:gd name="connsiteY0" fmla="*/ 0 h 3252952"/>
              <a:gd name="connsiteX1" fmla="*/ 6416565 w 6416565"/>
              <a:gd name="connsiteY1" fmla="*/ 36786 h 3252952"/>
              <a:gd name="connsiteX2" fmla="*/ 6385034 w 6416565"/>
              <a:gd name="connsiteY2" fmla="*/ 3252952 h 3252952"/>
              <a:gd name="connsiteX3" fmla="*/ 3841530 w 6416565"/>
              <a:gd name="connsiteY3" fmla="*/ 3195145 h 3252952"/>
              <a:gd name="connsiteX4" fmla="*/ 3846786 w 6416565"/>
              <a:gd name="connsiteY4" fmla="*/ 1298028 h 3252952"/>
              <a:gd name="connsiteX5" fmla="*/ 0 w 6416565"/>
              <a:gd name="connsiteY5" fmla="*/ 1287517 h 3252952"/>
              <a:gd name="connsiteX6" fmla="*/ 15765 w 6416565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36275 w 6406054"/>
              <a:gd name="connsiteY4" fmla="*/ 1298028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36275 w 6406054"/>
              <a:gd name="connsiteY4" fmla="*/ 1298028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78316 w 6406054"/>
              <a:gd name="connsiteY4" fmla="*/ 1292773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73060 w 6406054"/>
              <a:gd name="connsiteY3" fmla="*/ 3200400 h 3252952"/>
              <a:gd name="connsiteX4" fmla="*/ 3878316 w 6406054"/>
              <a:gd name="connsiteY4" fmla="*/ 1292773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00400"/>
              <a:gd name="connsiteX1" fmla="*/ 6406054 w 6406054"/>
              <a:gd name="connsiteY1" fmla="*/ 36786 h 3200400"/>
              <a:gd name="connsiteX2" fmla="*/ 6374523 w 6406054"/>
              <a:gd name="connsiteY2" fmla="*/ 3095297 h 3200400"/>
              <a:gd name="connsiteX3" fmla="*/ 3873060 w 6406054"/>
              <a:gd name="connsiteY3" fmla="*/ 3200400 h 3200400"/>
              <a:gd name="connsiteX4" fmla="*/ 3878316 w 6406054"/>
              <a:gd name="connsiteY4" fmla="*/ 1292773 h 3200400"/>
              <a:gd name="connsiteX5" fmla="*/ 0 w 6406054"/>
              <a:gd name="connsiteY5" fmla="*/ 1282262 h 3200400"/>
              <a:gd name="connsiteX6" fmla="*/ 5254 w 6406054"/>
              <a:gd name="connsiteY6" fmla="*/ 0 h 3200400"/>
              <a:gd name="connsiteX0" fmla="*/ 5254 w 6406054"/>
              <a:gd name="connsiteY0" fmla="*/ 0 h 3095297"/>
              <a:gd name="connsiteX1" fmla="*/ 6406054 w 6406054"/>
              <a:gd name="connsiteY1" fmla="*/ 36786 h 3095297"/>
              <a:gd name="connsiteX2" fmla="*/ 6374523 w 6406054"/>
              <a:gd name="connsiteY2" fmla="*/ 3095297 h 3095297"/>
              <a:gd name="connsiteX3" fmla="*/ 3867805 w 6406054"/>
              <a:gd name="connsiteY3" fmla="*/ 3079531 h 3095297"/>
              <a:gd name="connsiteX4" fmla="*/ 3878316 w 6406054"/>
              <a:gd name="connsiteY4" fmla="*/ 1292773 h 3095297"/>
              <a:gd name="connsiteX5" fmla="*/ 0 w 6406054"/>
              <a:gd name="connsiteY5" fmla="*/ 1282262 h 3095297"/>
              <a:gd name="connsiteX6" fmla="*/ 5254 w 6406054"/>
              <a:gd name="connsiteY6" fmla="*/ 0 h 3095297"/>
              <a:gd name="connsiteX0" fmla="*/ 5254 w 6406054"/>
              <a:gd name="connsiteY0" fmla="*/ 0 h 3095297"/>
              <a:gd name="connsiteX1" fmla="*/ 6406054 w 6406054"/>
              <a:gd name="connsiteY1" fmla="*/ 36786 h 3095297"/>
              <a:gd name="connsiteX2" fmla="*/ 6374523 w 6406054"/>
              <a:gd name="connsiteY2" fmla="*/ 3095297 h 3095297"/>
              <a:gd name="connsiteX3" fmla="*/ 3867805 w 6406054"/>
              <a:gd name="connsiteY3" fmla="*/ 3079531 h 3095297"/>
              <a:gd name="connsiteX4" fmla="*/ 3878316 w 6406054"/>
              <a:gd name="connsiteY4" fmla="*/ 1292773 h 3095297"/>
              <a:gd name="connsiteX5" fmla="*/ 0 w 6406054"/>
              <a:gd name="connsiteY5" fmla="*/ 1282262 h 3095297"/>
              <a:gd name="connsiteX6" fmla="*/ 5254 w 6406054"/>
              <a:gd name="connsiteY6" fmla="*/ 0 h 3095297"/>
              <a:gd name="connsiteX0" fmla="*/ 5254 w 6406054"/>
              <a:gd name="connsiteY0" fmla="*/ 0 h 3079531"/>
              <a:gd name="connsiteX1" fmla="*/ 6406054 w 6406054"/>
              <a:gd name="connsiteY1" fmla="*/ 36786 h 3079531"/>
              <a:gd name="connsiteX2" fmla="*/ 6374523 w 6406054"/>
              <a:gd name="connsiteY2" fmla="*/ 3074276 h 3079531"/>
              <a:gd name="connsiteX3" fmla="*/ 3867805 w 6406054"/>
              <a:gd name="connsiteY3" fmla="*/ 3079531 h 3079531"/>
              <a:gd name="connsiteX4" fmla="*/ 3878316 w 6406054"/>
              <a:gd name="connsiteY4" fmla="*/ 1292773 h 3079531"/>
              <a:gd name="connsiteX5" fmla="*/ 0 w 6406054"/>
              <a:gd name="connsiteY5" fmla="*/ 1282262 h 3079531"/>
              <a:gd name="connsiteX6" fmla="*/ 5254 w 6406054"/>
              <a:gd name="connsiteY6" fmla="*/ 0 h 3079531"/>
              <a:gd name="connsiteX0" fmla="*/ 15764 w 6406054"/>
              <a:gd name="connsiteY0" fmla="*/ 0 h 3048000"/>
              <a:gd name="connsiteX1" fmla="*/ 6406054 w 6406054"/>
              <a:gd name="connsiteY1" fmla="*/ 5255 h 3048000"/>
              <a:gd name="connsiteX2" fmla="*/ 6374523 w 6406054"/>
              <a:gd name="connsiteY2" fmla="*/ 3042745 h 3048000"/>
              <a:gd name="connsiteX3" fmla="*/ 3867805 w 6406054"/>
              <a:gd name="connsiteY3" fmla="*/ 3048000 h 3048000"/>
              <a:gd name="connsiteX4" fmla="*/ 3878316 w 6406054"/>
              <a:gd name="connsiteY4" fmla="*/ 1261242 h 3048000"/>
              <a:gd name="connsiteX5" fmla="*/ 0 w 6406054"/>
              <a:gd name="connsiteY5" fmla="*/ 1250731 h 3048000"/>
              <a:gd name="connsiteX6" fmla="*/ 15764 w 6406054"/>
              <a:gd name="connsiteY6" fmla="*/ 0 h 3048000"/>
              <a:gd name="connsiteX0" fmla="*/ 466 w 6390756"/>
              <a:gd name="connsiteY0" fmla="*/ 0 h 3048000"/>
              <a:gd name="connsiteX1" fmla="*/ 6390756 w 6390756"/>
              <a:gd name="connsiteY1" fmla="*/ 5255 h 3048000"/>
              <a:gd name="connsiteX2" fmla="*/ 6359225 w 6390756"/>
              <a:gd name="connsiteY2" fmla="*/ 3042745 h 3048000"/>
              <a:gd name="connsiteX3" fmla="*/ 3852507 w 6390756"/>
              <a:gd name="connsiteY3" fmla="*/ 3048000 h 3048000"/>
              <a:gd name="connsiteX4" fmla="*/ 3863018 w 6390756"/>
              <a:gd name="connsiteY4" fmla="*/ 1261242 h 3048000"/>
              <a:gd name="connsiteX5" fmla="*/ 10978 w 6390756"/>
              <a:gd name="connsiteY5" fmla="*/ 1224455 h 3048000"/>
              <a:gd name="connsiteX6" fmla="*/ 466 w 6390756"/>
              <a:gd name="connsiteY6" fmla="*/ 0 h 3048000"/>
              <a:gd name="connsiteX0" fmla="*/ 466 w 6390756"/>
              <a:gd name="connsiteY0" fmla="*/ 0 h 3048000"/>
              <a:gd name="connsiteX1" fmla="*/ 6390756 w 6390756"/>
              <a:gd name="connsiteY1" fmla="*/ 5255 h 3048000"/>
              <a:gd name="connsiteX2" fmla="*/ 6359225 w 6390756"/>
              <a:gd name="connsiteY2" fmla="*/ 3042745 h 3048000"/>
              <a:gd name="connsiteX3" fmla="*/ 3852507 w 6390756"/>
              <a:gd name="connsiteY3" fmla="*/ 3048000 h 3048000"/>
              <a:gd name="connsiteX4" fmla="*/ 3863018 w 6390756"/>
              <a:gd name="connsiteY4" fmla="*/ 1261242 h 3048000"/>
              <a:gd name="connsiteX5" fmla="*/ 10978 w 6390756"/>
              <a:gd name="connsiteY5" fmla="*/ 1224455 h 3048000"/>
              <a:gd name="connsiteX6" fmla="*/ 466 w 6390756"/>
              <a:gd name="connsiteY6" fmla="*/ 0 h 3048000"/>
              <a:gd name="connsiteX0" fmla="*/ 15764 w 6379778"/>
              <a:gd name="connsiteY0" fmla="*/ 0 h 3048000"/>
              <a:gd name="connsiteX1" fmla="*/ 6379778 w 6379778"/>
              <a:gd name="connsiteY1" fmla="*/ 5255 h 3048000"/>
              <a:gd name="connsiteX2" fmla="*/ 6348247 w 6379778"/>
              <a:gd name="connsiteY2" fmla="*/ 3042745 h 3048000"/>
              <a:gd name="connsiteX3" fmla="*/ 3841529 w 6379778"/>
              <a:gd name="connsiteY3" fmla="*/ 3048000 h 3048000"/>
              <a:gd name="connsiteX4" fmla="*/ 3852040 w 6379778"/>
              <a:gd name="connsiteY4" fmla="*/ 1261242 h 3048000"/>
              <a:gd name="connsiteX5" fmla="*/ 0 w 6379778"/>
              <a:gd name="connsiteY5" fmla="*/ 1224455 h 3048000"/>
              <a:gd name="connsiteX6" fmla="*/ 15764 w 6379778"/>
              <a:gd name="connsiteY6" fmla="*/ 0 h 3048000"/>
              <a:gd name="connsiteX0" fmla="*/ 1012 w 6365026"/>
              <a:gd name="connsiteY0" fmla="*/ 0 h 3048000"/>
              <a:gd name="connsiteX1" fmla="*/ 6365026 w 6365026"/>
              <a:gd name="connsiteY1" fmla="*/ 5255 h 3048000"/>
              <a:gd name="connsiteX2" fmla="*/ 6333495 w 6365026"/>
              <a:gd name="connsiteY2" fmla="*/ 3042745 h 3048000"/>
              <a:gd name="connsiteX3" fmla="*/ 3826777 w 6365026"/>
              <a:gd name="connsiteY3" fmla="*/ 3048000 h 3048000"/>
              <a:gd name="connsiteX4" fmla="*/ 3837288 w 6365026"/>
              <a:gd name="connsiteY4" fmla="*/ 1261242 h 3048000"/>
              <a:gd name="connsiteX5" fmla="*/ 1013 w 6365026"/>
              <a:gd name="connsiteY5" fmla="*/ 1224455 h 3048000"/>
              <a:gd name="connsiteX6" fmla="*/ 1012 w 6365026"/>
              <a:gd name="connsiteY6" fmla="*/ 0 h 3048000"/>
              <a:gd name="connsiteX0" fmla="*/ 1012 w 6365026"/>
              <a:gd name="connsiteY0" fmla="*/ 73573 h 3042745"/>
              <a:gd name="connsiteX1" fmla="*/ 6365026 w 6365026"/>
              <a:gd name="connsiteY1" fmla="*/ 0 h 3042745"/>
              <a:gd name="connsiteX2" fmla="*/ 6333495 w 6365026"/>
              <a:gd name="connsiteY2" fmla="*/ 3037490 h 3042745"/>
              <a:gd name="connsiteX3" fmla="*/ 3826777 w 6365026"/>
              <a:gd name="connsiteY3" fmla="*/ 3042745 h 3042745"/>
              <a:gd name="connsiteX4" fmla="*/ 3837288 w 6365026"/>
              <a:gd name="connsiteY4" fmla="*/ 1255987 h 3042745"/>
              <a:gd name="connsiteX5" fmla="*/ 1013 w 6365026"/>
              <a:gd name="connsiteY5" fmla="*/ 1219200 h 3042745"/>
              <a:gd name="connsiteX6" fmla="*/ 1012 w 6365026"/>
              <a:gd name="connsiteY6" fmla="*/ 73573 h 3042745"/>
              <a:gd name="connsiteX0" fmla="*/ 1012 w 6365026"/>
              <a:gd name="connsiteY0" fmla="*/ 52553 h 3042745"/>
              <a:gd name="connsiteX1" fmla="*/ 6365026 w 6365026"/>
              <a:gd name="connsiteY1" fmla="*/ 0 h 3042745"/>
              <a:gd name="connsiteX2" fmla="*/ 6333495 w 6365026"/>
              <a:gd name="connsiteY2" fmla="*/ 3037490 h 3042745"/>
              <a:gd name="connsiteX3" fmla="*/ 3826777 w 6365026"/>
              <a:gd name="connsiteY3" fmla="*/ 3042745 h 3042745"/>
              <a:gd name="connsiteX4" fmla="*/ 3837288 w 6365026"/>
              <a:gd name="connsiteY4" fmla="*/ 1255987 h 3042745"/>
              <a:gd name="connsiteX5" fmla="*/ 1013 w 6365026"/>
              <a:gd name="connsiteY5" fmla="*/ 1219200 h 3042745"/>
              <a:gd name="connsiteX6" fmla="*/ 1012 w 6365026"/>
              <a:gd name="connsiteY6" fmla="*/ 52553 h 3042745"/>
              <a:gd name="connsiteX0" fmla="*/ 1012 w 6359770"/>
              <a:gd name="connsiteY0" fmla="*/ 10512 h 3000704"/>
              <a:gd name="connsiteX1" fmla="*/ 6359770 w 6359770"/>
              <a:gd name="connsiteY1" fmla="*/ 0 h 3000704"/>
              <a:gd name="connsiteX2" fmla="*/ 6333495 w 6359770"/>
              <a:gd name="connsiteY2" fmla="*/ 2995449 h 3000704"/>
              <a:gd name="connsiteX3" fmla="*/ 3826777 w 6359770"/>
              <a:gd name="connsiteY3" fmla="*/ 3000704 h 3000704"/>
              <a:gd name="connsiteX4" fmla="*/ 3837288 w 6359770"/>
              <a:gd name="connsiteY4" fmla="*/ 1213946 h 3000704"/>
              <a:gd name="connsiteX5" fmla="*/ 1013 w 6359770"/>
              <a:gd name="connsiteY5" fmla="*/ 1177159 h 3000704"/>
              <a:gd name="connsiteX6" fmla="*/ 1012 w 6359770"/>
              <a:gd name="connsiteY6" fmla="*/ 10512 h 3000704"/>
              <a:gd name="connsiteX0" fmla="*/ 1012 w 6333495"/>
              <a:gd name="connsiteY0" fmla="*/ 0 h 2990192"/>
              <a:gd name="connsiteX1" fmla="*/ 6270432 w 6333495"/>
              <a:gd name="connsiteY1" fmla="*/ 10508 h 2990192"/>
              <a:gd name="connsiteX2" fmla="*/ 6333495 w 6333495"/>
              <a:gd name="connsiteY2" fmla="*/ 2984937 h 2990192"/>
              <a:gd name="connsiteX3" fmla="*/ 3826777 w 6333495"/>
              <a:gd name="connsiteY3" fmla="*/ 2990192 h 2990192"/>
              <a:gd name="connsiteX4" fmla="*/ 3837288 w 6333495"/>
              <a:gd name="connsiteY4" fmla="*/ 1203434 h 2990192"/>
              <a:gd name="connsiteX5" fmla="*/ 1013 w 6333495"/>
              <a:gd name="connsiteY5" fmla="*/ 1166647 h 2990192"/>
              <a:gd name="connsiteX6" fmla="*/ 1012 w 6333495"/>
              <a:gd name="connsiteY6" fmla="*/ 0 h 2990192"/>
              <a:gd name="connsiteX0" fmla="*/ 1012 w 6333495"/>
              <a:gd name="connsiteY0" fmla="*/ 0 h 2990192"/>
              <a:gd name="connsiteX1" fmla="*/ 6270432 w 6333495"/>
              <a:gd name="connsiteY1" fmla="*/ 10508 h 2990192"/>
              <a:gd name="connsiteX2" fmla="*/ 6333495 w 6333495"/>
              <a:gd name="connsiteY2" fmla="*/ 2984937 h 2990192"/>
              <a:gd name="connsiteX3" fmla="*/ 3826777 w 6333495"/>
              <a:gd name="connsiteY3" fmla="*/ 2990192 h 2990192"/>
              <a:gd name="connsiteX4" fmla="*/ 3837288 w 6333495"/>
              <a:gd name="connsiteY4" fmla="*/ 1203434 h 2990192"/>
              <a:gd name="connsiteX5" fmla="*/ 1013 w 6333495"/>
              <a:gd name="connsiteY5" fmla="*/ 1166647 h 2990192"/>
              <a:gd name="connsiteX6" fmla="*/ 1012 w 6333495"/>
              <a:gd name="connsiteY6" fmla="*/ 0 h 2990192"/>
              <a:gd name="connsiteX0" fmla="*/ 1012 w 6270432"/>
              <a:gd name="connsiteY0" fmla="*/ 0 h 2990192"/>
              <a:gd name="connsiteX1" fmla="*/ 6270432 w 6270432"/>
              <a:gd name="connsiteY1" fmla="*/ 10508 h 2990192"/>
              <a:gd name="connsiteX2" fmla="*/ 6238902 w 6270432"/>
              <a:gd name="connsiteY2" fmla="*/ 2963917 h 2990192"/>
              <a:gd name="connsiteX3" fmla="*/ 3826777 w 6270432"/>
              <a:gd name="connsiteY3" fmla="*/ 2990192 h 2990192"/>
              <a:gd name="connsiteX4" fmla="*/ 3837288 w 6270432"/>
              <a:gd name="connsiteY4" fmla="*/ 1203434 h 2990192"/>
              <a:gd name="connsiteX5" fmla="*/ 1013 w 6270432"/>
              <a:gd name="connsiteY5" fmla="*/ 1166647 h 2990192"/>
              <a:gd name="connsiteX6" fmla="*/ 1012 w 6270432"/>
              <a:gd name="connsiteY6" fmla="*/ 0 h 2990192"/>
              <a:gd name="connsiteX0" fmla="*/ 1012 w 6270432"/>
              <a:gd name="connsiteY0" fmla="*/ 0 h 2990192"/>
              <a:gd name="connsiteX1" fmla="*/ 6270432 w 6270432"/>
              <a:gd name="connsiteY1" fmla="*/ 10508 h 2990192"/>
              <a:gd name="connsiteX2" fmla="*/ 6244140 w 6270432"/>
              <a:gd name="connsiteY2" fmla="*/ 2989964 h 2990192"/>
              <a:gd name="connsiteX3" fmla="*/ 3826777 w 6270432"/>
              <a:gd name="connsiteY3" fmla="*/ 2990192 h 2990192"/>
              <a:gd name="connsiteX4" fmla="*/ 3837288 w 6270432"/>
              <a:gd name="connsiteY4" fmla="*/ 1203434 h 2990192"/>
              <a:gd name="connsiteX5" fmla="*/ 1013 w 6270432"/>
              <a:gd name="connsiteY5" fmla="*/ 1166647 h 2990192"/>
              <a:gd name="connsiteX6" fmla="*/ 1012 w 6270432"/>
              <a:gd name="connsiteY6" fmla="*/ 0 h 2990192"/>
              <a:gd name="connsiteX0" fmla="*/ 89038 w 6269419"/>
              <a:gd name="connsiteY0" fmla="*/ 0 h 2990192"/>
              <a:gd name="connsiteX1" fmla="*/ 6269419 w 6269419"/>
              <a:gd name="connsiteY1" fmla="*/ 10508 h 2990192"/>
              <a:gd name="connsiteX2" fmla="*/ 6243127 w 6269419"/>
              <a:gd name="connsiteY2" fmla="*/ 2989964 h 2990192"/>
              <a:gd name="connsiteX3" fmla="*/ 3825764 w 6269419"/>
              <a:gd name="connsiteY3" fmla="*/ 2990192 h 2990192"/>
              <a:gd name="connsiteX4" fmla="*/ 3836275 w 6269419"/>
              <a:gd name="connsiteY4" fmla="*/ 1203434 h 2990192"/>
              <a:gd name="connsiteX5" fmla="*/ 0 w 6269419"/>
              <a:gd name="connsiteY5" fmla="*/ 1166647 h 2990192"/>
              <a:gd name="connsiteX6" fmla="*/ 89038 w 6269419"/>
              <a:gd name="connsiteY6" fmla="*/ 0 h 2990192"/>
              <a:gd name="connsiteX0" fmla="*/ 638 w 6181019"/>
              <a:gd name="connsiteY0" fmla="*/ 0 h 2990192"/>
              <a:gd name="connsiteX1" fmla="*/ 6181019 w 6181019"/>
              <a:gd name="connsiteY1" fmla="*/ 10508 h 2990192"/>
              <a:gd name="connsiteX2" fmla="*/ 6154727 w 6181019"/>
              <a:gd name="connsiteY2" fmla="*/ 2989964 h 2990192"/>
              <a:gd name="connsiteX3" fmla="*/ 3737364 w 6181019"/>
              <a:gd name="connsiteY3" fmla="*/ 2990192 h 2990192"/>
              <a:gd name="connsiteX4" fmla="*/ 3747875 w 6181019"/>
              <a:gd name="connsiteY4" fmla="*/ 1203434 h 2990192"/>
              <a:gd name="connsiteX5" fmla="*/ 5877 w 6181019"/>
              <a:gd name="connsiteY5" fmla="*/ 1161438 h 2990192"/>
              <a:gd name="connsiteX6" fmla="*/ 638 w 6181019"/>
              <a:gd name="connsiteY6" fmla="*/ 0 h 2990192"/>
              <a:gd name="connsiteX0" fmla="*/ 5236 w 6185617"/>
              <a:gd name="connsiteY0" fmla="*/ 0 h 2990192"/>
              <a:gd name="connsiteX1" fmla="*/ 6185617 w 6185617"/>
              <a:gd name="connsiteY1" fmla="*/ 10508 h 2990192"/>
              <a:gd name="connsiteX2" fmla="*/ 6159325 w 6185617"/>
              <a:gd name="connsiteY2" fmla="*/ 2989964 h 2990192"/>
              <a:gd name="connsiteX3" fmla="*/ 3741962 w 6185617"/>
              <a:gd name="connsiteY3" fmla="*/ 2990192 h 2990192"/>
              <a:gd name="connsiteX4" fmla="*/ 3752473 w 6185617"/>
              <a:gd name="connsiteY4" fmla="*/ 1203434 h 2990192"/>
              <a:gd name="connsiteX5" fmla="*/ 0 w 6185617"/>
              <a:gd name="connsiteY5" fmla="*/ 1182276 h 2990192"/>
              <a:gd name="connsiteX6" fmla="*/ 5236 w 6185617"/>
              <a:gd name="connsiteY6" fmla="*/ 0 h 2990192"/>
              <a:gd name="connsiteX0" fmla="*/ 5236 w 6159429"/>
              <a:gd name="connsiteY0" fmla="*/ 0 h 2990192"/>
              <a:gd name="connsiteX1" fmla="*/ 6159429 w 6159429"/>
              <a:gd name="connsiteY1" fmla="*/ 21363 h 2990192"/>
              <a:gd name="connsiteX2" fmla="*/ 6159325 w 6159429"/>
              <a:gd name="connsiteY2" fmla="*/ 2989964 h 2990192"/>
              <a:gd name="connsiteX3" fmla="*/ 3741962 w 6159429"/>
              <a:gd name="connsiteY3" fmla="*/ 2990192 h 2990192"/>
              <a:gd name="connsiteX4" fmla="*/ 3752473 w 6159429"/>
              <a:gd name="connsiteY4" fmla="*/ 1203434 h 2990192"/>
              <a:gd name="connsiteX5" fmla="*/ 0 w 6159429"/>
              <a:gd name="connsiteY5" fmla="*/ 1182276 h 2990192"/>
              <a:gd name="connsiteX6" fmla="*/ 5236 w 6159429"/>
              <a:gd name="connsiteY6" fmla="*/ 0 h 2990192"/>
              <a:gd name="connsiteX0" fmla="*/ 5236 w 6159429"/>
              <a:gd name="connsiteY0" fmla="*/ 0 h 2989964"/>
              <a:gd name="connsiteX1" fmla="*/ 6159429 w 6159429"/>
              <a:gd name="connsiteY1" fmla="*/ 21363 h 2989964"/>
              <a:gd name="connsiteX2" fmla="*/ 6159325 w 6159429"/>
              <a:gd name="connsiteY2" fmla="*/ 2989964 h 2989964"/>
              <a:gd name="connsiteX3" fmla="*/ 3762913 w 6159429"/>
              <a:gd name="connsiteY3" fmla="*/ 2984765 h 2989964"/>
              <a:gd name="connsiteX4" fmla="*/ 3752473 w 6159429"/>
              <a:gd name="connsiteY4" fmla="*/ 1203434 h 2989964"/>
              <a:gd name="connsiteX5" fmla="*/ 0 w 6159429"/>
              <a:gd name="connsiteY5" fmla="*/ 1182276 h 2989964"/>
              <a:gd name="connsiteX6" fmla="*/ 5236 w 6159429"/>
              <a:gd name="connsiteY6" fmla="*/ 0 h 2989964"/>
              <a:gd name="connsiteX0" fmla="*/ 5236 w 6159429"/>
              <a:gd name="connsiteY0" fmla="*/ 0 h 2989964"/>
              <a:gd name="connsiteX1" fmla="*/ 6159429 w 6159429"/>
              <a:gd name="connsiteY1" fmla="*/ 21363 h 2989964"/>
              <a:gd name="connsiteX2" fmla="*/ 6159325 w 6159429"/>
              <a:gd name="connsiteY2" fmla="*/ 2989964 h 2989964"/>
              <a:gd name="connsiteX3" fmla="*/ 3762913 w 6159429"/>
              <a:gd name="connsiteY3" fmla="*/ 2984765 h 2989964"/>
              <a:gd name="connsiteX4" fmla="*/ 3768187 w 6159429"/>
              <a:gd name="connsiteY4" fmla="*/ 1198007 h 2989964"/>
              <a:gd name="connsiteX5" fmla="*/ 0 w 6159429"/>
              <a:gd name="connsiteY5" fmla="*/ 1182276 h 2989964"/>
              <a:gd name="connsiteX6" fmla="*/ 5236 w 6159429"/>
              <a:gd name="connsiteY6" fmla="*/ 0 h 2989964"/>
              <a:gd name="connsiteX0" fmla="*/ 5236 w 6616972"/>
              <a:gd name="connsiteY0" fmla="*/ 0 h 2989964"/>
              <a:gd name="connsiteX1" fmla="*/ 6159429 w 6616972"/>
              <a:gd name="connsiteY1" fmla="*/ 21363 h 2989964"/>
              <a:gd name="connsiteX2" fmla="*/ 6164439 w 6616972"/>
              <a:gd name="connsiteY2" fmla="*/ 1480483 h 2989964"/>
              <a:gd name="connsiteX3" fmla="*/ 6159325 w 6616972"/>
              <a:gd name="connsiteY3" fmla="*/ 2989964 h 2989964"/>
              <a:gd name="connsiteX4" fmla="*/ 3762913 w 6616972"/>
              <a:gd name="connsiteY4" fmla="*/ 2984765 h 2989964"/>
              <a:gd name="connsiteX5" fmla="*/ 3768187 w 6616972"/>
              <a:gd name="connsiteY5" fmla="*/ 1198007 h 2989964"/>
              <a:gd name="connsiteX6" fmla="*/ 0 w 6616972"/>
              <a:gd name="connsiteY6" fmla="*/ 1182276 h 2989964"/>
              <a:gd name="connsiteX7" fmla="*/ 5236 w 6616972"/>
              <a:gd name="connsiteY7" fmla="*/ 0 h 2989964"/>
              <a:gd name="connsiteX0" fmla="*/ 5236 w 10082852"/>
              <a:gd name="connsiteY0" fmla="*/ 0 h 2989964"/>
              <a:gd name="connsiteX1" fmla="*/ 9938922 w 10082852"/>
              <a:gd name="connsiteY1" fmla="*/ 36965 h 2989964"/>
              <a:gd name="connsiteX2" fmla="*/ 6164439 w 10082852"/>
              <a:gd name="connsiteY2" fmla="*/ 1480483 h 2989964"/>
              <a:gd name="connsiteX3" fmla="*/ 6159325 w 10082852"/>
              <a:gd name="connsiteY3" fmla="*/ 2989964 h 2989964"/>
              <a:gd name="connsiteX4" fmla="*/ 3762913 w 10082852"/>
              <a:gd name="connsiteY4" fmla="*/ 2984765 h 2989964"/>
              <a:gd name="connsiteX5" fmla="*/ 3768187 w 10082852"/>
              <a:gd name="connsiteY5" fmla="*/ 1198007 h 2989964"/>
              <a:gd name="connsiteX6" fmla="*/ 0 w 10082852"/>
              <a:gd name="connsiteY6" fmla="*/ 1182276 h 2989964"/>
              <a:gd name="connsiteX7" fmla="*/ 5236 w 10082852"/>
              <a:gd name="connsiteY7" fmla="*/ 0 h 2989964"/>
              <a:gd name="connsiteX0" fmla="*/ 5236 w 10401937"/>
              <a:gd name="connsiteY0" fmla="*/ 0 h 2989964"/>
              <a:gd name="connsiteX1" fmla="*/ 9938922 w 10401937"/>
              <a:gd name="connsiteY1" fmla="*/ 36965 h 2989964"/>
              <a:gd name="connsiteX2" fmla="*/ 9964677 w 10401937"/>
              <a:gd name="connsiteY2" fmla="*/ 1308816 h 2989964"/>
              <a:gd name="connsiteX3" fmla="*/ 6159325 w 10401937"/>
              <a:gd name="connsiteY3" fmla="*/ 2989964 h 2989964"/>
              <a:gd name="connsiteX4" fmla="*/ 3762913 w 10401937"/>
              <a:gd name="connsiteY4" fmla="*/ 2984765 h 2989964"/>
              <a:gd name="connsiteX5" fmla="*/ 3768187 w 10401937"/>
              <a:gd name="connsiteY5" fmla="*/ 1198007 h 2989964"/>
              <a:gd name="connsiteX6" fmla="*/ 0 w 10401937"/>
              <a:gd name="connsiteY6" fmla="*/ 1182276 h 2989964"/>
              <a:gd name="connsiteX7" fmla="*/ 5236 w 10401937"/>
              <a:gd name="connsiteY7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159325 w 10397134"/>
              <a:gd name="connsiteY3" fmla="*/ 2989964 h 2989964"/>
              <a:gd name="connsiteX4" fmla="*/ 3762913 w 10397134"/>
              <a:gd name="connsiteY4" fmla="*/ 2984765 h 2989964"/>
              <a:gd name="connsiteX5" fmla="*/ 3768187 w 10397134"/>
              <a:gd name="connsiteY5" fmla="*/ 1198007 h 2989964"/>
              <a:gd name="connsiteX6" fmla="*/ 0 w 10397134"/>
              <a:gd name="connsiteY6" fmla="*/ 1182276 h 2989964"/>
              <a:gd name="connsiteX7" fmla="*/ 5236 w 10397134"/>
              <a:gd name="connsiteY7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9945864 w 10397134"/>
              <a:gd name="connsiteY3" fmla="*/ 1202953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754757 w 10397134"/>
              <a:gd name="connsiteY3" fmla="*/ 1230899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632023 w 10397134"/>
              <a:gd name="connsiteY3" fmla="*/ 1206946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632023 w 10397134"/>
              <a:gd name="connsiteY3" fmla="*/ 1206946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6494"/>
              <a:gd name="connsiteY0" fmla="*/ 0 h 2989964"/>
              <a:gd name="connsiteX1" fmla="*/ 9938922 w 9946494"/>
              <a:gd name="connsiteY1" fmla="*/ 36965 h 2989964"/>
              <a:gd name="connsiteX2" fmla="*/ 9946494 w 9946494"/>
              <a:gd name="connsiteY2" fmla="*/ 1193041 h 2989964"/>
              <a:gd name="connsiteX3" fmla="*/ 6632023 w 9946494"/>
              <a:gd name="connsiteY3" fmla="*/ 1206946 h 2989964"/>
              <a:gd name="connsiteX4" fmla="*/ 6159325 w 9946494"/>
              <a:gd name="connsiteY4" fmla="*/ 2989964 h 2989964"/>
              <a:gd name="connsiteX5" fmla="*/ 3762913 w 9946494"/>
              <a:gd name="connsiteY5" fmla="*/ 2984765 h 2989964"/>
              <a:gd name="connsiteX6" fmla="*/ 3768187 w 9946494"/>
              <a:gd name="connsiteY6" fmla="*/ 1198007 h 2989964"/>
              <a:gd name="connsiteX7" fmla="*/ 0 w 9946494"/>
              <a:gd name="connsiteY7" fmla="*/ 1182276 h 2989964"/>
              <a:gd name="connsiteX8" fmla="*/ 5236 w 9946494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125721 w 9947569"/>
              <a:gd name="connsiteY3" fmla="*/ 1203045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5721 w 9947569"/>
              <a:gd name="connsiteY3" fmla="*/ 1203045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206945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191343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191343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6494"/>
              <a:gd name="connsiteY0" fmla="*/ 0 h 2984765"/>
              <a:gd name="connsiteX1" fmla="*/ 9912274 w 9946494"/>
              <a:gd name="connsiteY1" fmla="*/ 36965 h 2984765"/>
              <a:gd name="connsiteX2" fmla="*/ 9946494 w 9946494"/>
              <a:gd name="connsiteY2" fmla="*/ 1193041 h 2984765"/>
              <a:gd name="connsiteX3" fmla="*/ 6121280 w 9946494"/>
              <a:gd name="connsiteY3" fmla="*/ 1191343 h 2984765"/>
              <a:gd name="connsiteX4" fmla="*/ 6132678 w 9946494"/>
              <a:gd name="connsiteY4" fmla="*/ 2982163 h 2984765"/>
              <a:gd name="connsiteX5" fmla="*/ 3762913 w 9946494"/>
              <a:gd name="connsiteY5" fmla="*/ 2984765 h 2984765"/>
              <a:gd name="connsiteX6" fmla="*/ 3768187 w 9946494"/>
              <a:gd name="connsiteY6" fmla="*/ 1198007 h 2984765"/>
              <a:gd name="connsiteX7" fmla="*/ 0 w 9946494"/>
              <a:gd name="connsiteY7" fmla="*/ 1182276 h 2984765"/>
              <a:gd name="connsiteX8" fmla="*/ 5236 w 9946494"/>
              <a:gd name="connsiteY8" fmla="*/ 0 h 2984765"/>
              <a:gd name="connsiteX0" fmla="*/ 5236 w 9914773"/>
              <a:gd name="connsiteY0" fmla="*/ 0 h 2984765"/>
              <a:gd name="connsiteX1" fmla="*/ 9912274 w 9914773"/>
              <a:gd name="connsiteY1" fmla="*/ 36965 h 2984765"/>
              <a:gd name="connsiteX2" fmla="*/ 9884317 w 9914773"/>
              <a:gd name="connsiteY2" fmla="*/ 1193041 h 2984765"/>
              <a:gd name="connsiteX3" fmla="*/ 6121280 w 9914773"/>
              <a:gd name="connsiteY3" fmla="*/ 1191343 h 2984765"/>
              <a:gd name="connsiteX4" fmla="*/ 6132678 w 9914773"/>
              <a:gd name="connsiteY4" fmla="*/ 2982163 h 2984765"/>
              <a:gd name="connsiteX5" fmla="*/ 3762913 w 9914773"/>
              <a:gd name="connsiteY5" fmla="*/ 2984765 h 2984765"/>
              <a:gd name="connsiteX6" fmla="*/ 3768187 w 9914773"/>
              <a:gd name="connsiteY6" fmla="*/ 1198007 h 2984765"/>
              <a:gd name="connsiteX7" fmla="*/ 0 w 9914773"/>
              <a:gd name="connsiteY7" fmla="*/ 1182276 h 2984765"/>
              <a:gd name="connsiteX8" fmla="*/ 5236 w 9914773"/>
              <a:gd name="connsiteY8" fmla="*/ 0 h 2984765"/>
              <a:gd name="connsiteX0" fmla="*/ 5236 w 9884317"/>
              <a:gd name="connsiteY0" fmla="*/ 0 h 2984765"/>
              <a:gd name="connsiteX1" fmla="*/ 9863420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91013"/>
              <a:gd name="connsiteY0" fmla="*/ 0 h 2984765"/>
              <a:gd name="connsiteX1" fmla="*/ 9885626 w 9891013"/>
              <a:gd name="connsiteY1" fmla="*/ 36965 h 2984765"/>
              <a:gd name="connsiteX2" fmla="*/ 9884317 w 9891013"/>
              <a:gd name="connsiteY2" fmla="*/ 1193041 h 2984765"/>
              <a:gd name="connsiteX3" fmla="*/ 6121280 w 9891013"/>
              <a:gd name="connsiteY3" fmla="*/ 1191343 h 2984765"/>
              <a:gd name="connsiteX4" fmla="*/ 6132678 w 9891013"/>
              <a:gd name="connsiteY4" fmla="*/ 2982163 h 2984765"/>
              <a:gd name="connsiteX5" fmla="*/ 3762913 w 9891013"/>
              <a:gd name="connsiteY5" fmla="*/ 2984765 h 2984765"/>
              <a:gd name="connsiteX6" fmla="*/ 3768187 w 9891013"/>
              <a:gd name="connsiteY6" fmla="*/ 1198007 h 2984765"/>
              <a:gd name="connsiteX7" fmla="*/ 0 w 9891013"/>
              <a:gd name="connsiteY7" fmla="*/ 1182276 h 2984765"/>
              <a:gd name="connsiteX8" fmla="*/ 5236 w 9891013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91014"/>
              <a:gd name="connsiteY0" fmla="*/ 0 h 2984765"/>
              <a:gd name="connsiteX1" fmla="*/ 9890067 w 9891014"/>
              <a:gd name="connsiteY1" fmla="*/ 36965 h 2984765"/>
              <a:gd name="connsiteX2" fmla="*/ 9884317 w 9891014"/>
              <a:gd name="connsiteY2" fmla="*/ 1193041 h 2984765"/>
              <a:gd name="connsiteX3" fmla="*/ 6121280 w 9891014"/>
              <a:gd name="connsiteY3" fmla="*/ 1191343 h 2984765"/>
              <a:gd name="connsiteX4" fmla="*/ 6132678 w 9891014"/>
              <a:gd name="connsiteY4" fmla="*/ 2982163 h 2984765"/>
              <a:gd name="connsiteX5" fmla="*/ 3762913 w 9891014"/>
              <a:gd name="connsiteY5" fmla="*/ 2984765 h 2984765"/>
              <a:gd name="connsiteX6" fmla="*/ 3768187 w 9891014"/>
              <a:gd name="connsiteY6" fmla="*/ 1198007 h 2984765"/>
              <a:gd name="connsiteX7" fmla="*/ 0 w 9891014"/>
              <a:gd name="connsiteY7" fmla="*/ 1182276 h 2984765"/>
              <a:gd name="connsiteX8" fmla="*/ 5236 w 9891014"/>
              <a:gd name="connsiteY8" fmla="*/ 0 h 2984765"/>
              <a:gd name="connsiteX0" fmla="*/ 5236 w 9884317"/>
              <a:gd name="connsiteY0" fmla="*/ 0 h 2984765"/>
              <a:gd name="connsiteX1" fmla="*/ 9872301 w 9884317"/>
              <a:gd name="connsiteY1" fmla="*/ 44766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72852"/>
              <a:gd name="connsiteY0" fmla="*/ 0 h 2984765"/>
              <a:gd name="connsiteX1" fmla="*/ 9872301 w 9872852"/>
              <a:gd name="connsiteY1" fmla="*/ 44766 h 2984765"/>
              <a:gd name="connsiteX2" fmla="*/ 9857670 w 9872852"/>
              <a:gd name="connsiteY2" fmla="*/ 1193041 h 2984765"/>
              <a:gd name="connsiteX3" fmla="*/ 6121280 w 9872852"/>
              <a:gd name="connsiteY3" fmla="*/ 1191343 h 2984765"/>
              <a:gd name="connsiteX4" fmla="*/ 6132678 w 9872852"/>
              <a:gd name="connsiteY4" fmla="*/ 2982163 h 2984765"/>
              <a:gd name="connsiteX5" fmla="*/ 3762913 w 9872852"/>
              <a:gd name="connsiteY5" fmla="*/ 2984765 h 2984765"/>
              <a:gd name="connsiteX6" fmla="*/ 3768187 w 9872852"/>
              <a:gd name="connsiteY6" fmla="*/ 1198007 h 2984765"/>
              <a:gd name="connsiteX7" fmla="*/ 0 w 9872852"/>
              <a:gd name="connsiteY7" fmla="*/ 1182276 h 2984765"/>
              <a:gd name="connsiteX8" fmla="*/ 5236 w 9872852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44766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25264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9662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8216"/>
              <a:gd name="connsiteY0" fmla="*/ 5939 h 2990704"/>
              <a:gd name="connsiteX1" fmla="*/ 9876742 w 9878216"/>
              <a:gd name="connsiteY1" fmla="*/ 0 h 2990704"/>
              <a:gd name="connsiteX2" fmla="*/ 9875436 w 9878216"/>
              <a:gd name="connsiteY2" fmla="*/ 1206781 h 2990704"/>
              <a:gd name="connsiteX3" fmla="*/ 6121280 w 9878216"/>
              <a:gd name="connsiteY3" fmla="*/ 1197282 h 2990704"/>
              <a:gd name="connsiteX4" fmla="*/ 6132678 w 9878216"/>
              <a:gd name="connsiteY4" fmla="*/ 2988102 h 2990704"/>
              <a:gd name="connsiteX5" fmla="*/ 3762913 w 9878216"/>
              <a:gd name="connsiteY5" fmla="*/ 2990704 h 2990704"/>
              <a:gd name="connsiteX6" fmla="*/ 3768187 w 9878216"/>
              <a:gd name="connsiteY6" fmla="*/ 1203946 h 2990704"/>
              <a:gd name="connsiteX7" fmla="*/ 0 w 9878216"/>
              <a:gd name="connsiteY7" fmla="*/ 1188215 h 2990704"/>
              <a:gd name="connsiteX8" fmla="*/ 5236 w 9878216"/>
              <a:gd name="connsiteY8" fmla="*/ 5939 h 299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78216" h="2990704">
                <a:moveTo>
                  <a:pt x="5236" y="5939"/>
                </a:moveTo>
                <a:lnTo>
                  <a:pt x="9876742" y="0"/>
                </a:lnTo>
                <a:cubicBezTo>
                  <a:pt x="9880694" y="442092"/>
                  <a:pt x="9875453" y="712014"/>
                  <a:pt x="9875436" y="1206781"/>
                </a:cubicBezTo>
                <a:lnTo>
                  <a:pt x="6121280" y="1197282"/>
                </a:lnTo>
                <a:cubicBezTo>
                  <a:pt x="6129623" y="1605983"/>
                  <a:pt x="6119480" y="2503911"/>
                  <a:pt x="6132678" y="2988102"/>
                </a:cubicBezTo>
                <a:lnTo>
                  <a:pt x="3762913" y="2990704"/>
                </a:lnTo>
                <a:cubicBezTo>
                  <a:pt x="3766417" y="2395118"/>
                  <a:pt x="3764683" y="1799532"/>
                  <a:pt x="3768187" y="1203946"/>
                </a:cubicBezTo>
                <a:lnTo>
                  <a:pt x="0" y="1188215"/>
                </a:lnTo>
                <a:cubicBezTo>
                  <a:pt x="3503" y="764298"/>
                  <a:pt x="1733" y="429856"/>
                  <a:pt x="5236" y="5939"/>
                </a:cubicBezTo>
                <a:close/>
              </a:path>
            </a:pathLst>
          </a:cu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32DDE4-99D2-2A55-20C4-0764A15711FC}"/>
              </a:ext>
            </a:extLst>
          </p:cNvPr>
          <p:cNvSpPr txBox="1"/>
          <p:nvPr/>
        </p:nvSpPr>
        <p:spPr>
          <a:xfrm>
            <a:off x="4718190" y="1399504"/>
            <a:ext cx="1936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00B050"/>
                </a:solidFill>
              </a:rPr>
              <a:t>This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矢印: 上 25">
                <a:extLst>
                  <a:ext uri="{FF2B5EF4-FFF2-40B4-BE49-F238E27FC236}">
                    <a16:creationId xmlns:a16="http://schemas.microsoft.com/office/drawing/2014/main" id="{9773D803-C9D5-F1F2-9958-4C63EA99F293}"/>
                  </a:ext>
                </a:extLst>
              </p:cNvPr>
              <p:cNvSpPr/>
              <p:nvPr/>
            </p:nvSpPr>
            <p:spPr>
              <a:xfrm>
                <a:off x="4903812" y="3447629"/>
                <a:ext cx="2384375" cy="717698"/>
              </a:xfrm>
              <a:prstGeom prst="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Extend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矢印: 上 25">
                <a:extLst>
                  <a:ext uri="{FF2B5EF4-FFF2-40B4-BE49-F238E27FC236}">
                    <a16:creationId xmlns:a16="http://schemas.microsoft.com/office/drawing/2014/main" id="{9773D803-C9D5-F1F2-9958-4C63EA99F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812" y="3447629"/>
                <a:ext cx="2384375" cy="717698"/>
              </a:xfrm>
              <a:prstGeom prst="upArrow">
                <a:avLst/>
              </a:prstGeom>
              <a:blipFill>
                <a:blip r:embed="rId6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43C352E-08A8-90FB-ACDD-5134A189DE1B}"/>
              </a:ext>
            </a:extLst>
          </p:cNvPr>
          <p:cNvSpPr txBox="1"/>
          <p:nvPr/>
        </p:nvSpPr>
        <p:spPr>
          <a:xfrm>
            <a:off x="4576466" y="5894494"/>
            <a:ext cx="2459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7030A0"/>
                </a:solidFill>
              </a:rPr>
              <a:t>Theorem Proving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F9FD3FC-2563-4852-45D6-E05B59FAA2C2}"/>
              </a:ext>
            </a:extLst>
          </p:cNvPr>
          <p:cNvSpPr txBox="1"/>
          <p:nvPr/>
        </p:nvSpPr>
        <p:spPr>
          <a:xfrm>
            <a:off x="8901282" y="5934789"/>
            <a:ext cx="2900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7030A0"/>
                </a:solidFill>
              </a:rPr>
              <a:t>Constraint Satisfaction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AA1EE51-7CF9-56F0-B24E-D2D1523022FC}"/>
              </a:ext>
            </a:extLst>
          </p:cNvPr>
          <p:cNvSpPr txBox="1"/>
          <p:nvPr/>
        </p:nvSpPr>
        <p:spPr>
          <a:xfrm>
            <a:off x="7036105" y="5501146"/>
            <a:ext cx="2010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chemeClr val="tx2"/>
                </a:solidFill>
              </a:rPr>
              <a:t>[U.+ CAV’17]</a:t>
            </a:r>
          </a:p>
        </p:txBody>
      </p:sp>
    </p:spTree>
    <p:extLst>
      <p:ext uri="{BB962C8B-B14F-4D97-AF65-F5344CB8AC3E}">
        <p14:creationId xmlns:p14="http://schemas.microsoft.com/office/powerpoint/2010/main" val="273123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7449D-EF37-4563-8D6F-B2AE6FF0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CHCs</a:t>
            </a:r>
            <a:r>
              <a:rPr lang="en-US" altLang="ja-JP" sz="3600" dirty="0"/>
              <a:t>: Constrained Horn Clauses (see e.g., </a:t>
            </a:r>
            <a:r>
              <a:rPr lang="en-US" altLang="ja-JP" sz="2800" dirty="0"/>
              <a:t>[</a:t>
            </a:r>
            <a:r>
              <a:rPr lang="en-US" altLang="ja-JP" sz="2800" dirty="0" err="1"/>
              <a:t>Bjørner</a:t>
            </a:r>
            <a:r>
              <a:rPr lang="en-US" altLang="ja-JP" sz="2800" dirty="0"/>
              <a:t>+ ’15]</a:t>
            </a:r>
            <a:r>
              <a:rPr lang="en-US" altLang="ja-JP" sz="4000" dirty="0"/>
              <a:t> )</a:t>
            </a:r>
            <a:endParaRPr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A6BDE1-51E8-445B-BD37-DB4A3D472D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600" dirty="0">
                    <a:cs typeface="Times New Roman" panose="02020603050405020304" pitchFamily="18" charset="0"/>
                  </a:rPr>
                  <a:t>A finite set </a:t>
                </a:r>
                <a14:m>
                  <m:oMath xmlns:m="http://schemas.openxmlformats.org/officeDocument/2006/math">
                    <m:r>
                      <a:rPr lang="ja-JP" altLang="en-US" sz="2600" b="1" i="1">
                        <a:latin typeface="Cambria Math" panose="02040503050406030204" pitchFamily="18" charset="0"/>
                      </a:rPr>
                      <m:t>𝓒</m:t>
                    </m:r>
                  </m:oMath>
                </a14:m>
                <a:r>
                  <a:rPr lang="en-US" altLang="ja-JP" sz="2600" dirty="0">
                    <a:cs typeface="Times New Roman" panose="02020603050405020304" pitchFamily="18" charset="0"/>
                  </a:rPr>
                  <a:t> of </a:t>
                </a:r>
                <a:r>
                  <a:rPr lang="en-US" altLang="ja-JP" sz="2600" b="1" i="1" dirty="0">
                    <a:cs typeface="Times New Roman" panose="02020603050405020304" pitchFamily="18" charset="0"/>
                  </a:rPr>
                  <a:t>Horn-clauses</a:t>
                </a:r>
                <a:r>
                  <a:rPr lang="en-US" altLang="ja-JP" sz="2600" dirty="0">
                    <a:cs typeface="Times New Roman" panose="02020603050405020304" pitchFamily="18" charset="0"/>
                  </a:rPr>
                  <a:t> of either form:</a:t>
                </a:r>
                <a:br>
                  <a:rPr lang="en-US" altLang="ja-JP" sz="2600" dirty="0">
                    <a:cs typeface="Times New Roman" panose="02020603050405020304" pitchFamily="18" charset="0"/>
                  </a:rPr>
                </a:br>
                <a:br>
                  <a:rPr lang="en-US" altLang="ja-JP" sz="2600" dirty="0">
                    <a:cs typeface="Times New Roman" panose="02020603050405020304" pitchFamily="18" charset="0"/>
                  </a:rPr>
                </a:br>
                <a:br>
                  <a:rPr lang="en-US" altLang="ja-JP" sz="2600" dirty="0">
                    <a:cs typeface="Times New Roman" panose="02020603050405020304" pitchFamily="18" charset="0"/>
                  </a:rPr>
                </a:br>
                <a:br>
                  <a:rPr lang="en-US" altLang="ja-JP" sz="2600" dirty="0">
                    <a:cs typeface="Times New Roman" panose="02020603050405020304" pitchFamily="18" charset="0"/>
                  </a:rPr>
                </a:br>
                <a:br>
                  <a:rPr lang="en-US" altLang="ja-JP" sz="2600" dirty="0">
                    <a:cs typeface="Times New Roman" panose="02020603050405020304" pitchFamily="18" charset="0"/>
                  </a:rPr>
                </a:br>
                <a:r>
                  <a:rPr lang="en-US" altLang="ja-JP" sz="2600" dirty="0"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ja-JP" sz="2600" dirty="0">
                    <a:cs typeface="Times New Roman" panose="02020603050405020304" pitchFamily="18" charset="0"/>
                  </a:rPr>
                  <a:t> are predicate variables,</a:t>
                </a:r>
                <a:br>
                  <a:rPr lang="en-US" altLang="ja-JP" sz="2600" dirty="0">
                    <a:cs typeface="Times New Roman" panose="02020603050405020304" pitchFamily="18" charset="0"/>
                  </a:rPr>
                </a:br>
                <a:r>
                  <a:rPr lang="en-US" altLang="ja-JP" sz="26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acc>
                      <m:accPr>
                        <m:chr m:val="⃗"/>
                        <m:ctrlPr>
                          <a:rPr lang="en-US" altLang="ja-JP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2600" dirty="0">
                    <a:cs typeface="Times New Roman" panose="02020603050405020304" pitchFamily="18" charset="0"/>
                  </a:rPr>
                  <a:t> are sequences of terms of a first-order theory </a:t>
                </a:r>
                <a14:m>
                  <m:oMath xmlns:m="http://schemas.openxmlformats.org/officeDocument/2006/math">
                    <m:r>
                      <a:rPr lang="en-US" altLang="ja-JP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ja-JP" sz="2600" dirty="0">
                    <a:cs typeface="Times New Roman" panose="02020603050405020304" pitchFamily="18" charset="0"/>
                  </a:rPr>
                  <a:t>,</a:t>
                </a:r>
                <a:br>
                  <a:rPr lang="en-US" altLang="ja-JP" sz="2600" dirty="0">
                    <a:cs typeface="Times New Roman" panose="02020603050405020304" pitchFamily="18" charset="0"/>
                  </a:rPr>
                </a:br>
                <a:r>
                  <a:rPr lang="en-US" altLang="ja-JP" sz="26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ja-JP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altLang="ja-JP" sz="2600" dirty="0">
                    <a:cs typeface="Times New Roman" panose="02020603050405020304" pitchFamily="18" charset="0"/>
                  </a:rPr>
                  <a:t> is a formula of </a:t>
                </a:r>
                <a14:m>
                  <m:oMath xmlns:m="http://schemas.openxmlformats.org/officeDocument/2006/math">
                    <m:r>
                      <a:rPr lang="en-US" altLang="ja-JP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ja-JP" sz="2600" dirty="0">
                    <a:cs typeface="Times New Roman" panose="02020603050405020304" pitchFamily="18" charset="0"/>
                  </a:rPr>
                  <a:t> without predicate variables.</a:t>
                </a:r>
              </a:p>
              <a:p>
                <a14:m>
                  <m:oMath xmlns:m="http://schemas.openxmlformats.org/officeDocument/2006/math">
                    <m:r>
                      <a:rPr lang="ja-JP" altLang="en-US" b="1" i="1">
                        <a:latin typeface="Cambria Math" panose="02040503050406030204" pitchFamily="18" charset="0"/>
                      </a:rPr>
                      <m:t>𝓒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is </a:t>
                </a:r>
                <a:r>
                  <a:rPr lang="en-US" altLang="ja-JP" b="1" i="1" dirty="0">
                    <a:cs typeface="Times New Roman" panose="02020603050405020304" pitchFamily="18" charset="0"/>
                  </a:rPr>
                  <a:t>satisfiable</a:t>
                </a:r>
                <a:r>
                  <a:rPr lang="en-US" altLang="ja-JP" dirty="0">
                    <a:cs typeface="Times New Roman" panose="02020603050405020304" pitchFamily="18" charset="0"/>
                  </a:rPr>
                  <a:t> (modulo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) if there is an interpretation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ja-JP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ja-JP" dirty="0">
                    <a:cs typeface="Times New Roman" panose="02020603050405020304" pitchFamily="18" charset="0"/>
                  </a:rPr>
                  <a:t>of predicate variables such that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⊨⋀</m:t>
                    </m:r>
                    <m:r>
                      <a:rPr lang="ja-JP" altLang="en-US" b="1" i="1">
                        <a:latin typeface="Cambria Math" panose="02040503050406030204" pitchFamily="18" charset="0"/>
                      </a:rPr>
                      <m:t>𝓒</m:t>
                    </m:r>
                  </m:oMath>
                </a14:m>
                <a:endParaRPr lang="en-US" altLang="ja-JP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A6BDE1-51E8-445B-BD37-DB4A3D472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6" t="-7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1ACC785-212D-4B3A-B553-B6E4D083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7EC-FC69-4DB4-82CF-942099A6307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12371-2259-4F4B-B24F-79C18B0F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09B6BE3-22DC-45F4-A082-A6D6CF16866E}"/>
                  </a:ext>
                </a:extLst>
              </p:cNvPr>
              <p:cNvSpPr/>
              <p:nvPr/>
            </p:nvSpPr>
            <p:spPr>
              <a:xfrm>
                <a:off x="1796410" y="1993562"/>
                <a:ext cx="8599214" cy="791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ja-JP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⟸</m:t>
                      </m:r>
                      <m:d>
                        <m:dPr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ja-JP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ja-JP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ja-JP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altLang="ja-JP" sz="4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09B6BE3-22DC-45F4-A082-A6D6CF168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410" y="1993562"/>
                <a:ext cx="8599214" cy="7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F72B9CE-3E86-457E-BC21-AD0235B4EA0F}"/>
                  </a:ext>
                </a:extLst>
              </p:cNvPr>
              <p:cNvSpPr/>
              <p:nvPr/>
            </p:nvSpPr>
            <p:spPr>
              <a:xfrm>
                <a:off x="2925245" y="2752206"/>
                <a:ext cx="7435241" cy="791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 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⟸</m:t>
                      </m:r>
                      <m:d>
                        <m:dPr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ja-JP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ja-JP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ja-JP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altLang="ja-JP" sz="4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F72B9CE-3E86-457E-BC21-AD0235B4E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245" y="2752206"/>
                <a:ext cx="7435241" cy="7913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B6846B9-61C2-448A-ADC7-9797E37B2378}"/>
              </a:ext>
            </a:extLst>
          </p:cNvPr>
          <p:cNvSpPr/>
          <p:nvPr/>
        </p:nvSpPr>
        <p:spPr>
          <a:xfrm>
            <a:off x="2575008" y="2859929"/>
            <a:ext cx="4956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600" dirty="0">
                <a:cs typeface="Times New Roman" panose="02020603050405020304" pitchFamily="18" charset="0"/>
              </a:rPr>
              <a:t>or</a:t>
            </a:r>
            <a:endParaRPr lang="ja-JP" altLang="en-US" sz="2600" dirty="0"/>
          </a:p>
        </p:txBody>
      </p:sp>
      <p:sp>
        <p:nvSpPr>
          <p:cNvPr id="10" name="フッター プレースホルダー 5">
            <a:extLst>
              <a:ext uri="{FF2B5EF4-FFF2-40B4-BE49-F238E27FC236}">
                <a16:creationId xmlns:a16="http://schemas.microsoft.com/office/drawing/2014/main" id="{4100A896-4AC6-9D10-56F5-5AB890A9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kumimoji="1" lang="en-US" altLang="ja-JP" dirty="0"/>
              <a:t>NII </a:t>
            </a:r>
            <a:r>
              <a:rPr kumimoji="1" lang="en-US" altLang="ja-JP" dirty="0" err="1"/>
              <a:t>Shonan</a:t>
            </a:r>
            <a:r>
              <a:rPr kumimoji="1" lang="en-US" altLang="ja-JP" dirty="0"/>
              <a:t> Meeting on " The Art of SAT", </a:t>
            </a:r>
            <a:r>
              <a:rPr kumimoji="1" lang="en-US" altLang="ja-JP" dirty="0" err="1"/>
              <a:t>Shonan</a:t>
            </a:r>
            <a:r>
              <a:rPr kumimoji="1" lang="en-US" altLang="ja-JP" dirty="0"/>
              <a:t>, Japan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564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139A1-0A94-62D4-11BE-FA6C0424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1" y="237906"/>
            <a:ext cx="11926957" cy="1034303"/>
          </a:xfrm>
        </p:spPr>
        <p:txBody>
          <a:bodyPr/>
          <a:lstStyle/>
          <a:p>
            <a:r>
              <a:rPr lang="en-US" altLang="ja-JP" dirty="0"/>
              <a:t>Extensions of CHCs for Non-Safety Verification</a:t>
            </a:r>
            <a:endParaRPr lang="ja-JP" altLang="en-US" dirty="0"/>
          </a:p>
        </p:txBody>
      </p:sp>
      <p:sp>
        <p:nvSpPr>
          <p:cNvPr id="20" name="コンテンツ プレースホルダー 19">
            <a:extLst>
              <a:ext uri="{FF2B5EF4-FFF2-40B4-BE49-F238E27FC236}">
                <a16:creationId xmlns:a16="http://schemas.microsoft.com/office/drawing/2014/main" id="{CC26C4BA-10E0-F5FC-3D3E-85A8F7A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E0A480-F89C-ABE4-2E4D-0D52EC07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B0D368D-3627-42A9-B712-69E03A97A0CB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D3E8D7-7CAC-3C32-B61A-689FD79D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ja-JP"/>
              <a:t>October 2, 2023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F60A1E-8519-4B9D-4489-C6211788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ja-JP"/>
              <a:t>NII Shonan Meeting on " The Art of SAT", Shonan, Japan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1E6F42-E3A2-15C4-700C-2EF761201257}"/>
              </a:ext>
            </a:extLst>
          </p:cNvPr>
          <p:cNvSpPr/>
          <p:nvPr/>
        </p:nvSpPr>
        <p:spPr>
          <a:xfrm>
            <a:off x="9148306" y="4367153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Constrained Horn Clauses (</a:t>
            </a:r>
            <a:r>
              <a:rPr kumimoji="1" lang="en-US" altLang="ja-JP" sz="2800" b="1" dirty="0"/>
              <a:t>CHCs</a:t>
            </a:r>
            <a:r>
              <a:rPr kumimoji="1" lang="en-US" altLang="ja-JP" sz="2800" dirty="0"/>
              <a:t>)</a:t>
            </a:r>
            <a:endParaRPr kumimoji="1" lang="ja-JP" altLang="en-US" sz="20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C49526-0D7E-739F-565B-1ED99557E15E}"/>
              </a:ext>
            </a:extLst>
          </p:cNvPr>
          <p:cNvSpPr/>
          <p:nvPr/>
        </p:nvSpPr>
        <p:spPr>
          <a:xfrm>
            <a:off x="4718190" y="4367153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Constraint Logic Program (</a:t>
            </a:r>
            <a:r>
              <a:rPr kumimoji="1" lang="en-US" altLang="ja-JP" sz="2800" b="1" dirty="0"/>
              <a:t>CLP</a:t>
            </a:r>
            <a:r>
              <a:rPr kumimoji="1" lang="en-US" altLang="ja-JP" sz="2800" dirty="0"/>
              <a:t>)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837A026-D225-5F4C-2EF3-A6B3BF16A725}"/>
                  </a:ext>
                </a:extLst>
              </p:cNvPr>
              <p:cNvSpPr/>
              <p:nvPr/>
            </p:nvSpPr>
            <p:spPr>
              <a:xfrm>
                <a:off x="4724405" y="1887037"/>
                <a:ext cx="2653100" cy="1326703"/>
              </a:xfrm>
              <a:prstGeom prst="rect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en-US" altLang="ja-JP" sz="3200" b="1" dirty="0">
                    <a:solidFill>
                      <a:schemeClr val="accent6"/>
                    </a:solidFill>
                  </a:rPr>
                  <a:t>CLP</a:t>
                </a:r>
                <a:endParaRPr kumimoji="1" lang="ja-JP" altLang="en-US" sz="3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837A026-D225-5F4C-2EF3-A6B3BF16A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5" y="1887037"/>
                <a:ext cx="2653100" cy="13267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4F149F-BB8F-4159-1F44-723A8BE39A95}"/>
              </a:ext>
            </a:extLst>
          </p:cNvPr>
          <p:cNvSpPr/>
          <p:nvPr/>
        </p:nvSpPr>
        <p:spPr>
          <a:xfrm>
            <a:off x="9154520" y="1892220"/>
            <a:ext cx="2653100" cy="132670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>
                <a:solidFill>
                  <a:srgbClr val="FF0000"/>
                </a:solidFill>
              </a:rPr>
              <a:t>pfwCSP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17452B21-2F24-FDA0-4189-9522DB5096F8}"/>
              </a:ext>
            </a:extLst>
          </p:cNvPr>
          <p:cNvSpPr/>
          <p:nvPr/>
        </p:nvSpPr>
        <p:spPr>
          <a:xfrm>
            <a:off x="7486236" y="4570977"/>
            <a:ext cx="1547124" cy="919056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Reduce</a:t>
            </a:r>
            <a:endParaRPr kumimoji="1" lang="ja-JP" altLang="en-US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BD5DAC9-EBA8-A685-71A3-5FE1C767F6E2}"/>
              </a:ext>
            </a:extLst>
          </p:cNvPr>
          <p:cNvSpPr/>
          <p:nvPr/>
        </p:nvSpPr>
        <p:spPr>
          <a:xfrm>
            <a:off x="7492451" y="2095125"/>
            <a:ext cx="1547124" cy="910528"/>
          </a:xfrm>
          <a:prstGeom prst="rightArrow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6"/>
                </a:solidFill>
              </a:rPr>
              <a:t>  R</a:t>
            </a:r>
            <a:r>
              <a:rPr kumimoji="1" lang="en-US" altLang="ja-JP" dirty="0">
                <a:solidFill>
                  <a:schemeClr val="accent6"/>
                </a:solidFill>
              </a:rPr>
              <a:t>educe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矢印: 上 26">
                <a:extLst>
                  <a:ext uri="{FF2B5EF4-FFF2-40B4-BE49-F238E27FC236}">
                    <a16:creationId xmlns:a16="http://schemas.microsoft.com/office/drawing/2014/main" id="{F499057F-D4C6-F3B8-76C3-B1CB316F76A3}"/>
                  </a:ext>
                </a:extLst>
              </p:cNvPr>
              <p:cNvSpPr/>
              <p:nvPr/>
            </p:nvSpPr>
            <p:spPr>
              <a:xfrm>
                <a:off x="9368864" y="3442256"/>
                <a:ext cx="2211984" cy="717698"/>
              </a:xfrm>
              <a:prstGeom prst="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Extend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ja-JP" dirty="0"/>
                  <a:t>+WF+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矢印: 上 26">
                <a:extLst>
                  <a:ext uri="{FF2B5EF4-FFF2-40B4-BE49-F238E27FC236}">
                    <a16:creationId xmlns:a16="http://schemas.microsoft.com/office/drawing/2014/main" id="{F499057F-D4C6-F3B8-76C3-B1CB316F7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864" y="3442256"/>
                <a:ext cx="2211984" cy="717698"/>
              </a:xfrm>
              <a:prstGeom prst="upArrow">
                <a:avLst/>
              </a:prstGeom>
              <a:blipFill>
                <a:blip r:embed="rId4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297E551-7122-1AE2-E2DA-2BB6FBB329EB}"/>
                  </a:ext>
                </a:extLst>
              </p:cNvPr>
              <p:cNvSpPr/>
              <p:nvPr/>
            </p:nvSpPr>
            <p:spPr>
              <a:xfrm>
                <a:off x="294289" y="1887037"/>
                <a:ext cx="2653100" cy="13267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(Non)Termination/</a:t>
                </a:r>
                <a:br>
                  <a:rPr kumimoji="1" lang="en-US" altLang="ja-JP" sz="2000" dirty="0"/>
                </a:br>
                <a:r>
                  <a:rPr kumimoji="1" lang="en-US" altLang="ja-JP" sz="2000" dirty="0"/>
                  <a:t>LTL/CTL/modal-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sz="2000" dirty="0"/>
                  <a:t> </a:t>
                </a:r>
                <a:r>
                  <a:rPr lang="en-US" altLang="ja-JP" sz="2000" dirty="0"/>
                  <a:t>c</a:t>
                </a:r>
                <a:r>
                  <a:rPr kumimoji="1" lang="en-US" altLang="ja-JP" sz="2000" dirty="0"/>
                  <a:t>alc. Verification Problems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297E551-7122-1AE2-E2DA-2BB6FBB32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9" y="1887037"/>
                <a:ext cx="2653100" cy="1326703"/>
              </a:xfrm>
              <a:prstGeom prst="rect">
                <a:avLst/>
              </a:prstGeom>
              <a:blipFill>
                <a:blip r:embed="rId5"/>
                <a:stretch>
                  <a:fillRect l="-3204" r="-59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矢印: 右 29">
            <a:extLst>
              <a:ext uri="{FF2B5EF4-FFF2-40B4-BE49-F238E27FC236}">
                <a16:creationId xmlns:a16="http://schemas.microsoft.com/office/drawing/2014/main" id="{1399F617-686E-4687-A836-4595E04D6F45}"/>
              </a:ext>
            </a:extLst>
          </p:cNvPr>
          <p:cNvSpPr/>
          <p:nvPr/>
        </p:nvSpPr>
        <p:spPr>
          <a:xfrm>
            <a:off x="3062335" y="2095125"/>
            <a:ext cx="1547124" cy="9105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i="1" dirty="0"/>
              <a:t>Modularly</a:t>
            </a:r>
            <a:r>
              <a:rPr lang="en-US" altLang="ja-JP" sz="1600" dirty="0"/>
              <a:t> Encode</a:t>
            </a:r>
            <a:endParaRPr kumimoji="1" lang="ja-JP" altLang="en-US" sz="16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EF100B8-C416-1F2B-97D6-C8B18FE1C9C8}"/>
              </a:ext>
            </a:extLst>
          </p:cNvPr>
          <p:cNvSpPr/>
          <p:nvPr/>
        </p:nvSpPr>
        <p:spPr>
          <a:xfrm>
            <a:off x="294289" y="4366629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Safety Verification Problems</a:t>
            </a:r>
            <a:endParaRPr kumimoji="1" lang="ja-JP" altLang="en-US" sz="2000" dirty="0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82CB7E05-323E-F2FA-39A6-0EDBECB997B6}"/>
              </a:ext>
            </a:extLst>
          </p:cNvPr>
          <p:cNvSpPr/>
          <p:nvPr/>
        </p:nvSpPr>
        <p:spPr>
          <a:xfrm>
            <a:off x="3062335" y="4574717"/>
            <a:ext cx="1547124" cy="9105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  Encode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D4864B7-DD0F-8342-BEE5-0E2107750390}"/>
              </a:ext>
            </a:extLst>
          </p:cNvPr>
          <p:cNvSpPr txBox="1"/>
          <p:nvPr/>
        </p:nvSpPr>
        <p:spPr>
          <a:xfrm>
            <a:off x="8843036" y="1421121"/>
            <a:ext cx="283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chemeClr val="tx2"/>
                </a:solidFill>
              </a:rPr>
              <a:t>[U.+ AAAI’20, CAV’21]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19101F2-7798-A62E-317E-8E1F2474E1C4}"/>
              </a:ext>
            </a:extLst>
          </p:cNvPr>
          <p:cNvSpPr/>
          <p:nvPr/>
        </p:nvSpPr>
        <p:spPr>
          <a:xfrm>
            <a:off x="9059637" y="1773278"/>
            <a:ext cx="2838074" cy="402843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F568D656-24B0-0587-4123-D6B21AFCD7C0}"/>
              </a:ext>
            </a:extLst>
          </p:cNvPr>
          <p:cNvSpPr/>
          <p:nvPr/>
        </p:nvSpPr>
        <p:spPr>
          <a:xfrm rot="10800000" flipV="1">
            <a:off x="209138" y="1765275"/>
            <a:ext cx="11688572" cy="4029430"/>
          </a:xfrm>
          <a:custGeom>
            <a:avLst/>
            <a:gdLst>
              <a:gd name="connsiteX0" fmla="*/ 0 w 6448097"/>
              <a:gd name="connsiteY0" fmla="*/ 0 h 3268717"/>
              <a:gd name="connsiteX1" fmla="*/ 6448097 w 6448097"/>
              <a:gd name="connsiteY1" fmla="*/ 52551 h 3268717"/>
              <a:gd name="connsiteX2" fmla="*/ 6416566 w 6448097"/>
              <a:gd name="connsiteY2" fmla="*/ 3268717 h 3268717"/>
              <a:gd name="connsiteX3" fmla="*/ 3873062 w 6448097"/>
              <a:gd name="connsiteY3" fmla="*/ 3210910 h 3268717"/>
              <a:gd name="connsiteX4" fmla="*/ 3878318 w 6448097"/>
              <a:gd name="connsiteY4" fmla="*/ 1313793 h 3268717"/>
              <a:gd name="connsiteX5" fmla="*/ 36787 w 6448097"/>
              <a:gd name="connsiteY5" fmla="*/ 1287517 h 3268717"/>
              <a:gd name="connsiteX6" fmla="*/ 0 w 6448097"/>
              <a:gd name="connsiteY6" fmla="*/ 0 h 3268717"/>
              <a:gd name="connsiteX0" fmla="*/ 10510 w 6411310"/>
              <a:gd name="connsiteY0" fmla="*/ 0 h 3252952"/>
              <a:gd name="connsiteX1" fmla="*/ 6411310 w 6411310"/>
              <a:gd name="connsiteY1" fmla="*/ 36786 h 3252952"/>
              <a:gd name="connsiteX2" fmla="*/ 6379779 w 6411310"/>
              <a:gd name="connsiteY2" fmla="*/ 3252952 h 3252952"/>
              <a:gd name="connsiteX3" fmla="*/ 3836275 w 6411310"/>
              <a:gd name="connsiteY3" fmla="*/ 3195145 h 3252952"/>
              <a:gd name="connsiteX4" fmla="*/ 3841531 w 6411310"/>
              <a:gd name="connsiteY4" fmla="*/ 1298028 h 3252952"/>
              <a:gd name="connsiteX5" fmla="*/ 0 w 6411310"/>
              <a:gd name="connsiteY5" fmla="*/ 1271752 h 3252952"/>
              <a:gd name="connsiteX6" fmla="*/ 10510 w 6411310"/>
              <a:gd name="connsiteY6" fmla="*/ 0 h 3252952"/>
              <a:gd name="connsiteX0" fmla="*/ 466 w 6401266"/>
              <a:gd name="connsiteY0" fmla="*/ 0 h 3252952"/>
              <a:gd name="connsiteX1" fmla="*/ 6401266 w 6401266"/>
              <a:gd name="connsiteY1" fmla="*/ 36786 h 3252952"/>
              <a:gd name="connsiteX2" fmla="*/ 6369735 w 6401266"/>
              <a:gd name="connsiteY2" fmla="*/ 3252952 h 3252952"/>
              <a:gd name="connsiteX3" fmla="*/ 3826231 w 6401266"/>
              <a:gd name="connsiteY3" fmla="*/ 3195145 h 3252952"/>
              <a:gd name="connsiteX4" fmla="*/ 3831487 w 6401266"/>
              <a:gd name="connsiteY4" fmla="*/ 1298028 h 3252952"/>
              <a:gd name="connsiteX5" fmla="*/ 10977 w 6401266"/>
              <a:gd name="connsiteY5" fmla="*/ 1277007 h 3252952"/>
              <a:gd name="connsiteX6" fmla="*/ 466 w 6401266"/>
              <a:gd name="connsiteY6" fmla="*/ 0 h 3252952"/>
              <a:gd name="connsiteX0" fmla="*/ 15765 w 6416565"/>
              <a:gd name="connsiteY0" fmla="*/ 0 h 3252952"/>
              <a:gd name="connsiteX1" fmla="*/ 6416565 w 6416565"/>
              <a:gd name="connsiteY1" fmla="*/ 36786 h 3252952"/>
              <a:gd name="connsiteX2" fmla="*/ 6385034 w 6416565"/>
              <a:gd name="connsiteY2" fmla="*/ 3252952 h 3252952"/>
              <a:gd name="connsiteX3" fmla="*/ 3841530 w 6416565"/>
              <a:gd name="connsiteY3" fmla="*/ 3195145 h 3252952"/>
              <a:gd name="connsiteX4" fmla="*/ 3846786 w 6416565"/>
              <a:gd name="connsiteY4" fmla="*/ 1298028 h 3252952"/>
              <a:gd name="connsiteX5" fmla="*/ 0 w 6416565"/>
              <a:gd name="connsiteY5" fmla="*/ 1287517 h 3252952"/>
              <a:gd name="connsiteX6" fmla="*/ 15765 w 6416565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36275 w 6406054"/>
              <a:gd name="connsiteY4" fmla="*/ 1298028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36275 w 6406054"/>
              <a:gd name="connsiteY4" fmla="*/ 1298028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78316 w 6406054"/>
              <a:gd name="connsiteY4" fmla="*/ 1292773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73060 w 6406054"/>
              <a:gd name="connsiteY3" fmla="*/ 3200400 h 3252952"/>
              <a:gd name="connsiteX4" fmla="*/ 3878316 w 6406054"/>
              <a:gd name="connsiteY4" fmla="*/ 1292773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00400"/>
              <a:gd name="connsiteX1" fmla="*/ 6406054 w 6406054"/>
              <a:gd name="connsiteY1" fmla="*/ 36786 h 3200400"/>
              <a:gd name="connsiteX2" fmla="*/ 6374523 w 6406054"/>
              <a:gd name="connsiteY2" fmla="*/ 3095297 h 3200400"/>
              <a:gd name="connsiteX3" fmla="*/ 3873060 w 6406054"/>
              <a:gd name="connsiteY3" fmla="*/ 3200400 h 3200400"/>
              <a:gd name="connsiteX4" fmla="*/ 3878316 w 6406054"/>
              <a:gd name="connsiteY4" fmla="*/ 1292773 h 3200400"/>
              <a:gd name="connsiteX5" fmla="*/ 0 w 6406054"/>
              <a:gd name="connsiteY5" fmla="*/ 1282262 h 3200400"/>
              <a:gd name="connsiteX6" fmla="*/ 5254 w 6406054"/>
              <a:gd name="connsiteY6" fmla="*/ 0 h 3200400"/>
              <a:gd name="connsiteX0" fmla="*/ 5254 w 6406054"/>
              <a:gd name="connsiteY0" fmla="*/ 0 h 3095297"/>
              <a:gd name="connsiteX1" fmla="*/ 6406054 w 6406054"/>
              <a:gd name="connsiteY1" fmla="*/ 36786 h 3095297"/>
              <a:gd name="connsiteX2" fmla="*/ 6374523 w 6406054"/>
              <a:gd name="connsiteY2" fmla="*/ 3095297 h 3095297"/>
              <a:gd name="connsiteX3" fmla="*/ 3867805 w 6406054"/>
              <a:gd name="connsiteY3" fmla="*/ 3079531 h 3095297"/>
              <a:gd name="connsiteX4" fmla="*/ 3878316 w 6406054"/>
              <a:gd name="connsiteY4" fmla="*/ 1292773 h 3095297"/>
              <a:gd name="connsiteX5" fmla="*/ 0 w 6406054"/>
              <a:gd name="connsiteY5" fmla="*/ 1282262 h 3095297"/>
              <a:gd name="connsiteX6" fmla="*/ 5254 w 6406054"/>
              <a:gd name="connsiteY6" fmla="*/ 0 h 3095297"/>
              <a:gd name="connsiteX0" fmla="*/ 5254 w 6406054"/>
              <a:gd name="connsiteY0" fmla="*/ 0 h 3095297"/>
              <a:gd name="connsiteX1" fmla="*/ 6406054 w 6406054"/>
              <a:gd name="connsiteY1" fmla="*/ 36786 h 3095297"/>
              <a:gd name="connsiteX2" fmla="*/ 6374523 w 6406054"/>
              <a:gd name="connsiteY2" fmla="*/ 3095297 h 3095297"/>
              <a:gd name="connsiteX3" fmla="*/ 3867805 w 6406054"/>
              <a:gd name="connsiteY3" fmla="*/ 3079531 h 3095297"/>
              <a:gd name="connsiteX4" fmla="*/ 3878316 w 6406054"/>
              <a:gd name="connsiteY4" fmla="*/ 1292773 h 3095297"/>
              <a:gd name="connsiteX5" fmla="*/ 0 w 6406054"/>
              <a:gd name="connsiteY5" fmla="*/ 1282262 h 3095297"/>
              <a:gd name="connsiteX6" fmla="*/ 5254 w 6406054"/>
              <a:gd name="connsiteY6" fmla="*/ 0 h 3095297"/>
              <a:gd name="connsiteX0" fmla="*/ 5254 w 6406054"/>
              <a:gd name="connsiteY0" fmla="*/ 0 h 3079531"/>
              <a:gd name="connsiteX1" fmla="*/ 6406054 w 6406054"/>
              <a:gd name="connsiteY1" fmla="*/ 36786 h 3079531"/>
              <a:gd name="connsiteX2" fmla="*/ 6374523 w 6406054"/>
              <a:gd name="connsiteY2" fmla="*/ 3074276 h 3079531"/>
              <a:gd name="connsiteX3" fmla="*/ 3867805 w 6406054"/>
              <a:gd name="connsiteY3" fmla="*/ 3079531 h 3079531"/>
              <a:gd name="connsiteX4" fmla="*/ 3878316 w 6406054"/>
              <a:gd name="connsiteY4" fmla="*/ 1292773 h 3079531"/>
              <a:gd name="connsiteX5" fmla="*/ 0 w 6406054"/>
              <a:gd name="connsiteY5" fmla="*/ 1282262 h 3079531"/>
              <a:gd name="connsiteX6" fmla="*/ 5254 w 6406054"/>
              <a:gd name="connsiteY6" fmla="*/ 0 h 3079531"/>
              <a:gd name="connsiteX0" fmla="*/ 15764 w 6406054"/>
              <a:gd name="connsiteY0" fmla="*/ 0 h 3048000"/>
              <a:gd name="connsiteX1" fmla="*/ 6406054 w 6406054"/>
              <a:gd name="connsiteY1" fmla="*/ 5255 h 3048000"/>
              <a:gd name="connsiteX2" fmla="*/ 6374523 w 6406054"/>
              <a:gd name="connsiteY2" fmla="*/ 3042745 h 3048000"/>
              <a:gd name="connsiteX3" fmla="*/ 3867805 w 6406054"/>
              <a:gd name="connsiteY3" fmla="*/ 3048000 h 3048000"/>
              <a:gd name="connsiteX4" fmla="*/ 3878316 w 6406054"/>
              <a:gd name="connsiteY4" fmla="*/ 1261242 h 3048000"/>
              <a:gd name="connsiteX5" fmla="*/ 0 w 6406054"/>
              <a:gd name="connsiteY5" fmla="*/ 1250731 h 3048000"/>
              <a:gd name="connsiteX6" fmla="*/ 15764 w 6406054"/>
              <a:gd name="connsiteY6" fmla="*/ 0 h 3048000"/>
              <a:gd name="connsiteX0" fmla="*/ 466 w 6390756"/>
              <a:gd name="connsiteY0" fmla="*/ 0 h 3048000"/>
              <a:gd name="connsiteX1" fmla="*/ 6390756 w 6390756"/>
              <a:gd name="connsiteY1" fmla="*/ 5255 h 3048000"/>
              <a:gd name="connsiteX2" fmla="*/ 6359225 w 6390756"/>
              <a:gd name="connsiteY2" fmla="*/ 3042745 h 3048000"/>
              <a:gd name="connsiteX3" fmla="*/ 3852507 w 6390756"/>
              <a:gd name="connsiteY3" fmla="*/ 3048000 h 3048000"/>
              <a:gd name="connsiteX4" fmla="*/ 3863018 w 6390756"/>
              <a:gd name="connsiteY4" fmla="*/ 1261242 h 3048000"/>
              <a:gd name="connsiteX5" fmla="*/ 10978 w 6390756"/>
              <a:gd name="connsiteY5" fmla="*/ 1224455 h 3048000"/>
              <a:gd name="connsiteX6" fmla="*/ 466 w 6390756"/>
              <a:gd name="connsiteY6" fmla="*/ 0 h 3048000"/>
              <a:gd name="connsiteX0" fmla="*/ 466 w 6390756"/>
              <a:gd name="connsiteY0" fmla="*/ 0 h 3048000"/>
              <a:gd name="connsiteX1" fmla="*/ 6390756 w 6390756"/>
              <a:gd name="connsiteY1" fmla="*/ 5255 h 3048000"/>
              <a:gd name="connsiteX2" fmla="*/ 6359225 w 6390756"/>
              <a:gd name="connsiteY2" fmla="*/ 3042745 h 3048000"/>
              <a:gd name="connsiteX3" fmla="*/ 3852507 w 6390756"/>
              <a:gd name="connsiteY3" fmla="*/ 3048000 h 3048000"/>
              <a:gd name="connsiteX4" fmla="*/ 3863018 w 6390756"/>
              <a:gd name="connsiteY4" fmla="*/ 1261242 h 3048000"/>
              <a:gd name="connsiteX5" fmla="*/ 10978 w 6390756"/>
              <a:gd name="connsiteY5" fmla="*/ 1224455 h 3048000"/>
              <a:gd name="connsiteX6" fmla="*/ 466 w 6390756"/>
              <a:gd name="connsiteY6" fmla="*/ 0 h 3048000"/>
              <a:gd name="connsiteX0" fmla="*/ 15764 w 6379778"/>
              <a:gd name="connsiteY0" fmla="*/ 0 h 3048000"/>
              <a:gd name="connsiteX1" fmla="*/ 6379778 w 6379778"/>
              <a:gd name="connsiteY1" fmla="*/ 5255 h 3048000"/>
              <a:gd name="connsiteX2" fmla="*/ 6348247 w 6379778"/>
              <a:gd name="connsiteY2" fmla="*/ 3042745 h 3048000"/>
              <a:gd name="connsiteX3" fmla="*/ 3841529 w 6379778"/>
              <a:gd name="connsiteY3" fmla="*/ 3048000 h 3048000"/>
              <a:gd name="connsiteX4" fmla="*/ 3852040 w 6379778"/>
              <a:gd name="connsiteY4" fmla="*/ 1261242 h 3048000"/>
              <a:gd name="connsiteX5" fmla="*/ 0 w 6379778"/>
              <a:gd name="connsiteY5" fmla="*/ 1224455 h 3048000"/>
              <a:gd name="connsiteX6" fmla="*/ 15764 w 6379778"/>
              <a:gd name="connsiteY6" fmla="*/ 0 h 3048000"/>
              <a:gd name="connsiteX0" fmla="*/ 1012 w 6365026"/>
              <a:gd name="connsiteY0" fmla="*/ 0 h 3048000"/>
              <a:gd name="connsiteX1" fmla="*/ 6365026 w 6365026"/>
              <a:gd name="connsiteY1" fmla="*/ 5255 h 3048000"/>
              <a:gd name="connsiteX2" fmla="*/ 6333495 w 6365026"/>
              <a:gd name="connsiteY2" fmla="*/ 3042745 h 3048000"/>
              <a:gd name="connsiteX3" fmla="*/ 3826777 w 6365026"/>
              <a:gd name="connsiteY3" fmla="*/ 3048000 h 3048000"/>
              <a:gd name="connsiteX4" fmla="*/ 3837288 w 6365026"/>
              <a:gd name="connsiteY4" fmla="*/ 1261242 h 3048000"/>
              <a:gd name="connsiteX5" fmla="*/ 1013 w 6365026"/>
              <a:gd name="connsiteY5" fmla="*/ 1224455 h 3048000"/>
              <a:gd name="connsiteX6" fmla="*/ 1012 w 6365026"/>
              <a:gd name="connsiteY6" fmla="*/ 0 h 3048000"/>
              <a:gd name="connsiteX0" fmla="*/ 1012 w 6365026"/>
              <a:gd name="connsiteY0" fmla="*/ 73573 h 3042745"/>
              <a:gd name="connsiteX1" fmla="*/ 6365026 w 6365026"/>
              <a:gd name="connsiteY1" fmla="*/ 0 h 3042745"/>
              <a:gd name="connsiteX2" fmla="*/ 6333495 w 6365026"/>
              <a:gd name="connsiteY2" fmla="*/ 3037490 h 3042745"/>
              <a:gd name="connsiteX3" fmla="*/ 3826777 w 6365026"/>
              <a:gd name="connsiteY3" fmla="*/ 3042745 h 3042745"/>
              <a:gd name="connsiteX4" fmla="*/ 3837288 w 6365026"/>
              <a:gd name="connsiteY4" fmla="*/ 1255987 h 3042745"/>
              <a:gd name="connsiteX5" fmla="*/ 1013 w 6365026"/>
              <a:gd name="connsiteY5" fmla="*/ 1219200 h 3042745"/>
              <a:gd name="connsiteX6" fmla="*/ 1012 w 6365026"/>
              <a:gd name="connsiteY6" fmla="*/ 73573 h 3042745"/>
              <a:gd name="connsiteX0" fmla="*/ 1012 w 6365026"/>
              <a:gd name="connsiteY0" fmla="*/ 52553 h 3042745"/>
              <a:gd name="connsiteX1" fmla="*/ 6365026 w 6365026"/>
              <a:gd name="connsiteY1" fmla="*/ 0 h 3042745"/>
              <a:gd name="connsiteX2" fmla="*/ 6333495 w 6365026"/>
              <a:gd name="connsiteY2" fmla="*/ 3037490 h 3042745"/>
              <a:gd name="connsiteX3" fmla="*/ 3826777 w 6365026"/>
              <a:gd name="connsiteY3" fmla="*/ 3042745 h 3042745"/>
              <a:gd name="connsiteX4" fmla="*/ 3837288 w 6365026"/>
              <a:gd name="connsiteY4" fmla="*/ 1255987 h 3042745"/>
              <a:gd name="connsiteX5" fmla="*/ 1013 w 6365026"/>
              <a:gd name="connsiteY5" fmla="*/ 1219200 h 3042745"/>
              <a:gd name="connsiteX6" fmla="*/ 1012 w 6365026"/>
              <a:gd name="connsiteY6" fmla="*/ 52553 h 3042745"/>
              <a:gd name="connsiteX0" fmla="*/ 1012 w 6359770"/>
              <a:gd name="connsiteY0" fmla="*/ 10512 h 3000704"/>
              <a:gd name="connsiteX1" fmla="*/ 6359770 w 6359770"/>
              <a:gd name="connsiteY1" fmla="*/ 0 h 3000704"/>
              <a:gd name="connsiteX2" fmla="*/ 6333495 w 6359770"/>
              <a:gd name="connsiteY2" fmla="*/ 2995449 h 3000704"/>
              <a:gd name="connsiteX3" fmla="*/ 3826777 w 6359770"/>
              <a:gd name="connsiteY3" fmla="*/ 3000704 h 3000704"/>
              <a:gd name="connsiteX4" fmla="*/ 3837288 w 6359770"/>
              <a:gd name="connsiteY4" fmla="*/ 1213946 h 3000704"/>
              <a:gd name="connsiteX5" fmla="*/ 1013 w 6359770"/>
              <a:gd name="connsiteY5" fmla="*/ 1177159 h 3000704"/>
              <a:gd name="connsiteX6" fmla="*/ 1012 w 6359770"/>
              <a:gd name="connsiteY6" fmla="*/ 10512 h 3000704"/>
              <a:gd name="connsiteX0" fmla="*/ 1012 w 6333495"/>
              <a:gd name="connsiteY0" fmla="*/ 0 h 2990192"/>
              <a:gd name="connsiteX1" fmla="*/ 6270432 w 6333495"/>
              <a:gd name="connsiteY1" fmla="*/ 10508 h 2990192"/>
              <a:gd name="connsiteX2" fmla="*/ 6333495 w 6333495"/>
              <a:gd name="connsiteY2" fmla="*/ 2984937 h 2990192"/>
              <a:gd name="connsiteX3" fmla="*/ 3826777 w 6333495"/>
              <a:gd name="connsiteY3" fmla="*/ 2990192 h 2990192"/>
              <a:gd name="connsiteX4" fmla="*/ 3837288 w 6333495"/>
              <a:gd name="connsiteY4" fmla="*/ 1203434 h 2990192"/>
              <a:gd name="connsiteX5" fmla="*/ 1013 w 6333495"/>
              <a:gd name="connsiteY5" fmla="*/ 1166647 h 2990192"/>
              <a:gd name="connsiteX6" fmla="*/ 1012 w 6333495"/>
              <a:gd name="connsiteY6" fmla="*/ 0 h 2990192"/>
              <a:gd name="connsiteX0" fmla="*/ 1012 w 6333495"/>
              <a:gd name="connsiteY0" fmla="*/ 0 h 2990192"/>
              <a:gd name="connsiteX1" fmla="*/ 6270432 w 6333495"/>
              <a:gd name="connsiteY1" fmla="*/ 10508 h 2990192"/>
              <a:gd name="connsiteX2" fmla="*/ 6333495 w 6333495"/>
              <a:gd name="connsiteY2" fmla="*/ 2984937 h 2990192"/>
              <a:gd name="connsiteX3" fmla="*/ 3826777 w 6333495"/>
              <a:gd name="connsiteY3" fmla="*/ 2990192 h 2990192"/>
              <a:gd name="connsiteX4" fmla="*/ 3837288 w 6333495"/>
              <a:gd name="connsiteY4" fmla="*/ 1203434 h 2990192"/>
              <a:gd name="connsiteX5" fmla="*/ 1013 w 6333495"/>
              <a:gd name="connsiteY5" fmla="*/ 1166647 h 2990192"/>
              <a:gd name="connsiteX6" fmla="*/ 1012 w 6333495"/>
              <a:gd name="connsiteY6" fmla="*/ 0 h 2990192"/>
              <a:gd name="connsiteX0" fmla="*/ 1012 w 6270432"/>
              <a:gd name="connsiteY0" fmla="*/ 0 h 2990192"/>
              <a:gd name="connsiteX1" fmla="*/ 6270432 w 6270432"/>
              <a:gd name="connsiteY1" fmla="*/ 10508 h 2990192"/>
              <a:gd name="connsiteX2" fmla="*/ 6238902 w 6270432"/>
              <a:gd name="connsiteY2" fmla="*/ 2963917 h 2990192"/>
              <a:gd name="connsiteX3" fmla="*/ 3826777 w 6270432"/>
              <a:gd name="connsiteY3" fmla="*/ 2990192 h 2990192"/>
              <a:gd name="connsiteX4" fmla="*/ 3837288 w 6270432"/>
              <a:gd name="connsiteY4" fmla="*/ 1203434 h 2990192"/>
              <a:gd name="connsiteX5" fmla="*/ 1013 w 6270432"/>
              <a:gd name="connsiteY5" fmla="*/ 1166647 h 2990192"/>
              <a:gd name="connsiteX6" fmla="*/ 1012 w 6270432"/>
              <a:gd name="connsiteY6" fmla="*/ 0 h 2990192"/>
              <a:gd name="connsiteX0" fmla="*/ 1012 w 6270432"/>
              <a:gd name="connsiteY0" fmla="*/ 0 h 2990192"/>
              <a:gd name="connsiteX1" fmla="*/ 6270432 w 6270432"/>
              <a:gd name="connsiteY1" fmla="*/ 10508 h 2990192"/>
              <a:gd name="connsiteX2" fmla="*/ 6244140 w 6270432"/>
              <a:gd name="connsiteY2" fmla="*/ 2989964 h 2990192"/>
              <a:gd name="connsiteX3" fmla="*/ 3826777 w 6270432"/>
              <a:gd name="connsiteY3" fmla="*/ 2990192 h 2990192"/>
              <a:gd name="connsiteX4" fmla="*/ 3837288 w 6270432"/>
              <a:gd name="connsiteY4" fmla="*/ 1203434 h 2990192"/>
              <a:gd name="connsiteX5" fmla="*/ 1013 w 6270432"/>
              <a:gd name="connsiteY5" fmla="*/ 1166647 h 2990192"/>
              <a:gd name="connsiteX6" fmla="*/ 1012 w 6270432"/>
              <a:gd name="connsiteY6" fmla="*/ 0 h 2990192"/>
              <a:gd name="connsiteX0" fmla="*/ 89038 w 6269419"/>
              <a:gd name="connsiteY0" fmla="*/ 0 h 2990192"/>
              <a:gd name="connsiteX1" fmla="*/ 6269419 w 6269419"/>
              <a:gd name="connsiteY1" fmla="*/ 10508 h 2990192"/>
              <a:gd name="connsiteX2" fmla="*/ 6243127 w 6269419"/>
              <a:gd name="connsiteY2" fmla="*/ 2989964 h 2990192"/>
              <a:gd name="connsiteX3" fmla="*/ 3825764 w 6269419"/>
              <a:gd name="connsiteY3" fmla="*/ 2990192 h 2990192"/>
              <a:gd name="connsiteX4" fmla="*/ 3836275 w 6269419"/>
              <a:gd name="connsiteY4" fmla="*/ 1203434 h 2990192"/>
              <a:gd name="connsiteX5" fmla="*/ 0 w 6269419"/>
              <a:gd name="connsiteY5" fmla="*/ 1166647 h 2990192"/>
              <a:gd name="connsiteX6" fmla="*/ 89038 w 6269419"/>
              <a:gd name="connsiteY6" fmla="*/ 0 h 2990192"/>
              <a:gd name="connsiteX0" fmla="*/ 638 w 6181019"/>
              <a:gd name="connsiteY0" fmla="*/ 0 h 2990192"/>
              <a:gd name="connsiteX1" fmla="*/ 6181019 w 6181019"/>
              <a:gd name="connsiteY1" fmla="*/ 10508 h 2990192"/>
              <a:gd name="connsiteX2" fmla="*/ 6154727 w 6181019"/>
              <a:gd name="connsiteY2" fmla="*/ 2989964 h 2990192"/>
              <a:gd name="connsiteX3" fmla="*/ 3737364 w 6181019"/>
              <a:gd name="connsiteY3" fmla="*/ 2990192 h 2990192"/>
              <a:gd name="connsiteX4" fmla="*/ 3747875 w 6181019"/>
              <a:gd name="connsiteY4" fmla="*/ 1203434 h 2990192"/>
              <a:gd name="connsiteX5" fmla="*/ 5877 w 6181019"/>
              <a:gd name="connsiteY5" fmla="*/ 1161438 h 2990192"/>
              <a:gd name="connsiteX6" fmla="*/ 638 w 6181019"/>
              <a:gd name="connsiteY6" fmla="*/ 0 h 2990192"/>
              <a:gd name="connsiteX0" fmla="*/ 5236 w 6185617"/>
              <a:gd name="connsiteY0" fmla="*/ 0 h 2990192"/>
              <a:gd name="connsiteX1" fmla="*/ 6185617 w 6185617"/>
              <a:gd name="connsiteY1" fmla="*/ 10508 h 2990192"/>
              <a:gd name="connsiteX2" fmla="*/ 6159325 w 6185617"/>
              <a:gd name="connsiteY2" fmla="*/ 2989964 h 2990192"/>
              <a:gd name="connsiteX3" fmla="*/ 3741962 w 6185617"/>
              <a:gd name="connsiteY3" fmla="*/ 2990192 h 2990192"/>
              <a:gd name="connsiteX4" fmla="*/ 3752473 w 6185617"/>
              <a:gd name="connsiteY4" fmla="*/ 1203434 h 2990192"/>
              <a:gd name="connsiteX5" fmla="*/ 0 w 6185617"/>
              <a:gd name="connsiteY5" fmla="*/ 1182276 h 2990192"/>
              <a:gd name="connsiteX6" fmla="*/ 5236 w 6185617"/>
              <a:gd name="connsiteY6" fmla="*/ 0 h 2990192"/>
              <a:gd name="connsiteX0" fmla="*/ 5236 w 6159429"/>
              <a:gd name="connsiteY0" fmla="*/ 0 h 2990192"/>
              <a:gd name="connsiteX1" fmla="*/ 6159429 w 6159429"/>
              <a:gd name="connsiteY1" fmla="*/ 21363 h 2990192"/>
              <a:gd name="connsiteX2" fmla="*/ 6159325 w 6159429"/>
              <a:gd name="connsiteY2" fmla="*/ 2989964 h 2990192"/>
              <a:gd name="connsiteX3" fmla="*/ 3741962 w 6159429"/>
              <a:gd name="connsiteY3" fmla="*/ 2990192 h 2990192"/>
              <a:gd name="connsiteX4" fmla="*/ 3752473 w 6159429"/>
              <a:gd name="connsiteY4" fmla="*/ 1203434 h 2990192"/>
              <a:gd name="connsiteX5" fmla="*/ 0 w 6159429"/>
              <a:gd name="connsiteY5" fmla="*/ 1182276 h 2990192"/>
              <a:gd name="connsiteX6" fmla="*/ 5236 w 6159429"/>
              <a:gd name="connsiteY6" fmla="*/ 0 h 2990192"/>
              <a:gd name="connsiteX0" fmla="*/ 5236 w 6159429"/>
              <a:gd name="connsiteY0" fmla="*/ 0 h 2989964"/>
              <a:gd name="connsiteX1" fmla="*/ 6159429 w 6159429"/>
              <a:gd name="connsiteY1" fmla="*/ 21363 h 2989964"/>
              <a:gd name="connsiteX2" fmla="*/ 6159325 w 6159429"/>
              <a:gd name="connsiteY2" fmla="*/ 2989964 h 2989964"/>
              <a:gd name="connsiteX3" fmla="*/ 3762913 w 6159429"/>
              <a:gd name="connsiteY3" fmla="*/ 2984765 h 2989964"/>
              <a:gd name="connsiteX4" fmla="*/ 3752473 w 6159429"/>
              <a:gd name="connsiteY4" fmla="*/ 1203434 h 2989964"/>
              <a:gd name="connsiteX5" fmla="*/ 0 w 6159429"/>
              <a:gd name="connsiteY5" fmla="*/ 1182276 h 2989964"/>
              <a:gd name="connsiteX6" fmla="*/ 5236 w 6159429"/>
              <a:gd name="connsiteY6" fmla="*/ 0 h 2989964"/>
              <a:gd name="connsiteX0" fmla="*/ 5236 w 6159429"/>
              <a:gd name="connsiteY0" fmla="*/ 0 h 2989964"/>
              <a:gd name="connsiteX1" fmla="*/ 6159429 w 6159429"/>
              <a:gd name="connsiteY1" fmla="*/ 21363 h 2989964"/>
              <a:gd name="connsiteX2" fmla="*/ 6159325 w 6159429"/>
              <a:gd name="connsiteY2" fmla="*/ 2989964 h 2989964"/>
              <a:gd name="connsiteX3" fmla="*/ 3762913 w 6159429"/>
              <a:gd name="connsiteY3" fmla="*/ 2984765 h 2989964"/>
              <a:gd name="connsiteX4" fmla="*/ 3768187 w 6159429"/>
              <a:gd name="connsiteY4" fmla="*/ 1198007 h 2989964"/>
              <a:gd name="connsiteX5" fmla="*/ 0 w 6159429"/>
              <a:gd name="connsiteY5" fmla="*/ 1182276 h 2989964"/>
              <a:gd name="connsiteX6" fmla="*/ 5236 w 6159429"/>
              <a:gd name="connsiteY6" fmla="*/ 0 h 2989964"/>
              <a:gd name="connsiteX0" fmla="*/ 5236 w 6616972"/>
              <a:gd name="connsiteY0" fmla="*/ 0 h 2989964"/>
              <a:gd name="connsiteX1" fmla="*/ 6159429 w 6616972"/>
              <a:gd name="connsiteY1" fmla="*/ 21363 h 2989964"/>
              <a:gd name="connsiteX2" fmla="*/ 6164439 w 6616972"/>
              <a:gd name="connsiteY2" fmla="*/ 1480483 h 2989964"/>
              <a:gd name="connsiteX3" fmla="*/ 6159325 w 6616972"/>
              <a:gd name="connsiteY3" fmla="*/ 2989964 h 2989964"/>
              <a:gd name="connsiteX4" fmla="*/ 3762913 w 6616972"/>
              <a:gd name="connsiteY4" fmla="*/ 2984765 h 2989964"/>
              <a:gd name="connsiteX5" fmla="*/ 3768187 w 6616972"/>
              <a:gd name="connsiteY5" fmla="*/ 1198007 h 2989964"/>
              <a:gd name="connsiteX6" fmla="*/ 0 w 6616972"/>
              <a:gd name="connsiteY6" fmla="*/ 1182276 h 2989964"/>
              <a:gd name="connsiteX7" fmla="*/ 5236 w 6616972"/>
              <a:gd name="connsiteY7" fmla="*/ 0 h 2989964"/>
              <a:gd name="connsiteX0" fmla="*/ 5236 w 10082852"/>
              <a:gd name="connsiteY0" fmla="*/ 0 h 2989964"/>
              <a:gd name="connsiteX1" fmla="*/ 9938922 w 10082852"/>
              <a:gd name="connsiteY1" fmla="*/ 36965 h 2989964"/>
              <a:gd name="connsiteX2" fmla="*/ 6164439 w 10082852"/>
              <a:gd name="connsiteY2" fmla="*/ 1480483 h 2989964"/>
              <a:gd name="connsiteX3" fmla="*/ 6159325 w 10082852"/>
              <a:gd name="connsiteY3" fmla="*/ 2989964 h 2989964"/>
              <a:gd name="connsiteX4" fmla="*/ 3762913 w 10082852"/>
              <a:gd name="connsiteY4" fmla="*/ 2984765 h 2989964"/>
              <a:gd name="connsiteX5" fmla="*/ 3768187 w 10082852"/>
              <a:gd name="connsiteY5" fmla="*/ 1198007 h 2989964"/>
              <a:gd name="connsiteX6" fmla="*/ 0 w 10082852"/>
              <a:gd name="connsiteY6" fmla="*/ 1182276 h 2989964"/>
              <a:gd name="connsiteX7" fmla="*/ 5236 w 10082852"/>
              <a:gd name="connsiteY7" fmla="*/ 0 h 2989964"/>
              <a:gd name="connsiteX0" fmla="*/ 5236 w 10401937"/>
              <a:gd name="connsiteY0" fmla="*/ 0 h 2989964"/>
              <a:gd name="connsiteX1" fmla="*/ 9938922 w 10401937"/>
              <a:gd name="connsiteY1" fmla="*/ 36965 h 2989964"/>
              <a:gd name="connsiteX2" fmla="*/ 9964677 w 10401937"/>
              <a:gd name="connsiteY2" fmla="*/ 1308816 h 2989964"/>
              <a:gd name="connsiteX3" fmla="*/ 6159325 w 10401937"/>
              <a:gd name="connsiteY3" fmla="*/ 2989964 h 2989964"/>
              <a:gd name="connsiteX4" fmla="*/ 3762913 w 10401937"/>
              <a:gd name="connsiteY4" fmla="*/ 2984765 h 2989964"/>
              <a:gd name="connsiteX5" fmla="*/ 3768187 w 10401937"/>
              <a:gd name="connsiteY5" fmla="*/ 1198007 h 2989964"/>
              <a:gd name="connsiteX6" fmla="*/ 0 w 10401937"/>
              <a:gd name="connsiteY6" fmla="*/ 1182276 h 2989964"/>
              <a:gd name="connsiteX7" fmla="*/ 5236 w 10401937"/>
              <a:gd name="connsiteY7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159325 w 10397134"/>
              <a:gd name="connsiteY3" fmla="*/ 2989964 h 2989964"/>
              <a:gd name="connsiteX4" fmla="*/ 3762913 w 10397134"/>
              <a:gd name="connsiteY4" fmla="*/ 2984765 h 2989964"/>
              <a:gd name="connsiteX5" fmla="*/ 3768187 w 10397134"/>
              <a:gd name="connsiteY5" fmla="*/ 1198007 h 2989964"/>
              <a:gd name="connsiteX6" fmla="*/ 0 w 10397134"/>
              <a:gd name="connsiteY6" fmla="*/ 1182276 h 2989964"/>
              <a:gd name="connsiteX7" fmla="*/ 5236 w 10397134"/>
              <a:gd name="connsiteY7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9945864 w 10397134"/>
              <a:gd name="connsiteY3" fmla="*/ 1202953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754757 w 10397134"/>
              <a:gd name="connsiteY3" fmla="*/ 1230899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632023 w 10397134"/>
              <a:gd name="connsiteY3" fmla="*/ 1206946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632023 w 10397134"/>
              <a:gd name="connsiteY3" fmla="*/ 1206946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6494"/>
              <a:gd name="connsiteY0" fmla="*/ 0 h 2989964"/>
              <a:gd name="connsiteX1" fmla="*/ 9938922 w 9946494"/>
              <a:gd name="connsiteY1" fmla="*/ 36965 h 2989964"/>
              <a:gd name="connsiteX2" fmla="*/ 9946494 w 9946494"/>
              <a:gd name="connsiteY2" fmla="*/ 1193041 h 2989964"/>
              <a:gd name="connsiteX3" fmla="*/ 6632023 w 9946494"/>
              <a:gd name="connsiteY3" fmla="*/ 1206946 h 2989964"/>
              <a:gd name="connsiteX4" fmla="*/ 6159325 w 9946494"/>
              <a:gd name="connsiteY4" fmla="*/ 2989964 h 2989964"/>
              <a:gd name="connsiteX5" fmla="*/ 3762913 w 9946494"/>
              <a:gd name="connsiteY5" fmla="*/ 2984765 h 2989964"/>
              <a:gd name="connsiteX6" fmla="*/ 3768187 w 9946494"/>
              <a:gd name="connsiteY6" fmla="*/ 1198007 h 2989964"/>
              <a:gd name="connsiteX7" fmla="*/ 0 w 9946494"/>
              <a:gd name="connsiteY7" fmla="*/ 1182276 h 2989964"/>
              <a:gd name="connsiteX8" fmla="*/ 5236 w 9946494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125721 w 9947569"/>
              <a:gd name="connsiteY3" fmla="*/ 1203045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5721 w 9947569"/>
              <a:gd name="connsiteY3" fmla="*/ 1203045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206945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191343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191343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6494"/>
              <a:gd name="connsiteY0" fmla="*/ 0 h 2984765"/>
              <a:gd name="connsiteX1" fmla="*/ 9912274 w 9946494"/>
              <a:gd name="connsiteY1" fmla="*/ 36965 h 2984765"/>
              <a:gd name="connsiteX2" fmla="*/ 9946494 w 9946494"/>
              <a:gd name="connsiteY2" fmla="*/ 1193041 h 2984765"/>
              <a:gd name="connsiteX3" fmla="*/ 6121280 w 9946494"/>
              <a:gd name="connsiteY3" fmla="*/ 1191343 h 2984765"/>
              <a:gd name="connsiteX4" fmla="*/ 6132678 w 9946494"/>
              <a:gd name="connsiteY4" fmla="*/ 2982163 h 2984765"/>
              <a:gd name="connsiteX5" fmla="*/ 3762913 w 9946494"/>
              <a:gd name="connsiteY5" fmla="*/ 2984765 h 2984765"/>
              <a:gd name="connsiteX6" fmla="*/ 3768187 w 9946494"/>
              <a:gd name="connsiteY6" fmla="*/ 1198007 h 2984765"/>
              <a:gd name="connsiteX7" fmla="*/ 0 w 9946494"/>
              <a:gd name="connsiteY7" fmla="*/ 1182276 h 2984765"/>
              <a:gd name="connsiteX8" fmla="*/ 5236 w 9946494"/>
              <a:gd name="connsiteY8" fmla="*/ 0 h 2984765"/>
              <a:gd name="connsiteX0" fmla="*/ 5236 w 9914773"/>
              <a:gd name="connsiteY0" fmla="*/ 0 h 2984765"/>
              <a:gd name="connsiteX1" fmla="*/ 9912274 w 9914773"/>
              <a:gd name="connsiteY1" fmla="*/ 36965 h 2984765"/>
              <a:gd name="connsiteX2" fmla="*/ 9884317 w 9914773"/>
              <a:gd name="connsiteY2" fmla="*/ 1193041 h 2984765"/>
              <a:gd name="connsiteX3" fmla="*/ 6121280 w 9914773"/>
              <a:gd name="connsiteY3" fmla="*/ 1191343 h 2984765"/>
              <a:gd name="connsiteX4" fmla="*/ 6132678 w 9914773"/>
              <a:gd name="connsiteY4" fmla="*/ 2982163 h 2984765"/>
              <a:gd name="connsiteX5" fmla="*/ 3762913 w 9914773"/>
              <a:gd name="connsiteY5" fmla="*/ 2984765 h 2984765"/>
              <a:gd name="connsiteX6" fmla="*/ 3768187 w 9914773"/>
              <a:gd name="connsiteY6" fmla="*/ 1198007 h 2984765"/>
              <a:gd name="connsiteX7" fmla="*/ 0 w 9914773"/>
              <a:gd name="connsiteY7" fmla="*/ 1182276 h 2984765"/>
              <a:gd name="connsiteX8" fmla="*/ 5236 w 9914773"/>
              <a:gd name="connsiteY8" fmla="*/ 0 h 2984765"/>
              <a:gd name="connsiteX0" fmla="*/ 5236 w 9884317"/>
              <a:gd name="connsiteY0" fmla="*/ 0 h 2984765"/>
              <a:gd name="connsiteX1" fmla="*/ 9863420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91013"/>
              <a:gd name="connsiteY0" fmla="*/ 0 h 2984765"/>
              <a:gd name="connsiteX1" fmla="*/ 9885626 w 9891013"/>
              <a:gd name="connsiteY1" fmla="*/ 36965 h 2984765"/>
              <a:gd name="connsiteX2" fmla="*/ 9884317 w 9891013"/>
              <a:gd name="connsiteY2" fmla="*/ 1193041 h 2984765"/>
              <a:gd name="connsiteX3" fmla="*/ 6121280 w 9891013"/>
              <a:gd name="connsiteY3" fmla="*/ 1191343 h 2984765"/>
              <a:gd name="connsiteX4" fmla="*/ 6132678 w 9891013"/>
              <a:gd name="connsiteY4" fmla="*/ 2982163 h 2984765"/>
              <a:gd name="connsiteX5" fmla="*/ 3762913 w 9891013"/>
              <a:gd name="connsiteY5" fmla="*/ 2984765 h 2984765"/>
              <a:gd name="connsiteX6" fmla="*/ 3768187 w 9891013"/>
              <a:gd name="connsiteY6" fmla="*/ 1198007 h 2984765"/>
              <a:gd name="connsiteX7" fmla="*/ 0 w 9891013"/>
              <a:gd name="connsiteY7" fmla="*/ 1182276 h 2984765"/>
              <a:gd name="connsiteX8" fmla="*/ 5236 w 9891013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91014"/>
              <a:gd name="connsiteY0" fmla="*/ 0 h 2984765"/>
              <a:gd name="connsiteX1" fmla="*/ 9890067 w 9891014"/>
              <a:gd name="connsiteY1" fmla="*/ 36965 h 2984765"/>
              <a:gd name="connsiteX2" fmla="*/ 9884317 w 9891014"/>
              <a:gd name="connsiteY2" fmla="*/ 1193041 h 2984765"/>
              <a:gd name="connsiteX3" fmla="*/ 6121280 w 9891014"/>
              <a:gd name="connsiteY3" fmla="*/ 1191343 h 2984765"/>
              <a:gd name="connsiteX4" fmla="*/ 6132678 w 9891014"/>
              <a:gd name="connsiteY4" fmla="*/ 2982163 h 2984765"/>
              <a:gd name="connsiteX5" fmla="*/ 3762913 w 9891014"/>
              <a:gd name="connsiteY5" fmla="*/ 2984765 h 2984765"/>
              <a:gd name="connsiteX6" fmla="*/ 3768187 w 9891014"/>
              <a:gd name="connsiteY6" fmla="*/ 1198007 h 2984765"/>
              <a:gd name="connsiteX7" fmla="*/ 0 w 9891014"/>
              <a:gd name="connsiteY7" fmla="*/ 1182276 h 2984765"/>
              <a:gd name="connsiteX8" fmla="*/ 5236 w 9891014"/>
              <a:gd name="connsiteY8" fmla="*/ 0 h 2984765"/>
              <a:gd name="connsiteX0" fmla="*/ 5236 w 9884317"/>
              <a:gd name="connsiteY0" fmla="*/ 0 h 2984765"/>
              <a:gd name="connsiteX1" fmla="*/ 9872301 w 9884317"/>
              <a:gd name="connsiteY1" fmla="*/ 44766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72852"/>
              <a:gd name="connsiteY0" fmla="*/ 0 h 2984765"/>
              <a:gd name="connsiteX1" fmla="*/ 9872301 w 9872852"/>
              <a:gd name="connsiteY1" fmla="*/ 44766 h 2984765"/>
              <a:gd name="connsiteX2" fmla="*/ 9857670 w 9872852"/>
              <a:gd name="connsiteY2" fmla="*/ 1193041 h 2984765"/>
              <a:gd name="connsiteX3" fmla="*/ 6121280 w 9872852"/>
              <a:gd name="connsiteY3" fmla="*/ 1191343 h 2984765"/>
              <a:gd name="connsiteX4" fmla="*/ 6132678 w 9872852"/>
              <a:gd name="connsiteY4" fmla="*/ 2982163 h 2984765"/>
              <a:gd name="connsiteX5" fmla="*/ 3762913 w 9872852"/>
              <a:gd name="connsiteY5" fmla="*/ 2984765 h 2984765"/>
              <a:gd name="connsiteX6" fmla="*/ 3768187 w 9872852"/>
              <a:gd name="connsiteY6" fmla="*/ 1198007 h 2984765"/>
              <a:gd name="connsiteX7" fmla="*/ 0 w 9872852"/>
              <a:gd name="connsiteY7" fmla="*/ 1182276 h 2984765"/>
              <a:gd name="connsiteX8" fmla="*/ 5236 w 9872852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44766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25264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9662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8216"/>
              <a:gd name="connsiteY0" fmla="*/ 5939 h 2990704"/>
              <a:gd name="connsiteX1" fmla="*/ 9876742 w 9878216"/>
              <a:gd name="connsiteY1" fmla="*/ 0 h 2990704"/>
              <a:gd name="connsiteX2" fmla="*/ 9875436 w 9878216"/>
              <a:gd name="connsiteY2" fmla="*/ 1206781 h 2990704"/>
              <a:gd name="connsiteX3" fmla="*/ 6121280 w 9878216"/>
              <a:gd name="connsiteY3" fmla="*/ 1197282 h 2990704"/>
              <a:gd name="connsiteX4" fmla="*/ 6132678 w 9878216"/>
              <a:gd name="connsiteY4" fmla="*/ 2988102 h 2990704"/>
              <a:gd name="connsiteX5" fmla="*/ 3762913 w 9878216"/>
              <a:gd name="connsiteY5" fmla="*/ 2990704 h 2990704"/>
              <a:gd name="connsiteX6" fmla="*/ 3768187 w 9878216"/>
              <a:gd name="connsiteY6" fmla="*/ 1203946 h 2990704"/>
              <a:gd name="connsiteX7" fmla="*/ 0 w 9878216"/>
              <a:gd name="connsiteY7" fmla="*/ 1188215 h 2990704"/>
              <a:gd name="connsiteX8" fmla="*/ 5236 w 9878216"/>
              <a:gd name="connsiteY8" fmla="*/ 5939 h 299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78216" h="2990704">
                <a:moveTo>
                  <a:pt x="5236" y="5939"/>
                </a:moveTo>
                <a:lnTo>
                  <a:pt x="9876742" y="0"/>
                </a:lnTo>
                <a:cubicBezTo>
                  <a:pt x="9880694" y="442092"/>
                  <a:pt x="9875453" y="712014"/>
                  <a:pt x="9875436" y="1206781"/>
                </a:cubicBezTo>
                <a:lnTo>
                  <a:pt x="6121280" y="1197282"/>
                </a:lnTo>
                <a:cubicBezTo>
                  <a:pt x="6129623" y="1605983"/>
                  <a:pt x="6119480" y="2503911"/>
                  <a:pt x="6132678" y="2988102"/>
                </a:cubicBezTo>
                <a:lnTo>
                  <a:pt x="3762913" y="2990704"/>
                </a:lnTo>
                <a:cubicBezTo>
                  <a:pt x="3766417" y="2395118"/>
                  <a:pt x="3764683" y="1799532"/>
                  <a:pt x="3768187" y="1203946"/>
                </a:cubicBezTo>
                <a:lnTo>
                  <a:pt x="0" y="1188215"/>
                </a:lnTo>
                <a:cubicBezTo>
                  <a:pt x="3503" y="764298"/>
                  <a:pt x="1733" y="429856"/>
                  <a:pt x="5236" y="5939"/>
                </a:cubicBezTo>
                <a:close/>
              </a:path>
            </a:pathLst>
          </a:cu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32DDE4-99D2-2A55-20C4-0764A15711FC}"/>
              </a:ext>
            </a:extLst>
          </p:cNvPr>
          <p:cNvSpPr txBox="1"/>
          <p:nvPr/>
        </p:nvSpPr>
        <p:spPr>
          <a:xfrm>
            <a:off x="4718190" y="1399504"/>
            <a:ext cx="1936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00B050"/>
                </a:solidFill>
              </a:rPr>
              <a:t>This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矢印: 上 25">
                <a:extLst>
                  <a:ext uri="{FF2B5EF4-FFF2-40B4-BE49-F238E27FC236}">
                    <a16:creationId xmlns:a16="http://schemas.microsoft.com/office/drawing/2014/main" id="{9773D803-C9D5-F1F2-9958-4C63EA99F293}"/>
                  </a:ext>
                </a:extLst>
              </p:cNvPr>
              <p:cNvSpPr/>
              <p:nvPr/>
            </p:nvSpPr>
            <p:spPr>
              <a:xfrm>
                <a:off x="4903812" y="3447629"/>
                <a:ext cx="2384375" cy="717698"/>
              </a:xfrm>
              <a:prstGeom prst="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Extend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矢印: 上 25">
                <a:extLst>
                  <a:ext uri="{FF2B5EF4-FFF2-40B4-BE49-F238E27FC236}">
                    <a16:creationId xmlns:a16="http://schemas.microsoft.com/office/drawing/2014/main" id="{9773D803-C9D5-F1F2-9958-4C63EA99F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812" y="3447629"/>
                <a:ext cx="2384375" cy="717698"/>
              </a:xfrm>
              <a:prstGeom prst="upArrow">
                <a:avLst/>
              </a:prstGeom>
              <a:blipFill>
                <a:blip r:embed="rId6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43C352E-08A8-90FB-ACDD-5134A189DE1B}"/>
              </a:ext>
            </a:extLst>
          </p:cNvPr>
          <p:cNvSpPr txBox="1"/>
          <p:nvPr/>
        </p:nvSpPr>
        <p:spPr>
          <a:xfrm>
            <a:off x="4576466" y="5894494"/>
            <a:ext cx="2459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7030A0"/>
                </a:solidFill>
              </a:rPr>
              <a:t>Theorem Proving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F9FD3FC-2563-4852-45D6-E05B59FAA2C2}"/>
              </a:ext>
            </a:extLst>
          </p:cNvPr>
          <p:cNvSpPr txBox="1"/>
          <p:nvPr/>
        </p:nvSpPr>
        <p:spPr>
          <a:xfrm>
            <a:off x="8901282" y="5934789"/>
            <a:ext cx="2900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7030A0"/>
                </a:solidFill>
              </a:rPr>
              <a:t>Constraint Satisfaction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AA1EE51-7CF9-56F0-B24E-D2D1523022FC}"/>
              </a:ext>
            </a:extLst>
          </p:cNvPr>
          <p:cNvSpPr txBox="1"/>
          <p:nvPr/>
        </p:nvSpPr>
        <p:spPr>
          <a:xfrm>
            <a:off x="7036105" y="5501146"/>
            <a:ext cx="2010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chemeClr val="tx2"/>
                </a:solidFill>
              </a:rPr>
              <a:t>[U.+ CAV’17]</a:t>
            </a:r>
          </a:p>
        </p:txBody>
      </p:sp>
    </p:spTree>
    <p:extLst>
      <p:ext uri="{BB962C8B-B14F-4D97-AF65-F5344CB8AC3E}">
        <p14:creationId xmlns:p14="http://schemas.microsoft.com/office/powerpoint/2010/main" val="401966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A4A42-8C34-B10F-542E-F8C7ADBD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932" y="289478"/>
            <a:ext cx="12345863" cy="1034303"/>
          </a:xfrm>
        </p:spPr>
        <p:txBody>
          <a:bodyPr>
            <a:normAutofit fontScale="90000"/>
          </a:bodyPr>
          <a:lstStyle/>
          <a:p>
            <a:r>
              <a:rPr lang="en-US" altLang="ja-JP" sz="4400" dirty="0" err="1">
                <a:solidFill>
                  <a:srgbClr val="FF0000"/>
                </a:solidFill>
              </a:rPr>
              <a:t>pCSP</a:t>
            </a:r>
            <a:r>
              <a:rPr lang="en-US" altLang="ja-JP" sz="4400" dirty="0"/>
              <a:t>: Predicate Constraint Satisfaction Problem</a:t>
            </a:r>
            <a:r>
              <a:rPr lang="en-US" altLang="ja-JP" sz="2000" dirty="0">
                <a:solidFill>
                  <a:prstClr val="black"/>
                </a:solidFill>
              </a:rPr>
              <a:t> </a:t>
            </a:r>
            <a:r>
              <a:rPr lang="en-US" altLang="ja-JP" sz="3600" dirty="0">
                <a:solidFill>
                  <a:prstClr val="black"/>
                </a:solidFill>
              </a:rPr>
              <a:t>[U.+’20]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91733B-A37B-89CB-95CD-796116AE1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>
                    <a:cs typeface="Times New Roman" panose="02020603050405020304" pitchFamily="18" charset="0"/>
                  </a:rPr>
                  <a:t>Generalize the class of CHCs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:r>
                  <a:rPr lang="en-US" altLang="ja-JP" dirty="0">
                    <a:cs typeface="Times New Roman" panose="02020603050405020304" pitchFamily="18" charset="0"/>
                  </a:rPr>
                  <a:t>with </a:t>
                </a:r>
                <a:r>
                  <a:rPr lang="en-US" altLang="ja-JP" b="1" i="1" dirty="0">
                    <a:solidFill>
                      <a:prstClr val="black"/>
                    </a:solidFill>
                  </a:rPr>
                  <a:t>non-Horn clauses </a:t>
                </a:r>
                <a:endParaRPr lang="en-US" altLang="ja-JP" dirty="0">
                  <a:cs typeface="Times New Roman" panose="02020603050405020304" pitchFamily="18" charset="0"/>
                </a:endParaRPr>
              </a:p>
              <a:p>
                <a:r>
                  <a:rPr lang="en-US" altLang="ja-JP" dirty="0">
                    <a:cs typeface="Times New Roman" panose="02020603050405020304" pitchFamily="18" charset="0"/>
                  </a:rPr>
                  <a:t>A finite set </a:t>
                </a:r>
                <a14:m>
                  <m:oMath xmlns:m="http://schemas.openxmlformats.org/officeDocument/2006/math">
                    <m:r>
                      <a:rPr lang="ja-JP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𝓒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of </a:t>
                </a:r>
                <a:r>
                  <a:rPr lang="en-US" altLang="ja-JP" b="1" i="1" dirty="0">
                    <a:cs typeface="Times New Roman" panose="02020603050405020304" pitchFamily="18" charset="0"/>
                  </a:rPr>
                  <a:t>clauses</a:t>
                </a:r>
                <a:r>
                  <a:rPr lang="en-US" altLang="ja-JP" dirty="0">
                    <a:cs typeface="Times New Roman" panose="02020603050405020304" pitchFamily="18" charset="0"/>
                  </a:rPr>
                  <a:t> of the form:</a:t>
                </a:r>
                <a:br>
                  <a:rPr lang="en-US" altLang="ja-JP" dirty="0">
                    <a:cs typeface="Times New Roman" panose="02020603050405020304" pitchFamily="18" charset="0"/>
                  </a:rPr>
                </a:br>
                <a:br>
                  <a:rPr lang="en-US" altLang="ja-JP" dirty="0">
                    <a:cs typeface="Times New Roman" panose="02020603050405020304" pitchFamily="18" charset="0"/>
                  </a:rPr>
                </a:br>
                <a:endParaRPr lang="en-US" altLang="ja-JP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br>
                  <a:rPr lang="en-US" altLang="ja-JP" dirty="0">
                    <a:cs typeface="Times New Roman" panose="02020603050405020304" pitchFamily="18" charset="0"/>
                  </a:rPr>
                </a:br>
                <a:r>
                  <a:rPr lang="en-US" altLang="ja-JP" dirty="0">
                    <a:cs typeface="Times New Roman" panose="02020603050405020304" pitchFamily="18" charset="0"/>
                  </a:rPr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ℓ+1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are predicate variables,</a:t>
                </a:r>
                <a:br>
                  <a:rPr lang="en-US" altLang="ja-JP" dirty="0">
                    <a:cs typeface="Times New Roman" panose="02020603050405020304" pitchFamily="18" charset="0"/>
                  </a:rPr>
                </a:br>
                <a:r>
                  <a:rPr lang="en-US" altLang="ja-JP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acc>
                      <m:accPr>
                        <m:chr m:val="⃗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are sequences of terms of a first-order theory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,</a:t>
                </a:r>
                <a:br>
                  <a:rPr lang="en-US" altLang="ja-JP" dirty="0">
                    <a:cs typeface="Times New Roman" panose="02020603050405020304" pitchFamily="18" charset="0"/>
                  </a:rPr>
                </a:br>
                <a:r>
                  <a:rPr lang="en-US" altLang="ja-JP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is a formula of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without predicate variables</a:t>
                </a:r>
              </a:p>
              <a:p>
                <a14:m>
                  <m:oMath xmlns:m="http://schemas.openxmlformats.org/officeDocument/2006/math">
                    <m:r>
                      <a:rPr lang="ja-JP" altLang="en-US" b="1" i="1">
                        <a:latin typeface="Cambria Math" panose="02040503050406030204" pitchFamily="18" charset="0"/>
                      </a:rPr>
                      <m:t>𝓒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is </a:t>
                </a:r>
                <a:r>
                  <a:rPr lang="en-US" altLang="ja-JP" b="1" i="1" dirty="0">
                    <a:cs typeface="Times New Roman" panose="02020603050405020304" pitchFamily="18" charset="0"/>
                  </a:rPr>
                  <a:t>satisfiable</a:t>
                </a:r>
                <a:r>
                  <a:rPr lang="en-US" altLang="ja-JP" dirty="0">
                    <a:cs typeface="Times New Roman" panose="02020603050405020304" pitchFamily="18" charset="0"/>
                  </a:rPr>
                  <a:t> (modulo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) if there is an interpretation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ja-JP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ja-JP" dirty="0">
                    <a:cs typeface="Times New Roman" panose="02020603050405020304" pitchFamily="18" charset="0"/>
                  </a:rPr>
                  <a:t>of predicate variables</a:t>
                </a:r>
                <a:br>
                  <a:rPr lang="en-US" altLang="ja-JP" dirty="0">
                    <a:cs typeface="Times New Roman" panose="02020603050405020304" pitchFamily="18" charset="0"/>
                  </a:rPr>
                </a:br>
                <a:r>
                  <a:rPr lang="en-US" altLang="ja-JP" dirty="0"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⊨⋀</m:t>
                    </m:r>
                    <m:r>
                      <a:rPr lang="ja-JP" altLang="en-US" b="1" i="1">
                        <a:latin typeface="Cambria Math" panose="02040503050406030204" pitchFamily="18" charset="0"/>
                      </a:rPr>
                      <m:t>𝓒</m:t>
                    </m:r>
                  </m:oMath>
                </a14:m>
                <a:endParaRPr lang="ja-JP" altLang="en-US" b="1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91733B-A37B-89CB-95CD-796116AE1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4" t="-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5959C1-B62F-3877-6898-AE8D3E4C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F90453-6583-DC74-CE75-27ED0390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0876C5-3FD3-B45F-D458-08BC9046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E09FAEB-BE65-6B5A-85F3-A528E30D23BA}"/>
              </a:ext>
            </a:extLst>
          </p:cNvPr>
          <p:cNvSpPr/>
          <p:nvPr/>
        </p:nvSpPr>
        <p:spPr>
          <a:xfrm>
            <a:off x="389371" y="2589534"/>
            <a:ext cx="4335030" cy="86850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吹き出し: 四角形 8">
                <a:extLst>
                  <a:ext uri="{FF2B5EF4-FFF2-40B4-BE49-F238E27FC236}">
                    <a16:creationId xmlns:a16="http://schemas.microsoft.com/office/drawing/2014/main" id="{8119912B-B325-652D-725D-29D4FF0A6F32}"/>
                  </a:ext>
                </a:extLst>
              </p:cNvPr>
              <p:cNvSpPr/>
              <p:nvPr/>
            </p:nvSpPr>
            <p:spPr>
              <a:xfrm>
                <a:off x="5548389" y="1828802"/>
                <a:ext cx="5061803" cy="645118"/>
              </a:xfrm>
              <a:prstGeom prst="wedgeRectCallout">
                <a:avLst>
                  <a:gd name="adj1" fmla="val -66871"/>
                  <a:gd name="adj2" fmla="val 66164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𝓒</m:t>
                    </m:r>
                  </m:oMath>
                </a14:m>
                <a:r>
                  <a:rPr lang="en-US" altLang="ja-JP" sz="26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 is</a:t>
                </a:r>
                <a:r>
                  <a:rPr lang="en-US" altLang="ja-JP" sz="2600" b="1" i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 CHCs</a:t>
                </a:r>
                <a:r>
                  <a:rPr lang="en-US" altLang="ja-JP" sz="26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50" charset="-128"/>
                  </a:rPr>
                  <a:t> </a:t>
                </a:r>
                <a:r>
                  <a:rPr lang="en-US" altLang="ja-JP" sz="26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ja-JP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ℓ≤1</m:t>
                    </m:r>
                  </m:oMath>
                </a14:m>
                <a:r>
                  <a:rPr lang="en-US" altLang="ja-JP" sz="26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 for all clause in </a:t>
                </a:r>
                <a14:m>
                  <m:oMath xmlns:m="http://schemas.openxmlformats.org/officeDocument/2006/math">
                    <m:r>
                      <a:rPr lang="ja-JP" altLang="en-US" sz="2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𝓒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吹き出し: 四角形 8">
                <a:extLst>
                  <a:ext uri="{FF2B5EF4-FFF2-40B4-BE49-F238E27FC236}">
                    <a16:creationId xmlns:a16="http://schemas.microsoft.com/office/drawing/2014/main" id="{8119912B-B325-652D-725D-29D4FF0A6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389" y="1828802"/>
                <a:ext cx="5061803" cy="645118"/>
              </a:xfrm>
              <a:prstGeom prst="wedgeRectCallout">
                <a:avLst>
                  <a:gd name="adj1" fmla="val -66871"/>
                  <a:gd name="adj2" fmla="val 66164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6">
                <a:extLst>
                  <a:ext uri="{FF2B5EF4-FFF2-40B4-BE49-F238E27FC236}">
                    <a16:creationId xmlns:a16="http://schemas.microsoft.com/office/drawing/2014/main" id="{0E7CC9A1-76A9-FA42-0F52-16912ABA7676}"/>
                  </a:ext>
                </a:extLst>
              </p:cNvPr>
              <p:cNvSpPr/>
              <p:nvPr/>
            </p:nvSpPr>
            <p:spPr>
              <a:xfrm>
                <a:off x="273458" y="2536565"/>
                <a:ext cx="11645111" cy="921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3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3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ja-JP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3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3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3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⟸</m:t>
                      </m:r>
                      <m:d>
                        <m:dPr>
                          <m:ctrlP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  <m:r>
                                        <a:rPr lang="en-US" altLang="ja-JP" sz="3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3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altLang="ja-JP" sz="3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正方形/長方形 6">
                <a:extLst>
                  <a:ext uri="{FF2B5EF4-FFF2-40B4-BE49-F238E27FC236}">
                    <a16:creationId xmlns:a16="http://schemas.microsoft.com/office/drawing/2014/main" id="{0E7CC9A1-76A9-FA42-0F52-16912ABA7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58" y="2536565"/>
                <a:ext cx="11645111" cy="92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13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A70FDB-CA99-6C5E-E53A-E789D681C7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ja-JP" sz="4400" dirty="0">
                    <a:solidFill>
                      <a:srgbClr val="FF0000"/>
                    </a:solidFill>
                  </a:rPr>
                  <a:t>pfwCSP</a:t>
                </a:r>
                <a:r>
                  <a:rPr lang="en-US" altLang="ja-JP" sz="4400" dirty="0">
                    <a:solidFill>
                      <a:prstClr val="black"/>
                    </a:solidFill>
                  </a:rPr>
                  <a:t>: </a:t>
                </a:r>
                <a:r>
                  <a:rPr lang="en-US" altLang="ja-JP" sz="4400" dirty="0" err="1">
                    <a:solidFill>
                      <a:srgbClr val="FF0000"/>
                    </a:solidFill>
                  </a:rPr>
                  <a:t>pCSP</a:t>
                </a:r>
                <a:r>
                  <a:rPr lang="en-US" altLang="ja-JP" sz="4400" dirty="0">
                    <a:solidFill>
                      <a:prstClr val="black"/>
                    </a:solidFill>
                  </a:rPr>
                  <a:t> with </a:t>
                </a:r>
                <a:r>
                  <a:rPr lang="en-US" altLang="ja-JP" sz="4400" dirty="0">
                    <a:solidFill>
                      <a:srgbClr val="0070C0"/>
                    </a:solidFill>
                  </a:rPr>
                  <a:t>Functional</a:t>
                </a:r>
                <a:r>
                  <a:rPr lang="en-US" altLang="ja-JP" sz="4400" dirty="0">
                    <a:solidFill>
                      <a:prstClr val="black"/>
                    </a:solidFill>
                  </a:rPr>
                  <a:t> and </a:t>
                </a:r>
                <a:r>
                  <a:rPr lang="en-US" altLang="ja-JP" sz="4400" dirty="0">
                    <a:solidFill>
                      <a:srgbClr val="0070C0"/>
                    </a:solidFill>
                  </a:rPr>
                  <a:t>Well-founded</a:t>
                </a:r>
                <a:r>
                  <a:rPr lang="en-US" altLang="ja-JP" sz="4400" dirty="0">
                    <a:solidFill>
                      <a:prstClr val="black"/>
                    </a:solidFill>
                  </a:rPr>
                  <a:t> Predicates </a:t>
                </a:r>
                <a:r>
                  <a:rPr lang="en-US" altLang="ja-JP" sz="3600" dirty="0">
                    <a:solidFill>
                      <a:prstClr val="black"/>
                    </a:solidFill>
                  </a:rPr>
                  <a:t>[U.+’21] </a:t>
                </a:r>
                <a:r>
                  <a:rPr lang="en-US" altLang="ja-JP" sz="3600" dirty="0">
                    <a:solidFill>
                      <a:schemeClr val="bg1">
                        <a:lumMod val="65000"/>
                      </a:schemeClr>
                    </a:solidFill>
                  </a:rPr>
                  <a:t>(cf. </a:t>
                </a:r>
                <a14:m>
                  <m:oMath xmlns:m="http://schemas.openxmlformats.org/officeDocument/2006/math">
                    <m:r>
                      <a:rPr lang="en-US" altLang="ja-JP" sz="36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∀∃</m:t>
                    </m:r>
                  </m:oMath>
                </a14:m>
                <a:r>
                  <a:rPr lang="en-US" altLang="ja-JP" sz="3600" dirty="0">
                    <a:solidFill>
                      <a:schemeClr val="bg1">
                        <a:lumMod val="65000"/>
                      </a:schemeClr>
                    </a:solidFill>
                  </a:rPr>
                  <a:t>CHCs with </a:t>
                </a:r>
                <a:r>
                  <a:rPr lang="en-US" altLang="ja-JP" sz="3600" dirty="0" err="1">
                    <a:solidFill>
                      <a:schemeClr val="bg1">
                        <a:lumMod val="65000"/>
                      </a:schemeClr>
                    </a:solidFill>
                  </a:rPr>
                  <a:t>dwf</a:t>
                </a:r>
                <a:r>
                  <a:rPr lang="en-US" altLang="ja-JP" sz="3600" dirty="0">
                    <a:solidFill>
                      <a:schemeClr val="bg1">
                        <a:lumMod val="65000"/>
                      </a:schemeClr>
                    </a:solidFill>
                  </a:rPr>
                  <a:t> [Beyene+’13])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7A70FDB-CA99-6C5E-E53A-E789D681C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88" t="-24118" b="-32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F6AFEA0-CA12-915C-63E0-6E75BF6576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ja-JP" dirty="0">
                  <a:cs typeface="Times New Roman" panose="02020603050405020304" pitchFamily="18" charset="0"/>
                </a:endParaRPr>
              </a:p>
              <a:p>
                <a:r>
                  <a:rPr lang="en-US" altLang="ja-JP" dirty="0">
                    <a:cs typeface="Times New Roman" panose="02020603050405020304" pitchFamily="18" charset="0"/>
                  </a:rPr>
                  <a:t>A finite set </a:t>
                </a:r>
                <a14:m>
                  <m:oMath xmlns:m="http://schemas.openxmlformats.org/officeDocument/2006/math">
                    <m:r>
                      <a:rPr lang="ja-JP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𝓒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of </a:t>
                </a:r>
                <a:r>
                  <a:rPr lang="en-US" altLang="ja-JP" b="1" i="1" dirty="0">
                    <a:cs typeface="Times New Roman" panose="02020603050405020304" pitchFamily="18" charset="0"/>
                  </a:rPr>
                  <a:t>clauses</a:t>
                </a:r>
                <a:r>
                  <a:rPr lang="en-US" altLang="ja-JP" dirty="0">
                    <a:cs typeface="Times New Roman" panose="02020603050405020304" pitchFamily="18" charset="0"/>
                  </a:rPr>
                  <a:t> with a map </a:t>
                </a:r>
                <a14:m>
                  <m:oMath xmlns:m="http://schemas.openxmlformats.org/officeDocument/2006/math">
                    <m:r>
                      <a:rPr lang="ja-JP" altLang="en-US" b="1" i="1" smtClean="0">
                        <a:latin typeface="Cambria Math" panose="02040503050406030204" pitchFamily="18" charset="0"/>
                      </a:rPr>
                      <m:t>𝓚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from predicate variables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ja-JP" altLang="en-US" b="1" i="1">
                        <a:latin typeface="Cambria Math" panose="02040503050406030204" pitchFamily="18" charset="0"/>
                      </a:rPr>
                      <m:t>𝓒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,⇓</m:t>
                        </m:r>
                      </m:e>
                    </m:d>
                  </m:oMath>
                </a14:m>
                <a:endParaRPr lang="en-US" altLang="ja-JP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is ordinary predicate if </a:t>
                </a:r>
                <a14:m>
                  <m:oMath xmlns:m="http://schemas.openxmlformats.org/officeDocument/2006/math">
                    <m:r>
                      <a:rPr lang="ja-JP" altLang="en-US" b="1" i="1">
                        <a:latin typeface="Cambria Math" panose="02040503050406030204" pitchFamily="18" charset="0"/>
                      </a:rPr>
                      <m:t>𝓚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 ⋆</m:t>
                    </m:r>
                  </m:oMath>
                </a14:m>
                <a:endParaRPr lang="en-US" altLang="ja-JP" dirty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is </a:t>
                </a:r>
                <a:r>
                  <a:rPr lang="en-US" altLang="ja-JP" b="1" i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functional</a:t>
                </a:r>
                <a:r>
                  <a:rPr lang="en-US" altLang="ja-JP" dirty="0">
                    <a:cs typeface="Times New Roman" panose="02020603050405020304" pitchFamily="18" charset="0"/>
                  </a:rPr>
                  <a:t> predicate if </a:t>
                </a:r>
                <a14:m>
                  <m:oMath xmlns:m="http://schemas.openxmlformats.org/officeDocument/2006/math">
                    <m:r>
                      <a:rPr lang="ja-JP" altLang="en-US" b="1" i="1">
                        <a:latin typeface="Cambria Math" panose="02040503050406030204" pitchFamily="18" charset="0"/>
                      </a:rPr>
                      <m:t>𝓚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is </a:t>
                </a:r>
                <a:r>
                  <a:rPr lang="en-US" altLang="ja-JP" b="1" i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well-founded</a:t>
                </a:r>
                <a:r>
                  <a:rPr lang="en-US" altLang="ja-JP" dirty="0">
                    <a:cs typeface="Times New Roman" panose="02020603050405020304" pitchFamily="18" charset="0"/>
                  </a:rPr>
                  <a:t> predicate if </a:t>
                </a:r>
                <a14:m>
                  <m:oMath xmlns:m="http://schemas.openxmlformats.org/officeDocument/2006/math">
                    <m:r>
                      <a:rPr lang="ja-JP" altLang="en-US" b="1" i="1">
                        <a:latin typeface="Cambria Math" panose="02040503050406030204" pitchFamily="18" charset="0"/>
                      </a:rPr>
                      <m:t>𝓚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⇓</m:t>
                    </m:r>
                  </m:oMath>
                </a14:m>
                <a:endParaRPr lang="en-US" altLang="ja-JP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ja-JP" altLang="en-US" b="1" i="1">
                        <a:latin typeface="Cambria Math" panose="02040503050406030204" pitchFamily="18" charset="0"/>
                      </a:rPr>
                      <m:t>𝓒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is </a:t>
                </a:r>
                <a:r>
                  <a:rPr lang="en-US" altLang="ja-JP" b="1" i="1" dirty="0">
                    <a:cs typeface="Times New Roman" panose="02020603050405020304" pitchFamily="18" charset="0"/>
                  </a:rPr>
                  <a:t>satisfiable</a:t>
                </a:r>
                <a:r>
                  <a:rPr lang="en-US" altLang="ja-JP" dirty="0">
                    <a:cs typeface="Times New Roman" panose="02020603050405020304" pitchFamily="18" charset="0"/>
                  </a:rPr>
                  <a:t> (modulo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) if there is a predicate interpretation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ja-JP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ja-JP" dirty="0">
                    <a:cs typeface="Times New Roman" panose="02020603050405020304" pitchFamily="18" charset="0"/>
                  </a:rPr>
                  <a:t>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⊨⋀</m:t>
                    </m:r>
                    <m:r>
                      <a:rPr lang="ja-JP" altLang="en-US" b="1" i="1">
                        <a:latin typeface="Cambria Math" panose="02040503050406030204" pitchFamily="18" charset="0"/>
                      </a:rPr>
                      <m:t>𝓒</m:t>
                    </m:r>
                  </m:oMath>
                </a14:m>
                <a:endParaRPr lang="en-US" altLang="ja-JP" dirty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ja-JP" altLang="en-US" b="1" i="1">
                        <a:latin typeface="Cambria Math" panose="02040503050406030204" pitchFamily="18" charset="0"/>
                      </a:rPr>
                      <m:t>𝓚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⟹ </m:t>
                    </m:r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characterizes a </a:t>
                </a:r>
                <a:r>
                  <a:rPr lang="en-US" altLang="ja-JP" b="1" i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total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ja-JP" altLang="en-US" b="1" i="1">
                        <a:latin typeface="Cambria Math" panose="02040503050406030204" pitchFamily="18" charset="0"/>
                      </a:rPr>
                      <m:t>𝓚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represents a </a:t>
                </a:r>
                <a:r>
                  <a:rPr lang="en-US" altLang="ja-JP" b="1" i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well-founded relation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F6AFEA0-CA12-915C-63E0-6E75BF657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EA4F54-45D9-9C6D-683B-DD23D8D8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D90954-B603-F4A0-FFF6-99F447D9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CD2985-6635-73DD-FAF6-4C52F44B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16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139A1-0A94-62D4-11BE-FA6C0424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Extensions of </a:t>
            </a:r>
            <a:r>
              <a:rPr kumimoji="1" lang="en-US" altLang="ja-JP" b="1" dirty="0"/>
              <a:t>CHCs</a:t>
            </a:r>
            <a:r>
              <a:rPr kumimoji="1" lang="en-US" altLang="ja-JP" dirty="0"/>
              <a:t> for Non-Safety Verification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E0A480-F89C-ABE4-2E4D-0D52EC07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D3E8D7-7CAC-3C32-B61A-689FD79D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F60A1E-8519-4B9D-4489-C6211788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1E6F42-E3A2-15C4-700C-2EF761201257}"/>
              </a:ext>
            </a:extLst>
          </p:cNvPr>
          <p:cNvSpPr/>
          <p:nvPr/>
        </p:nvSpPr>
        <p:spPr>
          <a:xfrm>
            <a:off x="9148306" y="4367153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Constrained Horn Clauses (</a:t>
            </a:r>
            <a:r>
              <a:rPr kumimoji="1" lang="en-US" altLang="ja-JP" sz="2800" b="1" dirty="0"/>
              <a:t>CHCs</a:t>
            </a:r>
            <a:r>
              <a:rPr kumimoji="1" lang="en-US" altLang="ja-JP" sz="2800" dirty="0"/>
              <a:t>)</a:t>
            </a:r>
            <a:endParaRPr kumimoji="1" lang="ja-JP" altLang="en-US" sz="20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C49526-0D7E-739F-565B-1ED99557E15E}"/>
              </a:ext>
            </a:extLst>
          </p:cNvPr>
          <p:cNvSpPr/>
          <p:nvPr/>
        </p:nvSpPr>
        <p:spPr>
          <a:xfrm>
            <a:off x="4718190" y="4367153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Constraint Logic Program (</a:t>
            </a:r>
            <a:r>
              <a:rPr kumimoji="1" lang="en-US" altLang="ja-JP" sz="2800" b="1" dirty="0"/>
              <a:t>CLP</a:t>
            </a:r>
            <a:r>
              <a:rPr kumimoji="1" lang="en-US" altLang="ja-JP" sz="2800" dirty="0"/>
              <a:t>)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837A026-D225-5F4C-2EF3-A6B3BF16A725}"/>
                  </a:ext>
                </a:extLst>
              </p:cNvPr>
              <p:cNvSpPr/>
              <p:nvPr/>
            </p:nvSpPr>
            <p:spPr>
              <a:xfrm>
                <a:off x="4724405" y="1887037"/>
                <a:ext cx="2653100" cy="1326703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en-US" altLang="ja-JP" sz="3200" b="1" dirty="0">
                    <a:solidFill>
                      <a:srgbClr val="FF0000"/>
                    </a:solidFill>
                  </a:rPr>
                  <a:t>CLP</a:t>
                </a:r>
                <a:endParaRPr kumimoji="1" lang="ja-JP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837A026-D225-5F4C-2EF3-A6B3BF16A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5" y="1887037"/>
                <a:ext cx="2653100" cy="13267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4F149F-BB8F-4159-1F44-723A8BE39A95}"/>
              </a:ext>
            </a:extLst>
          </p:cNvPr>
          <p:cNvSpPr/>
          <p:nvPr/>
        </p:nvSpPr>
        <p:spPr>
          <a:xfrm>
            <a:off x="9154520" y="1892220"/>
            <a:ext cx="2653100" cy="132670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>
                <a:solidFill>
                  <a:srgbClr val="FF0000"/>
                </a:solidFill>
              </a:rPr>
              <a:t>pfwCSP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17452B21-2F24-FDA0-4189-9522DB5096F8}"/>
              </a:ext>
            </a:extLst>
          </p:cNvPr>
          <p:cNvSpPr/>
          <p:nvPr/>
        </p:nvSpPr>
        <p:spPr>
          <a:xfrm>
            <a:off x="7486236" y="4570977"/>
            <a:ext cx="1547124" cy="919056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Reduce</a:t>
            </a:r>
            <a:endParaRPr kumimoji="1" lang="ja-JP" altLang="en-US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BD5DAC9-EBA8-A685-71A3-5FE1C767F6E2}"/>
              </a:ext>
            </a:extLst>
          </p:cNvPr>
          <p:cNvSpPr/>
          <p:nvPr/>
        </p:nvSpPr>
        <p:spPr>
          <a:xfrm>
            <a:off x="7492451" y="2095125"/>
            <a:ext cx="1547124" cy="910528"/>
          </a:xfrm>
          <a:prstGeom prst="rightArrow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  R</a:t>
            </a:r>
            <a:r>
              <a:rPr kumimoji="1" lang="en-US" altLang="ja-JP" dirty="0">
                <a:solidFill>
                  <a:srgbClr val="FF0000"/>
                </a:solidFill>
              </a:rPr>
              <a:t>educe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矢印: 上 26">
                <a:extLst>
                  <a:ext uri="{FF2B5EF4-FFF2-40B4-BE49-F238E27FC236}">
                    <a16:creationId xmlns:a16="http://schemas.microsoft.com/office/drawing/2014/main" id="{F499057F-D4C6-F3B8-76C3-B1CB316F76A3}"/>
                  </a:ext>
                </a:extLst>
              </p:cNvPr>
              <p:cNvSpPr/>
              <p:nvPr/>
            </p:nvSpPr>
            <p:spPr>
              <a:xfrm>
                <a:off x="9368864" y="3442256"/>
                <a:ext cx="2211984" cy="717698"/>
              </a:xfrm>
              <a:prstGeom prst="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Extend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ja-JP" dirty="0"/>
                  <a:t>+WF+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矢印: 上 26">
                <a:extLst>
                  <a:ext uri="{FF2B5EF4-FFF2-40B4-BE49-F238E27FC236}">
                    <a16:creationId xmlns:a16="http://schemas.microsoft.com/office/drawing/2014/main" id="{F499057F-D4C6-F3B8-76C3-B1CB316F7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864" y="3442256"/>
                <a:ext cx="2211984" cy="717698"/>
              </a:xfrm>
              <a:prstGeom prst="upArrow">
                <a:avLst/>
              </a:prstGeom>
              <a:blipFill>
                <a:blip r:embed="rId4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297E551-7122-1AE2-E2DA-2BB6FBB329EB}"/>
                  </a:ext>
                </a:extLst>
              </p:cNvPr>
              <p:cNvSpPr/>
              <p:nvPr/>
            </p:nvSpPr>
            <p:spPr>
              <a:xfrm>
                <a:off x="294289" y="1887037"/>
                <a:ext cx="2653100" cy="13267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(Non)Termination/</a:t>
                </a:r>
                <a:br>
                  <a:rPr kumimoji="1" lang="en-US" altLang="ja-JP" sz="2000" dirty="0"/>
                </a:br>
                <a:r>
                  <a:rPr kumimoji="1" lang="en-US" altLang="ja-JP" sz="2000" dirty="0"/>
                  <a:t>LTL/CTL/modal-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sz="2000" dirty="0"/>
                  <a:t> </a:t>
                </a:r>
                <a:r>
                  <a:rPr lang="en-US" altLang="ja-JP" sz="2000" dirty="0"/>
                  <a:t>c</a:t>
                </a:r>
                <a:r>
                  <a:rPr kumimoji="1" lang="en-US" altLang="ja-JP" sz="2000" dirty="0"/>
                  <a:t>alc. Verification Problems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297E551-7122-1AE2-E2DA-2BB6FBB32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9" y="1887037"/>
                <a:ext cx="2653100" cy="1326703"/>
              </a:xfrm>
              <a:prstGeom prst="rect">
                <a:avLst/>
              </a:prstGeom>
              <a:blipFill>
                <a:blip r:embed="rId5"/>
                <a:stretch>
                  <a:fillRect l="-3204" r="-59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矢印: 右 29">
            <a:extLst>
              <a:ext uri="{FF2B5EF4-FFF2-40B4-BE49-F238E27FC236}">
                <a16:creationId xmlns:a16="http://schemas.microsoft.com/office/drawing/2014/main" id="{1399F617-686E-4687-A836-4595E04D6F45}"/>
              </a:ext>
            </a:extLst>
          </p:cNvPr>
          <p:cNvSpPr/>
          <p:nvPr/>
        </p:nvSpPr>
        <p:spPr>
          <a:xfrm>
            <a:off x="3062335" y="2095125"/>
            <a:ext cx="1547124" cy="9105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i="1" dirty="0"/>
              <a:t>Modularly</a:t>
            </a:r>
            <a:r>
              <a:rPr lang="en-US" altLang="ja-JP" sz="1600" dirty="0"/>
              <a:t> Encode</a:t>
            </a:r>
            <a:endParaRPr kumimoji="1" lang="ja-JP" altLang="en-US" sz="16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EF100B8-C416-1F2B-97D6-C8B18FE1C9C8}"/>
              </a:ext>
            </a:extLst>
          </p:cNvPr>
          <p:cNvSpPr/>
          <p:nvPr/>
        </p:nvSpPr>
        <p:spPr>
          <a:xfrm>
            <a:off x="294289" y="4366629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Safety Verification Problems</a:t>
            </a:r>
            <a:endParaRPr kumimoji="1" lang="ja-JP" altLang="en-US" sz="2000" dirty="0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82CB7E05-323E-F2FA-39A6-0EDBECB997B6}"/>
              </a:ext>
            </a:extLst>
          </p:cNvPr>
          <p:cNvSpPr/>
          <p:nvPr/>
        </p:nvSpPr>
        <p:spPr>
          <a:xfrm>
            <a:off x="3062335" y="4574717"/>
            <a:ext cx="1547124" cy="9105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Encode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D4864B7-DD0F-8342-BEE5-0E2107750390}"/>
              </a:ext>
            </a:extLst>
          </p:cNvPr>
          <p:cNvSpPr txBox="1"/>
          <p:nvPr/>
        </p:nvSpPr>
        <p:spPr>
          <a:xfrm>
            <a:off x="8843036" y="1421121"/>
            <a:ext cx="283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chemeClr val="tx2"/>
                </a:solidFill>
              </a:rPr>
              <a:t>[U.+ AAAI’20, CAV’21]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19101F2-7798-A62E-317E-8E1F2474E1C4}"/>
              </a:ext>
            </a:extLst>
          </p:cNvPr>
          <p:cNvSpPr/>
          <p:nvPr/>
        </p:nvSpPr>
        <p:spPr>
          <a:xfrm>
            <a:off x="9059637" y="1773278"/>
            <a:ext cx="2838074" cy="402843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F568D656-24B0-0587-4123-D6B21AFCD7C0}"/>
              </a:ext>
            </a:extLst>
          </p:cNvPr>
          <p:cNvSpPr/>
          <p:nvPr/>
        </p:nvSpPr>
        <p:spPr>
          <a:xfrm rot="10800000" flipV="1">
            <a:off x="209138" y="1765275"/>
            <a:ext cx="11688572" cy="4029430"/>
          </a:xfrm>
          <a:custGeom>
            <a:avLst/>
            <a:gdLst>
              <a:gd name="connsiteX0" fmla="*/ 0 w 6448097"/>
              <a:gd name="connsiteY0" fmla="*/ 0 h 3268717"/>
              <a:gd name="connsiteX1" fmla="*/ 6448097 w 6448097"/>
              <a:gd name="connsiteY1" fmla="*/ 52551 h 3268717"/>
              <a:gd name="connsiteX2" fmla="*/ 6416566 w 6448097"/>
              <a:gd name="connsiteY2" fmla="*/ 3268717 h 3268717"/>
              <a:gd name="connsiteX3" fmla="*/ 3873062 w 6448097"/>
              <a:gd name="connsiteY3" fmla="*/ 3210910 h 3268717"/>
              <a:gd name="connsiteX4" fmla="*/ 3878318 w 6448097"/>
              <a:gd name="connsiteY4" fmla="*/ 1313793 h 3268717"/>
              <a:gd name="connsiteX5" fmla="*/ 36787 w 6448097"/>
              <a:gd name="connsiteY5" fmla="*/ 1287517 h 3268717"/>
              <a:gd name="connsiteX6" fmla="*/ 0 w 6448097"/>
              <a:gd name="connsiteY6" fmla="*/ 0 h 3268717"/>
              <a:gd name="connsiteX0" fmla="*/ 10510 w 6411310"/>
              <a:gd name="connsiteY0" fmla="*/ 0 h 3252952"/>
              <a:gd name="connsiteX1" fmla="*/ 6411310 w 6411310"/>
              <a:gd name="connsiteY1" fmla="*/ 36786 h 3252952"/>
              <a:gd name="connsiteX2" fmla="*/ 6379779 w 6411310"/>
              <a:gd name="connsiteY2" fmla="*/ 3252952 h 3252952"/>
              <a:gd name="connsiteX3" fmla="*/ 3836275 w 6411310"/>
              <a:gd name="connsiteY3" fmla="*/ 3195145 h 3252952"/>
              <a:gd name="connsiteX4" fmla="*/ 3841531 w 6411310"/>
              <a:gd name="connsiteY4" fmla="*/ 1298028 h 3252952"/>
              <a:gd name="connsiteX5" fmla="*/ 0 w 6411310"/>
              <a:gd name="connsiteY5" fmla="*/ 1271752 h 3252952"/>
              <a:gd name="connsiteX6" fmla="*/ 10510 w 6411310"/>
              <a:gd name="connsiteY6" fmla="*/ 0 h 3252952"/>
              <a:gd name="connsiteX0" fmla="*/ 466 w 6401266"/>
              <a:gd name="connsiteY0" fmla="*/ 0 h 3252952"/>
              <a:gd name="connsiteX1" fmla="*/ 6401266 w 6401266"/>
              <a:gd name="connsiteY1" fmla="*/ 36786 h 3252952"/>
              <a:gd name="connsiteX2" fmla="*/ 6369735 w 6401266"/>
              <a:gd name="connsiteY2" fmla="*/ 3252952 h 3252952"/>
              <a:gd name="connsiteX3" fmla="*/ 3826231 w 6401266"/>
              <a:gd name="connsiteY3" fmla="*/ 3195145 h 3252952"/>
              <a:gd name="connsiteX4" fmla="*/ 3831487 w 6401266"/>
              <a:gd name="connsiteY4" fmla="*/ 1298028 h 3252952"/>
              <a:gd name="connsiteX5" fmla="*/ 10977 w 6401266"/>
              <a:gd name="connsiteY5" fmla="*/ 1277007 h 3252952"/>
              <a:gd name="connsiteX6" fmla="*/ 466 w 6401266"/>
              <a:gd name="connsiteY6" fmla="*/ 0 h 3252952"/>
              <a:gd name="connsiteX0" fmla="*/ 15765 w 6416565"/>
              <a:gd name="connsiteY0" fmla="*/ 0 h 3252952"/>
              <a:gd name="connsiteX1" fmla="*/ 6416565 w 6416565"/>
              <a:gd name="connsiteY1" fmla="*/ 36786 h 3252952"/>
              <a:gd name="connsiteX2" fmla="*/ 6385034 w 6416565"/>
              <a:gd name="connsiteY2" fmla="*/ 3252952 h 3252952"/>
              <a:gd name="connsiteX3" fmla="*/ 3841530 w 6416565"/>
              <a:gd name="connsiteY3" fmla="*/ 3195145 h 3252952"/>
              <a:gd name="connsiteX4" fmla="*/ 3846786 w 6416565"/>
              <a:gd name="connsiteY4" fmla="*/ 1298028 h 3252952"/>
              <a:gd name="connsiteX5" fmla="*/ 0 w 6416565"/>
              <a:gd name="connsiteY5" fmla="*/ 1287517 h 3252952"/>
              <a:gd name="connsiteX6" fmla="*/ 15765 w 6416565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36275 w 6406054"/>
              <a:gd name="connsiteY4" fmla="*/ 1298028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36275 w 6406054"/>
              <a:gd name="connsiteY4" fmla="*/ 1298028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78316 w 6406054"/>
              <a:gd name="connsiteY4" fmla="*/ 1292773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73060 w 6406054"/>
              <a:gd name="connsiteY3" fmla="*/ 3200400 h 3252952"/>
              <a:gd name="connsiteX4" fmla="*/ 3878316 w 6406054"/>
              <a:gd name="connsiteY4" fmla="*/ 1292773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00400"/>
              <a:gd name="connsiteX1" fmla="*/ 6406054 w 6406054"/>
              <a:gd name="connsiteY1" fmla="*/ 36786 h 3200400"/>
              <a:gd name="connsiteX2" fmla="*/ 6374523 w 6406054"/>
              <a:gd name="connsiteY2" fmla="*/ 3095297 h 3200400"/>
              <a:gd name="connsiteX3" fmla="*/ 3873060 w 6406054"/>
              <a:gd name="connsiteY3" fmla="*/ 3200400 h 3200400"/>
              <a:gd name="connsiteX4" fmla="*/ 3878316 w 6406054"/>
              <a:gd name="connsiteY4" fmla="*/ 1292773 h 3200400"/>
              <a:gd name="connsiteX5" fmla="*/ 0 w 6406054"/>
              <a:gd name="connsiteY5" fmla="*/ 1282262 h 3200400"/>
              <a:gd name="connsiteX6" fmla="*/ 5254 w 6406054"/>
              <a:gd name="connsiteY6" fmla="*/ 0 h 3200400"/>
              <a:gd name="connsiteX0" fmla="*/ 5254 w 6406054"/>
              <a:gd name="connsiteY0" fmla="*/ 0 h 3095297"/>
              <a:gd name="connsiteX1" fmla="*/ 6406054 w 6406054"/>
              <a:gd name="connsiteY1" fmla="*/ 36786 h 3095297"/>
              <a:gd name="connsiteX2" fmla="*/ 6374523 w 6406054"/>
              <a:gd name="connsiteY2" fmla="*/ 3095297 h 3095297"/>
              <a:gd name="connsiteX3" fmla="*/ 3867805 w 6406054"/>
              <a:gd name="connsiteY3" fmla="*/ 3079531 h 3095297"/>
              <a:gd name="connsiteX4" fmla="*/ 3878316 w 6406054"/>
              <a:gd name="connsiteY4" fmla="*/ 1292773 h 3095297"/>
              <a:gd name="connsiteX5" fmla="*/ 0 w 6406054"/>
              <a:gd name="connsiteY5" fmla="*/ 1282262 h 3095297"/>
              <a:gd name="connsiteX6" fmla="*/ 5254 w 6406054"/>
              <a:gd name="connsiteY6" fmla="*/ 0 h 3095297"/>
              <a:gd name="connsiteX0" fmla="*/ 5254 w 6406054"/>
              <a:gd name="connsiteY0" fmla="*/ 0 h 3095297"/>
              <a:gd name="connsiteX1" fmla="*/ 6406054 w 6406054"/>
              <a:gd name="connsiteY1" fmla="*/ 36786 h 3095297"/>
              <a:gd name="connsiteX2" fmla="*/ 6374523 w 6406054"/>
              <a:gd name="connsiteY2" fmla="*/ 3095297 h 3095297"/>
              <a:gd name="connsiteX3" fmla="*/ 3867805 w 6406054"/>
              <a:gd name="connsiteY3" fmla="*/ 3079531 h 3095297"/>
              <a:gd name="connsiteX4" fmla="*/ 3878316 w 6406054"/>
              <a:gd name="connsiteY4" fmla="*/ 1292773 h 3095297"/>
              <a:gd name="connsiteX5" fmla="*/ 0 w 6406054"/>
              <a:gd name="connsiteY5" fmla="*/ 1282262 h 3095297"/>
              <a:gd name="connsiteX6" fmla="*/ 5254 w 6406054"/>
              <a:gd name="connsiteY6" fmla="*/ 0 h 3095297"/>
              <a:gd name="connsiteX0" fmla="*/ 5254 w 6406054"/>
              <a:gd name="connsiteY0" fmla="*/ 0 h 3079531"/>
              <a:gd name="connsiteX1" fmla="*/ 6406054 w 6406054"/>
              <a:gd name="connsiteY1" fmla="*/ 36786 h 3079531"/>
              <a:gd name="connsiteX2" fmla="*/ 6374523 w 6406054"/>
              <a:gd name="connsiteY2" fmla="*/ 3074276 h 3079531"/>
              <a:gd name="connsiteX3" fmla="*/ 3867805 w 6406054"/>
              <a:gd name="connsiteY3" fmla="*/ 3079531 h 3079531"/>
              <a:gd name="connsiteX4" fmla="*/ 3878316 w 6406054"/>
              <a:gd name="connsiteY4" fmla="*/ 1292773 h 3079531"/>
              <a:gd name="connsiteX5" fmla="*/ 0 w 6406054"/>
              <a:gd name="connsiteY5" fmla="*/ 1282262 h 3079531"/>
              <a:gd name="connsiteX6" fmla="*/ 5254 w 6406054"/>
              <a:gd name="connsiteY6" fmla="*/ 0 h 3079531"/>
              <a:gd name="connsiteX0" fmla="*/ 15764 w 6406054"/>
              <a:gd name="connsiteY0" fmla="*/ 0 h 3048000"/>
              <a:gd name="connsiteX1" fmla="*/ 6406054 w 6406054"/>
              <a:gd name="connsiteY1" fmla="*/ 5255 h 3048000"/>
              <a:gd name="connsiteX2" fmla="*/ 6374523 w 6406054"/>
              <a:gd name="connsiteY2" fmla="*/ 3042745 h 3048000"/>
              <a:gd name="connsiteX3" fmla="*/ 3867805 w 6406054"/>
              <a:gd name="connsiteY3" fmla="*/ 3048000 h 3048000"/>
              <a:gd name="connsiteX4" fmla="*/ 3878316 w 6406054"/>
              <a:gd name="connsiteY4" fmla="*/ 1261242 h 3048000"/>
              <a:gd name="connsiteX5" fmla="*/ 0 w 6406054"/>
              <a:gd name="connsiteY5" fmla="*/ 1250731 h 3048000"/>
              <a:gd name="connsiteX6" fmla="*/ 15764 w 6406054"/>
              <a:gd name="connsiteY6" fmla="*/ 0 h 3048000"/>
              <a:gd name="connsiteX0" fmla="*/ 466 w 6390756"/>
              <a:gd name="connsiteY0" fmla="*/ 0 h 3048000"/>
              <a:gd name="connsiteX1" fmla="*/ 6390756 w 6390756"/>
              <a:gd name="connsiteY1" fmla="*/ 5255 h 3048000"/>
              <a:gd name="connsiteX2" fmla="*/ 6359225 w 6390756"/>
              <a:gd name="connsiteY2" fmla="*/ 3042745 h 3048000"/>
              <a:gd name="connsiteX3" fmla="*/ 3852507 w 6390756"/>
              <a:gd name="connsiteY3" fmla="*/ 3048000 h 3048000"/>
              <a:gd name="connsiteX4" fmla="*/ 3863018 w 6390756"/>
              <a:gd name="connsiteY4" fmla="*/ 1261242 h 3048000"/>
              <a:gd name="connsiteX5" fmla="*/ 10978 w 6390756"/>
              <a:gd name="connsiteY5" fmla="*/ 1224455 h 3048000"/>
              <a:gd name="connsiteX6" fmla="*/ 466 w 6390756"/>
              <a:gd name="connsiteY6" fmla="*/ 0 h 3048000"/>
              <a:gd name="connsiteX0" fmla="*/ 466 w 6390756"/>
              <a:gd name="connsiteY0" fmla="*/ 0 h 3048000"/>
              <a:gd name="connsiteX1" fmla="*/ 6390756 w 6390756"/>
              <a:gd name="connsiteY1" fmla="*/ 5255 h 3048000"/>
              <a:gd name="connsiteX2" fmla="*/ 6359225 w 6390756"/>
              <a:gd name="connsiteY2" fmla="*/ 3042745 h 3048000"/>
              <a:gd name="connsiteX3" fmla="*/ 3852507 w 6390756"/>
              <a:gd name="connsiteY3" fmla="*/ 3048000 h 3048000"/>
              <a:gd name="connsiteX4" fmla="*/ 3863018 w 6390756"/>
              <a:gd name="connsiteY4" fmla="*/ 1261242 h 3048000"/>
              <a:gd name="connsiteX5" fmla="*/ 10978 w 6390756"/>
              <a:gd name="connsiteY5" fmla="*/ 1224455 h 3048000"/>
              <a:gd name="connsiteX6" fmla="*/ 466 w 6390756"/>
              <a:gd name="connsiteY6" fmla="*/ 0 h 3048000"/>
              <a:gd name="connsiteX0" fmla="*/ 15764 w 6379778"/>
              <a:gd name="connsiteY0" fmla="*/ 0 h 3048000"/>
              <a:gd name="connsiteX1" fmla="*/ 6379778 w 6379778"/>
              <a:gd name="connsiteY1" fmla="*/ 5255 h 3048000"/>
              <a:gd name="connsiteX2" fmla="*/ 6348247 w 6379778"/>
              <a:gd name="connsiteY2" fmla="*/ 3042745 h 3048000"/>
              <a:gd name="connsiteX3" fmla="*/ 3841529 w 6379778"/>
              <a:gd name="connsiteY3" fmla="*/ 3048000 h 3048000"/>
              <a:gd name="connsiteX4" fmla="*/ 3852040 w 6379778"/>
              <a:gd name="connsiteY4" fmla="*/ 1261242 h 3048000"/>
              <a:gd name="connsiteX5" fmla="*/ 0 w 6379778"/>
              <a:gd name="connsiteY5" fmla="*/ 1224455 h 3048000"/>
              <a:gd name="connsiteX6" fmla="*/ 15764 w 6379778"/>
              <a:gd name="connsiteY6" fmla="*/ 0 h 3048000"/>
              <a:gd name="connsiteX0" fmla="*/ 1012 w 6365026"/>
              <a:gd name="connsiteY0" fmla="*/ 0 h 3048000"/>
              <a:gd name="connsiteX1" fmla="*/ 6365026 w 6365026"/>
              <a:gd name="connsiteY1" fmla="*/ 5255 h 3048000"/>
              <a:gd name="connsiteX2" fmla="*/ 6333495 w 6365026"/>
              <a:gd name="connsiteY2" fmla="*/ 3042745 h 3048000"/>
              <a:gd name="connsiteX3" fmla="*/ 3826777 w 6365026"/>
              <a:gd name="connsiteY3" fmla="*/ 3048000 h 3048000"/>
              <a:gd name="connsiteX4" fmla="*/ 3837288 w 6365026"/>
              <a:gd name="connsiteY4" fmla="*/ 1261242 h 3048000"/>
              <a:gd name="connsiteX5" fmla="*/ 1013 w 6365026"/>
              <a:gd name="connsiteY5" fmla="*/ 1224455 h 3048000"/>
              <a:gd name="connsiteX6" fmla="*/ 1012 w 6365026"/>
              <a:gd name="connsiteY6" fmla="*/ 0 h 3048000"/>
              <a:gd name="connsiteX0" fmla="*/ 1012 w 6365026"/>
              <a:gd name="connsiteY0" fmla="*/ 73573 h 3042745"/>
              <a:gd name="connsiteX1" fmla="*/ 6365026 w 6365026"/>
              <a:gd name="connsiteY1" fmla="*/ 0 h 3042745"/>
              <a:gd name="connsiteX2" fmla="*/ 6333495 w 6365026"/>
              <a:gd name="connsiteY2" fmla="*/ 3037490 h 3042745"/>
              <a:gd name="connsiteX3" fmla="*/ 3826777 w 6365026"/>
              <a:gd name="connsiteY3" fmla="*/ 3042745 h 3042745"/>
              <a:gd name="connsiteX4" fmla="*/ 3837288 w 6365026"/>
              <a:gd name="connsiteY4" fmla="*/ 1255987 h 3042745"/>
              <a:gd name="connsiteX5" fmla="*/ 1013 w 6365026"/>
              <a:gd name="connsiteY5" fmla="*/ 1219200 h 3042745"/>
              <a:gd name="connsiteX6" fmla="*/ 1012 w 6365026"/>
              <a:gd name="connsiteY6" fmla="*/ 73573 h 3042745"/>
              <a:gd name="connsiteX0" fmla="*/ 1012 w 6365026"/>
              <a:gd name="connsiteY0" fmla="*/ 52553 h 3042745"/>
              <a:gd name="connsiteX1" fmla="*/ 6365026 w 6365026"/>
              <a:gd name="connsiteY1" fmla="*/ 0 h 3042745"/>
              <a:gd name="connsiteX2" fmla="*/ 6333495 w 6365026"/>
              <a:gd name="connsiteY2" fmla="*/ 3037490 h 3042745"/>
              <a:gd name="connsiteX3" fmla="*/ 3826777 w 6365026"/>
              <a:gd name="connsiteY3" fmla="*/ 3042745 h 3042745"/>
              <a:gd name="connsiteX4" fmla="*/ 3837288 w 6365026"/>
              <a:gd name="connsiteY4" fmla="*/ 1255987 h 3042745"/>
              <a:gd name="connsiteX5" fmla="*/ 1013 w 6365026"/>
              <a:gd name="connsiteY5" fmla="*/ 1219200 h 3042745"/>
              <a:gd name="connsiteX6" fmla="*/ 1012 w 6365026"/>
              <a:gd name="connsiteY6" fmla="*/ 52553 h 3042745"/>
              <a:gd name="connsiteX0" fmla="*/ 1012 w 6359770"/>
              <a:gd name="connsiteY0" fmla="*/ 10512 h 3000704"/>
              <a:gd name="connsiteX1" fmla="*/ 6359770 w 6359770"/>
              <a:gd name="connsiteY1" fmla="*/ 0 h 3000704"/>
              <a:gd name="connsiteX2" fmla="*/ 6333495 w 6359770"/>
              <a:gd name="connsiteY2" fmla="*/ 2995449 h 3000704"/>
              <a:gd name="connsiteX3" fmla="*/ 3826777 w 6359770"/>
              <a:gd name="connsiteY3" fmla="*/ 3000704 h 3000704"/>
              <a:gd name="connsiteX4" fmla="*/ 3837288 w 6359770"/>
              <a:gd name="connsiteY4" fmla="*/ 1213946 h 3000704"/>
              <a:gd name="connsiteX5" fmla="*/ 1013 w 6359770"/>
              <a:gd name="connsiteY5" fmla="*/ 1177159 h 3000704"/>
              <a:gd name="connsiteX6" fmla="*/ 1012 w 6359770"/>
              <a:gd name="connsiteY6" fmla="*/ 10512 h 3000704"/>
              <a:gd name="connsiteX0" fmla="*/ 1012 w 6333495"/>
              <a:gd name="connsiteY0" fmla="*/ 0 h 2990192"/>
              <a:gd name="connsiteX1" fmla="*/ 6270432 w 6333495"/>
              <a:gd name="connsiteY1" fmla="*/ 10508 h 2990192"/>
              <a:gd name="connsiteX2" fmla="*/ 6333495 w 6333495"/>
              <a:gd name="connsiteY2" fmla="*/ 2984937 h 2990192"/>
              <a:gd name="connsiteX3" fmla="*/ 3826777 w 6333495"/>
              <a:gd name="connsiteY3" fmla="*/ 2990192 h 2990192"/>
              <a:gd name="connsiteX4" fmla="*/ 3837288 w 6333495"/>
              <a:gd name="connsiteY4" fmla="*/ 1203434 h 2990192"/>
              <a:gd name="connsiteX5" fmla="*/ 1013 w 6333495"/>
              <a:gd name="connsiteY5" fmla="*/ 1166647 h 2990192"/>
              <a:gd name="connsiteX6" fmla="*/ 1012 w 6333495"/>
              <a:gd name="connsiteY6" fmla="*/ 0 h 2990192"/>
              <a:gd name="connsiteX0" fmla="*/ 1012 w 6333495"/>
              <a:gd name="connsiteY0" fmla="*/ 0 h 2990192"/>
              <a:gd name="connsiteX1" fmla="*/ 6270432 w 6333495"/>
              <a:gd name="connsiteY1" fmla="*/ 10508 h 2990192"/>
              <a:gd name="connsiteX2" fmla="*/ 6333495 w 6333495"/>
              <a:gd name="connsiteY2" fmla="*/ 2984937 h 2990192"/>
              <a:gd name="connsiteX3" fmla="*/ 3826777 w 6333495"/>
              <a:gd name="connsiteY3" fmla="*/ 2990192 h 2990192"/>
              <a:gd name="connsiteX4" fmla="*/ 3837288 w 6333495"/>
              <a:gd name="connsiteY4" fmla="*/ 1203434 h 2990192"/>
              <a:gd name="connsiteX5" fmla="*/ 1013 w 6333495"/>
              <a:gd name="connsiteY5" fmla="*/ 1166647 h 2990192"/>
              <a:gd name="connsiteX6" fmla="*/ 1012 w 6333495"/>
              <a:gd name="connsiteY6" fmla="*/ 0 h 2990192"/>
              <a:gd name="connsiteX0" fmla="*/ 1012 w 6270432"/>
              <a:gd name="connsiteY0" fmla="*/ 0 h 2990192"/>
              <a:gd name="connsiteX1" fmla="*/ 6270432 w 6270432"/>
              <a:gd name="connsiteY1" fmla="*/ 10508 h 2990192"/>
              <a:gd name="connsiteX2" fmla="*/ 6238902 w 6270432"/>
              <a:gd name="connsiteY2" fmla="*/ 2963917 h 2990192"/>
              <a:gd name="connsiteX3" fmla="*/ 3826777 w 6270432"/>
              <a:gd name="connsiteY3" fmla="*/ 2990192 h 2990192"/>
              <a:gd name="connsiteX4" fmla="*/ 3837288 w 6270432"/>
              <a:gd name="connsiteY4" fmla="*/ 1203434 h 2990192"/>
              <a:gd name="connsiteX5" fmla="*/ 1013 w 6270432"/>
              <a:gd name="connsiteY5" fmla="*/ 1166647 h 2990192"/>
              <a:gd name="connsiteX6" fmla="*/ 1012 w 6270432"/>
              <a:gd name="connsiteY6" fmla="*/ 0 h 2990192"/>
              <a:gd name="connsiteX0" fmla="*/ 1012 w 6270432"/>
              <a:gd name="connsiteY0" fmla="*/ 0 h 2990192"/>
              <a:gd name="connsiteX1" fmla="*/ 6270432 w 6270432"/>
              <a:gd name="connsiteY1" fmla="*/ 10508 h 2990192"/>
              <a:gd name="connsiteX2" fmla="*/ 6244140 w 6270432"/>
              <a:gd name="connsiteY2" fmla="*/ 2989964 h 2990192"/>
              <a:gd name="connsiteX3" fmla="*/ 3826777 w 6270432"/>
              <a:gd name="connsiteY3" fmla="*/ 2990192 h 2990192"/>
              <a:gd name="connsiteX4" fmla="*/ 3837288 w 6270432"/>
              <a:gd name="connsiteY4" fmla="*/ 1203434 h 2990192"/>
              <a:gd name="connsiteX5" fmla="*/ 1013 w 6270432"/>
              <a:gd name="connsiteY5" fmla="*/ 1166647 h 2990192"/>
              <a:gd name="connsiteX6" fmla="*/ 1012 w 6270432"/>
              <a:gd name="connsiteY6" fmla="*/ 0 h 2990192"/>
              <a:gd name="connsiteX0" fmla="*/ 89038 w 6269419"/>
              <a:gd name="connsiteY0" fmla="*/ 0 h 2990192"/>
              <a:gd name="connsiteX1" fmla="*/ 6269419 w 6269419"/>
              <a:gd name="connsiteY1" fmla="*/ 10508 h 2990192"/>
              <a:gd name="connsiteX2" fmla="*/ 6243127 w 6269419"/>
              <a:gd name="connsiteY2" fmla="*/ 2989964 h 2990192"/>
              <a:gd name="connsiteX3" fmla="*/ 3825764 w 6269419"/>
              <a:gd name="connsiteY3" fmla="*/ 2990192 h 2990192"/>
              <a:gd name="connsiteX4" fmla="*/ 3836275 w 6269419"/>
              <a:gd name="connsiteY4" fmla="*/ 1203434 h 2990192"/>
              <a:gd name="connsiteX5" fmla="*/ 0 w 6269419"/>
              <a:gd name="connsiteY5" fmla="*/ 1166647 h 2990192"/>
              <a:gd name="connsiteX6" fmla="*/ 89038 w 6269419"/>
              <a:gd name="connsiteY6" fmla="*/ 0 h 2990192"/>
              <a:gd name="connsiteX0" fmla="*/ 638 w 6181019"/>
              <a:gd name="connsiteY0" fmla="*/ 0 h 2990192"/>
              <a:gd name="connsiteX1" fmla="*/ 6181019 w 6181019"/>
              <a:gd name="connsiteY1" fmla="*/ 10508 h 2990192"/>
              <a:gd name="connsiteX2" fmla="*/ 6154727 w 6181019"/>
              <a:gd name="connsiteY2" fmla="*/ 2989964 h 2990192"/>
              <a:gd name="connsiteX3" fmla="*/ 3737364 w 6181019"/>
              <a:gd name="connsiteY3" fmla="*/ 2990192 h 2990192"/>
              <a:gd name="connsiteX4" fmla="*/ 3747875 w 6181019"/>
              <a:gd name="connsiteY4" fmla="*/ 1203434 h 2990192"/>
              <a:gd name="connsiteX5" fmla="*/ 5877 w 6181019"/>
              <a:gd name="connsiteY5" fmla="*/ 1161438 h 2990192"/>
              <a:gd name="connsiteX6" fmla="*/ 638 w 6181019"/>
              <a:gd name="connsiteY6" fmla="*/ 0 h 2990192"/>
              <a:gd name="connsiteX0" fmla="*/ 5236 w 6185617"/>
              <a:gd name="connsiteY0" fmla="*/ 0 h 2990192"/>
              <a:gd name="connsiteX1" fmla="*/ 6185617 w 6185617"/>
              <a:gd name="connsiteY1" fmla="*/ 10508 h 2990192"/>
              <a:gd name="connsiteX2" fmla="*/ 6159325 w 6185617"/>
              <a:gd name="connsiteY2" fmla="*/ 2989964 h 2990192"/>
              <a:gd name="connsiteX3" fmla="*/ 3741962 w 6185617"/>
              <a:gd name="connsiteY3" fmla="*/ 2990192 h 2990192"/>
              <a:gd name="connsiteX4" fmla="*/ 3752473 w 6185617"/>
              <a:gd name="connsiteY4" fmla="*/ 1203434 h 2990192"/>
              <a:gd name="connsiteX5" fmla="*/ 0 w 6185617"/>
              <a:gd name="connsiteY5" fmla="*/ 1182276 h 2990192"/>
              <a:gd name="connsiteX6" fmla="*/ 5236 w 6185617"/>
              <a:gd name="connsiteY6" fmla="*/ 0 h 2990192"/>
              <a:gd name="connsiteX0" fmla="*/ 5236 w 6159429"/>
              <a:gd name="connsiteY0" fmla="*/ 0 h 2990192"/>
              <a:gd name="connsiteX1" fmla="*/ 6159429 w 6159429"/>
              <a:gd name="connsiteY1" fmla="*/ 21363 h 2990192"/>
              <a:gd name="connsiteX2" fmla="*/ 6159325 w 6159429"/>
              <a:gd name="connsiteY2" fmla="*/ 2989964 h 2990192"/>
              <a:gd name="connsiteX3" fmla="*/ 3741962 w 6159429"/>
              <a:gd name="connsiteY3" fmla="*/ 2990192 h 2990192"/>
              <a:gd name="connsiteX4" fmla="*/ 3752473 w 6159429"/>
              <a:gd name="connsiteY4" fmla="*/ 1203434 h 2990192"/>
              <a:gd name="connsiteX5" fmla="*/ 0 w 6159429"/>
              <a:gd name="connsiteY5" fmla="*/ 1182276 h 2990192"/>
              <a:gd name="connsiteX6" fmla="*/ 5236 w 6159429"/>
              <a:gd name="connsiteY6" fmla="*/ 0 h 2990192"/>
              <a:gd name="connsiteX0" fmla="*/ 5236 w 6159429"/>
              <a:gd name="connsiteY0" fmla="*/ 0 h 2989964"/>
              <a:gd name="connsiteX1" fmla="*/ 6159429 w 6159429"/>
              <a:gd name="connsiteY1" fmla="*/ 21363 h 2989964"/>
              <a:gd name="connsiteX2" fmla="*/ 6159325 w 6159429"/>
              <a:gd name="connsiteY2" fmla="*/ 2989964 h 2989964"/>
              <a:gd name="connsiteX3" fmla="*/ 3762913 w 6159429"/>
              <a:gd name="connsiteY3" fmla="*/ 2984765 h 2989964"/>
              <a:gd name="connsiteX4" fmla="*/ 3752473 w 6159429"/>
              <a:gd name="connsiteY4" fmla="*/ 1203434 h 2989964"/>
              <a:gd name="connsiteX5" fmla="*/ 0 w 6159429"/>
              <a:gd name="connsiteY5" fmla="*/ 1182276 h 2989964"/>
              <a:gd name="connsiteX6" fmla="*/ 5236 w 6159429"/>
              <a:gd name="connsiteY6" fmla="*/ 0 h 2989964"/>
              <a:gd name="connsiteX0" fmla="*/ 5236 w 6159429"/>
              <a:gd name="connsiteY0" fmla="*/ 0 h 2989964"/>
              <a:gd name="connsiteX1" fmla="*/ 6159429 w 6159429"/>
              <a:gd name="connsiteY1" fmla="*/ 21363 h 2989964"/>
              <a:gd name="connsiteX2" fmla="*/ 6159325 w 6159429"/>
              <a:gd name="connsiteY2" fmla="*/ 2989964 h 2989964"/>
              <a:gd name="connsiteX3" fmla="*/ 3762913 w 6159429"/>
              <a:gd name="connsiteY3" fmla="*/ 2984765 h 2989964"/>
              <a:gd name="connsiteX4" fmla="*/ 3768187 w 6159429"/>
              <a:gd name="connsiteY4" fmla="*/ 1198007 h 2989964"/>
              <a:gd name="connsiteX5" fmla="*/ 0 w 6159429"/>
              <a:gd name="connsiteY5" fmla="*/ 1182276 h 2989964"/>
              <a:gd name="connsiteX6" fmla="*/ 5236 w 6159429"/>
              <a:gd name="connsiteY6" fmla="*/ 0 h 2989964"/>
              <a:gd name="connsiteX0" fmla="*/ 5236 w 6616972"/>
              <a:gd name="connsiteY0" fmla="*/ 0 h 2989964"/>
              <a:gd name="connsiteX1" fmla="*/ 6159429 w 6616972"/>
              <a:gd name="connsiteY1" fmla="*/ 21363 h 2989964"/>
              <a:gd name="connsiteX2" fmla="*/ 6164439 w 6616972"/>
              <a:gd name="connsiteY2" fmla="*/ 1480483 h 2989964"/>
              <a:gd name="connsiteX3" fmla="*/ 6159325 w 6616972"/>
              <a:gd name="connsiteY3" fmla="*/ 2989964 h 2989964"/>
              <a:gd name="connsiteX4" fmla="*/ 3762913 w 6616972"/>
              <a:gd name="connsiteY4" fmla="*/ 2984765 h 2989964"/>
              <a:gd name="connsiteX5" fmla="*/ 3768187 w 6616972"/>
              <a:gd name="connsiteY5" fmla="*/ 1198007 h 2989964"/>
              <a:gd name="connsiteX6" fmla="*/ 0 w 6616972"/>
              <a:gd name="connsiteY6" fmla="*/ 1182276 h 2989964"/>
              <a:gd name="connsiteX7" fmla="*/ 5236 w 6616972"/>
              <a:gd name="connsiteY7" fmla="*/ 0 h 2989964"/>
              <a:gd name="connsiteX0" fmla="*/ 5236 w 10082852"/>
              <a:gd name="connsiteY0" fmla="*/ 0 h 2989964"/>
              <a:gd name="connsiteX1" fmla="*/ 9938922 w 10082852"/>
              <a:gd name="connsiteY1" fmla="*/ 36965 h 2989964"/>
              <a:gd name="connsiteX2" fmla="*/ 6164439 w 10082852"/>
              <a:gd name="connsiteY2" fmla="*/ 1480483 h 2989964"/>
              <a:gd name="connsiteX3" fmla="*/ 6159325 w 10082852"/>
              <a:gd name="connsiteY3" fmla="*/ 2989964 h 2989964"/>
              <a:gd name="connsiteX4" fmla="*/ 3762913 w 10082852"/>
              <a:gd name="connsiteY4" fmla="*/ 2984765 h 2989964"/>
              <a:gd name="connsiteX5" fmla="*/ 3768187 w 10082852"/>
              <a:gd name="connsiteY5" fmla="*/ 1198007 h 2989964"/>
              <a:gd name="connsiteX6" fmla="*/ 0 w 10082852"/>
              <a:gd name="connsiteY6" fmla="*/ 1182276 h 2989964"/>
              <a:gd name="connsiteX7" fmla="*/ 5236 w 10082852"/>
              <a:gd name="connsiteY7" fmla="*/ 0 h 2989964"/>
              <a:gd name="connsiteX0" fmla="*/ 5236 w 10401937"/>
              <a:gd name="connsiteY0" fmla="*/ 0 h 2989964"/>
              <a:gd name="connsiteX1" fmla="*/ 9938922 w 10401937"/>
              <a:gd name="connsiteY1" fmla="*/ 36965 h 2989964"/>
              <a:gd name="connsiteX2" fmla="*/ 9964677 w 10401937"/>
              <a:gd name="connsiteY2" fmla="*/ 1308816 h 2989964"/>
              <a:gd name="connsiteX3" fmla="*/ 6159325 w 10401937"/>
              <a:gd name="connsiteY3" fmla="*/ 2989964 h 2989964"/>
              <a:gd name="connsiteX4" fmla="*/ 3762913 w 10401937"/>
              <a:gd name="connsiteY4" fmla="*/ 2984765 h 2989964"/>
              <a:gd name="connsiteX5" fmla="*/ 3768187 w 10401937"/>
              <a:gd name="connsiteY5" fmla="*/ 1198007 h 2989964"/>
              <a:gd name="connsiteX6" fmla="*/ 0 w 10401937"/>
              <a:gd name="connsiteY6" fmla="*/ 1182276 h 2989964"/>
              <a:gd name="connsiteX7" fmla="*/ 5236 w 10401937"/>
              <a:gd name="connsiteY7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159325 w 10397134"/>
              <a:gd name="connsiteY3" fmla="*/ 2989964 h 2989964"/>
              <a:gd name="connsiteX4" fmla="*/ 3762913 w 10397134"/>
              <a:gd name="connsiteY4" fmla="*/ 2984765 h 2989964"/>
              <a:gd name="connsiteX5" fmla="*/ 3768187 w 10397134"/>
              <a:gd name="connsiteY5" fmla="*/ 1198007 h 2989964"/>
              <a:gd name="connsiteX6" fmla="*/ 0 w 10397134"/>
              <a:gd name="connsiteY6" fmla="*/ 1182276 h 2989964"/>
              <a:gd name="connsiteX7" fmla="*/ 5236 w 10397134"/>
              <a:gd name="connsiteY7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9945864 w 10397134"/>
              <a:gd name="connsiteY3" fmla="*/ 1202953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754757 w 10397134"/>
              <a:gd name="connsiteY3" fmla="*/ 1230899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632023 w 10397134"/>
              <a:gd name="connsiteY3" fmla="*/ 1206946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632023 w 10397134"/>
              <a:gd name="connsiteY3" fmla="*/ 1206946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6494"/>
              <a:gd name="connsiteY0" fmla="*/ 0 h 2989964"/>
              <a:gd name="connsiteX1" fmla="*/ 9938922 w 9946494"/>
              <a:gd name="connsiteY1" fmla="*/ 36965 h 2989964"/>
              <a:gd name="connsiteX2" fmla="*/ 9946494 w 9946494"/>
              <a:gd name="connsiteY2" fmla="*/ 1193041 h 2989964"/>
              <a:gd name="connsiteX3" fmla="*/ 6632023 w 9946494"/>
              <a:gd name="connsiteY3" fmla="*/ 1206946 h 2989964"/>
              <a:gd name="connsiteX4" fmla="*/ 6159325 w 9946494"/>
              <a:gd name="connsiteY4" fmla="*/ 2989964 h 2989964"/>
              <a:gd name="connsiteX5" fmla="*/ 3762913 w 9946494"/>
              <a:gd name="connsiteY5" fmla="*/ 2984765 h 2989964"/>
              <a:gd name="connsiteX6" fmla="*/ 3768187 w 9946494"/>
              <a:gd name="connsiteY6" fmla="*/ 1198007 h 2989964"/>
              <a:gd name="connsiteX7" fmla="*/ 0 w 9946494"/>
              <a:gd name="connsiteY7" fmla="*/ 1182276 h 2989964"/>
              <a:gd name="connsiteX8" fmla="*/ 5236 w 9946494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125721 w 9947569"/>
              <a:gd name="connsiteY3" fmla="*/ 1203045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5721 w 9947569"/>
              <a:gd name="connsiteY3" fmla="*/ 1203045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206945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191343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191343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6494"/>
              <a:gd name="connsiteY0" fmla="*/ 0 h 2984765"/>
              <a:gd name="connsiteX1" fmla="*/ 9912274 w 9946494"/>
              <a:gd name="connsiteY1" fmla="*/ 36965 h 2984765"/>
              <a:gd name="connsiteX2" fmla="*/ 9946494 w 9946494"/>
              <a:gd name="connsiteY2" fmla="*/ 1193041 h 2984765"/>
              <a:gd name="connsiteX3" fmla="*/ 6121280 w 9946494"/>
              <a:gd name="connsiteY3" fmla="*/ 1191343 h 2984765"/>
              <a:gd name="connsiteX4" fmla="*/ 6132678 w 9946494"/>
              <a:gd name="connsiteY4" fmla="*/ 2982163 h 2984765"/>
              <a:gd name="connsiteX5" fmla="*/ 3762913 w 9946494"/>
              <a:gd name="connsiteY5" fmla="*/ 2984765 h 2984765"/>
              <a:gd name="connsiteX6" fmla="*/ 3768187 w 9946494"/>
              <a:gd name="connsiteY6" fmla="*/ 1198007 h 2984765"/>
              <a:gd name="connsiteX7" fmla="*/ 0 w 9946494"/>
              <a:gd name="connsiteY7" fmla="*/ 1182276 h 2984765"/>
              <a:gd name="connsiteX8" fmla="*/ 5236 w 9946494"/>
              <a:gd name="connsiteY8" fmla="*/ 0 h 2984765"/>
              <a:gd name="connsiteX0" fmla="*/ 5236 w 9914773"/>
              <a:gd name="connsiteY0" fmla="*/ 0 h 2984765"/>
              <a:gd name="connsiteX1" fmla="*/ 9912274 w 9914773"/>
              <a:gd name="connsiteY1" fmla="*/ 36965 h 2984765"/>
              <a:gd name="connsiteX2" fmla="*/ 9884317 w 9914773"/>
              <a:gd name="connsiteY2" fmla="*/ 1193041 h 2984765"/>
              <a:gd name="connsiteX3" fmla="*/ 6121280 w 9914773"/>
              <a:gd name="connsiteY3" fmla="*/ 1191343 h 2984765"/>
              <a:gd name="connsiteX4" fmla="*/ 6132678 w 9914773"/>
              <a:gd name="connsiteY4" fmla="*/ 2982163 h 2984765"/>
              <a:gd name="connsiteX5" fmla="*/ 3762913 w 9914773"/>
              <a:gd name="connsiteY5" fmla="*/ 2984765 h 2984765"/>
              <a:gd name="connsiteX6" fmla="*/ 3768187 w 9914773"/>
              <a:gd name="connsiteY6" fmla="*/ 1198007 h 2984765"/>
              <a:gd name="connsiteX7" fmla="*/ 0 w 9914773"/>
              <a:gd name="connsiteY7" fmla="*/ 1182276 h 2984765"/>
              <a:gd name="connsiteX8" fmla="*/ 5236 w 9914773"/>
              <a:gd name="connsiteY8" fmla="*/ 0 h 2984765"/>
              <a:gd name="connsiteX0" fmla="*/ 5236 w 9884317"/>
              <a:gd name="connsiteY0" fmla="*/ 0 h 2984765"/>
              <a:gd name="connsiteX1" fmla="*/ 9863420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91013"/>
              <a:gd name="connsiteY0" fmla="*/ 0 h 2984765"/>
              <a:gd name="connsiteX1" fmla="*/ 9885626 w 9891013"/>
              <a:gd name="connsiteY1" fmla="*/ 36965 h 2984765"/>
              <a:gd name="connsiteX2" fmla="*/ 9884317 w 9891013"/>
              <a:gd name="connsiteY2" fmla="*/ 1193041 h 2984765"/>
              <a:gd name="connsiteX3" fmla="*/ 6121280 w 9891013"/>
              <a:gd name="connsiteY3" fmla="*/ 1191343 h 2984765"/>
              <a:gd name="connsiteX4" fmla="*/ 6132678 w 9891013"/>
              <a:gd name="connsiteY4" fmla="*/ 2982163 h 2984765"/>
              <a:gd name="connsiteX5" fmla="*/ 3762913 w 9891013"/>
              <a:gd name="connsiteY5" fmla="*/ 2984765 h 2984765"/>
              <a:gd name="connsiteX6" fmla="*/ 3768187 w 9891013"/>
              <a:gd name="connsiteY6" fmla="*/ 1198007 h 2984765"/>
              <a:gd name="connsiteX7" fmla="*/ 0 w 9891013"/>
              <a:gd name="connsiteY7" fmla="*/ 1182276 h 2984765"/>
              <a:gd name="connsiteX8" fmla="*/ 5236 w 9891013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91014"/>
              <a:gd name="connsiteY0" fmla="*/ 0 h 2984765"/>
              <a:gd name="connsiteX1" fmla="*/ 9890067 w 9891014"/>
              <a:gd name="connsiteY1" fmla="*/ 36965 h 2984765"/>
              <a:gd name="connsiteX2" fmla="*/ 9884317 w 9891014"/>
              <a:gd name="connsiteY2" fmla="*/ 1193041 h 2984765"/>
              <a:gd name="connsiteX3" fmla="*/ 6121280 w 9891014"/>
              <a:gd name="connsiteY3" fmla="*/ 1191343 h 2984765"/>
              <a:gd name="connsiteX4" fmla="*/ 6132678 w 9891014"/>
              <a:gd name="connsiteY4" fmla="*/ 2982163 h 2984765"/>
              <a:gd name="connsiteX5" fmla="*/ 3762913 w 9891014"/>
              <a:gd name="connsiteY5" fmla="*/ 2984765 h 2984765"/>
              <a:gd name="connsiteX6" fmla="*/ 3768187 w 9891014"/>
              <a:gd name="connsiteY6" fmla="*/ 1198007 h 2984765"/>
              <a:gd name="connsiteX7" fmla="*/ 0 w 9891014"/>
              <a:gd name="connsiteY7" fmla="*/ 1182276 h 2984765"/>
              <a:gd name="connsiteX8" fmla="*/ 5236 w 9891014"/>
              <a:gd name="connsiteY8" fmla="*/ 0 h 2984765"/>
              <a:gd name="connsiteX0" fmla="*/ 5236 w 9884317"/>
              <a:gd name="connsiteY0" fmla="*/ 0 h 2984765"/>
              <a:gd name="connsiteX1" fmla="*/ 9872301 w 9884317"/>
              <a:gd name="connsiteY1" fmla="*/ 44766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72852"/>
              <a:gd name="connsiteY0" fmla="*/ 0 h 2984765"/>
              <a:gd name="connsiteX1" fmla="*/ 9872301 w 9872852"/>
              <a:gd name="connsiteY1" fmla="*/ 44766 h 2984765"/>
              <a:gd name="connsiteX2" fmla="*/ 9857670 w 9872852"/>
              <a:gd name="connsiteY2" fmla="*/ 1193041 h 2984765"/>
              <a:gd name="connsiteX3" fmla="*/ 6121280 w 9872852"/>
              <a:gd name="connsiteY3" fmla="*/ 1191343 h 2984765"/>
              <a:gd name="connsiteX4" fmla="*/ 6132678 w 9872852"/>
              <a:gd name="connsiteY4" fmla="*/ 2982163 h 2984765"/>
              <a:gd name="connsiteX5" fmla="*/ 3762913 w 9872852"/>
              <a:gd name="connsiteY5" fmla="*/ 2984765 h 2984765"/>
              <a:gd name="connsiteX6" fmla="*/ 3768187 w 9872852"/>
              <a:gd name="connsiteY6" fmla="*/ 1198007 h 2984765"/>
              <a:gd name="connsiteX7" fmla="*/ 0 w 9872852"/>
              <a:gd name="connsiteY7" fmla="*/ 1182276 h 2984765"/>
              <a:gd name="connsiteX8" fmla="*/ 5236 w 9872852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44766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25264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9662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8216"/>
              <a:gd name="connsiteY0" fmla="*/ 5939 h 2990704"/>
              <a:gd name="connsiteX1" fmla="*/ 9876742 w 9878216"/>
              <a:gd name="connsiteY1" fmla="*/ 0 h 2990704"/>
              <a:gd name="connsiteX2" fmla="*/ 9875436 w 9878216"/>
              <a:gd name="connsiteY2" fmla="*/ 1206781 h 2990704"/>
              <a:gd name="connsiteX3" fmla="*/ 6121280 w 9878216"/>
              <a:gd name="connsiteY3" fmla="*/ 1197282 h 2990704"/>
              <a:gd name="connsiteX4" fmla="*/ 6132678 w 9878216"/>
              <a:gd name="connsiteY4" fmla="*/ 2988102 h 2990704"/>
              <a:gd name="connsiteX5" fmla="*/ 3762913 w 9878216"/>
              <a:gd name="connsiteY5" fmla="*/ 2990704 h 2990704"/>
              <a:gd name="connsiteX6" fmla="*/ 3768187 w 9878216"/>
              <a:gd name="connsiteY6" fmla="*/ 1203946 h 2990704"/>
              <a:gd name="connsiteX7" fmla="*/ 0 w 9878216"/>
              <a:gd name="connsiteY7" fmla="*/ 1188215 h 2990704"/>
              <a:gd name="connsiteX8" fmla="*/ 5236 w 9878216"/>
              <a:gd name="connsiteY8" fmla="*/ 5939 h 299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78216" h="2990704">
                <a:moveTo>
                  <a:pt x="5236" y="5939"/>
                </a:moveTo>
                <a:lnTo>
                  <a:pt x="9876742" y="0"/>
                </a:lnTo>
                <a:cubicBezTo>
                  <a:pt x="9880694" y="442092"/>
                  <a:pt x="9875453" y="712014"/>
                  <a:pt x="9875436" y="1206781"/>
                </a:cubicBezTo>
                <a:lnTo>
                  <a:pt x="6121280" y="1197282"/>
                </a:lnTo>
                <a:cubicBezTo>
                  <a:pt x="6129623" y="1605983"/>
                  <a:pt x="6119480" y="2503911"/>
                  <a:pt x="6132678" y="2988102"/>
                </a:cubicBezTo>
                <a:lnTo>
                  <a:pt x="3762913" y="2990704"/>
                </a:lnTo>
                <a:cubicBezTo>
                  <a:pt x="3766417" y="2395118"/>
                  <a:pt x="3764683" y="1799532"/>
                  <a:pt x="3768187" y="1203946"/>
                </a:cubicBezTo>
                <a:lnTo>
                  <a:pt x="0" y="1188215"/>
                </a:lnTo>
                <a:cubicBezTo>
                  <a:pt x="3503" y="764298"/>
                  <a:pt x="1733" y="429856"/>
                  <a:pt x="5236" y="5939"/>
                </a:cubicBezTo>
                <a:close/>
              </a:path>
            </a:pathLst>
          </a:cu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32DDE4-99D2-2A55-20C4-0764A15711FC}"/>
              </a:ext>
            </a:extLst>
          </p:cNvPr>
          <p:cNvSpPr txBox="1"/>
          <p:nvPr/>
        </p:nvSpPr>
        <p:spPr>
          <a:xfrm>
            <a:off x="4718190" y="1399504"/>
            <a:ext cx="1936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00B050"/>
                </a:solidFill>
              </a:rPr>
              <a:t>This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矢印: 上 25">
                <a:extLst>
                  <a:ext uri="{FF2B5EF4-FFF2-40B4-BE49-F238E27FC236}">
                    <a16:creationId xmlns:a16="http://schemas.microsoft.com/office/drawing/2014/main" id="{4FC86D2B-3548-BD85-51E3-C8965DC14E74}"/>
                  </a:ext>
                </a:extLst>
              </p:cNvPr>
              <p:cNvSpPr/>
              <p:nvPr/>
            </p:nvSpPr>
            <p:spPr>
              <a:xfrm>
                <a:off x="4903812" y="3447629"/>
                <a:ext cx="2384375" cy="717698"/>
              </a:xfrm>
              <a:prstGeom prst="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Extend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矢印: 上 25">
                <a:extLst>
                  <a:ext uri="{FF2B5EF4-FFF2-40B4-BE49-F238E27FC236}">
                    <a16:creationId xmlns:a16="http://schemas.microsoft.com/office/drawing/2014/main" id="{4FC86D2B-3548-BD85-51E3-C8965DC14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812" y="3447629"/>
                <a:ext cx="2384375" cy="717698"/>
              </a:xfrm>
              <a:prstGeom prst="upArrow">
                <a:avLst/>
              </a:prstGeom>
              <a:blipFill>
                <a:blip r:embed="rId6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3F3D92-C71F-391A-ECBD-6DF07363C599}"/>
              </a:ext>
            </a:extLst>
          </p:cNvPr>
          <p:cNvSpPr txBox="1"/>
          <p:nvPr/>
        </p:nvSpPr>
        <p:spPr>
          <a:xfrm>
            <a:off x="4576466" y="5900800"/>
            <a:ext cx="2459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7030A0"/>
                </a:solidFill>
              </a:rPr>
              <a:t>Theorem Proving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C05555-9F14-FC4E-95CC-4898BA12C077}"/>
              </a:ext>
            </a:extLst>
          </p:cNvPr>
          <p:cNvSpPr txBox="1"/>
          <p:nvPr/>
        </p:nvSpPr>
        <p:spPr>
          <a:xfrm>
            <a:off x="8901282" y="5941095"/>
            <a:ext cx="2900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7030A0"/>
                </a:solidFill>
              </a:rPr>
              <a:t>Constraint Satisfaction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0EB5B2-29D9-F816-D862-832F7D8112B9}"/>
              </a:ext>
            </a:extLst>
          </p:cNvPr>
          <p:cNvSpPr txBox="1"/>
          <p:nvPr/>
        </p:nvSpPr>
        <p:spPr>
          <a:xfrm>
            <a:off x="7036105" y="5507452"/>
            <a:ext cx="2010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chemeClr val="tx2"/>
                </a:solidFill>
              </a:rPr>
              <a:t>[U.+ CAV’17]</a:t>
            </a:r>
          </a:p>
        </p:txBody>
      </p:sp>
    </p:spTree>
    <p:extLst>
      <p:ext uri="{BB962C8B-B14F-4D97-AF65-F5344CB8AC3E}">
        <p14:creationId xmlns:p14="http://schemas.microsoft.com/office/powerpoint/2010/main" val="2592866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944200-54CB-70DD-A58D-AA45C32571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kumimoji="1" lang="en-US" altLang="ja-JP" dirty="0"/>
                  <a:t>Sound and Complete Reduction of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en-US" altLang="ja-JP" b="1" dirty="0"/>
                  <a:t>CLP</a:t>
                </a:r>
                <a:r>
                  <a:rPr kumimoji="1" lang="en-US" altLang="ja-JP" dirty="0"/>
                  <a:t> Validity to </a:t>
                </a:r>
                <a:r>
                  <a:rPr kumimoji="1" lang="en-US" altLang="ja-JP" b="1" dirty="0" err="1"/>
                  <a:t>pfwCSP</a:t>
                </a:r>
                <a:r>
                  <a:rPr kumimoji="1" lang="en-US" altLang="ja-JP" dirty="0"/>
                  <a:t> Satisfiability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944200-54CB-70DD-A58D-AA45C3257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88" t="-24118" b="-32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A1986-8F8E-692C-BF63-5C348FCF79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endParaRPr lang="en-US" altLang="ja-JP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b="0" dirty="0"/>
                  <a:t>Eliminate e</a:t>
                </a:r>
                <a:r>
                  <a:rPr lang="en-US" altLang="ja-JP" dirty="0"/>
                  <a:t>xistential quantifiers via </a:t>
                </a:r>
                <a:r>
                  <a:rPr lang="en-US" altLang="ja-JP" b="1" i="1" dirty="0"/>
                  <a:t>Skolemization</a:t>
                </a:r>
                <a:r>
                  <a:rPr lang="en-US" altLang="ja-JP" dirty="0"/>
                  <a:t> using </a:t>
                </a:r>
                <a:r>
                  <a:rPr lang="en-US" altLang="ja-JP" b="1" i="1" dirty="0"/>
                  <a:t>functional predicates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dirty="0"/>
                  <a:t>Replace inductive predicates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ja-JP" dirty="0"/>
                  <a:t> with </a:t>
                </a:r>
                <a:r>
                  <a:rPr lang="en-US" altLang="ja-JP" i="1" dirty="0"/>
                  <a:t>equivalent</a:t>
                </a:r>
                <a:r>
                  <a:rPr lang="en-US" altLang="ja-JP" dirty="0"/>
                  <a:t> co-inductive predicates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ja-JP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where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ja-JP" dirty="0"/>
                  <a:t> is obtained from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ja-JP" dirty="0"/>
                  <a:t> by inserting </a:t>
                </a:r>
                <a:r>
                  <a:rPr lang="en-US" altLang="ja-JP" b="1" i="1" dirty="0"/>
                  <a:t>guards</a:t>
                </a:r>
                <a:r>
                  <a:rPr lang="en-US" altLang="ja-JP" dirty="0"/>
                  <a:t> (for checking the </a:t>
                </a:r>
                <a:r>
                  <a:rPr lang="en-US" altLang="ja-JP" b="1" i="1" dirty="0"/>
                  <a:t>well-</a:t>
                </a:r>
                <a:r>
                  <a:rPr lang="en-US" altLang="ja-JP" b="1" i="1" dirty="0" err="1"/>
                  <a:t>foundedness</a:t>
                </a:r>
                <a:r>
                  <a:rPr lang="en-US" altLang="ja-JP" dirty="0"/>
                  <a:t> between the formal and actual arguments) for </a:t>
                </a:r>
                <a:r>
                  <a:rPr lang="en-US" altLang="ja-JP"/>
                  <a:t>each recursion </a:t>
                </a:r>
                <a:r>
                  <a:rPr lang="en-US" altLang="ja-JP" dirty="0"/>
                  <a:t>site</a:t>
                </a:r>
                <a:endParaRPr lang="en-US" altLang="ja-JP" b="1" i="1" dirty="0"/>
              </a:p>
              <a:p>
                <a:pPr lvl="1"/>
                <a:r>
                  <a:rPr lang="en-US" altLang="ja-JP" dirty="0"/>
                  <a:t>E.g. Let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=0∨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ja-JP" b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altLang="ja-JP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=0∨</m:t>
                    </m:r>
                    <m:sSup>
                      <m:sSupPr>
                        <m:ctrl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𝑊𝐹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ja-JP" b="0" dirty="0"/>
                  <a:t>.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ja-JP" b="0" dirty="0"/>
                  <a:t> for any w.f. rel.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𝑊𝐹</m:t>
                    </m:r>
                  </m:oMath>
                </a14:m>
                <a:r>
                  <a:rPr lang="en-US" altLang="ja-JP" b="0" dirty="0"/>
                  <a:t> and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ja-JP" b="0" dirty="0"/>
                  <a:t> for some w.f. rel.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𝑊𝐹</m:t>
                    </m:r>
                  </m:oMath>
                </a14:m>
                <a:endParaRPr lang="en-US" altLang="ja-JP" b="0" dirty="0"/>
              </a:p>
              <a:p>
                <a:pPr lvl="1"/>
                <a:r>
                  <a:rPr lang="en-US" altLang="ja-JP" b="0" dirty="0"/>
                  <a:t>Inspired by the deductive system [Nanjo+’18] for a first-order fixpoint logic and binary reachability analysis for reducing termination verification to safety verification using well-founded relations [Cook+’06, …]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>
                    <a:cs typeface="Times New Roman" panose="02020603050405020304" pitchFamily="18" charset="0"/>
                  </a:rPr>
                  <a:t>Replace each </a:t>
                </a:r>
                <a:r>
                  <a:rPr lang="en-US" altLang="ja-JP" dirty="0"/>
                  <a:t>co-inductive predicate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ja-JP" dirty="0"/>
                  <a:t> with a predicate variable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altLang="ja-JP" dirty="0"/>
                  <a:t> that represents an </a:t>
                </a:r>
                <a:r>
                  <a:rPr lang="en-US" altLang="ja-JP" i="1" dirty="0"/>
                  <a:t>unknown</a:t>
                </a:r>
                <a:r>
                  <a:rPr lang="en-US" altLang="ja-JP" dirty="0"/>
                  <a:t> </a:t>
                </a:r>
                <a:r>
                  <a:rPr lang="en-US" altLang="ja-JP" sz="2400" dirty="0">
                    <a:cs typeface="Times New Roman" panose="02020603050405020304" pitchFamily="18" charset="0"/>
                  </a:rPr>
                  <a:t>under-approximation (or </a:t>
                </a:r>
                <a:r>
                  <a:rPr lang="en-US" altLang="ja-JP" sz="2400" dirty="0" err="1">
                    <a:cs typeface="Times New Roman" panose="02020603050405020304" pitchFamily="18" charset="0"/>
                  </a:rPr>
                  <a:t>postfixpoint</a:t>
                </a:r>
                <a:r>
                  <a:rPr lang="en-US" altLang="ja-JP" sz="2400" dirty="0">
                    <a:cs typeface="Times New Roman" panose="02020603050405020304" pitchFamily="18" charset="0"/>
                  </a:rPr>
                  <a:t>) of</a:t>
                </a:r>
                <a:r>
                  <a:rPr lang="en-US" altLang="ja-JP" sz="24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ja-JP" dirty="0"/>
                  <a:t> to be synthesized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A1986-8F8E-692C-BF63-5C348FCF7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DF752-186C-D678-76EE-6512DC40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B3795-D831-F8E3-EE0C-7CB7555B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4B062-73F4-25E7-D894-AD8F627A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02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F51B6-EBA7-668C-A36E-AB73AE64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91C435-E3AD-03E8-668A-49D09EE1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4667DC-D710-2829-04C0-76BDA4CD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5B27868-803D-B5D2-3496-3EDE2388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917590"/>
            <a:ext cx="12192000" cy="288412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008E2E1-9795-E6C7-4E50-15996D1A3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58635"/>
            <a:ext cx="12192000" cy="232361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A39C4B9-CC9D-B4F0-AABE-F19E68ECDBAC}"/>
              </a:ext>
            </a:extLst>
          </p:cNvPr>
          <p:cNvSpPr/>
          <p:nvPr/>
        </p:nvSpPr>
        <p:spPr>
          <a:xfrm>
            <a:off x="5165448" y="3069220"/>
            <a:ext cx="1861099" cy="8483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Reduce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33C19D-2AB6-C760-386E-957C2F64301F}"/>
                  </a:ext>
                </a:extLst>
              </p:cNvPr>
              <p:cNvSpPr txBox="1"/>
              <p:nvPr/>
            </p:nvSpPr>
            <p:spPr>
              <a:xfrm>
                <a:off x="199835" y="142581"/>
                <a:ext cx="79015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sz="2400" dirty="0">
                    <a:solidFill>
                      <a:srgbClr val="7030A0"/>
                    </a:solidFill>
                  </a:rPr>
                  <a:t>CLP encoding the </a:t>
                </a:r>
                <a:r>
                  <a:rPr kumimoji="1" lang="en-US" altLang="ja-JP" sz="2400" b="1" dirty="0">
                    <a:solidFill>
                      <a:srgbClr val="7030A0"/>
                    </a:solidFill>
                  </a:rPr>
                  <a:t>termination</a:t>
                </a:r>
                <a:r>
                  <a:rPr kumimoji="1" lang="en-US" altLang="ja-JP" sz="2400" dirty="0">
                    <a:solidFill>
                      <a:srgbClr val="7030A0"/>
                    </a:solidFill>
                  </a:rPr>
                  <a:t> verification problem</a:t>
                </a:r>
                <a:endParaRPr kumimoji="1" lang="ja-JP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33C19D-2AB6-C760-386E-957C2F64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5" y="142581"/>
                <a:ext cx="7901588" cy="461665"/>
              </a:xfrm>
              <a:prstGeom prst="rect">
                <a:avLst/>
              </a:prstGeom>
              <a:blipFill>
                <a:blip r:embed="rId4"/>
                <a:stretch>
                  <a:fillRect l="-231" t="-9211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20591A3-1A5B-D88D-3CDA-1C5BDE18895D}"/>
              </a:ext>
            </a:extLst>
          </p:cNvPr>
          <p:cNvSpPr txBox="1"/>
          <p:nvPr/>
        </p:nvSpPr>
        <p:spPr>
          <a:xfrm>
            <a:off x="199835" y="3516935"/>
            <a:ext cx="383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7030A0"/>
                </a:solidFill>
              </a:rPr>
              <a:t>The corresponding </a:t>
            </a:r>
            <a:r>
              <a:rPr kumimoji="1" lang="en-US" altLang="ja-JP" sz="2400" dirty="0" err="1">
                <a:solidFill>
                  <a:srgbClr val="7030A0"/>
                </a:solidFill>
              </a:rPr>
              <a:t>pfwCSP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F5BCED85-7796-5A4C-083A-BF5AF030EF79}"/>
                  </a:ext>
                </a:extLst>
              </p:cNvPr>
              <p:cNvSpPr/>
              <p:nvPr/>
            </p:nvSpPr>
            <p:spPr>
              <a:xfrm>
                <a:off x="4150630" y="3320045"/>
                <a:ext cx="3950794" cy="755709"/>
              </a:xfrm>
              <a:prstGeom prst="wedgeRectCallout">
                <a:avLst>
                  <a:gd name="adj1" fmla="val -86676"/>
                  <a:gd name="adj2" fmla="val 4509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/>
                  <a:t>P</a:t>
                </a:r>
                <a:r>
                  <a:rPr kumimoji="1" lang="en-US" altLang="ja-JP" sz="2000" dirty="0"/>
                  <a:t>redicate variable that represents an </a:t>
                </a:r>
                <a:r>
                  <a:rPr kumimoji="1" lang="en-US" altLang="ja-JP" sz="2000" i="1" dirty="0"/>
                  <a:t>under-</a:t>
                </a:r>
                <a:r>
                  <a:rPr lang="en-US" altLang="ja-JP" sz="2000" i="1" dirty="0"/>
                  <a:t>approximation</a:t>
                </a:r>
                <a:r>
                  <a:rPr lang="en-US" altLang="ja-JP" sz="2000" dirty="0"/>
                  <a:t> of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F5BCED85-7796-5A4C-083A-BF5AF030E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630" y="3320045"/>
                <a:ext cx="3950794" cy="755709"/>
              </a:xfrm>
              <a:prstGeom prst="wedgeRectCallout">
                <a:avLst>
                  <a:gd name="adj1" fmla="val -86676"/>
                  <a:gd name="adj2" fmla="val 45097"/>
                </a:avLst>
              </a:prstGeom>
              <a:blipFill>
                <a:blip r:embed="rId5"/>
                <a:stretch>
                  <a:fillRect r="-1788" b="-10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55B3914A-ACA6-C122-7B1A-1184350689C9}"/>
                  </a:ext>
                </a:extLst>
              </p:cNvPr>
              <p:cNvSpPr/>
              <p:nvPr/>
            </p:nvSpPr>
            <p:spPr>
              <a:xfrm>
                <a:off x="6549668" y="4173778"/>
                <a:ext cx="5095307" cy="755709"/>
              </a:xfrm>
              <a:prstGeom prst="wedgeRectCallout">
                <a:avLst>
                  <a:gd name="adj1" fmla="val -69134"/>
                  <a:gd name="adj2" fmla="val 5230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Well-founded predicate variable that represents the </a:t>
                </a:r>
                <a:r>
                  <a:rPr lang="en-US" altLang="ja-JP" sz="2000" i="1" dirty="0"/>
                  <a:t>guard</a:t>
                </a:r>
                <a:r>
                  <a:rPr lang="en-US" altLang="ja-JP" sz="2000" dirty="0"/>
                  <a:t> for the recursion on 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55B3914A-ACA6-C122-7B1A-118435068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668" y="4173778"/>
                <a:ext cx="5095307" cy="755709"/>
              </a:xfrm>
              <a:prstGeom prst="wedgeRectCallout">
                <a:avLst>
                  <a:gd name="adj1" fmla="val -69134"/>
                  <a:gd name="adj2" fmla="val 52309"/>
                </a:avLst>
              </a:prstGeom>
              <a:blipFill>
                <a:blip r:embed="rId6"/>
                <a:stretch>
                  <a:fillRect b="-6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32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C5DBF-A813-3038-CAE0-35238AE1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4400" dirty="0"/>
              <a:t>Background: Constraint-based Verification with</a:t>
            </a:r>
            <a:br>
              <a:rPr lang="en-US" altLang="ja-JP" sz="4400" dirty="0"/>
            </a:br>
            <a:r>
              <a:rPr lang="en-US" altLang="ja-JP" sz="4400" dirty="0">
                <a:solidFill>
                  <a:srgbClr val="FF0000"/>
                </a:solidFill>
              </a:rPr>
              <a:t>Constrained Horn Clauses (</a:t>
            </a:r>
            <a:r>
              <a:rPr lang="en-US" altLang="ja-JP" sz="4400" b="1" dirty="0">
                <a:solidFill>
                  <a:srgbClr val="FF0000"/>
                </a:solidFill>
              </a:rPr>
              <a:t>CHCs</a:t>
            </a:r>
            <a:r>
              <a:rPr lang="en-US" altLang="ja-JP" sz="4400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0755C0-F6C1-7AD7-6C08-D75FF5BF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CD6EE2-A557-4CDC-05FF-44B74DE0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22A846-D558-C233-CF51-13E03351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5B6669BD-4301-FC7E-5B42-3820B022DED6}"/>
                  </a:ext>
                </a:extLst>
              </p:cNvPr>
              <p:cNvSpPr/>
              <p:nvPr/>
            </p:nvSpPr>
            <p:spPr>
              <a:xfrm>
                <a:off x="2177254" y="1603901"/>
                <a:ext cx="6750947" cy="6543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80000"/>
                  </a:lnSpc>
                </a:pPr>
                <a:r>
                  <a:rPr lang="en-US" altLang="ja-JP" sz="3200" dirty="0">
                    <a:solidFill>
                      <a:prstClr val="black"/>
                    </a:solidFill>
                  </a:rPr>
                  <a:t>Target Program </a:t>
                </a:r>
                <a14:m>
                  <m:oMath xmlns:m="http://schemas.openxmlformats.org/officeDocument/2006/math">
                    <m:r>
                      <a:rPr lang="ja-JP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𝓟</m:t>
                    </m:r>
                  </m:oMath>
                </a14:m>
                <a:r>
                  <a:rPr lang="en-US" altLang="ja-JP" sz="3200" dirty="0">
                    <a:solidFill>
                      <a:prstClr val="black"/>
                    </a:solidFill>
                  </a:rPr>
                  <a:t> &amp; Specification </a:t>
                </a:r>
                <a14:m>
                  <m:oMath xmlns:m="http://schemas.openxmlformats.org/officeDocument/2006/math">
                    <m:r>
                      <a:rPr lang="en-US" altLang="ja-JP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endParaRPr lang="ja-JP" altLang="en-US" sz="3200" b="1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5B6669BD-4301-FC7E-5B42-3820B022D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254" y="1603901"/>
                <a:ext cx="6750947" cy="654341"/>
              </a:xfrm>
              <a:prstGeom prst="roundRect">
                <a:avLst/>
              </a:prstGeom>
              <a:blipFill>
                <a:blip r:embed="rId3"/>
                <a:stretch>
                  <a:fillRect l="-1261" t="-12844" b="-16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下 7">
            <a:extLst>
              <a:ext uri="{FF2B5EF4-FFF2-40B4-BE49-F238E27FC236}">
                <a16:creationId xmlns:a16="http://schemas.microsoft.com/office/drawing/2014/main" id="{194EE2BE-0BAF-E493-037E-E3FC086CED5D}"/>
              </a:ext>
            </a:extLst>
          </p:cNvPr>
          <p:cNvSpPr/>
          <p:nvPr/>
        </p:nvSpPr>
        <p:spPr>
          <a:xfrm>
            <a:off x="3816208" y="2388330"/>
            <a:ext cx="3473042" cy="9433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Constraint Generation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A64D25C-4E12-6DDC-5BEB-F3492B9B0F9D}"/>
                  </a:ext>
                </a:extLst>
              </p:cNvPr>
              <p:cNvSpPr/>
              <p:nvPr/>
            </p:nvSpPr>
            <p:spPr>
              <a:xfrm>
                <a:off x="2709476" y="5217673"/>
                <a:ext cx="5686517" cy="13758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ja-JP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𝓒</m:t>
                    </m:r>
                  </m:oMath>
                </a14:m>
                <a:r>
                  <a:rPr lang="en-US" altLang="ja-JP" sz="3200" dirty="0">
                    <a:solidFill>
                      <a:schemeClr val="tx1"/>
                    </a:solidFill>
                  </a:rPr>
                  <a:t> is </a:t>
                </a:r>
                <a:r>
                  <a:rPr lang="en-US" altLang="ja-JP" sz="3200" b="1" dirty="0">
                    <a:solidFill>
                      <a:schemeClr val="tx1"/>
                    </a:solidFill>
                  </a:rPr>
                  <a:t>Sat</a:t>
                </a:r>
                <a:r>
                  <a:rPr lang="en-US" altLang="ja-JP" sz="3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ja-JP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𝓟</m:t>
                    </m:r>
                  </m:oMath>
                </a14:m>
                <a:r>
                  <a:rPr lang="en-US" altLang="ja-JP" sz="3200" dirty="0">
                    <a:solidFill>
                      <a:schemeClr val="tx1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altLang="ja-JP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en-US" altLang="ja-JP" sz="3200" dirty="0">
                    <a:solidFill>
                      <a:schemeClr val="tx1"/>
                    </a:solidFill>
                  </a:rPr>
                  <a:t>),</a:t>
                </a:r>
              </a:p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ja-JP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𝓒</m:t>
                    </m:r>
                  </m:oMath>
                </a14:m>
                <a:r>
                  <a:rPr lang="en-US" altLang="ja-JP" sz="3200" dirty="0">
                    <a:solidFill>
                      <a:schemeClr val="tx1"/>
                    </a:solidFill>
                  </a:rPr>
                  <a:t> is </a:t>
                </a:r>
                <a:r>
                  <a:rPr lang="en-US" altLang="ja-JP" sz="3200" b="1" dirty="0" err="1">
                    <a:solidFill>
                      <a:schemeClr val="tx1"/>
                    </a:solidFill>
                  </a:rPr>
                  <a:t>Unsat</a:t>
                </a:r>
                <a:r>
                  <a:rPr lang="en-US" altLang="ja-JP" sz="32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ja-JP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𝓟</m:t>
                    </m:r>
                  </m:oMath>
                </a14:m>
                <a:r>
                  <a:rPr lang="en-US" altLang="ja-JP" sz="3200" dirty="0">
                    <a:solidFill>
                      <a:schemeClr val="tx1"/>
                    </a:solidFill>
                  </a:rPr>
                  <a:t> violates </a:t>
                </a:r>
                <a14:m>
                  <m:oMath xmlns:m="http://schemas.openxmlformats.org/officeDocument/2006/math">
                    <m:r>
                      <a:rPr lang="en-US" altLang="ja-JP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en-US" altLang="ja-JP" sz="3200" dirty="0">
                    <a:solidFill>
                      <a:schemeClr val="tx1"/>
                    </a:solidFill>
                  </a:rPr>
                  <a:t>),</a:t>
                </a:r>
                <a:br>
                  <a:rPr lang="en-US" altLang="ja-JP" sz="3200" dirty="0">
                    <a:solidFill>
                      <a:schemeClr val="tx1"/>
                    </a:solidFill>
                  </a:rPr>
                </a:br>
                <a:r>
                  <a:rPr lang="en-US" altLang="ja-JP" sz="3200" dirty="0">
                    <a:solidFill>
                      <a:schemeClr val="tx1"/>
                    </a:solidFill>
                  </a:rPr>
                  <a:t>or </a:t>
                </a:r>
                <a:r>
                  <a:rPr lang="en-US" altLang="ja-JP" sz="3200" b="1" dirty="0">
                    <a:solidFill>
                      <a:schemeClr val="tx1"/>
                    </a:solidFill>
                  </a:rPr>
                  <a:t>Unknown/Timeout</a:t>
                </a: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A64D25C-4E12-6DDC-5BEB-F3492B9B0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76" y="5217673"/>
                <a:ext cx="5686517" cy="1375825"/>
              </a:xfrm>
              <a:prstGeom prst="rect">
                <a:avLst/>
              </a:prstGeom>
              <a:blipFill>
                <a:blip r:embed="rId4"/>
                <a:stretch>
                  <a:fillRect t="-8850" b="-101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D164D23-25E4-1FB1-F7EB-39C48679C484}"/>
              </a:ext>
            </a:extLst>
          </p:cNvPr>
          <p:cNvSpPr/>
          <p:nvPr/>
        </p:nvSpPr>
        <p:spPr>
          <a:xfrm>
            <a:off x="3816215" y="4193748"/>
            <a:ext cx="3473042" cy="9433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Constraint Solving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0E1107EF-F6E8-D54F-7C92-317E3F374ED3}"/>
                  </a:ext>
                </a:extLst>
              </p:cNvPr>
              <p:cNvSpPr/>
              <p:nvPr/>
            </p:nvSpPr>
            <p:spPr>
              <a:xfrm>
                <a:off x="1477779" y="3415241"/>
                <a:ext cx="8149899" cy="6543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80000"/>
                  </a:lnSpc>
                </a:pPr>
                <a:r>
                  <a:rPr lang="en-US" altLang="ja-JP" sz="3200" b="1" dirty="0">
                    <a:solidFill>
                      <a:srgbClr val="FF0000"/>
                    </a:solidFill>
                  </a:rPr>
                  <a:t>CHCs</a:t>
                </a:r>
                <a:r>
                  <a:rPr lang="en-US" altLang="ja-JP" sz="3200" dirty="0">
                    <a:solidFill>
                      <a:prstClr val="black"/>
                    </a:solidFill>
                  </a:rPr>
                  <a:t> Constraints </a:t>
                </a:r>
                <a14:m>
                  <m:oMath xmlns:m="http://schemas.openxmlformats.org/officeDocument/2006/math">
                    <m:r>
                      <a:rPr lang="ja-JP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𝓒</m:t>
                    </m:r>
                  </m:oMath>
                </a14:m>
                <a:r>
                  <a:rPr lang="en-US" altLang="ja-JP" sz="3200" dirty="0">
                    <a:solidFill>
                      <a:prstClr val="black"/>
                    </a:solidFill>
                  </a:rPr>
                  <a:t> on </a:t>
                </a:r>
                <a:r>
                  <a:rPr lang="en-US" altLang="ja-JP" sz="3200" b="1" i="1" dirty="0">
                    <a:solidFill>
                      <a:srgbClr val="FF0000"/>
                    </a:solidFill>
                  </a:rPr>
                  <a:t>Predicate Variables</a:t>
                </a: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0E1107EF-F6E8-D54F-7C92-317E3F374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779" y="3415241"/>
                <a:ext cx="8149899" cy="654341"/>
              </a:xfrm>
              <a:prstGeom prst="roundRect">
                <a:avLst/>
              </a:prstGeom>
              <a:blipFill>
                <a:blip r:embed="rId5"/>
                <a:stretch>
                  <a:fillRect l="-1270" t="-12727" r="-1195" b="-1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B62400FE-6CAB-2E3A-8472-BA1E5FBC914D}"/>
              </a:ext>
            </a:extLst>
          </p:cNvPr>
          <p:cNvSpPr/>
          <p:nvPr/>
        </p:nvSpPr>
        <p:spPr>
          <a:xfrm>
            <a:off x="108012" y="2186727"/>
            <a:ext cx="3910403" cy="1144915"/>
          </a:xfrm>
          <a:prstGeom prst="wedgeRectCallout">
            <a:avLst>
              <a:gd name="adj1" fmla="val -8191"/>
              <a:gd name="adj2" fmla="val 63962"/>
            </a:avLst>
          </a:prstGeom>
          <a:ln w="381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b="1" dirty="0">
                <a:solidFill>
                  <a:schemeClr val="tx2"/>
                </a:solidFill>
              </a:rPr>
              <a:t>Verification intermediary independent of particular target and method </a:t>
            </a:r>
            <a:r>
              <a:rPr lang="en-US" altLang="ja-JP" sz="2400" b="1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en-US" altLang="ja-JP" sz="2400" b="1" dirty="0">
              <a:solidFill>
                <a:schemeClr val="tx2"/>
              </a:solidFill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B6EFF954-4DFC-F220-3458-7970D0C1C178}"/>
              </a:ext>
            </a:extLst>
          </p:cNvPr>
          <p:cNvSpPr/>
          <p:nvPr/>
        </p:nvSpPr>
        <p:spPr>
          <a:xfrm>
            <a:off x="8656878" y="2036565"/>
            <a:ext cx="3535122" cy="1316593"/>
          </a:xfrm>
          <a:prstGeom prst="wedgeRectCallout">
            <a:avLst>
              <a:gd name="adj1" fmla="val -84259"/>
              <a:gd name="adj2" fmla="val 14079"/>
            </a:avLst>
          </a:prstGeom>
          <a:ln w="381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b="1" dirty="0" err="1">
                <a:solidFill>
                  <a:schemeClr val="tx2"/>
                </a:solidFill>
              </a:rPr>
              <a:t>RustHorn</a:t>
            </a:r>
            <a:r>
              <a:rPr lang="en-US" altLang="ja-JP" sz="2000" b="1" dirty="0">
                <a:solidFill>
                  <a:schemeClr val="tx2"/>
                </a:solidFill>
              </a:rPr>
              <a:t> </a:t>
            </a:r>
            <a:r>
              <a:rPr lang="en-US" altLang="ja-JP" b="1" dirty="0">
                <a:solidFill>
                  <a:schemeClr val="tx2"/>
                </a:solidFill>
              </a:rPr>
              <a:t>[Matsushita+’20,…]</a:t>
            </a:r>
            <a:endParaRPr lang="en-US" altLang="ja-JP" sz="2000" b="1" dirty="0">
              <a:solidFill>
                <a:schemeClr val="tx2"/>
              </a:solidFill>
            </a:endParaRPr>
          </a:p>
          <a:p>
            <a:r>
              <a:rPr lang="en-US" altLang="ja-JP" sz="2000" b="1" dirty="0" err="1">
                <a:solidFill>
                  <a:schemeClr val="tx2"/>
                </a:solidFill>
              </a:rPr>
              <a:t>JayHorn</a:t>
            </a:r>
            <a:r>
              <a:rPr lang="en-US" altLang="ja-JP" sz="2000" b="1" dirty="0">
                <a:solidFill>
                  <a:schemeClr val="tx2"/>
                </a:solidFill>
              </a:rPr>
              <a:t> </a:t>
            </a:r>
            <a:r>
              <a:rPr lang="en-US" altLang="ja-JP" b="1" dirty="0">
                <a:solidFill>
                  <a:schemeClr val="tx2"/>
                </a:solidFill>
              </a:rPr>
              <a:t>[Kahsai+’16,…]</a:t>
            </a:r>
            <a:endParaRPr lang="en-US" altLang="ja-JP" sz="2000" b="1" dirty="0">
              <a:solidFill>
                <a:schemeClr val="tx2"/>
              </a:solidFill>
            </a:endParaRPr>
          </a:p>
          <a:p>
            <a:r>
              <a:rPr lang="en-US" altLang="ja-JP" sz="2000" b="1" dirty="0" err="1">
                <a:solidFill>
                  <a:schemeClr val="tx2"/>
                </a:solidFill>
              </a:rPr>
              <a:t>SeaHorn</a:t>
            </a:r>
            <a:r>
              <a:rPr lang="en-US" altLang="ja-JP" sz="2000" b="1" dirty="0">
                <a:solidFill>
                  <a:schemeClr val="tx2"/>
                </a:solidFill>
              </a:rPr>
              <a:t> </a:t>
            </a:r>
            <a:r>
              <a:rPr lang="en-US" altLang="ja-JP" b="1" dirty="0">
                <a:solidFill>
                  <a:schemeClr val="tx2"/>
                </a:solidFill>
              </a:rPr>
              <a:t>[Gurfinkel+’15,…]</a:t>
            </a:r>
            <a:endParaRPr lang="ja-JP" altLang="en-US" sz="2000" b="1" dirty="0">
              <a:solidFill>
                <a:schemeClr val="tx2"/>
              </a:solidFill>
            </a:endParaRPr>
          </a:p>
          <a:p>
            <a:r>
              <a:rPr lang="en-US" altLang="ja-JP" sz="2000" b="1" dirty="0" err="1">
                <a:solidFill>
                  <a:schemeClr val="tx2"/>
                </a:solidFill>
              </a:rPr>
              <a:t>RCaml</a:t>
            </a:r>
            <a:r>
              <a:rPr lang="en-US" altLang="ja-JP" sz="2000" b="1" dirty="0">
                <a:solidFill>
                  <a:schemeClr val="tx2"/>
                </a:solidFill>
              </a:rPr>
              <a:t> for </a:t>
            </a:r>
            <a:r>
              <a:rPr lang="en-US" altLang="ja-JP" sz="2000" b="1" dirty="0" err="1">
                <a:solidFill>
                  <a:schemeClr val="tx2"/>
                </a:solidFill>
              </a:rPr>
              <a:t>OCaml</a:t>
            </a:r>
            <a:r>
              <a:rPr lang="en-US" altLang="ja-JP" sz="2000" b="1" dirty="0">
                <a:solidFill>
                  <a:schemeClr val="tx2"/>
                </a:solidFill>
              </a:rPr>
              <a:t> </a:t>
            </a:r>
            <a:r>
              <a:rPr lang="en-US" altLang="ja-JP" b="1" dirty="0">
                <a:solidFill>
                  <a:schemeClr val="tx2"/>
                </a:solidFill>
              </a:rPr>
              <a:t>[U.+‘09,…]</a:t>
            </a:r>
            <a:endParaRPr lang="en-US" altLang="ja-JP" sz="2000" b="1" dirty="0">
              <a:solidFill>
                <a:schemeClr val="tx2"/>
              </a:solidFill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F5E5CCA5-FF45-6536-C0CF-BE8063079AD8}"/>
              </a:ext>
            </a:extLst>
          </p:cNvPr>
          <p:cNvSpPr/>
          <p:nvPr/>
        </p:nvSpPr>
        <p:spPr>
          <a:xfrm>
            <a:off x="8665809" y="4193748"/>
            <a:ext cx="3526192" cy="1316594"/>
          </a:xfrm>
          <a:prstGeom prst="wedgeRectCallout">
            <a:avLst>
              <a:gd name="adj1" fmla="val -82860"/>
              <a:gd name="adj2" fmla="val -16877"/>
            </a:avLst>
          </a:prstGeom>
          <a:ln w="381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2"/>
                </a:solidFill>
              </a:rPr>
              <a:t>SPACER </a:t>
            </a:r>
            <a:r>
              <a:rPr lang="en-US" altLang="ja-JP" b="1" dirty="0">
                <a:solidFill>
                  <a:schemeClr val="tx2"/>
                </a:solidFill>
              </a:rPr>
              <a:t>[</a:t>
            </a:r>
            <a:r>
              <a:rPr lang="en-US" altLang="ja-JP" b="1" dirty="0" err="1">
                <a:solidFill>
                  <a:schemeClr val="tx2"/>
                </a:solidFill>
              </a:rPr>
              <a:t>Komuravelli</a:t>
            </a:r>
            <a:r>
              <a:rPr lang="en-US" altLang="ja-JP" b="1" dirty="0">
                <a:solidFill>
                  <a:schemeClr val="tx2"/>
                </a:solidFill>
              </a:rPr>
              <a:t>+ ’14,…]</a:t>
            </a:r>
            <a:r>
              <a:rPr lang="en-US" altLang="ja-JP" sz="2000" b="1" dirty="0">
                <a:solidFill>
                  <a:schemeClr val="tx2"/>
                </a:solidFill>
              </a:rPr>
              <a:t> </a:t>
            </a:r>
          </a:p>
          <a:p>
            <a:r>
              <a:rPr lang="en-US" altLang="ja-JP" sz="2000" b="1" dirty="0" err="1">
                <a:solidFill>
                  <a:schemeClr val="tx2"/>
                </a:solidFill>
              </a:rPr>
              <a:t>Hoice</a:t>
            </a:r>
            <a:r>
              <a:rPr lang="en-US" altLang="ja-JP" sz="2000" b="1" dirty="0">
                <a:solidFill>
                  <a:schemeClr val="tx2"/>
                </a:solidFill>
              </a:rPr>
              <a:t> </a:t>
            </a:r>
            <a:r>
              <a:rPr lang="en-US" altLang="ja-JP" b="1" dirty="0">
                <a:solidFill>
                  <a:schemeClr val="tx2"/>
                </a:solidFill>
              </a:rPr>
              <a:t>[Champion+ ’18,…]</a:t>
            </a:r>
            <a:endParaRPr lang="ja-JP" altLang="en-US" sz="2000" b="1" dirty="0">
              <a:solidFill>
                <a:schemeClr val="tx2"/>
              </a:solidFill>
            </a:endParaRPr>
          </a:p>
          <a:p>
            <a:r>
              <a:rPr lang="en-US" altLang="ja-JP" sz="2000" b="1" dirty="0" err="1">
                <a:solidFill>
                  <a:schemeClr val="tx2"/>
                </a:solidFill>
              </a:rPr>
              <a:t>Eldarica</a:t>
            </a:r>
            <a:r>
              <a:rPr lang="en-US" altLang="ja-JP" sz="2000" b="1" dirty="0">
                <a:solidFill>
                  <a:schemeClr val="tx2"/>
                </a:solidFill>
              </a:rPr>
              <a:t> </a:t>
            </a:r>
            <a:r>
              <a:rPr lang="en-US" altLang="ja-JP" b="1" dirty="0">
                <a:solidFill>
                  <a:schemeClr val="tx2"/>
                </a:solidFill>
              </a:rPr>
              <a:t>[</a:t>
            </a:r>
            <a:r>
              <a:rPr lang="en-US" altLang="ja-JP" b="1" dirty="0" err="1">
                <a:solidFill>
                  <a:schemeClr val="tx2"/>
                </a:solidFill>
              </a:rPr>
              <a:t>Hojjat</a:t>
            </a:r>
            <a:r>
              <a:rPr lang="en-US" altLang="ja-JP" b="1" dirty="0">
                <a:solidFill>
                  <a:schemeClr val="tx2"/>
                </a:solidFill>
              </a:rPr>
              <a:t>+ ’18,…]</a:t>
            </a:r>
            <a:br>
              <a:rPr lang="en-US" altLang="ja-JP" b="1" dirty="0">
                <a:solidFill>
                  <a:schemeClr val="tx2"/>
                </a:solidFill>
              </a:rPr>
            </a:br>
            <a:r>
              <a:rPr lang="en-US" altLang="ja-JP" sz="2000" b="1" dirty="0" err="1">
                <a:solidFill>
                  <a:schemeClr val="tx2"/>
                </a:solidFill>
              </a:rPr>
              <a:t>PCSat</a:t>
            </a:r>
            <a:r>
              <a:rPr lang="en-US" altLang="ja-JP" sz="2000" b="1" dirty="0">
                <a:solidFill>
                  <a:schemeClr val="tx2"/>
                </a:solidFill>
              </a:rPr>
              <a:t> </a:t>
            </a:r>
            <a:r>
              <a:rPr lang="en-US" altLang="ja-JP" b="1" dirty="0">
                <a:solidFill>
                  <a:schemeClr val="tx2"/>
                </a:solidFill>
              </a:rPr>
              <a:t>[U.+’20,…]</a:t>
            </a:r>
            <a:endParaRPr lang="en-US" altLang="ja-JP" sz="2000" b="1" dirty="0">
              <a:solidFill>
                <a:schemeClr val="tx2"/>
              </a:solidFill>
            </a:endParaRP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408C31C7-BB26-6CB2-D5D2-7E61313AE14B}"/>
              </a:ext>
            </a:extLst>
          </p:cNvPr>
          <p:cNvSpPr/>
          <p:nvPr/>
        </p:nvSpPr>
        <p:spPr>
          <a:xfrm>
            <a:off x="377171" y="4154100"/>
            <a:ext cx="3140579" cy="943312"/>
          </a:xfrm>
          <a:prstGeom prst="wedgeRectCallout">
            <a:avLst>
              <a:gd name="adj1" fmla="val -9567"/>
              <a:gd name="adj2" fmla="val -7369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But limited to safety verification </a:t>
            </a:r>
            <a:r>
              <a:rPr lang="en-US" altLang="ja-JP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0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739549-03C6-D416-0E10-4037FEF6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0" y="3792769"/>
            <a:ext cx="12091160" cy="300532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A12981-A3D4-4DC2-5EE6-1876B14A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E4794D-3B88-3D49-305E-FD6F7895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3F4BBF-2180-C095-03E5-1B98C3AF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47F281-0D3A-5610-57C2-4EADE002F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285"/>
            <a:ext cx="12192000" cy="24639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A43BC0E-4082-8E2C-4052-4CBDB690AF5B}"/>
              </a:ext>
            </a:extLst>
          </p:cNvPr>
          <p:cNvSpPr/>
          <p:nvPr/>
        </p:nvSpPr>
        <p:spPr>
          <a:xfrm>
            <a:off x="5120034" y="2949090"/>
            <a:ext cx="1951932" cy="65552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Reduce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2F352A-A555-22B1-DFBE-47BE33A1DADE}"/>
                  </a:ext>
                </a:extLst>
              </p:cNvPr>
              <p:cNvSpPr txBox="1"/>
              <p:nvPr/>
            </p:nvSpPr>
            <p:spPr>
              <a:xfrm>
                <a:off x="199834" y="142581"/>
                <a:ext cx="80455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sz="2400" dirty="0">
                    <a:solidFill>
                      <a:srgbClr val="7030A0"/>
                    </a:solidFill>
                  </a:rPr>
                  <a:t>CLP encoding the </a:t>
                </a:r>
                <a:r>
                  <a:rPr kumimoji="1" lang="en-US" altLang="ja-JP" sz="2400" b="1" dirty="0">
                    <a:solidFill>
                      <a:srgbClr val="7030A0"/>
                    </a:solidFill>
                  </a:rPr>
                  <a:t>non-termination</a:t>
                </a:r>
                <a:r>
                  <a:rPr kumimoji="1" lang="en-US" altLang="ja-JP" sz="2400" dirty="0">
                    <a:solidFill>
                      <a:srgbClr val="7030A0"/>
                    </a:solidFill>
                  </a:rPr>
                  <a:t> verification problem</a:t>
                </a:r>
                <a:endParaRPr kumimoji="1" lang="ja-JP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2F352A-A555-22B1-DFBE-47BE33A1D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4" y="142581"/>
                <a:ext cx="8045531" cy="461665"/>
              </a:xfrm>
              <a:prstGeom prst="rect">
                <a:avLst/>
              </a:prstGeom>
              <a:blipFill>
                <a:blip r:embed="rId4"/>
                <a:stretch>
                  <a:fillRect l="-227" t="-9211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E203708-A18D-F7A0-83AA-CEB50C8C74D3}"/>
              </a:ext>
            </a:extLst>
          </p:cNvPr>
          <p:cNvSpPr txBox="1"/>
          <p:nvPr/>
        </p:nvSpPr>
        <p:spPr>
          <a:xfrm>
            <a:off x="199835" y="3226255"/>
            <a:ext cx="383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7030A0"/>
                </a:solidFill>
              </a:rPr>
              <a:t>The corresponding </a:t>
            </a:r>
            <a:r>
              <a:rPr kumimoji="1" lang="en-US" altLang="ja-JP" sz="2400" dirty="0" err="1">
                <a:solidFill>
                  <a:srgbClr val="7030A0"/>
                </a:solidFill>
              </a:rPr>
              <a:t>pfwCSP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7136E11E-20A0-C7E2-9752-44F3C9C54618}"/>
                  </a:ext>
                </a:extLst>
              </p:cNvPr>
              <p:cNvSpPr/>
              <p:nvPr/>
            </p:nvSpPr>
            <p:spPr>
              <a:xfrm>
                <a:off x="725163" y="2872286"/>
                <a:ext cx="5227520" cy="755709"/>
              </a:xfrm>
              <a:prstGeom prst="wedgeRectCallout">
                <a:avLst>
                  <a:gd name="adj1" fmla="val -37722"/>
                  <a:gd name="adj2" fmla="val 73143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Functional predicate variable that represents the </a:t>
                </a:r>
                <a:r>
                  <a:rPr lang="en-US" altLang="ja-JP" sz="2000" i="1" dirty="0" err="1"/>
                  <a:t>Skolem</a:t>
                </a:r>
                <a:r>
                  <a:rPr lang="en-US" altLang="ja-JP" sz="2000" i="1" dirty="0"/>
                  <a:t> function</a:t>
                </a:r>
                <a:r>
                  <a:rPr lang="en-US" altLang="ja-JP" sz="2000" dirty="0"/>
                  <a:t> for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7136E11E-20A0-C7E2-9752-44F3C9C54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63" y="2872286"/>
                <a:ext cx="5227520" cy="755709"/>
              </a:xfrm>
              <a:prstGeom prst="wedgeRectCallout">
                <a:avLst>
                  <a:gd name="adj1" fmla="val -37722"/>
                  <a:gd name="adj2" fmla="val 73143"/>
                </a:avLst>
              </a:prstGeom>
              <a:blipFill>
                <a:blip r:embed="rId5"/>
                <a:stretch>
                  <a:fillRect l="-466" r="-16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CF183133-00DA-0CBA-6DC2-0C2AE06D073C}"/>
                  </a:ext>
                </a:extLst>
              </p:cNvPr>
              <p:cNvSpPr/>
              <p:nvPr/>
            </p:nvSpPr>
            <p:spPr>
              <a:xfrm>
                <a:off x="7204774" y="3167827"/>
                <a:ext cx="4886386" cy="755709"/>
              </a:xfrm>
              <a:prstGeom prst="wedgeRectCallout">
                <a:avLst>
                  <a:gd name="adj1" fmla="val -76794"/>
                  <a:gd name="adj2" fmla="val 240618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Functional predicate variable that represents the </a:t>
                </a:r>
                <a:r>
                  <a:rPr lang="en-US" altLang="ja-JP" sz="2000" i="1" dirty="0" err="1"/>
                  <a:t>Skolem</a:t>
                </a:r>
                <a:r>
                  <a:rPr lang="en-US" altLang="ja-JP" sz="2000" i="1" dirty="0"/>
                  <a:t> function</a:t>
                </a:r>
                <a:r>
                  <a:rPr lang="en-US" altLang="ja-JP" sz="2000" dirty="0"/>
                  <a:t> for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CF183133-00DA-0CBA-6DC2-0C2AE06D0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774" y="3167827"/>
                <a:ext cx="4886386" cy="755709"/>
              </a:xfrm>
              <a:prstGeom prst="wedgeRectCallout">
                <a:avLst>
                  <a:gd name="adj1" fmla="val -76794"/>
                  <a:gd name="adj2" fmla="val 240618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0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95B61C6-174F-7686-30AD-85ECC6DCCE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ja-JP" b="1" dirty="0" err="1"/>
                  <a:t>MuVal</a:t>
                </a:r>
                <a:r>
                  <a:rPr lang="en-US" altLang="ja-JP" dirty="0"/>
                  <a:t>: A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en-US" altLang="ja-JP" b="1" dirty="0"/>
                  <a:t>CLP</a:t>
                </a:r>
                <a:r>
                  <a:rPr kumimoji="1" lang="en-US" altLang="ja-JP" dirty="0"/>
                  <a:t> Validity Checking Method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95B61C6-174F-7686-30AD-85ECC6DCC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44" t="-2353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9ABA554-BC26-B423-0902-FBC3482A5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The reduction to </a:t>
                </a:r>
                <a:r>
                  <a:rPr kumimoji="1" lang="en-US" altLang="ja-JP" b="1" dirty="0" err="1"/>
                  <a:t>pfwCSP</a:t>
                </a:r>
                <a:r>
                  <a:rPr kumimoji="1" lang="en-US" altLang="ja-JP" dirty="0"/>
                  <a:t> coupled with </a:t>
                </a:r>
                <a:r>
                  <a:rPr lang="en-US" altLang="ja-JP" b="1" dirty="0" err="1"/>
                  <a:t>PCSat</a:t>
                </a:r>
                <a:r>
                  <a:rPr lang="en-US" altLang="ja-JP" dirty="0"/>
                  <a:t> [U.+’20,’21], an </a:t>
                </a:r>
                <a:r>
                  <a:rPr kumimoji="1" lang="en-US" altLang="ja-JP" dirty="0"/>
                  <a:t>existing CEGIS-based </a:t>
                </a:r>
                <a:r>
                  <a:rPr kumimoji="1" lang="en-US" altLang="ja-JP" b="1" dirty="0" err="1"/>
                  <a:t>pfwCSP</a:t>
                </a:r>
                <a:r>
                  <a:rPr kumimoji="1" lang="en-US" altLang="ja-JP" dirty="0"/>
                  <a:t> solver, already gives a method for checking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en-US" altLang="ja-JP" b="1" dirty="0"/>
                  <a:t>CLP</a:t>
                </a:r>
                <a:r>
                  <a:rPr kumimoji="1" lang="en-US" altLang="ja-JP" dirty="0"/>
                  <a:t> validity</a:t>
                </a:r>
              </a:p>
              <a:p>
                <a:r>
                  <a:rPr kumimoji="1" lang="en-US" altLang="ja-JP" dirty="0"/>
                  <a:t>We further improve the method to</a:t>
                </a:r>
                <a:r>
                  <a:rPr lang="en-US" altLang="ja-JP" dirty="0"/>
                  <a:t> </a:t>
                </a:r>
                <a:r>
                  <a:rPr kumimoji="1" lang="en-US" altLang="ja-JP" b="1" i="1" dirty="0">
                    <a:solidFill>
                      <a:srgbClr val="FF0000"/>
                    </a:solidFill>
                  </a:rPr>
                  <a:t>Modular Primal-Dual Parallel Solving</a:t>
                </a:r>
                <a:endParaRPr lang="en-US" altLang="ja-JP" b="1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kumimoji="1" lang="en-US" altLang="ja-JP" dirty="0"/>
                  <a:t>The </a:t>
                </a:r>
                <a:r>
                  <a:rPr kumimoji="1" lang="en-US" altLang="ja-JP" b="1" i="1" dirty="0">
                    <a:solidFill>
                      <a:srgbClr val="FF0000"/>
                    </a:solidFill>
                  </a:rPr>
                  <a:t>primal</a:t>
                </a:r>
                <a:r>
                  <a:rPr kumimoji="1" lang="en-US" altLang="ja-JP" dirty="0"/>
                  <a:t> and </a:t>
                </a:r>
                <a:r>
                  <a:rPr kumimoji="1" lang="en-US" altLang="ja-JP" b="1" i="1" dirty="0">
                    <a:solidFill>
                      <a:srgbClr val="FF0000"/>
                    </a:solidFill>
                  </a:rPr>
                  <a:t>dual</a:t>
                </a:r>
                <a:r>
                  <a:rPr kumimoji="1" lang="en-US" altLang="ja-JP" dirty="0"/>
                  <a:t> </a:t>
                </a:r>
                <a:r>
                  <a:rPr kumimoji="1" lang="en-US" altLang="ja-JP" b="1" dirty="0" err="1"/>
                  <a:t>pfwCSP</a:t>
                </a:r>
                <a:r>
                  <a:rPr kumimoji="1" lang="en-US" altLang="ja-JP" b="1" dirty="0"/>
                  <a:t> </a:t>
                </a:r>
                <a:r>
                  <a:rPr kumimoji="1" lang="en-US" altLang="ja-JP" dirty="0"/>
                  <a:t>problems are constructed and solved in </a:t>
                </a:r>
                <a:r>
                  <a:rPr kumimoji="1" lang="en-US" altLang="ja-JP" b="1" i="1" dirty="0">
                    <a:solidFill>
                      <a:srgbClr val="FF0000"/>
                    </a:solidFill>
                  </a:rPr>
                  <a:t>parallel</a:t>
                </a:r>
              </a:p>
              <a:p>
                <a:pPr lvl="1"/>
                <a:r>
                  <a:rPr lang="en-US" altLang="ja-JP" b="1" dirty="0" err="1"/>
                  <a:t>PCSat</a:t>
                </a:r>
                <a:r>
                  <a:rPr kumimoji="1" lang="en-US" altLang="ja-JP" dirty="0"/>
                  <a:t> is extended to synthesize </a:t>
                </a:r>
                <a:r>
                  <a:rPr kumimoji="1" lang="en-US" altLang="ja-JP" b="1" i="1" dirty="0"/>
                  <a:t>lower-bounds</a:t>
                </a:r>
                <a:r>
                  <a:rPr kumimoji="1" lang="en-US" altLang="ja-JP" dirty="0"/>
                  <a:t> for (co-)inductive predicates</a:t>
                </a:r>
                <a:r>
                  <a:rPr lang="en-US" altLang="ja-JP" dirty="0"/>
                  <a:t> </a:t>
                </a:r>
                <a:r>
                  <a:rPr kumimoji="1" lang="en-US" altLang="ja-JP" dirty="0"/>
                  <a:t>that can be used as </a:t>
                </a:r>
                <a:r>
                  <a:rPr kumimoji="1" lang="en-US" altLang="ja-JP" b="1" i="1" dirty="0"/>
                  <a:t>upper-bounds</a:t>
                </a:r>
                <a:r>
                  <a:rPr kumimoji="1" lang="en-US" altLang="ja-JP" dirty="0"/>
                  <a:t> of the corresponding dual predicates</a:t>
                </a:r>
              </a:p>
              <a:p>
                <a:pPr lvl="1"/>
                <a:r>
                  <a:rPr kumimoji="1" lang="en-US" altLang="ja-JP" dirty="0"/>
                  <a:t>Exchange each others’ </a:t>
                </a:r>
                <a:r>
                  <a:rPr kumimoji="1" lang="en-US" altLang="ja-JP" b="1" i="1" dirty="0"/>
                  <a:t>bounds</a:t>
                </a:r>
                <a:r>
                  <a:rPr kumimoji="1" lang="en-US" altLang="ja-JP" dirty="0"/>
                  <a:t> </a:t>
                </a:r>
                <a:r>
                  <a:rPr lang="en-US" altLang="ja-JP" dirty="0"/>
                  <a:t>to reduce each others’ solution spaces</a:t>
                </a:r>
              </a:p>
              <a:p>
                <a:pPr marL="457200" lvl="1" indent="0">
                  <a:buNone/>
                </a:pPr>
                <a:r>
                  <a:rPr lang="en-US" altLang="ja-JP" dirty="0"/>
                  <a:t>Note that </a:t>
                </a:r>
                <a:r>
                  <a:rPr kumimoji="1" lang="en-US" altLang="ja-JP" dirty="0"/>
                  <a:t>the bounds are synthesized and exchanged </a:t>
                </a:r>
                <a:r>
                  <a:rPr kumimoji="1" lang="en-US" altLang="ja-JP" b="1" i="1" dirty="0">
                    <a:solidFill>
                      <a:srgbClr val="FF0000"/>
                    </a:solidFill>
                  </a:rPr>
                  <a:t>modularly</a:t>
                </a:r>
                <a:r>
                  <a:rPr kumimoji="1" lang="en-US" altLang="ja-JP" dirty="0"/>
                  <a:t>,</a:t>
                </a:r>
                <a:br>
                  <a:rPr lang="en-US" altLang="ja-JP" dirty="0"/>
                </a:br>
                <a:r>
                  <a:rPr kumimoji="1" lang="en-US" altLang="ja-JP" dirty="0"/>
                  <a:t>at granularity of individual (co-)inductive </a:t>
                </a:r>
                <a:r>
                  <a:rPr lang="en-US" altLang="ja-JP" dirty="0"/>
                  <a:t>predicates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9ABA554-BC26-B423-0902-FBC3482A5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64" t="-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9C38D1-6E9A-0CF2-DF92-77C2A125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9DF73-A7E8-DB8B-9268-D12CED76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D997C1-DB3C-A56E-CF93-011C04E4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1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タイトル 69">
            <a:extLst>
              <a:ext uri="{FF2B5EF4-FFF2-40B4-BE49-F238E27FC236}">
                <a16:creationId xmlns:a16="http://schemas.microsoft.com/office/drawing/2014/main" id="{AA83BF93-B197-F9DF-43C7-ED79C11D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256482"/>
            <a:ext cx="11926957" cy="1034303"/>
          </a:xfrm>
        </p:spPr>
        <p:txBody>
          <a:bodyPr/>
          <a:lstStyle/>
          <a:p>
            <a:r>
              <a:rPr lang="en-US" altLang="ja-JP" dirty="0"/>
              <a:t>Overall Flow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962931-95E1-52EF-11D8-7D685B10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11298B-C1D7-0D1C-FE2B-D02887AB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1A9790-57C7-36BD-DA92-111E84233D17}"/>
              </a:ext>
            </a:extLst>
          </p:cNvPr>
          <p:cNvCxnSpPr>
            <a:cxnSpLocks/>
          </p:cNvCxnSpPr>
          <p:nvPr/>
        </p:nvCxnSpPr>
        <p:spPr>
          <a:xfrm>
            <a:off x="6096001" y="842986"/>
            <a:ext cx="0" cy="4695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B10FCD5-514D-66C1-0EA1-557D03F94BB0}"/>
                  </a:ext>
                </a:extLst>
              </p:cNvPr>
              <p:cNvSpPr txBox="1"/>
              <p:nvPr/>
            </p:nvSpPr>
            <p:spPr>
              <a:xfrm>
                <a:off x="3952406" y="208192"/>
                <a:ext cx="43412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/>
                  <a:t>Input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ja-JP" b="1" dirty="0"/>
                  <a:t>CLP validity problem instance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B10FCD5-514D-66C1-0EA1-557D03F94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406" y="208192"/>
                <a:ext cx="4341253" cy="646331"/>
              </a:xfrm>
              <a:prstGeom prst="rect">
                <a:avLst/>
              </a:prstGeom>
              <a:blipFill>
                <a:blip r:embed="rId2"/>
                <a:stretch>
                  <a:fillRect l="-1122" t="-3774" b="-94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4BE63B2-FB15-08BB-2F69-890AE1D4FBC6}"/>
              </a:ext>
            </a:extLst>
          </p:cNvPr>
          <p:cNvCxnSpPr>
            <a:cxnSpLocks/>
          </p:cNvCxnSpPr>
          <p:nvPr/>
        </p:nvCxnSpPr>
        <p:spPr>
          <a:xfrm>
            <a:off x="6096000" y="1312566"/>
            <a:ext cx="0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E4235AF8-3A2D-204F-7A44-59A87E4EE53B}"/>
              </a:ext>
            </a:extLst>
          </p:cNvPr>
          <p:cNvSpPr/>
          <p:nvPr/>
        </p:nvSpPr>
        <p:spPr>
          <a:xfrm>
            <a:off x="6780826" y="1092483"/>
            <a:ext cx="1015552" cy="43406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63A13EB-8257-0086-050F-E95C602A5F1D}"/>
              </a:ext>
            </a:extLst>
          </p:cNvPr>
          <p:cNvSpPr txBox="1"/>
          <p:nvPr/>
        </p:nvSpPr>
        <p:spPr>
          <a:xfrm>
            <a:off x="6778687" y="1124849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Dualize</a:t>
            </a:r>
            <a:endParaRPr kumimoji="1" lang="ja-JP" altLang="en-US" b="1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45A4880-9996-77C7-6F76-7AAAAE7DC716}"/>
              </a:ext>
            </a:extLst>
          </p:cNvPr>
          <p:cNvCxnSpPr>
            <a:cxnSpLocks/>
          </p:cNvCxnSpPr>
          <p:nvPr/>
        </p:nvCxnSpPr>
        <p:spPr>
          <a:xfrm flipH="1">
            <a:off x="3454193" y="1312566"/>
            <a:ext cx="264180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B3ED4F7-6516-C2C7-26F4-AC23673E48D5}"/>
              </a:ext>
            </a:extLst>
          </p:cNvPr>
          <p:cNvSpPr/>
          <p:nvPr/>
        </p:nvSpPr>
        <p:spPr>
          <a:xfrm>
            <a:off x="1550194" y="2231369"/>
            <a:ext cx="3979069" cy="321468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011E64-CF46-B2B2-5AE7-C184EA81DD4F}"/>
              </a:ext>
            </a:extLst>
          </p:cNvPr>
          <p:cNvSpPr txBox="1"/>
          <p:nvPr/>
        </p:nvSpPr>
        <p:spPr>
          <a:xfrm>
            <a:off x="1736958" y="2257137"/>
            <a:ext cx="162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Primal Solver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78CEA27-ADE6-F2EF-9D21-F164E837C1B3}"/>
              </a:ext>
            </a:extLst>
          </p:cNvPr>
          <p:cNvGrpSpPr/>
          <p:nvPr/>
        </p:nvGrpSpPr>
        <p:grpSpPr>
          <a:xfrm>
            <a:off x="2364898" y="2833050"/>
            <a:ext cx="2208616" cy="652130"/>
            <a:chOff x="6811926" y="2665228"/>
            <a:chExt cx="1878418" cy="65213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214839B8-3599-C4C3-892F-CA6BB0F24460}"/>
                </a:ext>
              </a:extLst>
            </p:cNvPr>
            <p:cNvSpPr/>
            <p:nvPr/>
          </p:nvSpPr>
          <p:spPr>
            <a:xfrm>
              <a:off x="6811926" y="2665228"/>
              <a:ext cx="1878418" cy="652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D2C4E73-1350-2C45-8984-10FF54BCA56D}"/>
                </a:ext>
              </a:extLst>
            </p:cNvPr>
            <p:cNvSpPr txBox="1"/>
            <p:nvPr/>
          </p:nvSpPr>
          <p:spPr>
            <a:xfrm>
              <a:off x="6927367" y="2792780"/>
              <a:ext cx="1631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PCS</a:t>
              </a:r>
              <a:r>
                <a:rPr kumimoji="1" lang="en-US" altLang="ja-JP" sz="1400" b="1" dirty="0"/>
                <a:t>AT [U.+ ‘20,’21]</a:t>
              </a:r>
              <a:endParaRPr kumimoji="1" lang="ja-JP" altLang="en-US" b="1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F9413C-621E-756B-E172-881A83625908}"/>
              </a:ext>
            </a:extLst>
          </p:cNvPr>
          <p:cNvSpPr txBox="1"/>
          <p:nvPr/>
        </p:nvSpPr>
        <p:spPr>
          <a:xfrm>
            <a:off x="3466743" y="3787104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Cand</a:t>
            </a:r>
            <a:r>
              <a:rPr kumimoji="1" lang="en-US" altLang="ja-JP" sz="1600" b="1" dirty="0"/>
              <a:t>. Sol.</a:t>
            </a:r>
            <a:endParaRPr kumimoji="1" lang="ja-JP" altLang="en-US" sz="16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B8C0BC5-A6D2-13E3-B9D9-F739E11CBB6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928813" y="3159115"/>
            <a:ext cx="436085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EC30FAA-2DFB-7968-9A5F-F9CE02A06449}"/>
              </a:ext>
            </a:extLst>
          </p:cNvPr>
          <p:cNvCxnSpPr>
            <a:cxnSpLocks/>
          </p:cNvCxnSpPr>
          <p:nvPr/>
        </p:nvCxnSpPr>
        <p:spPr>
          <a:xfrm>
            <a:off x="1928813" y="3159115"/>
            <a:ext cx="0" cy="28570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A2BDB72-CC96-0665-8B98-E96ABCA1CFAC}"/>
              </a:ext>
            </a:extLst>
          </p:cNvPr>
          <p:cNvSpPr txBox="1"/>
          <p:nvPr/>
        </p:nvSpPr>
        <p:spPr>
          <a:xfrm>
            <a:off x="1640912" y="28051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SAT</a:t>
            </a:r>
            <a:endParaRPr kumimoji="1"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9AACEB8-E94D-90B7-B554-93EC20BF611E}"/>
              </a:ext>
            </a:extLst>
          </p:cNvPr>
          <p:cNvSpPr txBox="1"/>
          <p:nvPr/>
        </p:nvSpPr>
        <p:spPr>
          <a:xfrm>
            <a:off x="4891947" y="6461645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Valid</a:t>
            </a:r>
            <a:endParaRPr kumimoji="1" lang="ja-JP" altLang="en-US" sz="1600" b="1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BADB1A7-13C1-85EA-4802-8EBF62E6D71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573514" y="3159115"/>
            <a:ext cx="527621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0437B79-D0CD-B5F3-1B8E-4B4209809321}"/>
              </a:ext>
            </a:extLst>
          </p:cNvPr>
          <p:cNvCxnSpPr>
            <a:cxnSpLocks/>
          </p:cNvCxnSpPr>
          <p:nvPr/>
        </p:nvCxnSpPr>
        <p:spPr>
          <a:xfrm>
            <a:off x="5108776" y="3172150"/>
            <a:ext cx="0" cy="25596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3EB8F29-1644-B240-CAA7-C5E6B48F386F}"/>
              </a:ext>
            </a:extLst>
          </p:cNvPr>
          <p:cNvSpPr txBox="1"/>
          <p:nvPr/>
        </p:nvSpPr>
        <p:spPr>
          <a:xfrm>
            <a:off x="4615230" y="2829599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UNSAT</a:t>
            </a:r>
            <a:endParaRPr kumimoji="1" lang="ja-JP" altLang="en-US" sz="1600" b="1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1DBFB44-A605-52A1-2986-5E7CA640DDC5}"/>
              </a:ext>
            </a:extLst>
          </p:cNvPr>
          <p:cNvCxnSpPr>
            <a:cxnSpLocks/>
          </p:cNvCxnSpPr>
          <p:nvPr/>
        </p:nvCxnSpPr>
        <p:spPr>
          <a:xfrm>
            <a:off x="3454193" y="2116097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6421A80-5454-B37A-1CF1-76043E249EFC}"/>
              </a:ext>
            </a:extLst>
          </p:cNvPr>
          <p:cNvCxnSpPr>
            <a:cxnSpLocks/>
          </p:cNvCxnSpPr>
          <p:nvPr/>
        </p:nvCxnSpPr>
        <p:spPr>
          <a:xfrm>
            <a:off x="6123033" y="1312566"/>
            <a:ext cx="6429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E3B2341-38D6-9F25-1C05-73758D09EE87}"/>
              </a:ext>
            </a:extLst>
          </p:cNvPr>
          <p:cNvCxnSpPr>
            <a:cxnSpLocks/>
          </p:cNvCxnSpPr>
          <p:nvPr/>
        </p:nvCxnSpPr>
        <p:spPr>
          <a:xfrm>
            <a:off x="7807234" y="1311296"/>
            <a:ext cx="978120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4CB93E6-A05E-D2D4-83AE-71E1185C3D79}"/>
                  </a:ext>
                </a:extLst>
              </p:cNvPr>
              <p:cNvSpPr txBox="1"/>
              <p:nvPr/>
            </p:nvSpPr>
            <p:spPr>
              <a:xfrm>
                <a:off x="7775311" y="940183"/>
                <a:ext cx="1036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4CB93E6-A05E-D2D4-83AE-71E1185C3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311" y="940183"/>
                <a:ext cx="1036694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3A044BF-6CFA-B41D-2132-537335FB6B88}"/>
              </a:ext>
            </a:extLst>
          </p:cNvPr>
          <p:cNvSpPr/>
          <p:nvPr/>
        </p:nvSpPr>
        <p:spPr>
          <a:xfrm>
            <a:off x="6865511" y="2229557"/>
            <a:ext cx="3979069" cy="3214685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3B2D484-122A-E339-8ACE-0EA3E27AADD3}"/>
              </a:ext>
            </a:extLst>
          </p:cNvPr>
          <p:cNvSpPr txBox="1"/>
          <p:nvPr/>
        </p:nvSpPr>
        <p:spPr>
          <a:xfrm>
            <a:off x="6993118" y="2257137"/>
            <a:ext cx="14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 Dual Solver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F5B4E7E-1328-BE05-1313-68CE5A7D9B9E}"/>
              </a:ext>
            </a:extLst>
          </p:cNvPr>
          <p:cNvGrpSpPr/>
          <p:nvPr/>
        </p:nvGrpSpPr>
        <p:grpSpPr>
          <a:xfrm>
            <a:off x="7680215" y="2831238"/>
            <a:ext cx="2208616" cy="652130"/>
            <a:chOff x="6811926" y="2665228"/>
            <a:chExt cx="1878418" cy="65213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2A12E3C8-91AE-AE18-5DA4-1B4677F18E84}"/>
                </a:ext>
              </a:extLst>
            </p:cNvPr>
            <p:cNvSpPr/>
            <p:nvPr/>
          </p:nvSpPr>
          <p:spPr>
            <a:xfrm>
              <a:off x="6811926" y="2665228"/>
              <a:ext cx="1878418" cy="652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77B3E7F-EE33-9935-A2E8-C3E13DA14384}"/>
                </a:ext>
              </a:extLst>
            </p:cNvPr>
            <p:cNvSpPr txBox="1"/>
            <p:nvPr/>
          </p:nvSpPr>
          <p:spPr>
            <a:xfrm>
              <a:off x="6932312" y="2797970"/>
              <a:ext cx="161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 UI"/>
                  <a:ea typeface="游ゴシック"/>
                  <a:cs typeface="+mn-cs"/>
                </a:rPr>
                <a:t>PCS</a:t>
              </a:r>
              <a:r>
                <a:rPr kumimoji="1" lang="en-US" altLang="ja-JP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 UI"/>
                  <a:ea typeface="游ゴシック"/>
                  <a:cs typeface="+mn-cs"/>
                </a:rPr>
                <a:t>AT [U.+ ‘20,’21]</a:t>
              </a:r>
              <a:endPara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 UI"/>
                <a:ea typeface="游ゴシック"/>
                <a:cs typeface="+mn-cs"/>
              </a:endParaRP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7BDA7CA-4104-15C1-8487-872C63D46A9B}"/>
              </a:ext>
            </a:extLst>
          </p:cNvPr>
          <p:cNvSpPr txBox="1"/>
          <p:nvPr/>
        </p:nvSpPr>
        <p:spPr>
          <a:xfrm>
            <a:off x="8777708" y="3787104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Cand</a:t>
            </a:r>
            <a:r>
              <a:rPr kumimoji="1" lang="en-US" altLang="ja-JP" sz="1600" b="1" dirty="0"/>
              <a:t>. Sol.</a:t>
            </a:r>
            <a:endParaRPr kumimoji="1" lang="ja-JP" altLang="en-US" sz="1600" b="1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F0F8900-BFF0-DC28-8393-70E50E18704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244130" y="3157303"/>
            <a:ext cx="436085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55FFEEA-4EE1-E902-AE45-FF345CD9CF51}"/>
              </a:ext>
            </a:extLst>
          </p:cNvPr>
          <p:cNvCxnSpPr>
            <a:cxnSpLocks/>
          </p:cNvCxnSpPr>
          <p:nvPr/>
        </p:nvCxnSpPr>
        <p:spPr>
          <a:xfrm>
            <a:off x="7244130" y="3172150"/>
            <a:ext cx="0" cy="25596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D7C13AF-AF8F-A283-1F3E-48A57657E30A}"/>
              </a:ext>
            </a:extLst>
          </p:cNvPr>
          <p:cNvSpPr txBox="1"/>
          <p:nvPr/>
        </p:nvSpPr>
        <p:spPr>
          <a:xfrm>
            <a:off x="6956229" y="28033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SAT</a:t>
            </a:r>
            <a:endParaRPr kumimoji="1" lang="ja-JP" altLang="en-US" sz="1600" b="1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7A2A089-BDEB-2A28-7A7C-A05077CE839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9888831" y="3157303"/>
            <a:ext cx="527621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23B03B1-C7F2-B3A5-AD0B-DC4CAD0AC3C4}"/>
              </a:ext>
            </a:extLst>
          </p:cNvPr>
          <p:cNvCxnSpPr>
            <a:cxnSpLocks/>
          </p:cNvCxnSpPr>
          <p:nvPr/>
        </p:nvCxnSpPr>
        <p:spPr>
          <a:xfrm>
            <a:off x="10416452" y="3182306"/>
            <a:ext cx="0" cy="283385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6FCA835-9F62-B2AB-4D6C-3924BEC7C9A4}"/>
              </a:ext>
            </a:extLst>
          </p:cNvPr>
          <p:cNvSpPr txBox="1"/>
          <p:nvPr/>
        </p:nvSpPr>
        <p:spPr>
          <a:xfrm>
            <a:off x="9930547" y="2827787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UNSAT</a:t>
            </a:r>
            <a:endParaRPr kumimoji="1" lang="ja-JP" altLang="en-US" sz="1600" b="1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49E7261-9782-E58F-6FCD-87E2A4C3E61A}"/>
              </a:ext>
            </a:extLst>
          </p:cNvPr>
          <p:cNvCxnSpPr>
            <a:cxnSpLocks/>
          </p:cNvCxnSpPr>
          <p:nvPr/>
        </p:nvCxnSpPr>
        <p:spPr>
          <a:xfrm flipV="1">
            <a:off x="4573514" y="3341969"/>
            <a:ext cx="3106701" cy="1445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7FEECED-2127-BC27-3067-8C72C9F2364B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4565851" y="3315155"/>
            <a:ext cx="3114364" cy="1470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98592D0-D949-E1BB-80ED-D1CB2A969427}"/>
              </a:ext>
            </a:extLst>
          </p:cNvPr>
          <p:cNvSpPr txBox="1"/>
          <p:nvPr/>
        </p:nvSpPr>
        <p:spPr>
          <a:xfrm>
            <a:off x="6217567" y="4251939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UB</a:t>
            </a:r>
            <a:endParaRPr kumimoji="1" lang="ja-JP" altLang="en-US" sz="16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C305D00-B9C9-610C-BA80-6269D16330B1}"/>
              </a:ext>
            </a:extLst>
          </p:cNvPr>
          <p:cNvSpPr txBox="1"/>
          <p:nvPr/>
        </p:nvSpPr>
        <p:spPr>
          <a:xfrm>
            <a:off x="5545825" y="4251939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UB</a:t>
            </a:r>
            <a:endParaRPr kumimoji="1" lang="ja-JP" altLang="en-US" sz="1600" b="1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B48811D1-E806-73AF-FB97-5A6919948AD1}"/>
              </a:ext>
            </a:extLst>
          </p:cNvPr>
          <p:cNvCxnSpPr>
            <a:cxnSpLocks/>
          </p:cNvCxnSpPr>
          <p:nvPr/>
        </p:nvCxnSpPr>
        <p:spPr>
          <a:xfrm>
            <a:off x="1928813" y="6016157"/>
            <a:ext cx="33075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1177117-2907-7D12-D855-F0A08C478BC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6748761" y="5724797"/>
            <a:ext cx="0" cy="73684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0F73062-B517-C504-1662-442FA9BA9CFB}"/>
              </a:ext>
            </a:extLst>
          </p:cNvPr>
          <p:cNvSpPr txBox="1"/>
          <p:nvPr/>
        </p:nvSpPr>
        <p:spPr>
          <a:xfrm>
            <a:off x="6323003" y="6461645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Invalid</a:t>
            </a:r>
            <a:endParaRPr kumimoji="1" lang="ja-JP" altLang="en-US" sz="1600" b="1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EE0C194-2F1C-8CD8-19CC-7B2125992BE7}"/>
              </a:ext>
            </a:extLst>
          </p:cNvPr>
          <p:cNvCxnSpPr>
            <a:cxnSpLocks/>
          </p:cNvCxnSpPr>
          <p:nvPr/>
        </p:nvCxnSpPr>
        <p:spPr>
          <a:xfrm>
            <a:off x="5081347" y="5728273"/>
            <a:ext cx="1697340" cy="347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6FCB260A-7627-3153-E0D6-C701CA7DE78F}"/>
              </a:ext>
            </a:extLst>
          </p:cNvPr>
          <p:cNvCxnSpPr>
            <a:cxnSpLocks/>
          </p:cNvCxnSpPr>
          <p:nvPr/>
        </p:nvCxnSpPr>
        <p:spPr>
          <a:xfrm>
            <a:off x="8784523" y="2108806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05D43B3-BFFB-4DE8-8F95-B02A2C02D3B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236369" y="6016157"/>
            <a:ext cx="1186" cy="44548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20148683-535B-26EA-5048-782EC5AC7D64}"/>
              </a:ext>
            </a:extLst>
          </p:cNvPr>
          <p:cNvGrpSpPr/>
          <p:nvPr/>
        </p:nvGrpSpPr>
        <p:grpSpPr>
          <a:xfrm>
            <a:off x="2762191" y="1681673"/>
            <a:ext cx="1394652" cy="434065"/>
            <a:chOff x="2955764" y="1578741"/>
            <a:chExt cx="1394652" cy="434065"/>
          </a:xfrm>
        </p:grpSpPr>
        <p:sp>
          <p:nvSpPr>
            <p:cNvPr id="53" name="フローチャート: 処理 52">
              <a:extLst>
                <a:ext uri="{FF2B5EF4-FFF2-40B4-BE49-F238E27FC236}">
                  <a16:creationId xmlns:a16="http://schemas.microsoft.com/office/drawing/2014/main" id="{DCF5D084-2F9D-A815-ED84-E8FA9D96EDD7}"/>
                </a:ext>
              </a:extLst>
            </p:cNvPr>
            <p:cNvSpPr/>
            <p:nvPr/>
          </p:nvSpPr>
          <p:spPr>
            <a:xfrm>
              <a:off x="2955764" y="1578741"/>
              <a:ext cx="1394652" cy="43406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2919C725-0C4E-CE59-5515-AAEBDC1C2CE3}"/>
                </a:ext>
              </a:extLst>
            </p:cNvPr>
            <p:cNvSpPr txBox="1"/>
            <p:nvPr/>
          </p:nvSpPr>
          <p:spPr>
            <a:xfrm>
              <a:off x="2958028" y="1611107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ToPfwCSP</a:t>
              </a:r>
              <a:endParaRPr kumimoji="1" lang="ja-JP" altLang="en-US" b="1" dirty="0"/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740FD39-054B-99E8-A7B4-9708554FB29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3450971" y="1309515"/>
            <a:ext cx="0" cy="3721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1A892FC-E63F-6ADF-4420-2DD3EF4E2218}"/>
              </a:ext>
            </a:extLst>
          </p:cNvPr>
          <p:cNvGrpSpPr/>
          <p:nvPr/>
        </p:nvGrpSpPr>
        <p:grpSpPr>
          <a:xfrm>
            <a:off x="8095507" y="1675849"/>
            <a:ext cx="1394652" cy="434065"/>
            <a:chOff x="2955764" y="1578741"/>
            <a:chExt cx="1394652" cy="434065"/>
          </a:xfrm>
        </p:grpSpPr>
        <p:sp>
          <p:nvSpPr>
            <p:cNvPr id="57" name="フローチャート: 処理 56">
              <a:extLst>
                <a:ext uri="{FF2B5EF4-FFF2-40B4-BE49-F238E27FC236}">
                  <a16:creationId xmlns:a16="http://schemas.microsoft.com/office/drawing/2014/main" id="{68A900F0-BC9B-4356-0D7D-3507AEF3CA47}"/>
                </a:ext>
              </a:extLst>
            </p:cNvPr>
            <p:cNvSpPr/>
            <p:nvPr/>
          </p:nvSpPr>
          <p:spPr>
            <a:xfrm>
              <a:off x="2955764" y="1578741"/>
              <a:ext cx="1394652" cy="43406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AB29111-DEEC-F19D-7AC8-6D617A0E31F1}"/>
                </a:ext>
              </a:extLst>
            </p:cNvPr>
            <p:cNvSpPr txBox="1"/>
            <p:nvPr/>
          </p:nvSpPr>
          <p:spPr>
            <a:xfrm>
              <a:off x="2958028" y="1611107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err="1"/>
                <a:t>ToPfwCSP</a:t>
              </a:r>
              <a:endParaRPr kumimoji="1" lang="ja-JP" altLang="en-US" b="1" dirty="0"/>
            </a:p>
          </p:txBody>
        </p:sp>
      </p:grp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7FD0B585-AECA-04FF-DF1A-F18EB7B4982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8784287" y="1303691"/>
            <a:ext cx="0" cy="3721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E9C339E-EE28-190B-01A3-6BB0A0C3FF19}"/>
                  </a:ext>
                </a:extLst>
              </p:cNvPr>
              <p:cNvSpPr txBox="1"/>
              <p:nvPr/>
            </p:nvSpPr>
            <p:spPr>
              <a:xfrm>
                <a:off x="3415443" y="2209084"/>
                <a:ext cx="973748" cy="413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E9C339E-EE28-190B-01A3-6BB0A0C3F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443" y="2209084"/>
                <a:ext cx="973748" cy="413959"/>
              </a:xfrm>
              <a:prstGeom prst="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794A1BE5-3CA8-938C-9619-E04BC269FEA0}"/>
                  </a:ext>
                </a:extLst>
              </p:cNvPr>
              <p:cNvSpPr txBox="1"/>
              <p:nvPr/>
            </p:nvSpPr>
            <p:spPr>
              <a:xfrm>
                <a:off x="8746033" y="2209084"/>
                <a:ext cx="9737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794A1BE5-3CA8-938C-9619-E04BC269F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033" y="2209084"/>
                <a:ext cx="973748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C8A7CCA6-9F39-E4F9-5757-2D6DE68122D1}"/>
              </a:ext>
            </a:extLst>
          </p:cNvPr>
          <p:cNvGrpSpPr/>
          <p:nvPr/>
        </p:nvGrpSpPr>
        <p:grpSpPr>
          <a:xfrm>
            <a:off x="7680215" y="4459791"/>
            <a:ext cx="2208616" cy="652130"/>
            <a:chOff x="7680215" y="4459791"/>
            <a:chExt cx="2208616" cy="652130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56660DF1-00DF-ED56-58C7-1AE3A720EC06}"/>
                </a:ext>
              </a:extLst>
            </p:cNvPr>
            <p:cNvSpPr/>
            <p:nvPr/>
          </p:nvSpPr>
          <p:spPr>
            <a:xfrm>
              <a:off x="7680215" y="4459791"/>
              <a:ext cx="2208616" cy="652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550A4474-1BDE-C672-691E-875B16BA8075}"/>
                </a:ext>
              </a:extLst>
            </p:cNvPr>
            <p:cNvSpPr txBox="1"/>
            <p:nvPr/>
          </p:nvSpPr>
          <p:spPr>
            <a:xfrm>
              <a:off x="7804127" y="4616579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 UI"/>
                  <a:ea typeface="游ゴシック"/>
                  <a:cs typeface="+mn-cs"/>
                </a:rPr>
                <a:t>L</a:t>
              </a:r>
              <a:r>
                <a: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 UI"/>
                  <a:ea typeface="游ゴシック"/>
                  <a:cs typeface="+mn-cs"/>
                </a:rPr>
                <a:t>OWER</a:t>
              </a: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 UI"/>
                  <a:ea typeface="游ゴシック"/>
                  <a:cs typeface="+mn-cs"/>
                </a:rPr>
                <a:t>B</a:t>
              </a:r>
              <a:r>
                <a: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 UI"/>
                  <a:ea typeface="游ゴシック"/>
                  <a:cs typeface="+mn-cs"/>
                </a:rPr>
                <a:t>OUNDS</a:t>
              </a: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 UI"/>
                  <a:ea typeface="游ゴシック"/>
                  <a:cs typeface="+mn-cs"/>
                </a:rPr>
                <a:t>C</a:t>
              </a:r>
              <a:r>
                <a: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 UI"/>
                  <a:ea typeface="游ゴシック"/>
                  <a:cs typeface="+mn-cs"/>
                </a:rPr>
                <a:t>HECK</a:t>
              </a:r>
              <a:endParaRPr kumimoji="1" lang="ja-JP" altLang="en-US" sz="1600" b="1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F86256E2-9699-4903-414C-0A448881BB09}"/>
              </a:ext>
            </a:extLst>
          </p:cNvPr>
          <p:cNvGrpSpPr/>
          <p:nvPr/>
        </p:nvGrpSpPr>
        <p:grpSpPr>
          <a:xfrm>
            <a:off x="2369505" y="4459791"/>
            <a:ext cx="2208616" cy="652130"/>
            <a:chOff x="2369505" y="4460350"/>
            <a:chExt cx="2208616" cy="652130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EA63DD79-54D8-5FB7-F33E-C3BA8CF99475}"/>
                </a:ext>
              </a:extLst>
            </p:cNvPr>
            <p:cNvSpPr/>
            <p:nvPr/>
          </p:nvSpPr>
          <p:spPr>
            <a:xfrm>
              <a:off x="2369505" y="4460350"/>
              <a:ext cx="2208616" cy="652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FDE9798-C5B3-9CC9-D735-4DCA23FD107D}"/>
                </a:ext>
              </a:extLst>
            </p:cNvPr>
            <p:cNvSpPr txBox="1"/>
            <p:nvPr/>
          </p:nvSpPr>
          <p:spPr>
            <a:xfrm>
              <a:off x="2432504" y="4617138"/>
              <a:ext cx="2082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/>
                <a:t>L</a:t>
              </a:r>
              <a:r>
                <a:rPr kumimoji="1" lang="en-US" altLang="ja-JP" sz="1200" b="1" dirty="0"/>
                <a:t>OWER</a:t>
              </a:r>
              <a:r>
                <a:rPr kumimoji="1" lang="en-US" altLang="ja-JP" sz="1600" b="1" dirty="0"/>
                <a:t>B</a:t>
              </a:r>
              <a:r>
                <a:rPr kumimoji="1" lang="en-US" altLang="ja-JP" sz="1200" b="1" dirty="0"/>
                <a:t>OUNDS</a:t>
              </a:r>
              <a:r>
                <a:rPr kumimoji="1" lang="en-US" altLang="ja-JP" sz="1600" b="1" dirty="0"/>
                <a:t>C</a:t>
              </a:r>
              <a:r>
                <a:rPr kumimoji="1" lang="en-US" altLang="ja-JP" sz="1200" b="1" dirty="0"/>
                <a:t>HECK</a:t>
              </a:r>
              <a:r>
                <a:rPr lang="en-US" altLang="ja-JP" sz="1600" b="1" dirty="0"/>
                <a:t> </a:t>
              </a:r>
              <a:endParaRPr kumimoji="1" lang="ja-JP" altLang="en-US" sz="1600" b="1" dirty="0"/>
            </a:p>
          </p:txBody>
        </p:sp>
      </p:grp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11B7294-448A-75E0-095C-975B2B6AB9FB}"/>
              </a:ext>
            </a:extLst>
          </p:cNvPr>
          <p:cNvCxnSpPr>
            <a:cxnSpLocks/>
          </p:cNvCxnSpPr>
          <p:nvPr/>
        </p:nvCxnSpPr>
        <p:spPr>
          <a:xfrm>
            <a:off x="3469206" y="3485180"/>
            <a:ext cx="0" cy="9746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4F6F797-B615-4396-4E50-BE3F9010A741}"/>
              </a:ext>
            </a:extLst>
          </p:cNvPr>
          <p:cNvCxnSpPr>
            <a:cxnSpLocks/>
          </p:cNvCxnSpPr>
          <p:nvPr/>
        </p:nvCxnSpPr>
        <p:spPr>
          <a:xfrm>
            <a:off x="8784287" y="3485180"/>
            <a:ext cx="0" cy="9746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8F5BEE0-736D-3E01-1709-D123A5C893BD}"/>
              </a:ext>
            </a:extLst>
          </p:cNvPr>
          <p:cNvCxnSpPr>
            <a:cxnSpLocks/>
          </p:cNvCxnSpPr>
          <p:nvPr/>
        </p:nvCxnSpPr>
        <p:spPr>
          <a:xfrm>
            <a:off x="6765959" y="5731750"/>
            <a:ext cx="478171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A45E0AE2-6A06-EB49-A268-6DEA702B6BCF}"/>
              </a:ext>
            </a:extLst>
          </p:cNvPr>
          <p:cNvCxnSpPr>
            <a:cxnSpLocks/>
          </p:cNvCxnSpPr>
          <p:nvPr/>
        </p:nvCxnSpPr>
        <p:spPr>
          <a:xfrm>
            <a:off x="5236369" y="6016157"/>
            <a:ext cx="518008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8A1AF0-636A-6B58-7E36-654F0063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28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/>
      <p:bldP spid="18" grpId="0"/>
      <p:bldP spid="29" grpId="0"/>
      <p:bldP spid="30" grpId="0" animBg="1"/>
      <p:bldP spid="31" grpId="0"/>
      <p:bldP spid="35" grpId="0"/>
      <p:bldP spid="38" grpId="0"/>
      <p:bldP spid="41" grpId="0"/>
      <p:bldP spid="44" grpId="0"/>
      <p:bldP spid="45" grpId="0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F8AD99-B791-20D4-6CEA-1FACF076762A}"/>
              </a:ext>
            </a:extLst>
          </p:cNvPr>
          <p:cNvSpPr/>
          <p:nvPr/>
        </p:nvSpPr>
        <p:spPr>
          <a:xfrm>
            <a:off x="90307" y="1671352"/>
            <a:ext cx="3185261" cy="4559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B616E8-5D29-589C-BADE-E7075A5A0BE0}"/>
              </a:ext>
            </a:extLst>
          </p:cNvPr>
          <p:cNvSpPr/>
          <p:nvPr/>
        </p:nvSpPr>
        <p:spPr>
          <a:xfrm>
            <a:off x="3275569" y="1671354"/>
            <a:ext cx="3185261" cy="455988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921F37-D64E-677E-95DB-54E4527D7D6B}"/>
                  </a:ext>
                </a:extLst>
              </p:cNvPr>
              <p:cNvSpPr/>
              <p:nvPr/>
            </p:nvSpPr>
            <p:spPr>
              <a:xfrm>
                <a:off x="3505179" y="2922466"/>
                <a:ext cx="2761874" cy="2655937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>
                <a:solidFill>
                  <a:schemeClr val="accent1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kumimoji="1" lang="ja-JP" altLang="en-US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𝑁𝑃</m:t>
                          </m:r>
                        </m:e>
                      </m:ba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921F37-D64E-677E-95DB-54E4527D7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79" y="2922466"/>
                <a:ext cx="2761874" cy="265593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B719482-3895-72DF-1203-D0EBCD85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Intuition behind Exchanging Upper Bounds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A54F5-00E3-2E59-7577-6B49B445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07806-268C-219C-4984-7FB32253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28061-9524-1853-E972-E108518B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C8FD0AD-E4DE-6EFA-FFE8-E694AB9ED677}"/>
                  </a:ext>
                </a:extLst>
              </p:cNvPr>
              <p:cNvSpPr/>
              <p:nvPr/>
            </p:nvSpPr>
            <p:spPr>
              <a:xfrm>
                <a:off x="592930" y="3257928"/>
                <a:ext cx="2594332" cy="2192138"/>
              </a:xfrm>
              <a:prstGeom prst="ellips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kumimoji="1" lang="ja-JP" altLang="en-US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1" lang="en-US" altLang="ja-JP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bar>
                    </m:oMath>
                  </m:oMathPara>
                </a14:m>
                <a:endParaRPr kumimoji="1" lang="ja-JP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C8FD0AD-E4DE-6EFA-FFE8-E694AB9ED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0" y="3257928"/>
                <a:ext cx="2594332" cy="219213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CEAF8-8B8B-F2BF-D443-8974293756DF}"/>
                  </a:ext>
                </a:extLst>
              </p:cNvPr>
              <p:cNvSpPr txBox="1"/>
              <p:nvPr/>
            </p:nvSpPr>
            <p:spPr>
              <a:xfrm>
                <a:off x="4070877" y="1939939"/>
                <a:ext cx="116873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CEAF8-8B8B-F2BF-D443-897429375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877" y="1939939"/>
                <a:ext cx="116873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1B0844-1A4B-DD96-6B6F-DE88D9C2D6E6}"/>
                  </a:ext>
                </a:extLst>
              </p:cNvPr>
              <p:cNvSpPr txBox="1"/>
              <p:nvPr/>
            </p:nvSpPr>
            <p:spPr>
              <a:xfrm>
                <a:off x="6700344" y="1363990"/>
                <a:ext cx="5544207" cy="5096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ja-JP" sz="32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altLang="ja-JP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=¬ </m:t>
                      </m:r>
                      <m:r>
                        <a:rPr lang="en-US" altLang="ja-JP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br>
                  <a:rPr lang="en-US" altLang="ja-JP" sz="3200" i="1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</a:br>
                <a:br>
                  <a:rPr lang="en-US" altLang="ja-JP" sz="3200" i="1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bar>
                      <m:barPr>
                        <m:ctrlPr>
                          <a:rPr lang="ja-JP" altLang="en-U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ja-JP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  <m:r>
                      <a:rPr lang="en-US" altLang="ja-JP" sz="3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ctrlPr>
                          <a:rPr lang="ja-JP" altLang="en-U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ja-JP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e>
                    </m:bar>
                  </m:oMath>
                </a14:m>
                <a:r>
                  <a:rPr lang="en-US" altLang="ja-JP" sz="3200" dirty="0"/>
                  <a:t> represent lower bounds synthesized by </a:t>
                </a:r>
                <a:r>
                  <a:rPr lang="en-US" altLang="ja-JP" sz="3200" b="1" dirty="0" err="1"/>
                  <a:t>PCSat</a:t>
                </a:r>
                <a:r>
                  <a:rPr lang="en-US" altLang="ja-JP" sz="3200" dirty="0"/>
                  <a:t>: </a:t>
                </a:r>
                <a:br>
                  <a:rPr lang="en-US" altLang="ja-JP" sz="3200" i="1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bar>
                      <m:barPr>
                        <m:ctrlPr>
                          <a:rPr lang="ja-JP" altLang="en-U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ja-JP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  <m:r>
                      <a:rPr lang="en-US" altLang="ja-JP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ja-JP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sz="32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ja-JP" sz="3200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ja-JP" altLang="en-U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ja-JP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e>
                    </m:bar>
                    <m:r>
                      <a:rPr lang="en-US" altLang="ja-JP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ja-JP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ja-JP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kumimoji="1" lang="en-US" altLang="ja-JP" sz="3200" dirty="0"/>
              </a:p>
              <a:p>
                <a:br>
                  <a:rPr lang="en-US" altLang="ja-JP" sz="3200" dirty="0"/>
                </a:br>
                <a:r>
                  <a:rPr lang="en-US" altLang="ja-JP" sz="3200" dirty="0"/>
                  <a:t>Therefore,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sz="32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ja-JP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altLang="ja-JP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ctrlPr>
                            <a:rPr lang="ja-JP" altLang="en-US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ja-JP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𝑁𝑃</m:t>
                          </m:r>
                        </m:e>
                      </m:bar>
                    </m:oMath>
                  </m:oMathPara>
                </a14:m>
                <a:br>
                  <a:rPr lang="en-US" altLang="ja-JP" sz="3200" dirty="0"/>
                </a:br>
                <a:r>
                  <a:rPr lang="en-US" altLang="ja-JP" sz="3200" dirty="0"/>
                  <a:t>and</a:t>
                </a:r>
                <a:br>
                  <a:rPr lang="en-US" altLang="ja-JP" sz="3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ja-JP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altLang="ja-JP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⊆¬ </m:t>
                      </m:r>
                      <m:bar>
                        <m:barPr>
                          <m:ctrlPr>
                            <a:rPr lang="ja-JP" altLang="en-US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ja-JP" sz="3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bar>
                    </m:oMath>
                  </m:oMathPara>
                </a14:m>
                <a:endParaRPr lang="en-US" altLang="ja-JP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1B0844-1A4B-DD96-6B6F-DE88D9C2D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344" y="1363990"/>
                <a:ext cx="5544207" cy="5096523"/>
              </a:xfrm>
              <a:prstGeom prst="rect">
                <a:avLst/>
              </a:prstGeom>
              <a:blipFill>
                <a:blip r:embed="rId6"/>
                <a:stretch>
                  <a:fillRect l="-2747" r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7E1485-D731-5CDD-F017-912F4471F80B}"/>
                  </a:ext>
                </a:extLst>
              </p:cNvPr>
              <p:cNvSpPr txBox="1"/>
              <p:nvPr/>
            </p:nvSpPr>
            <p:spPr>
              <a:xfrm>
                <a:off x="1358461" y="1939939"/>
                <a:ext cx="91440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7E1485-D731-5CDD-F017-912F4471F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61" y="1939939"/>
                <a:ext cx="9144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15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6FD604-D161-480A-DFFF-97E3AC89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723BC7-D75A-D97E-9D57-712ECD73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52DA5B-A094-05A8-F236-A5AC8AFB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77622"/>
            <a:ext cx="4114800" cy="365125"/>
          </a:xfrm>
        </p:spPr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EE8AF82-A81E-5590-9109-F1A1BA4A3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007"/>
            <a:ext cx="12192000" cy="2884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FD3E2C-0992-E866-D78F-9B982919F263}"/>
              </a:ext>
            </a:extLst>
          </p:cNvPr>
          <p:cNvSpPr txBox="1"/>
          <p:nvPr/>
        </p:nvSpPr>
        <p:spPr>
          <a:xfrm>
            <a:off x="0" y="53065"/>
            <a:ext cx="383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7030A0"/>
                </a:solidFill>
              </a:rPr>
              <a:t>The primal </a:t>
            </a:r>
            <a:r>
              <a:rPr kumimoji="1" lang="en-US" altLang="ja-JP" sz="2400" dirty="0" err="1">
                <a:solidFill>
                  <a:srgbClr val="7030A0"/>
                </a:solidFill>
              </a:rPr>
              <a:t>pfwCSP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B50B0B-BEEF-1A18-AAC9-C6C46CF4411E}"/>
                  </a:ext>
                </a:extLst>
              </p:cNvPr>
              <p:cNvSpPr txBox="1"/>
              <p:nvPr/>
            </p:nvSpPr>
            <p:spPr>
              <a:xfrm>
                <a:off x="193779" y="3533517"/>
                <a:ext cx="5692293" cy="2634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/>
                  <a:t>The primal solver found a candidate solution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ba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=3,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⇓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↦…</m:t>
                        </m:r>
                      </m:e>
                    </m:d>
                  </m:oMath>
                </a14:m>
                <a:r>
                  <a:rPr lang="en-US" altLang="ja-JP" sz="2400" dirty="0"/>
                  <a:t>, which is a partial solution for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bar>
                  </m:oMath>
                </a14:m>
                <a:r>
                  <a:rPr lang="en-US" altLang="ja-JP" sz="2400" dirty="0"/>
                  <a:t> since it satisfies clause (3). We thus learned: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=3⇒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ja-JP" sz="2400" dirty="0"/>
              </a:p>
              <a:p>
                <a:r>
                  <a:rPr lang="en-US" altLang="ja-JP" sz="2400" dirty="0">
                    <a:solidFill>
                      <a:srgbClr val="FF0000"/>
                    </a:solidFill>
                  </a:rPr>
                  <a:t>Send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𝑁𝐽</m:t>
                        </m:r>
                      </m:e>
                    </m:bar>
                    <m:d>
                      <m:d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ja-JP" sz="2400" dirty="0">
                    <a:solidFill>
                      <a:srgbClr val="FF0000"/>
                    </a:solidFill>
                  </a:rPr>
                  <a:t> to the dual solver!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B50B0B-BEEF-1A18-AAC9-C6C46CF44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9" y="3533517"/>
                <a:ext cx="5692293" cy="2634760"/>
              </a:xfrm>
              <a:prstGeom prst="rect">
                <a:avLst/>
              </a:prstGeom>
              <a:blipFill>
                <a:blip r:embed="rId4"/>
                <a:stretch>
                  <a:fillRect l="-1713" t="-1620" r="-1820" b="-16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BC4ADA-17C9-F221-FEFE-6AEDFA848A7A}"/>
                  </a:ext>
                </a:extLst>
              </p:cNvPr>
              <p:cNvSpPr txBox="1"/>
              <p:nvPr/>
            </p:nvSpPr>
            <p:spPr>
              <a:xfrm>
                <a:off x="6170181" y="3533517"/>
                <a:ext cx="5765464" cy="1273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solidFill>
                      <a:schemeClr val="accent6"/>
                    </a:solidFill>
                  </a:rPr>
                  <a:t>The dual solver then uses that information to learn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altLang="ja-JP" sz="2400" dirty="0">
                    <a:solidFill>
                      <a:schemeClr val="accent6"/>
                    </a:solidFill>
                  </a:rPr>
                  <a:t>.</a:t>
                </a:r>
                <a:br>
                  <a:rPr lang="en-US" altLang="ja-JP" sz="2400" dirty="0">
                    <a:solidFill>
                      <a:schemeClr val="accent6"/>
                    </a:solidFill>
                  </a:rPr>
                </a:br>
                <a:r>
                  <a:rPr lang="en-US" altLang="ja-JP" sz="2400" dirty="0">
                    <a:solidFill>
                      <a:srgbClr val="FF0000"/>
                    </a:solidFill>
                  </a:rPr>
                  <a:t>Send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bar>
                    <m:d>
                      <m:d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altLang="ja-JP" sz="2400" dirty="0">
                    <a:solidFill>
                      <a:srgbClr val="FF0000"/>
                    </a:solidFill>
                  </a:rPr>
                  <a:t> to the primal solver.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BC4ADA-17C9-F221-FEFE-6AEDFA848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181" y="3533517"/>
                <a:ext cx="5765464" cy="1273490"/>
              </a:xfrm>
              <a:prstGeom prst="rect">
                <a:avLst/>
              </a:prstGeom>
              <a:blipFill>
                <a:blip r:embed="rId5"/>
                <a:stretch>
                  <a:fillRect l="-1586" t="-3349" b="-43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4364BD7-CA5E-3558-4E97-FEFDAE8A03D4}"/>
              </a:ext>
            </a:extLst>
          </p:cNvPr>
          <p:cNvSpPr txBox="1"/>
          <p:nvPr/>
        </p:nvSpPr>
        <p:spPr>
          <a:xfrm>
            <a:off x="5986997" y="4874662"/>
            <a:ext cx="6227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accent6"/>
                </a:solidFill>
              </a:rPr>
              <a:t>The primal solver then uses it to obtain an actual solution, thus proving termination: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717113-2E36-BC72-A3E2-CAF542939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930" y="5643411"/>
            <a:ext cx="5123792" cy="11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6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BACF6-C35A-5E15-6FB3-BBEBE675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Implementation and Evaluation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BB990FF-CCF6-13A4-6EE9-3A6898517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Implemented </a:t>
                </a:r>
                <a:r>
                  <a:rPr kumimoji="1" lang="en-US" altLang="ja-JP" b="1" dirty="0" err="1"/>
                  <a:t>MuVal</a:t>
                </a:r>
                <a:r>
                  <a:rPr kumimoji="1" lang="en-US" altLang="ja-JP" dirty="0"/>
                  <a:t> in </a:t>
                </a:r>
                <a:r>
                  <a:rPr kumimoji="1" lang="en-US" altLang="ja-JP" dirty="0" err="1"/>
                  <a:t>OCaml</a:t>
                </a:r>
                <a:r>
                  <a:rPr kumimoji="1" lang="en-US" altLang="ja-JP" dirty="0"/>
                  <a:t> 5,</a:t>
                </a:r>
                <a:r>
                  <a:rPr lang="en-US" altLang="ja-JP" dirty="0"/>
                  <a:t> using </a:t>
                </a:r>
                <a:r>
                  <a:rPr kumimoji="1" lang="en-US" altLang="ja-JP" dirty="0"/>
                  <a:t>Z3 as the backend SMT solver</a:t>
                </a:r>
              </a:p>
              <a:p>
                <a:pPr lvl="1"/>
                <a:r>
                  <a:rPr lang="en-US" altLang="ja-JP" dirty="0"/>
                  <a:t>Support integers, reals, and algebraic data types as background theories</a:t>
                </a:r>
                <a:endParaRPr kumimoji="1" lang="en-US" altLang="ja-JP" dirty="0"/>
              </a:p>
              <a:p>
                <a:r>
                  <a:rPr kumimoji="1" lang="en-US" altLang="ja-JP" dirty="0"/>
                  <a:t>Evaluated with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dirty="0"/>
                  <a:t>(Non-)termination verification </a:t>
                </a:r>
                <a:r>
                  <a:rPr kumimoji="1" lang="en-US" altLang="ja-JP" dirty="0"/>
                  <a:t>benchmarks </a:t>
                </a:r>
                <a:r>
                  <a:rPr lang="en-US" altLang="ja-JP" dirty="0"/>
                  <a:t>from </a:t>
                </a:r>
                <a:r>
                  <a:rPr lang="en-US" altLang="ja-JP" dirty="0" err="1"/>
                  <a:t>TermComp</a:t>
                </a:r>
                <a:r>
                  <a:rPr lang="en-US" altLang="ja-JP" dirty="0"/>
                  <a:t> ’21 (C Integer)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en-US" altLang="ja-JP" dirty="0"/>
                  <a:t>Temporal verification benchmarks</a:t>
                </a:r>
              </a:p>
              <a:p>
                <a:pPr lvl="2"/>
                <a:r>
                  <a:rPr kumimoji="1" lang="en-US" altLang="ja-JP" dirty="0"/>
                  <a:t>LTL verification benchmarks from [Cook&amp;Koskinen’13]</a:t>
                </a:r>
              </a:p>
              <a:p>
                <a:pPr lvl="2"/>
                <a:r>
                  <a:rPr kumimoji="1" lang="en-US" altLang="ja-JP" dirty="0"/>
                  <a:t>CTL verification benchmarks from [Dietsch</a:t>
                </a:r>
                <a:r>
                  <a:rPr lang="en-US" altLang="ja-JP" dirty="0"/>
                  <a:t>+’15</a:t>
                </a:r>
                <a:r>
                  <a:rPr kumimoji="1" lang="en-US" altLang="ja-JP" dirty="0"/>
                  <a:t>]</a:t>
                </a:r>
              </a:p>
              <a:p>
                <a:pPr lvl="2"/>
                <a:r>
                  <a:rPr lang="en-US" altLang="ja-JP" dirty="0" err="1"/>
                  <a:t>MuArith</a:t>
                </a:r>
                <a:r>
                  <a:rPr lang="en-US" altLang="ja-JP" dirty="0"/>
                  <a:t> (=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dirty="0"/>
                  <a:t>CLP over integer arithmetic) benchmarks from [Kobayashi+’19]</a:t>
                </a:r>
              </a:p>
              <a:p>
                <a:pPr lvl="3"/>
                <a:r>
                  <a:rPr lang="en-US" altLang="ja-JP" dirty="0"/>
                  <a:t>Contain CTL* and modal-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dirty="0"/>
                  <a:t> calculus model checking problems of infinite state systems</a:t>
                </a:r>
              </a:p>
              <a:p>
                <a:pPr lvl="2"/>
                <a:r>
                  <a:rPr lang="en-US" altLang="ja-JP" dirty="0"/>
                  <a:t>Termination verification benchmarks from [Urban+’13,’14] modularly encoded as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dirty="0"/>
                  <a:t>CLP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BB990FF-CCF6-13A4-6EE9-3A6898517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4" t="-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406342-57BE-8BEB-9CC4-8BBA8C06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948E88-D481-CFE4-4B5B-E020A577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5C3DF4-826F-5A0B-C2F5-73BDE89A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255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6881A-0ED3-F090-F973-958FCCC5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Evaluation with </a:t>
            </a:r>
            <a:r>
              <a:rPr kumimoji="1" lang="en-US" altLang="ja-JP" dirty="0" err="1"/>
              <a:t>TermComp</a:t>
            </a:r>
            <a:r>
              <a:rPr kumimoji="1" lang="en-US" altLang="ja-JP" dirty="0"/>
              <a:t> Benchmarks</a:t>
            </a:r>
            <a:endParaRPr kumimoji="1" lang="ja-JP" altLang="en-US" dirty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3A5A6F24-678A-BC2A-A580-E863444F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464" y="1359673"/>
            <a:ext cx="6462216" cy="5367129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MuVal</a:t>
            </a:r>
            <a:r>
              <a:rPr lang="en-US" altLang="ja-JP" dirty="0"/>
              <a:t>-parallel: </a:t>
            </a:r>
            <a:r>
              <a:rPr lang="en-US" altLang="ja-JP" b="1" dirty="0" err="1"/>
              <a:t>MuVal</a:t>
            </a:r>
            <a:r>
              <a:rPr lang="en-US" altLang="ja-JP" dirty="0"/>
              <a:t> with primal-dual parallel solving (but without exchange of learned upper-bounds)</a:t>
            </a:r>
          </a:p>
          <a:p>
            <a:r>
              <a:rPr lang="en-US" altLang="ja-JP" dirty="0" err="1"/>
              <a:t>AProVE</a:t>
            </a:r>
            <a:r>
              <a:rPr lang="en-US" altLang="ja-JP" dirty="0"/>
              <a:t>: The winner of the C Integer track in 2018, 2020, and 2021</a:t>
            </a:r>
          </a:p>
          <a:p>
            <a:r>
              <a:rPr lang="en-US" altLang="ja-JP" dirty="0" err="1"/>
              <a:t>iRankFinder</a:t>
            </a:r>
            <a:r>
              <a:rPr lang="en-US" altLang="ja-JP" dirty="0"/>
              <a:t> [Ben-Amram&amp;Genaim’14]</a:t>
            </a:r>
          </a:p>
          <a:p>
            <a:r>
              <a:rPr lang="en-US" altLang="ja-JP" dirty="0" err="1"/>
              <a:t>UltimateAutomizer</a:t>
            </a:r>
            <a:r>
              <a:rPr lang="en-US" altLang="ja-JP" dirty="0"/>
              <a:t> [Heizmann+’14]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4D2AA3-E802-F9D0-A757-6315DBDA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FFDE28-27F6-CA96-BC58-DA92C3E8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903AAC-D9AB-4FDE-27C3-48C85727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graphicFrame>
        <p:nvGraphicFramePr>
          <p:cNvPr id="12" name="オブジェクト 11">
            <a:extLst>
              <a:ext uri="{FF2B5EF4-FFF2-40B4-BE49-F238E27FC236}">
                <a16:creationId xmlns:a16="http://schemas.microsoft.com/office/drawing/2014/main" id="{1BE8C524-AC94-E14F-7F03-8B3079C9A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963415"/>
              </p:ext>
            </p:extLst>
          </p:nvPr>
        </p:nvGraphicFramePr>
        <p:xfrm>
          <a:off x="129872" y="1359673"/>
          <a:ext cx="5306078" cy="510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1795320" imgH="1728720" progId="Acrobat.Document.DC">
                  <p:embed/>
                </p:oleObj>
              </mc:Choice>
              <mc:Fallback>
                <p:oleObj name="Acrobat Document" r:id="rId3" imgW="1795320" imgH="1728720" progId="Acrobat.Document.DC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87F3EEAC-C659-4E0F-7AB1-E4753A5E5A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872" y="1359673"/>
                        <a:ext cx="5306078" cy="510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704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202B3-6828-FD92-B784-1AD2DC1C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Evaluation with </a:t>
            </a:r>
            <a:r>
              <a:rPr kumimoji="1" lang="en-US" altLang="ja-JP" dirty="0" err="1"/>
              <a:t>TermComp</a:t>
            </a:r>
            <a:r>
              <a:rPr kumimoji="1" lang="en-US" altLang="ja-JP" dirty="0"/>
              <a:t> Benchmarks</a:t>
            </a:r>
            <a:endParaRPr kumimoji="1" lang="ja-JP" altLang="en-US" dirty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06B6E9F7-5251-9502-F613-62D5C242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Mu2CHC: A </a:t>
            </a:r>
            <a:r>
              <a:rPr lang="en-US" altLang="ja-JP" b="1" dirty="0" err="1"/>
              <a:t>MuArith</a:t>
            </a:r>
            <a:r>
              <a:rPr lang="en-US" altLang="ja-JP" b="1" dirty="0"/>
              <a:t> </a:t>
            </a:r>
            <a:r>
              <a:rPr lang="en-US" altLang="ja-JP" dirty="0"/>
              <a:t>validity checker based on a reduction to </a:t>
            </a:r>
            <a:r>
              <a:rPr lang="en-US" altLang="ja-JP" b="1" dirty="0"/>
              <a:t>CHCs</a:t>
            </a:r>
            <a:r>
              <a:rPr lang="en-US" altLang="ja-JP" dirty="0"/>
              <a:t> [Kobayashi+’19]</a:t>
            </a:r>
          </a:p>
          <a:p>
            <a:r>
              <a:rPr lang="en-US" altLang="ja-JP" dirty="0" err="1"/>
              <a:t>MuVal</a:t>
            </a:r>
            <a:r>
              <a:rPr lang="en-US" altLang="ja-JP" dirty="0"/>
              <a:t>-parallel-</a:t>
            </a:r>
            <a:r>
              <a:rPr lang="en-US" altLang="ja-JP" dirty="0" err="1"/>
              <a:t>exc</a:t>
            </a:r>
            <a:r>
              <a:rPr lang="en-US" altLang="ja-JP" dirty="0"/>
              <a:t>: </a:t>
            </a:r>
            <a:r>
              <a:rPr lang="en-US" altLang="ja-JP" dirty="0" err="1"/>
              <a:t>MuVal</a:t>
            </a:r>
            <a:r>
              <a:rPr lang="en-US" altLang="ja-JP" dirty="0"/>
              <a:t>-parallel + exchange of learned upper-bounds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445432-7F2B-D7AA-09D9-9C0F4DF4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B36B36-F100-82D0-CA16-DA3AE4B0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1BBB93-A326-D531-08EA-3F9E5C06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5630888E-6E57-FB7F-4699-DBF8D20A1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806130"/>
              </p:ext>
            </p:extLst>
          </p:nvPr>
        </p:nvGraphicFramePr>
        <p:xfrm>
          <a:off x="-25224" y="2377104"/>
          <a:ext cx="4086451" cy="408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1618920" imgH="1618867" progId="Acrobat.Document.DC">
                  <p:embed/>
                </p:oleObj>
              </mc:Choice>
              <mc:Fallback>
                <p:oleObj name="Acrobat Document" r:id="rId3" imgW="1618920" imgH="1618867" progId="Acrobat.Document.DC">
                  <p:embed/>
                  <p:pic>
                    <p:nvPicPr>
                      <p:cNvPr id="8" name="オブジェクト 7">
                        <a:extLst>
                          <a:ext uri="{FF2B5EF4-FFF2-40B4-BE49-F238E27FC236}">
                            <a16:creationId xmlns:a16="http://schemas.microsoft.com/office/drawing/2014/main" id="{D668708E-F303-57E1-02BE-CACE2DFD52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5224" y="2377104"/>
                        <a:ext cx="4086451" cy="4086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>
            <a:extLst>
              <a:ext uri="{FF2B5EF4-FFF2-40B4-BE49-F238E27FC236}">
                <a16:creationId xmlns:a16="http://schemas.microsoft.com/office/drawing/2014/main" id="{7DD6E07E-DD23-76CC-7B7B-0F13B085F9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26726"/>
              </p:ext>
            </p:extLst>
          </p:nvPr>
        </p:nvGraphicFramePr>
        <p:xfrm>
          <a:off x="4061226" y="2377103"/>
          <a:ext cx="4086451" cy="408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1618920" imgH="1618867" progId="Acrobat.Document.DC">
                  <p:embed/>
                </p:oleObj>
              </mc:Choice>
              <mc:Fallback>
                <p:oleObj name="Acrobat Document" r:id="rId5" imgW="1618920" imgH="1618867" progId="Acrobat.Document.DC">
                  <p:embed/>
                  <p:pic>
                    <p:nvPicPr>
                      <p:cNvPr id="9" name="オブジェクト 8">
                        <a:extLst>
                          <a:ext uri="{FF2B5EF4-FFF2-40B4-BE49-F238E27FC236}">
                            <a16:creationId xmlns:a16="http://schemas.microsoft.com/office/drawing/2014/main" id="{591F48A0-2FA8-3847-DCB4-F751603CF5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1226" y="2377103"/>
                        <a:ext cx="4086451" cy="4086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3418CC65-B43F-8F5A-4B5E-4DE2B103FB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7414"/>
              </p:ext>
            </p:extLst>
          </p:nvPr>
        </p:nvGraphicFramePr>
        <p:xfrm>
          <a:off x="8147676" y="2377101"/>
          <a:ext cx="4086451" cy="408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7" imgW="1618920" imgH="1618867" progId="Acrobat.Document.DC">
                  <p:embed/>
                </p:oleObj>
              </mc:Choice>
              <mc:Fallback>
                <p:oleObj name="Acrobat Document" r:id="rId7" imgW="1618920" imgH="1618867" progId="Acrobat.Document.DC">
                  <p:embed/>
                  <p:pic>
                    <p:nvPicPr>
                      <p:cNvPr id="10" name="オブジェクト 9">
                        <a:extLst>
                          <a:ext uri="{FF2B5EF4-FFF2-40B4-BE49-F238E27FC236}">
                            <a16:creationId xmlns:a16="http://schemas.microsoft.com/office/drawing/2014/main" id="{91A6279C-C22D-0498-8E6A-4F99090DA4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47676" y="2377101"/>
                        <a:ext cx="4086451" cy="4086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125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711D5-497A-3AFB-8C38-7EC95F41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Evaluation with Temporal Verification Benchmarks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4CBF84-5F61-29BE-E7F5-671F942B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5E7366-65D1-BADF-98CB-A8C472BD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FC2331-E2E7-FDF2-30E8-CCA5D9F5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graphicFrame>
        <p:nvGraphicFramePr>
          <p:cNvPr id="8" name="オブジェクト 7">
            <a:extLst>
              <a:ext uri="{FF2B5EF4-FFF2-40B4-BE49-F238E27FC236}">
                <a16:creationId xmlns:a16="http://schemas.microsoft.com/office/drawing/2014/main" id="{068FF215-747D-D22D-D353-05924E45DB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141421"/>
              </p:ext>
            </p:extLst>
          </p:nvPr>
        </p:nvGraphicFramePr>
        <p:xfrm>
          <a:off x="17895" y="1359673"/>
          <a:ext cx="5362834" cy="508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823580" imgH="1728703" progId="Acrobat.Document.DC">
                  <p:embed/>
                </p:oleObj>
              </mc:Choice>
              <mc:Fallback>
                <p:oleObj name="Acrobat Document" r:id="rId2" imgW="1823580" imgH="1728703" progId="Acrobat.Document.DC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20AD905B-C1AA-85A6-A15C-5B91BFBD6E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95" y="1359673"/>
                        <a:ext cx="5362834" cy="5082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コンテンツ プレースホルダー 9">
            <a:extLst>
              <a:ext uri="{FF2B5EF4-FFF2-40B4-BE49-F238E27FC236}">
                <a16:creationId xmlns:a16="http://schemas.microsoft.com/office/drawing/2014/main" id="{59852486-B187-58B7-0A93-E976BC75C7FD}"/>
              </a:ext>
            </a:extLst>
          </p:cNvPr>
          <p:cNvSpPr txBox="1">
            <a:spLocks/>
          </p:cNvSpPr>
          <p:nvPr/>
        </p:nvSpPr>
        <p:spPr>
          <a:xfrm>
            <a:off x="5549464" y="1359673"/>
            <a:ext cx="6462216" cy="536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</p:txBody>
      </p:sp>
      <p:graphicFrame>
        <p:nvGraphicFramePr>
          <p:cNvPr id="10" name="オブジェクト 9">
            <a:extLst>
              <a:ext uri="{FF2B5EF4-FFF2-40B4-BE49-F238E27FC236}">
                <a16:creationId xmlns:a16="http://schemas.microsoft.com/office/drawing/2014/main" id="{55A41474-5EAA-6E34-B968-3C42A8F541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628636"/>
              </p:ext>
            </p:extLst>
          </p:nvPr>
        </p:nvGraphicFramePr>
        <p:xfrm>
          <a:off x="5230292" y="967151"/>
          <a:ext cx="3981684" cy="3981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1618920" imgH="1618867" progId="Acrobat.Document.DC">
                  <p:embed/>
                </p:oleObj>
              </mc:Choice>
              <mc:Fallback>
                <p:oleObj name="Acrobat Document" r:id="rId4" imgW="1618920" imgH="1618867" progId="Acrobat.Document.DC">
                  <p:embed/>
                  <p:pic>
                    <p:nvPicPr>
                      <p:cNvPr id="8" name="オブジェクト 7">
                        <a:extLst>
                          <a:ext uri="{FF2B5EF4-FFF2-40B4-BE49-F238E27FC236}">
                            <a16:creationId xmlns:a16="http://schemas.microsoft.com/office/drawing/2014/main" id="{0505EDB8-ADDC-F19B-5B6A-1BE5C6915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0292" y="967151"/>
                        <a:ext cx="3981684" cy="3981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>
            <a:extLst>
              <a:ext uri="{FF2B5EF4-FFF2-40B4-BE49-F238E27FC236}">
                <a16:creationId xmlns:a16="http://schemas.microsoft.com/office/drawing/2014/main" id="{ACED5D29-1EED-D46E-D50D-EE713DE177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520740"/>
              </p:ext>
            </p:extLst>
          </p:nvPr>
        </p:nvGraphicFramePr>
        <p:xfrm>
          <a:off x="8215642" y="2881642"/>
          <a:ext cx="3976358" cy="3976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6" imgW="1618920" imgH="1618867" progId="Acrobat.Document.DC">
                  <p:embed/>
                </p:oleObj>
              </mc:Choice>
              <mc:Fallback>
                <p:oleObj name="Acrobat Document" r:id="rId6" imgW="1618920" imgH="1618867" progId="Acrobat.Document.DC">
                  <p:embed/>
                  <p:pic>
                    <p:nvPicPr>
                      <p:cNvPr id="9" name="オブジェクト 8">
                        <a:extLst>
                          <a:ext uri="{FF2B5EF4-FFF2-40B4-BE49-F238E27FC236}">
                            <a16:creationId xmlns:a16="http://schemas.microsoft.com/office/drawing/2014/main" id="{E2CEFF1A-6D7B-0483-3B52-6BBBD0B338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15642" y="2881642"/>
                        <a:ext cx="3976358" cy="3976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D5BD00-5C44-0379-4064-9FE03931F3F0}"/>
              </a:ext>
            </a:extLst>
          </p:cNvPr>
          <p:cNvSpPr txBox="1"/>
          <p:nvPr/>
        </p:nvSpPr>
        <p:spPr>
          <a:xfrm>
            <a:off x="9178943" y="1193580"/>
            <a:ext cx="3087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</a:rPr>
              <a:t>The paper also presents a comparison with </a:t>
            </a:r>
            <a:r>
              <a:rPr kumimoji="1" lang="de-DE" altLang="ja-JP" sz="2000" b="1" dirty="0">
                <a:solidFill>
                  <a:srgbClr val="0070C0"/>
                </a:solidFill>
              </a:rPr>
              <a:t>UltimateLTLAutomizer</a:t>
            </a:r>
          </a:p>
          <a:p>
            <a:r>
              <a:rPr kumimoji="1" lang="de-DE" altLang="ja-JP" sz="2000" b="1" dirty="0">
                <a:solidFill>
                  <a:srgbClr val="0070C0"/>
                </a:solidFill>
              </a:rPr>
              <a:t>[Dietsch+‘15]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6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55738-7FD6-6F89-C98C-01C2F971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6A6BFE7-8134-B525-6A10-513E8F240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1" i="0"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altLang="ja-JP" b="1" dirty="0"/>
                  <a:t>CLP</a:t>
                </a:r>
                <a:r>
                  <a:rPr lang="en-US" altLang="ja-JP" dirty="0"/>
                  <a:t>: A first-order fixpoint logic modulo background theories</a:t>
                </a:r>
              </a:p>
              <a:p>
                <a:r>
                  <a:rPr kumimoji="1" lang="en-US" altLang="ja-JP" b="1" dirty="0" err="1"/>
                  <a:t>MuVal</a:t>
                </a:r>
                <a:r>
                  <a:rPr kumimoji="1" lang="en-US" altLang="ja-JP" dirty="0"/>
                  <a:t>: A </a:t>
                </a:r>
                <a:r>
                  <a:rPr kumimoji="1" lang="en-US" altLang="ja-JP" b="1" i="1" dirty="0">
                    <a:solidFill>
                      <a:srgbClr val="FF0000"/>
                    </a:solidFill>
                  </a:rPr>
                  <a:t>modular primal-dual</a:t>
                </a:r>
                <a:r>
                  <a:rPr kumimoji="1" lang="en-US" altLang="ja-JP" dirty="0"/>
                  <a:t> method for checking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en-US" altLang="ja-JP" b="1" dirty="0"/>
                  <a:t>CLP</a:t>
                </a:r>
                <a:r>
                  <a:rPr lang="en-US" altLang="ja-JP" dirty="0"/>
                  <a:t> validity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Reduce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en-US" altLang="ja-JP" b="1" dirty="0"/>
                  <a:t>CLP</a:t>
                </a:r>
                <a:r>
                  <a:rPr lang="en-US" altLang="ja-JP" dirty="0"/>
                  <a:t> validity to </a:t>
                </a:r>
                <a:r>
                  <a:rPr lang="en-US" altLang="ja-JP" b="1" dirty="0" err="1"/>
                  <a:t>pfwCSP</a:t>
                </a:r>
                <a:r>
                  <a:rPr lang="en-US" altLang="ja-JP" dirty="0"/>
                  <a:t> satisfiability</a:t>
                </a:r>
              </a:p>
              <a:p>
                <a:pPr lvl="1"/>
                <a:r>
                  <a:rPr kumimoji="1" lang="en-US" altLang="ja-JP" dirty="0"/>
                  <a:t>Solve the </a:t>
                </a:r>
                <a:r>
                  <a:rPr kumimoji="1" lang="en-US" altLang="ja-JP" b="1" i="1" dirty="0">
                    <a:solidFill>
                      <a:srgbClr val="FF0000"/>
                    </a:solidFill>
                  </a:rPr>
                  <a:t>primal</a:t>
                </a:r>
                <a:r>
                  <a:rPr kumimoji="1" lang="en-US" altLang="ja-JP" dirty="0"/>
                  <a:t> </a:t>
                </a:r>
                <a:r>
                  <a:rPr kumimoji="1" lang="en-US" altLang="ja-JP" b="1" dirty="0" err="1"/>
                  <a:t>pfwCSP</a:t>
                </a:r>
                <a:r>
                  <a:rPr kumimoji="1" lang="en-US" altLang="ja-JP" b="1" dirty="0"/>
                  <a:t> </a:t>
                </a:r>
                <a:r>
                  <a:rPr kumimoji="1" lang="en-US" altLang="ja-JP" dirty="0"/>
                  <a:t>and the </a:t>
                </a:r>
                <a:r>
                  <a:rPr kumimoji="1" lang="en-US" altLang="ja-JP" b="1" i="1" dirty="0">
                    <a:solidFill>
                      <a:srgbClr val="FF0000"/>
                    </a:solidFill>
                  </a:rPr>
                  <a:t>dual</a:t>
                </a:r>
                <a:r>
                  <a:rPr kumimoji="1" lang="en-US" altLang="ja-JP" dirty="0"/>
                  <a:t> </a:t>
                </a:r>
                <a:r>
                  <a:rPr kumimoji="1" lang="en-US" altLang="ja-JP" b="1" dirty="0" err="1"/>
                  <a:t>pfwCSP</a:t>
                </a:r>
                <a:r>
                  <a:rPr kumimoji="1" lang="en-US" altLang="ja-JP" dirty="0"/>
                  <a:t> in parallel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by exchanging each others’ </a:t>
                </a:r>
                <a:r>
                  <a:rPr kumimoji="1" lang="en-US" altLang="ja-JP" b="1" i="1" dirty="0">
                    <a:solidFill>
                      <a:srgbClr val="FF0000"/>
                    </a:solidFill>
                  </a:rPr>
                  <a:t>bounds</a:t>
                </a:r>
                <a:r>
                  <a:rPr kumimoji="1" lang="en-US" altLang="ja-JP" dirty="0"/>
                  <a:t> to reduce each others’ solution spaces</a:t>
                </a:r>
              </a:p>
              <a:p>
                <a:r>
                  <a:rPr lang="en-US" altLang="ja-JP" dirty="0"/>
                  <a:t>Implementation and evaluation </a:t>
                </a:r>
                <a:r>
                  <a:rPr kumimoji="1" lang="en-US" altLang="ja-JP" dirty="0"/>
                  <a:t>with a wide variety of temporal verification problems</a:t>
                </a:r>
              </a:p>
              <a:p>
                <a:pPr lvl="1"/>
                <a:r>
                  <a:rPr kumimoji="1" lang="en-US" altLang="ja-JP" dirty="0"/>
                  <a:t>Obtained competitive results to the state-of-the-art tools:</a:t>
                </a:r>
                <a:br>
                  <a:rPr kumimoji="1" lang="en-US" altLang="ja-JP" dirty="0"/>
                </a:br>
                <a:r>
                  <a:rPr lang="en-US" altLang="ja-JP" dirty="0" err="1"/>
                  <a:t>AProVE</a:t>
                </a:r>
                <a:r>
                  <a:rPr lang="en-US" altLang="ja-JP" dirty="0"/>
                  <a:t> and </a:t>
                </a:r>
                <a:r>
                  <a:rPr lang="en-US" altLang="ja-JP" dirty="0" err="1"/>
                  <a:t>UltimateLTLAutomizer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6A6BFE7-8134-B525-6A10-513E8F240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4" t="-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AB1B78-9A3F-1854-8BDA-9D6193AA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121508-7545-EB0A-968A-3A4DDB40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E02BF-A505-AB9B-EA25-55DF4A72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50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139A1-0A94-62D4-11BE-FA6C0424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Extensions of </a:t>
            </a:r>
            <a:r>
              <a:rPr kumimoji="1" lang="en-US" altLang="ja-JP" b="1" dirty="0"/>
              <a:t>CHCs</a:t>
            </a:r>
            <a:r>
              <a:rPr kumimoji="1" lang="en-US" altLang="ja-JP" dirty="0"/>
              <a:t> for Non-Safety Verification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E0A480-F89C-ABE4-2E4D-0D52EC07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D3E8D7-7CAC-3C32-B61A-689FD79D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1E6F42-E3A2-15C4-700C-2EF761201257}"/>
              </a:ext>
            </a:extLst>
          </p:cNvPr>
          <p:cNvSpPr/>
          <p:nvPr/>
        </p:nvSpPr>
        <p:spPr>
          <a:xfrm>
            <a:off x="9148306" y="4367153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Constrained Horn Clauses (</a:t>
            </a:r>
            <a:r>
              <a:rPr kumimoji="1" lang="en-US" altLang="ja-JP" sz="2800" b="1" dirty="0"/>
              <a:t>CHCs</a:t>
            </a:r>
            <a:r>
              <a:rPr kumimoji="1" lang="en-US" altLang="ja-JP" sz="2800" dirty="0"/>
              <a:t>)</a:t>
            </a:r>
            <a:endParaRPr kumimoji="1" lang="ja-JP" altLang="en-US" sz="20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C49526-0D7E-739F-565B-1ED99557E15E}"/>
              </a:ext>
            </a:extLst>
          </p:cNvPr>
          <p:cNvSpPr/>
          <p:nvPr/>
        </p:nvSpPr>
        <p:spPr>
          <a:xfrm>
            <a:off x="4718190" y="4367153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Constraint Logic Program (</a:t>
            </a:r>
            <a:r>
              <a:rPr kumimoji="1" lang="en-US" altLang="ja-JP" sz="2800" b="1" dirty="0"/>
              <a:t>CLP</a:t>
            </a:r>
            <a:r>
              <a:rPr kumimoji="1" lang="en-US" altLang="ja-JP" sz="2800" dirty="0"/>
              <a:t>)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837A026-D225-5F4C-2EF3-A6B3BF16A725}"/>
                  </a:ext>
                </a:extLst>
              </p:cNvPr>
              <p:cNvSpPr/>
              <p:nvPr/>
            </p:nvSpPr>
            <p:spPr>
              <a:xfrm>
                <a:off x="4724405" y="1887037"/>
                <a:ext cx="2653100" cy="13267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en-US" altLang="ja-JP" sz="3200" b="1" dirty="0"/>
                  <a:t>CLP</a:t>
                </a:r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837A026-D225-5F4C-2EF3-A6B3BF16A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5" y="1887037"/>
                <a:ext cx="2653100" cy="1326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4F149F-BB8F-4159-1F44-723A8BE39A95}"/>
              </a:ext>
            </a:extLst>
          </p:cNvPr>
          <p:cNvSpPr/>
          <p:nvPr/>
        </p:nvSpPr>
        <p:spPr>
          <a:xfrm>
            <a:off x="9154520" y="1892220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/>
              <a:t>pfwCSP</a:t>
            </a:r>
            <a:endParaRPr kumimoji="1" lang="ja-JP" altLang="en-US" sz="3200" b="1" dirty="0"/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17452B21-2F24-FDA0-4189-9522DB5096F8}"/>
              </a:ext>
            </a:extLst>
          </p:cNvPr>
          <p:cNvSpPr/>
          <p:nvPr/>
        </p:nvSpPr>
        <p:spPr>
          <a:xfrm>
            <a:off x="7486236" y="4570977"/>
            <a:ext cx="1547124" cy="919056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Reduce</a:t>
            </a:r>
            <a:endParaRPr kumimoji="1" lang="ja-JP" altLang="en-US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BD5DAC9-EBA8-A685-71A3-5FE1C767F6E2}"/>
              </a:ext>
            </a:extLst>
          </p:cNvPr>
          <p:cNvSpPr/>
          <p:nvPr/>
        </p:nvSpPr>
        <p:spPr>
          <a:xfrm>
            <a:off x="7492451" y="2095125"/>
            <a:ext cx="1547124" cy="9105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  R</a:t>
            </a:r>
            <a:r>
              <a:rPr kumimoji="1" lang="en-US" altLang="ja-JP" dirty="0"/>
              <a:t>educe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矢印: 上 25">
                <a:extLst>
                  <a:ext uri="{FF2B5EF4-FFF2-40B4-BE49-F238E27FC236}">
                    <a16:creationId xmlns:a16="http://schemas.microsoft.com/office/drawing/2014/main" id="{E3857776-1CA9-FD5B-B798-FC5DAC3F6BEF}"/>
                  </a:ext>
                </a:extLst>
              </p:cNvPr>
              <p:cNvSpPr/>
              <p:nvPr/>
            </p:nvSpPr>
            <p:spPr>
              <a:xfrm>
                <a:off x="4903812" y="3447629"/>
                <a:ext cx="2384375" cy="717698"/>
              </a:xfrm>
              <a:prstGeom prst="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Extend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矢印: 上 25">
                <a:extLst>
                  <a:ext uri="{FF2B5EF4-FFF2-40B4-BE49-F238E27FC236}">
                    <a16:creationId xmlns:a16="http://schemas.microsoft.com/office/drawing/2014/main" id="{E3857776-1CA9-FD5B-B798-FC5DAC3F6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812" y="3447629"/>
                <a:ext cx="2384375" cy="717698"/>
              </a:xfrm>
              <a:prstGeom prst="upArrow">
                <a:avLst/>
              </a:prstGeom>
              <a:blipFill>
                <a:blip r:embed="rId4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矢印: 上 26">
                <a:extLst>
                  <a:ext uri="{FF2B5EF4-FFF2-40B4-BE49-F238E27FC236}">
                    <a16:creationId xmlns:a16="http://schemas.microsoft.com/office/drawing/2014/main" id="{F499057F-D4C6-F3B8-76C3-B1CB316F76A3}"/>
                  </a:ext>
                </a:extLst>
              </p:cNvPr>
              <p:cNvSpPr/>
              <p:nvPr/>
            </p:nvSpPr>
            <p:spPr>
              <a:xfrm>
                <a:off x="9368864" y="3442256"/>
                <a:ext cx="2211984" cy="717698"/>
              </a:xfrm>
              <a:prstGeom prst="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Extend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ja-JP" dirty="0"/>
                  <a:t>+WF+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矢印: 上 26">
                <a:extLst>
                  <a:ext uri="{FF2B5EF4-FFF2-40B4-BE49-F238E27FC236}">
                    <a16:creationId xmlns:a16="http://schemas.microsoft.com/office/drawing/2014/main" id="{F499057F-D4C6-F3B8-76C3-B1CB316F7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864" y="3442256"/>
                <a:ext cx="2211984" cy="717698"/>
              </a:xfrm>
              <a:prstGeom prst="upArrow">
                <a:avLst/>
              </a:prstGeom>
              <a:blipFill>
                <a:blip r:embed="rId5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297E551-7122-1AE2-E2DA-2BB6FBB329EB}"/>
                  </a:ext>
                </a:extLst>
              </p:cNvPr>
              <p:cNvSpPr/>
              <p:nvPr/>
            </p:nvSpPr>
            <p:spPr>
              <a:xfrm>
                <a:off x="294289" y="1887037"/>
                <a:ext cx="2653100" cy="13267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(Non)Termination/</a:t>
                </a:r>
                <a:br>
                  <a:rPr kumimoji="1" lang="en-US" altLang="ja-JP" sz="2000" dirty="0"/>
                </a:br>
                <a:r>
                  <a:rPr kumimoji="1" lang="en-US" altLang="ja-JP" sz="2000" dirty="0"/>
                  <a:t>LTL/CTL/modal-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sz="2000" dirty="0"/>
                  <a:t> </a:t>
                </a:r>
                <a:r>
                  <a:rPr lang="en-US" altLang="ja-JP" sz="2000" dirty="0"/>
                  <a:t>c</a:t>
                </a:r>
                <a:r>
                  <a:rPr kumimoji="1" lang="en-US" altLang="ja-JP" sz="2000" dirty="0"/>
                  <a:t>alc. Verification Problems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297E551-7122-1AE2-E2DA-2BB6FBB32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9" y="1887037"/>
                <a:ext cx="2653100" cy="1326703"/>
              </a:xfrm>
              <a:prstGeom prst="rect">
                <a:avLst/>
              </a:prstGeom>
              <a:blipFill>
                <a:blip r:embed="rId6"/>
                <a:stretch>
                  <a:fillRect l="-3204" r="-59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矢印: 右 29">
            <a:extLst>
              <a:ext uri="{FF2B5EF4-FFF2-40B4-BE49-F238E27FC236}">
                <a16:creationId xmlns:a16="http://schemas.microsoft.com/office/drawing/2014/main" id="{1399F617-686E-4687-A836-4595E04D6F45}"/>
              </a:ext>
            </a:extLst>
          </p:cNvPr>
          <p:cNvSpPr/>
          <p:nvPr/>
        </p:nvSpPr>
        <p:spPr>
          <a:xfrm>
            <a:off x="3062335" y="2095125"/>
            <a:ext cx="1547124" cy="9105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i="1" dirty="0"/>
              <a:t>Modularly</a:t>
            </a:r>
            <a:r>
              <a:rPr lang="en-US" altLang="ja-JP" sz="1600" dirty="0"/>
              <a:t> Encode</a:t>
            </a:r>
            <a:endParaRPr kumimoji="1" lang="ja-JP" altLang="en-US" sz="16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EF100B8-C416-1F2B-97D6-C8B18FE1C9C8}"/>
              </a:ext>
            </a:extLst>
          </p:cNvPr>
          <p:cNvSpPr/>
          <p:nvPr/>
        </p:nvSpPr>
        <p:spPr>
          <a:xfrm>
            <a:off x="294289" y="4366629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Safety Verification Problems</a:t>
            </a:r>
            <a:endParaRPr kumimoji="1" lang="ja-JP" altLang="en-US" sz="2000" dirty="0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82CB7E05-323E-F2FA-39A6-0EDBECB997B6}"/>
              </a:ext>
            </a:extLst>
          </p:cNvPr>
          <p:cNvSpPr/>
          <p:nvPr/>
        </p:nvSpPr>
        <p:spPr>
          <a:xfrm>
            <a:off x="3062335" y="4574717"/>
            <a:ext cx="1547124" cy="9105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  Encode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D4864B7-DD0F-8342-BEE5-0E2107750390}"/>
              </a:ext>
            </a:extLst>
          </p:cNvPr>
          <p:cNvSpPr txBox="1"/>
          <p:nvPr/>
        </p:nvSpPr>
        <p:spPr>
          <a:xfrm>
            <a:off x="8843036" y="1421121"/>
            <a:ext cx="283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chemeClr val="tx2"/>
                </a:solidFill>
              </a:rPr>
              <a:t>[U.+ AAAI’20, CAV’21]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19101F2-7798-A62E-317E-8E1F2474E1C4}"/>
              </a:ext>
            </a:extLst>
          </p:cNvPr>
          <p:cNvSpPr/>
          <p:nvPr/>
        </p:nvSpPr>
        <p:spPr>
          <a:xfrm>
            <a:off x="9059637" y="1773278"/>
            <a:ext cx="2838074" cy="402843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F568D656-24B0-0587-4123-D6B21AFCD7C0}"/>
              </a:ext>
            </a:extLst>
          </p:cNvPr>
          <p:cNvSpPr/>
          <p:nvPr/>
        </p:nvSpPr>
        <p:spPr>
          <a:xfrm rot="10800000" flipV="1">
            <a:off x="209138" y="1765275"/>
            <a:ext cx="11688572" cy="4029430"/>
          </a:xfrm>
          <a:custGeom>
            <a:avLst/>
            <a:gdLst>
              <a:gd name="connsiteX0" fmla="*/ 0 w 6448097"/>
              <a:gd name="connsiteY0" fmla="*/ 0 h 3268717"/>
              <a:gd name="connsiteX1" fmla="*/ 6448097 w 6448097"/>
              <a:gd name="connsiteY1" fmla="*/ 52551 h 3268717"/>
              <a:gd name="connsiteX2" fmla="*/ 6416566 w 6448097"/>
              <a:gd name="connsiteY2" fmla="*/ 3268717 h 3268717"/>
              <a:gd name="connsiteX3" fmla="*/ 3873062 w 6448097"/>
              <a:gd name="connsiteY3" fmla="*/ 3210910 h 3268717"/>
              <a:gd name="connsiteX4" fmla="*/ 3878318 w 6448097"/>
              <a:gd name="connsiteY4" fmla="*/ 1313793 h 3268717"/>
              <a:gd name="connsiteX5" fmla="*/ 36787 w 6448097"/>
              <a:gd name="connsiteY5" fmla="*/ 1287517 h 3268717"/>
              <a:gd name="connsiteX6" fmla="*/ 0 w 6448097"/>
              <a:gd name="connsiteY6" fmla="*/ 0 h 3268717"/>
              <a:gd name="connsiteX0" fmla="*/ 10510 w 6411310"/>
              <a:gd name="connsiteY0" fmla="*/ 0 h 3252952"/>
              <a:gd name="connsiteX1" fmla="*/ 6411310 w 6411310"/>
              <a:gd name="connsiteY1" fmla="*/ 36786 h 3252952"/>
              <a:gd name="connsiteX2" fmla="*/ 6379779 w 6411310"/>
              <a:gd name="connsiteY2" fmla="*/ 3252952 h 3252952"/>
              <a:gd name="connsiteX3" fmla="*/ 3836275 w 6411310"/>
              <a:gd name="connsiteY3" fmla="*/ 3195145 h 3252952"/>
              <a:gd name="connsiteX4" fmla="*/ 3841531 w 6411310"/>
              <a:gd name="connsiteY4" fmla="*/ 1298028 h 3252952"/>
              <a:gd name="connsiteX5" fmla="*/ 0 w 6411310"/>
              <a:gd name="connsiteY5" fmla="*/ 1271752 h 3252952"/>
              <a:gd name="connsiteX6" fmla="*/ 10510 w 6411310"/>
              <a:gd name="connsiteY6" fmla="*/ 0 h 3252952"/>
              <a:gd name="connsiteX0" fmla="*/ 466 w 6401266"/>
              <a:gd name="connsiteY0" fmla="*/ 0 h 3252952"/>
              <a:gd name="connsiteX1" fmla="*/ 6401266 w 6401266"/>
              <a:gd name="connsiteY1" fmla="*/ 36786 h 3252952"/>
              <a:gd name="connsiteX2" fmla="*/ 6369735 w 6401266"/>
              <a:gd name="connsiteY2" fmla="*/ 3252952 h 3252952"/>
              <a:gd name="connsiteX3" fmla="*/ 3826231 w 6401266"/>
              <a:gd name="connsiteY3" fmla="*/ 3195145 h 3252952"/>
              <a:gd name="connsiteX4" fmla="*/ 3831487 w 6401266"/>
              <a:gd name="connsiteY4" fmla="*/ 1298028 h 3252952"/>
              <a:gd name="connsiteX5" fmla="*/ 10977 w 6401266"/>
              <a:gd name="connsiteY5" fmla="*/ 1277007 h 3252952"/>
              <a:gd name="connsiteX6" fmla="*/ 466 w 6401266"/>
              <a:gd name="connsiteY6" fmla="*/ 0 h 3252952"/>
              <a:gd name="connsiteX0" fmla="*/ 15765 w 6416565"/>
              <a:gd name="connsiteY0" fmla="*/ 0 h 3252952"/>
              <a:gd name="connsiteX1" fmla="*/ 6416565 w 6416565"/>
              <a:gd name="connsiteY1" fmla="*/ 36786 h 3252952"/>
              <a:gd name="connsiteX2" fmla="*/ 6385034 w 6416565"/>
              <a:gd name="connsiteY2" fmla="*/ 3252952 h 3252952"/>
              <a:gd name="connsiteX3" fmla="*/ 3841530 w 6416565"/>
              <a:gd name="connsiteY3" fmla="*/ 3195145 h 3252952"/>
              <a:gd name="connsiteX4" fmla="*/ 3846786 w 6416565"/>
              <a:gd name="connsiteY4" fmla="*/ 1298028 h 3252952"/>
              <a:gd name="connsiteX5" fmla="*/ 0 w 6416565"/>
              <a:gd name="connsiteY5" fmla="*/ 1287517 h 3252952"/>
              <a:gd name="connsiteX6" fmla="*/ 15765 w 6416565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36275 w 6406054"/>
              <a:gd name="connsiteY4" fmla="*/ 1298028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36275 w 6406054"/>
              <a:gd name="connsiteY4" fmla="*/ 1298028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78316 w 6406054"/>
              <a:gd name="connsiteY4" fmla="*/ 1292773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73060 w 6406054"/>
              <a:gd name="connsiteY3" fmla="*/ 3200400 h 3252952"/>
              <a:gd name="connsiteX4" fmla="*/ 3878316 w 6406054"/>
              <a:gd name="connsiteY4" fmla="*/ 1292773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00400"/>
              <a:gd name="connsiteX1" fmla="*/ 6406054 w 6406054"/>
              <a:gd name="connsiteY1" fmla="*/ 36786 h 3200400"/>
              <a:gd name="connsiteX2" fmla="*/ 6374523 w 6406054"/>
              <a:gd name="connsiteY2" fmla="*/ 3095297 h 3200400"/>
              <a:gd name="connsiteX3" fmla="*/ 3873060 w 6406054"/>
              <a:gd name="connsiteY3" fmla="*/ 3200400 h 3200400"/>
              <a:gd name="connsiteX4" fmla="*/ 3878316 w 6406054"/>
              <a:gd name="connsiteY4" fmla="*/ 1292773 h 3200400"/>
              <a:gd name="connsiteX5" fmla="*/ 0 w 6406054"/>
              <a:gd name="connsiteY5" fmla="*/ 1282262 h 3200400"/>
              <a:gd name="connsiteX6" fmla="*/ 5254 w 6406054"/>
              <a:gd name="connsiteY6" fmla="*/ 0 h 3200400"/>
              <a:gd name="connsiteX0" fmla="*/ 5254 w 6406054"/>
              <a:gd name="connsiteY0" fmla="*/ 0 h 3095297"/>
              <a:gd name="connsiteX1" fmla="*/ 6406054 w 6406054"/>
              <a:gd name="connsiteY1" fmla="*/ 36786 h 3095297"/>
              <a:gd name="connsiteX2" fmla="*/ 6374523 w 6406054"/>
              <a:gd name="connsiteY2" fmla="*/ 3095297 h 3095297"/>
              <a:gd name="connsiteX3" fmla="*/ 3867805 w 6406054"/>
              <a:gd name="connsiteY3" fmla="*/ 3079531 h 3095297"/>
              <a:gd name="connsiteX4" fmla="*/ 3878316 w 6406054"/>
              <a:gd name="connsiteY4" fmla="*/ 1292773 h 3095297"/>
              <a:gd name="connsiteX5" fmla="*/ 0 w 6406054"/>
              <a:gd name="connsiteY5" fmla="*/ 1282262 h 3095297"/>
              <a:gd name="connsiteX6" fmla="*/ 5254 w 6406054"/>
              <a:gd name="connsiteY6" fmla="*/ 0 h 3095297"/>
              <a:gd name="connsiteX0" fmla="*/ 5254 w 6406054"/>
              <a:gd name="connsiteY0" fmla="*/ 0 h 3095297"/>
              <a:gd name="connsiteX1" fmla="*/ 6406054 w 6406054"/>
              <a:gd name="connsiteY1" fmla="*/ 36786 h 3095297"/>
              <a:gd name="connsiteX2" fmla="*/ 6374523 w 6406054"/>
              <a:gd name="connsiteY2" fmla="*/ 3095297 h 3095297"/>
              <a:gd name="connsiteX3" fmla="*/ 3867805 w 6406054"/>
              <a:gd name="connsiteY3" fmla="*/ 3079531 h 3095297"/>
              <a:gd name="connsiteX4" fmla="*/ 3878316 w 6406054"/>
              <a:gd name="connsiteY4" fmla="*/ 1292773 h 3095297"/>
              <a:gd name="connsiteX5" fmla="*/ 0 w 6406054"/>
              <a:gd name="connsiteY5" fmla="*/ 1282262 h 3095297"/>
              <a:gd name="connsiteX6" fmla="*/ 5254 w 6406054"/>
              <a:gd name="connsiteY6" fmla="*/ 0 h 3095297"/>
              <a:gd name="connsiteX0" fmla="*/ 5254 w 6406054"/>
              <a:gd name="connsiteY0" fmla="*/ 0 h 3079531"/>
              <a:gd name="connsiteX1" fmla="*/ 6406054 w 6406054"/>
              <a:gd name="connsiteY1" fmla="*/ 36786 h 3079531"/>
              <a:gd name="connsiteX2" fmla="*/ 6374523 w 6406054"/>
              <a:gd name="connsiteY2" fmla="*/ 3074276 h 3079531"/>
              <a:gd name="connsiteX3" fmla="*/ 3867805 w 6406054"/>
              <a:gd name="connsiteY3" fmla="*/ 3079531 h 3079531"/>
              <a:gd name="connsiteX4" fmla="*/ 3878316 w 6406054"/>
              <a:gd name="connsiteY4" fmla="*/ 1292773 h 3079531"/>
              <a:gd name="connsiteX5" fmla="*/ 0 w 6406054"/>
              <a:gd name="connsiteY5" fmla="*/ 1282262 h 3079531"/>
              <a:gd name="connsiteX6" fmla="*/ 5254 w 6406054"/>
              <a:gd name="connsiteY6" fmla="*/ 0 h 3079531"/>
              <a:gd name="connsiteX0" fmla="*/ 15764 w 6406054"/>
              <a:gd name="connsiteY0" fmla="*/ 0 h 3048000"/>
              <a:gd name="connsiteX1" fmla="*/ 6406054 w 6406054"/>
              <a:gd name="connsiteY1" fmla="*/ 5255 h 3048000"/>
              <a:gd name="connsiteX2" fmla="*/ 6374523 w 6406054"/>
              <a:gd name="connsiteY2" fmla="*/ 3042745 h 3048000"/>
              <a:gd name="connsiteX3" fmla="*/ 3867805 w 6406054"/>
              <a:gd name="connsiteY3" fmla="*/ 3048000 h 3048000"/>
              <a:gd name="connsiteX4" fmla="*/ 3878316 w 6406054"/>
              <a:gd name="connsiteY4" fmla="*/ 1261242 h 3048000"/>
              <a:gd name="connsiteX5" fmla="*/ 0 w 6406054"/>
              <a:gd name="connsiteY5" fmla="*/ 1250731 h 3048000"/>
              <a:gd name="connsiteX6" fmla="*/ 15764 w 6406054"/>
              <a:gd name="connsiteY6" fmla="*/ 0 h 3048000"/>
              <a:gd name="connsiteX0" fmla="*/ 466 w 6390756"/>
              <a:gd name="connsiteY0" fmla="*/ 0 h 3048000"/>
              <a:gd name="connsiteX1" fmla="*/ 6390756 w 6390756"/>
              <a:gd name="connsiteY1" fmla="*/ 5255 h 3048000"/>
              <a:gd name="connsiteX2" fmla="*/ 6359225 w 6390756"/>
              <a:gd name="connsiteY2" fmla="*/ 3042745 h 3048000"/>
              <a:gd name="connsiteX3" fmla="*/ 3852507 w 6390756"/>
              <a:gd name="connsiteY3" fmla="*/ 3048000 h 3048000"/>
              <a:gd name="connsiteX4" fmla="*/ 3863018 w 6390756"/>
              <a:gd name="connsiteY4" fmla="*/ 1261242 h 3048000"/>
              <a:gd name="connsiteX5" fmla="*/ 10978 w 6390756"/>
              <a:gd name="connsiteY5" fmla="*/ 1224455 h 3048000"/>
              <a:gd name="connsiteX6" fmla="*/ 466 w 6390756"/>
              <a:gd name="connsiteY6" fmla="*/ 0 h 3048000"/>
              <a:gd name="connsiteX0" fmla="*/ 466 w 6390756"/>
              <a:gd name="connsiteY0" fmla="*/ 0 h 3048000"/>
              <a:gd name="connsiteX1" fmla="*/ 6390756 w 6390756"/>
              <a:gd name="connsiteY1" fmla="*/ 5255 h 3048000"/>
              <a:gd name="connsiteX2" fmla="*/ 6359225 w 6390756"/>
              <a:gd name="connsiteY2" fmla="*/ 3042745 h 3048000"/>
              <a:gd name="connsiteX3" fmla="*/ 3852507 w 6390756"/>
              <a:gd name="connsiteY3" fmla="*/ 3048000 h 3048000"/>
              <a:gd name="connsiteX4" fmla="*/ 3863018 w 6390756"/>
              <a:gd name="connsiteY4" fmla="*/ 1261242 h 3048000"/>
              <a:gd name="connsiteX5" fmla="*/ 10978 w 6390756"/>
              <a:gd name="connsiteY5" fmla="*/ 1224455 h 3048000"/>
              <a:gd name="connsiteX6" fmla="*/ 466 w 6390756"/>
              <a:gd name="connsiteY6" fmla="*/ 0 h 3048000"/>
              <a:gd name="connsiteX0" fmla="*/ 15764 w 6379778"/>
              <a:gd name="connsiteY0" fmla="*/ 0 h 3048000"/>
              <a:gd name="connsiteX1" fmla="*/ 6379778 w 6379778"/>
              <a:gd name="connsiteY1" fmla="*/ 5255 h 3048000"/>
              <a:gd name="connsiteX2" fmla="*/ 6348247 w 6379778"/>
              <a:gd name="connsiteY2" fmla="*/ 3042745 h 3048000"/>
              <a:gd name="connsiteX3" fmla="*/ 3841529 w 6379778"/>
              <a:gd name="connsiteY3" fmla="*/ 3048000 h 3048000"/>
              <a:gd name="connsiteX4" fmla="*/ 3852040 w 6379778"/>
              <a:gd name="connsiteY4" fmla="*/ 1261242 h 3048000"/>
              <a:gd name="connsiteX5" fmla="*/ 0 w 6379778"/>
              <a:gd name="connsiteY5" fmla="*/ 1224455 h 3048000"/>
              <a:gd name="connsiteX6" fmla="*/ 15764 w 6379778"/>
              <a:gd name="connsiteY6" fmla="*/ 0 h 3048000"/>
              <a:gd name="connsiteX0" fmla="*/ 1012 w 6365026"/>
              <a:gd name="connsiteY0" fmla="*/ 0 h 3048000"/>
              <a:gd name="connsiteX1" fmla="*/ 6365026 w 6365026"/>
              <a:gd name="connsiteY1" fmla="*/ 5255 h 3048000"/>
              <a:gd name="connsiteX2" fmla="*/ 6333495 w 6365026"/>
              <a:gd name="connsiteY2" fmla="*/ 3042745 h 3048000"/>
              <a:gd name="connsiteX3" fmla="*/ 3826777 w 6365026"/>
              <a:gd name="connsiteY3" fmla="*/ 3048000 h 3048000"/>
              <a:gd name="connsiteX4" fmla="*/ 3837288 w 6365026"/>
              <a:gd name="connsiteY4" fmla="*/ 1261242 h 3048000"/>
              <a:gd name="connsiteX5" fmla="*/ 1013 w 6365026"/>
              <a:gd name="connsiteY5" fmla="*/ 1224455 h 3048000"/>
              <a:gd name="connsiteX6" fmla="*/ 1012 w 6365026"/>
              <a:gd name="connsiteY6" fmla="*/ 0 h 3048000"/>
              <a:gd name="connsiteX0" fmla="*/ 1012 w 6365026"/>
              <a:gd name="connsiteY0" fmla="*/ 73573 h 3042745"/>
              <a:gd name="connsiteX1" fmla="*/ 6365026 w 6365026"/>
              <a:gd name="connsiteY1" fmla="*/ 0 h 3042745"/>
              <a:gd name="connsiteX2" fmla="*/ 6333495 w 6365026"/>
              <a:gd name="connsiteY2" fmla="*/ 3037490 h 3042745"/>
              <a:gd name="connsiteX3" fmla="*/ 3826777 w 6365026"/>
              <a:gd name="connsiteY3" fmla="*/ 3042745 h 3042745"/>
              <a:gd name="connsiteX4" fmla="*/ 3837288 w 6365026"/>
              <a:gd name="connsiteY4" fmla="*/ 1255987 h 3042745"/>
              <a:gd name="connsiteX5" fmla="*/ 1013 w 6365026"/>
              <a:gd name="connsiteY5" fmla="*/ 1219200 h 3042745"/>
              <a:gd name="connsiteX6" fmla="*/ 1012 w 6365026"/>
              <a:gd name="connsiteY6" fmla="*/ 73573 h 3042745"/>
              <a:gd name="connsiteX0" fmla="*/ 1012 w 6365026"/>
              <a:gd name="connsiteY0" fmla="*/ 52553 h 3042745"/>
              <a:gd name="connsiteX1" fmla="*/ 6365026 w 6365026"/>
              <a:gd name="connsiteY1" fmla="*/ 0 h 3042745"/>
              <a:gd name="connsiteX2" fmla="*/ 6333495 w 6365026"/>
              <a:gd name="connsiteY2" fmla="*/ 3037490 h 3042745"/>
              <a:gd name="connsiteX3" fmla="*/ 3826777 w 6365026"/>
              <a:gd name="connsiteY3" fmla="*/ 3042745 h 3042745"/>
              <a:gd name="connsiteX4" fmla="*/ 3837288 w 6365026"/>
              <a:gd name="connsiteY4" fmla="*/ 1255987 h 3042745"/>
              <a:gd name="connsiteX5" fmla="*/ 1013 w 6365026"/>
              <a:gd name="connsiteY5" fmla="*/ 1219200 h 3042745"/>
              <a:gd name="connsiteX6" fmla="*/ 1012 w 6365026"/>
              <a:gd name="connsiteY6" fmla="*/ 52553 h 3042745"/>
              <a:gd name="connsiteX0" fmla="*/ 1012 w 6359770"/>
              <a:gd name="connsiteY0" fmla="*/ 10512 h 3000704"/>
              <a:gd name="connsiteX1" fmla="*/ 6359770 w 6359770"/>
              <a:gd name="connsiteY1" fmla="*/ 0 h 3000704"/>
              <a:gd name="connsiteX2" fmla="*/ 6333495 w 6359770"/>
              <a:gd name="connsiteY2" fmla="*/ 2995449 h 3000704"/>
              <a:gd name="connsiteX3" fmla="*/ 3826777 w 6359770"/>
              <a:gd name="connsiteY3" fmla="*/ 3000704 h 3000704"/>
              <a:gd name="connsiteX4" fmla="*/ 3837288 w 6359770"/>
              <a:gd name="connsiteY4" fmla="*/ 1213946 h 3000704"/>
              <a:gd name="connsiteX5" fmla="*/ 1013 w 6359770"/>
              <a:gd name="connsiteY5" fmla="*/ 1177159 h 3000704"/>
              <a:gd name="connsiteX6" fmla="*/ 1012 w 6359770"/>
              <a:gd name="connsiteY6" fmla="*/ 10512 h 3000704"/>
              <a:gd name="connsiteX0" fmla="*/ 1012 w 6333495"/>
              <a:gd name="connsiteY0" fmla="*/ 0 h 2990192"/>
              <a:gd name="connsiteX1" fmla="*/ 6270432 w 6333495"/>
              <a:gd name="connsiteY1" fmla="*/ 10508 h 2990192"/>
              <a:gd name="connsiteX2" fmla="*/ 6333495 w 6333495"/>
              <a:gd name="connsiteY2" fmla="*/ 2984937 h 2990192"/>
              <a:gd name="connsiteX3" fmla="*/ 3826777 w 6333495"/>
              <a:gd name="connsiteY3" fmla="*/ 2990192 h 2990192"/>
              <a:gd name="connsiteX4" fmla="*/ 3837288 w 6333495"/>
              <a:gd name="connsiteY4" fmla="*/ 1203434 h 2990192"/>
              <a:gd name="connsiteX5" fmla="*/ 1013 w 6333495"/>
              <a:gd name="connsiteY5" fmla="*/ 1166647 h 2990192"/>
              <a:gd name="connsiteX6" fmla="*/ 1012 w 6333495"/>
              <a:gd name="connsiteY6" fmla="*/ 0 h 2990192"/>
              <a:gd name="connsiteX0" fmla="*/ 1012 w 6333495"/>
              <a:gd name="connsiteY0" fmla="*/ 0 h 2990192"/>
              <a:gd name="connsiteX1" fmla="*/ 6270432 w 6333495"/>
              <a:gd name="connsiteY1" fmla="*/ 10508 h 2990192"/>
              <a:gd name="connsiteX2" fmla="*/ 6333495 w 6333495"/>
              <a:gd name="connsiteY2" fmla="*/ 2984937 h 2990192"/>
              <a:gd name="connsiteX3" fmla="*/ 3826777 w 6333495"/>
              <a:gd name="connsiteY3" fmla="*/ 2990192 h 2990192"/>
              <a:gd name="connsiteX4" fmla="*/ 3837288 w 6333495"/>
              <a:gd name="connsiteY4" fmla="*/ 1203434 h 2990192"/>
              <a:gd name="connsiteX5" fmla="*/ 1013 w 6333495"/>
              <a:gd name="connsiteY5" fmla="*/ 1166647 h 2990192"/>
              <a:gd name="connsiteX6" fmla="*/ 1012 w 6333495"/>
              <a:gd name="connsiteY6" fmla="*/ 0 h 2990192"/>
              <a:gd name="connsiteX0" fmla="*/ 1012 w 6270432"/>
              <a:gd name="connsiteY0" fmla="*/ 0 h 2990192"/>
              <a:gd name="connsiteX1" fmla="*/ 6270432 w 6270432"/>
              <a:gd name="connsiteY1" fmla="*/ 10508 h 2990192"/>
              <a:gd name="connsiteX2" fmla="*/ 6238902 w 6270432"/>
              <a:gd name="connsiteY2" fmla="*/ 2963917 h 2990192"/>
              <a:gd name="connsiteX3" fmla="*/ 3826777 w 6270432"/>
              <a:gd name="connsiteY3" fmla="*/ 2990192 h 2990192"/>
              <a:gd name="connsiteX4" fmla="*/ 3837288 w 6270432"/>
              <a:gd name="connsiteY4" fmla="*/ 1203434 h 2990192"/>
              <a:gd name="connsiteX5" fmla="*/ 1013 w 6270432"/>
              <a:gd name="connsiteY5" fmla="*/ 1166647 h 2990192"/>
              <a:gd name="connsiteX6" fmla="*/ 1012 w 6270432"/>
              <a:gd name="connsiteY6" fmla="*/ 0 h 2990192"/>
              <a:gd name="connsiteX0" fmla="*/ 1012 w 6270432"/>
              <a:gd name="connsiteY0" fmla="*/ 0 h 2990192"/>
              <a:gd name="connsiteX1" fmla="*/ 6270432 w 6270432"/>
              <a:gd name="connsiteY1" fmla="*/ 10508 h 2990192"/>
              <a:gd name="connsiteX2" fmla="*/ 6244140 w 6270432"/>
              <a:gd name="connsiteY2" fmla="*/ 2989964 h 2990192"/>
              <a:gd name="connsiteX3" fmla="*/ 3826777 w 6270432"/>
              <a:gd name="connsiteY3" fmla="*/ 2990192 h 2990192"/>
              <a:gd name="connsiteX4" fmla="*/ 3837288 w 6270432"/>
              <a:gd name="connsiteY4" fmla="*/ 1203434 h 2990192"/>
              <a:gd name="connsiteX5" fmla="*/ 1013 w 6270432"/>
              <a:gd name="connsiteY5" fmla="*/ 1166647 h 2990192"/>
              <a:gd name="connsiteX6" fmla="*/ 1012 w 6270432"/>
              <a:gd name="connsiteY6" fmla="*/ 0 h 2990192"/>
              <a:gd name="connsiteX0" fmla="*/ 89038 w 6269419"/>
              <a:gd name="connsiteY0" fmla="*/ 0 h 2990192"/>
              <a:gd name="connsiteX1" fmla="*/ 6269419 w 6269419"/>
              <a:gd name="connsiteY1" fmla="*/ 10508 h 2990192"/>
              <a:gd name="connsiteX2" fmla="*/ 6243127 w 6269419"/>
              <a:gd name="connsiteY2" fmla="*/ 2989964 h 2990192"/>
              <a:gd name="connsiteX3" fmla="*/ 3825764 w 6269419"/>
              <a:gd name="connsiteY3" fmla="*/ 2990192 h 2990192"/>
              <a:gd name="connsiteX4" fmla="*/ 3836275 w 6269419"/>
              <a:gd name="connsiteY4" fmla="*/ 1203434 h 2990192"/>
              <a:gd name="connsiteX5" fmla="*/ 0 w 6269419"/>
              <a:gd name="connsiteY5" fmla="*/ 1166647 h 2990192"/>
              <a:gd name="connsiteX6" fmla="*/ 89038 w 6269419"/>
              <a:gd name="connsiteY6" fmla="*/ 0 h 2990192"/>
              <a:gd name="connsiteX0" fmla="*/ 638 w 6181019"/>
              <a:gd name="connsiteY0" fmla="*/ 0 h 2990192"/>
              <a:gd name="connsiteX1" fmla="*/ 6181019 w 6181019"/>
              <a:gd name="connsiteY1" fmla="*/ 10508 h 2990192"/>
              <a:gd name="connsiteX2" fmla="*/ 6154727 w 6181019"/>
              <a:gd name="connsiteY2" fmla="*/ 2989964 h 2990192"/>
              <a:gd name="connsiteX3" fmla="*/ 3737364 w 6181019"/>
              <a:gd name="connsiteY3" fmla="*/ 2990192 h 2990192"/>
              <a:gd name="connsiteX4" fmla="*/ 3747875 w 6181019"/>
              <a:gd name="connsiteY4" fmla="*/ 1203434 h 2990192"/>
              <a:gd name="connsiteX5" fmla="*/ 5877 w 6181019"/>
              <a:gd name="connsiteY5" fmla="*/ 1161438 h 2990192"/>
              <a:gd name="connsiteX6" fmla="*/ 638 w 6181019"/>
              <a:gd name="connsiteY6" fmla="*/ 0 h 2990192"/>
              <a:gd name="connsiteX0" fmla="*/ 5236 w 6185617"/>
              <a:gd name="connsiteY0" fmla="*/ 0 h 2990192"/>
              <a:gd name="connsiteX1" fmla="*/ 6185617 w 6185617"/>
              <a:gd name="connsiteY1" fmla="*/ 10508 h 2990192"/>
              <a:gd name="connsiteX2" fmla="*/ 6159325 w 6185617"/>
              <a:gd name="connsiteY2" fmla="*/ 2989964 h 2990192"/>
              <a:gd name="connsiteX3" fmla="*/ 3741962 w 6185617"/>
              <a:gd name="connsiteY3" fmla="*/ 2990192 h 2990192"/>
              <a:gd name="connsiteX4" fmla="*/ 3752473 w 6185617"/>
              <a:gd name="connsiteY4" fmla="*/ 1203434 h 2990192"/>
              <a:gd name="connsiteX5" fmla="*/ 0 w 6185617"/>
              <a:gd name="connsiteY5" fmla="*/ 1182276 h 2990192"/>
              <a:gd name="connsiteX6" fmla="*/ 5236 w 6185617"/>
              <a:gd name="connsiteY6" fmla="*/ 0 h 2990192"/>
              <a:gd name="connsiteX0" fmla="*/ 5236 w 6159429"/>
              <a:gd name="connsiteY0" fmla="*/ 0 h 2990192"/>
              <a:gd name="connsiteX1" fmla="*/ 6159429 w 6159429"/>
              <a:gd name="connsiteY1" fmla="*/ 21363 h 2990192"/>
              <a:gd name="connsiteX2" fmla="*/ 6159325 w 6159429"/>
              <a:gd name="connsiteY2" fmla="*/ 2989964 h 2990192"/>
              <a:gd name="connsiteX3" fmla="*/ 3741962 w 6159429"/>
              <a:gd name="connsiteY3" fmla="*/ 2990192 h 2990192"/>
              <a:gd name="connsiteX4" fmla="*/ 3752473 w 6159429"/>
              <a:gd name="connsiteY4" fmla="*/ 1203434 h 2990192"/>
              <a:gd name="connsiteX5" fmla="*/ 0 w 6159429"/>
              <a:gd name="connsiteY5" fmla="*/ 1182276 h 2990192"/>
              <a:gd name="connsiteX6" fmla="*/ 5236 w 6159429"/>
              <a:gd name="connsiteY6" fmla="*/ 0 h 2990192"/>
              <a:gd name="connsiteX0" fmla="*/ 5236 w 6159429"/>
              <a:gd name="connsiteY0" fmla="*/ 0 h 2989964"/>
              <a:gd name="connsiteX1" fmla="*/ 6159429 w 6159429"/>
              <a:gd name="connsiteY1" fmla="*/ 21363 h 2989964"/>
              <a:gd name="connsiteX2" fmla="*/ 6159325 w 6159429"/>
              <a:gd name="connsiteY2" fmla="*/ 2989964 h 2989964"/>
              <a:gd name="connsiteX3" fmla="*/ 3762913 w 6159429"/>
              <a:gd name="connsiteY3" fmla="*/ 2984765 h 2989964"/>
              <a:gd name="connsiteX4" fmla="*/ 3752473 w 6159429"/>
              <a:gd name="connsiteY4" fmla="*/ 1203434 h 2989964"/>
              <a:gd name="connsiteX5" fmla="*/ 0 w 6159429"/>
              <a:gd name="connsiteY5" fmla="*/ 1182276 h 2989964"/>
              <a:gd name="connsiteX6" fmla="*/ 5236 w 6159429"/>
              <a:gd name="connsiteY6" fmla="*/ 0 h 2989964"/>
              <a:gd name="connsiteX0" fmla="*/ 5236 w 6159429"/>
              <a:gd name="connsiteY0" fmla="*/ 0 h 2989964"/>
              <a:gd name="connsiteX1" fmla="*/ 6159429 w 6159429"/>
              <a:gd name="connsiteY1" fmla="*/ 21363 h 2989964"/>
              <a:gd name="connsiteX2" fmla="*/ 6159325 w 6159429"/>
              <a:gd name="connsiteY2" fmla="*/ 2989964 h 2989964"/>
              <a:gd name="connsiteX3" fmla="*/ 3762913 w 6159429"/>
              <a:gd name="connsiteY3" fmla="*/ 2984765 h 2989964"/>
              <a:gd name="connsiteX4" fmla="*/ 3768187 w 6159429"/>
              <a:gd name="connsiteY4" fmla="*/ 1198007 h 2989964"/>
              <a:gd name="connsiteX5" fmla="*/ 0 w 6159429"/>
              <a:gd name="connsiteY5" fmla="*/ 1182276 h 2989964"/>
              <a:gd name="connsiteX6" fmla="*/ 5236 w 6159429"/>
              <a:gd name="connsiteY6" fmla="*/ 0 h 2989964"/>
              <a:gd name="connsiteX0" fmla="*/ 5236 w 6616972"/>
              <a:gd name="connsiteY0" fmla="*/ 0 h 2989964"/>
              <a:gd name="connsiteX1" fmla="*/ 6159429 w 6616972"/>
              <a:gd name="connsiteY1" fmla="*/ 21363 h 2989964"/>
              <a:gd name="connsiteX2" fmla="*/ 6164439 w 6616972"/>
              <a:gd name="connsiteY2" fmla="*/ 1480483 h 2989964"/>
              <a:gd name="connsiteX3" fmla="*/ 6159325 w 6616972"/>
              <a:gd name="connsiteY3" fmla="*/ 2989964 h 2989964"/>
              <a:gd name="connsiteX4" fmla="*/ 3762913 w 6616972"/>
              <a:gd name="connsiteY4" fmla="*/ 2984765 h 2989964"/>
              <a:gd name="connsiteX5" fmla="*/ 3768187 w 6616972"/>
              <a:gd name="connsiteY5" fmla="*/ 1198007 h 2989964"/>
              <a:gd name="connsiteX6" fmla="*/ 0 w 6616972"/>
              <a:gd name="connsiteY6" fmla="*/ 1182276 h 2989964"/>
              <a:gd name="connsiteX7" fmla="*/ 5236 w 6616972"/>
              <a:gd name="connsiteY7" fmla="*/ 0 h 2989964"/>
              <a:gd name="connsiteX0" fmla="*/ 5236 w 10082852"/>
              <a:gd name="connsiteY0" fmla="*/ 0 h 2989964"/>
              <a:gd name="connsiteX1" fmla="*/ 9938922 w 10082852"/>
              <a:gd name="connsiteY1" fmla="*/ 36965 h 2989964"/>
              <a:gd name="connsiteX2" fmla="*/ 6164439 w 10082852"/>
              <a:gd name="connsiteY2" fmla="*/ 1480483 h 2989964"/>
              <a:gd name="connsiteX3" fmla="*/ 6159325 w 10082852"/>
              <a:gd name="connsiteY3" fmla="*/ 2989964 h 2989964"/>
              <a:gd name="connsiteX4" fmla="*/ 3762913 w 10082852"/>
              <a:gd name="connsiteY4" fmla="*/ 2984765 h 2989964"/>
              <a:gd name="connsiteX5" fmla="*/ 3768187 w 10082852"/>
              <a:gd name="connsiteY5" fmla="*/ 1198007 h 2989964"/>
              <a:gd name="connsiteX6" fmla="*/ 0 w 10082852"/>
              <a:gd name="connsiteY6" fmla="*/ 1182276 h 2989964"/>
              <a:gd name="connsiteX7" fmla="*/ 5236 w 10082852"/>
              <a:gd name="connsiteY7" fmla="*/ 0 h 2989964"/>
              <a:gd name="connsiteX0" fmla="*/ 5236 w 10401937"/>
              <a:gd name="connsiteY0" fmla="*/ 0 h 2989964"/>
              <a:gd name="connsiteX1" fmla="*/ 9938922 w 10401937"/>
              <a:gd name="connsiteY1" fmla="*/ 36965 h 2989964"/>
              <a:gd name="connsiteX2" fmla="*/ 9964677 w 10401937"/>
              <a:gd name="connsiteY2" fmla="*/ 1308816 h 2989964"/>
              <a:gd name="connsiteX3" fmla="*/ 6159325 w 10401937"/>
              <a:gd name="connsiteY3" fmla="*/ 2989964 h 2989964"/>
              <a:gd name="connsiteX4" fmla="*/ 3762913 w 10401937"/>
              <a:gd name="connsiteY4" fmla="*/ 2984765 h 2989964"/>
              <a:gd name="connsiteX5" fmla="*/ 3768187 w 10401937"/>
              <a:gd name="connsiteY5" fmla="*/ 1198007 h 2989964"/>
              <a:gd name="connsiteX6" fmla="*/ 0 w 10401937"/>
              <a:gd name="connsiteY6" fmla="*/ 1182276 h 2989964"/>
              <a:gd name="connsiteX7" fmla="*/ 5236 w 10401937"/>
              <a:gd name="connsiteY7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159325 w 10397134"/>
              <a:gd name="connsiteY3" fmla="*/ 2989964 h 2989964"/>
              <a:gd name="connsiteX4" fmla="*/ 3762913 w 10397134"/>
              <a:gd name="connsiteY4" fmla="*/ 2984765 h 2989964"/>
              <a:gd name="connsiteX5" fmla="*/ 3768187 w 10397134"/>
              <a:gd name="connsiteY5" fmla="*/ 1198007 h 2989964"/>
              <a:gd name="connsiteX6" fmla="*/ 0 w 10397134"/>
              <a:gd name="connsiteY6" fmla="*/ 1182276 h 2989964"/>
              <a:gd name="connsiteX7" fmla="*/ 5236 w 10397134"/>
              <a:gd name="connsiteY7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9945864 w 10397134"/>
              <a:gd name="connsiteY3" fmla="*/ 1202953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754757 w 10397134"/>
              <a:gd name="connsiteY3" fmla="*/ 1230899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632023 w 10397134"/>
              <a:gd name="connsiteY3" fmla="*/ 1206946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632023 w 10397134"/>
              <a:gd name="connsiteY3" fmla="*/ 1206946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6494"/>
              <a:gd name="connsiteY0" fmla="*/ 0 h 2989964"/>
              <a:gd name="connsiteX1" fmla="*/ 9938922 w 9946494"/>
              <a:gd name="connsiteY1" fmla="*/ 36965 h 2989964"/>
              <a:gd name="connsiteX2" fmla="*/ 9946494 w 9946494"/>
              <a:gd name="connsiteY2" fmla="*/ 1193041 h 2989964"/>
              <a:gd name="connsiteX3" fmla="*/ 6632023 w 9946494"/>
              <a:gd name="connsiteY3" fmla="*/ 1206946 h 2989964"/>
              <a:gd name="connsiteX4" fmla="*/ 6159325 w 9946494"/>
              <a:gd name="connsiteY4" fmla="*/ 2989964 h 2989964"/>
              <a:gd name="connsiteX5" fmla="*/ 3762913 w 9946494"/>
              <a:gd name="connsiteY5" fmla="*/ 2984765 h 2989964"/>
              <a:gd name="connsiteX6" fmla="*/ 3768187 w 9946494"/>
              <a:gd name="connsiteY6" fmla="*/ 1198007 h 2989964"/>
              <a:gd name="connsiteX7" fmla="*/ 0 w 9946494"/>
              <a:gd name="connsiteY7" fmla="*/ 1182276 h 2989964"/>
              <a:gd name="connsiteX8" fmla="*/ 5236 w 9946494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125721 w 9947569"/>
              <a:gd name="connsiteY3" fmla="*/ 1203045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5721 w 9947569"/>
              <a:gd name="connsiteY3" fmla="*/ 1203045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206945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191343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191343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6494"/>
              <a:gd name="connsiteY0" fmla="*/ 0 h 2984765"/>
              <a:gd name="connsiteX1" fmla="*/ 9912274 w 9946494"/>
              <a:gd name="connsiteY1" fmla="*/ 36965 h 2984765"/>
              <a:gd name="connsiteX2" fmla="*/ 9946494 w 9946494"/>
              <a:gd name="connsiteY2" fmla="*/ 1193041 h 2984765"/>
              <a:gd name="connsiteX3" fmla="*/ 6121280 w 9946494"/>
              <a:gd name="connsiteY3" fmla="*/ 1191343 h 2984765"/>
              <a:gd name="connsiteX4" fmla="*/ 6132678 w 9946494"/>
              <a:gd name="connsiteY4" fmla="*/ 2982163 h 2984765"/>
              <a:gd name="connsiteX5" fmla="*/ 3762913 w 9946494"/>
              <a:gd name="connsiteY5" fmla="*/ 2984765 h 2984765"/>
              <a:gd name="connsiteX6" fmla="*/ 3768187 w 9946494"/>
              <a:gd name="connsiteY6" fmla="*/ 1198007 h 2984765"/>
              <a:gd name="connsiteX7" fmla="*/ 0 w 9946494"/>
              <a:gd name="connsiteY7" fmla="*/ 1182276 h 2984765"/>
              <a:gd name="connsiteX8" fmla="*/ 5236 w 9946494"/>
              <a:gd name="connsiteY8" fmla="*/ 0 h 2984765"/>
              <a:gd name="connsiteX0" fmla="*/ 5236 w 9914773"/>
              <a:gd name="connsiteY0" fmla="*/ 0 h 2984765"/>
              <a:gd name="connsiteX1" fmla="*/ 9912274 w 9914773"/>
              <a:gd name="connsiteY1" fmla="*/ 36965 h 2984765"/>
              <a:gd name="connsiteX2" fmla="*/ 9884317 w 9914773"/>
              <a:gd name="connsiteY2" fmla="*/ 1193041 h 2984765"/>
              <a:gd name="connsiteX3" fmla="*/ 6121280 w 9914773"/>
              <a:gd name="connsiteY3" fmla="*/ 1191343 h 2984765"/>
              <a:gd name="connsiteX4" fmla="*/ 6132678 w 9914773"/>
              <a:gd name="connsiteY4" fmla="*/ 2982163 h 2984765"/>
              <a:gd name="connsiteX5" fmla="*/ 3762913 w 9914773"/>
              <a:gd name="connsiteY5" fmla="*/ 2984765 h 2984765"/>
              <a:gd name="connsiteX6" fmla="*/ 3768187 w 9914773"/>
              <a:gd name="connsiteY6" fmla="*/ 1198007 h 2984765"/>
              <a:gd name="connsiteX7" fmla="*/ 0 w 9914773"/>
              <a:gd name="connsiteY7" fmla="*/ 1182276 h 2984765"/>
              <a:gd name="connsiteX8" fmla="*/ 5236 w 9914773"/>
              <a:gd name="connsiteY8" fmla="*/ 0 h 2984765"/>
              <a:gd name="connsiteX0" fmla="*/ 5236 w 9884317"/>
              <a:gd name="connsiteY0" fmla="*/ 0 h 2984765"/>
              <a:gd name="connsiteX1" fmla="*/ 9863420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91013"/>
              <a:gd name="connsiteY0" fmla="*/ 0 h 2984765"/>
              <a:gd name="connsiteX1" fmla="*/ 9885626 w 9891013"/>
              <a:gd name="connsiteY1" fmla="*/ 36965 h 2984765"/>
              <a:gd name="connsiteX2" fmla="*/ 9884317 w 9891013"/>
              <a:gd name="connsiteY2" fmla="*/ 1193041 h 2984765"/>
              <a:gd name="connsiteX3" fmla="*/ 6121280 w 9891013"/>
              <a:gd name="connsiteY3" fmla="*/ 1191343 h 2984765"/>
              <a:gd name="connsiteX4" fmla="*/ 6132678 w 9891013"/>
              <a:gd name="connsiteY4" fmla="*/ 2982163 h 2984765"/>
              <a:gd name="connsiteX5" fmla="*/ 3762913 w 9891013"/>
              <a:gd name="connsiteY5" fmla="*/ 2984765 h 2984765"/>
              <a:gd name="connsiteX6" fmla="*/ 3768187 w 9891013"/>
              <a:gd name="connsiteY6" fmla="*/ 1198007 h 2984765"/>
              <a:gd name="connsiteX7" fmla="*/ 0 w 9891013"/>
              <a:gd name="connsiteY7" fmla="*/ 1182276 h 2984765"/>
              <a:gd name="connsiteX8" fmla="*/ 5236 w 9891013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91014"/>
              <a:gd name="connsiteY0" fmla="*/ 0 h 2984765"/>
              <a:gd name="connsiteX1" fmla="*/ 9890067 w 9891014"/>
              <a:gd name="connsiteY1" fmla="*/ 36965 h 2984765"/>
              <a:gd name="connsiteX2" fmla="*/ 9884317 w 9891014"/>
              <a:gd name="connsiteY2" fmla="*/ 1193041 h 2984765"/>
              <a:gd name="connsiteX3" fmla="*/ 6121280 w 9891014"/>
              <a:gd name="connsiteY3" fmla="*/ 1191343 h 2984765"/>
              <a:gd name="connsiteX4" fmla="*/ 6132678 w 9891014"/>
              <a:gd name="connsiteY4" fmla="*/ 2982163 h 2984765"/>
              <a:gd name="connsiteX5" fmla="*/ 3762913 w 9891014"/>
              <a:gd name="connsiteY5" fmla="*/ 2984765 h 2984765"/>
              <a:gd name="connsiteX6" fmla="*/ 3768187 w 9891014"/>
              <a:gd name="connsiteY6" fmla="*/ 1198007 h 2984765"/>
              <a:gd name="connsiteX7" fmla="*/ 0 w 9891014"/>
              <a:gd name="connsiteY7" fmla="*/ 1182276 h 2984765"/>
              <a:gd name="connsiteX8" fmla="*/ 5236 w 9891014"/>
              <a:gd name="connsiteY8" fmla="*/ 0 h 2984765"/>
              <a:gd name="connsiteX0" fmla="*/ 5236 w 9884317"/>
              <a:gd name="connsiteY0" fmla="*/ 0 h 2984765"/>
              <a:gd name="connsiteX1" fmla="*/ 9872301 w 9884317"/>
              <a:gd name="connsiteY1" fmla="*/ 44766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72852"/>
              <a:gd name="connsiteY0" fmla="*/ 0 h 2984765"/>
              <a:gd name="connsiteX1" fmla="*/ 9872301 w 9872852"/>
              <a:gd name="connsiteY1" fmla="*/ 44766 h 2984765"/>
              <a:gd name="connsiteX2" fmla="*/ 9857670 w 9872852"/>
              <a:gd name="connsiteY2" fmla="*/ 1193041 h 2984765"/>
              <a:gd name="connsiteX3" fmla="*/ 6121280 w 9872852"/>
              <a:gd name="connsiteY3" fmla="*/ 1191343 h 2984765"/>
              <a:gd name="connsiteX4" fmla="*/ 6132678 w 9872852"/>
              <a:gd name="connsiteY4" fmla="*/ 2982163 h 2984765"/>
              <a:gd name="connsiteX5" fmla="*/ 3762913 w 9872852"/>
              <a:gd name="connsiteY5" fmla="*/ 2984765 h 2984765"/>
              <a:gd name="connsiteX6" fmla="*/ 3768187 w 9872852"/>
              <a:gd name="connsiteY6" fmla="*/ 1198007 h 2984765"/>
              <a:gd name="connsiteX7" fmla="*/ 0 w 9872852"/>
              <a:gd name="connsiteY7" fmla="*/ 1182276 h 2984765"/>
              <a:gd name="connsiteX8" fmla="*/ 5236 w 9872852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44766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25264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9662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8216"/>
              <a:gd name="connsiteY0" fmla="*/ 5939 h 2990704"/>
              <a:gd name="connsiteX1" fmla="*/ 9876742 w 9878216"/>
              <a:gd name="connsiteY1" fmla="*/ 0 h 2990704"/>
              <a:gd name="connsiteX2" fmla="*/ 9875436 w 9878216"/>
              <a:gd name="connsiteY2" fmla="*/ 1206781 h 2990704"/>
              <a:gd name="connsiteX3" fmla="*/ 6121280 w 9878216"/>
              <a:gd name="connsiteY3" fmla="*/ 1197282 h 2990704"/>
              <a:gd name="connsiteX4" fmla="*/ 6132678 w 9878216"/>
              <a:gd name="connsiteY4" fmla="*/ 2988102 h 2990704"/>
              <a:gd name="connsiteX5" fmla="*/ 3762913 w 9878216"/>
              <a:gd name="connsiteY5" fmla="*/ 2990704 h 2990704"/>
              <a:gd name="connsiteX6" fmla="*/ 3768187 w 9878216"/>
              <a:gd name="connsiteY6" fmla="*/ 1203946 h 2990704"/>
              <a:gd name="connsiteX7" fmla="*/ 0 w 9878216"/>
              <a:gd name="connsiteY7" fmla="*/ 1188215 h 2990704"/>
              <a:gd name="connsiteX8" fmla="*/ 5236 w 9878216"/>
              <a:gd name="connsiteY8" fmla="*/ 5939 h 299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78216" h="2990704">
                <a:moveTo>
                  <a:pt x="5236" y="5939"/>
                </a:moveTo>
                <a:lnTo>
                  <a:pt x="9876742" y="0"/>
                </a:lnTo>
                <a:cubicBezTo>
                  <a:pt x="9880694" y="442092"/>
                  <a:pt x="9875453" y="712014"/>
                  <a:pt x="9875436" y="1206781"/>
                </a:cubicBezTo>
                <a:lnTo>
                  <a:pt x="6121280" y="1197282"/>
                </a:lnTo>
                <a:cubicBezTo>
                  <a:pt x="6129623" y="1605983"/>
                  <a:pt x="6119480" y="2503911"/>
                  <a:pt x="6132678" y="2988102"/>
                </a:cubicBezTo>
                <a:lnTo>
                  <a:pt x="3762913" y="2990704"/>
                </a:lnTo>
                <a:cubicBezTo>
                  <a:pt x="3766417" y="2395118"/>
                  <a:pt x="3764683" y="1799532"/>
                  <a:pt x="3768187" y="1203946"/>
                </a:cubicBezTo>
                <a:lnTo>
                  <a:pt x="0" y="1188215"/>
                </a:lnTo>
                <a:cubicBezTo>
                  <a:pt x="3503" y="764298"/>
                  <a:pt x="1733" y="429856"/>
                  <a:pt x="5236" y="5939"/>
                </a:cubicBezTo>
                <a:close/>
              </a:path>
            </a:pathLst>
          </a:cu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32DDE4-99D2-2A55-20C4-0764A15711FC}"/>
              </a:ext>
            </a:extLst>
          </p:cNvPr>
          <p:cNvSpPr txBox="1"/>
          <p:nvPr/>
        </p:nvSpPr>
        <p:spPr>
          <a:xfrm>
            <a:off x="4718190" y="1399504"/>
            <a:ext cx="1936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00B050"/>
                </a:solidFill>
              </a:rPr>
              <a:t>This Work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F20572-3864-1E89-8AC0-ED61F72BFFEE}"/>
              </a:ext>
            </a:extLst>
          </p:cNvPr>
          <p:cNvSpPr txBox="1"/>
          <p:nvPr/>
        </p:nvSpPr>
        <p:spPr>
          <a:xfrm>
            <a:off x="4576466" y="5888188"/>
            <a:ext cx="2459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7030A0"/>
                </a:solidFill>
              </a:rPr>
              <a:t>Theorem Proving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FC4454-85E0-8ECA-24E6-AF7598494474}"/>
              </a:ext>
            </a:extLst>
          </p:cNvPr>
          <p:cNvSpPr txBox="1"/>
          <p:nvPr/>
        </p:nvSpPr>
        <p:spPr>
          <a:xfrm>
            <a:off x="8901282" y="5928483"/>
            <a:ext cx="2900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7030A0"/>
                </a:solidFill>
              </a:rPr>
              <a:t>Constraint Satisfaction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1E6A2DB-FC54-BF54-433C-EB28989487F5}"/>
              </a:ext>
            </a:extLst>
          </p:cNvPr>
          <p:cNvSpPr txBox="1"/>
          <p:nvPr/>
        </p:nvSpPr>
        <p:spPr>
          <a:xfrm>
            <a:off x="7036105" y="5494840"/>
            <a:ext cx="2010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chemeClr val="tx2"/>
                </a:solidFill>
              </a:rPr>
              <a:t>[U.+ CAV’17]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C78E40-6471-EED3-054E-7C0DB94408EB}"/>
                  </a:ext>
                </a:extLst>
              </p:cNvPr>
              <p:cNvSpPr txBox="1"/>
              <p:nvPr/>
            </p:nvSpPr>
            <p:spPr>
              <a:xfrm>
                <a:off x="5915902" y="4047205"/>
                <a:ext cx="1576549" cy="38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𝚷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kumimoji="1" lang="en-US" altLang="ja-JP" b="1" dirty="0">
                    <a:solidFill>
                      <a:srgbClr val="7030A0"/>
                    </a:solidFill>
                  </a:rPr>
                  <a:t>-complete</a:t>
                </a:r>
                <a:endParaRPr lang="ja-JP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C78E40-6471-EED3-054E-7C0DB9440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02" y="4047205"/>
                <a:ext cx="1576549" cy="388504"/>
              </a:xfrm>
              <a:prstGeom prst="rect">
                <a:avLst/>
              </a:prstGeom>
              <a:blipFill>
                <a:blip r:embed="rId7"/>
                <a:stretch>
                  <a:fillRect t="-4688" r="-3089" b="-23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392172C-E5BD-54D3-9F43-A7F6AC4DBC6A}"/>
                  </a:ext>
                </a:extLst>
              </p:cNvPr>
              <p:cNvSpPr txBox="1"/>
              <p:nvPr/>
            </p:nvSpPr>
            <p:spPr>
              <a:xfrm>
                <a:off x="10303793" y="4047205"/>
                <a:ext cx="1576549" cy="38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𝚷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kumimoji="1" lang="en-US" altLang="ja-JP" b="1" dirty="0">
                    <a:solidFill>
                      <a:srgbClr val="7030A0"/>
                    </a:solidFill>
                  </a:rPr>
                  <a:t>-complete</a:t>
                </a:r>
                <a:endParaRPr lang="ja-JP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392172C-E5BD-54D3-9F43-A7F6AC4DB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793" y="4047205"/>
                <a:ext cx="1576549" cy="388504"/>
              </a:xfrm>
              <a:prstGeom prst="rect">
                <a:avLst/>
              </a:prstGeom>
              <a:blipFill>
                <a:blip r:embed="rId8"/>
                <a:stretch>
                  <a:fillRect t="-4688" r="-3089" b="-23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7A224E2-252D-A821-4B4C-614248D70A5E}"/>
                  </a:ext>
                </a:extLst>
              </p:cNvPr>
              <p:cNvSpPr txBox="1"/>
              <p:nvPr/>
            </p:nvSpPr>
            <p:spPr>
              <a:xfrm>
                <a:off x="10290985" y="1884770"/>
                <a:ext cx="1576549" cy="38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ja-JP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1" lang="en-US" altLang="ja-JP" b="1" dirty="0">
                    <a:solidFill>
                      <a:srgbClr val="7030A0"/>
                    </a:solidFill>
                  </a:rPr>
                  <a:t>-complete</a:t>
                </a:r>
                <a:endParaRPr lang="ja-JP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7A224E2-252D-A821-4B4C-614248D70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985" y="1884770"/>
                <a:ext cx="1576549" cy="388504"/>
              </a:xfrm>
              <a:prstGeom prst="rect">
                <a:avLst/>
              </a:prstGeom>
              <a:blipFill>
                <a:blip r:embed="rId9"/>
                <a:stretch>
                  <a:fillRect t="-3125" r="-1158" b="-23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2B1D95-B4CC-8F7D-560A-10BCF33523A5}"/>
                  </a:ext>
                </a:extLst>
              </p:cNvPr>
              <p:cNvSpPr txBox="1"/>
              <p:nvPr/>
            </p:nvSpPr>
            <p:spPr>
              <a:xfrm>
                <a:off x="5885726" y="1879586"/>
                <a:ext cx="1576549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ja-JP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1" lang="en-US" altLang="ja-JP" b="1" dirty="0">
                    <a:solidFill>
                      <a:srgbClr val="7030A0"/>
                    </a:solidFill>
                  </a:rPr>
                  <a:t>-complete</a:t>
                </a:r>
                <a:endParaRPr lang="ja-JP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2B1D95-B4CC-8F7D-560A-10BCF3352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26" y="1879586"/>
                <a:ext cx="1576549" cy="387157"/>
              </a:xfrm>
              <a:prstGeom prst="rect">
                <a:avLst/>
              </a:prstGeom>
              <a:blipFill>
                <a:blip r:embed="rId10"/>
                <a:stretch>
                  <a:fillRect t="-3125" r="-1938" b="-23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フッター プレースホルダー 5">
            <a:extLst>
              <a:ext uri="{FF2B5EF4-FFF2-40B4-BE49-F238E27FC236}">
                <a16:creationId xmlns:a16="http://schemas.microsoft.com/office/drawing/2014/main" id="{576200D0-3EED-373E-96D1-522BD836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kumimoji="1" lang="en-US" altLang="ja-JP" dirty="0"/>
              <a:t>NII </a:t>
            </a:r>
            <a:r>
              <a:rPr kumimoji="1" lang="en-US" altLang="ja-JP" dirty="0" err="1"/>
              <a:t>Shonan</a:t>
            </a:r>
            <a:r>
              <a:rPr kumimoji="1" lang="en-US" altLang="ja-JP" dirty="0"/>
              <a:t> Meeting on " The Art of SAT", </a:t>
            </a:r>
            <a:r>
              <a:rPr kumimoji="1" lang="en-US" altLang="ja-JP" dirty="0" err="1"/>
              <a:t>Shonan</a:t>
            </a:r>
            <a:r>
              <a:rPr kumimoji="1" lang="en-US" altLang="ja-JP" dirty="0"/>
              <a:t>, Japan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41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26" grpId="0" animBg="1"/>
      <p:bldP spid="27" grpId="0" animBg="1"/>
      <p:bldP spid="29" grpId="0" animBg="1"/>
      <p:bldP spid="30" grpId="0" animBg="1"/>
      <p:bldP spid="38" grpId="0"/>
      <p:bldP spid="39" grpId="0" animBg="1"/>
      <p:bldP spid="40" grpId="0" animBg="1"/>
      <p:bldP spid="41" grpId="0"/>
      <p:bldP spid="15" grpId="0"/>
      <p:bldP spid="17" grpId="0"/>
      <p:bldP spid="18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8CAB-A358-9CA4-ECE9-47DEFA7B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Future and Ongoing Work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4A6CE4-30EC-B94E-74CE-D53ADF5862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ja-JP" dirty="0"/>
                  <a:t>Support more </a:t>
                </a:r>
                <a:r>
                  <a:rPr kumimoji="1" lang="en-US" altLang="ja-JP" dirty="0"/>
                  <a:t>background theories:</a:t>
                </a:r>
              </a:p>
              <a:p>
                <a:pPr lvl="1"/>
                <a:r>
                  <a:rPr kumimoji="1" lang="en-US" altLang="ja-JP" dirty="0"/>
                  <a:t>arrays, co-algebraic data types, heaps, and (co-)recursive functions, …</a:t>
                </a:r>
              </a:p>
              <a:p>
                <a:r>
                  <a:rPr kumimoji="1" lang="en-US" altLang="ja-JP" dirty="0"/>
                  <a:t>Applications to more advanced verification and synthesis problems:</a:t>
                </a:r>
              </a:p>
              <a:p>
                <a:pPr lvl="1"/>
                <a:r>
                  <a:rPr lang="en-US" altLang="ja-JP" dirty="0"/>
                  <a:t>Program synthesis (by extending [Gu+ POPL’23])</a:t>
                </a:r>
              </a:p>
              <a:p>
                <a:pPr lvl="1"/>
                <a:r>
                  <a:rPr kumimoji="1" lang="en-US" altLang="ja-JP" dirty="0"/>
                  <a:t>Temporal </a:t>
                </a:r>
                <a:r>
                  <a:rPr kumimoji="1" lang="en-US" altLang="ja-JP" dirty="0" err="1"/>
                  <a:t>hyperproperties</a:t>
                </a:r>
                <a:r>
                  <a:rPr kumimoji="1" lang="en-US" altLang="ja-JP" dirty="0"/>
                  <a:t> verification (by extending [U.+ CAV’21])</a:t>
                </a:r>
              </a:p>
              <a:p>
                <a:pPr lvl="1"/>
                <a:r>
                  <a:rPr kumimoji="1" lang="en-US" altLang="ja-JP" dirty="0" err="1"/>
                  <a:t>Bisimulation</a:t>
                </a:r>
                <a:r>
                  <a:rPr kumimoji="1" lang="en-US" altLang="ja-JP" dirty="0"/>
                  <a:t> &amp; </a:t>
                </a:r>
                <a:r>
                  <a:rPr kumimoji="1" lang="en-US" altLang="ja-JP" dirty="0" err="1"/>
                  <a:t>Bisimilarity</a:t>
                </a:r>
                <a:r>
                  <a:rPr kumimoji="1" lang="en-US" altLang="ja-JP" dirty="0"/>
                  <a:t> verification (by extending [U.+ arXiv</a:t>
                </a:r>
                <a:r>
                  <a:rPr lang="en-US" altLang="ja-JP" dirty="0"/>
                  <a:t>’20</a:t>
                </a:r>
                <a:r>
                  <a:rPr kumimoji="1" lang="en-US" altLang="ja-JP" dirty="0"/>
                  <a:t>])</a:t>
                </a:r>
              </a:p>
              <a:p>
                <a:pPr lvl="1"/>
                <a:r>
                  <a:rPr lang="en-US" altLang="ja-JP" dirty="0"/>
                  <a:t>Solving infinite state and infinite duration games</a:t>
                </a:r>
                <a:r>
                  <a:rPr kumimoji="1" lang="en-US" altLang="ja-JP" dirty="0"/>
                  <a:t> (by extending [U.+ arXiv</a:t>
                </a:r>
                <a:r>
                  <a:rPr lang="en-US" altLang="ja-JP" dirty="0"/>
                  <a:t>’20</a:t>
                </a:r>
                <a:r>
                  <a:rPr kumimoji="1" lang="en-US" altLang="ja-JP" dirty="0"/>
                  <a:t>])</a:t>
                </a:r>
                <a:endParaRPr lang="en-US" altLang="ja-JP" dirty="0"/>
              </a:p>
              <a:p>
                <a:r>
                  <a:rPr kumimoji="1" lang="en-US" altLang="ja-JP" dirty="0"/>
                  <a:t>Extensions of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en-US" altLang="ja-JP" b="1" dirty="0"/>
                  <a:t>CLP</a:t>
                </a:r>
                <a:endParaRPr lang="en-US" altLang="ja-JP" dirty="0"/>
              </a:p>
              <a:p>
                <a:pPr lvl="1"/>
                <a:r>
                  <a:rPr kumimoji="1" lang="en-US" altLang="ja-JP" dirty="0"/>
                  <a:t>to probabilistic logic for verification of probabilistic programs</a:t>
                </a:r>
              </a:p>
              <a:p>
                <a:pPr lvl="1"/>
                <a:r>
                  <a:rPr kumimoji="1" lang="en-US" altLang="ja-JP" dirty="0"/>
                  <a:t>with random quantifiers for quantitative verification of probabilistic programs</a:t>
                </a:r>
              </a:p>
              <a:p>
                <a:pPr lvl="1"/>
                <a:r>
                  <a:rPr kumimoji="1" lang="en-US" altLang="ja-JP" dirty="0"/>
                  <a:t>to higher-order logic for </a:t>
                </a:r>
                <a:r>
                  <a:rPr lang="en-US" altLang="ja-JP" dirty="0"/>
                  <a:t>precise </a:t>
                </a:r>
                <a:r>
                  <a:rPr kumimoji="1" lang="en-US" altLang="ja-JP" dirty="0"/>
                  <a:t>verification of higher-order programs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(cf. [Kobayashi+ POPL’23])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4A6CE4-30EC-B94E-74CE-D53ADF586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4" t="-795" b="-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217CD-4F52-FCE5-8980-61A9CA07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A25A4-503A-8AF5-DC82-EC8EA28E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C3298-E314-6B3E-4DD8-AC99344B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99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139A1-0A94-62D4-11BE-FA6C0424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Extensions of </a:t>
            </a:r>
            <a:r>
              <a:rPr kumimoji="1" lang="en-US" altLang="ja-JP" b="1" dirty="0"/>
              <a:t>CHCs</a:t>
            </a:r>
            <a:r>
              <a:rPr kumimoji="1" lang="en-US" altLang="ja-JP" dirty="0"/>
              <a:t> for Non-Safety Verification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E0A480-F89C-ABE4-2E4D-0D52EC07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D3E8D7-7CAC-3C32-B61A-689FD79D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F60A1E-8519-4B9D-4489-C6211788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NII </a:t>
            </a:r>
            <a:r>
              <a:rPr kumimoji="1" lang="en-US" altLang="ja-JP" dirty="0" err="1"/>
              <a:t>Shonan</a:t>
            </a:r>
            <a:r>
              <a:rPr kumimoji="1" lang="en-US" altLang="ja-JP" dirty="0"/>
              <a:t> Meeting on " The Art of SAT", </a:t>
            </a:r>
            <a:r>
              <a:rPr kumimoji="1" lang="en-US" altLang="ja-JP" dirty="0" err="1"/>
              <a:t>Shonan</a:t>
            </a:r>
            <a:r>
              <a:rPr kumimoji="1" lang="en-US" altLang="ja-JP" dirty="0"/>
              <a:t>, Japan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1E6F42-E3A2-15C4-700C-2EF761201257}"/>
              </a:ext>
            </a:extLst>
          </p:cNvPr>
          <p:cNvSpPr/>
          <p:nvPr/>
        </p:nvSpPr>
        <p:spPr>
          <a:xfrm>
            <a:off x="9148306" y="4367153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Constrained Horn Clauses (</a:t>
            </a:r>
            <a:r>
              <a:rPr kumimoji="1" lang="en-US" altLang="ja-JP" sz="2800" b="1" dirty="0"/>
              <a:t>CHCs</a:t>
            </a:r>
            <a:r>
              <a:rPr kumimoji="1" lang="en-US" altLang="ja-JP" sz="2800" dirty="0"/>
              <a:t>)</a:t>
            </a:r>
            <a:endParaRPr kumimoji="1" lang="ja-JP" altLang="en-US" sz="20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C49526-0D7E-739F-565B-1ED99557E15E}"/>
              </a:ext>
            </a:extLst>
          </p:cNvPr>
          <p:cNvSpPr/>
          <p:nvPr/>
        </p:nvSpPr>
        <p:spPr>
          <a:xfrm>
            <a:off x="4718190" y="4367153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Constraint Logic Program (</a:t>
            </a:r>
            <a:r>
              <a:rPr kumimoji="1" lang="en-US" altLang="ja-JP" sz="2800" b="1" dirty="0"/>
              <a:t>CLP</a:t>
            </a:r>
            <a:r>
              <a:rPr kumimoji="1" lang="en-US" altLang="ja-JP" sz="2800" dirty="0"/>
              <a:t>)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837A026-D225-5F4C-2EF3-A6B3BF16A725}"/>
                  </a:ext>
                </a:extLst>
              </p:cNvPr>
              <p:cNvSpPr/>
              <p:nvPr/>
            </p:nvSpPr>
            <p:spPr>
              <a:xfrm>
                <a:off x="4724405" y="1887037"/>
                <a:ext cx="2653100" cy="1326703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en-US" altLang="ja-JP" sz="3200" b="1" dirty="0">
                    <a:solidFill>
                      <a:srgbClr val="FF0000"/>
                    </a:solidFill>
                  </a:rPr>
                  <a:t>CLP</a:t>
                </a:r>
                <a:endParaRPr kumimoji="1" lang="ja-JP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837A026-D225-5F4C-2EF3-A6B3BF16A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5" y="1887037"/>
                <a:ext cx="2653100" cy="13267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4F149F-BB8F-4159-1F44-723A8BE39A95}"/>
              </a:ext>
            </a:extLst>
          </p:cNvPr>
          <p:cNvSpPr/>
          <p:nvPr/>
        </p:nvSpPr>
        <p:spPr>
          <a:xfrm>
            <a:off x="9154520" y="1892220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/>
              <a:t>pfwCSP</a:t>
            </a:r>
            <a:endParaRPr kumimoji="1" lang="ja-JP" altLang="en-US" sz="3200" b="1" dirty="0"/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17452B21-2F24-FDA0-4189-9522DB5096F8}"/>
              </a:ext>
            </a:extLst>
          </p:cNvPr>
          <p:cNvSpPr/>
          <p:nvPr/>
        </p:nvSpPr>
        <p:spPr>
          <a:xfrm>
            <a:off x="7486236" y="4570977"/>
            <a:ext cx="1547124" cy="919056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Reduce</a:t>
            </a:r>
            <a:endParaRPr kumimoji="1" lang="ja-JP" altLang="en-US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BD5DAC9-EBA8-A685-71A3-5FE1C767F6E2}"/>
              </a:ext>
            </a:extLst>
          </p:cNvPr>
          <p:cNvSpPr/>
          <p:nvPr/>
        </p:nvSpPr>
        <p:spPr>
          <a:xfrm>
            <a:off x="7492451" y="2095125"/>
            <a:ext cx="1547124" cy="9105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  R</a:t>
            </a:r>
            <a:r>
              <a:rPr kumimoji="1" lang="en-US" altLang="ja-JP" dirty="0"/>
              <a:t>educe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矢印: 上 26">
                <a:extLst>
                  <a:ext uri="{FF2B5EF4-FFF2-40B4-BE49-F238E27FC236}">
                    <a16:creationId xmlns:a16="http://schemas.microsoft.com/office/drawing/2014/main" id="{F499057F-D4C6-F3B8-76C3-B1CB316F76A3}"/>
                  </a:ext>
                </a:extLst>
              </p:cNvPr>
              <p:cNvSpPr/>
              <p:nvPr/>
            </p:nvSpPr>
            <p:spPr>
              <a:xfrm>
                <a:off x="9368864" y="3442256"/>
                <a:ext cx="2211984" cy="717698"/>
              </a:xfrm>
              <a:prstGeom prst="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Extend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ja-JP" dirty="0"/>
                  <a:t>+WF+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矢印: 上 26">
                <a:extLst>
                  <a:ext uri="{FF2B5EF4-FFF2-40B4-BE49-F238E27FC236}">
                    <a16:creationId xmlns:a16="http://schemas.microsoft.com/office/drawing/2014/main" id="{F499057F-D4C6-F3B8-76C3-B1CB316F7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864" y="3442256"/>
                <a:ext cx="2211984" cy="717698"/>
              </a:xfrm>
              <a:prstGeom prst="upArrow">
                <a:avLst/>
              </a:prstGeom>
              <a:blipFill>
                <a:blip r:embed="rId4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297E551-7122-1AE2-E2DA-2BB6FBB329EB}"/>
                  </a:ext>
                </a:extLst>
              </p:cNvPr>
              <p:cNvSpPr/>
              <p:nvPr/>
            </p:nvSpPr>
            <p:spPr>
              <a:xfrm>
                <a:off x="294289" y="1887037"/>
                <a:ext cx="2653100" cy="13267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/>
                  <a:t>(Non)Termination/</a:t>
                </a:r>
                <a:br>
                  <a:rPr kumimoji="1" lang="en-US" altLang="ja-JP" sz="2000" dirty="0"/>
                </a:br>
                <a:r>
                  <a:rPr kumimoji="1" lang="en-US" altLang="ja-JP" sz="2000" dirty="0"/>
                  <a:t>LTL/CTL/modal-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sz="2000" dirty="0"/>
                  <a:t> </a:t>
                </a:r>
                <a:r>
                  <a:rPr lang="en-US" altLang="ja-JP" sz="2000" dirty="0"/>
                  <a:t>c</a:t>
                </a:r>
                <a:r>
                  <a:rPr kumimoji="1" lang="en-US" altLang="ja-JP" sz="2000" dirty="0"/>
                  <a:t>alc. Verification Problems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297E551-7122-1AE2-E2DA-2BB6FBB32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9" y="1887037"/>
                <a:ext cx="2653100" cy="1326703"/>
              </a:xfrm>
              <a:prstGeom prst="rect">
                <a:avLst/>
              </a:prstGeom>
              <a:blipFill>
                <a:blip r:embed="rId5"/>
                <a:stretch>
                  <a:fillRect l="-3204" r="-59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矢印: 右 29">
            <a:extLst>
              <a:ext uri="{FF2B5EF4-FFF2-40B4-BE49-F238E27FC236}">
                <a16:creationId xmlns:a16="http://schemas.microsoft.com/office/drawing/2014/main" id="{1399F617-686E-4687-A836-4595E04D6F45}"/>
              </a:ext>
            </a:extLst>
          </p:cNvPr>
          <p:cNvSpPr/>
          <p:nvPr/>
        </p:nvSpPr>
        <p:spPr>
          <a:xfrm>
            <a:off x="3062335" y="2095125"/>
            <a:ext cx="1547124" cy="9105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i="1" dirty="0"/>
              <a:t>Modularly</a:t>
            </a:r>
            <a:r>
              <a:rPr lang="en-US" altLang="ja-JP" sz="1600" dirty="0"/>
              <a:t> Encode</a:t>
            </a:r>
            <a:endParaRPr kumimoji="1" lang="ja-JP" altLang="en-US" sz="16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EF100B8-C416-1F2B-97D6-C8B18FE1C9C8}"/>
              </a:ext>
            </a:extLst>
          </p:cNvPr>
          <p:cNvSpPr/>
          <p:nvPr/>
        </p:nvSpPr>
        <p:spPr>
          <a:xfrm>
            <a:off x="294289" y="4366629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Safety Verification Problems</a:t>
            </a:r>
            <a:endParaRPr kumimoji="1" lang="ja-JP" altLang="en-US" sz="2000" dirty="0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82CB7E05-323E-F2FA-39A6-0EDBECB997B6}"/>
              </a:ext>
            </a:extLst>
          </p:cNvPr>
          <p:cNvSpPr/>
          <p:nvPr/>
        </p:nvSpPr>
        <p:spPr>
          <a:xfrm>
            <a:off x="3062335" y="4574717"/>
            <a:ext cx="1547124" cy="9105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  Encode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D4864B7-DD0F-8342-BEE5-0E2107750390}"/>
              </a:ext>
            </a:extLst>
          </p:cNvPr>
          <p:cNvSpPr txBox="1"/>
          <p:nvPr/>
        </p:nvSpPr>
        <p:spPr>
          <a:xfrm>
            <a:off x="8843036" y="1421121"/>
            <a:ext cx="283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chemeClr val="tx2"/>
                </a:solidFill>
              </a:rPr>
              <a:t>[U.+ AAAI’20, CAV’21]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19101F2-7798-A62E-317E-8E1F2474E1C4}"/>
              </a:ext>
            </a:extLst>
          </p:cNvPr>
          <p:cNvSpPr/>
          <p:nvPr/>
        </p:nvSpPr>
        <p:spPr>
          <a:xfrm>
            <a:off x="9059637" y="1773278"/>
            <a:ext cx="2838074" cy="402843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F568D656-24B0-0587-4123-D6B21AFCD7C0}"/>
              </a:ext>
            </a:extLst>
          </p:cNvPr>
          <p:cNvSpPr/>
          <p:nvPr/>
        </p:nvSpPr>
        <p:spPr>
          <a:xfrm rot="10800000" flipV="1">
            <a:off x="209138" y="1765275"/>
            <a:ext cx="11688572" cy="4029430"/>
          </a:xfrm>
          <a:custGeom>
            <a:avLst/>
            <a:gdLst>
              <a:gd name="connsiteX0" fmla="*/ 0 w 6448097"/>
              <a:gd name="connsiteY0" fmla="*/ 0 h 3268717"/>
              <a:gd name="connsiteX1" fmla="*/ 6448097 w 6448097"/>
              <a:gd name="connsiteY1" fmla="*/ 52551 h 3268717"/>
              <a:gd name="connsiteX2" fmla="*/ 6416566 w 6448097"/>
              <a:gd name="connsiteY2" fmla="*/ 3268717 h 3268717"/>
              <a:gd name="connsiteX3" fmla="*/ 3873062 w 6448097"/>
              <a:gd name="connsiteY3" fmla="*/ 3210910 h 3268717"/>
              <a:gd name="connsiteX4" fmla="*/ 3878318 w 6448097"/>
              <a:gd name="connsiteY4" fmla="*/ 1313793 h 3268717"/>
              <a:gd name="connsiteX5" fmla="*/ 36787 w 6448097"/>
              <a:gd name="connsiteY5" fmla="*/ 1287517 h 3268717"/>
              <a:gd name="connsiteX6" fmla="*/ 0 w 6448097"/>
              <a:gd name="connsiteY6" fmla="*/ 0 h 3268717"/>
              <a:gd name="connsiteX0" fmla="*/ 10510 w 6411310"/>
              <a:gd name="connsiteY0" fmla="*/ 0 h 3252952"/>
              <a:gd name="connsiteX1" fmla="*/ 6411310 w 6411310"/>
              <a:gd name="connsiteY1" fmla="*/ 36786 h 3252952"/>
              <a:gd name="connsiteX2" fmla="*/ 6379779 w 6411310"/>
              <a:gd name="connsiteY2" fmla="*/ 3252952 h 3252952"/>
              <a:gd name="connsiteX3" fmla="*/ 3836275 w 6411310"/>
              <a:gd name="connsiteY3" fmla="*/ 3195145 h 3252952"/>
              <a:gd name="connsiteX4" fmla="*/ 3841531 w 6411310"/>
              <a:gd name="connsiteY4" fmla="*/ 1298028 h 3252952"/>
              <a:gd name="connsiteX5" fmla="*/ 0 w 6411310"/>
              <a:gd name="connsiteY5" fmla="*/ 1271752 h 3252952"/>
              <a:gd name="connsiteX6" fmla="*/ 10510 w 6411310"/>
              <a:gd name="connsiteY6" fmla="*/ 0 h 3252952"/>
              <a:gd name="connsiteX0" fmla="*/ 466 w 6401266"/>
              <a:gd name="connsiteY0" fmla="*/ 0 h 3252952"/>
              <a:gd name="connsiteX1" fmla="*/ 6401266 w 6401266"/>
              <a:gd name="connsiteY1" fmla="*/ 36786 h 3252952"/>
              <a:gd name="connsiteX2" fmla="*/ 6369735 w 6401266"/>
              <a:gd name="connsiteY2" fmla="*/ 3252952 h 3252952"/>
              <a:gd name="connsiteX3" fmla="*/ 3826231 w 6401266"/>
              <a:gd name="connsiteY3" fmla="*/ 3195145 h 3252952"/>
              <a:gd name="connsiteX4" fmla="*/ 3831487 w 6401266"/>
              <a:gd name="connsiteY4" fmla="*/ 1298028 h 3252952"/>
              <a:gd name="connsiteX5" fmla="*/ 10977 w 6401266"/>
              <a:gd name="connsiteY5" fmla="*/ 1277007 h 3252952"/>
              <a:gd name="connsiteX6" fmla="*/ 466 w 6401266"/>
              <a:gd name="connsiteY6" fmla="*/ 0 h 3252952"/>
              <a:gd name="connsiteX0" fmla="*/ 15765 w 6416565"/>
              <a:gd name="connsiteY0" fmla="*/ 0 h 3252952"/>
              <a:gd name="connsiteX1" fmla="*/ 6416565 w 6416565"/>
              <a:gd name="connsiteY1" fmla="*/ 36786 h 3252952"/>
              <a:gd name="connsiteX2" fmla="*/ 6385034 w 6416565"/>
              <a:gd name="connsiteY2" fmla="*/ 3252952 h 3252952"/>
              <a:gd name="connsiteX3" fmla="*/ 3841530 w 6416565"/>
              <a:gd name="connsiteY3" fmla="*/ 3195145 h 3252952"/>
              <a:gd name="connsiteX4" fmla="*/ 3846786 w 6416565"/>
              <a:gd name="connsiteY4" fmla="*/ 1298028 h 3252952"/>
              <a:gd name="connsiteX5" fmla="*/ 0 w 6416565"/>
              <a:gd name="connsiteY5" fmla="*/ 1287517 h 3252952"/>
              <a:gd name="connsiteX6" fmla="*/ 15765 w 6416565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36275 w 6406054"/>
              <a:gd name="connsiteY4" fmla="*/ 1298028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36275 w 6406054"/>
              <a:gd name="connsiteY4" fmla="*/ 1298028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78316 w 6406054"/>
              <a:gd name="connsiteY4" fmla="*/ 1292773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73060 w 6406054"/>
              <a:gd name="connsiteY3" fmla="*/ 3200400 h 3252952"/>
              <a:gd name="connsiteX4" fmla="*/ 3878316 w 6406054"/>
              <a:gd name="connsiteY4" fmla="*/ 1292773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00400"/>
              <a:gd name="connsiteX1" fmla="*/ 6406054 w 6406054"/>
              <a:gd name="connsiteY1" fmla="*/ 36786 h 3200400"/>
              <a:gd name="connsiteX2" fmla="*/ 6374523 w 6406054"/>
              <a:gd name="connsiteY2" fmla="*/ 3095297 h 3200400"/>
              <a:gd name="connsiteX3" fmla="*/ 3873060 w 6406054"/>
              <a:gd name="connsiteY3" fmla="*/ 3200400 h 3200400"/>
              <a:gd name="connsiteX4" fmla="*/ 3878316 w 6406054"/>
              <a:gd name="connsiteY4" fmla="*/ 1292773 h 3200400"/>
              <a:gd name="connsiteX5" fmla="*/ 0 w 6406054"/>
              <a:gd name="connsiteY5" fmla="*/ 1282262 h 3200400"/>
              <a:gd name="connsiteX6" fmla="*/ 5254 w 6406054"/>
              <a:gd name="connsiteY6" fmla="*/ 0 h 3200400"/>
              <a:gd name="connsiteX0" fmla="*/ 5254 w 6406054"/>
              <a:gd name="connsiteY0" fmla="*/ 0 h 3095297"/>
              <a:gd name="connsiteX1" fmla="*/ 6406054 w 6406054"/>
              <a:gd name="connsiteY1" fmla="*/ 36786 h 3095297"/>
              <a:gd name="connsiteX2" fmla="*/ 6374523 w 6406054"/>
              <a:gd name="connsiteY2" fmla="*/ 3095297 h 3095297"/>
              <a:gd name="connsiteX3" fmla="*/ 3867805 w 6406054"/>
              <a:gd name="connsiteY3" fmla="*/ 3079531 h 3095297"/>
              <a:gd name="connsiteX4" fmla="*/ 3878316 w 6406054"/>
              <a:gd name="connsiteY4" fmla="*/ 1292773 h 3095297"/>
              <a:gd name="connsiteX5" fmla="*/ 0 w 6406054"/>
              <a:gd name="connsiteY5" fmla="*/ 1282262 h 3095297"/>
              <a:gd name="connsiteX6" fmla="*/ 5254 w 6406054"/>
              <a:gd name="connsiteY6" fmla="*/ 0 h 3095297"/>
              <a:gd name="connsiteX0" fmla="*/ 5254 w 6406054"/>
              <a:gd name="connsiteY0" fmla="*/ 0 h 3095297"/>
              <a:gd name="connsiteX1" fmla="*/ 6406054 w 6406054"/>
              <a:gd name="connsiteY1" fmla="*/ 36786 h 3095297"/>
              <a:gd name="connsiteX2" fmla="*/ 6374523 w 6406054"/>
              <a:gd name="connsiteY2" fmla="*/ 3095297 h 3095297"/>
              <a:gd name="connsiteX3" fmla="*/ 3867805 w 6406054"/>
              <a:gd name="connsiteY3" fmla="*/ 3079531 h 3095297"/>
              <a:gd name="connsiteX4" fmla="*/ 3878316 w 6406054"/>
              <a:gd name="connsiteY4" fmla="*/ 1292773 h 3095297"/>
              <a:gd name="connsiteX5" fmla="*/ 0 w 6406054"/>
              <a:gd name="connsiteY5" fmla="*/ 1282262 h 3095297"/>
              <a:gd name="connsiteX6" fmla="*/ 5254 w 6406054"/>
              <a:gd name="connsiteY6" fmla="*/ 0 h 3095297"/>
              <a:gd name="connsiteX0" fmla="*/ 5254 w 6406054"/>
              <a:gd name="connsiteY0" fmla="*/ 0 h 3079531"/>
              <a:gd name="connsiteX1" fmla="*/ 6406054 w 6406054"/>
              <a:gd name="connsiteY1" fmla="*/ 36786 h 3079531"/>
              <a:gd name="connsiteX2" fmla="*/ 6374523 w 6406054"/>
              <a:gd name="connsiteY2" fmla="*/ 3074276 h 3079531"/>
              <a:gd name="connsiteX3" fmla="*/ 3867805 w 6406054"/>
              <a:gd name="connsiteY3" fmla="*/ 3079531 h 3079531"/>
              <a:gd name="connsiteX4" fmla="*/ 3878316 w 6406054"/>
              <a:gd name="connsiteY4" fmla="*/ 1292773 h 3079531"/>
              <a:gd name="connsiteX5" fmla="*/ 0 w 6406054"/>
              <a:gd name="connsiteY5" fmla="*/ 1282262 h 3079531"/>
              <a:gd name="connsiteX6" fmla="*/ 5254 w 6406054"/>
              <a:gd name="connsiteY6" fmla="*/ 0 h 3079531"/>
              <a:gd name="connsiteX0" fmla="*/ 15764 w 6406054"/>
              <a:gd name="connsiteY0" fmla="*/ 0 h 3048000"/>
              <a:gd name="connsiteX1" fmla="*/ 6406054 w 6406054"/>
              <a:gd name="connsiteY1" fmla="*/ 5255 h 3048000"/>
              <a:gd name="connsiteX2" fmla="*/ 6374523 w 6406054"/>
              <a:gd name="connsiteY2" fmla="*/ 3042745 h 3048000"/>
              <a:gd name="connsiteX3" fmla="*/ 3867805 w 6406054"/>
              <a:gd name="connsiteY3" fmla="*/ 3048000 h 3048000"/>
              <a:gd name="connsiteX4" fmla="*/ 3878316 w 6406054"/>
              <a:gd name="connsiteY4" fmla="*/ 1261242 h 3048000"/>
              <a:gd name="connsiteX5" fmla="*/ 0 w 6406054"/>
              <a:gd name="connsiteY5" fmla="*/ 1250731 h 3048000"/>
              <a:gd name="connsiteX6" fmla="*/ 15764 w 6406054"/>
              <a:gd name="connsiteY6" fmla="*/ 0 h 3048000"/>
              <a:gd name="connsiteX0" fmla="*/ 466 w 6390756"/>
              <a:gd name="connsiteY0" fmla="*/ 0 h 3048000"/>
              <a:gd name="connsiteX1" fmla="*/ 6390756 w 6390756"/>
              <a:gd name="connsiteY1" fmla="*/ 5255 h 3048000"/>
              <a:gd name="connsiteX2" fmla="*/ 6359225 w 6390756"/>
              <a:gd name="connsiteY2" fmla="*/ 3042745 h 3048000"/>
              <a:gd name="connsiteX3" fmla="*/ 3852507 w 6390756"/>
              <a:gd name="connsiteY3" fmla="*/ 3048000 h 3048000"/>
              <a:gd name="connsiteX4" fmla="*/ 3863018 w 6390756"/>
              <a:gd name="connsiteY4" fmla="*/ 1261242 h 3048000"/>
              <a:gd name="connsiteX5" fmla="*/ 10978 w 6390756"/>
              <a:gd name="connsiteY5" fmla="*/ 1224455 h 3048000"/>
              <a:gd name="connsiteX6" fmla="*/ 466 w 6390756"/>
              <a:gd name="connsiteY6" fmla="*/ 0 h 3048000"/>
              <a:gd name="connsiteX0" fmla="*/ 466 w 6390756"/>
              <a:gd name="connsiteY0" fmla="*/ 0 h 3048000"/>
              <a:gd name="connsiteX1" fmla="*/ 6390756 w 6390756"/>
              <a:gd name="connsiteY1" fmla="*/ 5255 h 3048000"/>
              <a:gd name="connsiteX2" fmla="*/ 6359225 w 6390756"/>
              <a:gd name="connsiteY2" fmla="*/ 3042745 h 3048000"/>
              <a:gd name="connsiteX3" fmla="*/ 3852507 w 6390756"/>
              <a:gd name="connsiteY3" fmla="*/ 3048000 h 3048000"/>
              <a:gd name="connsiteX4" fmla="*/ 3863018 w 6390756"/>
              <a:gd name="connsiteY4" fmla="*/ 1261242 h 3048000"/>
              <a:gd name="connsiteX5" fmla="*/ 10978 w 6390756"/>
              <a:gd name="connsiteY5" fmla="*/ 1224455 h 3048000"/>
              <a:gd name="connsiteX6" fmla="*/ 466 w 6390756"/>
              <a:gd name="connsiteY6" fmla="*/ 0 h 3048000"/>
              <a:gd name="connsiteX0" fmla="*/ 15764 w 6379778"/>
              <a:gd name="connsiteY0" fmla="*/ 0 h 3048000"/>
              <a:gd name="connsiteX1" fmla="*/ 6379778 w 6379778"/>
              <a:gd name="connsiteY1" fmla="*/ 5255 h 3048000"/>
              <a:gd name="connsiteX2" fmla="*/ 6348247 w 6379778"/>
              <a:gd name="connsiteY2" fmla="*/ 3042745 h 3048000"/>
              <a:gd name="connsiteX3" fmla="*/ 3841529 w 6379778"/>
              <a:gd name="connsiteY3" fmla="*/ 3048000 h 3048000"/>
              <a:gd name="connsiteX4" fmla="*/ 3852040 w 6379778"/>
              <a:gd name="connsiteY4" fmla="*/ 1261242 h 3048000"/>
              <a:gd name="connsiteX5" fmla="*/ 0 w 6379778"/>
              <a:gd name="connsiteY5" fmla="*/ 1224455 h 3048000"/>
              <a:gd name="connsiteX6" fmla="*/ 15764 w 6379778"/>
              <a:gd name="connsiteY6" fmla="*/ 0 h 3048000"/>
              <a:gd name="connsiteX0" fmla="*/ 1012 w 6365026"/>
              <a:gd name="connsiteY0" fmla="*/ 0 h 3048000"/>
              <a:gd name="connsiteX1" fmla="*/ 6365026 w 6365026"/>
              <a:gd name="connsiteY1" fmla="*/ 5255 h 3048000"/>
              <a:gd name="connsiteX2" fmla="*/ 6333495 w 6365026"/>
              <a:gd name="connsiteY2" fmla="*/ 3042745 h 3048000"/>
              <a:gd name="connsiteX3" fmla="*/ 3826777 w 6365026"/>
              <a:gd name="connsiteY3" fmla="*/ 3048000 h 3048000"/>
              <a:gd name="connsiteX4" fmla="*/ 3837288 w 6365026"/>
              <a:gd name="connsiteY4" fmla="*/ 1261242 h 3048000"/>
              <a:gd name="connsiteX5" fmla="*/ 1013 w 6365026"/>
              <a:gd name="connsiteY5" fmla="*/ 1224455 h 3048000"/>
              <a:gd name="connsiteX6" fmla="*/ 1012 w 6365026"/>
              <a:gd name="connsiteY6" fmla="*/ 0 h 3048000"/>
              <a:gd name="connsiteX0" fmla="*/ 1012 w 6365026"/>
              <a:gd name="connsiteY0" fmla="*/ 73573 h 3042745"/>
              <a:gd name="connsiteX1" fmla="*/ 6365026 w 6365026"/>
              <a:gd name="connsiteY1" fmla="*/ 0 h 3042745"/>
              <a:gd name="connsiteX2" fmla="*/ 6333495 w 6365026"/>
              <a:gd name="connsiteY2" fmla="*/ 3037490 h 3042745"/>
              <a:gd name="connsiteX3" fmla="*/ 3826777 w 6365026"/>
              <a:gd name="connsiteY3" fmla="*/ 3042745 h 3042745"/>
              <a:gd name="connsiteX4" fmla="*/ 3837288 w 6365026"/>
              <a:gd name="connsiteY4" fmla="*/ 1255987 h 3042745"/>
              <a:gd name="connsiteX5" fmla="*/ 1013 w 6365026"/>
              <a:gd name="connsiteY5" fmla="*/ 1219200 h 3042745"/>
              <a:gd name="connsiteX6" fmla="*/ 1012 w 6365026"/>
              <a:gd name="connsiteY6" fmla="*/ 73573 h 3042745"/>
              <a:gd name="connsiteX0" fmla="*/ 1012 w 6365026"/>
              <a:gd name="connsiteY0" fmla="*/ 52553 h 3042745"/>
              <a:gd name="connsiteX1" fmla="*/ 6365026 w 6365026"/>
              <a:gd name="connsiteY1" fmla="*/ 0 h 3042745"/>
              <a:gd name="connsiteX2" fmla="*/ 6333495 w 6365026"/>
              <a:gd name="connsiteY2" fmla="*/ 3037490 h 3042745"/>
              <a:gd name="connsiteX3" fmla="*/ 3826777 w 6365026"/>
              <a:gd name="connsiteY3" fmla="*/ 3042745 h 3042745"/>
              <a:gd name="connsiteX4" fmla="*/ 3837288 w 6365026"/>
              <a:gd name="connsiteY4" fmla="*/ 1255987 h 3042745"/>
              <a:gd name="connsiteX5" fmla="*/ 1013 w 6365026"/>
              <a:gd name="connsiteY5" fmla="*/ 1219200 h 3042745"/>
              <a:gd name="connsiteX6" fmla="*/ 1012 w 6365026"/>
              <a:gd name="connsiteY6" fmla="*/ 52553 h 3042745"/>
              <a:gd name="connsiteX0" fmla="*/ 1012 w 6359770"/>
              <a:gd name="connsiteY0" fmla="*/ 10512 h 3000704"/>
              <a:gd name="connsiteX1" fmla="*/ 6359770 w 6359770"/>
              <a:gd name="connsiteY1" fmla="*/ 0 h 3000704"/>
              <a:gd name="connsiteX2" fmla="*/ 6333495 w 6359770"/>
              <a:gd name="connsiteY2" fmla="*/ 2995449 h 3000704"/>
              <a:gd name="connsiteX3" fmla="*/ 3826777 w 6359770"/>
              <a:gd name="connsiteY3" fmla="*/ 3000704 h 3000704"/>
              <a:gd name="connsiteX4" fmla="*/ 3837288 w 6359770"/>
              <a:gd name="connsiteY4" fmla="*/ 1213946 h 3000704"/>
              <a:gd name="connsiteX5" fmla="*/ 1013 w 6359770"/>
              <a:gd name="connsiteY5" fmla="*/ 1177159 h 3000704"/>
              <a:gd name="connsiteX6" fmla="*/ 1012 w 6359770"/>
              <a:gd name="connsiteY6" fmla="*/ 10512 h 3000704"/>
              <a:gd name="connsiteX0" fmla="*/ 1012 w 6333495"/>
              <a:gd name="connsiteY0" fmla="*/ 0 h 2990192"/>
              <a:gd name="connsiteX1" fmla="*/ 6270432 w 6333495"/>
              <a:gd name="connsiteY1" fmla="*/ 10508 h 2990192"/>
              <a:gd name="connsiteX2" fmla="*/ 6333495 w 6333495"/>
              <a:gd name="connsiteY2" fmla="*/ 2984937 h 2990192"/>
              <a:gd name="connsiteX3" fmla="*/ 3826777 w 6333495"/>
              <a:gd name="connsiteY3" fmla="*/ 2990192 h 2990192"/>
              <a:gd name="connsiteX4" fmla="*/ 3837288 w 6333495"/>
              <a:gd name="connsiteY4" fmla="*/ 1203434 h 2990192"/>
              <a:gd name="connsiteX5" fmla="*/ 1013 w 6333495"/>
              <a:gd name="connsiteY5" fmla="*/ 1166647 h 2990192"/>
              <a:gd name="connsiteX6" fmla="*/ 1012 w 6333495"/>
              <a:gd name="connsiteY6" fmla="*/ 0 h 2990192"/>
              <a:gd name="connsiteX0" fmla="*/ 1012 w 6333495"/>
              <a:gd name="connsiteY0" fmla="*/ 0 h 2990192"/>
              <a:gd name="connsiteX1" fmla="*/ 6270432 w 6333495"/>
              <a:gd name="connsiteY1" fmla="*/ 10508 h 2990192"/>
              <a:gd name="connsiteX2" fmla="*/ 6333495 w 6333495"/>
              <a:gd name="connsiteY2" fmla="*/ 2984937 h 2990192"/>
              <a:gd name="connsiteX3" fmla="*/ 3826777 w 6333495"/>
              <a:gd name="connsiteY3" fmla="*/ 2990192 h 2990192"/>
              <a:gd name="connsiteX4" fmla="*/ 3837288 w 6333495"/>
              <a:gd name="connsiteY4" fmla="*/ 1203434 h 2990192"/>
              <a:gd name="connsiteX5" fmla="*/ 1013 w 6333495"/>
              <a:gd name="connsiteY5" fmla="*/ 1166647 h 2990192"/>
              <a:gd name="connsiteX6" fmla="*/ 1012 w 6333495"/>
              <a:gd name="connsiteY6" fmla="*/ 0 h 2990192"/>
              <a:gd name="connsiteX0" fmla="*/ 1012 w 6270432"/>
              <a:gd name="connsiteY0" fmla="*/ 0 h 2990192"/>
              <a:gd name="connsiteX1" fmla="*/ 6270432 w 6270432"/>
              <a:gd name="connsiteY1" fmla="*/ 10508 h 2990192"/>
              <a:gd name="connsiteX2" fmla="*/ 6238902 w 6270432"/>
              <a:gd name="connsiteY2" fmla="*/ 2963917 h 2990192"/>
              <a:gd name="connsiteX3" fmla="*/ 3826777 w 6270432"/>
              <a:gd name="connsiteY3" fmla="*/ 2990192 h 2990192"/>
              <a:gd name="connsiteX4" fmla="*/ 3837288 w 6270432"/>
              <a:gd name="connsiteY4" fmla="*/ 1203434 h 2990192"/>
              <a:gd name="connsiteX5" fmla="*/ 1013 w 6270432"/>
              <a:gd name="connsiteY5" fmla="*/ 1166647 h 2990192"/>
              <a:gd name="connsiteX6" fmla="*/ 1012 w 6270432"/>
              <a:gd name="connsiteY6" fmla="*/ 0 h 2990192"/>
              <a:gd name="connsiteX0" fmla="*/ 1012 w 6270432"/>
              <a:gd name="connsiteY0" fmla="*/ 0 h 2990192"/>
              <a:gd name="connsiteX1" fmla="*/ 6270432 w 6270432"/>
              <a:gd name="connsiteY1" fmla="*/ 10508 h 2990192"/>
              <a:gd name="connsiteX2" fmla="*/ 6244140 w 6270432"/>
              <a:gd name="connsiteY2" fmla="*/ 2989964 h 2990192"/>
              <a:gd name="connsiteX3" fmla="*/ 3826777 w 6270432"/>
              <a:gd name="connsiteY3" fmla="*/ 2990192 h 2990192"/>
              <a:gd name="connsiteX4" fmla="*/ 3837288 w 6270432"/>
              <a:gd name="connsiteY4" fmla="*/ 1203434 h 2990192"/>
              <a:gd name="connsiteX5" fmla="*/ 1013 w 6270432"/>
              <a:gd name="connsiteY5" fmla="*/ 1166647 h 2990192"/>
              <a:gd name="connsiteX6" fmla="*/ 1012 w 6270432"/>
              <a:gd name="connsiteY6" fmla="*/ 0 h 2990192"/>
              <a:gd name="connsiteX0" fmla="*/ 89038 w 6269419"/>
              <a:gd name="connsiteY0" fmla="*/ 0 h 2990192"/>
              <a:gd name="connsiteX1" fmla="*/ 6269419 w 6269419"/>
              <a:gd name="connsiteY1" fmla="*/ 10508 h 2990192"/>
              <a:gd name="connsiteX2" fmla="*/ 6243127 w 6269419"/>
              <a:gd name="connsiteY2" fmla="*/ 2989964 h 2990192"/>
              <a:gd name="connsiteX3" fmla="*/ 3825764 w 6269419"/>
              <a:gd name="connsiteY3" fmla="*/ 2990192 h 2990192"/>
              <a:gd name="connsiteX4" fmla="*/ 3836275 w 6269419"/>
              <a:gd name="connsiteY4" fmla="*/ 1203434 h 2990192"/>
              <a:gd name="connsiteX5" fmla="*/ 0 w 6269419"/>
              <a:gd name="connsiteY5" fmla="*/ 1166647 h 2990192"/>
              <a:gd name="connsiteX6" fmla="*/ 89038 w 6269419"/>
              <a:gd name="connsiteY6" fmla="*/ 0 h 2990192"/>
              <a:gd name="connsiteX0" fmla="*/ 638 w 6181019"/>
              <a:gd name="connsiteY0" fmla="*/ 0 h 2990192"/>
              <a:gd name="connsiteX1" fmla="*/ 6181019 w 6181019"/>
              <a:gd name="connsiteY1" fmla="*/ 10508 h 2990192"/>
              <a:gd name="connsiteX2" fmla="*/ 6154727 w 6181019"/>
              <a:gd name="connsiteY2" fmla="*/ 2989964 h 2990192"/>
              <a:gd name="connsiteX3" fmla="*/ 3737364 w 6181019"/>
              <a:gd name="connsiteY3" fmla="*/ 2990192 h 2990192"/>
              <a:gd name="connsiteX4" fmla="*/ 3747875 w 6181019"/>
              <a:gd name="connsiteY4" fmla="*/ 1203434 h 2990192"/>
              <a:gd name="connsiteX5" fmla="*/ 5877 w 6181019"/>
              <a:gd name="connsiteY5" fmla="*/ 1161438 h 2990192"/>
              <a:gd name="connsiteX6" fmla="*/ 638 w 6181019"/>
              <a:gd name="connsiteY6" fmla="*/ 0 h 2990192"/>
              <a:gd name="connsiteX0" fmla="*/ 5236 w 6185617"/>
              <a:gd name="connsiteY0" fmla="*/ 0 h 2990192"/>
              <a:gd name="connsiteX1" fmla="*/ 6185617 w 6185617"/>
              <a:gd name="connsiteY1" fmla="*/ 10508 h 2990192"/>
              <a:gd name="connsiteX2" fmla="*/ 6159325 w 6185617"/>
              <a:gd name="connsiteY2" fmla="*/ 2989964 h 2990192"/>
              <a:gd name="connsiteX3" fmla="*/ 3741962 w 6185617"/>
              <a:gd name="connsiteY3" fmla="*/ 2990192 h 2990192"/>
              <a:gd name="connsiteX4" fmla="*/ 3752473 w 6185617"/>
              <a:gd name="connsiteY4" fmla="*/ 1203434 h 2990192"/>
              <a:gd name="connsiteX5" fmla="*/ 0 w 6185617"/>
              <a:gd name="connsiteY5" fmla="*/ 1182276 h 2990192"/>
              <a:gd name="connsiteX6" fmla="*/ 5236 w 6185617"/>
              <a:gd name="connsiteY6" fmla="*/ 0 h 2990192"/>
              <a:gd name="connsiteX0" fmla="*/ 5236 w 6159429"/>
              <a:gd name="connsiteY0" fmla="*/ 0 h 2990192"/>
              <a:gd name="connsiteX1" fmla="*/ 6159429 w 6159429"/>
              <a:gd name="connsiteY1" fmla="*/ 21363 h 2990192"/>
              <a:gd name="connsiteX2" fmla="*/ 6159325 w 6159429"/>
              <a:gd name="connsiteY2" fmla="*/ 2989964 h 2990192"/>
              <a:gd name="connsiteX3" fmla="*/ 3741962 w 6159429"/>
              <a:gd name="connsiteY3" fmla="*/ 2990192 h 2990192"/>
              <a:gd name="connsiteX4" fmla="*/ 3752473 w 6159429"/>
              <a:gd name="connsiteY4" fmla="*/ 1203434 h 2990192"/>
              <a:gd name="connsiteX5" fmla="*/ 0 w 6159429"/>
              <a:gd name="connsiteY5" fmla="*/ 1182276 h 2990192"/>
              <a:gd name="connsiteX6" fmla="*/ 5236 w 6159429"/>
              <a:gd name="connsiteY6" fmla="*/ 0 h 2990192"/>
              <a:gd name="connsiteX0" fmla="*/ 5236 w 6159429"/>
              <a:gd name="connsiteY0" fmla="*/ 0 h 2989964"/>
              <a:gd name="connsiteX1" fmla="*/ 6159429 w 6159429"/>
              <a:gd name="connsiteY1" fmla="*/ 21363 h 2989964"/>
              <a:gd name="connsiteX2" fmla="*/ 6159325 w 6159429"/>
              <a:gd name="connsiteY2" fmla="*/ 2989964 h 2989964"/>
              <a:gd name="connsiteX3" fmla="*/ 3762913 w 6159429"/>
              <a:gd name="connsiteY3" fmla="*/ 2984765 h 2989964"/>
              <a:gd name="connsiteX4" fmla="*/ 3752473 w 6159429"/>
              <a:gd name="connsiteY4" fmla="*/ 1203434 h 2989964"/>
              <a:gd name="connsiteX5" fmla="*/ 0 w 6159429"/>
              <a:gd name="connsiteY5" fmla="*/ 1182276 h 2989964"/>
              <a:gd name="connsiteX6" fmla="*/ 5236 w 6159429"/>
              <a:gd name="connsiteY6" fmla="*/ 0 h 2989964"/>
              <a:gd name="connsiteX0" fmla="*/ 5236 w 6159429"/>
              <a:gd name="connsiteY0" fmla="*/ 0 h 2989964"/>
              <a:gd name="connsiteX1" fmla="*/ 6159429 w 6159429"/>
              <a:gd name="connsiteY1" fmla="*/ 21363 h 2989964"/>
              <a:gd name="connsiteX2" fmla="*/ 6159325 w 6159429"/>
              <a:gd name="connsiteY2" fmla="*/ 2989964 h 2989964"/>
              <a:gd name="connsiteX3" fmla="*/ 3762913 w 6159429"/>
              <a:gd name="connsiteY3" fmla="*/ 2984765 h 2989964"/>
              <a:gd name="connsiteX4" fmla="*/ 3768187 w 6159429"/>
              <a:gd name="connsiteY4" fmla="*/ 1198007 h 2989964"/>
              <a:gd name="connsiteX5" fmla="*/ 0 w 6159429"/>
              <a:gd name="connsiteY5" fmla="*/ 1182276 h 2989964"/>
              <a:gd name="connsiteX6" fmla="*/ 5236 w 6159429"/>
              <a:gd name="connsiteY6" fmla="*/ 0 h 2989964"/>
              <a:gd name="connsiteX0" fmla="*/ 5236 w 6616972"/>
              <a:gd name="connsiteY0" fmla="*/ 0 h 2989964"/>
              <a:gd name="connsiteX1" fmla="*/ 6159429 w 6616972"/>
              <a:gd name="connsiteY1" fmla="*/ 21363 h 2989964"/>
              <a:gd name="connsiteX2" fmla="*/ 6164439 w 6616972"/>
              <a:gd name="connsiteY2" fmla="*/ 1480483 h 2989964"/>
              <a:gd name="connsiteX3" fmla="*/ 6159325 w 6616972"/>
              <a:gd name="connsiteY3" fmla="*/ 2989964 h 2989964"/>
              <a:gd name="connsiteX4" fmla="*/ 3762913 w 6616972"/>
              <a:gd name="connsiteY4" fmla="*/ 2984765 h 2989964"/>
              <a:gd name="connsiteX5" fmla="*/ 3768187 w 6616972"/>
              <a:gd name="connsiteY5" fmla="*/ 1198007 h 2989964"/>
              <a:gd name="connsiteX6" fmla="*/ 0 w 6616972"/>
              <a:gd name="connsiteY6" fmla="*/ 1182276 h 2989964"/>
              <a:gd name="connsiteX7" fmla="*/ 5236 w 6616972"/>
              <a:gd name="connsiteY7" fmla="*/ 0 h 2989964"/>
              <a:gd name="connsiteX0" fmla="*/ 5236 w 10082852"/>
              <a:gd name="connsiteY0" fmla="*/ 0 h 2989964"/>
              <a:gd name="connsiteX1" fmla="*/ 9938922 w 10082852"/>
              <a:gd name="connsiteY1" fmla="*/ 36965 h 2989964"/>
              <a:gd name="connsiteX2" fmla="*/ 6164439 w 10082852"/>
              <a:gd name="connsiteY2" fmla="*/ 1480483 h 2989964"/>
              <a:gd name="connsiteX3" fmla="*/ 6159325 w 10082852"/>
              <a:gd name="connsiteY3" fmla="*/ 2989964 h 2989964"/>
              <a:gd name="connsiteX4" fmla="*/ 3762913 w 10082852"/>
              <a:gd name="connsiteY4" fmla="*/ 2984765 h 2989964"/>
              <a:gd name="connsiteX5" fmla="*/ 3768187 w 10082852"/>
              <a:gd name="connsiteY5" fmla="*/ 1198007 h 2989964"/>
              <a:gd name="connsiteX6" fmla="*/ 0 w 10082852"/>
              <a:gd name="connsiteY6" fmla="*/ 1182276 h 2989964"/>
              <a:gd name="connsiteX7" fmla="*/ 5236 w 10082852"/>
              <a:gd name="connsiteY7" fmla="*/ 0 h 2989964"/>
              <a:gd name="connsiteX0" fmla="*/ 5236 w 10401937"/>
              <a:gd name="connsiteY0" fmla="*/ 0 h 2989964"/>
              <a:gd name="connsiteX1" fmla="*/ 9938922 w 10401937"/>
              <a:gd name="connsiteY1" fmla="*/ 36965 h 2989964"/>
              <a:gd name="connsiteX2" fmla="*/ 9964677 w 10401937"/>
              <a:gd name="connsiteY2" fmla="*/ 1308816 h 2989964"/>
              <a:gd name="connsiteX3" fmla="*/ 6159325 w 10401937"/>
              <a:gd name="connsiteY3" fmla="*/ 2989964 h 2989964"/>
              <a:gd name="connsiteX4" fmla="*/ 3762913 w 10401937"/>
              <a:gd name="connsiteY4" fmla="*/ 2984765 h 2989964"/>
              <a:gd name="connsiteX5" fmla="*/ 3768187 w 10401937"/>
              <a:gd name="connsiteY5" fmla="*/ 1198007 h 2989964"/>
              <a:gd name="connsiteX6" fmla="*/ 0 w 10401937"/>
              <a:gd name="connsiteY6" fmla="*/ 1182276 h 2989964"/>
              <a:gd name="connsiteX7" fmla="*/ 5236 w 10401937"/>
              <a:gd name="connsiteY7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159325 w 10397134"/>
              <a:gd name="connsiteY3" fmla="*/ 2989964 h 2989964"/>
              <a:gd name="connsiteX4" fmla="*/ 3762913 w 10397134"/>
              <a:gd name="connsiteY4" fmla="*/ 2984765 h 2989964"/>
              <a:gd name="connsiteX5" fmla="*/ 3768187 w 10397134"/>
              <a:gd name="connsiteY5" fmla="*/ 1198007 h 2989964"/>
              <a:gd name="connsiteX6" fmla="*/ 0 w 10397134"/>
              <a:gd name="connsiteY6" fmla="*/ 1182276 h 2989964"/>
              <a:gd name="connsiteX7" fmla="*/ 5236 w 10397134"/>
              <a:gd name="connsiteY7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9945864 w 10397134"/>
              <a:gd name="connsiteY3" fmla="*/ 1202953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754757 w 10397134"/>
              <a:gd name="connsiteY3" fmla="*/ 1230899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632023 w 10397134"/>
              <a:gd name="connsiteY3" fmla="*/ 1206946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632023 w 10397134"/>
              <a:gd name="connsiteY3" fmla="*/ 1206946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6494"/>
              <a:gd name="connsiteY0" fmla="*/ 0 h 2989964"/>
              <a:gd name="connsiteX1" fmla="*/ 9938922 w 9946494"/>
              <a:gd name="connsiteY1" fmla="*/ 36965 h 2989964"/>
              <a:gd name="connsiteX2" fmla="*/ 9946494 w 9946494"/>
              <a:gd name="connsiteY2" fmla="*/ 1193041 h 2989964"/>
              <a:gd name="connsiteX3" fmla="*/ 6632023 w 9946494"/>
              <a:gd name="connsiteY3" fmla="*/ 1206946 h 2989964"/>
              <a:gd name="connsiteX4" fmla="*/ 6159325 w 9946494"/>
              <a:gd name="connsiteY4" fmla="*/ 2989964 h 2989964"/>
              <a:gd name="connsiteX5" fmla="*/ 3762913 w 9946494"/>
              <a:gd name="connsiteY5" fmla="*/ 2984765 h 2989964"/>
              <a:gd name="connsiteX6" fmla="*/ 3768187 w 9946494"/>
              <a:gd name="connsiteY6" fmla="*/ 1198007 h 2989964"/>
              <a:gd name="connsiteX7" fmla="*/ 0 w 9946494"/>
              <a:gd name="connsiteY7" fmla="*/ 1182276 h 2989964"/>
              <a:gd name="connsiteX8" fmla="*/ 5236 w 9946494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125721 w 9947569"/>
              <a:gd name="connsiteY3" fmla="*/ 1203045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5721 w 9947569"/>
              <a:gd name="connsiteY3" fmla="*/ 1203045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206945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191343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191343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6494"/>
              <a:gd name="connsiteY0" fmla="*/ 0 h 2984765"/>
              <a:gd name="connsiteX1" fmla="*/ 9912274 w 9946494"/>
              <a:gd name="connsiteY1" fmla="*/ 36965 h 2984765"/>
              <a:gd name="connsiteX2" fmla="*/ 9946494 w 9946494"/>
              <a:gd name="connsiteY2" fmla="*/ 1193041 h 2984765"/>
              <a:gd name="connsiteX3" fmla="*/ 6121280 w 9946494"/>
              <a:gd name="connsiteY3" fmla="*/ 1191343 h 2984765"/>
              <a:gd name="connsiteX4" fmla="*/ 6132678 w 9946494"/>
              <a:gd name="connsiteY4" fmla="*/ 2982163 h 2984765"/>
              <a:gd name="connsiteX5" fmla="*/ 3762913 w 9946494"/>
              <a:gd name="connsiteY5" fmla="*/ 2984765 h 2984765"/>
              <a:gd name="connsiteX6" fmla="*/ 3768187 w 9946494"/>
              <a:gd name="connsiteY6" fmla="*/ 1198007 h 2984765"/>
              <a:gd name="connsiteX7" fmla="*/ 0 w 9946494"/>
              <a:gd name="connsiteY7" fmla="*/ 1182276 h 2984765"/>
              <a:gd name="connsiteX8" fmla="*/ 5236 w 9946494"/>
              <a:gd name="connsiteY8" fmla="*/ 0 h 2984765"/>
              <a:gd name="connsiteX0" fmla="*/ 5236 w 9914773"/>
              <a:gd name="connsiteY0" fmla="*/ 0 h 2984765"/>
              <a:gd name="connsiteX1" fmla="*/ 9912274 w 9914773"/>
              <a:gd name="connsiteY1" fmla="*/ 36965 h 2984765"/>
              <a:gd name="connsiteX2" fmla="*/ 9884317 w 9914773"/>
              <a:gd name="connsiteY2" fmla="*/ 1193041 h 2984765"/>
              <a:gd name="connsiteX3" fmla="*/ 6121280 w 9914773"/>
              <a:gd name="connsiteY3" fmla="*/ 1191343 h 2984765"/>
              <a:gd name="connsiteX4" fmla="*/ 6132678 w 9914773"/>
              <a:gd name="connsiteY4" fmla="*/ 2982163 h 2984765"/>
              <a:gd name="connsiteX5" fmla="*/ 3762913 w 9914773"/>
              <a:gd name="connsiteY5" fmla="*/ 2984765 h 2984765"/>
              <a:gd name="connsiteX6" fmla="*/ 3768187 w 9914773"/>
              <a:gd name="connsiteY6" fmla="*/ 1198007 h 2984765"/>
              <a:gd name="connsiteX7" fmla="*/ 0 w 9914773"/>
              <a:gd name="connsiteY7" fmla="*/ 1182276 h 2984765"/>
              <a:gd name="connsiteX8" fmla="*/ 5236 w 9914773"/>
              <a:gd name="connsiteY8" fmla="*/ 0 h 2984765"/>
              <a:gd name="connsiteX0" fmla="*/ 5236 w 9884317"/>
              <a:gd name="connsiteY0" fmla="*/ 0 h 2984765"/>
              <a:gd name="connsiteX1" fmla="*/ 9863420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91013"/>
              <a:gd name="connsiteY0" fmla="*/ 0 h 2984765"/>
              <a:gd name="connsiteX1" fmla="*/ 9885626 w 9891013"/>
              <a:gd name="connsiteY1" fmla="*/ 36965 h 2984765"/>
              <a:gd name="connsiteX2" fmla="*/ 9884317 w 9891013"/>
              <a:gd name="connsiteY2" fmla="*/ 1193041 h 2984765"/>
              <a:gd name="connsiteX3" fmla="*/ 6121280 w 9891013"/>
              <a:gd name="connsiteY3" fmla="*/ 1191343 h 2984765"/>
              <a:gd name="connsiteX4" fmla="*/ 6132678 w 9891013"/>
              <a:gd name="connsiteY4" fmla="*/ 2982163 h 2984765"/>
              <a:gd name="connsiteX5" fmla="*/ 3762913 w 9891013"/>
              <a:gd name="connsiteY5" fmla="*/ 2984765 h 2984765"/>
              <a:gd name="connsiteX6" fmla="*/ 3768187 w 9891013"/>
              <a:gd name="connsiteY6" fmla="*/ 1198007 h 2984765"/>
              <a:gd name="connsiteX7" fmla="*/ 0 w 9891013"/>
              <a:gd name="connsiteY7" fmla="*/ 1182276 h 2984765"/>
              <a:gd name="connsiteX8" fmla="*/ 5236 w 9891013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91014"/>
              <a:gd name="connsiteY0" fmla="*/ 0 h 2984765"/>
              <a:gd name="connsiteX1" fmla="*/ 9890067 w 9891014"/>
              <a:gd name="connsiteY1" fmla="*/ 36965 h 2984765"/>
              <a:gd name="connsiteX2" fmla="*/ 9884317 w 9891014"/>
              <a:gd name="connsiteY2" fmla="*/ 1193041 h 2984765"/>
              <a:gd name="connsiteX3" fmla="*/ 6121280 w 9891014"/>
              <a:gd name="connsiteY3" fmla="*/ 1191343 h 2984765"/>
              <a:gd name="connsiteX4" fmla="*/ 6132678 w 9891014"/>
              <a:gd name="connsiteY4" fmla="*/ 2982163 h 2984765"/>
              <a:gd name="connsiteX5" fmla="*/ 3762913 w 9891014"/>
              <a:gd name="connsiteY5" fmla="*/ 2984765 h 2984765"/>
              <a:gd name="connsiteX6" fmla="*/ 3768187 w 9891014"/>
              <a:gd name="connsiteY6" fmla="*/ 1198007 h 2984765"/>
              <a:gd name="connsiteX7" fmla="*/ 0 w 9891014"/>
              <a:gd name="connsiteY7" fmla="*/ 1182276 h 2984765"/>
              <a:gd name="connsiteX8" fmla="*/ 5236 w 9891014"/>
              <a:gd name="connsiteY8" fmla="*/ 0 h 2984765"/>
              <a:gd name="connsiteX0" fmla="*/ 5236 w 9884317"/>
              <a:gd name="connsiteY0" fmla="*/ 0 h 2984765"/>
              <a:gd name="connsiteX1" fmla="*/ 9872301 w 9884317"/>
              <a:gd name="connsiteY1" fmla="*/ 44766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72852"/>
              <a:gd name="connsiteY0" fmla="*/ 0 h 2984765"/>
              <a:gd name="connsiteX1" fmla="*/ 9872301 w 9872852"/>
              <a:gd name="connsiteY1" fmla="*/ 44766 h 2984765"/>
              <a:gd name="connsiteX2" fmla="*/ 9857670 w 9872852"/>
              <a:gd name="connsiteY2" fmla="*/ 1193041 h 2984765"/>
              <a:gd name="connsiteX3" fmla="*/ 6121280 w 9872852"/>
              <a:gd name="connsiteY3" fmla="*/ 1191343 h 2984765"/>
              <a:gd name="connsiteX4" fmla="*/ 6132678 w 9872852"/>
              <a:gd name="connsiteY4" fmla="*/ 2982163 h 2984765"/>
              <a:gd name="connsiteX5" fmla="*/ 3762913 w 9872852"/>
              <a:gd name="connsiteY5" fmla="*/ 2984765 h 2984765"/>
              <a:gd name="connsiteX6" fmla="*/ 3768187 w 9872852"/>
              <a:gd name="connsiteY6" fmla="*/ 1198007 h 2984765"/>
              <a:gd name="connsiteX7" fmla="*/ 0 w 9872852"/>
              <a:gd name="connsiteY7" fmla="*/ 1182276 h 2984765"/>
              <a:gd name="connsiteX8" fmla="*/ 5236 w 9872852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44766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25264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9662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8216"/>
              <a:gd name="connsiteY0" fmla="*/ 5939 h 2990704"/>
              <a:gd name="connsiteX1" fmla="*/ 9876742 w 9878216"/>
              <a:gd name="connsiteY1" fmla="*/ 0 h 2990704"/>
              <a:gd name="connsiteX2" fmla="*/ 9875436 w 9878216"/>
              <a:gd name="connsiteY2" fmla="*/ 1206781 h 2990704"/>
              <a:gd name="connsiteX3" fmla="*/ 6121280 w 9878216"/>
              <a:gd name="connsiteY3" fmla="*/ 1197282 h 2990704"/>
              <a:gd name="connsiteX4" fmla="*/ 6132678 w 9878216"/>
              <a:gd name="connsiteY4" fmla="*/ 2988102 h 2990704"/>
              <a:gd name="connsiteX5" fmla="*/ 3762913 w 9878216"/>
              <a:gd name="connsiteY5" fmla="*/ 2990704 h 2990704"/>
              <a:gd name="connsiteX6" fmla="*/ 3768187 w 9878216"/>
              <a:gd name="connsiteY6" fmla="*/ 1203946 h 2990704"/>
              <a:gd name="connsiteX7" fmla="*/ 0 w 9878216"/>
              <a:gd name="connsiteY7" fmla="*/ 1188215 h 2990704"/>
              <a:gd name="connsiteX8" fmla="*/ 5236 w 9878216"/>
              <a:gd name="connsiteY8" fmla="*/ 5939 h 299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78216" h="2990704">
                <a:moveTo>
                  <a:pt x="5236" y="5939"/>
                </a:moveTo>
                <a:lnTo>
                  <a:pt x="9876742" y="0"/>
                </a:lnTo>
                <a:cubicBezTo>
                  <a:pt x="9880694" y="442092"/>
                  <a:pt x="9875453" y="712014"/>
                  <a:pt x="9875436" y="1206781"/>
                </a:cubicBezTo>
                <a:lnTo>
                  <a:pt x="6121280" y="1197282"/>
                </a:lnTo>
                <a:cubicBezTo>
                  <a:pt x="6129623" y="1605983"/>
                  <a:pt x="6119480" y="2503911"/>
                  <a:pt x="6132678" y="2988102"/>
                </a:cubicBezTo>
                <a:lnTo>
                  <a:pt x="3762913" y="2990704"/>
                </a:lnTo>
                <a:cubicBezTo>
                  <a:pt x="3766417" y="2395118"/>
                  <a:pt x="3764683" y="1799532"/>
                  <a:pt x="3768187" y="1203946"/>
                </a:cubicBezTo>
                <a:lnTo>
                  <a:pt x="0" y="1188215"/>
                </a:lnTo>
                <a:cubicBezTo>
                  <a:pt x="3503" y="764298"/>
                  <a:pt x="1733" y="429856"/>
                  <a:pt x="5236" y="5939"/>
                </a:cubicBezTo>
                <a:close/>
              </a:path>
            </a:pathLst>
          </a:cu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32DDE4-99D2-2A55-20C4-0764A15711FC}"/>
              </a:ext>
            </a:extLst>
          </p:cNvPr>
          <p:cNvSpPr txBox="1"/>
          <p:nvPr/>
        </p:nvSpPr>
        <p:spPr>
          <a:xfrm>
            <a:off x="4718190" y="1399504"/>
            <a:ext cx="1936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00B050"/>
                </a:solidFill>
              </a:rPr>
              <a:t>This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矢印: 上 25">
                <a:extLst>
                  <a:ext uri="{FF2B5EF4-FFF2-40B4-BE49-F238E27FC236}">
                    <a16:creationId xmlns:a16="http://schemas.microsoft.com/office/drawing/2014/main" id="{E720AAF2-F628-2030-15DB-52F1AF519178}"/>
                  </a:ext>
                </a:extLst>
              </p:cNvPr>
              <p:cNvSpPr/>
              <p:nvPr/>
            </p:nvSpPr>
            <p:spPr>
              <a:xfrm>
                <a:off x="4903812" y="3447629"/>
                <a:ext cx="2384375" cy="717698"/>
              </a:xfrm>
              <a:prstGeom prst="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Extend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矢印: 上 25">
                <a:extLst>
                  <a:ext uri="{FF2B5EF4-FFF2-40B4-BE49-F238E27FC236}">
                    <a16:creationId xmlns:a16="http://schemas.microsoft.com/office/drawing/2014/main" id="{E720AAF2-F628-2030-15DB-52F1AF519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812" y="3447629"/>
                <a:ext cx="2384375" cy="717698"/>
              </a:xfrm>
              <a:prstGeom prst="upArrow">
                <a:avLst/>
              </a:prstGeom>
              <a:blipFill>
                <a:blip r:embed="rId6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B99A6E-C216-0349-ED13-0009774AAF9C}"/>
              </a:ext>
            </a:extLst>
          </p:cNvPr>
          <p:cNvSpPr txBox="1"/>
          <p:nvPr/>
        </p:nvSpPr>
        <p:spPr>
          <a:xfrm>
            <a:off x="4576466" y="5888188"/>
            <a:ext cx="2459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7030A0"/>
                </a:solidFill>
              </a:rPr>
              <a:t>Theorem Proving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EB2624C-605A-B545-7BED-E9657DBF2429}"/>
              </a:ext>
            </a:extLst>
          </p:cNvPr>
          <p:cNvSpPr txBox="1"/>
          <p:nvPr/>
        </p:nvSpPr>
        <p:spPr>
          <a:xfrm>
            <a:off x="8901282" y="5928483"/>
            <a:ext cx="2900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7030A0"/>
                </a:solidFill>
              </a:rPr>
              <a:t>Constraint Satisfaction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EEA2C7-9AE6-9B33-78F0-8C5E1EFCBA37}"/>
              </a:ext>
            </a:extLst>
          </p:cNvPr>
          <p:cNvSpPr txBox="1"/>
          <p:nvPr/>
        </p:nvSpPr>
        <p:spPr>
          <a:xfrm>
            <a:off x="7036105" y="5494840"/>
            <a:ext cx="2010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chemeClr val="tx2"/>
                </a:solidFill>
              </a:rPr>
              <a:t>[U.+ CAV’17]</a:t>
            </a:r>
          </a:p>
        </p:txBody>
      </p:sp>
    </p:spTree>
    <p:extLst>
      <p:ext uri="{BB962C8B-B14F-4D97-AF65-F5344CB8AC3E}">
        <p14:creationId xmlns:p14="http://schemas.microsoft.com/office/powerpoint/2010/main" val="297593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21E62A5-37E1-F069-16B1-513C6BEE1A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en-US" altLang="ja-JP" b="1" dirty="0"/>
                  <a:t>CLP</a:t>
                </a:r>
                <a:r>
                  <a:rPr kumimoji="1" lang="en-US" altLang="ja-JP" dirty="0"/>
                  <a:t>: An Extension of </a:t>
                </a:r>
                <a:r>
                  <a:rPr lang="en-US" altLang="ja-JP" dirty="0"/>
                  <a:t>CLP with </a:t>
                </a:r>
                <a:r>
                  <a:rPr lang="en-US" altLang="ja-JP" b="1" i="1" dirty="0">
                    <a:solidFill>
                      <a:srgbClr val="0070C0"/>
                    </a:solidFill>
                  </a:rPr>
                  <a:t>Quantifiers</a:t>
                </a:r>
                <a:r>
                  <a:rPr lang="en-US" altLang="ja-JP" dirty="0"/>
                  <a:t> and </a:t>
                </a:r>
                <a:r>
                  <a:rPr lang="en-US" altLang="ja-JP" b="1" i="1" dirty="0">
                    <a:solidFill>
                      <a:srgbClr val="0070C0"/>
                    </a:solidFill>
                  </a:rPr>
                  <a:t>Arbitrarily-Nested (Co-)Inductive Predicates</a:t>
                </a:r>
                <a:endParaRPr kumimoji="1" lang="ja-JP" alt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21E62A5-37E1-F069-16B1-513C6BEE1A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88" t="-24118" b="-32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934C8B-8CA3-97AC-AD03-55F770E403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Can be seen as a first-order </a:t>
                </a:r>
                <a:r>
                  <a:rPr kumimoji="1" lang="en-US" altLang="ja-JP" b="1" i="1" dirty="0">
                    <a:solidFill>
                      <a:srgbClr val="FF0000"/>
                    </a:solidFill>
                  </a:rPr>
                  <a:t>fixpoint logic</a:t>
                </a:r>
                <a:r>
                  <a:rPr kumimoji="1" lang="en-US" altLang="ja-JP" dirty="0"/>
                  <a:t> </a:t>
                </a:r>
                <a:r>
                  <a:rPr lang="en-US" altLang="ja-JP" dirty="0"/>
                  <a:t>modulo background theories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934C8B-8CA3-97AC-AD03-55F770E403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64" t="-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67F2DF-9E9C-AE44-7B60-0513AFA4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E053C7-AE50-2FA2-6847-01112F9B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38D98E-C884-FCA5-DA6F-C4E2A001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DB45EA-D333-1FFB-6CCF-531F75FE2414}"/>
                  </a:ext>
                </a:extLst>
              </p:cNvPr>
              <p:cNvSpPr txBox="1"/>
              <p:nvPr/>
            </p:nvSpPr>
            <p:spPr>
              <a:xfrm>
                <a:off x="329531" y="1756804"/>
                <a:ext cx="11532936" cy="1070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ja-JP" sz="2800" i="1" dirty="0">
                    <a:solidFill>
                      <a:srgbClr val="0070C0"/>
                    </a:solidFill>
                  </a:rPr>
                  <a:t>formulas</a:t>
                </a:r>
                <a:r>
                  <a:rPr lang="en-US" altLang="ja-JP" sz="2800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aln/>
                      </m:rPr>
                      <a:rPr lang="en-US" altLang="ja-JP" sz="2800" i="1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 ⊥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 ⊤ 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 ∀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altLang="ja-JP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28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ja-JP" sz="2800" i="1" dirty="0">
                    <a:solidFill>
                      <a:srgbClr val="0070C0"/>
                    </a:solidFill>
                  </a:rPr>
                  <a:t>terms</a:t>
                </a:r>
                <a:r>
                  <a:rPr lang="en-US" altLang="ja-JP" sz="2800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∷=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</m:oMath>
                </a14:m>
                <a:r>
                  <a:rPr lang="en-US" altLang="ja-JP" sz="28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ja-JP" sz="2800" i="1" dirty="0">
                    <a:solidFill>
                      <a:srgbClr val="0070C0"/>
                    </a:solidFill>
                  </a:rPr>
                  <a:t>predicates</a:t>
                </a:r>
                <a:r>
                  <a:rPr lang="en-US" altLang="ja-JP" sz="2800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∷=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acc>
                          <m:accPr>
                            <m:chr m:val="⃗"/>
                            <m:ctrlPr>
                              <a:rPr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en-US" altLang="ja-JP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ja-JP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acc>
                      <m:accPr>
                        <m:chr m:val="⃗"/>
                        <m:ctrlP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ja-JP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ja-JP" sz="2800" i="1" dirty="0">
                    <a:latin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DB45EA-D333-1FFB-6CCF-531F75FE2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31" y="1756804"/>
                <a:ext cx="11532936" cy="1070934"/>
              </a:xfrm>
              <a:prstGeom prst="rect">
                <a:avLst/>
              </a:prstGeom>
              <a:blipFill>
                <a:blip r:embed="rId5"/>
                <a:stretch>
                  <a:fillRect l="-1057" t="-3409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574BEF4-6C8C-33AC-B0EC-172862DE6531}"/>
                  </a:ext>
                </a:extLst>
              </p:cNvPr>
              <p:cNvSpPr txBox="1"/>
              <p:nvPr/>
            </p:nvSpPr>
            <p:spPr>
              <a:xfrm>
                <a:off x="646657" y="2825244"/>
                <a:ext cx="10898686" cy="259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2400" dirty="0"/>
                  <a:t> ranges over </a:t>
                </a:r>
                <a:r>
                  <a:rPr lang="en-US" altLang="ja-JP" sz="2400" i="1" dirty="0"/>
                  <a:t>predicate</a:t>
                </a:r>
                <a:r>
                  <a:rPr lang="en-US" altLang="ja-JP" sz="2400" dirty="0"/>
                  <a:t> symbols and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sz="2400" dirty="0"/>
                  <a:t> ranges over </a:t>
                </a:r>
                <a:r>
                  <a:rPr lang="en-US" altLang="ja-JP" sz="2400" i="1" dirty="0"/>
                  <a:t>function</a:t>
                </a:r>
                <a:r>
                  <a:rPr lang="en-US" altLang="ja-JP" sz="2400" dirty="0"/>
                  <a:t> symbols in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ja-JP" sz="2400" dirty="0"/>
                  <a:t>,</a:t>
                </a:r>
              </a:p>
              <a:p>
                <a:pPr marL="228600" indent="-228600"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2400" dirty="0"/>
                  <a:t> ranges over </a:t>
                </a:r>
                <a:r>
                  <a:rPr lang="en-US" altLang="ja-JP" sz="2400" i="1" dirty="0"/>
                  <a:t>term</a:t>
                </a:r>
                <a:r>
                  <a:rPr lang="en-US" altLang="ja-JP" sz="2400" dirty="0"/>
                  <a:t> variables and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ja-JP" sz="2400" dirty="0"/>
                  <a:t> ranges over </a:t>
                </a:r>
                <a:r>
                  <a:rPr lang="en-US" altLang="ja-JP" sz="2400" i="1" dirty="0"/>
                  <a:t>predicate</a:t>
                </a:r>
                <a:r>
                  <a:rPr lang="en-US" altLang="ja-JP" sz="2400" dirty="0"/>
                  <a:t> variables,</a:t>
                </a:r>
              </a:p>
              <a:p>
                <a:pPr marL="228600" indent="-228600"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ja-JP" sz="2400" dirty="0"/>
                  <a:t>Predicates occur only positively in 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acc>
                      <m:accPr>
                        <m:chr m:val="⃗"/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and 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acc>
                      <m:accPr>
                        <m:chr m:val="⃗"/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altLang="ja-JP" sz="2400" dirty="0"/>
                  <a:t> for monotonicity</a:t>
                </a:r>
              </a:p>
              <a:p>
                <a:pPr marL="228600" indent="-228600"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ja-JP" sz="2400" dirty="0">
                    <a:solidFill>
                      <a:srgbClr val="4D4D4D"/>
                    </a:solidFill>
                  </a:rPr>
                  <a:t>Least fixpoints 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acc>
                      <m:accPr>
                        <m:chr m:val="⃗"/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altLang="ja-JP" sz="2400" dirty="0">
                    <a:solidFill>
                      <a:srgbClr val="4D4D4D"/>
                    </a:solidFill>
                  </a:rPr>
                  <a:t> represent </a:t>
                </a:r>
                <a:r>
                  <a:rPr lang="en-US" altLang="ja-JP" sz="2400" i="1" dirty="0">
                    <a:solidFill>
                      <a:srgbClr val="4D4D4D"/>
                    </a:solidFill>
                  </a:rPr>
                  <a:t>inductive predicates</a:t>
                </a:r>
                <a:r>
                  <a:rPr lang="en-US" altLang="ja-JP" sz="2400" dirty="0">
                    <a:solidFill>
                      <a:srgbClr val="4D4D4D"/>
                    </a:solidFill>
                  </a:rPr>
                  <a:t>, and</a:t>
                </a:r>
                <a:br>
                  <a:rPr lang="en-US" altLang="ja-JP" sz="2400" dirty="0">
                    <a:solidFill>
                      <a:srgbClr val="4D4D4D"/>
                    </a:solidFill>
                  </a:rPr>
                </a:br>
                <a:r>
                  <a:rPr lang="en-US" altLang="ja-JP" sz="2400" dirty="0">
                    <a:solidFill>
                      <a:srgbClr val="4D4D4D"/>
                    </a:solidFill>
                  </a:rPr>
                  <a:t>greatest fixpoints 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acc>
                      <m:accPr>
                        <m:chr m:val="⃗"/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ja-JP" altLang="en-US" sz="2400" dirty="0">
                    <a:solidFill>
                      <a:srgbClr val="4D4D4D"/>
                    </a:solidFill>
                  </a:rPr>
                  <a:t> </a:t>
                </a:r>
                <a:r>
                  <a:rPr lang="en-US" altLang="ja-JP" sz="2400" dirty="0">
                    <a:solidFill>
                      <a:srgbClr val="4D4D4D"/>
                    </a:solidFill>
                  </a:rPr>
                  <a:t>represent </a:t>
                </a:r>
                <a:r>
                  <a:rPr lang="en-US" altLang="ja-JP" sz="2400" i="1" dirty="0">
                    <a:solidFill>
                      <a:srgbClr val="4D4D4D"/>
                    </a:solidFill>
                  </a:rPr>
                  <a:t>co-inductive predicates</a:t>
                </a:r>
              </a:p>
              <a:p>
                <a:pPr marL="685800" lvl="1" indent="-228600"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ja-JP" sz="2400" dirty="0"/>
                  <a:t>We also use equational </a:t>
                </a:r>
                <a:r>
                  <a:rPr lang="en-US" altLang="ja-JP" sz="2400" dirty="0">
                    <a:solidFill>
                      <a:schemeClr val="tx1"/>
                    </a:solidFill>
                  </a:rPr>
                  <a:t>form: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altLang="ja-JP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ja-JP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ja-JP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574BEF4-6C8C-33AC-B0EC-172862DE6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57" y="2825244"/>
                <a:ext cx="10898686" cy="2594556"/>
              </a:xfrm>
              <a:prstGeom prst="rect">
                <a:avLst/>
              </a:prstGeom>
              <a:blipFill>
                <a:blip r:embed="rId6"/>
                <a:stretch>
                  <a:fillRect l="-727" t="-1643" b="-30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6B0777-3940-19F6-E69F-B3344712B438}"/>
                  </a:ext>
                </a:extLst>
              </p:cNvPr>
              <p:cNvSpPr txBox="1"/>
              <p:nvPr/>
            </p:nvSpPr>
            <p:spPr>
              <a:xfrm>
                <a:off x="68833" y="5364124"/>
                <a:ext cx="11926956" cy="12953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2400" dirty="0"/>
                  <a:t>E</a:t>
                </a:r>
                <a:r>
                  <a:rPr lang="en-US" altLang="ja-JP" sz="2400" dirty="0"/>
                  <a:t>xamples (integer arithmetic as </a:t>
                </a:r>
                <a:r>
                  <a:rPr lang="ja-JP" altLang="en-US" sz="2400" dirty="0"/>
                  <a:t>𝑇</a:t>
                </a:r>
                <a:r>
                  <a:rPr lang="en-US" altLang="ja-JP" sz="2400" dirty="0"/>
                  <a:t>):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=0∨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≥0∧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6B0777-3940-19F6-E69F-B3344712B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3" y="5364124"/>
                <a:ext cx="11926956" cy="1295355"/>
              </a:xfrm>
              <a:prstGeom prst="rect">
                <a:avLst/>
              </a:prstGeom>
              <a:blipFill>
                <a:blip r:embed="rId7"/>
                <a:stretch>
                  <a:fillRect l="-613" t="-32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C513D7-7479-7A51-68A1-7A4B8062F8E5}"/>
                  </a:ext>
                </a:extLst>
              </p:cNvPr>
              <p:cNvSpPr txBox="1"/>
              <p:nvPr/>
            </p:nvSpPr>
            <p:spPr>
              <a:xfrm>
                <a:off x="4242156" y="5772281"/>
                <a:ext cx="40018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=0∨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=1∨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=2∨…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C513D7-7479-7A51-68A1-7A4B8062F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156" y="5772281"/>
                <a:ext cx="40018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5EA905-7EDD-B7B3-644E-126CC53B8461}"/>
                  </a:ext>
                </a:extLst>
              </p:cNvPr>
              <p:cNvSpPr txBox="1"/>
              <p:nvPr/>
            </p:nvSpPr>
            <p:spPr>
              <a:xfrm>
                <a:off x="8113065" y="5779128"/>
                <a:ext cx="23488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≥0.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5EA905-7EDD-B7B3-644E-126CC53B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065" y="5779128"/>
                <a:ext cx="2348827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9C4718-DA4C-D89E-71BF-0255E176BC92}"/>
                  </a:ext>
                </a:extLst>
              </p:cNvPr>
              <p:cNvSpPr txBox="1"/>
              <p:nvPr/>
            </p:nvSpPr>
            <p:spPr>
              <a:xfrm>
                <a:off x="4242156" y="6156203"/>
                <a:ext cx="50669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≥0∧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+1≥0∧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+2≥0∧…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9C4718-DA4C-D89E-71BF-0255E176B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156" y="6156203"/>
                <a:ext cx="5066966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0B9DA1-A172-4245-8AE4-CF5E4B9B27D8}"/>
                  </a:ext>
                </a:extLst>
              </p:cNvPr>
              <p:cNvSpPr txBox="1"/>
              <p:nvPr/>
            </p:nvSpPr>
            <p:spPr>
              <a:xfrm>
                <a:off x="9130891" y="6155519"/>
                <a:ext cx="29099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⇔∀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≥0.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0B9DA1-A172-4245-8AE4-CF5E4B9B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891" y="6155519"/>
                <a:ext cx="2909942" cy="461665"/>
              </a:xfrm>
              <a:prstGeom prst="rect">
                <a:avLst/>
              </a:prstGeom>
              <a:blipFill>
                <a:blip r:embed="rId11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3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AA8D6A5-BBE3-20F7-4481-5494454D68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248664"/>
                <a:ext cx="12219987" cy="1034303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ja-JP" b="1" dirty="0"/>
                  <a:t>CLP</a:t>
                </a:r>
                <a:r>
                  <a:rPr lang="en-US" altLang="ja-JP" dirty="0"/>
                  <a:t>: An Extension of CLP with </a:t>
                </a:r>
                <a:r>
                  <a:rPr lang="en-US" altLang="ja-JP" b="1" i="1" dirty="0">
                    <a:solidFill>
                      <a:srgbClr val="0070C0"/>
                    </a:solidFill>
                  </a:rPr>
                  <a:t>Quantifiers</a:t>
                </a:r>
                <a:r>
                  <a:rPr lang="en-US" altLang="ja-JP" dirty="0"/>
                  <a:t> and </a:t>
                </a:r>
                <a:r>
                  <a:rPr lang="en-US" altLang="ja-JP" b="1" i="1" dirty="0">
                    <a:solidFill>
                      <a:srgbClr val="0070C0"/>
                    </a:solidFill>
                  </a:rPr>
                  <a:t>Arbitrarily-Nested (Co-)Inductive Predicates</a:t>
                </a:r>
                <a:r>
                  <a:rPr lang="en-US" altLang="ja-JP" dirty="0"/>
                  <a:t> (cont.)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AA8D6A5-BBE3-20F7-4481-5494454D6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48664"/>
                <a:ext cx="12219987" cy="1034303"/>
              </a:xfrm>
              <a:blipFill>
                <a:blip r:embed="rId2"/>
                <a:stretch>
                  <a:fillRect l="-1746" t="-24260" r="-1596" b="-331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6C2BE6B-EFB7-AD0C-915A-C9C687016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kumimoji="1" lang="en-US" altLang="ja-JP" dirty="0"/>
              </a:p>
              <a:p>
                <a:r>
                  <a:rPr kumimoji="1" lang="en-US" altLang="ja-JP" dirty="0"/>
                  <a:t>We identify t</a:t>
                </a:r>
                <a:r>
                  <a:rPr lang="en-US" altLang="ja-JP" dirty="0"/>
                  <a:t>he following </a:t>
                </a:r>
                <a:r>
                  <a:rPr kumimoji="1" lang="en-US" altLang="ja-JP" dirty="0"/>
                  <a:t>properties of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en-US" altLang="ja-JP" b="1" dirty="0"/>
                  <a:t>CLP</a:t>
                </a:r>
                <a:r>
                  <a:rPr kumimoji="1" lang="en-US" altLang="ja-JP" dirty="0"/>
                  <a:t> useful for </a:t>
                </a:r>
                <a:r>
                  <a:rPr lang="en-US" altLang="ja-JP" dirty="0"/>
                  <a:t>verification (cf. </a:t>
                </a:r>
                <a:r>
                  <a:rPr lang="en-US" altLang="ja-JP" b="1" dirty="0" err="1"/>
                  <a:t>pfwCSP</a:t>
                </a:r>
                <a:r>
                  <a:rPr kumimoji="1" lang="en-US" altLang="ja-JP" dirty="0"/>
                  <a:t>)</a:t>
                </a:r>
                <a:endParaRPr lang="en-US" altLang="ja-JP" b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en-US" altLang="ja-JP" dirty="0"/>
                  <a:t>Can naturally encode a wide variety of verification problems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by </a:t>
                </a:r>
                <a:r>
                  <a:rPr kumimoji="1" lang="en-US" altLang="ja-JP" b="1" i="1" dirty="0"/>
                  <a:t>exploiting the </a:t>
                </a:r>
                <a:r>
                  <a:rPr kumimoji="1" lang="en-US" altLang="ja-JP" b="1" i="1" dirty="0">
                    <a:solidFill>
                      <a:schemeClr val="accent6"/>
                    </a:solidFill>
                  </a:rPr>
                  <a:t>modularity</a:t>
                </a:r>
                <a:r>
                  <a:rPr kumimoji="1" lang="en-US" altLang="ja-JP" dirty="0"/>
                  <a:t> in both the program and the specification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ja-JP" b="1" i="1" dirty="0"/>
                  <a:t>Closed under complement</a:t>
                </a:r>
                <a:r>
                  <a:rPr kumimoji="1" lang="en-US" altLang="ja-JP" dirty="0"/>
                  <a:t>: the complement of each (co-)inductive predicate is obtained by taking the standard De Morgan’s dual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ja-JP" dirty="0">
                    <a:solidFill>
                      <a:srgbClr val="FF0000"/>
                    </a:solidFill>
                  </a:rPr>
                  <a:t> By utilizing this, we present a novel 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ja-JP" b="1" dirty="0">
                    <a:solidFill>
                      <a:srgbClr val="FF0000"/>
                    </a:solidFill>
                  </a:rPr>
                  <a:t>CLP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 validity checking method </a:t>
                </a:r>
                <a:r>
                  <a:rPr kumimoji="1" lang="en-US" altLang="ja-JP" b="1" dirty="0" err="1">
                    <a:solidFill>
                      <a:srgbClr val="FF0000"/>
                    </a:solidFill>
                  </a:rPr>
                  <a:t>MuVal</a:t>
                </a:r>
                <a:br>
                  <a:rPr lang="en-US" altLang="ja-JP" dirty="0">
                    <a:solidFill>
                      <a:srgbClr val="FF0000"/>
                    </a:solidFill>
                  </a:rPr>
                </a:br>
                <a:r>
                  <a:rPr lang="en-US" altLang="ja-JP" dirty="0">
                    <a:solidFill>
                      <a:srgbClr val="FF0000"/>
                    </a:solidFill>
                  </a:rPr>
                  <a:t>	that </a:t>
                </a:r>
                <a:r>
                  <a:rPr lang="en-US" altLang="ja-JP" b="1" i="1" dirty="0">
                    <a:solidFill>
                      <a:srgbClr val="FF0000"/>
                    </a:solidFill>
                  </a:rPr>
                  <a:t>solves the primal and dual problems in parallel</a:t>
                </a:r>
                <a:br>
                  <a:rPr lang="en-US" altLang="ja-JP" b="1" i="1" dirty="0">
                    <a:solidFill>
                      <a:srgbClr val="FF0000"/>
                    </a:solidFill>
                  </a:rPr>
                </a:br>
                <a:r>
                  <a:rPr lang="en-US" altLang="ja-JP" b="1" i="1" dirty="0">
                    <a:solidFill>
                      <a:srgbClr val="FF0000"/>
                    </a:solidFill>
                  </a:rPr>
                  <a:t>	by exchanging useful information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 to reduce each others’ solution spaces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6C2BE6B-EFB7-AD0C-915A-C9C687016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4" r="-2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6231DB-53B2-C028-CEE9-8876EC91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C89CB-637B-B048-F59F-C15A7E7E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F3772F-4407-DE0F-6159-53AAD100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6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139A1-0A94-62D4-11BE-FA6C0424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Extensions of </a:t>
            </a:r>
            <a:r>
              <a:rPr kumimoji="1" lang="en-US" altLang="ja-JP" b="1" dirty="0"/>
              <a:t>CHCs</a:t>
            </a:r>
            <a:r>
              <a:rPr kumimoji="1" lang="en-US" altLang="ja-JP" dirty="0"/>
              <a:t> for Non-Safety Verification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E0A480-F89C-ABE4-2E4D-0D52EC07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D3E8D7-7CAC-3C32-B61A-689FD79D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F60A1E-8519-4B9D-4489-C6211788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1E6F42-E3A2-15C4-700C-2EF761201257}"/>
              </a:ext>
            </a:extLst>
          </p:cNvPr>
          <p:cNvSpPr/>
          <p:nvPr/>
        </p:nvSpPr>
        <p:spPr>
          <a:xfrm>
            <a:off x="9148306" y="4367153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Constrained Horn Clauses (</a:t>
            </a:r>
            <a:r>
              <a:rPr kumimoji="1" lang="en-US" altLang="ja-JP" sz="2800" b="1" dirty="0"/>
              <a:t>CHCs</a:t>
            </a:r>
            <a:r>
              <a:rPr kumimoji="1" lang="en-US" altLang="ja-JP" sz="2800" dirty="0"/>
              <a:t>)</a:t>
            </a:r>
            <a:endParaRPr kumimoji="1" lang="ja-JP" altLang="en-US" sz="20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C49526-0D7E-739F-565B-1ED99557E15E}"/>
              </a:ext>
            </a:extLst>
          </p:cNvPr>
          <p:cNvSpPr/>
          <p:nvPr/>
        </p:nvSpPr>
        <p:spPr>
          <a:xfrm>
            <a:off x="4718190" y="4367153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Constraint Logic Program (</a:t>
            </a:r>
            <a:r>
              <a:rPr kumimoji="1" lang="en-US" altLang="ja-JP" sz="2800" b="1" dirty="0"/>
              <a:t>CLP</a:t>
            </a:r>
            <a:r>
              <a:rPr kumimoji="1" lang="en-US" altLang="ja-JP" sz="2800" dirty="0"/>
              <a:t>)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837A026-D225-5F4C-2EF3-A6B3BF16A725}"/>
                  </a:ext>
                </a:extLst>
              </p:cNvPr>
              <p:cNvSpPr/>
              <p:nvPr/>
            </p:nvSpPr>
            <p:spPr>
              <a:xfrm>
                <a:off x="4724405" y="1887037"/>
                <a:ext cx="2653100" cy="1326703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en-US" altLang="ja-JP" sz="3200" b="1" dirty="0">
                    <a:solidFill>
                      <a:srgbClr val="FF0000"/>
                    </a:solidFill>
                  </a:rPr>
                  <a:t>CLP</a:t>
                </a:r>
                <a:endParaRPr kumimoji="1" lang="ja-JP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837A026-D225-5F4C-2EF3-A6B3BF16A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5" y="1887037"/>
                <a:ext cx="2653100" cy="13267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4F149F-BB8F-4159-1F44-723A8BE39A95}"/>
              </a:ext>
            </a:extLst>
          </p:cNvPr>
          <p:cNvSpPr/>
          <p:nvPr/>
        </p:nvSpPr>
        <p:spPr>
          <a:xfrm>
            <a:off x="9154520" y="1892220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/>
              <a:t>pfwCSP</a:t>
            </a:r>
            <a:endParaRPr kumimoji="1" lang="ja-JP" altLang="en-US" sz="3200" b="1" dirty="0"/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17452B21-2F24-FDA0-4189-9522DB5096F8}"/>
              </a:ext>
            </a:extLst>
          </p:cNvPr>
          <p:cNvSpPr/>
          <p:nvPr/>
        </p:nvSpPr>
        <p:spPr>
          <a:xfrm>
            <a:off x="7486236" y="4570977"/>
            <a:ext cx="1547124" cy="919056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Reduce</a:t>
            </a:r>
            <a:endParaRPr kumimoji="1" lang="ja-JP" altLang="en-US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BD5DAC9-EBA8-A685-71A3-5FE1C767F6E2}"/>
              </a:ext>
            </a:extLst>
          </p:cNvPr>
          <p:cNvSpPr/>
          <p:nvPr/>
        </p:nvSpPr>
        <p:spPr>
          <a:xfrm>
            <a:off x="7492451" y="2095125"/>
            <a:ext cx="1547124" cy="9105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  R</a:t>
            </a:r>
            <a:r>
              <a:rPr kumimoji="1" lang="en-US" altLang="ja-JP" dirty="0"/>
              <a:t>educe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矢印: 上 26">
                <a:extLst>
                  <a:ext uri="{FF2B5EF4-FFF2-40B4-BE49-F238E27FC236}">
                    <a16:creationId xmlns:a16="http://schemas.microsoft.com/office/drawing/2014/main" id="{F499057F-D4C6-F3B8-76C3-B1CB316F76A3}"/>
                  </a:ext>
                </a:extLst>
              </p:cNvPr>
              <p:cNvSpPr/>
              <p:nvPr/>
            </p:nvSpPr>
            <p:spPr>
              <a:xfrm>
                <a:off x="9368864" y="3442256"/>
                <a:ext cx="2211984" cy="717698"/>
              </a:xfrm>
              <a:prstGeom prst="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Extend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ja-JP" dirty="0"/>
                  <a:t>+WF+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矢印: 上 26">
                <a:extLst>
                  <a:ext uri="{FF2B5EF4-FFF2-40B4-BE49-F238E27FC236}">
                    <a16:creationId xmlns:a16="http://schemas.microsoft.com/office/drawing/2014/main" id="{F499057F-D4C6-F3B8-76C3-B1CB316F7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864" y="3442256"/>
                <a:ext cx="2211984" cy="717698"/>
              </a:xfrm>
              <a:prstGeom prst="upArrow">
                <a:avLst/>
              </a:prstGeom>
              <a:blipFill>
                <a:blip r:embed="rId4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297E551-7122-1AE2-E2DA-2BB6FBB329EB}"/>
                  </a:ext>
                </a:extLst>
              </p:cNvPr>
              <p:cNvSpPr/>
              <p:nvPr/>
            </p:nvSpPr>
            <p:spPr>
              <a:xfrm>
                <a:off x="294289" y="1887037"/>
                <a:ext cx="2653100" cy="1326703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>
                    <a:solidFill>
                      <a:srgbClr val="FF0000"/>
                    </a:solidFill>
                  </a:rPr>
                  <a:t>(Non)Termination/</a:t>
                </a:r>
                <a:br>
                  <a:rPr kumimoji="1" lang="en-US" altLang="ja-JP" sz="2000" dirty="0">
                    <a:solidFill>
                      <a:srgbClr val="FF0000"/>
                    </a:solidFill>
                  </a:rPr>
                </a:br>
                <a:r>
                  <a:rPr kumimoji="1" lang="en-US" altLang="ja-JP" sz="2000" dirty="0">
                    <a:solidFill>
                      <a:srgbClr val="FF0000"/>
                    </a:solidFill>
                  </a:rPr>
                  <a:t>LTL/CTL/modal-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c</a:t>
                </a:r>
                <a:r>
                  <a:rPr kumimoji="1" lang="en-US" altLang="ja-JP" sz="2000" dirty="0">
                    <a:solidFill>
                      <a:srgbClr val="FF0000"/>
                    </a:solidFill>
                  </a:rPr>
                  <a:t>alc. Verification Problems</a:t>
                </a:r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297E551-7122-1AE2-E2DA-2BB6FBB32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9" y="1887037"/>
                <a:ext cx="2653100" cy="1326703"/>
              </a:xfrm>
              <a:prstGeom prst="rect">
                <a:avLst/>
              </a:prstGeom>
              <a:blipFill>
                <a:blip r:embed="rId5"/>
                <a:stretch>
                  <a:fillRect l="-2721" r="-544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矢印: 右 29">
            <a:extLst>
              <a:ext uri="{FF2B5EF4-FFF2-40B4-BE49-F238E27FC236}">
                <a16:creationId xmlns:a16="http://schemas.microsoft.com/office/drawing/2014/main" id="{1399F617-686E-4687-A836-4595E04D6F45}"/>
              </a:ext>
            </a:extLst>
          </p:cNvPr>
          <p:cNvSpPr/>
          <p:nvPr/>
        </p:nvSpPr>
        <p:spPr>
          <a:xfrm>
            <a:off x="3062335" y="2095125"/>
            <a:ext cx="1547124" cy="910528"/>
          </a:xfrm>
          <a:prstGeom prst="rightArrow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i="1" dirty="0">
                <a:solidFill>
                  <a:srgbClr val="FF0000"/>
                </a:solidFill>
              </a:rPr>
              <a:t>Modularly</a:t>
            </a:r>
            <a:r>
              <a:rPr lang="en-US" altLang="ja-JP" sz="1600" dirty="0">
                <a:solidFill>
                  <a:srgbClr val="FF0000"/>
                </a:solidFill>
              </a:rPr>
              <a:t> Encode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EF100B8-C416-1F2B-97D6-C8B18FE1C9C8}"/>
              </a:ext>
            </a:extLst>
          </p:cNvPr>
          <p:cNvSpPr/>
          <p:nvPr/>
        </p:nvSpPr>
        <p:spPr>
          <a:xfrm>
            <a:off x="294289" y="4366629"/>
            <a:ext cx="2653100" cy="132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Safety Verification Problems</a:t>
            </a:r>
            <a:endParaRPr kumimoji="1" lang="ja-JP" altLang="en-US" sz="2000" dirty="0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82CB7E05-323E-F2FA-39A6-0EDBECB997B6}"/>
              </a:ext>
            </a:extLst>
          </p:cNvPr>
          <p:cNvSpPr/>
          <p:nvPr/>
        </p:nvSpPr>
        <p:spPr>
          <a:xfrm>
            <a:off x="3062335" y="4574717"/>
            <a:ext cx="1547124" cy="9105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  Encode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D4864B7-DD0F-8342-BEE5-0E2107750390}"/>
              </a:ext>
            </a:extLst>
          </p:cNvPr>
          <p:cNvSpPr txBox="1"/>
          <p:nvPr/>
        </p:nvSpPr>
        <p:spPr>
          <a:xfrm>
            <a:off x="8843036" y="1421121"/>
            <a:ext cx="283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chemeClr val="tx2"/>
                </a:solidFill>
              </a:rPr>
              <a:t>[U.+ AAAI’20, CAV’21]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19101F2-7798-A62E-317E-8E1F2474E1C4}"/>
              </a:ext>
            </a:extLst>
          </p:cNvPr>
          <p:cNvSpPr/>
          <p:nvPr/>
        </p:nvSpPr>
        <p:spPr>
          <a:xfrm>
            <a:off x="9059637" y="1773278"/>
            <a:ext cx="2838074" cy="402843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F568D656-24B0-0587-4123-D6B21AFCD7C0}"/>
              </a:ext>
            </a:extLst>
          </p:cNvPr>
          <p:cNvSpPr/>
          <p:nvPr/>
        </p:nvSpPr>
        <p:spPr>
          <a:xfrm rot="10800000" flipV="1">
            <a:off x="209138" y="1765275"/>
            <a:ext cx="11688572" cy="4029430"/>
          </a:xfrm>
          <a:custGeom>
            <a:avLst/>
            <a:gdLst>
              <a:gd name="connsiteX0" fmla="*/ 0 w 6448097"/>
              <a:gd name="connsiteY0" fmla="*/ 0 h 3268717"/>
              <a:gd name="connsiteX1" fmla="*/ 6448097 w 6448097"/>
              <a:gd name="connsiteY1" fmla="*/ 52551 h 3268717"/>
              <a:gd name="connsiteX2" fmla="*/ 6416566 w 6448097"/>
              <a:gd name="connsiteY2" fmla="*/ 3268717 h 3268717"/>
              <a:gd name="connsiteX3" fmla="*/ 3873062 w 6448097"/>
              <a:gd name="connsiteY3" fmla="*/ 3210910 h 3268717"/>
              <a:gd name="connsiteX4" fmla="*/ 3878318 w 6448097"/>
              <a:gd name="connsiteY4" fmla="*/ 1313793 h 3268717"/>
              <a:gd name="connsiteX5" fmla="*/ 36787 w 6448097"/>
              <a:gd name="connsiteY5" fmla="*/ 1287517 h 3268717"/>
              <a:gd name="connsiteX6" fmla="*/ 0 w 6448097"/>
              <a:gd name="connsiteY6" fmla="*/ 0 h 3268717"/>
              <a:gd name="connsiteX0" fmla="*/ 10510 w 6411310"/>
              <a:gd name="connsiteY0" fmla="*/ 0 h 3252952"/>
              <a:gd name="connsiteX1" fmla="*/ 6411310 w 6411310"/>
              <a:gd name="connsiteY1" fmla="*/ 36786 h 3252952"/>
              <a:gd name="connsiteX2" fmla="*/ 6379779 w 6411310"/>
              <a:gd name="connsiteY2" fmla="*/ 3252952 h 3252952"/>
              <a:gd name="connsiteX3" fmla="*/ 3836275 w 6411310"/>
              <a:gd name="connsiteY3" fmla="*/ 3195145 h 3252952"/>
              <a:gd name="connsiteX4" fmla="*/ 3841531 w 6411310"/>
              <a:gd name="connsiteY4" fmla="*/ 1298028 h 3252952"/>
              <a:gd name="connsiteX5" fmla="*/ 0 w 6411310"/>
              <a:gd name="connsiteY5" fmla="*/ 1271752 h 3252952"/>
              <a:gd name="connsiteX6" fmla="*/ 10510 w 6411310"/>
              <a:gd name="connsiteY6" fmla="*/ 0 h 3252952"/>
              <a:gd name="connsiteX0" fmla="*/ 466 w 6401266"/>
              <a:gd name="connsiteY0" fmla="*/ 0 h 3252952"/>
              <a:gd name="connsiteX1" fmla="*/ 6401266 w 6401266"/>
              <a:gd name="connsiteY1" fmla="*/ 36786 h 3252952"/>
              <a:gd name="connsiteX2" fmla="*/ 6369735 w 6401266"/>
              <a:gd name="connsiteY2" fmla="*/ 3252952 h 3252952"/>
              <a:gd name="connsiteX3" fmla="*/ 3826231 w 6401266"/>
              <a:gd name="connsiteY3" fmla="*/ 3195145 h 3252952"/>
              <a:gd name="connsiteX4" fmla="*/ 3831487 w 6401266"/>
              <a:gd name="connsiteY4" fmla="*/ 1298028 h 3252952"/>
              <a:gd name="connsiteX5" fmla="*/ 10977 w 6401266"/>
              <a:gd name="connsiteY5" fmla="*/ 1277007 h 3252952"/>
              <a:gd name="connsiteX6" fmla="*/ 466 w 6401266"/>
              <a:gd name="connsiteY6" fmla="*/ 0 h 3252952"/>
              <a:gd name="connsiteX0" fmla="*/ 15765 w 6416565"/>
              <a:gd name="connsiteY0" fmla="*/ 0 h 3252952"/>
              <a:gd name="connsiteX1" fmla="*/ 6416565 w 6416565"/>
              <a:gd name="connsiteY1" fmla="*/ 36786 h 3252952"/>
              <a:gd name="connsiteX2" fmla="*/ 6385034 w 6416565"/>
              <a:gd name="connsiteY2" fmla="*/ 3252952 h 3252952"/>
              <a:gd name="connsiteX3" fmla="*/ 3841530 w 6416565"/>
              <a:gd name="connsiteY3" fmla="*/ 3195145 h 3252952"/>
              <a:gd name="connsiteX4" fmla="*/ 3846786 w 6416565"/>
              <a:gd name="connsiteY4" fmla="*/ 1298028 h 3252952"/>
              <a:gd name="connsiteX5" fmla="*/ 0 w 6416565"/>
              <a:gd name="connsiteY5" fmla="*/ 1287517 h 3252952"/>
              <a:gd name="connsiteX6" fmla="*/ 15765 w 6416565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36275 w 6406054"/>
              <a:gd name="connsiteY4" fmla="*/ 1298028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36275 w 6406054"/>
              <a:gd name="connsiteY4" fmla="*/ 1298028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31019 w 6406054"/>
              <a:gd name="connsiteY3" fmla="*/ 3195145 h 3252952"/>
              <a:gd name="connsiteX4" fmla="*/ 3878316 w 6406054"/>
              <a:gd name="connsiteY4" fmla="*/ 1292773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52952"/>
              <a:gd name="connsiteX1" fmla="*/ 6406054 w 6406054"/>
              <a:gd name="connsiteY1" fmla="*/ 36786 h 3252952"/>
              <a:gd name="connsiteX2" fmla="*/ 6374523 w 6406054"/>
              <a:gd name="connsiteY2" fmla="*/ 3252952 h 3252952"/>
              <a:gd name="connsiteX3" fmla="*/ 3873060 w 6406054"/>
              <a:gd name="connsiteY3" fmla="*/ 3200400 h 3252952"/>
              <a:gd name="connsiteX4" fmla="*/ 3878316 w 6406054"/>
              <a:gd name="connsiteY4" fmla="*/ 1292773 h 3252952"/>
              <a:gd name="connsiteX5" fmla="*/ 0 w 6406054"/>
              <a:gd name="connsiteY5" fmla="*/ 1282262 h 3252952"/>
              <a:gd name="connsiteX6" fmla="*/ 5254 w 6406054"/>
              <a:gd name="connsiteY6" fmla="*/ 0 h 3252952"/>
              <a:gd name="connsiteX0" fmla="*/ 5254 w 6406054"/>
              <a:gd name="connsiteY0" fmla="*/ 0 h 3200400"/>
              <a:gd name="connsiteX1" fmla="*/ 6406054 w 6406054"/>
              <a:gd name="connsiteY1" fmla="*/ 36786 h 3200400"/>
              <a:gd name="connsiteX2" fmla="*/ 6374523 w 6406054"/>
              <a:gd name="connsiteY2" fmla="*/ 3095297 h 3200400"/>
              <a:gd name="connsiteX3" fmla="*/ 3873060 w 6406054"/>
              <a:gd name="connsiteY3" fmla="*/ 3200400 h 3200400"/>
              <a:gd name="connsiteX4" fmla="*/ 3878316 w 6406054"/>
              <a:gd name="connsiteY4" fmla="*/ 1292773 h 3200400"/>
              <a:gd name="connsiteX5" fmla="*/ 0 w 6406054"/>
              <a:gd name="connsiteY5" fmla="*/ 1282262 h 3200400"/>
              <a:gd name="connsiteX6" fmla="*/ 5254 w 6406054"/>
              <a:gd name="connsiteY6" fmla="*/ 0 h 3200400"/>
              <a:gd name="connsiteX0" fmla="*/ 5254 w 6406054"/>
              <a:gd name="connsiteY0" fmla="*/ 0 h 3095297"/>
              <a:gd name="connsiteX1" fmla="*/ 6406054 w 6406054"/>
              <a:gd name="connsiteY1" fmla="*/ 36786 h 3095297"/>
              <a:gd name="connsiteX2" fmla="*/ 6374523 w 6406054"/>
              <a:gd name="connsiteY2" fmla="*/ 3095297 h 3095297"/>
              <a:gd name="connsiteX3" fmla="*/ 3867805 w 6406054"/>
              <a:gd name="connsiteY3" fmla="*/ 3079531 h 3095297"/>
              <a:gd name="connsiteX4" fmla="*/ 3878316 w 6406054"/>
              <a:gd name="connsiteY4" fmla="*/ 1292773 h 3095297"/>
              <a:gd name="connsiteX5" fmla="*/ 0 w 6406054"/>
              <a:gd name="connsiteY5" fmla="*/ 1282262 h 3095297"/>
              <a:gd name="connsiteX6" fmla="*/ 5254 w 6406054"/>
              <a:gd name="connsiteY6" fmla="*/ 0 h 3095297"/>
              <a:gd name="connsiteX0" fmla="*/ 5254 w 6406054"/>
              <a:gd name="connsiteY0" fmla="*/ 0 h 3095297"/>
              <a:gd name="connsiteX1" fmla="*/ 6406054 w 6406054"/>
              <a:gd name="connsiteY1" fmla="*/ 36786 h 3095297"/>
              <a:gd name="connsiteX2" fmla="*/ 6374523 w 6406054"/>
              <a:gd name="connsiteY2" fmla="*/ 3095297 h 3095297"/>
              <a:gd name="connsiteX3" fmla="*/ 3867805 w 6406054"/>
              <a:gd name="connsiteY3" fmla="*/ 3079531 h 3095297"/>
              <a:gd name="connsiteX4" fmla="*/ 3878316 w 6406054"/>
              <a:gd name="connsiteY4" fmla="*/ 1292773 h 3095297"/>
              <a:gd name="connsiteX5" fmla="*/ 0 w 6406054"/>
              <a:gd name="connsiteY5" fmla="*/ 1282262 h 3095297"/>
              <a:gd name="connsiteX6" fmla="*/ 5254 w 6406054"/>
              <a:gd name="connsiteY6" fmla="*/ 0 h 3095297"/>
              <a:gd name="connsiteX0" fmla="*/ 5254 w 6406054"/>
              <a:gd name="connsiteY0" fmla="*/ 0 h 3079531"/>
              <a:gd name="connsiteX1" fmla="*/ 6406054 w 6406054"/>
              <a:gd name="connsiteY1" fmla="*/ 36786 h 3079531"/>
              <a:gd name="connsiteX2" fmla="*/ 6374523 w 6406054"/>
              <a:gd name="connsiteY2" fmla="*/ 3074276 h 3079531"/>
              <a:gd name="connsiteX3" fmla="*/ 3867805 w 6406054"/>
              <a:gd name="connsiteY3" fmla="*/ 3079531 h 3079531"/>
              <a:gd name="connsiteX4" fmla="*/ 3878316 w 6406054"/>
              <a:gd name="connsiteY4" fmla="*/ 1292773 h 3079531"/>
              <a:gd name="connsiteX5" fmla="*/ 0 w 6406054"/>
              <a:gd name="connsiteY5" fmla="*/ 1282262 h 3079531"/>
              <a:gd name="connsiteX6" fmla="*/ 5254 w 6406054"/>
              <a:gd name="connsiteY6" fmla="*/ 0 h 3079531"/>
              <a:gd name="connsiteX0" fmla="*/ 15764 w 6406054"/>
              <a:gd name="connsiteY0" fmla="*/ 0 h 3048000"/>
              <a:gd name="connsiteX1" fmla="*/ 6406054 w 6406054"/>
              <a:gd name="connsiteY1" fmla="*/ 5255 h 3048000"/>
              <a:gd name="connsiteX2" fmla="*/ 6374523 w 6406054"/>
              <a:gd name="connsiteY2" fmla="*/ 3042745 h 3048000"/>
              <a:gd name="connsiteX3" fmla="*/ 3867805 w 6406054"/>
              <a:gd name="connsiteY3" fmla="*/ 3048000 h 3048000"/>
              <a:gd name="connsiteX4" fmla="*/ 3878316 w 6406054"/>
              <a:gd name="connsiteY4" fmla="*/ 1261242 h 3048000"/>
              <a:gd name="connsiteX5" fmla="*/ 0 w 6406054"/>
              <a:gd name="connsiteY5" fmla="*/ 1250731 h 3048000"/>
              <a:gd name="connsiteX6" fmla="*/ 15764 w 6406054"/>
              <a:gd name="connsiteY6" fmla="*/ 0 h 3048000"/>
              <a:gd name="connsiteX0" fmla="*/ 466 w 6390756"/>
              <a:gd name="connsiteY0" fmla="*/ 0 h 3048000"/>
              <a:gd name="connsiteX1" fmla="*/ 6390756 w 6390756"/>
              <a:gd name="connsiteY1" fmla="*/ 5255 h 3048000"/>
              <a:gd name="connsiteX2" fmla="*/ 6359225 w 6390756"/>
              <a:gd name="connsiteY2" fmla="*/ 3042745 h 3048000"/>
              <a:gd name="connsiteX3" fmla="*/ 3852507 w 6390756"/>
              <a:gd name="connsiteY3" fmla="*/ 3048000 h 3048000"/>
              <a:gd name="connsiteX4" fmla="*/ 3863018 w 6390756"/>
              <a:gd name="connsiteY4" fmla="*/ 1261242 h 3048000"/>
              <a:gd name="connsiteX5" fmla="*/ 10978 w 6390756"/>
              <a:gd name="connsiteY5" fmla="*/ 1224455 h 3048000"/>
              <a:gd name="connsiteX6" fmla="*/ 466 w 6390756"/>
              <a:gd name="connsiteY6" fmla="*/ 0 h 3048000"/>
              <a:gd name="connsiteX0" fmla="*/ 466 w 6390756"/>
              <a:gd name="connsiteY0" fmla="*/ 0 h 3048000"/>
              <a:gd name="connsiteX1" fmla="*/ 6390756 w 6390756"/>
              <a:gd name="connsiteY1" fmla="*/ 5255 h 3048000"/>
              <a:gd name="connsiteX2" fmla="*/ 6359225 w 6390756"/>
              <a:gd name="connsiteY2" fmla="*/ 3042745 h 3048000"/>
              <a:gd name="connsiteX3" fmla="*/ 3852507 w 6390756"/>
              <a:gd name="connsiteY3" fmla="*/ 3048000 h 3048000"/>
              <a:gd name="connsiteX4" fmla="*/ 3863018 w 6390756"/>
              <a:gd name="connsiteY4" fmla="*/ 1261242 h 3048000"/>
              <a:gd name="connsiteX5" fmla="*/ 10978 w 6390756"/>
              <a:gd name="connsiteY5" fmla="*/ 1224455 h 3048000"/>
              <a:gd name="connsiteX6" fmla="*/ 466 w 6390756"/>
              <a:gd name="connsiteY6" fmla="*/ 0 h 3048000"/>
              <a:gd name="connsiteX0" fmla="*/ 15764 w 6379778"/>
              <a:gd name="connsiteY0" fmla="*/ 0 h 3048000"/>
              <a:gd name="connsiteX1" fmla="*/ 6379778 w 6379778"/>
              <a:gd name="connsiteY1" fmla="*/ 5255 h 3048000"/>
              <a:gd name="connsiteX2" fmla="*/ 6348247 w 6379778"/>
              <a:gd name="connsiteY2" fmla="*/ 3042745 h 3048000"/>
              <a:gd name="connsiteX3" fmla="*/ 3841529 w 6379778"/>
              <a:gd name="connsiteY3" fmla="*/ 3048000 h 3048000"/>
              <a:gd name="connsiteX4" fmla="*/ 3852040 w 6379778"/>
              <a:gd name="connsiteY4" fmla="*/ 1261242 h 3048000"/>
              <a:gd name="connsiteX5" fmla="*/ 0 w 6379778"/>
              <a:gd name="connsiteY5" fmla="*/ 1224455 h 3048000"/>
              <a:gd name="connsiteX6" fmla="*/ 15764 w 6379778"/>
              <a:gd name="connsiteY6" fmla="*/ 0 h 3048000"/>
              <a:gd name="connsiteX0" fmla="*/ 1012 w 6365026"/>
              <a:gd name="connsiteY0" fmla="*/ 0 h 3048000"/>
              <a:gd name="connsiteX1" fmla="*/ 6365026 w 6365026"/>
              <a:gd name="connsiteY1" fmla="*/ 5255 h 3048000"/>
              <a:gd name="connsiteX2" fmla="*/ 6333495 w 6365026"/>
              <a:gd name="connsiteY2" fmla="*/ 3042745 h 3048000"/>
              <a:gd name="connsiteX3" fmla="*/ 3826777 w 6365026"/>
              <a:gd name="connsiteY3" fmla="*/ 3048000 h 3048000"/>
              <a:gd name="connsiteX4" fmla="*/ 3837288 w 6365026"/>
              <a:gd name="connsiteY4" fmla="*/ 1261242 h 3048000"/>
              <a:gd name="connsiteX5" fmla="*/ 1013 w 6365026"/>
              <a:gd name="connsiteY5" fmla="*/ 1224455 h 3048000"/>
              <a:gd name="connsiteX6" fmla="*/ 1012 w 6365026"/>
              <a:gd name="connsiteY6" fmla="*/ 0 h 3048000"/>
              <a:gd name="connsiteX0" fmla="*/ 1012 w 6365026"/>
              <a:gd name="connsiteY0" fmla="*/ 73573 h 3042745"/>
              <a:gd name="connsiteX1" fmla="*/ 6365026 w 6365026"/>
              <a:gd name="connsiteY1" fmla="*/ 0 h 3042745"/>
              <a:gd name="connsiteX2" fmla="*/ 6333495 w 6365026"/>
              <a:gd name="connsiteY2" fmla="*/ 3037490 h 3042745"/>
              <a:gd name="connsiteX3" fmla="*/ 3826777 w 6365026"/>
              <a:gd name="connsiteY3" fmla="*/ 3042745 h 3042745"/>
              <a:gd name="connsiteX4" fmla="*/ 3837288 w 6365026"/>
              <a:gd name="connsiteY4" fmla="*/ 1255987 h 3042745"/>
              <a:gd name="connsiteX5" fmla="*/ 1013 w 6365026"/>
              <a:gd name="connsiteY5" fmla="*/ 1219200 h 3042745"/>
              <a:gd name="connsiteX6" fmla="*/ 1012 w 6365026"/>
              <a:gd name="connsiteY6" fmla="*/ 73573 h 3042745"/>
              <a:gd name="connsiteX0" fmla="*/ 1012 w 6365026"/>
              <a:gd name="connsiteY0" fmla="*/ 52553 h 3042745"/>
              <a:gd name="connsiteX1" fmla="*/ 6365026 w 6365026"/>
              <a:gd name="connsiteY1" fmla="*/ 0 h 3042745"/>
              <a:gd name="connsiteX2" fmla="*/ 6333495 w 6365026"/>
              <a:gd name="connsiteY2" fmla="*/ 3037490 h 3042745"/>
              <a:gd name="connsiteX3" fmla="*/ 3826777 w 6365026"/>
              <a:gd name="connsiteY3" fmla="*/ 3042745 h 3042745"/>
              <a:gd name="connsiteX4" fmla="*/ 3837288 w 6365026"/>
              <a:gd name="connsiteY4" fmla="*/ 1255987 h 3042745"/>
              <a:gd name="connsiteX5" fmla="*/ 1013 w 6365026"/>
              <a:gd name="connsiteY5" fmla="*/ 1219200 h 3042745"/>
              <a:gd name="connsiteX6" fmla="*/ 1012 w 6365026"/>
              <a:gd name="connsiteY6" fmla="*/ 52553 h 3042745"/>
              <a:gd name="connsiteX0" fmla="*/ 1012 w 6359770"/>
              <a:gd name="connsiteY0" fmla="*/ 10512 h 3000704"/>
              <a:gd name="connsiteX1" fmla="*/ 6359770 w 6359770"/>
              <a:gd name="connsiteY1" fmla="*/ 0 h 3000704"/>
              <a:gd name="connsiteX2" fmla="*/ 6333495 w 6359770"/>
              <a:gd name="connsiteY2" fmla="*/ 2995449 h 3000704"/>
              <a:gd name="connsiteX3" fmla="*/ 3826777 w 6359770"/>
              <a:gd name="connsiteY3" fmla="*/ 3000704 h 3000704"/>
              <a:gd name="connsiteX4" fmla="*/ 3837288 w 6359770"/>
              <a:gd name="connsiteY4" fmla="*/ 1213946 h 3000704"/>
              <a:gd name="connsiteX5" fmla="*/ 1013 w 6359770"/>
              <a:gd name="connsiteY5" fmla="*/ 1177159 h 3000704"/>
              <a:gd name="connsiteX6" fmla="*/ 1012 w 6359770"/>
              <a:gd name="connsiteY6" fmla="*/ 10512 h 3000704"/>
              <a:gd name="connsiteX0" fmla="*/ 1012 w 6333495"/>
              <a:gd name="connsiteY0" fmla="*/ 0 h 2990192"/>
              <a:gd name="connsiteX1" fmla="*/ 6270432 w 6333495"/>
              <a:gd name="connsiteY1" fmla="*/ 10508 h 2990192"/>
              <a:gd name="connsiteX2" fmla="*/ 6333495 w 6333495"/>
              <a:gd name="connsiteY2" fmla="*/ 2984937 h 2990192"/>
              <a:gd name="connsiteX3" fmla="*/ 3826777 w 6333495"/>
              <a:gd name="connsiteY3" fmla="*/ 2990192 h 2990192"/>
              <a:gd name="connsiteX4" fmla="*/ 3837288 w 6333495"/>
              <a:gd name="connsiteY4" fmla="*/ 1203434 h 2990192"/>
              <a:gd name="connsiteX5" fmla="*/ 1013 w 6333495"/>
              <a:gd name="connsiteY5" fmla="*/ 1166647 h 2990192"/>
              <a:gd name="connsiteX6" fmla="*/ 1012 w 6333495"/>
              <a:gd name="connsiteY6" fmla="*/ 0 h 2990192"/>
              <a:gd name="connsiteX0" fmla="*/ 1012 w 6333495"/>
              <a:gd name="connsiteY0" fmla="*/ 0 h 2990192"/>
              <a:gd name="connsiteX1" fmla="*/ 6270432 w 6333495"/>
              <a:gd name="connsiteY1" fmla="*/ 10508 h 2990192"/>
              <a:gd name="connsiteX2" fmla="*/ 6333495 w 6333495"/>
              <a:gd name="connsiteY2" fmla="*/ 2984937 h 2990192"/>
              <a:gd name="connsiteX3" fmla="*/ 3826777 w 6333495"/>
              <a:gd name="connsiteY3" fmla="*/ 2990192 h 2990192"/>
              <a:gd name="connsiteX4" fmla="*/ 3837288 w 6333495"/>
              <a:gd name="connsiteY4" fmla="*/ 1203434 h 2990192"/>
              <a:gd name="connsiteX5" fmla="*/ 1013 w 6333495"/>
              <a:gd name="connsiteY5" fmla="*/ 1166647 h 2990192"/>
              <a:gd name="connsiteX6" fmla="*/ 1012 w 6333495"/>
              <a:gd name="connsiteY6" fmla="*/ 0 h 2990192"/>
              <a:gd name="connsiteX0" fmla="*/ 1012 w 6270432"/>
              <a:gd name="connsiteY0" fmla="*/ 0 h 2990192"/>
              <a:gd name="connsiteX1" fmla="*/ 6270432 w 6270432"/>
              <a:gd name="connsiteY1" fmla="*/ 10508 h 2990192"/>
              <a:gd name="connsiteX2" fmla="*/ 6238902 w 6270432"/>
              <a:gd name="connsiteY2" fmla="*/ 2963917 h 2990192"/>
              <a:gd name="connsiteX3" fmla="*/ 3826777 w 6270432"/>
              <a:gd name="connsiteY3" fmla="*/ 2990192 h 2990192"/>
              <a:gd name="connsiteX4" fmla="*/ 3837288 w 6270432"/>
              <a:gd name="connsiteY4" fmla="*/ 1203434 h 2990192"/>
              <a:gd name="connsiteX5" fmla="*/ 1013 w 6270432"/>
              <a:gd name="connsiteY5" fmla="*/ 1166647 h 2990192"/>
              <a:gd name="connsiteX6" fmla="*/ 1012 w 6270432"/>
              <a:gd name="connsiteY6" fmla="*/ 0 h 2990192"/>
              <a:gd name="connsiteX0" fmla="*/ 1012 w 6270432"/>
              <a:gd name="connsiteY0" fmla="*/ 0 h 2990192"/>
              <a:gd name="connsiteX1" fmla="*/ 6270432 w 6270432"/>
              <a:gd name="connsiteY1" fmla="*/ 10508 h 2990192"/>
              <a:gd name="connsiteX2" fmla="*/ 6244140 w 6270432"/>
              <a:gd name="connsiteY2" fmla="*/ 2989964 h 2990192"/>
              <a:gd name="connsiteX3" fmla="*/ 3826777 w 6270432"/>
              <a:gd name="connsiteY3" fmla="*/ 2990192 h 2990192"/>
              <a:gd name="connsiteX4" fmla="*/ 3837288 w 6270432"/>
              <a:gd name="connsiteY4" fmla="*/ 1203434 h 2990192"/>
              <a:gd name="connsiteX5" fmla="*/ 1013 w 6270432"/>
              <a:gd name="connsiteY5" fmla="*/ 1166647 h 2990192"/>
              <a:gd name="connsiteX6" fmla="*/ 1012 w 6270432"/>
              <a:gd name="connsiteY6" fmla="*/ 0 h 2990192"/>
              <a:gd name="connsiteX0" fmla="*/ 89038 w 6269419"/>
              <a:gd name="connsiteY0" fmla="*/ 0 h 2990192"/>
              <a:gd name="connsiteX1" fmla="*/ 6269419 w 6269419"/>
              <a:gd name="connsiteY1" fmla="*/ 10508 h 2990192"/>
              <a:gd name="connsiteX2" fmla="*/ 6243127 w 6269419"/>
              <a:gd name="connsiteY2" fmla="*/ 2989964 h 2990192"/>
              <a:gd name="connsiteX3" fmla="*/ 3825764 w 6269419"/>
              <a:gd name="connsiteY3" fmla="*/ 2990192 h 2990192"/>
              <a:gd name="connsiteX4" fmla="*/ 3836275 w 6269419"/>
              <a:gd name="connsiteY4" fmla="*/ 1203434 h 2990192"/>
              <a:gd name="connsiteX5" fmla="*/ 0 w 6269419"/>
              <a:gd name="connsiteY5" fmla="*/ 1166647 h 2990192"/>
              <a:gd name="connsiteX6" fmla="*/ 89038 w 6269419"/>
              <a:gd name="connsiteY6" fmla="*/ 0 h 2990192"/>
              <a:gd name="connsiteX0" fmla="*/ 638 w 6181019"/>
              <a:gd name="connsiteY0" fmla="*/ 0 h 2990192"/>
              <a:gd name="connsiteX1" fmla="*/ 6181019 w 6181019"/>
              <a:gd name="connsiteY1" fmla="*/ 10508 h 2990192"/>
              <a:gd name="connsiteX2" fmla="*/ 6154727 w 6181019"/>
              <a:gd name="connsiteY2" fmla="*/ 2989964 h 2990192"/>
              <a:gd name="connsiteX3" fmla="*/ 3737364 w 6181019"/>
              <a:gd name="connsiteY3" fmla="*/ 2990192 h 2990192"/>
              <a:gd name="connsiteX4" fmla="*/ 3747875 w 6181019"/>
              <a:gd name="connsiteY4" fmla="*/ 1203434 h 2990192"/>
              <a:gd name="connsiteX5" fmla="*/ 5877 w 6181019"/>
              <a:gd name="connsiteY5" fmla="*/ 1161438 h 2990192"/>
              <a:gd name="connsiteX6" fmla="*/ 638 w 6181019"/>
              <a:gd name="connsiteY6" fmla="*/ 0 h 2990192"/>
              <a:gd name="connsiteX0" fmla="*/ 5236 w 6185617"/>
              <a:gd name="connsiteY0" fmla="*/ 0 h 2990192"/>
              <a:gd name="connsiteX1" fmla="*/ 6185617 w 6185617"/>
              <a:gd name="connsiteY1" fmla="*/ 10508 h 2990192"/>
              <a:gd name="connsiteX2" fmla="*/ 6159325 w 6185617"/>
              <a:gd name="connsiteY2" fmla="*/ 2989964 h 2990192"/>
              <a:gd name="connsiteX3" fmla="*/ 3741962 w 6185617"/>
              <a:gd name="connsiteY3" fmla="*/ 2990192 h 2990192"/>
              <a:gd name="connsiteX4" fmla="*/ 3752473 w 6185617"/>
              <a:gd name="connsiteY4" fmla="*/ 1203434 h 2990192"/>
              <a:gd name="connsiteX5" fmla="*/ 0 w 6185617"/>
              <a:gd name="connsiteY5" fmla="*/ 1182276 h 2990192"/>
              <a:gd name="connsiteX6" fmla="*/ 5236 w 6185617"/>
              <a:gd name="connsiteY6" fmla="*/ 0 h 2990192"/>
              <a:gd name="connsiteX0" fmla="*/ 5236 w 6159429"/>
              <a:gd name="connsiteY0" fmla="*/ 0 h 2990192"/>
              <a:gd name="connsiteX1" fmla="*/ 6159429 w 6159429"/>
              <a:gd name="connsiteY1" fmla="*/ 21363 h 2990192"/>
              <a:gd name="connsiteX2" fmla="*/ 6159325 w 6159429"/>
              <a:gd name="connsiteY2" fmla="*/ 2989964 h 2990192"/>
              <a:gd name="connsiteX3" fmla="*/ 3741962 w 6159429"/>
              <a:gd name="connsiteY3" fmla="*/ 2990192 h 2990192"/>
              <a:gd name="connsiteX4" fmla="*/ 3752473 w 6159429"/>
              <a:gd name="connsiteY4" fmla="*/ 1203434 h 2990192"/>
              <a:gd name="connsiteX5" fmla="*/ 0 w 6159429"/>
              <a:gd name="connsiteY5" fmla="*/ 1182276 h 2990192"/>
              <a:gd name="connsiteX6" fmla="*/ 5236 w 6159429"/>
              <a:gd name="connsiteY6" fmla="*/ 0 h 2990192"/>
              <a:gd name="connsiteX0" fmla="*/ 5236 w 6159429"/>
              <a:gd name="connsiteY0" fmla="*/ 0 h 2989964"/>
              <a:gd name="connsiteX1" fmla="*/ 6159429 w 6159429"/>
              <a:gd name="connsiteY1" fmla="*/ 21363 h 2989964"/>
              <a:gd name="connsiteX2" fmla="*/ 6159325 w 6159429"/>
              <a:gd name="connsiteY2" fmla="*/ 2989964 h 2989964"/>
              <a:gd name="connsiteX3" fmla="*/ 3762913 w 6159429"/>
              <a:gd name="connsiteY3" fmla="*/ 2984765 h 2989964"/>
              <a:gd name="connsiteX4" fmla="*/ 3752473 w 6159429"/>
              <a:gd name="connsiteY4" fmla="*/ 1203434 h 2989964"/>
              <a:gd name="connsiteX5" fmla="*/ 0 w 6159429"/>
              <a:gd name="connsiteY5" fmla="*/ 1182276 h 2989964"/>
              <a:gd name="connsiteX6" fmla="*/ 5236 w 6159429"/>
              <a:gd name="connsiteY6" fmla="*/ 0 h 2989964"/>
              <a:gd name="connsiteX0" fmla="*/ 5236 w 6159429"/>
              <a:gd name="connsiteY0" fmla="*/ 0 h 2989964"/>
              <a:gd name="connsiteX1" fmla="*/ 6159429 w 6159429"/>
              <a:gd name="connsiteY1" fmla="*/ 21363 h 2989964"/>
              <a:gd name="connsiteX2" fmla="*/ 6159325 w 6159429"/>
              <a:gd name="connsiteY2" fmla="*/ 2989964 h 2989964"/>
              <a:gd name="connsiteX3" fmla="*/ 3762913 w 6159429"/>
              <a:gd name="connsiteY3" fmla="*/ 2984765 h 2989964"/>
              <a:gd name="connsiteX4" fmla="*/ 3768187 w 6159429"/>
              <a:gd name="connsiteY4" fmla="*/ 1198007 h 2989964"/>
              <a:gd name="connsiteX5" fmla="*/ 0 w 6159429"/>
              <a:gd name="connsiteY5" fmla="*/ 1182276 h 2989964"/>
              <a:gd name="connsiteX6" fmla="*/ 5236 w 6159429"/>
              <a:gd name="connsiteY6" fmla="*/ 0 h 2989964"/>
              <a:gd name="connsiteX0" fmla="*/ 5236 w 6616972"/>
              <a:gd name="connsiteY0" fmla="*/ 0 h 2989964"/>
              <a:gd name="connsiteX1" fmla="*/ 6159429 w 6616972"/>
              <a:gd name="connsiteY1" fmla="*/ 21363 h 2989964"/>
              <a:gd name="connsiteX2" fmla="*/ 6164439 w 6616972"/>
              <a:gd name="connsiteY2" fmla="*/ 1480483 h 2989964"/>
              <a:gd name="connsiteX3" fmla="*/ 6159325 w 6616972"/>
              <a:gd name="connsiteY3" fmla="*/ 2989964 h 2989964"/>
              <a:gd name="connsiteX4" fmla="*/ 3762913 w 6616972"/>
              <a:gd name="connsiteY4" fmla="*/ 2984765 h 2989964"/>
              <a:gd name="connsiteX5" fmla="*/ 3768187 w 6616972"/>
              <a:gd name="connsiteY5" fmla="*/ 1198007 h 2989964"/>
              <a:gd name="connsiteX6" fmla="*/ 0 w 6616972"/>
              <a:gd name="connsiteY6" fmla="*/ 1182276 h 2989964"/>
              <a:gd name="connsiteX7" fmla="*/ 5236 w 6616972"/>
              <a:gd name="connsiteY7" fmla="*/ 0 h 2989964"/>
              <a:gd name="connsiteX0" fmla="*/ 5236 w 10082852"/>
              <a:gd name="connsiteY0" fmla="*/ 0 h 2989964"/>
              <a:gd name="connsiteX1" fmla="*/ 9938922 w 10082852"/>
              <a:gd name="connsiteY1" fmla="*/ 36965 h 2989964"/>
              <a:gd name="connsiteX2" fmla="*/ 6164439 w 10082852"/>
              <a:gd name="connsiteY2" fmla="*/ 1480483 h 2989964"/>
              <a:gd name="connsiteX3" fmla="*/ 6159325 w 10082852"/>
              <a:gd name="connsiteY3" fmla="*/ 2989964 h 2989964"/>
              <a:gd name="connsiteX4" fmla="*/ 3762913 w 10082852"/>
              <a:gd name="connsiteY4" fmla="*/ 2984765 h 2989964"/>
              <a:gd name="connsiteX5" fmla="*/ 3768187 w 10082852"/>
              <a:gd name="connsiteY5" fmla="*/ 1198007 h 2989964"/>
              <a:gd name="connsiteX6" fmla="*/ 0 w 10082852"/>
              <a:gd name="connsiteY6" fmla="*/ 1182276 h 2989964"/>
              <a:gd name="connsiteX7" fmla="*/ 5236 w 10082852"/>
              <a:gd name="connsiteY7" fmla="*/ 0 h 2989964"/>
              <a:gd name="connsiteX0" fmla="*/ 5236 w 10401937"/>
              <a:gd name="connsiteY0" fmla="*/ 0 h 2989964"/>
              <a:gd name="connsiteX1" fmla="*/ 9938922 w 10401937"/>
              <a:gd name="connsiteY1" fmla="*/ 36965 h 2989964"/>
              <a:gd name="connsiteX2" fmla="*/ 9964677 w 10401937"/>
              <a:gd name="connsiteY2" fmla="*/ 1308816 h 2989964"/>
              <a:gd name="connsiteX3" fmla="*/ 6159325 w 10401937"/>
              <a:gd name="connsiteY3" fmla="*/ 2989964 h 2989964"/>
              <a:gd name="connsiteX4" fmla="*/ 3762913 w 10401937"/>
              <a:gd name="connsiteY4" fmla="*/ 2984765 h 2989964"/>
              <a:gd name="connsiteX5" fmla="*/ 3768187 w 10401937"/>
              <a:gd name="connsiteY5" fmla="*/ 1198007 h 2989964"/>
              <a:gd name="connsiteX6" fmla="*/ 0 w 10401937"/>
              <a:gd name="connsiteY6" fmla="*/ 1182276 h 2989964"/>
              <a:gd name="connsiteX7" fmla="*/ 5236 w 10401937"/>
              <a:gd name="connsiteY7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159325 w 10397134"/>
              <a:gd name="connsiteY3" fmla="*/ 2989964 h 2989964"/>
              <a:gd name="connsiteX4" fmla="*/ 3762913 w 10397134"/>
              <a:gd name="connsiteY4" fmla="*/ 2984765 h 2989964"/>
              <a:gd name="connsiteX5" fmla="*/ 3768187 w 10397134"/>
              <a:gd name="connsiteY5" fmla="*/ 1198007 h 2989964"/>
              <a:gd name="connsiteX6" fmla="*/ 0 w 10397134"/>
              <a:gd name="connsiteY6" fmla="*/ 1182276 h 2989964"/>
              <a:gd name="connsiteX7" fmla="*/ 5236 w 10397134"/>
              <a:gd name="connsiteY7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9945864 w 10397134"/>
              <a:gd name="connsiteY3" fmla="*/ 1202953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754757 w 10397134"/>
              <a:gd name="connsiteY3" fmla="*/ 1230899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632023 w 10397134"/>
              <a:gd name="connsiteY3" fmla="*/ 1206946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10397134"/>
              <a:gd name="connsiteY0" fmla="*/ 0 h 2989964"/>
              <a:gd name="connsiteX1" fmla="*/ 9938922 w 10397134"/>
              <a:gd name="connsiteY1" fmla="*/ 36965 h 2989964"/>
              <a:gd name="connsiteX2" fmla="*/ 9946494 w 10397134"/>
              <a:gd name="connsiteY2" fmla="*/ 1193041 h 2989964"/>
              <a:gd name="connsiteX3" fmla="*/ 6632023 w 10397134"/>
              <a:gd name="connsiteY3" fmla="*/ 1206946 h 2989964"/>
              <a:gd name="connsiteX4" fmla="*/ 6159325 w 10397134"/>
              <a:gd name="connsiteY4" fmla="*/ 2989964 h 2989964"/>
              <a:gd name="connsiteX5" fmla="*/ 3762913 w 10397134"/>
              <a:gd name="connsiteY5" fmla="*/ 2984765 h 2989964"/>
              <a:gd name="connsiteX6" fmla="*/ 3768187 w 10397134"/>
              <a:gd name="connsiteY6" fmla="*/ 1198007 h 2989964"/>
              <a:gd name="connsiteX7" fmla="*/ 0 w 10397134"/>
              <a:gd name="connsiteY7" fmla="*/ 1182276 h 2989964"/>
              <a:gd name="connsiteX8" fmla="*/ 5236 w 10397134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6494"/>
              <a:gd name="connsiteY0" fmla="*/ 0 h 2989964"/>
              <a:gd name="connsiteX1" fmla="*/ 9938922 w 9946494"/>
              <a:gd name="connsiteY1" fmla="*/ 36965 h 2989964"/>
              <a:gd name="connsiteX2" fmla="*/ 9946494 w 9946494"/>
              <a:gd name="connsiteY2" fmla="*/ 1193041 h 2989964"/>
              <a:gd name="connsiteX3" fmla="*/ 6632023 w 9946494"/>
              <a:gd name="connsiteY3" fmla="*/ 1206946 h 2989964"/>
              <a:gd name="connsiteX4" fmla="*/ 6159325 w 9946494"/>
              <a:gd name="connsiteY4" fmla="*/ 2989964 h 2989964"/>
              <a:gd name="connsiteX5" fmla="*/ 3762913 w 9946494"/>
              <a:gd name="connsiteY5" fmla="*/ 2984765 h 2989964"/>
              <a:gd name="connsiteX6" fmla="*/ 3768187 w 9946494"/>
              <a:gd name="connsiteY6" fmla="*/ 1198007 h 2989964"/>
              <a:gd name="connsiteX7" fmla="*/ 0 w 9946494"/>
              <a:gd name="connsiteY7" fmla="*/ 1182276 h 2989964"/>
              <a:gd name="connsiteX8" fmla="*/ 5236 w 9946494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632023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250076 w 9947569"/>
              <a:gd name="connsiteY3" fmla="*/ 1206946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9964"/>
              <a:gd name="connsiteX1" fmla="*/ 9938922 w 9947569"/>
              <a:gd name="connsiteY1" fmla="*/ 36965 h 2989964"/>
              <a:gd name="connsiteX2" fmla="*/ 9946494 w 9947569"/>
              <a:gd name="connsiteY2" fmla="*/ 1193041 h 2989964"/>
              <a:gd name="connsiteX3" fmla="*/ 6125721 w 9947569"/>
              <a:gd name="connsiteY3" fmla="*/ 1203045 h 2989964"/>
              <a:gd name="connsiteX4" fmla="*/ 6159325 w 9947569"/>
              <a:gd name="connsiteY4" fmla="*/ 2989964 h 2989964"/>
              <a:gd name="connsiteX5" fmla="*/ 3762913 w 9947569"/>
              <a:gd name="connsiteY5" fmla="*/ 2984765 h 2989964"/>
              <a:gd name="connsiteX6" fmla="*/ 3768187 w 9947569"/>
              <a:gd name="connsiteY6" fmla="*/ 1198007 h 2989964"/>
              <a:gd name="connsiteX7" fmla="*/ 0 w 9947569"/>
              <a:gd name="connsiteY7" fmla="*/ 1182276 h 2989964"/>
              <a:gd name="connsiteX8" fmla="*/ 5236 w 9947569"/>
              <a:gd name="connsiteY8" fmla="*/ 0 h 2989964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5721 w 9947569"/>
              <a:gd name="connsiteY3" fmla="*/ 1203045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206945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191343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7569"/>
              <a:gd name="connsiteY0" fmla="*/ 0 h 2984765"/>
              <a:gd name="connsiteX1" fmla="*/ 9938922 w 9947569"/>
              <a:gd name="connsiteY1" fmla="*/ 36965 h 2984765"/>
              <a:gd name="connsiteX2" fmla="*/ 9946494 w 9947569"/>
              <a:gd name="connsiteY2" fmla="*/ 1193041 h 2984765"/>
              <a:gd name="connsiteX3" fmla="*/ 6121280 w 9947569"/>
              <a:gd name="connsiteY3" fmla="*/ 1191343 h 2984765"/>
              <a:gd name="connsiteX4" fmla="*/ 6132678 w 9947569"/>
              <a:gd name="connsiteY4" fmla="*/ 2982163 h 2984765"/>
              <a:gd name="connsiteX5" fmla="*/ 3762913 w 9947569"/>
              <a:gd name="connsiteY5" fmla="*/ 2984765 h 2984765"/>
              <a:gd name="connsiteX6" fmla="*/ 3768187 w 9947569"/>
              <a:gd name="connsiteY6" fmla="*/ 1198007 h 2984765"/>
              <a:gd name="connsiteX7" fmla="*/ 0 w 9947569"/>
              <a:gd name="connsiteY7" fmla="*/ 1182276 h 2984765"/>
              <a:gd name="connsiteX8" fmla="*/ 5236 w 9947569"/>
              <a:gd name="connsiteY8" fmla="*/ 0 h 2984765"/>
              <a:gd name="connsiteX0" fmla="*/ 5236 w 9946494"/>
              <a:gd name="connsiteY0" fmla="*/ 0 h 2984765"/>
              <a:gd name="connsiteX1" fmla="*/ 9912274 w 9946494"/>
              <a:gd name="connsiteY1" fmla="*/ 36965 h 2984765"/>
              <a:gd name="connsiteX2" fmla="*/ 9946494 w 9946494"/>
              <a:gd name="connsiteY2" fmla="*/ 1193041 h 2984765"/>
              <a:gd name="connsiteX3" fmla="*/ 6121280 w 9946494"/>
              <a:gd name="connsiteY3" fmla="*/ 1191343 h 2984765"/>
              <a:gd name="connsiteX4" fmla="*/ 6132678 w 9946494"/>
              <a:gd name="connsiteY4" fmla="*/ 2982163 h 2984765"/>
              <a:gd name="connsiteX5" fmla="*/ 3762913 w 9946494"/>
              <a:gd name="connsiteY5" fmla="*/ 2984765 h 2984765"/>
              <a:gd name="connsiteX6" fmla="*/ 3768187 w 9946494"/>
              <a:gd name="connsiteY6" fmla="*/ 1198007 h 2984765"/>
              <a:gd name="connsiteX7" fmla="*/ 0 w 9946494"/>
              <a:gd name="connsiteY7" fmla="*/ 1182276 h 2984765"/>
              <a:gd name="connsiteX8" fmla="*/ 5236 w 9946494"/>
              <a:gd name="connsiteY8" fmla="*/ 0 h 2984765"/>
              <a:gd name="connsiteX0" fmla="*/ 5236 w 9914773"/>
              <a:gd name="connsiteY0" fmla="*/ 0 h 2984765"/>
              <a:gd name="connsiteX1" fmla="*/ 9912274 w 9914773"/>
              <a:gd name="connsiteY1" fmla="*/ 36965 h 2984765"/>
              <a:gd name="connsiteX2" fmla="*/ 9884317 w 9914773"/>
              <a:gd name="connsiteY2" fmla="*/ 1193041 h 2984765"/>
              <a:gd name="connsiteX3" fmla="*/ 6121280 w 9914773"/>
              <a:gd name="connsiteY3" fmla="*/ 1191343 h 2984765"/>
              <a:gd name="connsiteX4" fmla="*/ 6132678 w 9914773"/>
              <a:gd name="connsiteY4" fmla="*/ 2982163 h 2984765"/>
              <a:gd name="connsiteX5" fmla="*/ 3762913 w 9914773"/>
              <a:gd name="connsiteY5" fmla="*/ 2984765 h 2984765"/>
              <a:gd name="connsiteX6" fmla="*/ 3768187 w 9914773"/>
              <a:gd name="connsiteY6" fmla="*/ 1198007 h 2984765"/>
              <a:gd name="connsiteX7" fmla="*/ 0 w 9914773"/>
              <a:gd name="connsiteY7" fmla="*/ 1182276 h 2984765"/>
              <a:gd name="connsiteX8" fmla="*/ 5236 w 9914773"/>
              <a:gd name="connsiteY8" fmla="*/ 0 h 2984765"/>
              <a:gd name="connsiteX0" fmla="*/ 5236 w 9884317"/>
              <a:gd name="connsiteY0" fmla="*/ 0 h 2984765"/>
              <a:gd name="connsiteX1" fmla="*/ 9863420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91013"/>
              <a:gd name="connsiteY0" fmla="*/ 0 h 2984765"/>
              <a:gd name="connsiteX1" fmla="*/ 9885626 w 9891013"/>
              <a:gd name="connsiteY1" fmla="*/ 36965 h 2984765"/>
              <a:gd name="connsiteX2" fmla="*/ 9884317 w 9891013"/>
              <a:gd name="connsiteY2" fmla="*/ 1193041 h 2984765"/>
              <a:gd name="connsiteX3" fmla="*/ 6121280 w 9891013"/>
              <a:gd name="connsiteY3" fmla="*/ 1191343 h 2984765"/>
              <a:gd name="connsiteX4" fmla="*/ 6132678 w 9891013"/>
              <a:gd name="connsiteY4" fmla="*/ 2982163 h 2984765"/>
              <a:gd name="connsiteX5" fmla="*/ 3762913 w 9891013"/>
              <a:gd name="connsiteY5" fmla="*/ 2984765 h 2984765"/>
              <a:gd name="connsiteX6" fmla="*/ 3768187 w 9891013"/>
              <a:gd name="connsiteY6" fmla="*/ 1198007 h 2984765"/>
              <a:gd name="connsiteX7" fmla="*/ 0 w 9891013"/>
              <a:gd name="connsiteY7" fmla="*/ 1182276 h 2984765"/>
              <a:gd name="connsiteX8" fmla="*/ 5236 w 9891013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84317"/>
              <a:gd name="connsiteY0" fmla="*/ 0 h 2984765"/>
              <a:gd name="connsiteX1" fmla="*/ 9867861 w 9884317"/>
              <a:gd name="connsiteY1" fmla="*/ 36965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91014"/>
              <a:gd name="connsiteY0" fmla="*/ 0 h 2984765"/>
              <a:gd name="connsiteX1" fmla="*/ 9890067 w 9891014"/>
              <a:gd name="connsiteY1" fmla="*/ 36965 h 2984765"/>
              <a:gd name="connsiteX2" fmla="*/ 9884317 w 9891014"/>
              <a:gd name="connsiteY2" fmla="*/ 1193041 h 2984765"/>
              <a:gd name="connsiteX3" fmla="*/ 6121280 w 9891014"/>
              <a:gd name="connsiteY3" fmla="*/ 1191343 h 2984765"/>
              <a:gd name="connsiteX4" fmla="*/ 6132678 w 9891014"/>
              <a:gd name="connsiteY4" fmla="*/ 2982163 h 2984765"/>
              <a:gd name="connsiteX5" fmla="*/ 3762913 w 9891014"/>
              <a:gd name="connsiteY5" fmla="*/ 2984765 h 2984765"/>
              <a:gd name="connsiteX6" fmla="*/ 3768187 w 9891014"/>
              <a:gd name="connsiteY6" fmla="*/ 1198007 h 2984765"/>
              <a:gd name="connsiteX7" fmla="*/ 0 w 9891014"/>
              <a:gd name="connsiteY7" fmla="*/ 1182276 h 2984765"/>
              <a:gd name="connsiteX8" fmla="*/ 5236 w 9891014"/>
              <a:gd name="connsiteY8" fmla="*/ 0 h 2984765"/>
              <a:gd name="connsiteX0" fmla="*/ 5236 w 9884317"/>
              <a:gd name="connsiteY0" fmla="*/ 0 h 2984765"/>
              <a:gd name="connsiteX1" fmla="*/ 9872301 w 9884317"/>
              <a:gd name="connsiteY1" fmla="*/ 44766 h 2984765"/>
              <a:gd name="connsiteX2" fmla="*/ 9884317 w 9884317"/>
              <a:gd name="connsiteY2" fmla="*/ 1193041 h 2984765"/>
              <a:gd name="connsiteX3" fmla="*/ 6121280 w 9884317"/>
              <a:gd name="connsiteY3" fmla="*/ 1191343 h 2984765"/>
              <a:gd name="connsiteX4" fmla="*/ 6132678 w 9884317"/>
              <a:gd name="connsiteY4" fmla="*/ 2982163 h 2984765"/>
              <a:gd name="connsiteX5" fmla="*/ 3762913 w 9884317"/>
              <a:gd name="connsiteY5" fmla="*/ 2984765 h 2984765"/>
              <a:gd name="connsiteX6" fmla="*/ 3768187 w 9884317"/>
              <a:gd name="connsiteY6" fmla="*/ 1198007 h 2984765"/>
              <a:gd name="connsiteX7" fmla="*/ 0 w 9884317"/>
              <a:gd name="connsiteY7" fmla="*/ 1182276 h 2984765"/>
              <a:gd name="connsiteX8" fmla="*/ 5236 w 9884317"/>
              <a:gd name="connsiteY8" fmla="*/ 0 h 2984765"/>
              <a:gd name="connsiteX0" fmla="*/ 5236 w 9872852"/>
              <a:gd name="connsiteY0" fmla="*/ 0 h 2984765"/>
              <a:gd name="connsiteX1" fmla="*/ 9872301 w 9872852"/>
              <a:gd name="connsiteY1" fmla="*/ 44766 h 2984765"/>
              <a:gd name="connsiteX2" fmla="*/ 9857670 w 9872852"/>
              <a:gd name="connsiteY2" fmla="*/ 1193041 h 2984765"/>
              <a:gd name="connsiteX3" fmla="*/ 6121280 w 9872852"/>
              <a:gd name="connsiteY3" fmla="*/ 1191343 h 2984765"/>
              <a:gd name="connsiteX4" fmla="*/ 6132678 w 9872852"/>
              <a:gd name="connsiteY4" fmla="*/ 2982163 h 2984765"/>
              <a:gd name="connsiteX5" fmla="*/ 3762913 w 9872852"/>
              <a:gd name="connsiteY5" fmla="*/ 2984765 h 2984765"/>
              <a:gd name="connsiteX6" fmla="*/ 3768187 w 9872852"/>
              <a:gd name="connsiteY6" fmla="*/ 1198007 h 2984765"/>
              <a:gd name="connsiteX7" fmla="*/ 0 w 9872852"/>
              <a:gd name="connsiteY7" fmla="*/ 1182276 h 2984765"/>
              <a:gd name="connsiteX8" fmla="*/ 5236 w 9872852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44766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25264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5513"/>
              <a:gd name="connsiteY0" fmla="*/ 0 h 2984765"/>
              <a:gd name="connsiteX1" fmla="*/ 9872301 w 9875513"/>
              <a:gd name="connsiteY1" fmla="*/ 9662 h 2984765"/>
              <a:gd name="connsiteX2" fmla="*/ 9875436 w 9875513"/>
              <a:gd name="connsiteY2" fmla="*/ 1200842 h 2984765"/>
              <a:gd name="connsiteX3" fmla="*/ 6121280 w 9875513"/>
              <a:gd name="connsiteY3" fmla="*/ 1191343 h 2984765"/>
              <a:gd name="connsiteX4" fmla="*/ 6132678 w 9875513"/>
              <a:gd name="connsiteY4" fmla="*/ 2982163 h 2984765"/>
              <a:gd name="connsiteX5" fmla="*/ 3762913 w 9875513"/>
              <a:gd name="connsiteY5" fmla="*/ 2984765 h 2984765"/>
              <a:gd name="connsiteX6" fmla="*/ 3768187 w 9875513"/>
              <a:gd name="connsiteY6" fmla="*/ 1198007 h 2984765"/>
              <a:gd name="connsiteX7" fmla="*/ 0 w 9875513"/>
              <a:gd name="connsiteY7" fmla="*/ 1182276 h 2984765"/>
              <a:gd name="connsiteX8" fmla="*/ 5236 w 9875513"/>
              <a:gd name="connsiteY8" fmla="*/ 0 h 2984765"/>
              <a:gd name="connsiteX0" fmla="*/ 5236 w 9878216"/>
              <a:gd name="connsiteY0" fmla="*/ 5939 h 2990704"/>
              <a:gd name="connsiteX1" fmla="*/ 9876742 w 9878216"/>
              <a:gd name="connsiteY1" fmla="*/ 0 h 2990704"/>
              <a:gd name="connsiteX2" fmla="*/ 9875436 w 9878216"/>
              <a:gd name="connsiteY2" fmla="*/ 1206781 h 2990704"/>
              <a:gd name="connsiteX3" fmla="*/ 6121280 w 9878216"/>
              <a:gd name="connsiteY3" fmla="*/ 1197282 h 2990704"/>
              <a:gd name="connsiteX4" fmla="*/ 6132678 w 9878216"/>
              <a:gd name="connsiteY4" fmla="*/ 2988102 h 2990704"/>
              <a:gd name="connsiteX5" fmla="*/ 3762913 w 9878216"/>
              <a:gd name="connsiteY5" fmla="*/ 2990704 h 2990704"/>
              <a:gd name="connsiteX6" fmla="*/ 3768187 w 9878216"/>
              <a:gd name="connsiteY6" fmla="*/ 1203946 h 2990704"/>
              <a:gd name="connsiteX7" fmla="*/ 0 w 9878216"/>
              <a:gd name="connsiteY7" fmla="*/ 1188215 h 2990704"/>
              <a:gd name="connsiteX8" fmla="*/ 5236 w 9878216"/>
              <a:gd name="connsiteY8" fmla="*/ 5939 h 299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78216" h="2990704">
                <a:moveTo>
                  <a:pt x="5236" y="5939"/>
                </a:moveTo>
                <a:lnTo>
                  <a:pt x="9876742" y="0"/>
                </a:lnTo>
                <a:cubicBezTo>
                  <a:pt x="9880694" y="442092"/>
                  <a:pt x="9875453" y="712014"/>
                  <a:pt x="9875436" y="1206781"/>
                </a:cubicBezTo>
                <a:lnTo>
                  <a:pt x="6121280" y="1197282"/>
                </a:lnTo>
                <a:cubicBezTo>
                  <a:pt x="6129623" y="1605983"/>
                  <a:pt x="6119480" y="2503911"/>
                  <a:pt x="6132678" y="2988102"/>
                </a:cubicBezTo>
                <a:lnTo>
                  <a:pt x="3762913" y="2990704"/>
                </a:lnTo>
                <a:cubicBezTo>
                  <a:pt x="3766417" y="2395118"/>
                  <a:pt x="3764683" y="1799532"/>
                  <a:pt x="3768187" y="1203946"/>
                </a:cubicBezTo>
                <a:lnTo>
                  <a:pt x="0" y="1188215"/>
                </a:lnTo>
                <a:cubicBezTo>
                  <a:pt x="3503" y="764298"/>
                  <a:pt x="1733" y="429856"/>
                  <a:pt x="5236" y="5939"/>
                </a:cubicBezTo>
                <a:close/>
              </a:path>
            </a:pathLst>
          </a:cu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32DDE4-99D2-2A55-20C4-0764A15711FC}"/>
              </a:ext>
            </a:extLst>
          </p:cNvPr>
          <p:cNvSpPr txBox="1"/>
          <p:nvPr/>
        </p:nvSpPr>
        <p:spPr>
          <a:xfrm>
            <a:off x="4718190" y="1399504"/>
            <a:ext cx="1936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00B050"/>
                </a:solidFill>
              </a:rPr>
              <a:t>This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矢印: 上 25">
                <a:extLst>
                  <a:ext uri="{FF2B5EF4-FFF2-40B4-BE49-F238E27FC236}">
                    <a16:creationId xmlns:a16="http://schemas.microsoft.com/office/drawing/2014/main" id="{A2D8F01C-F272-ABA2-47D2-A6860F4111D9}"/>
                  </a:ext>
                </a:extLst>
              </p:cNvPr>
              <p:cNvSpPr/>
              <p:nvPr/>
            </p:nvSpPr>
            <p:spPr>
              <a:xfrm>
                <a:off x="4903812" y="3447629"/>
                <a:ext cx="2384375" cy="717698"/>
              </a:xfrm>
              <a:prstGeom prst="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Extend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矢印: 上 25">
                <a:extLst>
                  <a:ext uri="{FF2B5EF4-FFF2-40B4-BE49-F238E27FC236}">
                    <a16:creationId xmlns:a16="http://schemas.microsoft.com/office/drawing/2014/main" id="{A2D8F01C-F272-ABA2-47D2-A6860F411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812" y="3447629"/>
                <a:ext cx="2384375" cy="717698"/>
              </a:xfrm>
              <a:prstGeom prst="upArrow">
                <a:avLst/>
              </a:prstGeom>
              <a:blipFill>
                <a:blip r:embed="rId6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65FC60-3592-A6D5-4C4F-6A36DFFE350B}"/>
              </a:ext>
            </a:extLst>
          </p:cNvPr>
          <p:cNvSpPr txBox="1"/>
          <p:nvPr/>
        </p:nvSpPr>
        <p:spPr>
          <a:xfrm>
            <a:off x="4576466" y="5888188"/>
            <a:ext cx="2459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7030A0"/>
                </a:solidFill>
              </a:rPr>
              <a:t>Theorem Proving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03E4C1-E069-F38A-1DD3-3A604AC4A27B}"/>
              </a:ext>
            </a:extLst>
          </p:cNvPr>
          <p:cNvSpPr txBox="1"/>
          <p:nvPr/>
        </p:nvSpPr>
        <p:spPr>
          <a:xfrm>
            <a:off x="8901282" y="5928483"/>
            <a:ext cx="2900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rgbClr val="7030A0"/>
                </a:solidFill>
              </a:rPr>
              <a:t>Constraint Satisfaction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4145316-E4FA-051C-8BD3-E3E05C95438E}"/>
              </a:ext>
            </a:extLst>
          </p:cNvPr>
          <p:cNvSpPr txBox="1"/>
          <p:nvPr/>
        </p:nvSpPr>
        <p:spPr>
          <a:xfrm>
            <a:off x="7036105" y="5494840"/>
            <a:ext cx="2010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1000"/>
              </a:spcBef>
              <a:defRPr/>
            </a:pPr>
            <a:r>
              <a:rPr kumimoji="1" lang="en-US" altLang="ja-JP" dirty="0">
                <a:solidFill>
                  <a:schemeClr val="tx2"/>
                </a:solidFill>
              </a:rPr>
              <a:t>[U.+ CAV’17]</a:t>
            </a:r>
          </a:p>
        </p:txBody>
      </p:sp>
    </p:spTree>
    <p:extLst>
      <p:ext uri="{BB962C8B-B14F-4D97-AF65-F5344CB8AC3E}">
        <p14:creationId xmlns:p14="http://schemas.microsoft.com/office/powerpoint/2010/main" val="141297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1318A66-1E97-A436-D52B-AC1D4B4155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dirty="0"/>
                  <a:t>CLP </a:t>
                </a:r>
                <a:r>
                  <a:rPr lang="en-US" altLang="ja-JP" dirty="0"/>
                  <a:t>Encoding of Various Verification Problems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1318A66-1E97-A436-D52B-AC1D4B415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353" r="-1329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584042-9D5E-15F9-82DE-FF9D5C58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Can </a:t>
            </a:r>
            <a:r>
              <a:rPr kumimoji="1" lang="en-US" altLang="ja-JP" b="1" i="1" dirty="0"/>
              <a:t>exploit the modularity</a:t>
            </a:r>
            <a:r>
              <a:rPr kumimoji="1" lang="en-US" altLang="ja-JP" dirty="0"/>
              <a:t> in both the program and the specification by expressing each loops and (recursive) functions in the program and sub-formulas of the property as individual (possibly nested) (co-)inductive predicates</a:t>
            </a:r>
          </a:p>
          <a:p>
            <a:pPr lvl="1"/>
            <a:r>
              <a:rPr kumimoji="1" lang="en-US" altLang="ja-JP" dirty="0"/>
              <a:t>Modular (non-)termination verification of imperative programs (Section 3.2)</a:t>
            </a:r>
          </a:p>
          <a:p>
            <a:pPr lvl="1"/>
            <a:r>
              <a:rPr lang="en-US" altLang="ja-JP" dirty="0"/>
              <a:t>Omega-regular model checking of labeled transition systems (Section 3.3)</a:t>
            </a:r>
          </a:p>
          <a:p>
            <a:pPr lvl="1"/>
            <a:r>
              <a:rPr kumimoji="1" lang="en-US" altLang="ja-JP" dirty="0"/>
              <a:t>Modal</a:t>
            </a:r>
            <a:r>
              <a:rPr lang="ja-JP" altLang="en-US" dirty="0"/>
              <a:t> </a:t>
            </a:r>
            <a:r>
              <a:rPr kumimoji="1" lang="ja-JP" altLang="en-US" dirty="0"/>
              <a:t>𝜇</a:t>
            </a:r>
            <a:r>
              <a:rPr kumimoji="1" lang="en-US" altLang="ja-JP" dirty="0"/>
              <a:t>-calculus model checking of </a:t>
            </a:r>
            <a:r>
              <a:rPr lang="en-US" altLang="ja-JP" dirty="0"/>
              <a:t>labeled transition systems</a:t>
            </a:r>
            <a:r>
              <a:rPr kumimoji="1" lang="en-US" altLang="ja-JP" dirty="0"/>
              <a:t> [Kobayashi+’19]</a:t>
            </a:r>
          </a:p>
          <a:p>
            <a:pPr lvl="1"/>
            <a:r>
              <a:rPr kumimoji="1" lang="en-US" altLang="ja-JP" dirty="0"/>
              <a:t>Omega-regular model checking of first-order recursive programs [Kobayashi+’19]</a:t>
            </a:r>
          </a:p>
          <a:p>
            <a:pPr lvl="1"/>
            <a:r>
              <a:rPr kumimoji="1" lang="en-US" altLang="ja-JP" dirty="0"/>
              <a:t>Modular and value-dependent temporal verification of</a:t>
            </a:r>
            <a:br>
              <a:rPr kumimoji="1" lang="en-US" altLang="ja-JP" dirty="0"/>
            </a:br>
            <a:r>
              <a:rPr kumimoji="1" lang="en-US" altLang="ja-JP" i="1" dirty="0"/>
              <a:t>higher-order effectful programs</a:t>
            </a:r>
            <a:r>
              <a:rPr kumimoji="1" lang="en-US" altLang="ja-JP" dirty="0"/>
              <a:t> [Nanjo+’18] and further extensions to</a:t>
            </a:r>
            <a:br>
              <a:rPr kumimoji="1" lang="en-US" altLang="ja-JP" dirty="0"/>
            </a:br>
            <a:r>
              <a:rPr kumimoji="1" lang="en-US" altLang="ja-JP" i="1" dirty="0"/>
              <a:t>delimited continuations</a:t>
            </a:r>
            <a:r>
              <a:rPr kumimoji="1" lang="en-US" altLang="ja-JP" dirty="0"/>
              <a:t> [Sekiyama&amp;U.’23] and </a:t>
            </a:r>
            <a:r>
              <a:rPr kumimoji="1" lang="en-US" altLang="ja-JP" i="1" dirty="0"/>
              <a:t>algebraic effects</a:t>
            </a:r>
            <a:r>
              <a:rPr kumimoji="1" lang="en-US" altLang="ja-JP" dirty="0"/>
              <a:t> [Kawamata+’24]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72E8F-0631-8AA3-2CA2-64EE6709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C05581-FEA7-4AC6-5B2C-1460709F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08A25B-A82C-E97F-F5C5-92D8FCB8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46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DE5CAD-38CB-8613-E12B-4B711736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11" y="170104"/>
            <a:ext cx="10948577" cy="3428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3200" dirty="0">
                <a:solidFill>
                  <a:srgbClr val="7030A0"/>
                </a:solidFill>
              </a:rPr>
              <a:t>Running Example</a:t>
            </a:r>
            <a:r>
              <a:rPr lang="ja-JP" altLang="en-US" sz="3200" dirty="0">
                <a:solidFill>
                  <a:srgbClr val="7030A0"/>
                </a:solidFill>
              </a:rPr>
              <a:t> </a:t>
            </a:r>
            <a:r>
              <a:rPr lang="en-US" altLang="ja-JP" sz="3200" dirty="0">
                <a:solidFill>
                  <a:srgbClr val="7030A0"/>
                </a:solidFill>
              </a:rPr>
              <a:t>(from [Urban+’13,’14]):</a:t>
            </a:r>
            <a:endParaRPr lang="ja-JP" altLang="en-US" sz="3200" dirty="0">
              <a:solidFill>
                <a:srgbClr val="7030A0"/>
              </a:solidFill>
            </a:endParaRPr>
          </a:p>
          <a:p>
            <a:pPr marL="0" indent="0" algn="l">
              <a:buNone/>
            </a:pP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assume (x2 &lt;= 3);</a:t>
            </a:r>
            <a:b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</a:br>
            <a:r>
              <a:rPr lang="en-US" altLang="ja-JP" sz="3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  <a:cs typeface="Arabic Typesetting" panose="020B0604020202020204" pitchFamily="66" charset="-78"/>
              </a:rPr>
              <a:t>while</a:t>
            </a: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 (x1 &gt;= 0 &amp;&amp; x2 &gt;= 0) {</a:t>
            </a:r>
            <a:b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</a:b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  if (</a:t>
            </a:r>
            <a:r>
              <a:rPr lang="en-US" altLang="ja-JP" sz="3200" b="0" i="0" u="none" strike="noStrike" baseline="0" dirty="0" err="1">
                <a:latin typeface="Consolas" panose="020B0609020204030204" pitchFamily="49" charset="0"/>
                <a:cs typeface="Arabic Typesetting" panose="020B0604020202020204" pitchFamily="66" charset="-78"/>
              </a:rPr>
              <a:t>nondet</a:t>
            </a: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()) {</a:t>
            </a:r>
            <a:b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</a:b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    </a:t>
            </a:r>
            <a:r>
              <a:rPr lang="en-US" altLang="ja-JP" sz="3200" b="0" i="0" u="none" strike="noStrike" baseline="0" dirty="0">
                <a:solidFill>
                  <a:srgbClr val="0070C0"/>
                </a:solidFill>
                <a:latin typeface="Consolas" panose="020B0609020204030204" pitchFamily="49" charset="0"/>
                <a:cs typeface="Arabic Typesetting" panose="020B0604020202020204" pitchFamily="66" charset="-78"/>
              </a:rPr>
              <a:t>while</a:t>
            </a: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 (x2 != 3 &amp;&amp; </a:t>
            </a:r>
            <a:r>
              <a:rPr lang="en-US" altLang="ja-JP" sz="3200" b="0" i="0" u="none" strike="noStrike" baseline="0" dirty="0" err="1">
                <a:latin typeface="Consolas" panose="020B0609020204030204" pitchFamily="49" charset="0"/>
                <a:cs typeface="Arabic Typesetting" panose="020B0604020202020204" pitchFamily="66" charset="-78"/>
              </a:rPr>
              <a:t>nondet</a:t>
            </a: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()) { x2 = x2 + 1; }</a:t>
            </a:r>
            <a:b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</a:b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    x1 = x1 - 1; }</a:t>
            </a:r>
            <a:b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</a:br>
            <a:r>
              <a:rPr lang="en-US" altLang="ja-JP" sz="3200" b="0" i="0" u="none" strike="noStrike" baseline="0" dirty="0">
                <a:latin typeface="Consolas" panose="020B0609020204030204" pitchFamily="49" charset="0"/>
                <a:cs typeface="Arabic Typesetting" panose="020B0604020202020204" pitchFamily="66" charset="-78"/>
              </a:rPr>
              <a:t>  x2 = x2 - 1; }</a:t>
            </a:r>
            <a:endParaRPr kumimoji="1" lang="ja-JP" altLang="en-US" sz="4000" dirty="0">
              <a:latin typeface="Consolas" panose="020B0609020204030204" pitchFamily="49" charset="0"/>
              <a:cs typeface="Arabic Typesetting" panose="020B0604020202020204" pitchFamily="66" charset="-7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A13D81-3E65-18C8-59DE-A682D565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368D-3627-42A9-B712-69E03A97A0CB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2D4E33-E4A2-AAB3-AA95-9E1E9684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October 2, 2023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69ECEB-4240-B3DD-929F-DB8DFD6E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NII Shonan Meeting on " The Art of SAT", Shonan, Japan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31FB2E5-1D98-720E-7C67-612D064AD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4295805"/>
            <a:ext cx="12192000" cy="2314574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1E55FE76-EBD7-5876-4A5C-5D3018008D98}"/>
              </a:ext>
            </a:extLst>
          </p:cNvPr>
          <p:cNvSpPr/>
          <p:nvPr/>
        </p:nvSpPr>
        <p:spPr>
          <a:xfrm>
            <a:off x="4237171" y="3279228"/>
            <a:ext cx="3717653" cy="99814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/>
              <a:t>Modular</a:t>
            </a:r>
            <a:r>
              <a:rPr kumimoji="1" lang="en-US" altLang="ja-JP" dirty="0"/>
              <a:t> Encoding for</a:t>
            </a:r>
            <a:br>
              <a:rPr kumimoji="1" lang="en-US" altLang="ja-JP" dirty="0"/>
            </a:br>
            <a:r>
              <a:rPr kumimoji="1" lang="en-US" altLang="ja-JP" dirty="0"/>
              <a:t>Termination</a:t>
            </a:r>
            <a:endParaRPr kumimoji="1" lang="ja-JP" alt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2A362562-75AD-7402-E075-AB7FBCDAF904}"/>
              </a:ext>
            </a:extLst>
          </p:cNvPr>
          <p:cNvSpPr/>
          <p:nvPr/>
        </p:nvSpPr>
        <p:spPr>
          <a:xfrm>
            <a:off x="52551" y="3476297"/>
            <a:ext cx="4125833" cy="755709"/>
          </a:xfrm>
          <a:prstGeom prst="wedgeRectCallout">
            <a:avLst>
              <a:gd name="adj1" fmla="val 31770"/>
              <a:gd name="adj2" fmla="val 731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The weakest precondition for the </a:t>
            </a:r>
            <a:r>
              <a:rPr kumimoji="1" lang="en-US" altLang="ja-JP" sz="2000" i="1" dirty="0"/>
              <a:t>termination</a:t>
            </a:r>
            <a:r>
              <a:rPr kumimoji="1" lang="en-US" altLang="ja-JP" sz="2000" dirty="0"/>
              <a:t> of the </a:t>
            </a:r>
            <a:r>
              <a:rPr kumimoji="1" lang="en-US" altLang="ja-JP" sz="2000" i="1" dirty="0">
                <a:solidFill>
                  <a:srgbClr val="FF0000"/>
                </a:solidFill>
              </a:rPr>
              <a:t>outer</a:t>
            </a:r>
            <a:r>
              <a:rPr kumimoji="1" lang="en-US" altLang="ja-JP" sz="2000" dirty="0"/>
              <a:t> loop</a:t>
            </a:r>
            <a:endParaRPr kumimoji="1" lang="ja-JP" altLang="en-US" sz="20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DC2B942-A88B-9765-BF03-A2E3C6639B1E}"/>
              </a:ext>
            </a:extLst>
          </p:cNvPr>
          <p:cNvSpPr/>
          <p:nvPr/>
        </p:nvSpPr>
        <p:spPr>
          <a:xfrm>
            <a:off x="8095558" y="4040480"/>
            <a:ext cx="4125833" cy="755709"/>
          </a:xfrm>
          <a:prstGeom prst="wedgeRectCallout">
            <a:avLst>
              <a:gd name="adj1" fmla="val -43378"/>
              <a:gd name="adj2" fmla="val 707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The weakest precondition for the </a:t>
            </a:r>
            <a:r>
              <a:rPr kumimoji="1" lang="en-US" altLang="ja-JP" sz="2000" i="1" dirty="0"/>
              <a:t>termination</a:t>
            </a:r>
            <a:r>
              <a:rPr kumimoji="1" lang="en-US" altLang="ja-JP" sz="2000" dirty="0"/>
              <a:t> of the </a:t>
            </a:r>
            <a:r>
              <a:rPr kumimoji="1" lang="en-US" altLang="ja-JP" sz="2000" dirty="0">
                <a:solidFill>
                  <a:srgbClr val="0070C0"/>
                </a:solidFill>
              </a:rPr>
              <a:t>inner</a:t>
            </a:r>
            <a:r>
              <a:rPr kumimoji="1" lang="en-US" altLang="ja-JP" sz="2000" dirty="0"/>
              <a:t> loop</a:t>
            </a:r>
            <a:endParaRPr kumimoji="1" lang="ja-JP" altLang="en-US" sz="20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03BD051-17D7-4D73-2A4F-810BB0C8DB6F}"/>
              </a:ext>
            </a:extLst>
          </p:cNvPr>
          <p:cNvSpPr/>
          <p:nvPr/>
        </p:nvSpPr>
        <p:spPr>
          <a:xfrm>
            <a:off x="8294766" y="5912477"/>
            <a:ext cx="3926626" cy="755709"/>
          </a:xfrm>
          <a:prstGeom prst="wedgeRectCallout">
            <a:avLst>
              <a:gd name="adj1" fmla="val -36887"/>
              <a:gd name="adj2" fmla="val -7016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The strongest postcondition of the </a:t>
            </a:r>
            <a:r>
              <a:rPr kumimoji="1" lang="en-US" altLang="ja-JP" sz="2000" dirty="0">
                <a:solidFill>
                  <a:srgbClr val="0070C0"/>
                </a:solidFill>
              </a:rPr>
              <a:t>inner</a:t>
            </a:r>
            <a:r>
              <a:rPr kumimoji="1" lang="en-US" altLang="ja-JP" sz="2000" dirty="0"/>
              <a:t> loop</a:t>
            </a:r>
            <a:endParaRPr kumimoji="1" lang="ja-JP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45BEB-D8DC-523D-7050-C3F0A434B028}"/>
              </a:ext>
            </a:extLst>
          </p:cNvPr>
          <p:cNvSpPr/>
          <p:nvPr/>
        </p:nvSpPr>
        <p:spPr>
          <a:xfrm>
            <a:off x="8610599" y="234087"/>
            <a:ext cx="3260453" cy="1213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rgbClr val="7030A0"/>
                </a:solidFill>
              </a:rPr>
              <a:t>See the paper for a formal definition of this sound and complete modular encoding for termination</a:t>
            </a:r>
            <a:endParaRPr kumimoji="1" lang="ja-JP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テーマ1">
  <a:themeElements>
    <a:clrScheme name="ユーザー定義 1">
      <a:dk1>
        <a:srgbClr val="4D4D4D"/>
      </a:dk1>
      <a:lt1>
        <a:srgbClr val="FFFFFF"/>
      </a:lt1>
      <a:dk2>
        <a:srgbClr val="0071BC"/>
      </a:dk2>
      <a:lt2>
        <a:srgbClr val="EAEAEA"/>
      </a:lt2>
      <a:accent1>
        <a:srgbClr val="E2F1FA"/>
      </a:accent1>
      <a:accent2>
        <a:srgbClr val="FF5050"/>
      </a:accent2>
      <a:accent3>
        <a:srgbClr val="FFE5E5"/>
      </a:accent3>
      <a:accent4>
        <a:srgbClr val="FFFFFF"/>
      </a:accent4>
      <a:accent5>
        <a:srgbClr val="FFFFFF"/>
      </a:accent5>
      <a:accent6>
        <a:srgbClr val="000000"/>
      </a:accent6>
      <a:hlink>
        <a:srgbClr val="FFFFFF"/>
      </a:hlink>
      <a:folHlink>
        <a:srgbClr val="FFFFFF"/>
      </a:folHlink>
    </a:clrScheme>
    <a:fontScheme name="ユーザー定義 1">
      <a:majorFont>
        <a:latin typeface="Segoe UI"/>
        <a:ea typeface="游ゴシック Light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テーマ1" id="{E8B8749A-2A19-497B-8B74-ED0888102607}" vid="{393DEE16-01A1-4616-B1B8-4193EB20E09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7271</TotalTime>
  <Words>3238</Words>
  <Application>Microsoft Office PowerPoint</Application>
  <PresentationFormat>ワイド画面</PresentationFormat>
  <Paragraphs>413</Paragraphs>
  <Slides>30</Slides>
  <Notes>13</Notes>
  <HiddenSlides>1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41" baseType="lpstr">
      <vt:lpstr>LinLibertineT</vt:lpstr>
      <vt:lpstr>游ゴシック</vt:lpstr>
      <vt:lpstr>Arial</vt:lpstr>
      <vt:lpstr>Calibri</vt:lpstr>
      <vt:lpstr>Cambria Math</vt:lpstr>
      <vt:lpstr>Consolas</vt:lpstr>
      <vt:lpstr>Segoe UI</vt:lpstr>
      <vt:lpstr>Times New Roman</vt:lpstr>
      <vt:lpstr>Wingdings</vt:lpstr>
      <vt:lpstr>テーマ1</vt:lpstr>
      <vt:lpstr>Acrobat Document</vt:lpstr>
      <vt:lpstr>Modular Primal-Dual Fixpoint Logic Solving for Temporal Verification</vt:lpstr>
      <vt:lpstr>Background: Constraint-based Verification with Constrained Horn Clauses (CHCs)</vt:lpstr>
      <vt:lpstr>Extensions of CHCs for Non-Safety Verification</vt:lpstr>
      <vt:lpstr>Extensions of CHCs for Non-Safety Verification</vt:lpstr>
      <vt:lpstr>μCLP: An Extension of CLP with Quantifiers and Arbitrarily-Nested (Co-)Inductive Predicates</vt:lpstr>
      <vt:lpstr>μCLP: An Extension of CLP with Quantifiers and Arbitrarily-Nested (Co-)Inductive Predicates (cont.)</vt:lpstr>
      <vt:lpstr>Extensions of CHCs for Non-Safety Verification</vt:lpstr>
      <vt:lpstr>μCLP Encoding of Various Verification Problems</vt:lpstr>
      <vt:lpstr>PowerPoint プレゼンテーション</vt:lpstr>
      <vt:lpstr>PowerPoint プレゼンテーション</vt:lpstr>
      <vt:lpstr>PowerPoint プレゼンテーション</vt:lpstr>
      <vt:lpstr>Extensions of CHCs for Non-Safety Verification</vt:lpstr>
      <vt:lpstr>CHCs: Constrained Horn Clauses (see e.g., [Bjørner+ ’15] )</vt:lpstr>
      <vt:lpstr>Extensions of CHCs for Non-Safety Verification</vt:lpstr>
      <vt:lpstr>pCSP: Predicate Constraint Satisfaction Problem [U.+’20]</vt:lpstr>
      <vt:lpstr>pfwCSP: pCSP with Functional and Well-founded Predicates [U.+’21] (cf. ∀∃CHCs with dwf [Beyene+’13])</vt:lpstr>
      <vt:lpstr>Extensions of CHCs for Non-Safety Verification</vt:lpstr>
      <vt:lpstr>Sound and Complete Reduction of μCLP Validity to pfwCSP Satisfiability</vt:lpstr>
      <vt:lpstr>PowerPoint プレゼンテーション</vt:lpstr>
      <vt:lpstr>PowerPoint プレゼンテーション</vt:lpstr>
      <vt:lpstr>MuVal: A μCLP Validity Checking Method</vt:lpstr>
      <vt:lpstr>Overall Flow</vt:lpstr>
      <vt:lpstr>Intuition behind Exchanging Upper Bounds</vt:lpstr>
      <vt:lpstr>PowerPoint プレゼンテーション</vt:lpstr>
      <vt:lpstr>Implementation and Evaluation</vt:lpstr>
      <vt:lpstr>Evaluation with TermComp Benchmarks</vt:lpstr>
      <vt:lpstr>Evaluation with TermComp Benchmarks</vt:lpstr>
      <vt:lpstr>Evaluation with Temporal Verification Benchmarks</vt:lpstr>
      <vt:lpstr>Summary</vt:lpstr>
      <vt:lpstr>Future and Ongoing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Unno</dc:creator>
  <cp:lastModifiedBy>Hiroshi Unno</cp:lastModifiedBy>
  <cp:revision>63</cp:revision>
  <dcterms:created xsi:type="dcterms:W3CDTF">2023-01-15T20:15:34Z</dcterms:created>
  <dcterms:modified xsi:type="dcterms:W3CDTF">2023-10-03T07:19:40Z</dcterms:modified>
</cp:coreProperties>
</file>