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21"/>
  </p:notesMasterIdLst>
  <p:handoutMasterIdLst>
    <p:handoutMasterId r:id="rId22"/>
  </p:handoutMasterIdLst>
  <p:sldIdLst>
    <p:sldId id="257" r:id="rId5"/>
    <p:sldId id="284" r:id="rId6"/>
    <p:sldId id="297" r:id="rId7"/>
    <p:sldId id="301" r:id="rId8"/>
    <p:sldId id="260" r:id="rId9"/>
    <p:sldId id="286" r:id="rId10"/>
    <p:sldId id="300" r:id="rId11"/>
    <p:sldId id="283" r:id="rId12"/>
    <p:sldId id="298" r:id="rId13"/>
    <p:sldId id="287" r:id="rId14"/>
    <p:sldId id="299" r:id="rId15"/>
    <p:sldId id="288" r:id="rId16"/>
    <p:sldId id="290" r:id="rId17"/>
    <p:sldId id="294" r:id="rId18"/>
    <p:sldId id="295" r:id="rId19"/>
    <p:sldId id="296" r:id="rId20"/>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42E6"/>
    <a:srgbClr val="B87DF3"/>
    <a:srgbClr val="FFCD2D"/>
    <a:srgbClr val="F1C283"/>
    <a:srgbClr val="CE7E5A"/>
    <a:srgbClr val="CF6A3D"/>
    <a:srgbClr val="D1943B"/>
    <a:srgbClr val="F8F57B"/>
    <a:srgbClr val="D5B953"/>
    <a:srgbClr val="F4A2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33" autoAdjust="0"/>
    <p:restoredTop sz="90706" autoAdjust="0"/>
  </p:normalViewPr>
  <p:slideViewPr>
    <p:cSldViewPr snapToGrid="0">
      <p:cViewPr varScale="1">
        <p:scale>
          <a:sx n="81" d="100"/>
          <a:sy n="81" d="100"/>
        </p:scale>
        <p:origin x="-486" y="-90"/>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6" d="100"/>
          <a:sy n="86" d="100"/>
        </p:scale>
        <p:origin x="-2274"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4/8/2008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4/8/2008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11:56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11:56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11:56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11:56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11:56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11:56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11:56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11:56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11:56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11:56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11:56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11:57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11:56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11:56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11:56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29786"/>
          </a:xfrm>
        </p:spPr>
        <p:txBody>
          <a:bodyPr/>
          <a:lstStyle>
            <a:lvl1pPr>
              <a:lnSpc>
                <a:spcPct val="90000"/>
              </a:lnSpc>
              <a:defRPr sz="2800" baseline="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a:latin typeface="Calibri" pitchFamily="34" charset="0"/>
              </a:defRPr>
            </a:lvl1pPr>
          </a:lstStyle>
          <a:p>
            <a:r>
              <a:rPr lang="en-US" dirty="0" smtClean="0"/>
              <a:t>Z3: An Efficient SMT Solver</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Calibri" pitchFamily="34" charset="0"/>
                <a:ea typeface="+mn-ea"/>
                <a:cs typeface="Arial"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Calibri" pitchFamily="34" charset="0"/>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75020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smtClean="0"/>
              <a:t>Z3: An Efficient SMT Solver</a:t>
            </a:r>
            <a:endParaRPr lang="en-US" dirty="0"/>
          </a:p>
        </p:txBody>
      </p:sp>
    </p:spTree>
  </p:cSld>
  <p:clrMap bg1="dk1" tx1="lt1" bg2="dk2" tx2="lt2" accent1="accent1" accent2="accent2" accent3="accent3" accent4="accent4" accent5="accent5" accent6="accent6" hlink="hlink" folHlink="folHlink"/>
  <p:sldLayoutIdLst>
    <p:sldLayoutId id="2147483683" r:id="rId1"/>
    <p:sldLayoutId id="2147483681" r:id="rId2"/>
    <p:sldLayoutId id="2147483692"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54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png"/><Relationship Id="rId7"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research.microsoft.com/projects/z3"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research.microsoft.com/projects/z3"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jpe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6.png"/><Relationship Id="rId10" Type="http://schemas.openxmlformats.org/officeDocument/2006/relationships/image" Target="../media/image14.jpeg"/><Relationship Id="rId4" Type="http://schemas.openxmlformats.org/officeDocument/2006/relationships/image" Target="../media/image9.gif"/><Relationship Id="rId9" Type="http://schemas.openxmlformats.org/officeDocument/2006/relationships/image" Target="../media/image13.jpeg"/><Relationship Id="rId14" Type="http://schemas.openxmlformats.org/officeDocument/2006/relationships/image" Target="../media/image1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image" Target="../media/image19.png"/><Relationship Id="rId7" Type="http://schemas.openxmlformats.org/officeDocument/2006/relationships/image" Target="../media/image22.jpeg"/><Relationship Id="rId12"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1.jpeg"/><Relationship Id="rId11" Type="http://schemas.openxmlformats.org/officeDocument/2006/relationships/image" Target="../media/image26.jpeg"/><Relationship Id="rId5" Type="http://schemas.openxmlformats.org/officeDocument/2006/relationships/image" Target="../media/image6.png"/><Relationship Id="rId10" Type="http://schemas.openxmlformats.org/officeDocument/2006/relationships/image" Target="../media/image25.jpeg"/><Relationship Id="rId4" Type="http://schemas.openxmlformats.org/officeDocument/2006/relationships/image" Target="../media/image20.jpeg"/><Relationship Id="rId9" Type="http://schemas.openxmlformats.org/officeDocument/2006/relationships/image" Target="../media/image2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8887" y="1903677"/>
            <a:ext cx="7692761" cy="761747"/>
          </a:xfrm>
        </p:spPr>
        <p:txBody>
          <a:bodyPr/>
          <a:lstStyle/>
          <a:p>
            <a:r>
              <a:rPr smtClean="0"/>
              <a:t>Z3: An Efficient SMT Solver</a:t>
            </a:r>
            <a:endParaRPr lang="en-US" dirty="0"/>
          </a:p>
        </p:txBody>
      </p:sp>
      <p:sp>
        <p:nvSpPr>
          <p:cNvPr id="3" name="Subtitle 2"/>
          <p:cNvSpPr>
            <a:spLocks noGrp="1"/>
          </p:cNvSpPr>
          <p:nvPr>
            <p:ph type="subTitle" idx="1"/>
          </p:nvPr>
        </p:nvSpPr>
        <p:spPr>
          <a:xfrm>
            <a:off x="754238" y="4584997"/>
            <a:ext cx="7692761" cy="861774"/>
          </a:xfrm>
        </p:spPr>
        <p:txBody>
          <a:bodyPr/>
          <a:lstStyle/>
          <a:p>
            <a:pPr>
              <a:lnSpc>
                <a:spcPct val="100000"/>
              </a:lnSpc>
            </a:pPr>
            <a:r>
              <a:rPr lang="en-US" sz="2800" dirty="0" smtClean="0"/>
              <a:t>Leonardo de Moura and Nikolaj </a:t>
            </a:r>
            <a:r>
              <a:rPr lang="en-US" sz="2800" dirty="0" err="1" smtClean="0"/>
              <a:t>Bjørner</a:t>
            </a:r>
            <a:endParaRPr sz="2800" smtClean="0"/>
          </a:p>
          <a:p>
            <a:pPr>
              <a:lnSpc>
                <a:spcPct val="100000"/>
              </a:lnSpc>
            </a:pPr>
            <a:r>
              <a:rPr lang="en-US" sz="2800" dirty="0" smtClean="0"/>
              <a:t>Microsoft Research</a:t>
            </a:r>
          </a:p>
        </p:txBody>
      </p:sp>
      <p:sp>
        <p:nvSpPr>
          <p:cNvPr id="4" name="Rectangle 3"/>
          <p:cNvSpPr/>
          <p:nvPr/>
        </p:nvSpPr>
        <p:spPr>
          <a:xfrm rot="1993710">
            <a:off x="1689612" y="1930400"/>
            <a:ext cx="4622288"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Powerful</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5" name="Picture 4" descr="z3.png"/>
          <p:cNvPicPr>
            <a:picLocks noChangeAspect="1"/>
          </p:cNvPicPr>
          <p:nvPr/>
        </p:nvPicPr>
        <p:blipFill>
          <a:blip r:embed="rId3"/>
          <a:stretch>
            <a:fillRect/>
          </a:stretch>
        </p:blipFill>
        <p:spPr>
          <a:xfrm>
            <a:off x="204187" y="1841472"/>
            <a:ext cx="1473911" cy="89285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495794"/>
          </a:xfrm>
        </p:spPr>
        <p:txBody>
          <a:bodyPr/>
          <a:lstStyle/>
          <a:p>
            <a:r>
              <a:rPr lang="en-US" dirty="0" smtClean="0"/>
              <a:t>Client: Static Driver Verifier</a:t>
            </a:r>
            <a:br>
              <a:rPr lang="en-US" dirty="0" smtClean="0"/>
            </a:b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p:txBody>
          <a:bodyPr/>
          <a:lstStyle/>
          <a:p>
            <a:r>
              <a:rPr lang="en-US" smtClean="0"/>
              <a:t>Z3: An Efficient SMT Solver</a:t>
            </a:r>
            <a:endParaRPr lang="en-US" dirty="0"/>
          </a:p>
        </p:txBody>
      </p:sp>
      <p:sp>
        <p:nvSpPr>
          <p:cNvPr id="107" name="TextBox 106"/>
          <p:cNvSpPr txBox="1"/>
          <p:nvPr/>
        </p:nvSpPr>
        <p:spPr>
          <a:xfrm>
            <a:off x="128356" y="5922037"/>
            <a:ext cx="6657975" cy="461665"/>
          </a:xfrm>
          <a:prstGeom prst="rect">
            <a:avLst/>
          </a:prstGeom>
          <a:noFill/>
        </p:spPr>
        <p:txBody>
          <a:bodyPr wrap="square" rtlCol="0">
            <a:spAutoFit/>
          </a:bodyPr>
          <a:lstStyle/>
          <a:p>
            <a:r>
              <a:rPr lang="en-US" sz="1200" dirty="0" smtClean="0">
                <a:solidFill>
                  <a:srgbClr val="9C42E6"/>
                </a:solidFill>
                <a:latin typeface="Calibri" pitchFamily="34" charset="0"/>
              </a:rPr>
              <a:t>Ella Bounimova, Vlad Levin, Jakob Lichtenberg, </a:t>
            </a:r>
          </a:p>
          <a:p>
            <a:r>
              <a:rPr lang="en-US" sz="1200" dirty="0" smtClean="0">
                <a:solidFill>
                  <a:srgbClr val="9C42E6"/>
                </a:solidFill>
                <a:latin typeface="Calibri" pitchFamily="34" charset="0"/>
              </a:rPr>
              <a:t>Tom Ball, Sriram Rajamani, Byron Cook</a:t>
            </a:r>
            <a:endParaRPr lang="en-US" sz="1200" dirty="0">
              <a:solidFill>
                <a:srgbClr val="9C42E6"/>
              </a:solidFill>
              <a:latin typeface="Calibri" pitchFamily="34" charset="0"/>
            </a:endParaRPr>
          </a:p>
        </p:txBody>
      </p:sp>
      <p:sp>
        <p:nvSpPr>
          <p:cNvPr id="68" name="Text Placeholder 2"/>
          <p:cNvSpPr txBox="1">
            <a:spLocks/>
          </p:cNvSpPr>
          <p:nvPr/>
        </p:nvSpPr>
        <p:spPr>
          <a:xfrm>
            <a:off x="381000" y="1676400"/>
            <a:ext cx="8382000" cy="1809726"/>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Z3 is</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part of SDV 2.0 (Windows 7)</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2800" dirty="0" smtClean="0">
                <a:solidFill>
                  <a:schemeClr val="bg1"/>
                </a:solidFill>
                <a:latin typeface="Calibri" pitchFamily="34" charset="0"/>
              </a:rPr>
              <a:t>It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is used for:</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rPr>
              <a:t>Predicate abstraction (c2bp)</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rPr>
              <a:t>Counterexample refinement (</a:t>
            </a:r>
            <a:r>
              <a:rPr lang="en-US" sz="2800" dirty="0" err="1" smtClean="0">
                <a:solidFill>
                  <a:schemeClr val="bg1"/>
                </a:solidFill>
                <a:latin typeface="Calibri" pitchFamily="34" charset="0"/>
              </a:rPr>
              <a:t>newton</a:t>
            </a:r>
            <a:r>
              <a:rPr lang="en-US" sz="2800" dirty="0" smtClean="0">
                <a:solidFill>
                  <a:schemeClr val="bg1"/>
                </a:solidFill>
                <a:latin typeface="Calibri" pitchFamily="34" charset="0"/>
              </a:rPr>
              <a:t>)</a:t>
            </a:r>
          </a:p>
        </p:txBody>
      </p:sp>
      <p:pic>
        <p:nvPicPr>
          <p:cNvPr id="21506" name="Picture 2"/>
          <p:cNvPicPr>
            <a:picLocks noChangeAspect="1" noChangeArrowheads="1"/>
          </p:cNvPicPr>
          <p:nvPr/>
        </p:nvPicPr>
        <p:blipFill>
          <a:blip r:embed="rId4"/>
          <a:srcRect/>
          <a:stretch>
            <a:fillRect/>
          </a:stretch>
        </p:blipFill>
        <p:spPr bwMode="auto">
          <a:xfrm>
            <a:off x="2921078" y="4097785"/>
            <a:ext cx="2600833" cy="1159953"/>
          </a:xfrm>
          <a:prstGeom prst="rect">
            <a:avLst/>
          </a:prstGeom>
          <a:noFill/>
          <a:ln w="9525">
            <a:noFill/>
            <a:miter lim="800000"/>
            <a:headEnd/>
            <a:tailEnd/>
          </a:ln>
          <a:effectLst/>
        </p:spPr>
      </p:pic>
      <p:pic>
        <p:nvPicPr>
          <p:cNvPr id="7" name="Picture 6" descr="tball.jpg"/>
          <p:cNvPicPr>
            <a:picLocks noChangeAspect="1"/>
          </p:cNvPicPr>
          <p:nvPr/>
        </p:nvPicPr>
        <p:blipFill>
          <a:blip r:embed="rId5"/>
          <a:stretch>
            <a:fillRect/>
          </a:stretch>
        </p:blipFill>
        <p:spPr>
          <a:xfrm>
            <a:off x="215703" y="5234075"/>
            <a:ext cx="615154" cy="615154"/>
          </a:xfrm>
          <a:prstGeom prst="rect">
            <a:avLst/>
          </a:prstGeom>
        </p:spPr>
      </p:pic>
      <p:pic>
        <p:nvPicPr>
          <p:cNvPr id="8" name="Picture 7" descr="rse-fte.jpg"/>
          <p:cNvPicPr>
            <a:picLocks noChangeAspect="1"/>
          </p:cNvPicPr>
          <p:nvPr/>
        </p:nvPicPr>
        <p:blipFill>
          <a:blip r:embed="rId6" cstate="print"/>
          <a:srcRect l="53218" t="19025" r="31604" b="58814"/>
          <a:stretch>
            <a:fillRect/>
          </a:stretch>
        </p:blipFill>
        <p:spPr>
          <a:xfrm>
            <a:off x="822178" y="5214090"/>
            <a:ext cx="575569" cy="635523"/>
          </a:xfrm>
          <a:prstGeom prst="rect">
            <a:avLst/>
          </a:prstGeom>
        </p:spPr>
      </p:pic>
      <p:pic>
        <p:nvPicPr>
          <p:cNvPr id="9" name="Picture 8" descr="ella.jpg"/>
          <p:cNvPicPr>
            <a:picLocks noChangeAspect="1"/>
          </p:cNvPicPr>
          <p:nvPr/>
        </p:nvPicPr>
        <p:blipFill>
          <a:blip r:embed="rId7" cstate="print"/>
          <a:stretch>
            <a:fillRect/>
          </a:stretch>
        </p:blipFill>
        <p:spPr>
          <a:xfrm>
            <a:off x="1378564" y="5223803"/>
            <a:ext cx="660433" cy="601688"/>
          </a:xfrm>
          <a:prstGeom prst="rect">
            <a:avLst/>
          </a:prstGeom>
        </p:spPr>
      </p:pic>
      <p:pic>
        <p:nvPicPr>
          <p:cNvPr id="10" name="Picture 9" descr="jl.jpg"/>
          <p:cNvPicPr>
            <a:picLocks noChangeAspect="1"/>
          </p:cNvPicPr>
          <p:nvPr/>
        </p:nvPicPr>
        <p:blipFill>
          <a:blip r:embed="rId8"/>
          <a:stretch>
            <a:fillRect/>
          </a:stretch>
        </p:blipFill>
        <p:spPr>
          <a:xfrm>
            <a:off x="1995029" y="5184729"/>
            <a:ext cx="447868" cy="647112"/>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Z3 &amp; Static Driver Verifier</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676400"/>
            <a:ext cx="8382000" cy="1674305"/>
          </a:xfrm>
        </p:spPr>
        <p:txBody>
          <a:bodyPr/>
          <a:lstStyle/>
          <a:p>
            <a:pPr>
              <a:lnSpc>
                <a:spcPct val="90000"/>
              </a:lnSpc>
            </a:pPr>
            <a:r>
              <a:rPr lang="en-US" dirty="0" smtClean="0"/>
              <a:t>All-SAT</a:t>
            </a:r>
          </a:p>
          <a:p>
            <a:pPr lvl="1"/>
            <a:r>
              <a:rPr lang="en-US" dirty="0" smtClean="0"/>
              <a:t>Fast Predicate Abstraction</a:t>
            </a:r>
          </a:p>
          <a:p>
            <a:r>
              <a:rPr lang="en-US" dirty="0" err="1" smtClean="0"/>
              <a:t>Unsatisfiable</a:t>
            </a:r>
            <a:r>
              <a:rPr lang="en-US" dirty="0" smtClean="0"/>
              <a:t> cores</a:t>
            </a:r>
          </a:p>
          <a:p>
            <a:pPr lvl="1"/>
            <a:r>
              <a:rPr lang="en-US" dirty="0" smtClean="0"/>
              <a:t>Why the abstract path is not feasible?</a:t>
            </a:r>
          </a:p>
        </p:txBody>
      </p:sp>
      <p:sp>
        <p:nvSpPr>
          <p:cNvPr id="4" name="Footer Placeholder 3"/>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More Microsoft clients</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950720"/>
            <a:ext cx="8382000" cy="3231654"/>
          </a:xfrm>
        </p:spPr>
        <p:txBody>
          <a:bodyPr/>
          <a:lstStyle/>
          <a:p>
            <a:pPr>
              <a:lnSpc>
                <a:spcPct val="90000"/>
              </a:lnSpc>
            </a:pPr>
            <a:r>
              <a:rPr lang="en-US" dirty="0" smtClean="0"/>
              <a:t>Bounded model-checking of model programs</a:t>
            </a:r>
          </a:p>
          <a:p>
            <a:pPr>
              <a:lnSpc>
                <a:spcPct val="90000"/>
              </a:lnSpc>
            </a:pPr>
            <a:r>
              <a:rPr lang="en-US" dirty="0" smtClean="0"/>
              <a:t>Termination</a:t>
            </a:r>
          </a:p>
          <a:p>
            <a:pPr>
              <a:lnSpc>
                <a:spcPct val="90000"/>
              </a:lnSpc>
            </a:pPr>
            <a:r>
              <a:rPr lang="en-US" dirty="0" smtClean="0"/>
              <a:t>Security protocols</a:t>
            </a:r>
          </a:p>
          <a:p>
            <a:pPr>
              <a:lnSpc>
                <a:spcPct val="90000"/>
              </a:lnSpc>
            </a:pPr>
            <a:r>
              <a:rPr lang="en-US" dirty="0" smtClean="0"/>
              <a:t>Business application modeling</a:t>
            </a:r>
          </a:p>
          <a:p>
            <a:pPr>
              <a:lnSpc>
                <a:spcPct val="90000"/>
              </a:lnSpc>
            </a:pPr>
            <a:r>
              <a:rPr lang="en-US" dirty="0" smtClean="0"/>
              <a:t>Cryptography</a:t>
            </a:r>
          </a:p>
          <a:p>
            <a:pPr>
              <a:lnSpc>
                <a:spcPct val="90000"/>
              </a:lnSpc>
            </a:pPr>
            <a:r>
              <a:rPr lang="en-US" dirty="0" smtClean="0"/>
              <a:t>Model Based Testing (SQL-Server)</a:t>
            </a:r>
          </a:p>
          <a:p>
            <a:pPr>
              <a:lnSpc>
                <a:spcPct val="90000"/>
              </a:lnSpc>
            </a:pPr>
            <a:r>
              <a:rPr lang="en-US" i="1" dirty="0" smtClean="0">
                <a:solidFill>
                  <a:srgbClr val="FF0000"/>
                </a:solidFill>
              </a:rPr>
              <a:t>Your killer-application here</a:t>
            </a:r>
          </a:p>
        </p:txBody>
      </p:sp>
      <p:sp>
        <p:nvSpPr>
          <p:cNvPr id="4" name="Footer Placeholder 3"/>
          <p:cNvSpPr>
            <a:spLocks noGrp="1"/>
          </p:cNvSpPr>
          <p:nvPr>
            <p:ph type="ftr" sz="quarter" idx="10"/>
          </p:nvPr>
        </p:nvSpPr>
        <p:spPr/>
        <p:txBody>
          <a:bodyPr/>
          <a:lstStyle/>
          <a:p>
            <a:r>
              <a:rPr lang="en-US" dirty="0" smtClean="0"/>
              <a:t>Z3: An Efficient SMT Solver</a:t>
            </a:r>
            <a:endParaRPr lang="en-US" dirty="0"/>
          </a:p>
        </p:txBody>
      </p:sp>
      <p:pic>
        <p:nvPicPr>
          <p:cNvPr id="5" name="Picture 4" descr="margus.jpg"/>
          <p:cNvPicPr>
            <a:picLocks noChangeAspect="1"/>
          </p:cNvPicPr>
          <p:nvPr/>
        </p:nvPicPr>
        <p:blipFill>
          <a:blip r:embed="rId3"/>
          <a:stretch>
            <a:fillRect/>
          </a:stretch>
        </p:blipFill>
        <p:spPr>
          <a:xfrm>
            <a:off x="7326667" y="1794275"/>
            <a:ext cx="636603" cy="641696"/>
          </a:xfrm>
          <a:prstGeom prst="rect">
            <a:avLst/>
          </a:prstGeom>
        </p:spPr>
      </p:pic>
      <p:pic>
        <p:nvPicPr>
          <p:cNvPr id="6" name="Picture 5" descr="bycook.jpg"/>
          <p:cNvPicPr>
            <a:picLocks noChangeAspect="1"/>
          </p:cNvPicPr>
          <p:nvPr/>
        </p:nvPicPr>
        <p:blipFill>
          <a:blip r:embed="rId4"/>
          <a:stretch>
            <a:fillRect/>
          </a:stretch>
        </p:blipFill>
        <p:spPr>
          <a:xfrm>
            <a:off x="2630353" y="2309056"/>
            <a:ext cx="601120" cy="601120"/>
          </a:xfrm>
          <a:prstGeom prst="rect">
            <a:avLst/>
          </a:prstGeom>
        </p:spPr>
      </p:pic>
      <p:pic>
        <p:nvPicPr>
          <p:cNvPr id="8" name="Picture 7" descr="fournet.jpg"/>
          <p:cNvPicPr>
            <a:picLocks noChangeAspect="1"/>
          </p:cNvPicPr>
          <p:nvPr/>
        </p:nvPicPr>
        <p:blipFill>
          <a:blip r:embed="rId5"/>
          <a:stretch>
            <a:fillRect/>
          </a:stretch>
        </p:blipFill>
        <p:spPr>
          <a:xfrm>
            <a:off x="3530263" y="2728639"/>
            <a:ext cx="553466" cy="632022"/>
          </a:xfrm>
          <a:prstGeom prst="rect">
            <a:avLst/>
          </a:prstGeom>
        </p:spPr>
      </p:pic>
      <p:pic>
        <p:nvPicPr>
          <p:cNvPr id="9" name="Picture 8" descr="ethanjackson.png"/>
          <p:cNvPicPr>
            <a:picLocks noChangeAspect="1"/>
          </p:cNvPicPr>
          <p:nvPr/>
        </p:nvPicPr>
        <p:blipFill>
          <a:blip r:embed="rId6"/>
          <a:stretch>
            <a:fillRect/>
          </a:stretch>
        </p:blipFill>
        <p:spPr>
          <a:xfrm>
            <a:off x="5071538" y="3085730"/>
            <a:ext cx="823235" cy="891839"/>
          </a:xfrm>
          <a:prstGeom prst="rect">
            <a:avLst/>
          </a:prstGeom>
        </p:spPr>
      </p:pic>
      <p:pic>
        <p:nvPicPr>
          <p:cNvPr id="11" name="Picture 10" descr="andy-gordon.jpg"/>
          <p:cNvPicPr>
            <a:picLocks noChangeAspect="1"/>
          </p:cNvPicPr>
          <p:nvPr/>
        </p:nvPicPr>
        <p:blipFill>
          <a:blip r:embed="rId7" cstate="print"/>
          <a:stretch>
            <a:fillRect/>
          </a:stretch>
        </p:blipFill>
        <p:spPr>
          <a:xfrm>
            <a:off x="4130091" y="2722858"/>
            <a:ext cx="468542" cy="624723"/>
          </a:xfrm>
          <a:prstGeom prst="rect">
            <a:avLst/>
          </a:prstGeom>
        </p:spPr>
      </p:pic>
      <p:pic>
        <p:nvPicPr>
          <p:cNvPr id="20482" name="Picture 2"/>
          <p:cNvPicPr>
            <a:picLocks noChangeAspect="1" noChangeArrowheads="1"/>
          </p:cNvPicPr>
          <p:nvPr/>
        </p:nvPicPr>
        <p:blipFill>
          <a:blip r:embed="rId8" cstate="print"/>
          <a:srcRect/>
          <a:stretch>
            <a:fillRect/>
          </a:stretch>
        </p:blipFill>
        <p:spPr bwMode="auto">
          <a:xfrm>
            <a:off x="2853940" y="3703653"/>
            <a:ext cx="599473" cy="60165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Some Technical goodies</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676400"/>
            <a:ext cx="8382000" cy="3293209"/>
          </a:xfrm>
        </p:spPr>
        <p:txBody>
          <a:bodyPr/>
          <a:lstStyle/>
          <a:p>
            <a:pPr>
              <a:lnSpc>
                <a:spcPct val="90000"/>
              </a:lnSpc>
            </a:pPr>
            <a:r>
              <a:rPr lang="en-US" dirty="0" smtClean="0"/>
              <a:t>Model-based Theory Combination</a:t>
            </a:r>
          </a:p>
          <a:p>
            <a:pPr lvl="1"/>
            <a:r>
              <a:rPr lang="en-US" i="1" dirty="0" smtClean="0"/>
              <a:t>How to efficiently combine theory solvers?</a:t>
            </a:r>
            <a:endParaRPr lang="en-US" dirty="0" smtClean="0"/>
          </a:p>
          <a:p>
            <a:pPr lvl="1"/>
            <a:r>
              <a:rPr lang="en-US" dirty="0" smtClean="0"/>
              <a:t>Use models to control Theory Combination.</a:t>
            </a:r>
          </a:p>
          <a:p>
            <a:r>
              <a:rPr lang="en-US" dirty="0" smtClean="0"/>
              <a:t>E-matching abstract machine</a:t>
            </a:r>
          </a:p>
          <a:p>
            <a:pPr lvl="1"/>
            <a:r>
              <a:rPr lang="en-US" dirty="0" smtClean="0"/>
              <a:t>Term indexing data-structures for incremental matching modulo equalities.</a:t>
            </a:r>
          </a:p>
          <a:p>
            <a:r>
              <a:rPr lang="en-US" dirty="0" smtClean="0"/>
              <a:t>Relevancy propagation</a:t>
            </a:r>
            <a:r>
              <a:rPr lang="en-US" i="1" dirty="0" smtClean="0"/>
              <a:t> </a:t>
            </a:r>
          </a:p>
          <a:p>
            <a:pPr lvl="1"/>
            <a:r>
              <a:rPr lang="en-US" dirty="0" smtClean="0"/>
              <a:t>Use Tableau advantages with DPLL engine</a:t>
            </a:r>
          </a:p>
        </p:txBody>
      </p:sp>
      <p:sp>
        <p:nvSpPr>
          <p:cNvPr id="4" name="Footer Placeholder 3"/>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 C API </a:t>
            </a:r>
            <a:endParaRPr lang="en-US" dirty="0"/>
          </a:p>
        </p:txBody>
      </p:sp>
      <p:sp>
        <p:nvSpPr>
          <p:cNvPr id="4" name="Footer Placeholder 3"/>
          <p:cNvSpPr>
            <a:spLocks noGrp="1"/>
          </p:cNvSpPr>
          <p:nvPr>
            <p:ph type="ftr" sz="quarter" idx="10"/>
          </p:nvPr>
        </p:nvSpPr>
        <p:spPr/>
        <p:txBody>
          <a:bodyPr/>
          <a:lstStyle/>
          <a:p>
            <a:r>
              <a:rPr lang="en-US" smtClean="0"/>
              <a:t>Z3: An Efficient SMT Solver</a:t>
            </a:r>
            <a:endParaRPr lang="en-US" dirty="0"/>
          </a:p>
        </p:txBody>
      </p:sp>
      <p:sp>
        <p:nvSpPr>
          <p:cNvPr id="7" name="TextBox 6"/>
          <p:cNvSpPr txBox="1"/>
          <p:nvPr/>
        </p:nvSpPr>
        <p:spPr>
          <a:xfrm>
            <a:off x="6794500" y="1723254"/>
            <a:ext cx="2209800" cy="4247317"/>
          </a:xfrm>
          <a:prstGeom prst="rect">
            <a:avLst/>
          </a:prstGeom>
          <a:noFill/>
        </p:spPr>
        <p:txBody>
          <a:bodyPr wrap="square" rtlCol="0">
            <a:spAutoFit/>
          </a:bodyPr>
          <a:lstStyle/>
          <a:p>
            <a:r>
              <a:rPr lang="en-US" dirty="0" smtClean="0">
                <a:solidFill>
                  <a:schemeClr val="bg1"/>
                </a:solidFill>
                <a:latin typeface="Calibri" pitchFamily="34" charset="0"/>
              </a:rPr>
              <a:t>Given arrays:</a:t>
            </a:r>
          </a:p>
          <a:p>
            <a:endParaRPr lang="en-US" dirty="0" smtClean="0">
              <a:solidFill>
                <a:schemeClr val="bg1"/>
              </a:solidFill>
              <a:latin typeface="Calibri" pitchFamily="34" charset="0"/>
            </a:endParaRPr>
          </a:p>
          <a:p>
            <a:r>
              <a:rPr lang="en-US" dirty="0" err="1" smtClean="0">
                <a:solidFill>
                  <a:schemeClr val="bg1"/>
                </a:solidFill>
                <a:latin typeface="Calibri" pitchFamily="34" charset="0"/>
              </a:rPr>
              <a:t>bool</a:t>
            </a:r>
            <a:r>
              <a:rPr lang="en-US" dirty="0" smtClean="0">
                <a:solidFill>
                  <a:schemeClr val="bg1"/>
                </a:solidFill>
                <a:latin typeface="Calibri" pitchFamily="34" charset="0"/>
              </a:rPr>
              <a:t> a1[</a:t>
            </a:r>
            <a:r>
              <a:rPr lang="en-US" dirty="0" err="1" smtClean="0">
                <a:solidFill>
                  <a:schemeClr val="bg1"/>
                </a:solidFill>
                <a:latin typeface="Calibri" pitchFamily="34" charset="0"/>
              </a:rPr>
              <a:t>bool</a:t>
            </a:r>
            <a:r>
              <a:rPr lang="en-US" dirty="0" smtClean="0">
                <a:solidFill>
                  <a:schemeClr val="bg1"/>
                </a:solidFill>
                <a:latin typeface="Calibri" pitchFamily="34" charset="0"/>
              </a:rPr>
              <a:t>];</a:t>
            </a:r>
          </a:p>
          <a:p>
            <a:r>
              <a:rPr lang="en-US" dirty="0" err="1" smtClean="0">
                <a:solidFill>
                  <a:schemeClr val="bg1"/>
                </a:solidFill>
                <a:latin typeface="Calibri" pitchFamily="34" charset="0"/>
              </a:rPr>
              <a:t>bool</a:t>
            </a:r>
            <a:r>
              <a:rPr lang="en-US" dirty="0" smtClean="0">
                <a:solidFill>
                  <a:schemeClr val="bg1"/>
                </a:solidFill>
                <a:latin typeface="Calibri" pitchFamily="34" charset="0"/>
              </a:rPr>
              <a:t> a2[</a:t>
            </a:r>
            <a:r>
              <a:rPr lang="en-US" dirty="0" err="1" smtClean="0">
                <a:solidFill>
                  <a:schemeClr val="bg1"/>
                </a:solidFill>
                <a:latin typeface="Calibri" pitchFamily="34" charset="0"/>
              </a:rPr>
              <a:t>bool</a:t>
            </a:r>
            <a:r>
              <a:rPr lang="en-US" dirty="0" smtClean="0">
                <a:solidFill>
                  <a:schemeClr val="bg1"/>
                </a:solidFill>
                <a:latin typeface="Calibri" pitchFamily="34" charset="0"/>
              </a:rPr>
              <a:t>]; </a:t>
            </a:r>
          </a:p>
          <a:p>
            <a:r>
              <a:rPr lang="en-US" dirty="0" err="1" smtClean="0">
                <a:solidFill>
                  <a:schemeClr val="bg1"/>
                </a:solidFill>
                <a:latin typeface="Calibri" pitchFamily="34" charset="0"/>
              </a:rPr>
              <a:t>bool</a:t>
            </a:r>
            <a:r>
              <a:rPr lang="en-US" dirty="0" smtClean="0">
                <a:solidFill>
                  <a:schemeClr val="bg1"/>
                </a:solidFill>
                <a:latin typeface="Calibri" pitchFamily="34" charset="0"/>
              </a:rPr>
              <a:t> a3[</a:t>
            </a:r>
            <a:r>
              <a:rPr lang="en-US" dirty="0" err="1" smtClean="0">
                <a:solidFill>
                  <a:schemeClr val="bg1"/>
                </a:solidFill>
                <a:latin typeface="Calibri" pitchFamily="34" charset="0"/>
              </a:rPr>
              <a:t>bool</a:t>
            </a:r>
            <a:r>
              <a:rPr lang="en-US" dirty="0" smtClean="0">
                <a:solidFill>
                  <a:schemeClr val="bg1"/>
                </a:solidFill>
                <a:latin typeface="Calibri" pitchFamily="34" charset="0"/>
              </a:rPr>
              <a:t>];</a:t>
            </a:r>
          </a:p>
          <a:p>
            <a:r>
              <a:rPr lang="en-US" dirty="0" err="1" smtClean="0">
                <a:solidFill>
                  <a:schemeClr val="bg1"/>
                </a:solidFill>
                <a:latin typeface="Calibri" pitchFamily="34" charset="0"/>
              </a:rPr>
              <a:t>bool</a:t>
            </a:r>
            <a:r>
              <a:rPr lang="en-US" dirty="0" smtClean="0">
                <a:solidFill>
                  <a:schemeClr val="bg1"/>
                </a:solidFill>
                <a:latin typeface="Calibri" pitchFamily="34" charset="0"/>
              </a:rPr>
              <a:t> a4[</a:t>
            </a:r>
            <a:r>
              <a:rPr lang="en-US" dirty="0" err="1" smtClean="0">
                <a:solidFill>
                  <a:schemeClr val="bg1"/>
                </a:solidFill>
                <a:latin typeface="Calibri" pitchFamily="34" charset="0"/>
              </a:rPr>
              <a:t>bool</a:t>
            </a:r>
            <a:r>
              <a:rPr lang="en-US" dirty="0" smtClean="0">
                <a:solidFill>
                  <a:schemeClr val="bg1"/>
                </a:solidFill>
                <a:latin typeface="Calibri" pitchFamily="34" charset="0"/>
              </a:rPr>
              <a:t>];</a:t>
            </a:r>
          </a:p>
          <a:p>
            <a:endParaRPr lang="en-US" dirty="0" smtClean="0">
              <a:solidFill>
                <a:schemeClr val="bg1"/>
              </a:solidFill>
              <a:latin typeface="Calibri" pitchFamily="34" charset="0"/>
            </a:endParaRPr>
          </a:p>
          <a:p>
            <a:r>
              <a:rPr lang="en-US" dirty="0" smtClean="0">
                <a:solidFill>
                  <a:schemeClr val="bg1"/>
                </a:solidFill>
                <a:latin typeface="Calibri" pitchFamily="34" charset="0"/>
              </a:rPr>
              <a:t>All can be distinct.</a:t>
            </a:r>
          </a:p>
          <a:p>
            <a:endParaRPr lang="en-US" dirty="0" smtClean="0">
              <a:solidFill>
                <a:schemeClr val="bg1"/>
              </a:solidFill>
              <a:latin typeface="Calibri" pitchFamily="34" charset="0"/>
            </a:endParaRPr>
          </a:p>
          <a:p>
            <a:r>
              <a:rPr lang="en-US" dirty="0" smtClean="0">
                <a:solidFill>
                  <a:schemeClr val="bg1"/>
                </a:solidFill>
                <a:latin typeface="Calibri" pitchFamily="34" charset="0"/>
              </a:rPr>
              <a:t>Add: </a:t>
            </a:r>
          </a:p>
          <a:p>
            <a:endParaRPr lang="en-US" dirty="0" smtClean="0">
              <a:solidFill>
                <a:schemeClr val="bg1"/>
              </a:solidFill>
              <a:latin typeface="Calibri" pitchFamily="34" charset="0"/>
            </a:endParaRPr>
          </a:p>
          <a:p>
            <a:r>
              <a:rPr lang="en-US" dirty="0" err="1" smtClean="0">
                <a:solidFill>
                  <a:schemeClr val="bg1"/>
                </a:solidFill>
                <a:latin typeface="Calibri" pitchFamily="34" charset="0"/>
              </a:rPr>
              <a:t>bool</a:t>
            </a:r>
            <a:r>
              <a:rPr lang="en-US" dirty="0" smtClean="0">
                <a:solidFill>
                  <a:schemeClr val="bg1"/>
                </a:solidFill>
                <a:latin typeface="Calibri" pitchFamily="34" charset="0"/>
              </a:rPr>
              <a:t> a5[</a:t>
            </a:r>
            <a:r>
              <a:rPr lang="en-US" dirty="0" err="1" smtClean="0">
                <a:solidFill>
                  <a:schemeClr val="bg1"/>
                </a:solidFill>
                <a:latin typeface="Calibri" pitchFamily="34" charset="0"/>
              </a:rPr>
              <a:t>bool</a:t>
            </a:r>
            <a:r>
              <a:rPr lang="en-US" dirty="0" smtClean="0">
                <a:solidFill>
                  <a:schemeClr val="bg1"/>
                </a:solidFill>
                <a:latin typeface="Calibri" pitchFamily="34" charset="0"/>
              </a:rPr>
              <a:t>];</a:t>
            </a:r>
          </a:p>
          <a:p>
            <a:endParaRPr lang="en-US" dirty="0" smtClean="0">
              <a:solidFill>
                <a:schemeClr val="bg1"/>
              </a:solidFill>
              <a:latin typeface="Calibri" pitchFamily="34" charset="0"/>
            </a:endParaRPr>
          </a:p>
          <a:p>
            <a:r>
              <a:rPr lang="en-US" dirty="0" smtClean="0">
                <a:solidFill>
                  <a:schemeClr val="bg1"/>
                </a:solidFill>
                <a:latin typeface="Calibri" pitchFamily="34" charset="0"/>
              </a:rPr>
              <a:t>Two of a1,..,a5 must be equal.</a:t>
            </a:r>
          </a:p>
        </p:txBody>
      </p:sp>
      <p:pic>
        <p:nvPicPr>
          <p:cNvPr id="19462" name="Picture 6"/>
          <p:cNvPicPr>
            <a:picLocks noChangeAspect="1" noChangeArrowheads="1"/>
          </p:cNvPicPr>
          <p:nvPr/>
        </p:nvPicPr>
        <p:blipFill>
          <a:blip r:embed="rId2"/>
          <a:srcRect/>
          <a:stretch>
            <a:fillRect/>
          </a:stretch>
        </p:blipFill>
        <p:spPr bwMode="auto">
          <a:xfrm>
            <a:off x="306234" y="1821125"/>
            <a:ext cx="6010275" cy="42100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Future/Current Work</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676400"/>
            <a:ext cx="8382000" cy="4179606"/>
          </a:xfrm>
        </p:spPr>
        <p:txBody>
          <a:bodyPr/>
          <a:lstStyle/>
          <a:p>
            <a:r>
              <a:rPr lang="en-US" dirty="0" smtClean="0"/>
              <a:t>Coming soon (Z3 2.0):</a:t>
            </a:r>
          </a:p>
          <a:p>
            <a:pPr lvl="1"/>
            <a:r>
              <a:rPr lang="en-US" dirty="0" smtClean="0"/>
              <a:t>Proofs &amp; </a:t>
            </a:r>
            <a:r>
              <a:rPr lang="en-US" dirty="0" err="1" smtClean="0"/>
              <a:t>Unsat</a:t>
            </a:r>
            <a:r>
              <a:rPr lang="en-US" dirty="0" smtClean="0"/>
              <a:t> cores</a:t>
            </a:r>
          </a:p>
          <a:p>
            <a:pPr lvl="1"/>
            <a:r>
              <a:rPr lang="en-US" dirty="0" smtClean="0"/>
              <a:t>Superposition Calculus </a:t>
            </a:r>
          </a:p>
          <a:p>
            <a:pPr lvl="1"/>
            <a:r>
              <a:rPr lang="en-US" dirty="0" smtClean="0"/>
              <a:t>Decidable Fragments</a:t>
            </a:r>
          </a:p>
          <a:p>
            <a:pPr lvl="1"/>
            <a:r>
              <a:rPr lang="en-US" dirty="0" smtClean="0"/>
              <a:t>Machine Learning</a:t>
            </a:r>
          </a:p>
          <a:p>
            <a:pPr lvl="1"/>
            <a:r>
              <a:rPr lang="en-US" dirty="0" smtClean="0"/>
              <a:t>Non linear arithmetic (</a:t>
            </a:r>
            <a:r>
              <a:rPr lang="en-US" dirty="0" err="1" smtClean="0"/>
              <a:t>Gröbner</a:t>
            </a:r>
            <a:r>
              <a:rPr lang="en-US" dirty="0" smtClean="0"/>
              <a:t> Bases)</a:t>
            </a:r>
          </a:p>
          <a:p>
            <a:pPr lvl="1"/>
            <a:r>
              <a:rPr lang="en-US" dirty="0" smtClean="0"/>
              <a:t>Inductive </a:t>
            </a:r>
            <a:r>
              <a:rPr lang="en-US" dirty="0" err="1" smtClean="0"/>
              <a:t>Datatypes</a:t>
            </a:r>
            <a:endParaRPr lang="en-US" dirty="0" smtClean="0"/>
          </a:p>
          <a:p>
            <a:pPr lvl="1"/>
            <a:r>
              <a:rPr lang="en-US" dirty="0" smtClean="0"/>
              <a:t>Improved Array &amp; Bit-vector theories</a:t>
            </a:r>
          </a:p>
          <a:p>
            <a:r>
              <a:rPr lang="en-US" dirty="0" smtClean="0"/>
              <a:t>Several performance improvements</a:t>
            </a:r>
          </a:p>
          <a:p>
            <a:r>
              <a:rPr lang="en-US" dirty="0" smtClean="0"/>
              <a:t>More “customers” &amp; Applications</a:t>
            </a:r>
          </a:p>
        </p:txBody>
      </p:sp>
      <p:sp>
        <p:nvSpPr>
          <p:cNvPr id="4" name="Footer Placeholder 3"/>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Conclusions</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676400"/>
            <a:ext cx="8382000" cy="1742015"/>
          </a:xfrm>
        </p:spPr>
        <p:txBody>
          <a:bodyPr/>
          <a:lstStyle/>
          <a:p>
            <a:r>
              <a:rPr lang="en-US" dirty="0" smtClean="0"/>
              <a:t>Z3 is a new SMT solver from Microsoft Research.</a:t>
            </a:r>
          </a:p>
          <a:p>
            <a:r>
              <a:rPr lang="en-US" dirty="0" smtClean="0"/>
              <a:t>Z3 is used in several projects.</a:t>
            </a:r>
          </a:p>
          <a:p>
            <a:r>
              <a:rPr lang="en-US" dirty="0" smtClean="0"/>
              <a:t>Z3 is freely available for academic research:</a:t>
            </a:r>
          </a:p>
          <a:p>
            <a:pPr lvl="1"/>
            <a:r>
              <a:rPr lang="en-US" dirty="0" smtClean="0">
                <a:hlinkClick r:id="rId3"/>
              </a:rPr>
              <a:t>http://research.microsoft.com/projects/z3</a:t>
            </a:r>
            <a:endParaRPr lang="en-US" dirty="0" smtClean="0"/>
          </a:p>
        </p:txBody>
      </p:sp>
      <p:sp>
        <p:nvSpPr>
          <p:cNvPr id="4" name="Footer Placeholder 3"/>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Overview</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905000"/>
            <a:ext cx="8382000" cy="2603790"/>
          </a:xfrm>
        </p:spPr>
        <p:txBody>
          <a:bodyPr/>
          <a:lstStyle/>
          <a:p>
            <a:pPr>
              <a:lnSpc>
                <a:spcPct val="90000"/>
              </a:lnSpc>
            </a:pPr>
            <a:r>
              <a:rPr lang="en-US" dirty="0" smtClean="0"/>
              <a:t>Z3 is a </a:t>
            </a:r>
            <a:r>
              <a:rPr lang="en-US" i="1" dirty="0" err="1" smtClean="0"/>
              <a:t>Satisfiability</a:t>
            </a:r>
            <a:r>
              <a:rPr lang="en-US" i="1" dirty="0" smtClean="0"/>
              <a:t> Modulo Theories (SMT) </a:t>
            </a:r>
            <a:r>
              <a:rPr lang="en-US" dirty="0" smtClean="0"/>
              <a:t>solver.</a:t>
            </a:r>
          </a:p>
          <a:p>
            <a:pPr>
              <a:lnSpc>
                <a:spcPct val="90000"/>
              </a:lnSpc>
            </a:pPr>
            <a:r>
              <a:rPr lang="en-US" dirty="0" smtClean="0"/>
              <a:t>Z3 integrates several decision procedures.</a:t>
            </a:r>
          </a:p>
          <a:p>
            <a:pPr>
              <a:lnSpc>
                <a:spcPct val="90000"/>
              </a:lnSpc>
            </a:pPr>
            <a:r>
              <a:rPr lang="en-US" dirty="0" smtClean="0"/>
              <a:t>Z3 is used in several program analysis, verification, test-case generation projects at Microsoft.</a:t>
            </a:r>
          </a:p>
          <a:p>
            <a:r>
              <a:rPr lang="en-US" dirty="0" smtClean="0"/>
              <a:t>Z3 1.2 is freely available for academic research:</a:t>
            </a:r>
          </a:p>
          <a:p>
            <a:pPr lvl="1"/>
            <a:r>
              <a:rPr lang="en-US" dirty="0" smtClean="0">
                <a:hlinkClick r:id="rId3"/>
              </a:rPr>
              <a:t>http://research.microsoft.com/projects/z3</a:t>
            </a:r>
            <a:endParaRPr lang="en-US" dirty="0" smtClean="0"/>
          </a:p>
        </p:txBody>
      </p:sp>
      <p:sp>
        <p:nvSpPr>
          <p:cNvPr id="4" name="Footer Placeholder 3"/>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t>Satisfiability Modulo Theories (SMT)</a:t>
            </a:r>
            <a:endParaRPr sz="4800"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p:txBody>
          <a:bodyPr/>
          <a:lstStyle/>
          <a:p>
            <a:r>
              <a:rPr lang="en-US" smtClean="0"/>
              <a:t>Z3: An Efficient SMT Solver</a:t>
            </a:r>
            <a:endParaRPr lang="en-US" dirty="0"/>
          </a:p>
        </p:txBody>
      </p:sp>
      <p:graphicFrame>
        <p:nvGraphicFramePr>
          <p:cNvPr id="6" name="Object 5"/>
          <p:cNvGraphicFramePr>
            <a:graphicFrameLocks noChangeAspect="1"/>
          </p:cNvGraphicFramePr>
          <p:nvPr/>
        </p:nvGraphicFramePr>
        <p:xfrm>
          <a:off x="270163" y="2227118"/>
          <a:ext cx="8517665" cy="524164"/>
        </p:xfrm>
        <a:graphic>
          <a:graphicData uri="http://schemas.openxmlformats.org/presentationml/2006/ole">
            <p:oleObj spid="_x0000_s1027" name="Equation" r:id="rId4" imgW="3301920" imgH="203040" progId="Equation.3">
              <p:embed/>
            </p:oleObj>
          </a:graphicData>
        </a:graphic>
      </p:graphicFrame>
      <p:sp>
        <p:nvSpPr>
          <p:cNvPr id="8" name="Rectangle 7"/>
          <p:cNvSpPr/>
          <p:nvPr/>
        </p:nvSpPr>
        <p:spPr bwMode="auto">
          <a:xfrm>
            <a:off x="233680" y="2265680"/>
            <a:ext cx="1513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7345680" y="2275840"/>
            <a:ext cx="1259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5638800" y="2255520"/>
            <a:ext cx="77216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5100320" y="225552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6" name="Rectangle 15"/>
          <p:cNvSpPr/>
          <p:nvPr/>
        </p:nvSpPr>
        <p:spPr bwMode="auto">
          <a:xfrm>
            <a:off x="2621280"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3566160"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6918960" y="227584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ectangle 20"/>
          <p:cNvSpPr/>
          <p:nvPr/>
        </p:nvSpPr>
        <p:spPr bwMode="auto">
          <a:xfrm>
            <a:off x="2235200" y="226568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Rectangle 22"/>
          <p:cNvSpPr/>
          <p:nvPr/>
        </p:nvSpPr>
        <p:spPr bwMode="auto">
          <a:xfrm>
            <a:off x="2885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tx1"/>
                </a:solidFill>
                <a:effectLst>
                  <a:outerShdw blurRad="38100" dist="38100" dir="2700000" algn="tl">
                    <a:srgbClr val="000000">
                      <a:alpha val="43137"/>
                    </a:srgbClr>
                  </a:outerShdw>
                </a:effectLst>
                <a:latin typeface="Segoe" pitchFamily="34" charset="0"/>
              </a:rPr>
              <a:t>Uninterpreted</a:t>
            </a:r>
            <a:r>
              <a:rPr lang="en-US" sz="2800" dirty="0" smtClean="0">
                <a:solidFill>
                  <a:schemeClr val="tx1"/>
                </a:solidFill>
                <a:effectLst>
                  <a:outerShdw blurRad="38100" dist="38100" dir="2700000" algn="tl">
                    <a:srgbClr val="000000">
                      <a:alpha val="43137"/>
                    </a:srgbClr>
                  </a:outerShdw>
                </a:effectLst>
                <a:latin typeface="Segoe" pitchFamily="34" charset="0"/>
              </a:rPr>
              <a:t> Functions</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1000"/>
                                        <p:tgtEl>
                                          <p:spTgt spid="8"/>
                                        </p:tgtEl>
                                      </p:cBhvr>
                                    </p:animEffect>
                                    <p:set>
                                      <p:cBhvr>
                                        <p:cTn id="24" dur="1" fill="hold">
                                          <p:stCondLst>
                                            <p:cond delay="999"/>
                                          </p:stCondLst>
                                        </p:cTn>
                                        <p:tgtEl>
                                          <p:spTgt spid="8"/>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1000"/>
                                        <p:tgtEl>
                                          <p:spTgt spid="11"/>
                                        </p:tgtEl>
                                      </p:cBhvr>
                                    </p:animEffect>
                                    <p:set>
                                      <p:cBhvr>
                                        <p:cTn id="27" dur="1" fill="hold">
                                          <p:stCondLst>
                                            <p:cond delay="999"/>
                                          </p:stCondLst>
                                        </p:cTn>
                                        <p:tgtEl>
                                          <p:spTgt spid="1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1000"/>
                                        <p:tgtEl>
                                          <p:spTgt spid="10"/>
                                        </p:tgtEl>
                                      </p:cBhvr>
                                    </p:animEffect>
                                    <p:set>
                                      <p:cBhvr>
                                        <p:cTn id="30" dur="1" fill="hold">
                                          <p:stCondLst>
                                            <p:cond delay="999"/>
                                          </p:stCondLst>
                                        </p:cTn>
                                        <p:tgtEl>
                                          <p:spTgt spid="10"/>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1000"/>
                                        <p:tgtEl>
                                          <p:spTgt spid="9"/>
                                        </p:tgtEl>
                                      </p:cBhvr>
                                    </p:animEffect>
                                    <p:set>
                                      <p:cBhvr>
                                        <p:cTn id="33" dur="1" fill="hold">
                                          <p:stCondLst>
                                            <p:cond delay="999"/>
                                          </p:stCondLst>
                                        </p:cTn>
                                        <p:tgtEl>
                                          <p:spTgt spid="9"/>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1000"/>
                                        <p:tgtEl>
                                          <p:spTgt spid="14"/>
                                        </p:tgtEl>
                                      </p:cBhvr>
                                    </p:animEffect>
                                    <p:set>
                                      <p:cBhvr>
                                        <p:cTn id="36" dur="1" fill="hold">
                                          <p:stCondLst>
                                            <p:cond delay="999"/>
                                          </p:stCondLst>
                                        </p:cTn>
                                        <p:tgtEl>
                                          <p:spTgt spid="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1000"/>
                                        <p:tgtEl>
                                          <p:spTgt spid="18"/>
                                        </p:tgtEl>
                                      </p:cBhvr>
                                    </p:animEffect>
                                    <p:set>
                                      <p:cBhvr>
                                        <p:cTn id="52" dur="1" fill="hold">
                                          <p:stCondLst>
                                            <p:cond delay="999"/>
                                          </p:stCondLst>
                                        </p:cTn>
                                        <p:tgtEl>
                                          <p:spTgt spid="18"/>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1000"/>
                                        <p:tgtEl>
                                          <p:spTgt spid="16"/>
                                        </p:tgtEl>
                                      </p:cBhvr>
                                    </p:animEffect>
                                    <p:set>
                                      <p:cBhvr>
                                        <p:cTn id="55" dur="1" fill="hold">
                                          <p:stCondLst>
                                            <p:cond delay="999"/>
                                          </p:stCondLst>
                                        </p:cTn>
                                        <p:tgtEl>
                                          <p:spTgt spid="16"/>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1000"/>
                                        <p:tgtEl>
                                          <p:spTgt spid="17"/>
                                        </p:tgtEl>
                                      </p:cBhvr>
                                    </p:animEffect>
                                    <p:set>
                                      <p:cBhvr>
                                        <p:cTn id="58" dur="1" fill="hold">
                                          <p:stCondLst>
                                            <p:cond delay="999"/>
                                          </p:stCondLst>
                                        </p:cTn>
                                        <p:tgtEl>
                                          <p:spTgt spid="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1000"/>
                                        <p:tgtEl>
                                          <p:spTgt spid="2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4" grpId="0" animBg="1"/>
      <p:bldP spid="14" grpId="1" animBg="1"/>
      <p:bldP spid="16" grpId="0" animBg="1"/>
      <p:bldP spid="16" grpId="1" animBg="1"/>
      <p:bldP spid="17" grpId="0" animBg="1"/>
      <p:bldP spid="17" grpId="1" animBg="1"/>
      <p:bldP spid="18" grpId="0" animBg="1"/>
      <p:bldP spid="18" grpId="1" animBg="1"/>
      <p:bldP spid="20" grpId="0" animBg="1"/>
      <p:bldP spid="21"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Main features</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905000"/>
            <a:ext cx="8382000" cy="3705630"/>
          </a:xfrm>
        </p:spPr>
        <p:txBody>
          <a:bodyPr/>
          <a:lstStyle/>
          <a:p>
            <a:pPr>
              <a:lnSpc>
                <a:spcPct val="90000"/>
              </a:lnSpc>
            </a:pPr>
            <a:r>
              <a:rPr lang="en-US" dirty="0" smtClean="0"/>
              <a:t>Linear real and integer arithmetic.</a:t>
            </a:r>
          </a:p>
          <a:p>
            <a:pPr>
              <a:lnSpc>
                <a:spcPct val="90000"/>
              </a:lnSpc>
            </a:pPr>
            <a:r>
              <a:rPr lang="en-US" dirty="0" smtClean="0"/>
              <a:t>Fixed-size bit-vectors</a:t>
            </a:r>
          </a:p>
          <a:p>
            <a:pPr>
              <a:lnSpc>
                <a:spcPct val="90000"/>
              </a:lnSpc>
            </a:pPr>
            <a:r>
              <a:rPr lang="en-US" dirty="0" err="1" smtClean="0"/>
              <a:t>Uninterpreted</a:t>
            </a:r>
            <a:r>
              <a:rPr lang="en-US" dirty="0" smtClean="0"/>
              <a:t> functions</a:t>
            </a:r>
          </a:p>
          <a:p>
            <a:pPr>
              <a:lnSpc>
                <a:spcPct val="90000"/>
              </a:lnSpc>
            </a:pPr>
            <a:r>
              <a:rPr lang="en-US" dirty="0" smtClean="0"/>
              <a:t>Extensional arrays</a:t>
            </a:r>
          </a:p>
          <a:p>
            <a:pPr>
              <a:lnSpc>
                <a:spcPct val="90000"/>
              </a:lnSpc>
            </a:pPr>
            <a:r>
              <a:rPr lang="en-US" dirty="0" smtClean="0"/>
              <a:t>Quantifiers</a:t>
            </a:r>
          </a:p>
          <a:p>
            <a:pPr>
              <a:lnSpc>
                <a:spcPct val="90000"/>
              </a:lnSpc>
            </a:pPr>
            <a:r>
              <a:rPr lang="en-US" dirty="0" smtClean="0"/>
              <a:t>Model generation</a:t>
            </a:r>
          </a:p>
          <a:p>
            <a:pPr>
              <a:lnSpc>
                <a:spcPct val="90000"/>
              </a:lnSpc>
            </a:pPr>
            <a:r>
              <a:rPr lang="en-US" dirty="0" smtClean="0"/>
              <a:t>Several input formats (Simplify, SMT-LIB, Z3, </a:t>
            </a:r>
            <a:r>
              <a:rPr lang="en-US" dirty="0" err="1" smtClean="0"/>
              <a:t>Dimacs</a:t>
            </a:r>
            <a:r>
              <a:rPr lang="en-US" dirty="0" smtClean="0"/>
              <a:t>)</a:t>
            </a:r>
          </a:p>
          <a:p>
            <a:pPr>
              <a:lnSpc>
                <a:spcPct val="90000"/>
              </a:lnSpc>
            </a:pPr>
            <a:r>
              <a:rPr lang="en-US" dirty="0" smtClean="0"/>
              <a:t>Extensive API (C/C++, </a:t>
            </a:r>
            <a:r>
              <a:rPr lang="en-US" dirty="0" err="1" smtClean="0"/>
              <a:t>.Net</a:t>
            </a:r>
            <a:r>
              <a:rPr lang="en-US" dirty="0" smtClean="0"/>
              <a:t>, </a:t>
            </a:r>
            <a:r>
              <a:rPr lang="en-US" dirty="0" err="1" smtClean="0"/>
              <a:t>OCaml</a:t>
            </a:r>
            <a:r>
              <a:rPr lang="en-US" dirty="0" smtClean="0"/>
              <a:t>)</a:t>
            </a:r>
          </a:p>
        </p:txBody>
      </p:sp>
      <p:sp>
        <p:nvSpPr>
          <p:cNvPr id="4" name="Footer Placeholder 3"/>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Z3: Core System Components</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p:txBody>
          <a:bodyPr/>
          <a:lstStyle/>
          <a:p>
            <a:r>
              <a:rPr lang="en-US" dirty="0" smtClean="0"/>
              <a:t>Z3: An Efficient SMT Solver</a:t>
            </a:r>
            <a:endParaRPr lang="en-US" dirty="0"/>
          </a:p>
        </p:txBody>
      </p:sp>
      <p:sp>
        <p:nvSpPr>
          <p:cNvPr id="8" name="Rectangle 7"/>
          <p:cNvSpPr/>
          <p:nvPr/>
        </p:nvSpPr>
        <p:spPr>
          <a:xfrm>
            <a:off x="5433874" y="1571349"/>
            <a:ext cx="3381652" cy="4323424"/>
          </a:xfrm>
          <a:prstGeom prst="rect">
            <a:avLst/>
          </a:prstGeom>
        </p:spPr>
        <p:style>
          <a:lnRef idx="0">
            <a:schemeClr val="accent2"/>
          </a:lnRef>
          <a:fillRef idx="3">
            <a:schemeClr val="accent2"/>
          </a:fillRef>
          <a:effectRef idx="3">
            <a:schemeClr val="accent2"/>
          </a:effectRef>
          <a:fontRef idx="minor">
            <a:schemeClr val="lt1"/>
          </a:fontRef>
        </p:style>
        <p:txBody>
          <a:bodyPr rtlCol="0" anchor="t" anchorCtr="0"/>
          <a:lstStyle/>
          <a:p>
            <a:pPr algn="ctr"/>
            <a:r>
              <a:rPr lang="en-US" sz="3200" dirty="0" smtClean="0">
                <a:latin typeface="Calibri" pitchFamily="34" charset="0"/>
              </a:rPr>
              <a:t>Theories</a:t>
            </a:r>
            <a:endParaRPr lang="en-US" sz="3200" dirty="0">
              <a:latin typeface="Calibri" pitchFamily="34" charset="0"/>
            </a:endParaRPr>
          </a:p>
        </p:txBody>
      </p:sp>
      <p:sp>
        <p:nvSpPr>
          <p:cNvPr id="9" name="Rounded Rectangle 8"/>
          <p:cNvSpPr/>
          <p:nvPr/>
        </p:nvSpPr>
        <p:spPr>
          <a:xfrm>
            <a:off x="2145299" y="3997843"/>
            <a:ext cx="2437936" cy="92489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Core Theory</a:t>
            </a:r>
            <a:endParaRPr lang="en-US" sz="2000" b="1" dirty="0">
              <a:latin typeface="Calibri" pitchFamily="34" charset="0"/>
            </a:endParaRPr>
          </a:p>
        </p:txBody>
      </p:sp>
      <p:sp>
        <p:nvSpPr>
          <p:cNvPr id="10" name="Rounded Rectangle 9"/>
          <p:cNvSpPr/>
          <p:nvPr/>
        </p:nvSpPr>
        <p:spPr>
          <a:xfrm>
            <a:off x="2132611" y="5354154"/>
            <a:ext cx="2516578" cy="92489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SAT solver</a:t>
            </a:r>
            <a:endParaRPr lang="en-US" sz="2000" b="1" dirty="0">
              <a:latin typeface="Calibri" pitchFamily="34" charset="0"/>
            </a:endParaRPr>
          </a:p>
        </p:txBody>
      </p:sp>
      <p:sp>
        <p:nvSpPr>
          <p:cNvPr id="11" name="Rounded Rectangle 10"/>
          <p:cNvSpPr/>
          <p:nvPr/>
        </p:nvSpPr>
        <p:spPr>
          <a:xfrm>
            <a:off x="2170711" y="2661317"/>
            <a:ext cx="2516578" cy="100196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Rewriting Simplification</a:t>
            </a:r>
            <a:endParaRPr lang="en-US" sz="2000" b="1" dirty="0">
              <a:latin typeface="Calibri" pitchFamily="34" charset="0"/>
            </a:endParaRPr>
          </a:p>
        </p:txBody>
      </p:sp>
      <p:sp>
        <p:nvSpPr>
          <p:cNvPr id="13" name="Rounded Rectangle 12"/>
          <p:cNvSpPr/>
          <p:nvPr/>
        </p:nvSpPr>
        <p:spPr>
          <a:xfrm>
            <a:off x="5904511" y="2282503"/>
            <a:ext cx="2516578" cy="61659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latin typeface="Calibri" pitchFamily="34" charset="0"/>
              </a:rPr>
              <a:t>Bit-Vectors</a:t>
            </a:r>
            <a:endParaRPr lang="en-US" sz="2000" b="1" dirty="0">
              <a:latin typeface="Calibri" pitchFamily="34" charset="0"/>
            </a:endParaRPr>
          </a:p>
        </p:txBody>
      </p:sp>
      <p:sp>
        <p:nvSpPr>
          <p:cNvPr id="14" name="Rounded Rectangle 13"/>
          <p:cNvSpPr/>
          <p:nvPr/>
        </p:nvSpPr>
        <p:spPr>
          <a:xfrm>
            <a:off x="5904511" y="3044503"/>
            <a:ext cx="2516578" cy="61659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latin typeface="Calibri" pitchFamily="34" charset="0"/>
              </a:rPr>
              <a:t>Arithmetic</a:t>
            </a:r>
            <a:endParaRPr lang="en-US" sz="2000" b="1" dirty="0">
              <a:latin typeface="Calibri" pitchFamily="34" charset="0"/>
            </a:endParaRPr>
          </a:p>
        </p:txBody>
      </p:sp>
      <p:sp>
        <p:nvSpPr>
          <p:cNvPr id="16" name="Rounded Rectangle 15"/>
          <p:cNvSpPr/>
          <p:nvPr/>
        </p:nvSpPr>
        <p:spPr>
          <a:xfrm>
            <a:off x="5904511" y="4468327"/>
            <a:ext cx="2516578" cy="5395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latin typeface="Calibri" pitchFamily="34" charset="0"/>
              </a:rPr>
              <a:t>Partial orders</a:t>
            </a:r>
            <a:endParaRPr lang="en-US" sz="2000" b="1" dirty="0">
              <a:latin typeface="Calibri" pitchFamily="34" charset="0"/>
            </a:endParaRPr>
          </a:p>
        </p:txBody>
      </p:sp>
      <p:sp>
        <p:nvSpPr>
          <p:cNvPr id="17" name="Rounded Rectangle 16"/>
          <p:cNvSpPr/>
          <p:nvPr/>
        </p:nvSpPr>
        <p:spPr>
          <a:xfrm>
            <a:off x="5904511" y="5127931"/>
            <a:ext cx="2516578" cy="46244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latin typeface="Calibri" pitchFamily="34" charset="0"/>
              </a:rPr>
              <a:t>Tuples</a:t>
            </a:r>
            <a:endParaRPr lang="en-US" sz="2000" b="1" dirty="0">
              <a:latin typeface="Calibri" pitchFamily="34" charset="0"/>
            </a:endParaRPr>
          </a:p>
        </p:txBody>
      </p:sp>
      <p:sp>
        <p:nvSpPr>
          <p:cNvPr id="18" name="Left-Right Arrow 17"/>
          <p:cNvSpPr/>
          <p:nvPr/>
        </p:nvSpPr>
        <p:spPr>
          <a:xfrm>
            <a:off x="4554245" y="4418289"/>
            <a:ext cx="878889" cy="231222"/>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Up-Down Arrow 18"/>
          <p:cNvSpPr/>
          <p:nvPr/>
        </p:nvSpPr>
        <p:spPr>
          <a:xfrm>
            <a:off x="3272935" y="4950814"/>
            <a:ext cx="235930" cy="385372"/>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Down Arrow 19"/>
          <p:cNvSpPr/>
          <p:nvPr/>
        </p:nvSpPr>
        <p:spPr>
          <a:xfrm>
            <a:off x="3273546" y="3655414"/>
            <a:ext cx="196608" cy="38537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Rounded Rectangle 20"/>
          <p:cNvSpPr/>
          <p:nvPr/>
        </p:nvSpPr>
        <p:spPr>
          <a:xfrm>
            <a:off x="221941" y="4083728"/>
            <a:ext cx="1567631" cy="889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E-matching</a:t>
            </a:r>
            <a:endParaRPr lang="en-US" sz="2000" b="1" dirty="0">
              <a:latin typeface="Calibri" pitchFamily="34" charset="0"/>
            </a:endParaRPr>
          </a:p>
        </p:txBody>
      </p:sp>
      <p:sp>
        <p:nvSpPr>
          <p:cNvPr id="22" name="Left-Right Arrow 21"/>
          <p:cNvSpPr/>
          <p:nvPr/>
        </p:nvSpPr>
        <p:spPr>
          <a:xfrm>
            <a:off x="1745271" y="4418289"/>
            <a:ext cx="471858" cy="231222"/>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Rounded Rectangle 22"/>
          <p:cNvSpPr/>
          <p:nvPr/>
        </p:nvSpPr>
        <p:spPr>
          <a:xfrm>
            <a:off x="5904511" y="3806940"/>
            <a:ext cx="2516578" cy="5395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latin typeface="Calibri" pitchFamily="34" charset="0"/>
              </a:rPr>
              <a:t>Arrays</a:t>
            </a:r>
            <a:endParaRPr lang="en-US" sz="2000" b="1" dirty="0">
              <a:latin typeface="Calibri" pitchFamily="34" charset="0"/>
            </a:endParaRPr>
          </a:p>
        </p:txBody>
      </p:sp>
      <p:sp>
        <p:nvSpPr>
          <p:cNvPr id="41" name="Up Arrow 40"/>
          <p:cNvSpPr/>
          <p:nvPr/>
        </p:nvSpPr>
        <p:spPr bwMode="auto">
          <a:xfrm rot="14578082">
            <a:off x="4162005" y="1917085"/>
            <a:ext cx="257453" cy="1009420"/>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8" name="Rounded Rectangle 27"/>
          <p:cNvSpPr/>
          <p:nvPr/>
        </p:nvSpPr>
        <p:spPr>
          <a:xfrm>
            <a:off x="4056137" y="1609038"/>
            <a:ext cx="1323826" cy="68082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err="1" smtClean="0">
                <a:latin typeface="Calibri" pitchFamily="34" charset="0"/>
              </a:rPr>
              <a:t>OCaml</a:t>
            </a:r>
            <a:endParaRPr lang="en-US" sz="2000" b="1" dirty="0">
              <a:latin typeface="Calibri" pitchFamily="34" charset="0"/>
            </a:endParaRPr>
          </a:p>
        </p:txBody>
      </p:sp>
      <p:sp>
        <p:nvSpPr>
          <p:cNvPr id="42" name="Up Arrow 41"/>
          <p:cNvSpPr/>
          <p:nvPr/>
        </p:nvSpPr>
        <p:spPr bwMode="auto">
          <a:xfrm rot="6677667">
            <a:off x="1418801" y="1547832"/>
            <a:ext cx="257453" cy="1649510"/>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4" name="Rounded Rectangle 23"/>
          <p:cNvSpPr/>
          <p:nvPr/>
        </p:nvSpPr>
        <p:spPr>
          <a:xfrm>
            <a:off x="183452" y="1609038"/>
            <a:ext cx="1271396" cy="68082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Text</a:t>
            </a:r>
            <a:endParaRPr lang="en-US" sz="2000" b="1" dirty="0">
              <a:latin typeface="Calibri" pitchFamily="34" charset="0"/>
            </a:endParaRPr>
          </a:p>
        </p:txBody>
      </p:sp>
      <p:sp>
        <p:nvSpPr>
          <p:cNvPr id="43" name="Up Arrow 42"/>
          <p:cNvSpPr/>
          <p:nvPr/>
        </p:nvSpPr>
        <p:spPr bwMode="auto">
          <a:xfrm rot="10800000">
            <a:off x="3160307" y="2247042"/>
            <a:ext cx="257453" cy="416260"/>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7" name="Rounded Rectangle 26"/>
          <p:cNvSpPr/>
          <p:nvPr/>
        </p:nvSpPr>
        <p:spPr>
          <a:xfrm>
            <a:off x="2751906" y="1609038"/>
            <a:ext cx="1074788" cy="68082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.NET</a:t>
            </a:r>
            <a:endParaRPr lang="en-US" sz="2000" b="1" dirty="0">
              <a:latin typeface="Calibri" pitchFamily="34" charset="0"/>
            </a:endParaRPr>
          </a:p>
        </p:txBody>
      </p:sp>
      <p:sp>
        <p:nvSpPr>
          <p:cNvPr id="44" name="Up Arrow 43"/>
          <p:cNvSpPr/>
          <p:nvPr/>
        </p:nvSpPr>
        <p:spPr bwMode="auto">
          <a:xfrm rot="7026053">
            <a:off x="2362315" y="1874249"/>
            <a:ext cx="257453" cy="1068850"/>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6" name="Rounded Rectangle 25"/>
          <p:cNvSpPr/>
          <p:nvPr/>
        </p:nvSpPr>
        <p:spPr>
          <a:xfrm>
            <a:off x="1637970" y="1609038"/>
            <a:ext cx="838860" cy="68082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C</a:t>
            </a:r>
            <a:endParaRPr lang="en-US" sz="2000" b="1" dirty="0">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Clients: Program Verification</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p:txBody>
          <a:bodyPr/>
          <a:lstStyle/>
          <a:p>
            <a:r>
              <a:rPr lang="en-US" smtClean="0"/>
              <a:t>Z3: An Efficient SMT Solver</a:t>
            </a:r>
            <a:endParaRPr lang="en-US" dirty="0"/>
          </a:p>
        </p:txBody>
      </p:sp>
      <p:sp>
        <p:nvSpPr>
          <p:cNvPr id="6" name="Rounded Rectangle 5"/>
          <p:cNvSpPr/>
          <p:nvPr/>
        </p:nvSpPr>
        <p:spPr>
          <a:xfrm>
            <a:off x="3810502" y="2876603"/>
            <a:ext cx="2008527" cy="590497"/>
          </a:xfrm>
          <a:prstGeom prst="roundRect">
            <a:avLst/>
          </a:prstGeom>
        </p:spPr>
        <p:style>
          <a:lnRef idx="1">
            <a:schemeClr val="accent5"/>
          </a:lnRef>
          <a:fillRef idx="2">
            <a:schemeClr val="accent5"/>
          </a:fillRef>
          <a:effectRef idx="1">
            <a:schemeClr val="accent5"/>
          </a:effectRef>
          <a:fontRef idx="minor">
            <a:schemeClr val="dk1"/>
          </a:fontRef>
        </p:style>
        <p:txBody>
          <a:bodyPr lIns="64008" tIns="32004" rIns="64008" bIns="32004" rtlCol="0" anchor="ctr"/>
          <a:lstStyle/>
          <a:p>
            <a:pPr algn="ctr"/>
            <a:r>
              <a:rPr lang="en-US" sz="3200" b="1" dirty="0" smtClean="0">
                <a:solidFill>
                  <a:srgbClr val="FF0000"/>
                </a:solidFill>
                <a:latin typeface="Calibri" pitchFamily="34" charset="0"/>
              </a:rPr>
              <a:t>VCC</a:t>
            </a:r>
            <a:endParaRPr lang="en-US" sz="3200" b="1" dirty="0">
              <a:solidFill>
                <a:srgbClr val="FF0000"/>
              </a:solidFill>
              <a:latin typeface="Calibri" pitchFamily="34" charset="0"/>
            </a:endParaRPr>
          </a:p>
        </p:txBody>
      </p:sp>
      <p:sp>
        <p:nvSpPr>
          <p:cNvPr id="7" name="Rounded Rectangle 6"/>
          <p:cNvSpPr/>
          <p:nvPr/>
        </p:nvSpPr>
        <p:spPr>
          <a:xfrm>
            <a:off x="6809532" y="2872150"/>
            <a:ext cx="1972661" cy="534338"/>
          </a:xfrm>
          <a:prstGeom prst="roundRect">
            <a:avLst/>
          </a:prstGeom>
        </p:spPr>
        <p:style>
          <a:lnRef idx="1">
            <a:schemeClr val="accent3"/>
          </a:lnRef>
          <a:fillRef idx="2">
            <a:schemeClr val="accent3"/>
          </a:fillRef>
          <a:effectRef idx="1">
            <a:schemeClr val="accent3"/>
          </a:effectRef>
          <a:fontRef idx="minor">
            <a:schemeClr val="dk1"/>
          </a:fontRef>
        </p:style>
        <p:txBody>
          <a:bodyPr lIns="64008" tIns="32004" rIns="64008" bIns="32004" rtlCol="0" anchor="ctr"/>
          <a:lstStyle/>
          <a:p>
            <a:pPr algn="ctr"/>
            <a:r>
              <a:rPr lang="en-US" sz="3600" b="1" dirty="0" smtClean="0">
                <a:latin typeface="Calibri" pitchFamily="34" charset="0"/>
              </a:rPr>
              <a:t>Boogie</a:t>
            </a:r>
            <a:endParaRPr lang="en-US" sz="3600" b="1" dirty="0">
              <a:latin typeface="Calibri" pitchFamily="34" charset="0"/>
            </a:endParaRPr>
          </a:p>
        </p:txBody>
      </p:sp>
      <p:pic>
        <p:nvPicPr>
          <p:cNvPr id="10" name="Picture 9" descr="SpecSharpLogo-h100-w367.png"/>
          <p:cNvPicPr>
            <a:picLocks noChangeAspect="1"/>
          </p:cNvPicPr>
          <p:nvPr/>
        </p:nvPicPr>
        <p:blipFill>
          <a:blip r:embed="rId3"/>
          <a:stretch>
            <a:fillRect/>
          </a:stretch>
        </p:blipFill>
        <p:spPr>
          <a:xfrm>
            <a:off x="2422173" y="1769660"/>
            <a:ext cx="2969751" cy="798716"/>
          </a:xfrm>
          <a:prstGeom prst="rect">
            <a:avLst/>
          </a:prstGeom>
        </p:spPr>
      </p:pic>
      <p:grpSp>
        <p:nvGrpSpPr>
          <p:cNvPr id="11" name="Group 6"/>
          <p:cNvGrpSpPr/>
          <p:nvPr/>
        </p:nvGrpSpPr>
        <p:grpSpPr>
          <a:xfrm>
            <a:off x="148735" y="2768636"/>
            <a:ext cx="3119766" cy="777252"/>
            <a:chOff x="1485114" y="2859314"/>
            <a:chExt cx="3156226" cy="618689"/>
          </a:xfrm>
        </p:grpSpPr>
        <p:pic>
          <p:nvPicPr>
            <p:cNvPr id="12" name="Picture 7" descr="logo.gif"/>
            <p:cNvPicPr>
              <a:picLocks noChangeAspect="1"/>
            </p:cNvPicPr>
            <p:nvPr/>
          </p:nvPicPr>
          <p:blipFill>
            <a:blip r:embed="rId4"/>
            <a:stretch>
              <a:fillRect/>
            </a:stretch>
          </p:blipFill>
          <p:spPr>
            <a:xfrm>
              <a:off x="1485114" y="2888344"/>
              <a:ext cx="3156226" cy="589659"/>
            </a:xfrm>
            <a:prstGeom prst="rect">
              <a:avLst/>
            </a:prstGeom>
          </p:spPr>
          <p:style>
            <a:lnRef idx="1">
              <a:schemeClr val="accent4"/>
            </a:lnRef>
            <a:fillRef idx="3">
              <a:schemeClr val="accent4"/>
            </a:fillRef>
            <a:effectRef idx="2">
              <a:schemeClr val="accent4"/>
            </a:effectRef>
            <a:fontRef idx="minor">
              <a:schemeClr val="lt1"/>
            </a:fontRef>
          </p:style>
        </p:pic>
        <p:sp>
          <p:nvSpPr>
            <p:cNvPr id="13" name="TextBox 12"/>
            <p:cNvSpPr txBox="1"/>
            <p:nvPr/>
          </p:nvSpPr>
          <p:spPr>
            <a:xfrm>
              <a:off x="2394858" y="2859314"/>
              <a:ext cx="1245818" cy="367483"/>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2400" b="1" dirty="0" smtClean="0">
                  <a:latin typeface="Calibri" pitchFamily="34" charset="0"/>
                </a:rPr>
                <a:t>Hyper-V</a:t>
              </a:r>
              <a:endParaRPr lang="en-US" sz="2400" b="1" dirty="0">
                <a:latin typeface="Calibri" pitchFamily="34" charset="0"/>
              </a:endParaRPr>
            </a:p>
          </p:txBody>
        </p:sp>
      </p:grpSp>
      <p:sp>
        <p:nvSpPr>
          <p:cNvPr id="18" name="Rounded Rectangle 17"/>
          <p:cNvSpPr/>
          <p:nvPr/>
        </p:nvSpPr>
        <p:spPr>
          <a:xfrm>
            <a:off x="193040" y="3862281"/>
            <a:ext cx="2993195" cy="615764"/>
          </a:xfrm>
          <a:prstGeom prst="roundRect">
            <a:avLst/>
          </a:prstGeom>
        </p:spPr>
        <p:style>
          <a:lnRef idx="1">
            <a:schemeClr val="accent5"/>
          </a:lnRef>
          <a:fillRef idx="2">
            <a:schemeClr val="accent5"/>
          </a:fillRef>
          <a:effectRef idx="1">
            <a:schemeClr val="accent5"/>
          </a:effectRef>
          <a:fontRef idx="minor">
            <a:schemeClr val="dk1"/>
          </a:fontRef>
        </p:style>
        <p:txBody>
          <a:bodyPr lIns="64008" tIns="32004" rIns="64008" bIns="32004" rtlCol="0" anchor="ctr"/>
          <a:lstStyle/>
          <a:p>
            <a:pPr algn="ct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Calibri" pitchFamily="34" charset="0"/>
              </a:rPr>
              <a:t>Win. Modules</a:t>
            </a:r>
            <a:endParaRPr lang="en-US" sz="2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Calibri" pitchFamily="34" charset="0"/>
            </a:endParaRPr>
          </a:p>
        </p:txBody>
      </p:sp>
      <p:sp>
        <p:nvSpPr>
          <p:cNvPr id="19" name="TextBox 18"/>
          <p:cNvSpPr txBox="1"/>
          <p:nvPr/>
        </p:nvSpPr>
        <p:spPr>
          <a:xfrm>
            <a:off x="156835" y="5843602"/>
            <a:ext cx="5572125" cy="618631"/>
          </a:xfrm>
          <a:prstGeom prst="rect">
            <a:avLst/>
          </a:prstGeom>
          <a:noFill/>
        </p:spPr>
        <p:txBody>
          <a:bodyPr wrap="square" lIns="64008" tIns="32004" rIns="64008" bIns="32004" rtlCol="0">
            <a:spAutoFit/>
          </a:bodyPr>
          <a:lstStyle/>
          <a:p>
            <a:r>
              <a:rPr lang="en-US" sz="1200" dirty="0" smtClean="0">
                <a:solidFill>
                  <a:srgbClr val="9C42E6"/>
                </a:solidFill>
                <a:latin typeface="Calibri" pitchFamily="34" charset="0"/>
              </a:rPr>
              <a:t>Rustan Leino, Mike Barnet, Michal </a:t>
            </a:r>
            <a:r>
              <a:rPr lang="en-US" sz="1200" dirty="0" err="1" smtClean="0">
                <a:solidFill>
                  <a:srgbClr val="9C42E6"/>
                </a:solidFill>
                <a:latin typeface="Calibri" pitchFamily="34" charset="0"/>
              </a:rPr>
              <a:t>Mosƙal</a:t>
            </a:r>
            <a:r>
              <a:rPr lang="en-US" sz="1200" dirty="0" smtClean="0">
                <a:solidFill>
                  <a:srgbClr val="9C42E6"/>
                </a:solidFill>
                <a:latin typeface="Calibri" pitchFamily="34" charset="0"/>
              </a:rPr>
              <a:t>, Shaz Qadeer, </a:t>
            </a:r>
            <a:br>
              <a:rPr lang="en-US" sz="1200" dirty="0" smtClean="0">
                <a:solidFill>
                  <a:srgbClr val="9C42E6"/>
                </a:solidFill>
                <a:latin typeface="Calibri" pitchFamily="34" charset="0"/>
              </a:rPr>
            </a:br>
            <a:r>
              <a:rPr lang="en-US" sz="1200" dirty="0" smtClean="0">
                <a:solidFill>
                  <a:srgbClr val="9C42E6"/>
                </a:solidFill>
                <a:latin typeface="Calibri" pitchFamily="34" charset="0"/>
              </a:rPr>
              <a:t>Shuvendu Lahiri,  Herman Venter,  Peter Muller,</a:t>
            </a:r>
          </a:p>
          <a:p>
            <a:r>
              <a:rPr lang="en-US" sz="1200" dirty="0" smtClean="0">
                <a:solidFill>
                  <a:srgbClr val="9C42E6"/>
                </a:solidFill>
                <a:latin typeface="Calibri" pitchFamily="34" charset="0"/>
              </a:rPr>
              <a:t>Wolfram Schulte, Ernie Cohen</a:t>
            </a:r>
            <a:endParaRPr lang="en-US" sz="1200" dirty="0">
              <a:solidFill>
                <a:srgbClr val="9C42E6"/>
              </a:solidFill>
              <a:latin typeface="Calibri" pitchFamily="34" charset="0"/>
            </a:endParaRPr>
          </a:p>
        </p:txBody>
      </p:sp>
      <p:sp>
        <p:nvSpPr>
          <p:cNvPr id="20" name="TextBox 19"/>
          <p:cNvSpPr txBox="1"/>
          <p:nvPr/>
        </p:nvSpPr>
        <p:spPr>
          <a:xfrm>
            <a:off x="6381030" y="3855054"/>
            <a:ext cx="2010971" cy="680186"/>
          </a:xfrm>
          <a:prstGeom prst="rect">
            <a:avLst/>
          </a:prstGeom>
          <a:noFill/>
        </p:spPr>
        <p:txBody>
          <a:bodyPr wrap="square" lIns="64008" tIns="32004" rIns="64008" bIns="32004" rtlCol="0">
            <a:spAutoFit/>
          </a:bodyPr>
          <a:lstStyle/>
          <a:p>
            <a:r>
              <a:rPr lang="en-US" sz="2000" dirty="0" smtClean="0"/>
              <a:t>Verification </a:t>
            </a:r>
          </a:p>
          <a:p>
            <a:r>
              <a:rPr lang="en-US" sz="2000" dirty="0" smtClean="0"/>
              <a:t>condition</a:t>
            </a:r>
            <a:endParaRPr lang="en-US" sz="2000" dirty="0"/>
          </a:p>
        </p:txBody>
      </p:sp>
      <p:sp>
        <p:nvSpPr>
          <p:cNvPr id="22" name="TextBox 21"/>
          <p:cNvSpPr txBox="1"/>
          <p:nvPr/>
        </p:nvSpPr>
        <p:spPr>
          <a:xfrm>
            <a:off x="4287175" y="5065656"/>
            <a:ext cx="1937387" cy="557076"/>
          </a:xfrm>
          <a:prstGeom prst="rect">
            <a:avLst/>
          </a:prstGeom>
          <a:noFill/>
        </p:spPr>
        <p:txBody>
          <a:bodyPr wrap="square" lIns="64008" tIns="32004" rIns="64008" bIns="32004" rtlCol="0">
            <a:spAutoFit/>
          </a:bodyPr>
          <a:lstStyle/>
          <a:p>
            <a:r>
              <a:rPr lang="en-US" sz="3200" dirty="0" smtClean="0">
                <a:solidFill>
                  <a:schemeClr val="bg1"/>
                </a:solidFill>
                <a:latin typeface="Calibri" pitchFamily="34" charset="0"/>
              </a:rPr>
              <a:t>Bug path</a:t>
            </a:r>
            <a:endParaRPr lang="en-US" sz="3200" dirty="0">
              <a:solidFill>
                <a:schemeClr val="bg1"/>
              </a:solidFill>
              <a:latin typeface="Calibri" pitchFamily="34" charset="0"/>
            </a:endParaRPr>
          </a:p>
        </p:txBody>
      </p:sp>
      <p:pic>
        <p:nvPicPr>
          <p:cNvPr id="23" name="Picture 22" descr="z3.png"/>
          <p:cNvPicPr>
            <a:picLocks noChangeAspect="1"/>
          </p:cNvPicPr>
          <p:nvPr/>
        </p:nvPicPr>
        <p:blipFill>
          <a:blip r:embed="rId5"/>
          <a:stretch>
            <a:fillRect/>
          </a:stretch>
        </p:blipFill>
        <p:spPr>
          <a:xfrm>
            <a:off x="7309612" y="4958411"/>
            <a:ext cx="1213872" cy="701903"/>
          </a:xfrm>
          <a:prstGeom prst="rect">
            <a:avLst/>
          </a:prstGeom>
        </p:spPr>
      </p:pic>
      <p:sp>
        <p:nvSpPr>
          <p:cNvPr id="24" name="Up Arrow 23"/>
          <p:cNvSpPr/>
          <p:nvPr/>
        </p:nvSpPr>
        <p:spPr bwMode="auto">
          <a:xfrm rot="6437446">
            <a:off x="6013901" y="1942558"/>
            <a:ext cx="188002" cy="1433238"/>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6" name="Up Arrow 25"/>
          <p:cNvSpPr/>
          <p:nvPr/>
        </p:nvSpPr>
        <p:spPr bwMode="auto">
          <a:xfrm rot="3746608">
            <a:off x="6086102" y="3032166"/>
            <a:ext cx="198742" cy="1351756"/>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 name="Rounded Rectangle 15"/>
          <p:cNvSpPr/>
          <p:nvPr/>
        </p:nvSpPr>
        <p:spPr>
          <a:xfrm>
            <a:off x="3799451" y="3848992"/>
            <a:ext cx="1982391" cy="646807"/>
          </a:xfrm>
          <a:prstGeom prst="roundRect">
            <a:avLst/>
          </a:prstGeom>
        </p:spPr>
        <p:style>
          <a:lnRef idx="1">
            <a:schemeClr val="accent5"/>
          </a:lnRef>
          <a:fillRef idx="2">
            <a:schemeClr val="accent5"/>
          </a:fillRef>
          <a:effectRef idx="1">
            <a:schemeClr val="accent5"/>
          </a:effectRef>
          <a:fontRef idx="minor">
            <a:schemeClr val="dk1"/>
          </a:fontRef>
        </p:style>
        <p:txBody>
          <a:bodyPr lIns="64008" tIns="32004" rIns="64008" bIns="32004" rtlCol="0" anchor="ctr"/>
          <a:lstStyle/>
          <a:p>
            <a:pPr algn="ctr"/>
            <a:r>
              <a:rPr lang="en-US" sz="3200" b="1" dirty="0" smtClean="0">
                <a:solidFill>
                  <a:srgbClr val="FF0000"/>
                </a:solidFill>
                <a:latin typeface="Calibri" pitchFamily="34" charset="0"/>
              </a:rPr>
              <a:t>HAVOC</a:t>
            </a:r>
            <a:endParaRPr lang="en-US" sz="3200" b="1" dirty="0">
              <a:solidFill>
                <a:srgbClr val="FF0000"/>
              </a:solidFill>
              <a:latin typeface="Calibri" pitchFamily="34" charset="0"/>
            </a:endParaRPr>
          </a:p>
        </p:txBody>
      </p:sp>
      <p:sp>
        <p:nvSpPr>
          <p:cNvPr id="28" name="Up Arrow 27"/>
          <p:cNvSpPr/>
          <p:nvPr/>
        </p:nvSpPr>
        <p:spPr bwMode="auto">
          <a:xfrm rot="5400000">
            <a:off x="3450452" y="2996215"/>
            <a:ext cx="213068" cy="435005"/>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9" name="Up Arrow 28"/>
          <p:cNvSpPr/>
          <p:nvPr/>
        </p:nvSpPr>
        <p:spPr bwMode="auto">
          <a:xfrm rot="5400000">
            <a:off x="3416421" y="3938731"/>
            <a:ext cx="213068" cy="435005"/>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0" name="Up Arrow 29"/>
          <p:cNvSpPr/>
          <p:nvPr/>
        </p:nvSpPr>
        <p:spPr bwMode="auto">
          <a:xfrm rot="5400000">
            <a:off x="6232862" y="2727669"/>
            <a:ext cx="205669" cy="893684"/>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1" name="Up Arrow 30"/>
          <p:cNvSpPr/>
          <p:nvPr/>
        </p:nvSpPr>
        <p:spPr bwMode="auto">
          <a:xfrm rot="10800000">
            <a:off x="7625916" y="3524435"/>
            <a:ext cx="221944" cy="1305016"/>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2" name="Up Arrow 31"/>
          <p:cNvSpPr/>
          <p:nvPr/>
        </p:nvSpPr>
        <p:spPr bwMode="auto">
          <a:xfrm rot="16200000">
            <a:off x="6473298" y="4715522"/>
            <a:ext cx="221944" cy="1305016"/>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25" name="Picture 24" descr="leino.jpg"/>
          <p:cNvPicPr>
            <a:picLocks noChangeAspect="1"/>
          </p:cNvPicPr>
          <p:nvPr/>
        </p:nvPicPr>
        <p:blipFill>
          <a:blip r:embed="rId6"/>
          <a:stretch>
            <a:fillRect/>
          </a:stretch>
        </p:blipFill>
        <p:spPr>
          <a:xfrm>
            <a:off x="7429473" y="2187026"/>
            <a:ext cx="566447" cy="622390"/>
          </a:xfrm>
          <a:prstGeom prst="rect">
            <a:avLst/>
          </a:prstGeom>
        </p:spPr>
      </p:pic>
      <p:pic>
        <p:nvPicPr>
          <p:cNvPr id="27" name="Picture 26" descr="shuvendu.jpg"/>
          <p:cNvPicPr>
            <a:picLocks noChangeAspect="1"/>
          </p:cNvPicPr>
          <p:nvPr/>
        </p:nvPicPr>
        <p:blipFill>
          <a:blip r:embed="rId7" cstate="print"/>
          <a:stretch>
            <a:fillRect/>
          </a:stretch>
        </p:blipFill>
        <p:spPr>
          <a:xfrm>
            <a:off x="1551632" y="4582047"/>
            <a:ext cx="554645" cy="604717"/>
          </a:xfrm>
          <a:prstGeom prst="rect">
            <a:avLst/>
          </a:prstGeom>
        </p:spPr>
      </p:pic>
      <p:pic>
        <p:nvPicPr>
          <p:cNvPr id="33" name="Picture 32" descr="qadeer.jpg"/>
          <p:cNvPicPr>
            <a:picLocks noChangeAspect="1"/>
          </p:cNvPicPr>
          <p:nvPr/>
        </p:nvPicPr>
        <p:blipFill>
          <a:blip r:embed="rId8"/>
          <a:stretch>
            <a:fillRect/>
          </a:stretch>
        </p:blipFill>
        <p:spPr>
          <a:xfrm>
            <a:off x="2105860" y="4582161"/>
            <a:ext cx="573741" cy="609600"/>
          </a:xfrm>
          <a:prstGeom prst="rect">
            <a:avLst/>
          </a:prstGeom>
        </p:spPr>
      </p:pic>
      <p:pic>
        <p:nvPicPr>
          <p:cNvPr id="35" name="Picture 34" descr="mbarnett.jpg"/>
          <p:cNvPicPr>
            <a:picLocks noChangeAspect="1"/>
          </p:cNvPicPr>
          <p:nvPr/>
        </p:nvPicPr>
        <p:blipFill>
          <a:blip r:embed="rId9"/>
          <a:stretch>
            <a:fillRect/>
          </a:stretch>
        </p:blipFill>
        <p:spPr>
          <a:xfrm>
            <a:off x="1852798" y="1871728"/>
            <a:ext cx="575442" cy="566672"/>
          </a:xfrm>
          <a:prstGeom prst="rect">
            <a:avLst/>
          </a:prstGeom>
        </p:spPr>
      </p:pic>
      <p:pic>
        <p:nvPicPr>
          <p:cNvPr id="36" name="Picture 35" descr="mueller.jpg"/>
          <p:cNvPicPr>
            <a:picLocks noChangeAspect="1"/>
          </p:cNvPicPr>
          <p:nvPr/>
        </p:nvPicPr>
        <p:blipFill>
          <a:blip r:embed="rId10"/>
          <a:stretch>
            <a:fillRect/>
          </a:stretch>
        </p:blipFill>
        <p:spPr>
          <a:xfrm>
            <a:off x="1467298" y="1871728"/>
            <a:ext cx="417322" cy="566671"/>
          </a:xfrm>
          <a:prstGeom prst="rect">
            <a:avLst/>
          </a:prstGeom>
        </p:spPr>
      </p:pic>
      <p:pic>
        <p:nvPicPr>
          <p:cNvPr id="37" name="Picture 36" descr="schulte.jpg"/>
          <p:cNvPicPr>
            <a:picLocks noChangeAspect="1"/>
          </p:cNvPicPr>
          <p:nvPr/>
        </p:nvPicPr>
        <p:blipFill>
          <a:blip r:embed="rId11"/>
          <a:stretch>
            <a:fillRect/>
          </a:stretch>
        </p:blipFill>
        <p:spPr>
          <a:xfrm>
            <a:off x="940745" y="1871728"/>
            <a:ext cx="552537" cy="552537"/>
          </a:xfrm>
          <a:prstGeom prst="rect">
            <a:avLst/>
          </a:prstGeom>
        </p:spPr>
      </p:pic>
      <p:pic>
        <p:nvPicPr>
          <p:cNvPr id="38" name="Picture 37" descr="michal-new-small.jpg"/>
          <p:cNvPicPr>
            <a:picLocks noChangeAspect="1"/>
          </p:cNvPicPr>
          <p:nvPr/>
        </p:nvPicPr>
        <p:blipFill>
          <a:blip r:embed="rId12" cstate="print"/>
          <a:stretch>
            <a:fillRect/>
          </a:stretch>
        </p:blipFill>
        <p:spPr>
          <a:xfrm>
            <a:off x="3911544" y="2528146"/>
            <a:ext cx="402548" cy="500845"/>
          </a:xfrm>
          <a:prstGeom prst="rect">
            <a:avLst/>
          </a:prstGeom>
        </p:spPr>
      </p:pic>
      <p:pic>
        <p:nvPicPr>
          <p:cNvPr id="39" name="Picture 2" descr="hermanv.jpg"/>
          <p:cNvPicPr>
            <a:picLocks noChangeAspect="1" noChangeArrowheads="1"/>
          </p:cNvPicPr>
          <p:nvPr/>
        </p:nvPicPr>
        <p:blipFill>
          <a:blip r:embed="rId13"/>
          <a:srcRect/>
          <a:stretch>
            <a:fillRect/>
          </a:stretch>
        </p:blipFill>
        <p:spPr bwMode="auto">
          <a:xfrm>
            <a:off x="4352437" y="2526985"/>
            <a:ext cx="430578" cy="506118"/>
          </a:xfrm>
          <a:prstGeom prst="rect">
            <a:avLst/>
          </a:prstGeom>
          <a:noFill/>
          <a:ln w="9525">
            <a:noFill/>
            <a:miter lim="800000"/>
            <a:headEnd/>
            <a:tailEnd/>
          </a:ln>
        </p:spPr>
      </p:pic>
      <p:pic>
        <p:nvPicPr>
          <p:cNvPr id="40" name="Picture 1" descr="Cohen_Jackson.jpg"/>
          <p:cNvPicPr>
            <a:picLocks noChangeAspect="1" noChangeArrowheads="1"/>
          </p:cNvPicPr>
          <p:nvPr/>
        </p:nvPicPr>
        <p:blipFill>
          <a:blip r:embed="rId14"/>
          <a:srcRect/>
          <a:stretch>
            <a:fillRect/>
          </a:stretch>
        </p:blipFill>
        <p:spPr bwMode="auto">
          <a:xfrm>
            <a:off x="269143" y="2494818"/>
            <a:ext cx="465504" cy="55533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Z3 &amp; Program Verification</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676400"/>
            <a:ext cx="8382000" cy="3434786"/>
          </a:xfrm>
        </p:spPr>
        <p:txBody>
          <a:bodyPr/>
          <a:lstStyle/>
          <a:p>
            <a:pPr>
              <a:lnSpc>
                <a:spcPct val="90000"/>
              </a:lnSpc>
            </a:pPr>
            <a:r>
              <a:rPr lang="en-US" dirty="0" smtClean="0"/>
              <a:t>Quantifiers, quantifiers, quantifiers, …</a:t>
            </a:r>
          </a:p>
          <a:p>
            <a:pPr lvl="1"/>
            <a:r>
              <a:rPr lang="en-US" dirty="0" smtClean="0"/>
              <a:t>Modeling the runtime</a:t>
            </a:r>
          </a:p>
          <a:p>
            <a:pPr lvl="1"/>
            <a:r>
              <a:rPr lang="en-US" dirty="0" smtClean="0"/>
              <a:t>Frame axioms (“what didn’t change”)</a:t>
            </a:r>
          </a:p>
          <a:p>
            <a:pPr lvl="1"/>
            <a:r>
              <a:rPr lang="en-US" dirty="0" smtClean="0"/>
              <a:t>Users provided assertions (e.g., the array is sorted)</a:t>
            </a:r>
          </a:p>
          <a:p>
            <a:pPr lvl="1"/>
            <a:r>
              <a:rPr lang="en-US" dirty="0" smtClean="0"/>
              <a:t>Prototyping decision procedures (e.g., </a:t>
            </a:r>
            <a:r>
              <a:rPr lang="en-US" dirty="0" err="1" smtClean="0"/>
              <a:t>reachability</a:t>
            </a:r>
            <a:r>
              <a:rPr lang="en-US" dirty="0" smtClean="0"/>
              <a:t>, heaps, …)</a:t>
            </a:r>
          </a:p>
          <a:p>
            <a:r>
              <a:rPr lang="en-US" i="1" dirty="0" smtClean="0">
                <a:solidFill>
                  <a:srgbClr val="FF0000"/>
                </a:solidFill>
              </a:rPr>
              <a:t>Solver must be fast in </a:t>
            </a:r>
            <a:r>
              <a:rPr lang="en-US" i="1" dirty="0" err="1" smtClean="0">
                <a:solidFill>
                  <a:srgbClr val="FF0000"/>
                </a:solidFill>
              </a:rPr>
              <a:t>satisfiable</a:t>
            </a:r>
            <a:r>
              <a:rPr lang="en-US" i="1" dirty="0" smtClean="0">
                <a:solidFill>
                  <a:srgbClr val="FF0000"/>
                </a:solidFill>
              </a:rPr>
              <a:t> instances.</a:t>
            </a:r>
          </a:p>
          <a:p>
            <a:r>
              <a:rPr lang="en-US" dirty="0" smtClean="0"/>
              <a:t>Trade-off between precision and performance.</a:t>
            </a:r>
          </a:p>
          <a:p>
            <a:r>
              <a:rPr lang="en-US" i="1" dirty="0" smtClean="0"/>
              <a:t>Candidate (Potential) Models</a:t>
            </a:r>
          </a:p>
        </p:txBody>
      </p:sp>
      <p:sp>
        <p:nvSpPr>
          <p:cNvPr id="4" name="Footer Placeholder 3"/>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Clients: Test case generation</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p:txBody>
          <a:bodyPr/>
          <a:lstStyle/>
          <a:p>
            <a:r>
              <a:rPr lang="en-US" dirty="0" smtClean="0"/>
              <a:t>Z3: An Efficient SMT Solver</a:t>
            </a:r>
            <a:endParaRPr lang="en-US" dirty="0"/>
          </a:p>
        </p:txBody>
      </p:sp>
      <p:pic>
        <p:nvPicPr>
          <p:cNvPr id="5" name="Picture 4" descr="PexWeb.png"/>
          <p:cNvPicPr>
            <a:picLocks noChangeAspect="1"/>
          </p:cNvPicPr>
          <p:nvPr/>
        </p:nvPicPr>
        <p:blipFill>
          <a:blip r:embed="rId3"/>
          <a:stretch>
            <a:fillRect/>
          </a:stretch>
        </p:blipFill>
        <p:spPr>
          <a:xfrm>
            <a:off x="2495613" y="5087544"/>
            <a:ext cx="1320095" cy="740053"/>
          </a:xfrm>
          <a:prstGeom prst="rect">
            <a:avLst/>
          </a:prstGeom>
        </p:spPr>
      </p:pic>
      <p:sp>
        <p:nvSpPr>
          <p:cNvPr id="7" name="Rounded Rectangle 8"/>
          <p:cNvSpPr>
            <a:spLocks noChangeArrowheads="1"/>
          </p:cNvSpPr>
          <p:nvPr/>
        </p:nvSpPr>
        <p:spPr bwMode="auto">
          <a:xfrm>
            <a:off x="3975849" y="1839913"/>
            <a:ext cx="2037885" cy="788987"/>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Execution Path</a:t>
            </a:r>
          </a:p>
        </p:txBody>
      </p:sp>
      <p:sp>
        <p:nvSpPr>
          <p:cNvPr id="9" name="Bent Arrow 8"/>
          <p:cNvSpPr/>
          <p:nvPr/>
        </p:nvSpPr>
        <p:spPr bwMode="auto">
          <a:xfrm>
            <a:off x="2103119" y="2231147"/>
            <a:ext cx="1880213" cy="481573"/>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10" name="Bent Arrow 9"/>
          <p:cNvSpPr/>
          <p:nvPr/>
        </p:nvSpPr>
        <p:spPr bwMode="auto">
          <a:xfrm rot="5400000">
            <a:off x="6365424" y="1942561"/>
            <a:ext cx="512385" cy="1215766"/>
          </a:xfrm>
          <a:prstGeom prst="bentArrow">
            <a:avLst>
              <a:gd name="adj1" fmla="val 20519"/>
              <a:gd name="adj2" fmla="val 17245"/>
              <a:gd name="adj3" fmla="val 23074"/>
              <a:gd name="adj4" fmla="val 4683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11" name="Bent Arrow 10"/>
          <p:cNvSpPr/>
          <p:nvPr/>
        </p:nvSpPr>
        <p:spPr bwMode="auto">
          <a:xfrm rot="10800000">
            <a:off x="5858120" y="3794085"/>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13" name="TextBox 15"/>
          <p:cNvSpPr txBox="1">
            <a:spLocks noChangeArrowheads="1"/>
          </p:cNvSpPr>
          <p:nvPr/>
        </p:nvSpPr>
        <p:spPr bwMode="auto">
          <a:xfrm>
            <a:off x="768119" y="1753344"/>
            <a:ext cx="2987136" cy="461665"/>
          </a:xfrm>
          <a:prstGeom prst="rect">
            <a:avLst/>
          </a:prstGeom>
          <a:noFill/>
          <a:ln w="9525">
            <a:noFill/>
            <a:miter lim="800000"/>
            <a:headEnd/>
            <a:tailEnd/>
          </a:ln>
        </p:spPr>
        <p:txBody>
          <a:bodyPr wrap="square">
            <a:spAutoFit/>
          </a:bodyPr>
          <a:lstStyle/>
          <a:p>
            <a:r>
              <a:rPr lang="en-US" sz="2400" dirty="0">
                <a:solidFill>
                  <a:srgbClr val="7030A0"/>
                </a:solidFill>
                <a:latin typeface="Calibri" pitchFamily="34" charset="0"/>
              </a:rPr>
              <a:t>Run Test </a:t>
            </a:r>
            <a:r>
              <a:rPr lang="en-US" sz="2400" dirty="0" smtClean="0">
                <a:solidFill>
                  <a:srgbClr val="7030A0"/>
                </a:solidFill>
                <a:latin typeface="Calibri" pitchFamily="34" charset="0"/>
              </a:rPr>
              <a:t>and Monitor</a:t>
            </a:r>
            <a:endParaRPr lang="en-US" sz="2400" dirty="0">
              <a:solidFill>
                <a:srgbClr val="7030A0"/>
              </a:solidFill>
              <a:latin typeface="Calibri" pitchFamily="34" charset="0"/>
            </a:endParaRPr>
          </a:p>
        </p:txBody>
      </p:sp>
      <p:sp>
        <p:nvSpPr>
          <p:cNvPr id="14" name="TextBox 16"/>
          <p:cNvSpPr txBox="1">
            <a:spLocks noChangeArrowheads="1"/>
          </p:cNvSpPr>
          <p:nvPr/>
        </p:nvSpPr>
        <p:spPr bwMode="auto">
          <a:xfrm>
            <a:off x="6458444" y="1793526"/>
            <a:ext cx="2126263" cy="461665"/>
          </a:xfrm>
          <a:prstGeom prst="rect">
            <a:avLst/>
          </a:prstGeom>
          <a:noFill/>
          <a:ln w="9525">
            <a:noFill/>
            <a:miter lim="800000"/>
            <a:headEnd/>
            <a:tailEnd/>
          </a:ln>
        </p:spPr>
        <p:txBody>
          <a:bodyPr wrap="square">
            <a:spAutoFit/>
          </a:bodyPr>
          <a:lstStyle/>
          <a:p>
            <a:r>
              <a:rPr lang="en-US" sz="2400" dirty="0">
                <a:solidFill>
                  <a:srgbClr val="7030A0"/>
                </a:solidFill>
                <a:latin typeface="Calibri" pitchFamily="34" charset="0"/>
              </a:rPr>
              <a:t>Path </a:t>
            </a:r>
            <a:r>
              <a:rPr lang="en-US" sz="2400" dirty="0" smtClean="0">
                <a:solidFill>
                  <a:srgbClr val="7030A0"/>
                </a:solidFill>
                <a:latin typeface="Calibri" pitchFamily="34" charset="0"/>
              </a:rPr>
              <a:t>Condition</a:t>
            </a:r>
            <a:endParaRPr lang="en-US" sz="2400" dirty="0">
              <a:solidFill>
                <a:srgbClr val="7030A0"/>
              </a:solidFill>
              <a:latin typeface="Calibri" pitchFamily="34" charset="0"/>
            </a:endParaRPr>
          </a:p>
        </p:txBody>
      </p:sp>
      <p:sp>
        <p:nvSpPr>
          <p:cNvPr id="15" name="TextBox 17"/>
          <p:cNvSpPr txBox="1">
            <a:spLocks noChangeArrowheads="1"/>
          </p:cNvSpPr>
          <p:nvPr/>
        </p:nvSpPr>
        <p:spPr bwMode="auto">
          <a:xfrm>
            <a:off x="6268731" y="4487902"/>
            <a:ext cx="2875269" cy="461665"/>
          </a:xfrm>
          <a:prstGeom prst="rect">
            <a:avLst/>
          </a:prstGeom>
          <a:noFill/>
          <a:ln w="9525">
            <a:noFill/>
            <a:miter lim="800000"/>
            <a:headEnd/>
            <a:tailEnd/>
          </a:ln>
        </p:spPr>
        <p:txBody>
          <a:bodyPr wrap="square">
            <a:spAutoFit/>
          </a:bodyPr>
          <a:lstStyle/>
          <a:p>
            <a:pPr algn="l"/>
            <a:r>
              <a:rPr lang="en-US" sz="2400" dirty="0" smtClean="0">
                <a:solidFill>
                  <a:srgbClr val="7030A0"/>
                </a:solidFill>
                <a:latin typeface="Calibri" pitchFamily="34" charset="0"/>
              </a:rPr>
              <a:t>Unexplored path</a:t>
            </a:r>
            <a:endParaRPr lang="en-US" sz="2400" dirty="0">
              <a:solidFill>
                <a:srgbClr val="7030A0"/>
              </a:solidFill>
              <a:latin typeface="Calibri" pitchFamily="34" charset="0"/>
            </a:endParaRPr>
          </a:p>
        </p:txBody>
      </p:sp>
      <p:sp>
        <p:nvSpPr>
          <p:cNvPr id="16" name="TextBox 18"/>
          <p:cNvSpPr txBox="1">
            <a:spLocks noChangeArrowheads="1"/>
          </p:cNvSpPr>
          <p:nvPr/>
        </p:nvSpPr>
        <p:spPr bwMode="auto">
          <a:xfrm>
            <a:off x="2975154" y="4473857"/>
            <a:ext cx="1466254" cy="461665"/>
          </a:xfrm>
          <a:prstGeom prst="rect">
            <a:avLst/>
          </a:prstGeom>
          <a:noFill/>
          <a:ln w="9525">
            <a:noFill/>
            <a:miter lim="800000"/>
            <a:headEnd/>
            <a:tailEnd/>
          </a:ln>
        </p:spPr>
        <p:txBody>
          <a:bodyPr wrap="square">
            <a:spAutoFit/>
          </a:bodyPr>
          <a:lstStyle/>
          <a:p>
            <a:r>
              <a:rPr lang="en-US" sz="2400" dirty="0" smtClean="0">
                <a:solidFill>
                  <a:srgbClr val="7030A0"/>
                </a:solidFill>
                <a:latin typeface="Calibri" pitchFamily="34" charset="0"/>
              </a:rPr>
              <a:t>Solve</a:t>
            </a:r>
            <a:endParaRPr lang="en-US" sz="2400" dirty="0">
              <a:solidFill>
                <a:srgbClr val="7030A0"/>
              </a:solidFill>
              <a:latin typeface="Calibri" pitchFamily="34" charset="0"/>
            </a:endParaRPr>
          </a:p>
        </p:txBody>
      </p:sp>
      <p:pic>
        <p:nvPicPr>
          <p:cNvPr id="18" name="Picture 17" descr="yogi_logo.jpg"/>
          <p:cNvPicPr>
            <a:picLocks noChangeAspect="1"/>
          </p:cNvPicPr>
          <p:nvPr/>
        </p:nvPicPr>
        <p:blipFill>
          <a:blip r:embed="rId4" cstate="print"/>
          <a:stretch>
            <a:fillRect/>
          </a:stretch>
        </p:blipFill>
        <p:spPr>
          <a:xfrm>
            <a:off x="3867951" y="5004954"/>
            <a:ext cx="1689100" cy="835961"/>
          </a:xfrm>
          <a:prstGeom prst="rect">
            <a:avLst/>
          </a:prstGeom>
        </p:spPr>
      </p:pic>
      <p:sp>
        <p:nvSpPr>
          <p:cNvPr id="20" name="Right Arrow 19"/>
          <p:cNvSpPr/>
          <p:nvPr/>
        </p:nvSpPr>
        <p:spPr>
          <a:xfrm>
            <a:off x="356711" y="2866396"/>
            <a:ext cx="1211876" cy="627400"/>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chemeClr val="tx1"/>
                </a:solidFill>
                <a:latin typeface="Calibri" pitchFamily="34" charset="0"/>
              </a:rPr>
              <a:t>seed</a:t>
            </a:r>
            <a:endParaRPr lang="en-US" sz="2400" b="1" dirty="0">
              <a:solidFill>
                <a:schemeClr val="tx1"/>
              </a:solidFill>
              <a:latin typeface="Calibri" pitchFamily="34" charset="0"/>
            </a:endParaRPr>
          </a:p>
        </p:txBody>
      </p:sp>
      <p:sp>
        <p:nvSpPr>
          <p:cNvPr id="23" name="TextBox 18"/>
          <p:cNvSpPr txBox="1">
            <a:spLocks noChangeArrowheads="1"/>
          </p:cNvSpPr>
          <p:nvPr/>
        </p:nvSpPr>
        <p:spPr bwMode="auto">
          <a:xfrm>
            <a:off x="511516" y="3608766"/>
            <a:ext cx="1592492" cy="461665"/>
          </a:xfrm>
          <a:prstGeom prst="rect">
            <a:avLst/>
          </a:prstGeom>
          <a:noFill/>
          <a:ln w="9525">
            <a:noFill/>
            <a:miter lim="800000"/>
            <a:headEnd/>
            <a:tailEnd/>
          </a:ln>
        </p:spPr>
        <p:txBody>
          <a:bodyPr wrap="square">
            <a:spAutoFit/>
          </a:bodyPr>
          <a:lstStyle/>
          <a:p>
            <a:r>
              <a:rPr lang="en-US" sz="2400" dirty="0" smtClean="0">
                <a:solidFill>
                  <a:srgbClr val="7030A0"/>
                </a:solidFill>
                <a:latin typeface="Calibri" pitchFamily="34" charset="0"/>
              </a:rPr>
              <a:t>New input</a:t>
            </a:r>
            <a:endParaRPr lang="en-US" sz="2400" dirty="0">
              <a:solidFill>
                <a:srgbClr val="7030A0"/>
              </a:solidFill>
              <a:latin typeface="Calibri" pitchFamily="34" charset="0"/>
            </a:endParaRPr>
          </a:p>
        </p:txBody>
      </p:sp>
      <p:sp>
        <p:nvSpPr>
          <p:cNvPr id="29" name="Rounded Rectangle 6"/>
          <p:cNvSpPr>
            <a:spLocks noChangeArrowheads="1"/>
          </p:cNvSpPr>
          <p:nvPr/>
        </p:nvSpPr>
        <p:spPr bwMode="auto">
          <a:xfrm>
            <a:off x="1561400" y="2746083"/>
            <a:ext cx="1256422" cy="815593"/>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Test</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Inputs</a:t>
            </a:r>
          </a:p>
        </p:txBody>
      </p:sp>
      <p:sp>
        <p:nvSpPr>
          <p:cNvPr id="34" name="TextBox 33"/>
          <p:cNvSpPr txBox="1"/>
          <p:nvPr/>
        </p:nvSpPr>
        <p:spPr>
          <a:xfrm>
            <a:off x="142829" y="5872801"/>
            <a:ext cx="5572125" cy="618631"/>
          </a:xfrm>
          <a:prstGeom prst="rect">
            <a:avLst/>
          </a:prstGeom>
          <a:noFill/>
        </p:spPr>
        <p:txBody>
          <a:bodyPr wrap="square" lIns="64008" tIns="32004" rIns="64008" bIns="32004" rtlCol="0">
            <a:spAutoFit/>
          </a:bodyPr>
          <a:lstStyle/>
          <a:p>
            <a:r>
              <a:rPr lang="en-US" sz="1200" dirty="0" smtClean="0">
                <a:solidFill>
                  <a:srgbClr val="9C42E6"/>
                </a:solidFill>
                <a:latin typeface="Calibri" pitchFamily="34" charset="0"/>
              </a:rPr>
              <a:t>Nikolai Tillmann, Peli de </a:t>
            </a:r>
            <a:r>
              <a:rPr lang="en-US" sz="1200" dirty="0" smtClean="0">
                <a:solidFill>
                  <a:srgbClr val="9C42E6"/>
                </a:solidFill>
                <a:latin typeface="Calibri" pitchFamily="34" charset="0"/>
              </a:rPr>
              <a:t>Halleux, Patrice </a:t>
            </a:r>
            <a:r>
              <a:rPr lang="en-US" sz="1200" dirty="0" err="1" smtClean="0">
                <a:solidFill>
                  <a:srgbClr val="9C42E6"/>
                </a:solidFill>
                <a:latin typeface="Calibri" pitchFamily="34" charset="0"/>
              </a:rPr>
              <a:t>Godefroid</a:t>
            </a:r>
            <a:endParaRPr lang="en-US" sz="1200" dirty="0" smtClean="0">
              <a:solidFill>
                <a:srgbClr val="9C42E6"/>
              </a:solidFill>
              <a:latin typeface="Calibri" pitchFamily="34" charset="0"/>
            </a:endParaRPr>
          </a:p>
          <a:p>
            <a:r>
              <a:rPr lang="en-US" sz="1200" dirty="0" smtClean="0">
                <a:solidFill>
                  <a:srgbClr val="9C42E6"/>
                </a:solidFill>
                <a:latin typeface="Calibri" pitchFamily="34" charset="0"/>
              </a:rPr>
              <a:t>Aditya </a:t>
            </a:r>
            <a:r>
              <a:rPr lang="en-US" sz="1200" dirty="0" err="1" smtClean="0">
                <a:solidFill>
                  <a:srgbClr val="9C42E6"/>
                </a:solidFill>
                <a:latin typeface="Calibri" pitchFamily="34" charset="0"/>
              </a:rPr>
              <a:t>Nori</a:t>
            </a:r>
            <a:r>
              <a:rPr lang="en-US" sz="1200" dirty="0" smtClean="0">
                <a:solidFill>
                  <a:srgbClr val="9C42E6"/>
                </a:solidFill>
                <a:latin typeface="Calibri" pitchFamily="34" charset="0"/>
              </a:rPr>
              <a:t>, Jean Philippe </a:t>
            </a:r>
            <a:r>
              <a:rPr lang="en-US" sz="1200" dirty="0" smtClean="0">
                <a:solidFill>
                  <a:srgbClr val="9C42E6"/>
                </a:solidFill>
                <a:latin typeface="Calibri" pitchFamily="34" charset="0"/>
              </a:rPr>
              <a:t>Martin, Miguel </a:t>
            </a:r>
            <a:r>
              <a:rPr lang="en-US" sz="1200" dirty="0" smtClean="0">
                <a:solidFill>
                  <a:srgbClr val="9C42E6"/>
                </a:solidFill>
                <a:latin typeface="Calibri" pitchFamily="34" charset="0"/>
              </a:rPr>
              <a:t>Castro, </a:t>
            </a:r>
            <a:endParaRPr lang="en-US" sz="1200" dirty="0" smtClean="0">
              <a:solidFill>
                <a:srgbClr val="9C42E6"/>
              </a:solidFill>
              <a:latin typeface="Calibri" pitchFamily="34" charset="0"/>
            </a:endParaRPr>
          </a:p>
          <a:p>
            <a:r>
              <a:rPr lang="en-US" sz="1200" dirty="0" smtClean="0">
                <a:solidFill>
                  <a:srgbClr val="9C42E6"/>
                </a:solidFill>
                <a:latin typeface="Calibri" pitchFamily="34" charset="0"/>
              </a:rPr>
              <a:t>Manuel </a:t>
            </a:r>
            <a:r>
              <a:rPr lang="en-US" sz="1200" dirty="0" smtClean="0">
                <a:solidFill>
                  <a:srgbClr val="9C42E6"/>
                </a:solidFill>
                <a:latin typeface="Calibri" pitchFamily="34" charset="0"/>
              </a:rPr>
              <a:t>Costa, </a:t>
            </a:r>
            <a:r>
              <a:rPr lang="en-US" sz="1200" dirty="0" err="1" smtClean="0">
                <a:solidFill>
                  <a:srgbClr val="9C42E6"/>
                </a:solidFill>
                <a:latin typeface="Calibri" pitchFamily="34" charset="0"/>
              </a:rPr>
              <a:t>Lintao</a:t>
            </a:r>
            <a:r>
              <a:rPr lang="en-US" sz="1200" dirty="0" smtClean="0">
                <a:solidFill>
                  <a:srgbClr val="9C42E6"/>
                </a:solidFill>
                <a:latin typeface="Calibri" pitchFamily="34" charset="0"/>
              </a:rPr>
              <a:t> Zhang</a:t>
            </a:r>
            <a:endParaRPr lang="en-US" sz="1200" dirty="0">
              <a:solidFill>
                <a:srgbClr val="9C42E6"/>
              </a:solidFill>
              <a:latin typeface="Calibri" pitchFamily="34" charset="0"/>
            </a:endParaRPr>
          </a:p>
        </p:txBody>
      </p:sp>
      <p:sp>
        <p:nvSpPr>
          <p:cNvPr id="27" name="Bent Arrow 26"/>
          <p:cNvSpPr/>
          <p:nvPr/>
        </p:nvSpPr>
        <p:spPr bwMode="auto">
          <a:xfrm rot="10800000">
            <a:off x="2938846" y="3804443"/>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6" name="Rounded Rectangle 7"/>
          <p:cNvSpPr>
            <a:spLocks noChangeArrowheads="1"/>
          </p:cNvSpPr>
          <p:nvPr/>
        </p:nvSpPr>
        <p:spPr bwMode="auto">
          <a:xfrm>
            <a:off x="4043580" y="3797300"/>
            <a:ext cx="1854720" cy="918811"/>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Constraint System</a:t>
            </a:r>
          </a:p>
        </p:txBody>
      </p:sp>
      <p:sp>
        <p:nvSpPr>
          <p:cNvPr id="28" name="Up Arrow 27"/>
          <p:cNvSpPr/>
          <p:nvPr/>
        </p:nvSpPr>
        <p:spPr bwMode="auto">
          <a:xfrm>
            <a:off x="2015231" y="3595456"/>
            <a:ext cx="257453" cy="435005"/>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25" name="Picture 24" descr="z3.png"/>
          <p:cNvPicPr>
            <a:picLocks noChangeAspect="1"/>
          </p:cNvPicPr>
          <p:nvPr/>
        </p:nvPicPr>
        <p:blipFill>
          <a:blip r:embed="rId5"/>
          <a:stretch>
            <a:fillRect/>
          </a:stretch>
        </p:blipFill>
        <p:spPr>
          <a:xfrm>
            <a:off x="1698924" y="4088401"/>
            <a:ext cx="1213872" cy="701903"/>
          </a:xfrm>
          <a:prstGeom prst="rect">
            <a:avLst/>
          </a:prstGeom>
        </p:spPr>
      </p:pic>
      <p:sp>
        <p:nvSpPr>
          <p:cNvPr id="8" name="Can 9"/>
          <p:cNvSpPr>
            <a:spLocks noChangeArrowheads="1"/>
          </p:cNvSpPr>
          <p:nvPr/>
        </p:nvSpPr>
        <p:spPr bwMode="auto">
          <a:xfrm>
            <a:off x="6574560" y="2815691"/>
            <a:ext cx="1256422" cy="1007105"/>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400" b="1" dirty="0">
                <a:solidFill>
                  <a:schemeClr val="tx1"/>
                </a:solidFill>
                <a:effectLst>
                  <a:outerShdw blurRad="38100" dist="38100" dir="2700000" algn="tl">
                    <a:srgbClr val="000000">
                      <a:alpha val="43137"/>
                    </a:srgbClr>
                  </a:outerShdw>
                </a:effectLst>
                <a:latin typeface="Calibri" pitchFamily="34" charset="0"/>
              </a:rPr>
              <a:t>Known</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Paths</a:t>
            </a:r>
          </a:p>
        </p:txBody>
      </p:sp>
      <p:sp>
        <p:nvSpPr>
          <p:cNvPr id="30" name="TextBox 29"/>
          <p:cNvSpPr txBox="1"/>
          <p:nvPr/>
        </p:nvSpPr>
        <p:spPr>
          <a:xfrm>
            <a:off x="5442889" y="5191320"/>
            <a:ext cx="1589212" cy="523220"/>
          </a:xfrm>
          <a:prstGeom prst="rect">
            <a:avLst/>
          </a:prstGeom>
          <a:noFill/>
        </p:spPr>
        <p:txBody>
          <a:bodyPr wrap="square" rtlCol="0">
            <a:spAutoFit/>
          </a:bodyPr>
          <a:lstStyle/>
          <a:p>
            <a:r>
              <a:rPr lang="en-US" sz="2800" dirty="0" smtClean="0">
                <a:solidFill>
                  <a:srgbClr val="7030A0"/>
                </a:solidFill>
                <a:latin typeface="Calibri" pitchFamily="34" charset="0"/>
              </a:rPr>
              <a:t>Vigilante</a:t>
            </a:r>
          </a:p>
        </p:txBody>
      </p:sp>
      <p:pic>
        <p:nvPicPr>
          <p:cNvPr id="26" name="Picture 25" descr="nikolait.jpg"/>
          <p:cNvPicPr>
            <a:picLocks noChangeAspect="1"/>
          </p:cNvPicPr>
          <p:nvPr/>
        </p:nvPicPr>
        <p:blipFill>
          <a:blip r:embed="rId6"/>
          <a:stretch>
            <a:fillRect/>
          </a:stretch>
        </p:blipFill>
        <p:spPr>
          <a:xfrm>
            <a:off x="137421" y="4830687"/>
            <a:ext cx="504188" cy="504188"/>
          </a:xfrm>
          <a:prstGeom prst="rect">
            <a:avLst/>
          </a:prstGeom>
        </p:spPr>
      </p:pic>
      <p:pic>
        <p:nvPicPr>
          <p:cNvPr id="31" name="Picture 30" descr="jhalleux.jpg"/>
          <p:cNvPicPr>
            <a:picLocks noChangeAspect="1"/>
          </p:cNvPicPr>
          <p:nvPr/>
        </p:nvPicPr>
        <p:blipFill>
          <a:blip r:embed="rId7"/>
          <a:stretch>
            <a:fillRect/>
          </a:stretch>
        </p:blipFill>
        <p:spPr>
          <a:xfrm>
            <a:off x="602295" y="4835361"/>
            <a:ext cx="483335" cy="516102"/>
          </a:xfrm>
          <a:prstGeom prst="rect">
            <a:avLst/>
          </a:prstGeom>
        </p:spPr>
      </p:pic>
      <p:pic>
        <p:nvPicPr>
          <p:cNvPr id="32" name="Picture 31" descr="patrice-godefroid.gif"/>
          <p:cNvPicPr>
            <a:picLocks noChangeAspect="1"/>
          </p:cNvPicPr>
          <p:nvPr/>
        </p:nvPicPr>
        <p:blipFill>
          <a:blip r:embed="rId8"/>
          <a:stretch>
            <a:fillRect/>
          </a:stretch>
        </p:blipFill>
        <p:spPr>
          <a:xfrm>
            <a:off x="1090262" y="4835248"/>
            <a:ext cx="539675" cy="555206"/>
          </a:xfrm>
          <a:prstGeom prst="rect">
            <a:avLst/>
          </a:prstGeom>
        </p:spPr>
      </p:pic>
      <p:pic>
        <p:nvPicPr>
          <p:cNvPr id="33" name="Picture 32" descr="jp_small2.jpg"/>
          <p:cNvPicPr>
            <a:picLocks noChangeAspect="1"/>
          </p:cNvPicPr>
          <p:nvPr/>
        </p:nvPicPr>
        <p:blipFill>
          <a:blip r:embed="rId9"/>
          <a:stretch>
            <a:fillRect/>
          </a:stretch>
        </p:blipFill>
        <p:spPr>
          <a:xfrm>
            <a:off x="1412038" y="5333315"/>
            <a:ext cx="455054" cy="508685"/>
          </a:xfrm>
          <a:prstGeom prst="rect">
            <a:avLst/>
          </a:prstGeom>
        </p:spPr>
      </p:pic>
      <p:pic>
        <p:nvPicPr>
          <p:cNvPr id="36" name="Picture 35" descr="lintao-zhang.jpg"/>
          <p:cNvPicPr>
            <a:picLocks noChangeAspect="1"/>
          </p:cNvPicPr>
          <p:nvPr/>
        </p:nvPicPr>
        <p:blipFill>
          <a:blip r:embed="rId10" cstate="print"/>
          <a:stretch>
            <a:fillRect/>
          </a:stretch>
        </p:blipFill>
        <p:spPr>
          <a:xfrm>
            <a:off x="984093" y="5330918"/>
            <a:ext cx="459562" cy="500922"/>
          </a:xfrm>
          <a:prstGeom prst="rect">
            <a:avLst/>
          </a:prstGeom>
        </p:spPr>
      </p:pic>
      <p:pic>
        <p:nvPicPr>
          <p:cNvPr id="37" name="Picture 36" descr="rse-fte.jpg"/>
          <p:cNvPicPr>
            <a:picLocks noChangeAspect="1"/>
          </p:cNvPicPr>
          <p:nvPr/>
        </p:nvPicPr>
        <p:blipFill>
          <a:blip r:embed="rId11" cstate="print"/>
          <a:srcRect l="66344" t="19025" r="19753" b="60667"/>
          <a:stretch>
            <a:fillRect/>
          </a:stretch>
        </p:blipFill>
        <p:spPr>
          <a:xfrm>
            <a:off x="506516" y="5330918"/>
            <a:ext cx="471716" cy="500922"/>
          </a:xfrm>
          <a:prstGeom prst="rect">
            <a:avLst/>
          </a:prstGeom>
        </p:spPr>
      </p:pic>
      <p:pic>
        <p:nvPicPr>
          <p:cNvPr id="35" name="Picture 34" descr="manuelc-web.jpg"/>
          <p:cNvPicPr>
            <a:picLocks noChangeAspect="1"/>
          </p:cNvPicPr>
          <p:nvPr/>
        </p:nvPicPr>
        <p:blipFill>
          <a:blip r:embed="rId12" cstate="print"/>
          <a:stretch>
            <a:fillRect/>
          </a:stretch>
        </p:blipFill>
        <p:spPr>
          <a:xfrm>
            <a:off x="143741" y="5308600"/>
            <a:ext cx="396978" cy="529997"/>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Z3 &amp; Test case generation</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676400"/>
            <a:ext cx="8382000" cy="4105739"/>
          </a:xfrm>
        </p:spPr>
        <p:txBody>
          <a:bodyPr/>
          <a:lstStyle/>
          <a:p>
            <a:pPr>
              <a:lnSpc>
                <a:spcPct val="90000"/>
              </a:lnSpc>
            </a:pPr>
            <a:r>
              <a:rPr lang="en-US" dirty="0" smtClean="0"/>
              <a:t>Formulas may be a big conjunction</a:t>
            </a:r>
          </a:p>
          <a:p>
            <a:pPr lvl="1"/>
            <a:r>
              <a:rPr lang="en-US" dirty="0" smtClean="0"/>
              <a:t>Pre-processing step</a:t>
            </a:r>
          </a:p>
          <a:p>
            <a:pPr lvl="1"/>
            <a:r>
              <a:rPr lang="en-US" dirty="0" smtClean="0"/>
              <a:t>Eliminate variables and simplify input format</a:t>
            </a:r>
          </a:p>
          <a:p>
            <a:r>
              <a:rPr lang="en-US" dirty="0" smtClean="0"/>
              <a:t>Incremental: solve several similar formulas</a:t>
            </a:r>
          </a:p>
          <a:p>
            <a:pPr lvl="1"/>
            <a:r>
              <a:rPr lang="en-US" dirty="0" smtClean="0"/>
              <a:t>New constraints are asserted.</a:t>
            </a:r>
          </a:p>
          <a:p>
            <a:pPr lvl="1"/>
            <a:r>
              <a:rPr lang="en-US" b="1" dirty="0" smtClean="0"/>
              <a:t>push </a:t>
            </a:r>
            <a:r>
              <a:rPr lang="en-US" dirty="0" smtClean="0"/>
              <a:t>and </a:t>
            </a:r>
            <a:r>
              <a:rPr lang="en-US" b="1" dirty="0" smtClean="0"/>
              <a:t>pop</a:t>
            </a:r>
            <a:r>
              <a:rPr lang="en-US" dirty="0" smtClean="0"/>
              <a:t>: (user) backtracking</a:t>
            </a:r>
          </a:p>
          <a:p>
            <a:pPr lvl="1"/>
            <a:r>
              <a:rPr lang="en-US" dirty="0" smtClean="0"/>
              <a:t>Lemma reuse</a:t>
            </a:r>
          </a:p>
          <a:p>
            <a:r>
              <a:rPr lang="en-US" dirty="0" smtClean="0"/>
              <a:t>“Small Models”</a:t>
            </a:r>
          </a:p>
          <a:p>
            <a:pPr lvl="1"/>
            <a:r>
              <a:rPr lang="en-US" dirty="0" smtClean="0"/>
              <a:t>Given a formula </a:t>
            </a:r>
            <a:r>
              <a:rPr lang="en-US" i="1" dirty="0" smtClean="0"/>
              <a:t>F</a:t>
            </a:r>
            <a:r>
              <a:rPr lang="en-US" dirty="0" smtClean="0"/>
              <a:t>, find a model </a:t>
            </a:r>
            <a:r>
              <a:rPr lang="en-US" i="1" dirty="0" smtClean="0"/>
              <a:t>M</a:t>
            </a:r>
            <a:r>
              <a:rPr lang="en-US" dirty="0" smtClean="0"/>
              <a:t>, that minimizes the value of the variables </a:t>
            </a:r>
            <a:r>
              <a:rPr lang="en-US" i="1" dirty="0" smtClean="0"/>
              <a:t>x</a:t>
            </a:r>
            <a:r>
              <a:rPr lang="en-US" i="1" baseline="-25000" dirty="0" smtClean="0"/>
              <a:t>0 </a:t>
            </a:r>
            <a:r>
              <a:rPr lang="en-US" i="1" dirty="0" smtClean="0"/>
              <a:t>… </a:t>
            </a:r>
            <a:r>
              <a:rPr lang="en-US" i="1" dirty="0" err="1" smtClean="0"/>
              <a:t>x</a:t>
            </a:r>
            <a:r>
              <a:rPr lang="en-US" i="1" baseline="-25000" dirty="0" err="1" smtClean="0"/>
              <a:t>n</a:t>
            </a:r>
            <a:endParaRPr lang="en-US" dirty="0" smtClean="0"/>
          </a:p>
        </p:txBody>
      </p:sp>
      <p:sp>
        <p:nvSpPr>
          <p:cNvPr id="4" name="Footer Placeholder 3"/>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7F898CC-13F8-471E-88EA-EFAA80FECF4A}">
  <ds:schemaRefs>
    <ds:schemaRef ds:uri="http://schemas.microsoft.com/sharepoint/v3/contenttype/forms"/>
  </ds:schemaRefs>
</ds:datastoreItem>
</file>

<file path=customXml/itemProps3.xml><?xml version="1.0" encoding="utf-8"?>
<ds:datastoreItem xmlns:ds="http://schemas.openxmlformats.org/officeDocument/2006/customXml" ds:itemID="{D9F50A16-2F0A-48CD-98C8-4E4AE3627974}">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2863</TotalTime>
  <Words>2194</Words>
  <Application>Microsoft Office PowerPoint</Application>
  <PresentationFormat>On-screen Show (4:3)</PresentationFormat>
  <Paragraphs>217</Paragraphs>
  <Slides>16</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MSR_PPT template_07_light</vt:lpstr>
      <vt:lpstr>Equation</vt:lpstr>
      <vt:lpstr>Z3: An Efficient SMT Solver</vt:lpstr>
      <vt:lpstr>Overview</vt:lpstr>
      <vt:lpstr>Satisfiability Modulo Theories (SMT)</vt:lpstr>
      <vt:lpstr>Main features</vt:lpstr>
      <vt:lpstr>Z3: Core System Components</vt:lpstr>
      <vt:lpstr>Clients: Program Verification</vt:lpstr>
      <vt:lpstr>Z3 &amp; Program Verification</vt:lpstr>
      <vt:lpstr>Clients: Test case generation</vt:lpstr>
      <vt:lpstr>Z3 &amp; Test case generation</vt:lpstr>
      <vt:lpstr>Client: Static Driver Verifier </vt:lpstr>
      <vt:lpstr>Z3 &amp; Static Driver Verifier</vt:lpstr>
      <vt:lpstr>More Microsoft clients</vt:lpstr>
      <vt:lpstr>Some Technical goodies</vt:lpstr>
      <vt:lpstr>Example: C API </vt:lpstr>
      <vt:lpstr>Future/Current Work</vt:lpstr>
      <vt:lpstr>Conclusions</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Z3: An Efficient SMT Solver</dc:title>
  <dc:subject>TACAS 2008</dc:subject>
  <dc:creator>Leonardo de Moura</dc:creator>
  <cp:keywords>Z3, SMT, Theorem Proving, Decision Procedures, SAT, Verification</cp:keywords>
  <dc:description/>
  <cp:lastModifiedBy>Leonardo de Moura</cp:lastModifiedBy>
  <cp:revision>72</cp:revision>
  <dcterms:created xsi:type="dcterms:W3CDTF">2007-07-26T21:26:45Z</dcterms:created>
  <dcterms:modified xsi:type="dcterms:W3CDTF">2008-04-08T18:58:00Z</dcterms:modified>
  <cp:category>Tool Description</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y fmtid="{D5CDD505-2E9C-101B-9397-08002B2CF9AE}" pid="3" name="_MarkAsFinal">
    <vt:bool>true</vt:bool>
  </property>
</Properties>
</file>