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7.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2.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3.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4.xml" ContentType="application/vnd.openxmlformats-officedocument.presentationml.tags+xml"/>
  <Override PartName="/ppt/notesSlides/notesSlide50.xml" ContentType="application/vnd.openxmlformats-officedocument.presentationml.notesSlide+xml"/>
  <Override PartName="/ppt/tags/tag15.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121"/>
  </p:notesMasterIdLst>
  <p:handoutMasterIdLst>
    <p:handoutMasterId r:id="rId122"/>
  </p:handoutMasterIdLst>
  <p:sldIdLst>
    <p:sldId id="295" r:id="rId5"/>
    <p:sldId id="914" r:id="rId6"/>
    <p:sldId id="805" r:id="rId7"/>
    <p:sldId id="806" r:id="rId8"/>
    <p:sldId id="807" r:id="rId9"/>
    <p:sldId id="808" r:id="rId10"/>
    <p:sldId id="809" r:id="rId11"/>
    <p:sldId id="810" r:id="rId12"/>
    <p:sldId id="811" r:id="rId13"/>
    <p:sldId id="812" r:id="rId14"/>
    <p:sldId id="813" r:id="rId15"/>
    <p:sldId id="814" r:id="rId16"/>
    <p:sldId id="815" r:id="rId17"/>
    <p:sldId id="816" r:id="rId18"/>
    <p:sldId id="817" r:id="rId19"/>
    <p:sldId id="818" r:id="rId20"/>
    <p:sldId id="819" r:id="rId21"/>
    <p:sldId id="820" r:id="rId22"/>
    <p:sldId id="821" r:id="rId23"/>
    <p:sldId id="822" r:id="rId24"/>
    <p:sldId id="823" r:id="rId25"/>
    <p:sldId id="824" r:id="rId26"/>
    <p:sldId id="825" r:id="rId27"/>
    <p:sldId id="826" r:id="rId28"/>
    <p:sldId id="827" r:id="rId29"/>
    <p:sldId id="828" r:id="rId30"/>
    <p:sldId id="829" r:id="rId31"/>
    <p:sldId id="830" r:id="rId32"/>
    <p:sldId id="831" r:id="rId33"/>
    <p:sldId id="832" r:id="rId34"/>
    <p:sldId id="833" r:id="rId35"/>
    <p:sldId id="834" r:id="rId36"/>
    <p:sldId id="835" r:id="rId37"/>
    <p:sldId id="836" r:id="rId38"/>
    <p:sldId id="837" r:id="rId39"/>
    <p:sldId id="838" r:id="rId40"/>
    <p:sldId id="839" r:id="rId41"/>
    <p:sldId id="840" r:id="rId42"/>
    <p:sldId id="841" r:id="rId43"/>
    <p:sldId id="842" r:id="rId44"/>
    <p:sldId id="843" r:id="rId45"/>
    <p:sldId id="844" r:id="rId46"/>
    <p:sldId id="845" r:id="rId47"/>
    <p:sldId id="846" r:id="rId48"/>
    <p:sldId id="847" r:id="rId49"/>
    <p:sldId id="848" r:id="rId50"/>
    <p:sldId id="849" r:id="rId51"/>
    <p:sldId id="850" r:id="rId52"/>
    <p:sldId id="851" r:id="rId53"/>
    <p:sldId id="852" r:id="rId54"/>
    <p:sldId id="853" r:id="rId55"/>
    <p:sldId id="854" r:id="rId56"/>
    <p:sldId id="855" r:id="rId57"/>
    <p:sldId id="856" r:id="rId58"/>
    <p:sldId id="857" r:id="rId59"/>
    <p:sldId id="858" r:id="rId60"/>
    <p:sldId id="859" r:id="rId61"/>
    <p:sldId id="860" r:id="rId62"/>
    <p:sldId id="861" r:id="rId63"/>
    <p:sldId id="862" r:id="rId64"/>
    <p:sldId id="863" r:id="rId65"/>
    <p:sldId id="864" r:id="rId66"/>
    <p:sldId id="865" r:id="rId67"/>
    <p:sldId id="866" r:id="rId68"/>
    <p:sldId id="867" r:id="rId69"/>
    <p:sldId id="868" r:id="rId70"/>
    <p:sldId id="869" r:id="rId71"/>
    <p:sldId id="870" r:id="rId72"/>
    <p:sldId id="871" r:id="rId73"/>
    <p:sldId id="872" r:id="rId74"/>
    <p:sldId id="873" r:id="rId75"/>
    <p:sldId id="874" r:id="rId76"/>
    <p:sldId id="875" r:id="rId77"/>
    <p:sldId id="916" r:id="rId78"/>
    <p:sldId id="917" r:id="rId79"/>
    <p:sldId id="918" r:id="rId80"/>
    <p:sldId id="876" r:id="rId81"/>
    <p:sldId id="877" r:id="rId82"/>
    <p:sldId id="878" r:id="rId83"/>
    <p:sldId id="879" r:id="rId84"/>
    <p:sldId id="880" r:id="rId85"/>
    <p:sldId id="881" r:id="rId86"/>
    <p:sldId id="882" r:id="rId87"/>
    <p:sldId id="883" r:id="rId88"/>
    <p:sldId id="884" r:id="rId89"/>
    <p:sldId id="885" r:id="rId90"/>
    <p:sldId id="886" r:id="rId91"/>
    <p:sldId id="887" r:id="rId92"/>
    <p:sldId id="888" r:id="rId93"/>
    <p:sldId id="889" r:id="rId94"/>
    <p:sldId id="890" r:id="rId95"/>
    <p:sldId id="891" r:id="rId96"/>
    <p:sldId id="892" r:id="rId97"/>
    <p:sldId id="893" r:id="rId98"/>
    <p:sldId id="894" r:id="rId99"/>
    <p:sldId id="895" r:id="rId100"/>
    <p:sldId id="896" r:id="rId101"/>
    <p:sldId id="897" r:id="rId102"/>
    <p:sldId id="898" r:id="rId103"/>
    <p:sldId id="915" r:id="rId104"/>
    <p:sldId id="919" r:id="rId105"/>
    <p:sldId id="899" r:id="rId106"/>
    <p:sldId id="900" r:id="rId107"/>
    <p:sldId id="901" r:id="rId108"/>
    <p:sldId id="902" r:id="rId109"/>
    <p:sldId id="903" r:id="rId110"/>
    <p:sldId id="904" r:id="rId111"/>
    <p:sldId id="905" r:id="rId112"/>
    <p:sldId id="906" r:id="rId113"/>
    <p:sldId id="907" r:id="rId114"/>
    <p:sldId id="908" r:id="rId115"/>
    <p:sldId id="909" r:id="rId116"/>
    <p:sldId id="910" r:id="rId117"/>
    <p:sldId id="911" r:id="rId118"/>
    <p:sldId id="912" r:id="rId119"/>
    <p:sldId id="913" r:id="rId120"/>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42E6"/>
    <a:srgbClr val="F1C283"/>
    <a:srgbClr val="FFCD2D"/>
    <a:srgbClr val="CE7E5A"/>
    <a:srgbClr val="CF6A3D"/>
    <a:srgbClr val="D1943B"/>
    <a:srgbClr val="F8F57B"/>
    <a:srgbClr val="D5B953"/>
    <a:srgbClr val="B87DF3"/>
    <a:srgbClr val="F4A2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34" autoAdjust="0"/>
    <p:restoredTop sz="94684" autoAdjust="0"/>
  </p:normalViewPr>
  <p:slideViewPr>
    <p:cSldViewPr snapToGrid="0">
      <p:cViewPr varScale="1">
        <p:scale>
          <a:sx n="74" d="100"/>
          <a:sy n="74" d="100"/>
        </p:scale>
        <p:origin x="-822" y="-90"/>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s>
</file>

<file path=ppt/charts/_rels/chart1.xml.rels><?xml version="1.0" encoding="UTF-8" standalone="yes"?>
<Relationships xmlns="http://schemas.openxmlformats.org/package/2006/relationships"><Relationship Id="rId2" Type="http://schemas.openxmlformats.org/officeDocument/2006/relationships/oleObject" Target="file:///C:\Users\stobies\Documents\vccperf.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2"/>
  <c:clrMapOvr bg1="lt1" tx1="dk1" bg2="lt2" tx2="dk2" accent1="accent1" accent2="accent2" accent3="accent3" accent4="accent4" accent5="accent5" accent6="accent6" hlink="hlink" folHlink="folHlink"/>
  <c:chart>
    <c:autoTitleDeleted val="0"/>
    <c:plotArea>
      <c:layout>
        <c:manualLayout>
          <c:layoutTarget val="inner"/>
          <c:xMode val="edge"/>
          <c:yMode val="edge"/>
          <c:x val="5.8312139026902472E-2"/>
          <c:y val="4.0662928497574163E-2"/>
          <c:w val="0.94168786097309864"/>
          <c:h val="0.94392666825737692"/>
        </c:manualLayout>
      </c:layout>
      <c:lineChart>
        <c:grouping val="standard"/>
        <c:varyColors val="0"/>
        <c:ser>
          <c:idx val="0"/>
          <c:order val="0"/>
          <c:marker>
            <c:symbol val="none"/>
          </c:marker>
          <c:val>
            <c:numRef>
              <c:f>Sheet1!$D$100:$D$410</c:f>
              <c:numCache>
                <c:formatCode>General</c:formatCode>
                <c:ptCount val="311"/>
                <c:pt idx="0">
                  <c:v>1.56</c:v>
                </c:pt>
                <c:pt idx="1">
                  <c:v>1.57</c:v>
                </c:pt>
                <c:pt idx="2">
                  <c:v>1.54</c:v>
                </c:pt>
                <c:pt idx="3">
                  <c:v>1.61</c:v>
                </c:pt>
                <c:pt idx="4">
                  <c:v>1.56</c:v>
                </c:pt>
                <c:pt idx="5">
                  <c:v>1.55</c:v>
                </c:pt>
                <c:pt idx="6">
                  <c:v>1.57</c:v>
                </c:pt>
                <c:pt idx="7">
                  <c:v>1.54</c:v>
                </c:pt>
                <c:pt idx="8">
                  <c:v>1.55</c:v>
                </c:pt>
                <c:pt idx="9">
                  <c:v>1.56</c:v>
                </c:pt>
                <c:pt idx="10">
                  <c:v>1.58</c:v>
                </c:pt>
                <c:pt idx="11">
                  <c:v>1.6300000000000001</c:v>
                </c:pt>
                <c:pt idx="12">
                  <c:v>1.59</c:v>
                </c:pt>
                <c:pt idx="13">
                  <c:v>1.6</c:v>
                </c:pt>
                <c:pt idx="14">
                  <c:v>1.55</c:v>
                </c:pt>
                <c:pt idx="15">
                  <c:v>1.55</c:v>
                </c:pt>
                <c:pt idx="16">
                  <c:v>1.6400000000000001</c:v>
                </c:pt>
                <c:pt idx="17">
                  <c:v>1.57</c:v>
                </c:pt>
                <c:pt idx="18">
                  <c:v>1.58</c:v>
                </c:pt>
                <c:pt idx="19">
                  <c:v>1.62</c:v>
                </c:pt>
                <c:pt idx="20">
                  <c:v>1.62</c:v>
                </c:pt>
                <c:pt idx="21">
                  <c:v>1.61</c:v>
                </c:pt>
                <c:pt idx="22">
                  <c:v>1.6600000000000001</c:v>
                </c:pt>
                <c:pt idx="23">
                  <c:v>1.6600000000000001</c:v>
                </c:pt>
                <c:pt idx="24">
                  <c:v>1.59</c:v>
                </c:pt>
                <c:pt idx="25">
                  <c:v>1.6700000000000021</c:v>
                </c:pt>
                <c:pt idx="26">
                  <c:v>1.6300000000000001</c:v>
                </c:pt>
                <c:pt idx="27">
                  <c:v>1.6900000000000053</c:v>
                </c:pt>
                <c:pt idx="28">
                  <c:v>1.7200000000000015</c:v>
                </c:pt>
                <c:pt idx="29">
                  <c:v>1.7100000000000015</c:v>
                </c:pt>
                <c:pt idx="30">
                  <c:v>1.7700000000000018</c:v>
                </c:pt>
                <c:pt idx="31">
                  <c:v>1.7900000000000018</c:v>
                </c:pt>
                <c:pt idx="32">
                  <c:v>1.7600000000000016</c:v>
                </c:pt>
                <c:pt idx="33">
                  <c:v>1.7100000000000015</c:v>
                </c:pt>
                <c:pt idx="34">
                  <c:v>1.7400000000000015</c:v>
                </c:pt>
                <c:pt idx="35">
                  <c:v>1.7300000000000015</c:v>
                </c:pt>
                <c:pt idx="36">
                  <c:v>1.7700000000000018</c:v>
                </c:pt>
                <c:pt idx="37">
                  <c:v>1.7500000000000016</c:v>
                </c:pt>
                <c:pt idx="38">
                  <c:v>1.7300000000000015</c:v>
                </c:pt>
                <c:pt idx="39">
                  <c:v>1.7500000000000016</c:v>
                </c:pt>
                <c:pt idx="40">
                  <c:v>1.61</c:v>
                </c:pt>
                <c:pt idx="41">
                  <c:v>1.6400000000000001</c:v>
                </c:pt>
                <c:pt idx="42">
                  <c:v>1.6300000000000001</c:v>
                </c:pt>
                <c:pt idx="43">
                  <c:v>1.8800000000000001</c:v>
                </c:pt>
                <c:pt idx="44">
                  <c:v>1.7900000000000018</c:v>
                </c:pt>
                <c:pt idx="45">
                  <c:v>1.83</c:v>
                </c:pt>
                <c:pt idx="46">
                  <c:v>1.7500000000000016</c:v>
                </c:pt>
                <c:pt idx="47">
                  <c:v>1.83</c:v>
                </c:pt>
                <c:pt idx="48">
                  <c:v>1.9</c:v>
                </c:pt>
                <c:pt idx="49">
                  <c:v>1.7600000000000016</c:v>
                </c:pt>
                <c:pt idx="50">
                  <c:v>1.84</c:v>
                </c:pt>
                <c:pt idx="51">
                  <c:v>1.7500000000000016</c:v>
                </c:pt>
                <c:pt idx="52">
                  <c:v>1.7300000000000015</c:v>
                </c:pt>
                <c:pt idx="53">
                  <c:v>1.7800000000000018</c:v>
                </c:pt>
                <c:pt idx="54">
                  <c:v>1.83</c:v>
                </c:pt>
                <c:pt idx="55">
                  <c:v>1.7600000000000016</c:v>
                </c:pt>
                <c:pt idx="56">
                  <c:v>1.7500000000000016</c:v>
                </c:pt>
                <c:pt idx="57">
                  <c:v>1.7500000000000016</c:v>
                </c:pt>
                <c:pt idx="58">
                  <c:v>1.7200000000000015</c:v>
                </c:pt>
                <c:pt idx="59">
                  <c:v>1.6800000000000053</c:v>
                </c:pt>
                <c:pt idx="60">
                  <c:v>1.7700000000000018</c:v>
                </c:pt>
                <c:pt idx="61">
                  <c:v>1.7500000000000016</c:v>
                </c:pt>
                <c:pt idx="62">
                  <c:v>1.7400000000000015</c:v>
                </c:pt>
                <c:pt idx="63">
                  <c:v>1.7500000000000016</c:v>
                </c:pt>
                <c:pt idx="64">
                  <c:v>1.84</c:v>
                </c:pt>
                <c:pt idx="65">
                  <c:v>1.8800000000000001</c:v>
                </c:pt>
                <c:pt idx="66">
                  <c:v>2.42</c:v>
                </c:pt>
                <c:pt idx="67">
                  <c:v>1.7500000000000016</c:v>
                </c:pt>
                <c:pt idx="68">
                  <c:v>1.8</c:v>
                </c:pt>
                <c:pt idx="69">
                  <c:v>1.7100000000000015</c:v>
                </c:pt>
                <c:pt idx="70">
                  <c:v>1.6900000000000053</c:v>
                </c:pt>
                <c:pt idx="71">
                  <c:v>1.7300000000000015</c:v>
                </c:pt>
                <c:pt idx="72">
                  <c:v>1.7000000000000015</c:v>
                </c:pt>
                <c:pt idx="73">
                  <c:v>0.75000000000000278</c:v>
                </c:pt>
                <c:pt idx="74">
                  <c:v>0.77000000000000213</c:v>
                </c:pt>
                <c:pt idx="75">
                  <c:v>0.78</c:v>
                </c:pt>
                <c:pt idx="76">
                  <c:v>0.75000000000000278</c:v>
                </c:pt>
                <c:pt idx="77">
                  <c:v>0.75000000000000278</c:v>
                </c:pt>
                <c:pt idx="78">
                  <c:v>0.81</c:v>
                </c:pt>
                <c:pt idx="79">
                  <c:v>0.73000000000000065</c:v>
                </c:pt>
                <c:pt idx="80">
                  <c:v>0.72000000000000064</c:v>
                </c:pt>
                <c:pt idx="81">
                  <c:v>0.73000000000000065</c:v>
                </c:pt>
                <c:pt idx="82">
                  <c:v>0.75000000000000278</c:v>
                </c:pt>
                <c:pt idx="83">
                  <c:v>0.74000000000000266</c:v>
                </c:pt>
                <c:pt idx="84">
                  <c:v>0.78</c:v>
                </c:pt>
                <c:pt idx="85">
                  <c:v>0.75000000000000278</c:v>
                </c:pt>
                <c:pt idx="86">
                  <c:v>0.75000000000000278</c:v>
                </c:pt>
                <c:pt idx="87">
                  <c:v>0.76000000000000301</c:v>
                </c:pt>
                <c:pt idx="88">
                  <c:v>0.76000000000000301</c:v>
                </c:pt>
                <c:pt idx="89">
                  <c:v>0.78</c:v>
                </c:pt>
                <c:pt idx="90">
                  <c:v>0.78</c:v>
                </c:pt>
                <c:pt idx="91">
                  <c:v>0.74000000000000266</c:v>
                </c:pt>
                <c:pt idx="92">
                  <c:v>0.75000000000000278</c:v>
                </c:pt>
                <c:pt idx="93">
                  <c:v>0.74000000000000266</c:v>
                </c:pt>
                <c:pt idx="94">
                  <c:v>0.9</c:v>
                </c:pt>
                <c:pt idx="95">
                  <c:v>0.74000000000000266</c:v>
                </c:pt>
                <c:pt idx="96">
                  <c:v>0.74000000000000266</c:v>
                </c:pt>
                <c:pt idx="97">
                  <c:v>0.74000000000000266</c:v>
                </c:pt>
                <c:pt idx="98">
                  <c:v>0.72000000000000064</c:v>
                </c:pt>
                <c:pt idx="99">
                  <c:v>0.76000000000000301</c:v>
                </c:pt>
                <c:pt idx="100">
                  <c:v>0.79</c:v>
                </c:pt>
                <c:pt idx="101">
                  <c:v>0.81</c:v>
                </c:pt>
                <c:pt idx="102">
                  <c:v>0.81</c:v>
                </c:pt>
                <c:pt idx="103">
                  <c:v>0.72000000000000064</c:v>
                </c:pt>
                <c:pt idx="104">
                  <c:v>0.76000000000000301</c:v>
                </c:pt>
                <c:pt idx="105">
                  <c:v>0.74000000000000266</c:v>
                </c:pt>
                <c:pt idx="106">
                  <c:v>0.73000000000000065</c:v>
                </c:pt>
                <c:pt idx="107">
                  <c:v>0.75000000000000278</c:v>
                </c:pt>
                <c:pt idx="108">
                  <c:v>0.75000000000000278</c:v>
                </c:pt>
                <c:pt idx="109">
                  <c:v>0.78</c:v>
                </c:pt>
                <c:pt idx="110">
                  <c:v>0.72000000000000064</c:v>
                </c:pt>
                <c:pt idx="111">
                  <c:v>0.71000000000000063</c:v>
                </c:pt>
                <c:pt idx="112">
                  <c:v>0.72000000000000064</c:v>
                </c:pt>
                <c:pt idx="113">
                  <c:v>0.8</c:v>
                </c:pt>
                <c:pt idx="114">
                  <c:v>1.05</c:v>
                </c:pt>
                <c:pt idx="115">
                  <c:v>0.8</c:v>
                </c:pt>
                <c:pt idx="116">
                  <c:v>0.85000000000000064</c:v>
                </c:pt>
                <c:pt idx="117">
                  <c:v>0.79</c:v>
                </c:pt>
                <c:pt idx="118">
                  <c:v>0.74000000000000266</c:v>
                </c:pt>
                <c:pt idx="119">
                  <c:v>0.75000000000000278</c:v>
                </c:pt>
                <c:pt idx="120">
                  <c:v>0.74000000000000266</c:v>
                </c:pt>
                <c:pt idx="121">
                  <c:v>0.76000000000000301</c:v>
                </c:pt>
                <c:pt idx="122">
                  <c:v>0.78</c:v>
                </c:pt>
                <c:pt idx="123">
                  <c:v>0.75000000000000278</c:v>
                </c:pt>
                <c:pt idx="124">
                  <c:v>0.88000000000000089</c:v>
                </c:pt>
                <c:pt idx="125">
                  <c:v>0.78</c:v>
                </c:pt>
                <c:pt idx="126">
                  <c:v>0.76000000000000301</c:v>
                </c:pt>
                <c:pt idx="127">
                  <c:v>0.8</c:v>
                </c:pt>
                <c:pt idx="128">
                  <c:v>0.82000000000000062</c:v>
                </c:pt>
                <c:pt idx="129">
                  <c:v>0.8</c:v>
                </c:pt>
                <c:pt idx="130">
                  <c:v>0.8</c:v>
                </c:pt>
                <c:pt idx="131">
                  <c:v>0.77000000000000213</c:v>
                </c:pt>
                <c:pt idx="132">
                  <c:v>0.79</c:v>
                </c:pt>
                <c:pt idx="133">
                  <c:v>0.84000000000000064</c:v>
                </c:pt>
                <c:pt idx="134">
                  <c:v>0.78</c:v>
                </c:pt>
                <c:pt idx="135">
                  <c:v>0.8</c:v>
                </c:pt>
                <c:pt idx="136">
                  <c:v>0.81</c:v>
                </c:pt>
                <c:pt idx="137">
                  <c:v>0.77000000000000213</c:v>
                </c:pt>
                <c:pt idx="138">
                  <c:v>0.85000000000000064</c:v>
                </c:pt>
                <c:pt idx="139">
                  <c:v>0.82000000000000062</c:v>
                </c:pt>
                <c:pt idx="140">
                  <c:v>0.84000000000000064</c:v>
                </c:pt>
                <c:pt idx="141">
                  <c:v>0.83000000000000063</c:v>
                </c:pt>
                <c:pt idx="142">
                  <c:v>0.83000000000000063</c:v>
                </c:pt>
                <c:pt idx="143">
                  <c:v>0.83000000000000063</c:v>
                </c:pt>
                <c:pt idx="144">
                  <c:v>0.88000000000000089</c:v>
                </c:pt>
                <c:pt idx="145">
                  <c:v>0.81</c:v>
                </c:pt>
                <c:pt idx="146">
                  <c:v>0.84000000000000064</c:v>
                </c:pt>
                <c:pt idx="147">
                  <c:v>0.85000000000000064</c:v>
                </c:pt>
                <c:pt idx="148">
                  <c:v>0.81</c:v>
                </c:pt>
                <c:pt idx="149">
                  <c:v>0.82000000000000062</c:v>
                </c:pt>
                <c:pt idx="150">
                  <c:v>0.81</c:v>
                </c:pt>
                <c:pt idx="151">
                  <c:v>0.81</c:v>
                </c:pt>
                <c:pt idx="152">
                  <c:v>0.81</c:v>
                </c:pt>
                <c:pt idx="153">
                  <c:v>0.85000000000000064</c:v>
                </c:pt>
                <c:pt idx="154">
                  <c:v>0.83000000000000063</c:v>
                </c:pt>
                <c:pt idx="155">
                  <c:v>0.82000000000000062</c:v>
                </c:pt>
                <c:pt idx="156">
                  <c:v>0.87000000000000266</c:v>
                </c:pt>
                <c:pt idx="157">
                  <c:v>0.86000000000000065</c:v>
                </c:pt>
                <c:pt idx="158">
                  <c:v>0.86000000000000065</c:v>
                </c:pt>
                <c:pt idx="159">
                  <c:v>0.84000000000000064</c:v>
                </c:pt>
                <c:pt idx="160">
                  <c:v>0.86000000000000065</c:v>
                </c:pt>
                <c:pt idx="161">
                  <c:v>0.86000000000000065</c:v>
                </c:pt>
                <c:pt idx="162">
                  <c:v>0.87000000000000266</c:v>
                </c:pt>
                <c:pt idx="163">
                  <c:v>0.88000000000000089</c:v>
                </c:pt>
                <c:pt idx="164">
                  <c:v>0.86000000000000065</c:v>
                </c:pt>
                <c:pt idx="165">
                  <c:v>1.37</c:v>
                </c:pt>
                <c:pt idx="166">
                  <c:v>1.3800000000000001</c:v>
                </c:pt>
                <c:pt idx="167">
                  <c:v>1.3900000000000001</c:v>
                </c:pt>
                <c:pt idx="168">
                  <c:v>1.35</c:v>
                </c:pt>
                <c:pt idx="169">
                  <c:v>1.33</c:v>
                </c:pt>
                <c:pt idx="170">
                  <c:v>1.3</c:v>
                </c:pt>
                <c:pt idx="171">
                  <c:v>1.35</c:v>
                </c:pt>
                <c:pt idx="172">
                  <c:v>1.27</c:v>
                </c:pt>
                <c:pt idx="173">
                  <c:v>1.35</c:v>
                </c:pt>
                <c:pt idx="174">
                  <c:v>1.29</c:v>
                </c:pt>
                <c:pt idx="175">
                  <c:v>1.28</c:v>
                </c:pt>
                <c:pt idx="176">
                  <c:v>1.4</c:v>
                </c:pt>
                <c:pt idx="177">
                  <c:v>1.3800000000000001</c:v>
                </c:pt>
                <c:pt idx="178">
                  <c:v>1.56</c:v>
                </c:pt>
                <c:pt idx="179">
                  <c:v>1.29</c:v>
                </c:pt>
                <c:pt idx="180">
                  <c:v>1.35</c:v>
                </c:pt>
                <c:pt idx="181">
                  <c:v>1.34</c:v>
                </c:pt>
                <c:pt idx="182">
                  <c:v>1.3</c:v>
                </c:pt>
                <c:pt idx="183">
                  <c:v>1.48</c:v>
                </c:pt>
                <c:pt idx="184">
                  <c:v>1.51</c:v>
                </c:pt>
                <c:pt idx="185">
                  <c:v>1.42</c:v>
                </c:pt>
                <c:pt idx="186">
                  <c:v>1.6</c:v>
                </c:pt>
                <c:pt idx="187">
                  <c:v>1.41</c:v>
                </c:pt>
                <c:pt idx="188">
                  <c:v>1.41</c:v>
                </c:pt>
                <c:pt idx="189">
                  <c:v>1.46</c:v>
                </c:pt>
                <c:pt idx="190">
                  <c:v>1.47</c:v>
                </c:pt>
                <c:pt idx="191">
                  <c:v>1.37</c:v>
                </c:pt>
                <c:pt idx="192">
                  <c:v>1.45</c:v>
                </c:pt>
                <c:pt idx="193">
                  <c:v>1.35</c:v>
                </c:pt>
                <c:pt idx="194">
                  <c:v>1.41</c:v>
                </c:pt>
                <c:pt idx="195">
                  <c:v>1.37</c:v>
                </c:pt>
                <c:pt idx="196">
                  <c:v>1.46</c:v>
                </c:pt>
                <c:pt idx="197">
                  <c:v>1.49</c:v>
                </c:pt>
                <c:pt idx="198">
                  <c:v>1.42</c:v>
                </c:pt>
                <c:pt idx="199">
                  <c:v>1.41</c:v>
                </c:pt>
                <c:pt idx="200">
                  <c:v>1.49</c:v>
                </c:pt>
                <c:pt idx="201">
                  <c:v>1.3900000000000001</c:v>
                </c:pt>
                <c:pt idx="202">
                  <c:v>1.5</c:v>
                </c:pt>
                <c:pt idx="203">
                  <c:v>1.25</c:v>
                </c:pt>
                <c:pt idx="204">
                  <c:v>1.1900000000000053</c:v>
                </c:pt>
                <c:pt idx="205">
                  <c:v>1.1599999999999941</c:v>
                </c:pt>
                <c:pt idx="206">
                  <c:v>1.2</c:v>
                </c:pt>
                <c:pt idx="207">
                  <c:v>1.21</c:v>
                </c:pt>
                <c:pt idx="208">
                  <c:v>1.24</c:v>
                </c:pt>
                <c:pt idx="209">
                  <c:v>1.1800000000000053</c:v>
                </c:pt>
                <c:pt idx="210">
                  <c:v>1.1800000000000053</c:v>
                </c:pt>
                <c:pt idx="211">
                  <c:v>1.1900000000000053</c:v>
                </c:pt>
                <c:pt idx="212">
                  <c:v>1.1700000000000021</c:v>
                </c:pt>
                <c:pt idx="213">
                  <c:v>1.1800000000000053</c:v>
                </c:pt>
                <c:pt idx="214">
                  <c:v>1.21</c:v>
                </c:pt>
                <c:pt idx="215">
                  <c:v>1.1900000000000053</c:v>
                </c:pt>
                <c:pt idx="216">
                  <c:v>1.21</c:v>
                </c:pt>
                <c:pt idx="217">
                  <c:v>1.1599999999999941</c:v>
                </c:pt>
                <c:pt idx="218">
                  <c:v>1.1800000000000053</c:v>
                </c:pt>
                <c:pt idx="219">
                  <c:v>1.23</c:v>
                </c:pt>
                <c:pt idx="220">
                  <c:v>1.21</c:v>
                </c:pt>
                <c:pt idx="221">
                  <c:v>1.1800000000000053</c:v>
                </c:pt>
                <c:pt idx="222">
                  <c:v>1.1800000000000053</c:v>
                </c:pt>
                <c:pt idx="223">
                  <c:v>1.2</c:v>
                </c:pt>
                <c:pt idx="224">
                  <c:v>1.2</c:v>
                </c:pt>
                <c:pt idx="225">
                  <c:v>1.23</c:v>
                </c:pt>
                <c:pt idx="226">
                  <c:v>1.26</c:v>
                </c:pt>
                <c:pt idx="227">
                  <c:v>1.2</c:v>
                </c:pt>
                <c:pt idx="228">
                  <c:v>1.25</c:v>
                </c:pt>
                <c:pt idx="229">
                  <c:v>1.26</c:v>
                </c:pt>
                <c:pt idx="230">
                  <c:v>1.27</c:v>
                </c:pt>
                <c:pt idx="231">
                  <c:v>1.25</c:v>
                </c:pt>
                <c:pt idx="232">
                  <c:v>1.22</c:v>
                </c:pt>
                <c:pt idx="233">
                  <c:v>1.1700000000000021</c:v>
                </c:pt>
                <c:pt idx="234">
                  <c:v>1.1800000000000053</c:v>
                </c:pt>
                <c:pt idx="235">
                  <c:v>1.23</c:v>
                </c:pt>
                <c:pt idx="236">
                  <c:v>1.22</c:v>
                </c:pt>
                <c:pt idx="237">
                  <c:v>1.31</c:v>
                </c:pt>
                <c:pt idx="238">
                  <c:v>1.3</c:v>
                </c:pt>
                <c:pt idx="239">
                  <c:v>1.25</c:v>
                </c:pt>
                <c:pt idx="240">
                  <c:v>1.21</c:v>
                </c:pt>
                <c:pt idx="241">
                  <c:v>1.24</c:v>
                </c:pt>
                <c:pt idx="242">
                  <c:v>1.28</c:v>
                </c:pt>
                <c:pt idx="243">
                  <c:v>1.21</c:v>
                </c:pt>
                <c:pt idx="244">
                  <c:v>1.36</c:v>
                </c:pt>
                <c:pt idx="245">
                  <c:v>1.1499999999999941</c:v>
                </c:pt>
                <c:pt idx="246">
                  <c:v>1.23</c:v>
                </c:pt>
                <c:pt idx="247">
                  <c:v>1.23</c:v>
                </c:pt>
                <c:pt idx="248">
                  <c:v>1.29</c:v>
                </c:pt>
                <c:pt idx="249">
                  <c:v>1.24</c:v>
                </c:pt>
                <c:pt idx="250">
                  <c:v>1.36</c:v>
                </c:pt>
                <c:pt idx="251">
                  <c:v>1.23</c:v>
                </c:pt>
                <c:pt idx="252">
                  <c:v>1.21</c:v>
                </c:pt>
                <c:pt idx="253">
                  <c:v>1.61</c:v>
                </c:pt>
                <c:pt idx="254">
                  <c:v>1.1800000000000053</c:v>
                </c:pt>
                <c:pt idx="255">
                  <c:v>1.24</c:v>
                </c:pt>
                <c:pt idx="256">
                  <c:v>1.1900000000000053</c:v>
                </c:pt>
                <c:pt idx="257">
                  <c:v>1.31</c:v>
                </c:pt>
                <c:pt idx="258">
                  <c:v>1.1599999999999941</c:v>
                </c:pt>
                <c:pt idx="259">
                  <c:v>1.24</c:v>
                </c:pt>
                <c:pt idx="260">
                  <c:v>1.29</c:v>
                </c:pt>
                <c:pt idx="261">
                  <c:v>1.22</c:v>
                </c:pt>
                <c:pt idx="262">
                  <c:v>1.25</c:v>
                </c:pt>
                <c:pt idx="263">
                  <c:v>1.26</c:v>
                </c:pt>
                <c:pt idx="264">
                  <c:v>1.25</c:v>
                </c:pt>
                <c:pt idx="265">
                  <c:v>1.27</c:v>
                </c:pt>
                <c:pt idx="266">
                  <c:v>1.27</c:v>
                </c:pt>
                <c:pt idx="267">
                  <c:v>1.31</c:v>
                </c:pt>
                <c:pt idx="268">
                  <c:v>1.36</c:v>
                </c:pt>
                <c:pt idx="269">
                  <c:v>1.26</c:v>
                </c:pt>
                <c:pt idx="270">
                  <c:v>1.28</c:v>
                </c:pt>
                <c:pt idx="271">
                  <c:v>1.36</c:v>
                </c:pt>
                <c:pt idx="272">
                  <c:v>1.3800000000000001</c:v>
                </c:pt>
                <c:pt idx="273">
                  <c:v>1.24</c:v>
                </c:pt>
                <c:pt idx="274">
                  <c:v>1.4</c:v>
                </c:pt>
                <c:pt idx="275">
                  <c:v>1.33</c:v>
                </c:pt>
                <c:pt idx="276">
                  <c:v>1.27</c:v>
                </c:pt>
                <c:pt idx="277">
                  <c:v>1.3</c:v>
                </c:pt>
                <c:pt idx="278">
                  <c:v>1.3900000000000001</c:v>
                </c:pt>
                <c:pt idx="279">
                  <c:v>1.3800000000000001</c:v>
                </c:pt>
                <c:pt idx="280">
                  <c:v>1.28</c:v>
                </c:pt>
                <c:pt idx="281">
                  <c:v>1.36</c:v>
                </c:pt>
                <c:pt idx="282">
                  <c:v>1.41</c:v>
                </c:pt>
                <c:pt idx="283">
                  <c:v>1.32</c:v>
                </c:pt>
                <c:pt idx="284">
                  <c:v>1.33</c:v>
                </c:pt>
                <c:pt idx="285">
                  <c:v>1.28</c:v>
                </c:pt>
                <c:pt idx="286">
                  <c:v>1.36</c:v>
                </c:pt>
                <c:pt idx="287">
                  <c:v>1.8</c:v>
                </c:pt>
                <c:pt idx="288">
                  <c:v>1.8</c:v>
                </c:pt>
                <c:pt idx="289">
                  <c:v>1.32</c:v>
                </c:pt>
                <c:pt idx="290">
                  <c:v>1.24</c:v>
                </c:pt>
                <c:pt idx="291">
                  <c:v>1.35</c:v>
                </c:pt>
                <c:pt idx="292">
                  <c:v>1.3</c:v>
                </c:pt>
                <c:pt idx="293">
                  <c:v>1.31</c:v>
                </c:pt>
                <c:pt idx="294">
                  <c:v>1.34</c:v>
                </c:pt>
                <c:pt idx="295">
                  <c:v>1.3</c:v>
                </c:pt>
                <c:pt idx="296">
                  <c:v>1.33</c:v>
                </c:pt>
                <c:pt idx="297">
                  <c:v>1.29</c:v>
                </c:pt>
                <c:pt idx="298">
                  <c:v>1.33</c:v>
                </c:pt>
                <c:pt idx="299">
                  <c:v>1.44</c:v>
                </c:pt>
                <c:pt idx="300">
                  <c:v>1.3</c:v>
                </c:pt>
                <c:pt idx="301">
                  <c:v>1.2</c:v>
                </c:pt>
                <c:pt idx="302">
                  <c:v>1.26</c:v>
                </c:pt>
                <c:pt idx="303">
                  <c:v>1.27</c:v>
                </c:pt>
                <c:pt idx="304">
                  <c:v>1.32</c:v>
                </c:pt>
                <c:pt idx="305">
                  <c:v>1.24</c:v>
                </c:pt>
                <c:pt idx="306">
                  <c:v>1.31</c:v>
                </c:pt>
                <c:pt idx="307">
                  <c:v>1.26</c:v>
                </c:pt>
                <c:pt idx="308">
                  <c:v>1.2</c:v>
                </c:pt>
                <c:pt idx="309">
                  <c:v>1.1800000000000053</c:v>
                </c:pt>
                <c:pt idx="310">
                  <c:v>1.26</c:v>
                </c:pt>
              </c:numCache>
            </c:numRef>
          </c:val>
          <c:smooth val="0"/>
        </c:ser>
        <c:ser>
          <c:idx val="1"/>
          <c:order val="1"/>
          <c:marker>
            <c:symbol val="none"/>
          </c:marker>
          <c:val>
            <c:numRef>
              <c:f>Sheet1!$E$100:$E$410</c:f>
              <c:numCache>
                <c:formatCode>General</c:formatCode>
                <c:ptCount val="311"/>
                <c:pt idx="0">
                  <c:v>3.4</c:v>
                </c:pt>
                <c:pt idx="1">
                  <c:v>3.44</c:v>
                </c:pt>
                <c:pt idx="2">
                  <c:v>3.4</c:v>
                </c:pt>
                <c:pt idx="3">
                  <c:v>3.38</c:v>
                </c:pt>
                <c:pt idx="4">
                  <c:v>3.42</c:v>
                </c:pt>
                <c:pt idx="5">
                  <c:v>3.4499999999999997</c:v>
                </c:pt>
                <c:pt idx="6">
                  <c:v>3.4</c:v>
                </c:pt>
                <c:pt idx="7">
                  <c:v>3.4099999999999997</c:v>
                </c:pt>
                <c:pt idx="8">
                  <c:v>3.4</c:v>
                </c:pt>
                <c:pt idx="9">
                  <c:v>3.4099999999999997</c:v>
                </c:pt>
                <c:pt idx="10">
                  <c:v>3.12</c:v>
                </c:pt>
                <c:pt idx="11">
                  <c:v>3.04</c:v>
                </c:pt>
                <c:pt idx="12">
                  <c:v>3.61</c:v>
                </c:pt>
                <c:pt idx="13">
                  <c:v>3.02</c:v>
                </c:pt>
                <c:pt idx="14">
                  <c:v>3.29</c:v>
                </c:pt>
                <c:pt idx="15">
                  <c:v>3.29</c:v>
                </c:pt>
                <c:pt idx="16">
                  <c:v>3.18</c:v>
                </c:pt>
                <c:pt idx="17">
                  <c:v>3.2</c:v>
                </c:pt>
                <c:pt idx="18">
                  <c:v>3.4</c:v>
                </c:pt>
                <c:pt idx="19">
                  <c:v>3.18</c:v>
                </c:pt>
                <c:pt idx="20">
                  <c:v>3.21</c:v>
                </c:pt>
                <c:pt idx="21">
                  <c:v>3.16</c:v>
                </c:pt>
                <c:pt idx="22">
                  <c:v>3.3499999999999988</c:v>
                </c:pt>
                <c:pt idx="23">
                  <c:v>3.17</c:v>
                </c:pt>
                <c:pt idx="24">
                  <c:v>3.62</c:v>
                </c:pt>
                <c:pt idx="25">
                  <c:v>3.62</c:v>
                </c:pt>
                <c:pt idx="26">
                  <c:v>3.54</c:v>
                </c:pt>
                <c:pt idx="27">
                  <c:v>3.3899999999999997</c:v>
                </c:pt>
                <c:pt idx="28">
                  <c:v>3.4099999999999997</c:v>
                </c:pt>
                <c:pt idx="29">
                  <c:v>3.36</c:v>
                </c:pt>
                <c:pt idx="30">
                  <c:v>3.4299999999999997</c:v>
                </c:pt>
                <c:pt idx="31">
                  <c:v>3.3899999999999997</c:v>
                </c:pt>
                <c:pt idx="32">
                  <c:v>3.3699999999999997</c:v>
                </c:pt>
                <c:pt idx="33">
                  <c:v>3.56</c:v>
                </c:pt>
                <c:pt idx="34">
                  <c:v>3.59</c:v>
                </c:pt>
                <c:pt idx="35">
                  <c:v>3.63</c:v>
                </c:pt>
                <c:pt idx="36">
                  <c:v>3.59</c:v>
                </c:pt>
                <c:pt idx="37">
                  <c:v>3.58</c:v>
                </c:pt>
                <c:pt idx="38">
                  <c:v>3.22</c:v>
                </c:pt>
                <c:pt idx="39">
                  <c:v>3.27</c:v>
                </c:pt>
                <c:pt idx="40">
                  <c:v>3.4</c:v>
                </c:pt>
                <c:pt idx="41">
                  <c:v>3.4099999999999997</c:v>
                </c:pt>
                <c:pt idx="42">
                  <c:v>3.4</c:v>
                </c:pt>
                <c:pt idx="43">
                  <c:v>3.72</c:v>
                </c:pt>
                <c:pt idx="44">
                  <c:v>3.62</c:v>
                </c:pt>
                <c:pt idx="45">
                  <c:v>3.63</c:v>
                </c:pt>
                <c:pt idx="46">
                  <c:v>3.64</c:v>
                </c:pt>
                <c:pt idx="47">
                  <c:v>3.56</c:v>
                </c:pt>
                <c:pt idx="48">
                  <c:v>4.04</c:v>
                </c:pt>
                <c:pt idx="49">
                  <c:v>3.66</c:v>
                </c:pt>
                <c:pt idx="50">
                  <c:v>3.69</c:v>
                </c:pt>
                <c:pt idx="51">
                  <c:v>3.6</c:v>
                </c:pt>
                <c:pt idx="52">
                  <c:v>3.67</c:v>
                </c:pt>
                <c:pt idx="53">
                  <c:v>3.58</c:v>
                </c:pt>
                <c:pt idx="54">
                  <c:v>4.28</c:v>
                </c:pt>
                <c:pt idx="55">
                  <c:v>3.69</c:v>
                </c:pt>
                <c:pt idx="56">
                  <c:v>3.69</c:v>
                </c:pt>
                <c:pt idx="57">
                  <c:v>3.66</c:v>
                </c:pt>
                <c:pt idx="58">
                  <c:v>3.74</c:v>
                </c:pt>
                <c:pt idx="59">
                  <c:v>3.61</c:v>
                </c:pt>
                <c:pt idx="60">
                  <c:v>3.8899999999999997</c:v>
                </c:pt>
                <c:pt idx="61">
                  <c:v>3.55</c:v>
                </c:pt>
                <c:pt idx="62">
                  <c:v>3.7600000000000002</c:v>
                </c:pt>
                <c:pt idx="63">
                  <c:v>3.27</c:v>
                </c:pt>
                <c:pt idx="64">
                  <c:v>3.3899999999999997</c:v>
                </c:pt>
                <c:pt idx="65">
                  <c:v>3.44</c:v>
                </c:pt>
                <c:pt idx="66">
                  <c:v>3.4899999999999998</c:v>
                </c:pt>
                <c:pt idx="67">
                  <c:v>3.44</c:v>
                </c:pt>
                <c:pt idx="68">
                  <c:v>3.44</c:v>
                </c:pt>
                <c:pt idx="69">
                  <c:v>3.4099999999999997</c:v>
                </c:pt>
                <c:pt idx="70">
                  <c:v>3.82</c:v>
                </c:pt>
                <c:pt idx="71">
                  <c:v>4.6599999999999975</c:v>
                </c:pt>
                <c:pt idx="72">
                  <c:v>4.54</c:v>
                </c:pt>
                <c:pt idx="73">
                  <c:v>3.29</c:v>
                </c:pt>
                <c:pt idx="74">
                  <c:v>3.3</c:v>
                </c:pt>
                <c:pt idx="75">
                  <c:v>3.2800000000000002</c:v>
                </c:pt>
                <c:pt idx="76">
                  <c:v>3.27</c:v>
                </c:pt>
                <c:pt idx="77">
                  <c:v>3.27</c:v>
                </c:pt>
                <c:pt idx="78">
                  <c:v>3.3099999999999987</c:v>
                </c:pt>
                <c:pt idx="79">
                  <c:v>3.29</c:v>
                </c:pt>
                <c:pt idx="80">
                  <c:v>3.9499999999999997</c:v>
                </c:pt>
                <c:pt idx="81">
                  <c:v>3.94</c:v>
                </c:pt>
                <c:pt idx="82">
                  <c:v>4</c:v>
                </c:pt>
                <c:pt idx="83">
                  <c:v>3.22</c:v>
                </c:pt>
                <c:pt idx="84">
                  <c:v>3.34</c:v>
                </c:pt>
                <c:pt idx="85">
                  <c:v>3.19</c:v>
                </c:pt>
                <c:pt idx="86">
                  <c:v>3.2</c:v>
                </c:pt>
                <c:pt idx="87">
                  <c:v>3.48</c:v>
                </c:pt>
                <c:pt idx="88">
                  <c:v>3.4499999999999997</c:v>
                </c:pt>
                <c:pt idx="89">
                  <c:v>3.4899999999999998</c:v>
                </c:pt>
                <c:pt idx="90">
                  <c:v>3.7</c:v>
                </c:pt>
                <c:pt idx="91">
                  <c:v>3.6</c:v>
                </c:pt>
                <c:pt idx="92">
                  <c:v>3.62</c:v>
                </c:pt>
                <c:pt idx="93">
                  <c:v>3.61</c:v>
                </c:pt>
                <c:pt idx="94">
                  <c:v>4.6099999999999985</c:v>
                </c:pt>
                <c:pt idx="95">
                  <c:v>3.4699999999999998</c:v>
                </c:pt>
                <c:pt idx="96">
                  <c:v>3.66</c:v>
                </c:pt>
                <c:pt idx="97">
                  <c:v>3.5</c:v>
                </c:pt>
                <c:pt idx="98">
                  <c:v>3.82</c:v>
                </c:pt>
                <c:pt idx="99">
                  <c:v>3.86</c:v>
                </c:pt>
                <c:pt idx="100">
                  <c:v>3.84</c:v>
                </c:pt>
                <c:pt idx="101">
                  <c:v>4.0199999999999996</c:v>
                </c:pt>
                <c:pt idx="102">
                  <c:v>3.8899999999999997</c:v>
                </c:pt>
                <c:pt idx="103">
                  <c:v>3.34</c:v>
                </c:pt>
                <c:pt idx="104">
                  <c:v>3.63</c:v>
                </c:pt>
                <c:pt idx="105">
                  <c:v>2.9499999999999997</c:v>
                </c:pt>
                <c:pt idx="106">
                  <c:v>3.24</c:v>
                </c:pt>
                <c:pt idx="107">
                  <c:v>3.23</c:v>
                </c:pt>
                <c:pt idx="108">
                  <c:v>3.2</c:v>
                </c:pt>
                <c:pt idx="109">
                  <c:v>3.24</c:v>
                </c:pt>
                <c:pt idx="110">
                  <c:v>3.18</c:v>
                </c:pt>
                <c:pt idx="111">
                  <c:v>3.14</c:v>
                </c:pt>
                <c:pt idx="112">
                  <c:v>3.16</c:v>
                </c:pt>
                <c:pt idx="113">
                  <c:v>3.32</c:v>
                </c:pt>
                <c:pt idx="114">
                  <c:v>4.4700000000000024</c:v>
                </c:pt>
                <c:pt idx="115">
                  <c:v>4.1599999999999975</c:v>
                </c:pt>
                <c:pt idx="116">
                  <c:v>4.2699999999999996</c:v>
                </c:pt>
                <c:pt idx="117">
                  <c:v>3.9499999999999997</c:v>
                </c:pt>
                <c:pt idx="118">
                  <c:v>3.38</c:v>
                </c:pt>
                <c:pt idx="119">
                  <c:v>3.4099999999999997</c:v>
                </c:pt>
                <c:pt idx="120">
                  <c:v>3.4</c:v>
                </c:pt>
                <c:pt idx="121">
                  <c:v>4.45</c:v>
                </c:pt>
                <c:pt idx="122">
                  <c:v>4.5</c:v>
                </c:pt>
                <c:pt idx="123">
                  <c:v>4.3899999999999997</c:v>
                </c:pt>
                <c:pt idx="124">
                  <c:v>5.03</c:v>
                </c:pt>
                <c:pt idx="125">
                  <c:v>4.21</c:v>
                </c:pt>
                <c:pt idx="126">
                  <c:v>4.96</c:v>
                </c:pt>
                <c:pt idx="127">
                  <c:v>4.8499999999999996</c:v>
                </c:pt>
                <c:pt idx="128">
                  <c:v>3.9499999999999997</c:v>
                </c:pt>
                <c:pt idx="129">
                  <c:v>3.74</c:v>
                </c:pt>
                <c:pt idx="130">
                  <c:v>3.55</c:v>
                </c:pt>
                <c:pt idx="131">
                  <c:v>3.7</c:v>
                </c:pt>
                <c:pt idx="132">
                  <c:v>3.3899999999999997</c:v>
                </c:pt>
                <c:pt idx="133">
                  <c:v>3.36</c:v>
                </c:pt>
                <c:pt idx="134">
                  <c:v>4.1599999999999975</c:v>
                </c:pt>
                <c:pt idx="135">
                  <c:v>3.9499999999999997</c:v>
                </c:pt>
                <c:pt idx="136">
                  <c:v>3.8699999999999997</c:v>
                </c:pt>
                <c:pt idx="137">
                  <c:v>4.41</c:v>
                </c:pt>
                <c:pt idx="138">
                  <c:v>3.64</c:v>
                </c:pt>
                <c:pt idx="139">
                  <c:v>3.6</c:v>
                </c:pt>
                <c:pt idx="140">
                  <c:v>3.46</c:v>
                </c:pt>
                <c:pt idx="141">
                  <c:v>3.57</c:v>
                </c:pt>
                <c:pt idx="142">
                  <c:v>4.0599999999999996</c:v>
                </c:pt>
                <c:pt idx="143">
                  <c:v>3.92</c:v>
                </c:pt>
                <c:pt idx="144">
                  <c:v>3.8899999999999997</c:v>
                </c:pt>
                <c:pt idx="145">
                  <c:v>3.84</c:v>
                </c:pt>
                <c:pt idx="146">
                  <c:v>3.8499999999999988</c:v>
                </c:pt>
                <c:pt idx="147">
                  <c:v>3.74</c:v>
                </c:pt>
                <c:pt idx="148">
                  <c:v>3.7800000000000002</c:v>
                </c:pt>
                <c:pt idx="149">
                  <c:v>3.58</c:v>
                </c:pt>
                <c:pt idx="150">
                  <c:v>3.55</c:v>
                </c:pt>
                <c:pt idx="151">
                  <c:v>3.63</c:v>
                </c:pt>
                <c:pt idx="152">
                  <c:v>3.63</c:v>
                </c:pt>
                <c:pt idx="153">
                  <c:v>3.67</c:v>
                </c:pt>
                <c:pt idx="154">
                  <c:v>3.65</c:v>
                </c:pt>
                <c:pt idx="155">
                  <c:v>3.68</c:v>
                </c:pt>
                <c:pt idx="156">
                  <c:v>3.46</c:v>
                </c:pt>
                <c:pt idx="157">
                  <c:v>3.4899999999999998</c:v>
                </c:pt>
                <c:pt idx="158">
                  <c:v>3.57</c:v>
                </c:pt>
                <c:pt idx="159">
                  <c:v>3.4</c:v>
                </c:pt>
                <c:pt idx="160">
                  <c:v>3.3899999999999997</c:v>
                </c:pt>
                <c:pt idx="161">
                  <c:v>3.42</c:v>
                </c:pt>
                <c:pt idx="162">
                  <c:v>3.5</c:v>
                </c:pt>
                <c:pt idx="163">
                  <c:v>3.52</c:v>
                </c:pt>
                <c:pt idx="164">
                  <c:v>3.51</c:v>
                </c:pt>
                <c:pt idx="165">
                  <c:v>5.33</c:v>
                </c:pt>
                <c:pt idx="166">
                  <c:v>5.41</c:v>
                </c:pt>
                <c:pt idx="167">
                  <c:v>5.3199999999999985</c:v>
                </c:pt>
                <c:pt idx="168">
                  <c:v>5.48</c:v>
                </c:pt>
                <c:pt idx="169">
                  <c:v>4.03</c:v>
                </c:pt>
                <c:pt idx="170">
                  <c:v>4.1499999999999995</c:v>
                </c:pt>
                <c:pt idx="171">
                  <c:v>4.4700000000000024</c:v>
                </c:pt>
                <c:pt idx="172">
                  <c:v>4.25</c:v>
                </c:pt>
                <c:pt idx="173">
                  <c:v>4.26</c:v>
                </c:pt>
                <c:pt idx="174">
                  <c:v>4.63</c:v>
                </c:pt>
                <c:pt idx="175">
                  <c:v>3.9899999999999998</c:v>
                </c:pt>
                <c:pt idx="176">
                  <c:v>4.29</c:v>
                </c:pt>
                <c:pt idx="177">
                  <c:v>4.42</c:v>
                </c:pt>
                <c:pt idx="178">
                  <c:v>5.04</c:v>
                </c:pt>
                <c:pt idx="179">
                  <c:v>4.25</c:v>
                </c:pt>
                <c:pt idx="180">
                  <c:v>4.41</c:v>
                </c:pt>
                <c:pt idx="181">
                  <c:v>4.24</c:v>
                </c:pt>
                <c:pt idx="182">
                  <c:v>4.3099999999999996</c:v>
                </c:pt>
                <c:pt idx="183">
                  <c:v>4.74</c:v>
                </c:pt>
                <c:pt idx="184">
                  <c:v>5.26</c:v>
                </c:pt>
                <c:pt idx="185">
                  <c:v>4.63</c:v>
                </c:pt>
                <c:pt idx="186">
                  <c:v>5.53</c:v>
                </c:pt>
                <c:pt idx="187">
                  <c:v>4.4300000000000024</c:v>
                </c:pt>
                <c:pt idx="188">
                  <c:v>4.53</c:v>
                </c:pt>
                <c:pt idx="189">
                  <c:v>4.4700000000000024</c:v>
                </c:pt>
                <c:pt idx="190">
                  <c:v>4.29</c:v>
                </c:pt>
                <c:pt idx="191">
                  <c:v>4.34</c:v>
                </c:pt>
                <c:pt idx="192">
                  <c:v>4.33</c:v>
                </c:pt>
                <c:pt idx="193">
                  <c:v>4.46</c:v>
                </c:pt>
                <c:pt idx="194">
                  <c:v>4.72</c:v>
                </c:pt>
                <c:pt idx="195">
                  <c:v>4.8</c:v>
                </c:pt>
                <c:pt idx="196">
                  <c:v>4.78</c:v>
                </c:pt>
                <c:pt idx="197">
                  <c:v>5.08</c:v>
                </c:pt>
                <c:pt idx="198">
                  <c:v>4.76</c:v>
                </c:pt>
                <c:pt idx="199">
                  <c:v>4.7300000000000004</c:v>
                </c:pt>
                <c:pt idx="200">
                  <c:v>4.46</c:v>
                </c:pt>
                <c:pt idx="201">
                  <c:v>4.53</c:v>
                </c:pt>
                <c:pt idx="202">
                  <c:v>4.6199999999999966</c:v>
                </c:pt>
                <c:pt idx="203">
                  <c:v>4.13</c:v>
                </c:pt>
                <c:pt idx="204">
                  <c:v>4.13</c:v>
                </c:pt>
                <c:pt idx="205">
                  <c:v>4.2300000000000004</c:v>
                </c:pt>
                <c:pt idx="206">
                  <c:v>4.1899999999999995</c:v>
                </c:pt>
                <c:pt idx="207">
                  <c:v>4.26</c:v>
                </c:pt>
                <c:pt idx="208">
                  <c:v>4.22</c:v>
                </c:pt>
                <c:pt idx="209">
                  <c:v>4.08</c:v>
                </c:pt>
                <c:pt idx="210">
                  <c:v>4.17</c:v>
                </c:pt>
                <c:pt idx="211">
                  <c:v>4.1399999999999997</c:v>
                </c:pt>
                <c:pt idx="212">
                  <c:v>4.13</c:v>
                </c:pt>
                <c:pt idx="213">
                  <c:v>4.1399999999999997</c:v>
                </c:pt>
                <c:pt idx="214">
                  <c:v>4.07</c:v>
                </c:pt>
                <c:pt idx="215">
                  <c:v>4.26</c:v>
                </c:pt>
                <c:pt idx="216">
                  <c:v>4.25</c:v>
                </c:pt>
                <c:pt idx="217">
                  <c:v>4.2300000000000004</c:v>
                </c:pt>
                <c:pt idx="218">
                  <c:v>4.21</c:v>
                </c:pt>
                <c:pt idx="219">
                  <c:v>4.17</c:v>
                </c:pt>
                <c:pt idx="220">
                  <c:v>4.25</c:v>
                </c:pt>
                <c:pt idx="221">
                  <c:v>4.1199999999999966</c:v>
                </c:pt>
                <c:pt idx="222">
                  <c:v>4.09</c:v>
                </c:pt>
                <c:pt idx="223">
                  <c:v>4.17</c:v>
                </c:pt>
                <c:pt idx="224">
                  <c:v>4.3499999999999996</c:v>
                </c:pt>
                <c:pt idx="225">
                  <c:v>4.09</c:v>
                </c:pt>
                <c:pt idx="226">
                  <c:v>4.4400000000000004</c:v>
                </c:pt>
                <c:pt idx="227">
                  <c:v>4.24</c:v>
                </c:pt>
                <c:pt idx="228">
                  <c:v>1.9500000000000037</c:v>
                </c:pt>
                <c:pt idx="229">
                  <c:v>1.9400000000000037</c:v>
                </c:pt>
                <c:pt idx="230">
                  <c:v>1.91</c:v>
                </c:pt>
                <c:pt idx="231">
                  <c:v>1.91</c:v>
                </c:pt>
                <c:pt idx="232">
                  <c:v>1.9600000000000037</c:v>
                </c:pt>
                <c:pt idx="233">
                  <c:v>2.04</c:v>
                </c:pt>
                <c:pt idx="234">
                  <c:v>1.9900000000000042</c:v>
                </c:pt>
                <c:pt idx="235">
                  <c:v>1.9500000000000037</c:v>
                </c:pt>
                <c:pt idx="236">
                  <c:v>1.9800000000000042</c:v>
                </c:pt>
                <c:pt idx="237">
                  <c:v>1.9300000000000037</c:v>
                </c:pt>
                <c:pt idx="238">
                  <c:v>1.9400000000000037</c:v>
                </c:pt>
                <c:pt idx="239">
                  <c:v>1.9400000000000037</c:v>
                </c:pt>
                <c:pt idx="240">
                  <c:v>1.9900000000000042</c:v>
                </c:pt>
                <c:pt idx="241">
                  <c:v>1.9500000000000037</c:v>
                </c:pt>
                <c:pt idx="242">
                  <c:v>1.9800000000000042</c:v>
                </c:pt>
                <c:pt idx="243">
                  <c:v>2.0699999999999998</c:v>
                </c:pt>
                <c:pt idx="244">
                  <c:v>2.2200000000000002</c:v>
                </c:pt>
                <c:pt idx="245">
                  <c:v>1.91</c:v>
                </c:pt>
                <c:pt idx="246">
                  <c:v>2</c:v>
                </c:pt>
                <c:pt idx="247">
                  <c:v>1.9600000000000037</c:v>
                </c:pt>
                <c:pt idx="248">
                  <c:v>1.9200000000000019</c:v>
                </c:pt>
                <c:pt idx="249">
                  <c:v>1.9600000000000037</c:v>
                </c:pt>
                <c:pt idx="250">
                  <c:v>2.08</c:v>
                </c:pt>
                <c:pt idx="251">
                  <c:v>1.9200000000000019</c:v>
                </c:pt>
                <c:pt idx="252">
                  <c:v>1.9200000000000019</c:v>
                </c:pt>
                <c:pt idx="253">
                  <c:v>2.62</c:v>
                </c:pt>
                <c:pt idx="254">
                  <c:v>1.9900000000000042</c:v>
                </c:pt>
                <c:pt idx="255">
                  <c:v>1.9500000000000037</c:v>
                </c:pt>
                <c:pt idx="256">
                  <c:v>1.8900000000000001</c:v>
                </c:pt>
                <c:pt idx="257">
                  <c:v>1.9500000000000037</c:v>
                </c:pt>
                <c:pt idx="258">
                  <c:v>1.9500000000000037</c:v>
                </c:pt>
                <c:pt idx="259">
                  <c:v>2</c:v>
                </c:pt>
                <c:pt idx="260">
                  <c:v>1.91</c:v>
                </c:pt>
                <c:pt idx="261">
                  <c:v>1.9500000000000037</c:v>
                </c:pt>
                <c:pt idx="262">
                  <c:v>1.9600000000000037</c:v>
                </c:pt>
                <c:pt idx="263">
                  <c:v>1.85</c:v>
                </c:pt>
                <c:pt idx="264">
                  <c:v>2.1</c:v>
                </c:pt>
                <c:pt idx="265">
                  <c:v>1.9300000000000037</c:v>
                </c:pt>
                <c:pt idx="266">
                  <c:v>1.9400000000000037</c:v>
                </c:pt>
                <c:pt idx="267">
                  <c:v>2</c:v>
                </c:pt>
                <c:pt idx="268">
                  <c:v>1.9900000000000042</c:v>
                </c:pt>
                <c:pt idx="269">
                  <c:v>2.13</c:v>
                </c:pt>
                <c:pt idx="270">
                  <c:v>2.0099999999999998</c:v>
                </c:pt>
                <c:pt idx="271">
                  <c:v>1.9900000000000042</c:v>
                </c:pt>
                <c:pt idx="272">
                  <c:v>2.15</c:v>
                </c:pt>
                <c:pt idx="273">
                  <c:v>2.1</c:v>
                </c:pt>
                <c:pt idx="274">
                  <c:v>2.13</c:v>
                </c:pt>
                <c:pt idx="275">
                  <c:v>2</c:v>
                </c:pt>
                <c:pt idx="276">
                  <c:v>2.0699999999999998</c:v>
                </c:pt>
                <c:pt idx="277">
                  <c:v>2.12</c:v>
                </c:pt>
                <c:pt idx="278">
                  <c:v>2.0699999999999998</c:v>
                </c:pt>
                <c:pt idx="279">
                  <c:v>2.09</c:v>
                </c:pt>
                <c:pt idx="280">
                  <c:v>2.0699999999999998</c:v>
                </c:pt>
                <c:pt idx="281">
                  <c:v>2.04</c:v>
                </c:pt>
                <c:pt idx="282">
                  <c:v>2.15</c:v>
                </c:pt>
                <c:pt idx="283">
                  <c:v>1.9200000000000019</c:v>
                </c:pt>
                <c:pt idx="284">
                  <c:v>1.9700000000000037</c:v>
                </c:pt>
                <c:pt idx="285">
                  <c:v>2.0099999999999998</c:v>
                </c:pt>
                <c:pt idx="286">
                  <c:v>1.9300000000000037</c:v>
                </c:pt>
                <c:pt idx="287">
                  <c:v>3.15</c:v>
                </c:pt>
                <c:pt idx="288">
                  <c:v>3.18</c:v>
                </c:pt>
                <c:pt idx="289">
                  <c:v>1.9</c:v>
                </c:pt>
                <c:pt idx="290">
                  <c:v>1.9600000000000037</c:v>
                </c:pt>
                <c:pt idx="291">
                  <c:v>1.9400000000000037</c:v>
                </c:pt>
                <c:pt idx="292">
                  <c:v>1.9400000000000037</c:v>
                </c:pt>
                <c:pt idx="293">
                  <c:v>1.9200000000000019</c:v>
                </c:pt>
                <c:pt idx="294">
                  <c:v>1.8800000000000001</c:v>
                </c:pt>
                <c:pt idx="295">
                  <c:v>1.82</c:v>
                </c:pt>
                <c:pt idx="296">
                  <c:v>1.82</c:v>
                </c:pt>
                <c:pt idx="297">
                  <c:v>2</c:v>
                </c:pt>
                <c:pt idx="298">
                  <c:v>1.9200000000000019</c:v>
                </c:pt>
                <c:pt idx="299">
                  <c:v>2.08</c:v>
                </c:pt>
                <c:pt idx="300">
                  <c:v>1.7800000000000018</c:v>
                </c:pt>
                <c:pt idx="301">
                  <c:v>1.8</c:v>
                </c:pt>
                <c:pt idx="302">
                  <c:v>1.81</c:v>
                </c:pt>
                <c:pt idx="303">
                  <c:v>1.7800000000000018</c:v>
                </c:pt>
                <c:pt idx="304">
                  <c:v>1.84</c:v>
                </c:pt>
                <c:pt idx="305">
                  <c:v>1.8800000000000001</c:v>
                </c:pt>
                <c:pt idx="306">
                  <c:v>1.85</c:v>
                </c:pt>
                <c:pt idx="307">
                  <c:v>1.9500000000000037</c:v>
                </c:pt>
                <c:pt idx="308">
                  <c:v>1.8</c:v>
                </c:pt>
                <c:pt idx="309">
                  <c:v>1.9300000000000037</c:v>
                </c:pt>
                <c:pt idx="310">
                  <c:v>1.82</c:v>
                </c:pt>
              </c:numCache>
            </c:numRef>
          </c:val>
          <c:smooth val="0"/>
        </c:ser>
        <c:ser>
          <c:idx val="2"/>
          <c:order val="2"/>
          <c:marker>
            <c:symbol val="none"/>
          </c:marker>
          <c:val>
            <c:numRef>
              <c:f>Sheet1!$F$100:$F$410</c:f>
              <c:numCache>
                <c:formatCode>General</c:formatCode>
                <c:ptCount val="311"/>
                <c:pt idx="0">
                  <c:v>0.32000000000000151</c:v>
                </c:pt>
                <c:pt idx="1">
                  <c:v>0.33000000000000174</c:v>
                </c:pt>
                <c:pt idx="2">
                  <c:v>0.32000000000000151</c:v>
                </c:pt>
                <c:pt idx="3">
                  <c:v>0.32000000000000151</c:v>
                </c:pt>
                <c:pt idx="4">
                  <c:v>0.32000000000000151</c:v>
                </c:pt>
                <c:pt idx="5">
                  <c:v>0.34000000000000052</c:v>
                </c:pt>
                <c:pt idx="6">
                  <c:v>0.32000000000000151</c:v>
                </c:pt>
                <c:pt idx="7">
                  <c:v>0.33000000000000174</c:v>
                </c:pt>
                <c:pt idx="8">
                  <c:v>0.35000000000000031</c:v>
                </c:pt>
                <c:pt idx="9">
                  <c:v>0.30000000000000032</c:v>
                </c:pt>
                <c:pt idx="10">
                  <c:v>0.35000000000000031</c:v>
                </c:pt>
                <c:pt idx="11">
                  <c:v>0.32000000000000151</c:v>
                </c:pt>
                <c:pt idx="12">
                  <c:v>0.33000000000000174</c:v>
                </c:pt>
                <c:pt idx="13">
                  <c:v>0.34000000000000052</c:v>
                </c:pt>
                <c:pt idx="14">
                  <c:v>0.34000000000000052</c:v>
                </c:pt>
                <c:pt idx="15">
                  <c:v>0.32000000000000151</c:v>
                </c:pt>
                <c:pt idx="16">
                  <c:v>0.31000000000000133</c:v>
                </c:pt>
                <c:pt idx="17">
                  <c:v>0.33000000000000174</c:v>
                </c:pt>
                <c:pt idx="18">
                  <c:v>0.34000000000000052</c:v>
                </c:pt>
                <c:pt idx="19">
                  <c:v>0.33000000000000174</c:v>
                </c:pt>
                <c:pt idx="20">
                  <c:v>0.34000000000000052</c:v>
                </c:pt>
                <c:pt idx="21">
                  <c:v>0.37000000000000038</c:v>
                </c:pt>
                <c:pt idx="22">
                  <c:v>0.34000000000000052</c:v>
                </c:pt>
                <c:pt idx="23">
                  <c:v>0.33000000000000174</c:v>
                </c:pt>
                <c:pt idx="24">
                  <c:v>0.35000000000000031</c:v>
                </c:pt>
                <c:pt idx="25">
                  <c:v>0.34000000000000052</c:v>
                </c:pt>
                <c:pt idx="26">
                  <c:v>0.37000000000000038</c:v>
                </c:pt>
                <c:pt idx="27">
                  <c:v>0.32000000000000151</c:v>
                </c:pt>
                <c:pt idx="28">
                  <c:v>0.33000000000000174</c:v>
                </c:pt>
                <c:pt idx="29">
                  <c:v>0.34000000000000052</c:v>
                </c:pt>
                <c:pt idx="30">
                  <c:v>0.33000000000000174</c:v>
                </c:pt>
                <c:pt idx="31">
                  <c:v>0.32000000000000151</c:v>
                </c:pt>
                <c:pt idx="32">
                  <c:v>0.36000000000000032</c:v>
                </c:pt>
                <c:pt idx="33">
                  <c:v>0.31000000000000133</c:v>
                </c:pt>
                <c:pt idx="34">
                  <c:v>0.33000000000000174</c:v>
                </c:pt>
                <c:pt idx="35">
                  <c:v>0.32000000000000151</c:v>
                </c:pt>
                <c:pt idx="36">
                  <c:v>0.34000000000000052</c:v>
                </c:pt>
                <c:pt idx="37">
                  <c:v>0.35000000000000031</c:v>
                </c:pt>
                <c:pt idx="38">
                  <c:v>0.33000000000000174</c:v>
                </c:pt>
                <c:pt idx="39">
                  <c:v>0.36000000000000032</c:v>
                </c:pt>
                <c:pt idx="40">
                  <c:v>0.33000000000000174</c:v>
                </c:pt>
                <c:pt idx="41">
                  <c:v>0.35000000000000031</c:v>
                </c:pt>
                <c:pt idx="42">
                  <c:v>0.36000000000000032</c:v>
                </c:pt>
                <c:pt idx="43">
                  <c:v>0.4</c:v>
                </c:pt>
                <c:pt idx="44">
                  <c:v>0.45</c:v>
                </c:pt>
                <c:pt idx="45">
                  <c:v>0.41000000000000031</c:v>
                </c:pt>
                <c:pt idx="46">
                  <c:v>0.4</c:v>
                </c:pt>
                <c:pt idx="47">
                  <c:v>0.43000000000000038</c:v>
                </c:pt>
                <c:pt idx="48">
                  <c:v>0.46</c:v>
                </c:pt>
                <c:pt idx="49">
                  <c:v>0.41000000000000031</c:v>
                </c:pt>
                <c:pt idx="50">
                  <c:v>0.43000000000000038</c:v>
                </c:pt>
                <c:pt idx="51">
                  <c:v>0.42000000000000032</c:v>
                </c:pt>
                <c:pt idx="52">
                  <c:v>0.44000000000000039</c:v>
                </c:pt>
                <c:pt idx="53">
                  <c:v>0.43000000000000038</c:v>
                </c:pt>
                <c:pt idx="54">
                  <c:v>0.51</c:v>
                </c:pt>
                <c:pt idx="55">
                  <c:v>0.46</c:v>
                </c:pt>
                <c:pt idx="56">
                  <c:v>0.42000000000000032</c:v>
                </c:pt>
                <c:pt idx="57">
                  <c:v>0.45</c:v>
                </c:pt>
                <c:pt idx="58">
                  <c:v>0.44000000000000039</c:v>
                </c:pt>
                <c:pt idx="59">
                  <c:v>0.43000000000000038</c:v>
                </c:pt>
                <c:pt idx="60">
                  <c:v>0.42000000000000032</c:v>
                </c:pt>
                <c:pt idx="61">
                  <c:v>0.41000000000000031</c:v>
                </c:pt>
                <c:pt idx="62">
                  <c:v>0.43000000000000038</c:v>
                </c:pt>
                <c:pt idx="63">
                  <c:v>0.42000000000000032</c:v>
                </c:pt>
                <c:pt idx="64">
                  <c:v>0.42000000000000032</c:v>
                </c:pt>
                <c:pt idx="65">
                  <c:v>0.4</c:v>
                </c:pt>
                <c:pt idx="66">
                  <c:v>0.44000000000000039</c:v>
                </c:pt>
                <c:pt idx="67">
                  <c:v>0.41000000000000031</c:v>
                </c:pt>
                <c:pt idx="68">
                  <c:v>0.42000000000000032</c:v>
                </c:pt>
                <c:pt idx="69">
                  <c:v>0.44000000000000039</c:v>
                </c:pt>
                <c:pt idx="70">
                  <c:v>0.41000000000000031</c:v>
                </c:pt>
                <c:pt idx="71">
                  <c:v>0.4</c:v>
                </c:pt>
                <c:pt idx="72">
                  <c:v>0.42000000000000032</c:v>
                </c:pt>
                <c:pt idx="73">
                  <c:v>0.39000000000000151</c:v>
                </c:pt>
                <c:pt idx="74">
                  <c:v>0.39000000000000151</c:v>
                </c:pt>
                <c:pt idx="75">
                  <c:v>0.39000000000000151</c:v>
                </c:pt>
                <c:pt idx="76">
                  <c:v>0.4</c:v>
                </c:pt>
                <c:pt idx="77">
                  <c:v>0.4</c:v>
                </c:pt>
                <c:pt idx="78">
                  <c:v>0.4</c:v>
                </c:pt>
                <c:pt idx="79">
                  <c:v>0.39000000000000151</c:v>
                </c:pt>
                <c:pt idx="80">
                  <c:v>0.39000000000000151</c:v>
                </c:pt>
                <c:pt idx="81">
                  <c:v>0.41000000000000031</c:v>
                </c:pt>
                <c:pt idx="82">
                  <c:v>0.39000000000000151</c:v>
                </c:pt>
                <c:pt idx="83">
                  <c:v>0.41000000000000031</c:v>
                </c:pt>
                <c:pt idx="84">
                  <c:v>0.42000000000000032</c:v>
                </c:pt>
                <c:pt idx="85">
                  <c:v>0.41000000000000031</c:v>
                </c:pt>
                <c:pt idx="86">
                  <c:v>0.42000000000000032</c:v>
                </c:pt>
                <c:pt idx="87">
                  <c:v>0.41000000000000031</c:v>
                </c:pt>
                <c:pt idx="88">
                  <c:v>0.41000000000000031</c:v>
                </c:pt>
                <c:pt idx="89">
                  <c:v>0.42000000000000032</c:v>
                </c:pt>
                <c:pt idx="90">
                  <c:v>0.45</c:v>
                </c:pt>
                <c:pt idx="91">
                  <c:v>0.46</c:v>
                </c:pt>
                <c:pt idx="92">
                  <c:v>0.44000000000000039</c:v>
                </c:pt>
                <c:pt idx="93">
                  <c:v>0.45</c:v>
                </c:pt>
                <c:pt idx="94">
                  <c:v>0.56000000000000005</c:v>
                </c:pt>
                <c:pt idx="95">
                  <c:v>0.44000000000000039</c:v>
                </c:pt>
                <c:pt idx="96">
                  <c:v>0.42000000000000032</c:v>
                </c:pt>
                <c:pt idx="97">
                  <c:v>0.43000000000000038</c:v>
                </c:pt>
                <c:pt idx="98">
                  <c:v>0.42000000000000032</c:v>
                </c:pt>
                <c:pt idx="99">
                  <c:v>0.46</c:v>
                </c:pt>
                <c:pt idx="100">
                  <c:v>0.42000000000000032</c:v>
                </c:pt>
                <c:pt idx="101">
                  <c:v>0.45</c:v>
                </c:pt>
                <c:pt idx="102">
                  <c:v>0.46</c:v>
                </c:pt>
                <c:pt idx="103">
                  <c:v>0.42000000000000032</c:v>
                </c:pt>
                <c:pt idx="104">
                  <c:v>0.43000000000000038</c:v>
                </c:pt>
                <c:pt idx="105">
                  <c:v>0.43000000000000038</c:v>
                </c:pt>
                <c:pt idx="106">
                  <c:v>0.46</c:v>
                </c:pt>
                <c:pt idx="107">
                  <c:v>0.44000000000000039</c:v>
                </c:pt>
                <c:pt idx="108">
                  <c:v>0.42000000000000032</c:v>
                </c:pt>
                <c:pt idx="109">
                  <c:v>0.43000000000000038</c:v>
                </c:pt>
                <c:pt idx="110">
                  <c:v>0.48000000000000032</c:v>
                </c:pt>
                <c:pt idx="111">
                  <c:v>0.5</c:v>
                </c:pt>
                <c:pt idx="112">
                  <c:v>0.43000000000000038</c:v>
                </c:pt>
                <c:pt idx="113">
                  <c:v>0.45</c:v>
                </c:pt>
                <c:pt idx="114">
                  <c:v>0.51</c:v>
                </c:pt>
                <c:pt idx="115">
                  <c:v>0.5</c:v>
                </c:pt>
                <c:pt idx="116">
                  <c:v>0.47000000000000008</c:v>
                </c:pt>
                <c:pt idx="117">
                  <c:v>0.43000000000000038</c:v>
                </c:pt>
                <c:pt idx="118">
                  <c:v>0.44000000000000039</c:v>
                </c:pt>
                <c:pt idx="119">
                  <c:v>0.43000000000000038</c:v>
                </c:pt>
                <c:pt idx="120">
                  <c:v>0.43000000000000038</c:v>
                </c:pt>
                <c:pt idx="121">
                  <c:v>0.46</c:v>
                </c:pt>
                <c:pt idx="122">
                  <c:v>0.44000000000000039</c:v>
                </c:pt>
                <c:pt idx="123">
                  <c:v>0.41000000000000031</c:v>
                </c:pt>
                <c:pt idx="124">
                  <c:v>0.5</c:v>
                </c:pt>
                <c:pt idx="125">
                  <c:v>0.48000000000000032</c:v>
                </c:pt>
                <c:pt idx="126">
                  <c:v>0.45</c:v>
                </c:pt>
                <c:pt idx="127">
                  <c:v>0.44000000000000039</c:v>
                </c:pt>
                <c:pt idx="128">
                  <c:v>0.44000000000000039</c:v>
                </c:pt>
                <c:pt idx="129">
                  <c:v>0.45</c:v>
                </c:pt>
                <c:pt idx="130">
                  <c:v>0.47000000000000008</c:v>
                </c:pt>
                <c:pt idx="131">
                  <c:v>0.44000000000000039</c:v>
                </c:pt>
                <c:pt idx="132">
                  <c:v>0.45</c:v>
                </c:pt>
                <c:pt idx="133">
                  <c:v>0.45</c:v>
                </c:pt>
                <c:pt idx="134">
                  <c:v>0.47000000000000008</c:v>
                </c:pt>
                <c:pt idx="135">
                  <c:v>0.45</c:v>
                </c:pt>
                <c:pt idx="136">
                  <c:v>0.45</c:v>
                </c:pt>
                <c:pt idx="137">
                  <c:v>0.48000000000000032</c:v>
                </c:pt>
                <c:pt idx="138">
                  <c:v>0.5</c:v>
                </c:pt>
                <c:pt idx="139">
                  <c:v>0.49000000000000032</c:v>
                </c:pt>
                <c:pt idx="140">
                  <c:v>0.51</c:v>
                </c:pt>
                <c:pt idx="141">
                  <c:v>0.49000000000000032</c:v>
                </c:pt>
                <c:pt idx="142">
                  <c:v>0.49000000000000032</c:v>
                </c:pt>
                <c:pt idx="143">
                  <c:v>0.5</c:v>
                </c:pt>
                <c:pt idx="144">
                  <c:v>0.52</c:v>
                </c:pt>
                <c:pt idx="145">
                  <c:v>0.49000000000000032</c:v>
                </c:pt>
                <c:pt idx="146">
                  <c:v>0.53</c:v>
                </c:pt>
                <c:pt idx="147">
                  <c:v>0.53</c:v>
                </c:pt>
                <c:pt idx="148">
                  <c:v>0.49000000000000032</c:v>
                </c:pt>
                <c:pt idx="149">
                  <c:v>0.56000000000000005</c:v>
                </c:pt>
                <c:pt idx="150">
                  <c:v>0.51</c:v>
                </c:pt>
                <c:pt idx="151">
                  <c:v>0.54</c:v>
                </c:pt>
                <c:pt idx="152">
                  <c:v>0.48000000000000032</c:v>
                </c:pt>
                <c:pt idx="153">
                  <c:v>0.5</c:v>
                </c:pt>
                <c:pt idx="154">
                  <c:v>0.55000000000000004</c:v>
                </c:pt>
                <c:pt idx="155">
                  <c:v>0.53</c:v>
                </c:pt>
                <c:pt idx="156">
                  <c:v>0.53</c:v>
                </c:pt>
                <c:pt idx="157">
                  <c:v>0.56000000000000005</c:v>
                </c:pt>
                <c:pt idx="158">
                  <c:v>0.49000000000000032</c:v>
                </c:pt>
                <c:pt idx="159">
                  <c:v>0.52</c:v>
                </c:pt>
                <c:pt idx="160">
                  <c:v>0.53</c:v>
                </c:pt>
                <c:pt idx="161">
                  <c:v>0.56000000000000005</c:v>
                </c:pt>
                <c:pt idx="162">
                  <c:v>0.49000000000000032</c:v>
                </c:pt>
                <c:pt idx="163">
                  <c:v>0.59000000000000064</c:v>
                </c:pt>
                <c:pt idx="164">
                  <c:v>0.53</c:v>
                </c:pt>
                <c:pt idx="165">
                  <c:v>0.94000000000000061</c:v>
                </c:pt>
                <c:pt idx="166">
                  <c:v>0.9</c:v>
                </c:pt>
                <c:pt idx="167">
                  <c:v>0.8900000000000009</c:v>
                </c:pt>
                <c:pt idx="168">
                  <c:v>0.9</c:v>
                </c:pt>
                <c:pt idx="169">
                  <c:v>0.91</c:v>
                </c:pt>
                <c:pt idx="170">
                  <c:v>0.95000000000000062</c:v>
                </c:pt>
                <c:pt idx="171">
                  <c:v>0.92</c:v>
                </c:pt>
                <c:pt idx="172">
                  <c:v>0.9</c:v>
                </c:pt>
                <c:pt idx="173">
                  <c:v>0.88000000000000089</c:v>
                </c:pt>
                <c:pt idx="174">
                  <c:v>1.06</c:v>
                </c:pt>
                <c:pt idx="175">
                  <c:v>0.91</c:v>
                </c:pt>
                <c:pt idx="176">
                  <c:v>0.9</c:v>
                </c:pt>
                <c:pt idx="177">
                  <c:v>0.97000000000000053</c:v>
                </c:pt>
                <c:pt idx="178">
                  <c:v>1.1000000000000001</c:v>
                </c:pt>
                <c:pt idx="179">
                  <c:v>0.91</c:v>
                </c:pt>
                <c:pt idx="180">
                  <c:v>0.91</c:v>
                </c:pt>
                <c:pt idx="181">
                  <c:v>0.91</c:v>
                </c:pt>
                <c:pt idx="182">
                  <c:v>0.92</c:v>
                </c:pt>
                <c:pt idx="183">
                  <c:v>0.9</c:v>
                </c:pt>
                <c:pt idx="184">
                  <c:v>0.96000000000000063</c:v>
                </c:pt>
                <c:pt idx="185">
                  <c:v>0.97000000000000053</c:v>
                </c:pt>
                <c:pt idx="186">
                  <c:v>1.1599999999999941</c:v>
                </c:pt>
                <c:pt idx="187">
                  <c:v>0.98</c:v>
                </c:pt>
                <c:pt idx="188">
                  <c:v>1.04</c:v>
                </c:pt>
                <c:pt idx="189">
                  <c:v>1.02</c:v>
                </c:pt>
                <c:pt idx="190">
                  <c:v>0.95000000000000062</c:v>
                </c:pt>
                <c:pt idx="191">
                  <c:v>0.97000000000000053</c:v>
                </c:pt>
                <c:pt idx="192">
                  <c:v>0.97000000000000053</c:v>
                </c:pt>
                <c:pt idx="193">
                  <c:v>0.97000000000000053</c:v>
                </c:pt>
                <c:pt idx="194">
                  <c:v>0.96000000000000063</c:v>
                </c:pt>
                <c:pt idx="195">
                  <c:v>0.96000000000000063</c:v>
                </c:pt>
                <c:pt idx="196">
                  <c:v>0.94000000000000061</c:v>
                </c:pt>
                <c:pt idx="197">
                  <c:v>1.06</c:v>
                </c:pt>
                <c:pt idx="198">
                  <c:v>0.96000000000000063</c:v>
                </c:pt>
                <c:pt idx="199">
                  <c:v>0.97000000000000053</c:v>
                </c:pt>
                <c:pt idx="200">
                  <c:v>0.98</c:v>
                </c:pt>
                <c:pt idx="201">
                  <c:v>0.96000000000000063</c:v>
                </c:pt>
                <c:pt idx="202">
                  <c:v>0.99</c:v>
                </c:pt>
                <c:pt idx="203">
                  <c:v>0.85000000000000064</c:v>
                </c:pt>
                <c:pt idx="204">
                  <c:v>0.83000000000000063</c:v>
                </c:pt>
                <c:pt idx="205">
                  <c:v>0.88000000000000089</c:v>
                </c:pt>
                <c:pt idx="206">
                  <c:v>0.88000000000000089</c:v>
                </c:pt>
                <c:pt idx="207">
                  <c:v>0.8900000000000009</c:v>
                </c:pt>
                <c:pt idx="208">
                  <c:v>0.9</c:v>
                </c:pt>
                <c:pt idx="209">
                  <c:v>0.85000000000000064</c:v>
                </c:pt>
                <c:pt idx="210">
                  <c:v>0.9</c:v>
                </c:pt>
                <c:pt idx="211">
                  <c:v>0.9</c:v>
                </c:pt>
                <c:pt idx="212">
                  <c:v>0.92</c:v>
                </c:pt>
                <c:pt idx="213">
                  <c:v>0.9</c:v>
                </c:pt>
                <c:pt idx="214">
                  <c:v>0.86000000000000065</c:v>
                </c:pt>
                <c:pt idx="215">
                  <c:v>0.9</c:v>
                </c:pt>
                <c:pt idx="216">
                  <c:v>0.88000000000000089</c:v>
                </c:pt>
                <c:pt idx="217">
                  <c:v>0.8900000000000009</c:v>
                </c:pt>
                <c:pt idx="218">
                  <c:v>0.86000000000000065</c:v>
                </c:pt>
                <c:pt idx="219">
                  <c:v>0.87000000000000266</c:v>
                </c:pt>
                <c:pt idx="220">
                  <c:v>0.86000000000000065</c:v>
                </c:pt>
                <c:pt idx="221">
                  <c:v>0.9</c:v>
                </c:pt>
                <c:pt idx="222">
                  <c:v>0.86000000000000065</c:v>
                </c:pt>
                <c:pt idx="223">
                  <c:v>0.87000000000000266</c:v>
                </c:pt>
                <c:pt idx="224">
                  <c:v>0.85000000000000064</c:v>
                </c:pt>
                <c:pt idx="225">
                  <c:v>0.91</c:v>
                </c:pt>
                <c:pt idx="226">
                  <c:v>0.84000000000000064</c:v>
                </c:pt>
                <c:pt idx="227">
                  <c:v>0.88000000000000089</c:v>
                </c:pt>
                <c:pt idx="228">
                  <c:v>0.97000000000000053</c:v>
                </c:pt>
                <c:pt idx="229">
                  <c:v>0.96000000000000063</c:v>
                </c:pt>
                <c:pt idx="230">
                  <c:v>0.99</c:v>
                </c:pt>
                <c:pt idx="231">
                  <c:v>0.94000000000000061</c:v>
                </c:pt>
                <c:pt idx="232">
                  <c:v>0.96000000000000063</c:v>
                </c:pt>
                <c:pt idx="233">
                  <c:v>1.01</c:v>
                </c:pt>
                <c:pt idx="234">
                  <c:v>0.98</c:v>
                </c:pt>
                <c:pt idx="235">
                  <c:v>0.97000000000000053</c:v>
                </c:pt>
                <c:pt idx="236">
                  <c:v>0.95000000000000062</c:v>
                </c:pt>
                <c:pt idx="237">
                  <c:v>0.98</c:v>
                </c:pt>
                <c:pt idx="238">
                  <c:v>0.98</c:v>
                </c:pt>
                <c:pt idx="239">
                  <c:v>0.97000000000000053</c:v>
                </c:pt>
                <c:pt idx="240">
                  <c:v>0.99</c:v>
                </c:pt>
                <c:pt idx="241">
                  <c:v>0.95000000000000062</c:v>
                </c:pt>
                <c:pt idx="242">
                  <c:v>1</c:v>
                </c:pt>
                <c:pt idx="243">
                  <c:v>1.03</c:v>
                </c:pt>
                <c:pt idx="244">
                  <c:v>1.01</c:v>
                </c:pt>
                <c:pt idx="245">
                  <c:v>1.01</c:v>
                </c:pt>
                <c:pt idx="246">
                  <c:v>0.98</c:v>
                </c:pt>
                <c:pt idx="247">
                  <c:v>0.99</c:v>
                </c:pt>
                <c:pt idx="248">
                  <c:v>1.02</c:v>
                </c:pt>
                <c:pt idx="249">
                  <c:v>0.95000000000000062</c:v>
                </c:pt>
                <c:pt idx="250">
                  <c:v>1.04</c:v>
                </c:pt>
                <c:pt idx="251">
                  <c:v>0.99</c:v>
                </c:pt>
                <c:pt idx="252">
                  <c:v>0.98</c:v>
                </c:pt>
                <c:pt idx="253">
                  <c:v>1.22</c:v>
                </c:pt>
                <c:pt idx="254">
                  <c:v>0.99</c:v>
                </c:pt>
                <c:pt idx="255">
                  <c:v>0.98</c:v>
                </c:pt>
                <c:pt idx="256">
                  <c:v>0.95000000000000062</c:v>
                </c:pt>
                <c:pt idx="257">
                  <c:v>1</c:v>
                </c:pt>
                <c:pt idx="258">
                  <c:v>0.99</c:v>
                </c:pt>
                <c:pt idx="259">
                  <c:v>0.97000000000000053</c:v>
                </c:pt>
                <c:pt idx="260">
                  <c:v>1.03</c:v>
                </c:pt>
                <c:pt idx="261">
                  <c:v>0.96000000000000063</c:v>
                </c:pt>
                <c:pt idx="262">
                  <c:v>0.95000000000000062</c:v>
                </c:pt>
                <c:pt idx="263">
                  <c:v>1.03</c:v>
                </c:pt>
                <c:pt idx="264">
                  <c:v>0.99</c:v>
                </c:pt>
                <c:pt idx="265">
                  <c:v>0.94000000000000061</c:v>
                </c:pt>
                <c:pt idx="266">
                  <c:v>1.02</c:v>
                </c:pt>
                <c:pt idx="267">
                  <c:v>1.01</c:v>
                </c:pt>
                <c:pt idx="268">
                  <c:v>0.99</c:v>
                </c:pt>
                <c:pt idx="269">
                  <c:v>0.96000000000000063</c:v>
                </c:pt>
                <c:pt idx="270">
                  <c:v>0.95000000000000062</c:v>
                </c:pt>
                <c:pt idx="271">
                  <c:v>0.92</c:v>
                </c:pt>
                <c:pt idx="272">
                  <c:v>0.99</c:v>
                </c:pt>
                <c:pt idx="273">
                  <c:v>0.96000000000000063</c:v>
                </c:pt>
                <c:pt idx="274">
                  <c:v>0.96000000000000063</c:v>
                </c:pt>
                <c:pt idx="275">
                  <c:v>0.97000000000000053</c:v>
                </c:pt>
                <c:pt idx="276">
                  <c:v>1.02</c:v>
                </c:pt>
                <c:pt idx="277">
                  <c:v>0.94000000000000061</c:v>
                </c:pt>
                <c:pt idx="278">
                  <c:v>1.03</c:v>
                </c:pt>
                <c:pt idx="279">
                  <c:v>0.95000000000000062</c:v>
                </c:pt>
                <c:pt idx="280">
                  <c:v>0.97000000000000053</c:v>
                </c:pt>
                <c:pt idx="281">
                  <c:v>1</c:v>
                </c:pt>
                <c:pt idx="282">
                  <c:v>0.96000000000000063</c:v>
                </c:pt>
                <c:pt idx="283">
                  <c:v>0.97000000000000053</c:v>
                </c:pt>
                <c:pt idx="284">
                  <c:v>0.97000000000000053</c:v>
                </c:pt>
                <c:pt idx="285">
                  <c:v>0.98</c:v>
                </c:pt>
                <c:pt idx="286">
                  <c:v>0.96000000000000063</c:v>
                </c:pt>
                <c:pt idx="287">
                  <c:v>1.7400000000000015</c:v>
                </c:pt>
                <c:pt idx="288">
                  <c:v>1.7700000000000018</c:v>
                </c:pt>
                <c:pt idx="289">
                  <c:v>0.97000000000000053</c:v>
                </c:pt>
                <c:pt idx="290">
                  <c:v>1.04</c:v>
                </c:pt>
                <c:pt idx="291">
                  <c:v>0.94000000000000061</c:v>
                </c:pt>
                <c:pt idx="292">
                  <c:v>0.93</c:v>
                </c:pt>
                <c:pt idx="293">
                  <c:v>0.97000000000000053</c:v>
                </c:pt>
                <c:pt idx="294">
                  <c:v>0.92</c:v>
                </c:pt>
                <c:pt idx="295">
                  <c:v>0.98</c:v>
                </c:pt>
                <c:pt idx="296">
                  <c:v>0.94000000000000061</c:v>
                </c:pt>
                <c:pt idx="297">
                  <c:v>0.96000000000000063</c:v>
                </c:pt>
                <c:pt idx="298">
                  <c:v>0.95000000000000062</c:v>
                </c:pt>
                <c:pt idx="299">
                  <c:v>1.05</c:v>
                </c:pt>
                <c:pt idx="300">
                  <c:v>0.95000000000000062</c:v>
                </c:pt>
                <c:pt idx="301">
                  <c:v>0.91</c:v>
                </c:pt>
                <c:pt idx="302">
                  <c:v>0.96000000000000063</c:v>
                </c:pt>
                <c:pt idx="303">
                  <c:v>0.92</c:v>
                </c:pt>
                <c:pt idx="304">
                  <c:v>0.96000000000000063</c:v>
                </c:pt>
                <c:pt idx="305">
                  <c:v>0.93</c:v>
                </c:pt>
                <c:pt idx="306">
                  <c:v>0.99</c:v>
                </c:pt>
                <c:pt idx="307">
                  <c:v>0.95000000000000062</c:v>
                </c:pt>
                <c:pt idx="308">
                  <c:v>0.95000000000000062</c:v>
                </c:pt>
                <c:pt idx="309">
                  <c:v>0.96000000000000063</c:v>
                </c:pt>
                <c:pt idx="310">
                  <c:v>0.94000000000000061</c:v>
                </c:pt>
              </c:numCache>
            </c:numRef>
          </c:val>
          <c:smooth val="0"/>
        </c:ser>
        <c:ser>
          <c:idx val="3"/>
          <c:order val="3"/>
          <c:marker>
            <c:symbol val="none"/>
          </c:marker>
          <c:val>
            <c:numRef>
              <c:f>Sheet1!$G$100:$G$410</c:f>
              <c:numCache>
                <c:formatCode>General</c:formatCode>
                <c:ptCount val="311"/>
                <c:pt idx="0">
                  <c:v>0.48000000000000032</c:v>
                </c:pt>
                <c:pt idx="1">
                  <c:v>0.49000000000000032</c:v>
                </c:pt>
                <c:pt idx="2">
                  <c:v>0.45</c:v>
                </c:pt>
                <c:pt idx="3">
                  <c:v>0.45</c:v>
                </c:pt>
                <c:pt idx="4">
                  <c:v>0.43000000000000038</c:v>
                </c:pt>
                <c:pt idx="5">
                  <c:v>0.49000000000000032</c:v>
                </c:pt>
                <c:pt idx="6">
                  <c:v>0.47000000000000008</c:v>
                </c:pt>
                <c:pt idx="7">
                  <c:v>0.48000000000000032</c:v>
                </c:pt>
                <c:pt idx="8">
                  <c:v>0.47000000000000008</c:v>
                </c:pt>
                <c:pt idx="9">
                  <c:v>0.48000000000000032</c:v>
                </c:pt>
                <c:pt idx="10">
                  <c:v>0.46</c:v>
                </c:pt>
                <c:pt idx="11">
                  <c:v>0.47000000000000008</c:v>
                </c:pt>
                <c:pt idx="12">
                  <c:v>0.49000000000000032</c:v>
                </c:pt>
                <c:pt idx="13">
                  <c:v>0.48000000000000032</c:v>
                </c:pt>
                <c:pt idx="14">
                  <c:v>0.46</c:v>
                </c:pt>
                <c:pt idx="15">
                  <c:v>0.48000000000000032</c:v>
                </c:pt>
                <c:pt idx="16">
                  <c:v>0.46</c:v>
                </c:pt>
                <c:pt idx="17">
                  <c:v>0.47000000000000008</c:v>
                </c:pt>
                <c:pt idx="18">
                  <c:v>0.46</c:v>
                </c:pt>
                <c:pt idx="19">
                  <c:v>0.47000000000000008</c:v>
                </c:pt>
                <c:pt idx="20">
                  <c:v>0.46</c:v>
                </c:pt>
                <c:pt idx="21">
                  <c:v>0.5</c:v>
                </c:pt>
                <c:pt idx="22">
                  <c:v>0.48000000000000032</c:v>
                </c:pt>
                <c:pt idx="23">
                  <c:v>0.46</c:v>
                </c:pt>
                <c:pt idx="24">
                  <c:v>0.49000000000000032</c:v>
                </c:pt>
                <c:pt idx="25">
                  <c:v>0.48000000000000032</c:v>
                </c:pt>
                <c:pt idx="26">
                  <c:v>0.54</c:v>
                </c:pt>
                <c:pt idx="27">
                  <c:v>0.51</c:v>
                </c:pt>
                <c:pt idx="28">
                  <c:v>0.52</c:v>
                </c:pt>
                <c:pt idx="29">
                  <c:v>0.48000000000000032</c:v>
                </c:pt>
                <c:pt idx="30">
                  <c:v>0.82000000000000062</c:v>
                </c:pt>
                <c:pt idx="31">
                  <c:v>0.84000000000000064</c:v>
                </c:pt>
                <c:pt idx="32">
                  <c:v>0.8</c:v>
                </c:pt>
                <c:pt idx="33">
                  <c:v>0.82000000000000062</c:v>
                </c:pt>
                <c:pt idx="34">
                  <c:v>0.85000000000000064</c:v>
                </c:pt>
                <c:pt idx="35">
                  <c:v>0.81</c:v>
                </c:pt>
                <c:pt idx="36">
                  <c:v>0.82000000000000062</c:v>
                </c:pt>
                <c:pt idx="37">
                  <c:v>0.82000000000000062</c:v>
                </c:pt>
                <c:pt idx="38">
                  <c:v>0.81</c:v>
                </c:pt>
                <c:pt idx="39">
                  <c:v>0.82000000000000062</c:v>
                </c:pt>
                <c:pt idx="40">
                  <c:v>0.71000000000000063</c:v>
                </c:pt>
                <c:pt idx="41">
                  <c:v>0.66000000000000336</c:v>
                </c:pt>
                <c:pt idx="42">
                  <c:v>0.65000000000000313</c:v>
                </c:pt>
                <c:pt idx="43">
                  <c:v>0.79</c:v>
                </c:pt>
                <c:pt idx="44">
                  <c:v>0.75000000000000278</c:v>
                </c:pt>
                <c:pt idx="45">
                  <c:v>0.74000000000000266</c:v>
                </c:pt>
                <c:pt idx="46">
                  <c:v>0.76000000000000301</c:v>
                </c:pt>
                <c:pt idx="47">
                  <c:v>0.77000000000000213</c:v>
                </c:pt>
                <c:pt idx="48">
                  <c:v>0.78</c:v>
                </c:pt>
                <c:pt idx="49">
                  <c:v>0.72000000000000064</c:v>
                </c:pt>
                <c:pt idx="50">
                  <c:v>0.71000000000000063</c:v>
                </c:pt>
                <c:pt idx="51">
                  <c:v>0.70000000000000062</c:v>
                </c:pt>
                <c:pt idx="52">
                  <c:v>0.72000000000000064</c:v>
                </c:pt>
                <c:pt idx="53">
                  <c:v>0.72000000000000064</c:v>
                </c:pt>
                <c:pt idx="54">
                  <c:v>0.83000000000000063</c:v>
                </c:pt>
                <c:pt idx="55">
                  <c:v>0.74000000000000266</c:v>
                </c:pt>
                <c:pt idx="56">
                  <c:v>0.71000000000000063</c:v>
                </c:pt>
                <c:pt idx="57">
                  <c:v>0.78</c:v>
                </c:pt>
                <c:pt idx="58">
                  <c:v>0.74000000000000266</c:v>
                </c:pt>
                <c:pt idx="59">
                  <c:v>0.72000000000000064</c:v>
                </c:pt>
                <c:pt idx="60">
                  <c:v>0.71000000000000063</c:v>
                </c:pt>
                <c:pt idx="61">
                  <c:v>0.76000000000000301</c:v>
                </c:pt>
                <c:pt idx="62">
                  <c:v>0.73000000000000065</c:v>
                </c:pt>
                <c:pt idx="63">
                  <c:v>0.53</c:v>
                </c:pt>
                <c:pt idx="64">
                  <c:v>0.52</c:v>
                </c:pt>
                <c:pt idx="65">
                  <c:v>0.52</c:v>
                </c:pt>
                <c:pt idx="66">
                  <c:v>0.5</c:v>
                </c:pt>
                <c:pt idx="67">
                  <c:v>0.5</c:v>
                </c:pt>
                <c:pt idx="68">
                  <c:v>0.53</c:v>
                </c:pt>
                <c:pt idx="69">
                  <c:v>0.52</c:v>
                </c:pt>
                <c:pt idx="70">
                  <c:v>0.51</c:v>
                </c:pt>
                <c:pt idx="71">
                  <c:v>0.5</c:v>
                </c:pt>
                <c:pt idx="72">
                  <c:v>0.49000000000000032</c:v>
                </c:pt>
                <c:pt idx="73">
                  <c:v>0.48000000000000032</c:v>
                </c:pt>
                <c:pt idx="74">
                  <c:v>0.55000000000000004</c:v>
                </c:pt>
                <c:pt idx="75">
                  <c:v>0.47000000000000008</c:v>
                </c:pt>
                <c:pt idx="76">
                  <c:v>0.51</c:v>
                </c:pt>
                <c:pt idx="77">
                  <c:v>0.5</c:v>
                </c:pt>
                <c:pt idx="78">
                  <c:v>0.47000000000000008</c:v>
                </c:pt>
                <c:pt idx="79">
                  <c:v>0.5</c:v>
                </c:pt>
                <c:pt idx="80">
                  <c:v>0.49000000000000032</c:v>
                </c:pt>
                <c:pt idx="81">
                  <c:v>0.52</c:v>
                </c:pt>
                <c:pt idx="82">
                  <c:v>0.58000000000000063</c:v>
                </c:pt>
                <c:pt idx="83">
                  <c:v>0.630000000000003</c:v>
                </c:pt>
                <c:pt idx="84">
                  <c:v>0.60000000000000064</c:v>
                </c:pt>
                <c:pt idx="85">
                  <c:v>0.62000000000000266</c:v>
                </c:pt>
                <c:pt idx="86">
                  <c:v>0.64000000000000301</c:v>
                </c:pt>
                <c:pt idx="87">
                  <c:v>0.630000000000003</c:v>
                </c:pt>
                <c:pt idx="88">
                  <c:v>0.60000000000000064</c:v>
                </c:pt>
                <c:pt idx="89">
                  <c:v>0.62000000000000266</c:v>
                </c:pt>
                <c:pt idx="90">
                  <c:v>0.66000000000000336</c:v>
                </c:pt>
                <c:pt idx="91">
                  <c:v>0.65000000000000313</c:v>
                </c:pt>
                <c:pt idx="92">
                  <c:v>0.70000000000000062</c:v>
                </c:pt>
                <c:pt idx="93">
                  <c:v>0.64000000000000301</c:v>
                </c:pt>
                <c:pt idx="94">
                  <c:v>0.91</c:v>
                </c:pt>
                <c:pt idx="95">
                  <c:v>0.70000000000000062</c:v>
                </c:pt>
                <c:pt idx="96">
                  <c:v>0.71000000000000063</c:v>
                </c:pt>
                <c:pt idx="97">
                  <c:v>0.70000000000000062</c:v>
                </c:pt>
                <c:pt idx="98">
                  <c:v>0.71000000000000063</c:v>
                </c:pt>
                <c:pt idx="99">
                  <c:v>0.71000000000000063</c:v>
                </c:pt>
                <c:pt idx="100">
                  <c:v>0.71000000000000063</c:v>
                </c:pt>
                <c:pt idx="101">
                  <c:v>0.73000000000000065</c:v>
                </c:pt>
                <c:pt idx="102">
                  <c:v>0.70000000000000062</c:v>
                </c:pt>
                <c:pt idx="103">
                  <c:v>0.74000000000000266</c:v>
                </c:pt>
                <c:pt idx="104">
                  <c:v>0.77000000000000213</c:v>
                </c:pt>
                <c:pt idx="105">
                  <c:v>0.79</c:v>
                </c:pt>
                <c:pt idx="106">
                  <c:v>0.74000000000000266</c:v>
                </c:pt>
                <c:pt idx="107">
                  <c:v>0.72000000000000064</c:v>
                </c:pt>
                <c:pt idx="108">
                  <c:v>0.72000000000000064</c:v>
                </c:pt>
                <c:pt idx="109">
                  <c:v>0.75000000000000278</c:v>
                </c:pt>
                <c:pt idx="110">
                  <c:v>0.75000000000000278</c:v>
                </c:pt>
                <c:pt idx="111">
                  <c:v>0.77000000000000213</c:v>
                </c:pt>
                <c:pt idx="112">
                  <c:v>0.76000000000000301</c:v>
                </c:pt>
                <c:pt idx="113">
                  <c:v>0.71000000000000063</c:v>
                </c:pt>
                <c:pt idx="114">
                  <c:v>0.83000000000000063</c:v>
                </c:pt>
                <c:pt idx="115">
                  <c:v>0.79</c:v>
                </c:pt>
                <c:pt idx="116">
                  <c:v>0.77000000000000213</c:v>
                </c:pt>
                <c:pt idx="117">
                  <c:v>0.68000000000000105</c:v>
                </c:pt>
                <c:pt idx="118">
                  <c:v>0.68000000000000105</c:v>
                </c:pt>
                <c:pt idx="119">
                  <c:v>0.68000000000000105</c:v>
                </c:pt>
                <c:pt idx="120">
                  <c:v>0.67000000000000348</c:v>
                </c:pt>
                <c:pt idx="121">
                  <c:v>0.70000000000000062</c:v>
                </c:pt>
                <c:pt idx="122">
                  <c:v>0.67000000000000348</c:v>
                </c:pt>
                <c:pt idx="123">
                  <c:v>0.68000000000000105</c:v>
                </c:pt>
                <c:pt idx="124">
                  <c:v>0.71000000000000063</c:v>
                </c:pt>
                <c:pt idx="125">
                  <c:v>0.69000000000000172</c:v>
                </c:pt>
                <c:pt idx="126">
                  <c:v>0.73000000000000065</c:v>
                </c:pt>
                <c:pt idx="127">
                  <c:v>0.67000000000000348</c:v>
                </c:pt>
                <c:pt idx="128">
                  <c:v>0.75000000000000278</c:v>
                </c:pt>
                <c:pt idx="129">
                  <c:v>0.73000000000000065</c:v>
                </c:pt>
                <c:pt idx="130">
                  <c:v>0.73000000000000065</c:v>
                </c:pt>
                <c:pt idx="131">
                  <c:v>0.71000000000000063</c:v>
                </c:pt>
                <c:pt idx="132">
                  <c:v>0.74000000000000266</c:v>
                </c:pt>
                <c:pt idx="133">
                  <c:v>0.67000000000000348</c:v>
                </c:pt>
                <c:pt idx="134">
                  <c:v>0.72000000000000064</c:v>
                </c:pt>
                <c:pt idx="135">
                  <c:v>0.74000000000000266</c:v>
                </c:pt>
                <c:pt idx="136">
                  <c:v>0.72000000000000064</c:v>
                </c:pt>
                <c:pt idx="137">
                  <c:v>0.70000000000000062</c:v>
                </c:pt>
                <c:pt idx="138">
                  <c:v>0.86000000000000065</c:v>
                </c:pt>
                <c:pt idx="139">
                  <c:v>0.8900000000000009</c:v>
                </c:pt>
                <c:pt idx="140">
                  <c:v>0.85000000000000064</c:v>
                </c:pt>
                <c:pt idx="141">
                  <c:v>0.91</c:v>
                </c:pt>
                <c:pt idx="142">
                  <c:v>0.76000000000000301</c:v>
                </c:pt>
                <c:pt idx="143">
                  <c:v>0.79</c:v>
                </c:pt>
                <c:pt idx="144">
                  <c:v>0.8</c:v>
                </c:pt>
                <c:pt idx="145">
                  <c:v>0.83000000000000063</c:v>
                </c:pt>
                <c:pt idx="146">
                  <c:v>0.8</c:v>
                </c:pt>
                <c:pt idx="147">
                  <c:v>0.78</c:v>
                </c:pt>
                <c:pt idx="148">
                  <c:v>0.81</c:v>
                </c:pt>
                <c:pt idx="149">
                  <c:v>0.79</c:v>
                </c:pt>
                <c:pt idx="150">
                  <c:v>0.83000000000000063</c:v>
                </c:pt>
                <c:pt idx="151">
                  <c:v>0.78</c:v>
                </c:pt>
                <c:pt idx="152">
                  <c:v>0.79</c:v>
                </c:pt>
                <c:pt idx="153">
                  <c:v>0.79</c:v>
                </c:pt>
                <c:pt idx="154">
                  <c:v>0.8</c:v>
                </c:pt>
                <c:pt idx="155">
                  <c:v>0.83000000000000063</c:v>
                </c:pt>
                <c:pt idx="156">
                  <c:v>0.77000000000000213</c:v>
                </c:pt>
                <c:pt idx="157">
                  <c:v>0.83000000000000063</c:v>
                </c:pt>
                <c:pt idx="158">
                  <c:v>0.81</c:v>
                </c:pt>
                <c:pt idx="159">
                  <c:v>0.82000000000000062</c:v>
                </c:pt>
                <c:pt idx="160">
                  <c:v>0.81</c:v>
                </c:pt>
                <c:pt idx="161">
                  <c:v>0.78</c:v>
                </c:pt>
                <c:pt idx="162">
                  <c:v>0.76000000000000301</c:v>
                </c:pt>
                <c:pt idx="163">
                  <c:v>0.79</c:v>
                </c:pt>
                <c:pt idx="164">
                  <c:v>0.76000000000000301</c:v>
                </c:pt>
                <c:pt idx="165">
                  <c:v>1.1800000000000053</c:v>
                </c:pt>
                <c:pt idx="166">
                  <c:v>1.22</c:v>
                </c:pt>
                <c:pt idx="167">
                  <c:v>1.2</c:v>
                </c:pt>
                <c:pt idx="168">
                  <c:v>1.21</c:v>
                </c:pt>
                <c:pt idx="169">
                  <c:v>1.1900000000000053</c:v>
                </c:pt>
                <c:pt idx="170">
                  <c:v>1.24</c:v>
                </c:pt>
                <c:pt idx="171">
                  <c:v>1.23</c:v>
                </c:pt>
                <c:pt idx="172">
                  <c:v>1.22</c:v>
                </c:pt>
                <c:pt idx="173">
                  <c:v>1.22</c:v>
                </c:pt>
                <c:pt idx="174">
                  <c:v>1.45</c:v>
                </c:pt>
                <c:pt idx="175">
                  <c:v>1.2</c:v>
                </c:pt>
                <c:pt idx="176">
                  <c:v>1.23</c:v>
                </c:pt>
                <c:pt idx="177">
                  <c:v>1.29</c:v>
                </c:pt>
                <c:pt idx="178">
                  <c:v>1.37</c:v>
                </c:pt>
                <c:pt idx="179">
                  <c:v>1.2</c:v>
                </c:pt>
                <c:pt idx="180">
                  <c:v>1.27</c:v>
                </c:pt>
                <c:pt idx="181">
                  <c:v>1.1900000000000053</c:v>
                </c:pt>
                <c:pt idx="182">
                  <c:v>1.21</c:v>
                </c:pt>
                <c:pt idx="183">
                  <c:v>1.1900000000000053</c:v>
                </c:pt>
                <c:pt idx="184">
                  <c:v>1.21</c:v>
                </c:pt>
                <c:pt idx="185">
                  <c:v>1.29</c:v>
                </c:pt>
                <c:pt idx="186">
                  <c:v>1.5</c:v>
                </c:pt>
                <c:pt idx="187">
                  <c:v>1.27</c:v>
                </c:pt>
                <c:pt idx="188">
                  <c:v>1.29</c:v>
                </c:pt>
                <c:pt idx="189">
                  <c:v>1.29</c:v>
                </c:pt>
                <c:pt idx="190">
                  <c:v>1.25</c:v>
                </c:pt>
                <c:pt idx="191">
                  <c:v>1.28</c:v>
                </c:pt>
                <c:pt idx="192">
                  <c:v>1.23</c:v>
                </c:pt>
                <c:pt idx="193">
                  <c:v>1.21</c:v>
                </c:pt>
                <c:pt idx="194">
                  <c:v>1.27</c:v>
                </c:pt>
                <c:pt idx="195">
                  <c:v>1.2</c:v>
                </c:pt>
                <c:pt idx="196">
                  <c:v>1.23</c:v>
                </c:pt>
                <c:pt idx="197">
                  <c:v>1.3900000000000001</c:v>
                </c:pt>
                <c:pt idx="198">
                  <c:v>1.24</c:v>
                </c:pt>
                <c:pt idx="199">
                  <c:v>1.23</c:v>
                </c:pt>
                <c:pt idx="200">
                  <c:v>1.35</c:v>
                </c:pt>
                <c:pt idx="201">
                  <c:v>1.24</c:v>
                </c:pt>
                <c:pt idx="202">
                  <c:v>1.27</c:v>
                </c:pt>
                <c:pt idx="203">
                  <c:v>1.1000000000000001</c:v>
                </c:pt>
                <c:pt idx="204">
                  <c:v>1.06</c:v>
                </c:pt>
                <c:pt idx="205">
                  <c:v>1.0900000000000001</c:v>
                </c:pt>
                <c:pt idx="206">
                  <c:v>1.06</c:v>
                </c:pt>
                <c:pt idx="207">
                  <c:v>1.1499999999999941</c:v>
                </c:pt>
                <c:pt idx="208">
                  <c:v>1.0900000000000001</c:v>
                </c:pt>
                <c:pt idx="209">
                  <c:v>1.1299999999999939</c:v>
                </c:pt>
                <c:pt idx="210">
                  <c:v>1.0900000000000001</c:v>
                </c:pt>
                <c:pt idx="211">
                  <c:v>1.08</c:v>
                </c:pt>
                <c:pt idx="212">
                  <c:v>1.06</c:v>
                </c:pt>
                <c:pt idx="213">
                  <c:v>1.05</c:v>
                </c:pt>
                <c:pt idx="214">
                  <c:v>1.07</c:v>
                </c:pt>
                <c:pt idx="215">
                  <c:v>1.1299999999999939</c:v>
                </c:pt>
                <c:pt idx="216">
                  <c:v>1.0900000000000001</c:v>
                </c:pt>
                <c:pt idx="217">
                  <c:v>1.07</c:v>
                </c:pt>
                <c:pt idx="218">
                  <c:v>1.06</c:v>
                </c:pt>
                <c:pt idx="219">
                  <c:v>1.06</c:v>
                </c:pt>
                <c:pt idx="220">
                  <c:v>1.08</c:v>
                </c:pt>
                <c:pt idx="221">
                  <c:v>1.08</c:v>
                </c:pt>
                <c:pt idx="222">
                  <c:v>1.04</c:v>
                </c:pt>
                <c:pt idx="223">
                  <c:v>1.04</c:v>
                </c:pt>
                <c:pt idx="224">
                  <c:v>1.03</c:v>
                </c:pt>
                <c:pt idx="225">
                  <c:v>1.06</c:v>
                </c:pt>
                <c:pt idx="226">
                  <c:v>1.08</c:v>
                </c:pt>
                <c:pt idx="227">
                  <c:v>1.05</c:v>
                </c:pt>
                <c:pt idx="228">
                  <c:v>1.1499999999999941</c:v>
                </c:pt>
                <c:pt idx="229">
                  <c:v>1.1499999999999941</c:v>
                </c:pt>
                <c:pt idx="230">
                  <c:v>1.1000000000000001</c:v>
                </c:pt>
                <c:pt idx="231">
                  <c:v>1.1900000000000053</c:v>
                </c:pt>
                <c:pt idx="232">
                  <c:v>1.1499999999999941</c:v>
                </c:pt>
                <c:pt idx="233">
                  <c:v>1.1200000000000001</c:v>
                </c:pt>
                <c:pt idx="234">
                  <c:v>1.1499999999999941</c:v>
                </c:pt>
                <c:pt idx="235">
                  <c:v>1.1399999999999941</c:v>
                </c:pt>
                <c:pt idx="236">
                  <c:v>1.1000000000000001</c:v>
                </c:pt>
                <c:pt idx="237">
                  <c:v>1.1200000000000001</c:v>
                </c:pt>
                <c:pt idx="238">
                  <c:v>1.1499999999999941</c:v>
                </c:pt>
                <c:pt idx="239">
                  <c:v>1.1299999999999939</c:v>
                </c:pt>
                <c:pt idx="240">
                  <c:v>1.1399999999999941</c:v>
                </c:pt>
                <c:pt idx="241">
                  <c:v>1.1299999999999939</c:v>
                </c:pt>
                <c:pt idx="242">
                  <c:v>1.1800000000000053</c:v>
                </c:pt>
                <c:pt idx="243">
                  <c:v>1.1299999999999939</c:v>
                </c:pt>
                <c:pt idx="244">
                  <c:v>1.1900000000000053</c:v>
                </c:pt>
                <c:pt idx="245">
                  <c:v>1.1700000000000021</c:v>
                </c:pt>
                <c:pt idx="246">
                  <c:v>1.1499999999999941</c:v>
                </c:pt>
                <c:pt idx="247">
                  <c:v>1.1399999999999941</c:v>
                </c:pt>
                <c:pt idx="248">
                  <c:v>1.1499999999999941</c:v>
                </c:pt>
                <c:pt idx="249">
                  <c:v>1.1000000000000001</c:v>
                </c:pt>
                <c:pt idx="250">
                  <c:v>1.22</c:v>
                </c:pt>
                <c:pt idx="251">
                  <c:v>1.08</c:v>
                </c:pt>
                <c:pt idx="252">
                  <c:v>1.1100000000000001</c:v>
                </c:pt>
                <c:pt idx="253">
                  <c:v>1.28</c:v>
                </c:pt>
                <c:pt idx="254">
                  <c:v>1.1900000000000053</c:v>
                </c:pt>
                <c:pt idx="255">
                  <c:v>1.1299999999999939</c:v>
                </c:pt>
                <c:pt idx="256">
                  <c:v>1.1200000000000001</c:v>
                </c:pt>
                <c:pt idx="257">
                  <c:v>1.1499999999999941</c:v>
                </c:pt>
                <c:pt idx="258">
                  <c:v>1.1599999999999941</c:v>
                </c:pt>
                <c:pt idx="259">
                  <c:v>1.1399999999999941</c:v>
                </c:pt>
                <c:pt idx="260">
                  <c:v>1.1900000000000053</c:v>
                </c:pt>
                <c:pt idx="261">
                  <c:v>1.1100000000000001</c:v>
                </c:pt>
                <c:pt idx="262">
                  <c:v>1.1299999999999939</c:v>
                </c:pt>
                <c:pt idx="263">
                  <c:v>1.1700000000000021</c:v>
                </c:pt>
                <c:pt idx="264">
                  <c:v>1.1700000000000021</c:v>
                </c:pt>
                <c:pt idx="265">
                  <c:v>1.1399999999999941</c:v>
                </c:pt>
                <c:pt idx="266">
                  <c:v>1.1900000000000053</c:v>
                </c:pt>
                <c:pt idx="267">
                  <c:v>1.1800000000000053</c:v>
                </c:pt>
                <c:pt idx="268">
                  <c:v>1.1299999999999939</c:v>
                </c:pt>
                <c:pt idx="269">
                  <c:v>1.0900000000000001</c:v>
                </c:pt>
                <c:pt idx="270">
                  <c:v>1.07</c:v>
                </c:pt>
                <c:pt idx="271">
                  <c:v>1.08</c:v>
                </c:pt>
                <c:pt idx="272">
                  <c:v>1.08</c:v>
                </c:pt>
                <c:pt idx="273">
                  <c:v>1.07</c:v>
                </c:pt>
                <c:pt idx="274">
                  <c:v>1.1000000000000001</c:v>
                </c:pt>
                <c:pt idx="275">
                  <c:v>1.08</c:v>
                </c:pt>
                <c:pt idx="276">
                  <c:v>1.07</c:v>
                </c:pt>
                <c:pt idx="277">
                  <c:v>1.06</c:v>
                </c:pt>
                <c:pt idx="278">
                  <c:v>1.04</c:v>
                </c:pt>
                <c:pt idx="279">
                  <c:v>1.07</c:v>
                </c:pt>
                <c:pt idx="280">
                  <c:v>1.0900000000000001</c:v>
                </c:pt>
                <c:pt idx="281">
                  <c:v>1.08</c:v>
                </c:pt>
                <c:pt idx="282">
                  <c:v>1.08</c:v>
                </c:pt>
                <c:pt idx="283">
                  <c:v>1.07</c:v>
                </c:pt>
                <c:pt idx="284">
                  <c:v>1.1100000000000001</c:v>
                </c:pt>
                <c:pt idx="285">
                  <c:v>1.1000000000000001</c:v>
                </c:pt>
                <c:pt idx="286">
                  <c:v>1.06</c:v>
                </c:pt>
                <c:pt idx="287">
                  <c:v>2.38</c:v>
                </c:pt>
                <c:pt idx="288">
                  <c:v>2.4099999999999997</c:v>
                </c:pt>
                <c:pt idx="289">
                  <c:v>1.07</c:v>
                </c:pt>
                <c:pt idx="290">
                  <c:v>1.1200000000000001</c:v>
                </c:pt>
                <c:pt idx="291">
                  <c:v>1.06</c:v>
                </c:pt>
                <c:pt idx="292">
                  <c:v>1.07</c:v>
                </c:pt>
                <c:pt idx="293">
                  <c:v>1.07</c:v>
                </c:pt>
                <c:pt idx="294">
                  <c:v>1.05</c:v>
                </c:pt>
                <c:pt idx="295">
                  <c:v>1.08</c:v>
                </c:pt>
                <c:pt idx="296">
                  <c:v>1.1499999999999941</c:v>
                </c:pt>
                <c:pt idx="297">
                  <c:v>1.06</c:v>
                </c:pt>
                <c:pt idx="298">
                  <c:v>1.06</c:v>
                </c:pt>
                <c:pt idx="299">
                  <c:v>1.22</c:v>
                </c:pt>
                <c:pt idx="300">
                  <c:v>1.07</c:v>
                </c:pt>
                <c:pt idx="301">
                  <c:v>1.06</c:v>
                </c:pt>
                <c:pt idx="302">
                  <c:v>1.08</c:v>
                </c:pt>
                <c:pt idx="303">
                  <c:v>1.1000000000000001</c:v>
                </c:pt>
                <c:pt idx="304">
                  <c:v>1.08</c:v>
                </c:pt>
                <c:pt idx="305">
                  <c:v>1.0900000000000001</c:v>
                </c:pt>
                <c:pt idx="306">
                  <c:v>1.0900000000000001</c:v>
                </c:pt>
                <c:pt idx="307">
                  <c:v>1.06</c:v>
                </c:pt>
                <c:pt idx="308">
                  <c:v>1.1000000000000001</c:v>
                </c:pt>
                <c:pt idx="309">
                  <c:v>1.0900000000000001</c:v>
                </c:pt>
                <c:pt idx="310">
                  <c:v>1.08</c:v>
                </c:pt>
              </c:numCache>
            </c:numRef>
          </c:val>
          <c:smooth val="0"/>
        </c:ser>
        <c:ser>
          <c:idx val="4"/>
          <c:order val="4"/>
          <c:marker>
            <c:symbol val="none"/>
          </c:marker>
          <c:val>
            <c:numRef>
              <c:f>Sheet1!$H$100:$H$410</c:f>
              <c:numCache>
                <c:formatCode>General</c:formatCode>
                <c:ptCount val="311"/>
                <c:pt idx="0">
                  <c:v>29.01</c:v>
                </c:pt>
                <c:pt idx="1">
                  <c:v>29.14</c:v>
                </c:pt>
                <c:pt idx="2">
                  <c:v>28.93</c:v>
                </c:pt>
                <c:pt idx="3">
                  <c:v>29.02</c:v>
                </c:pt>
                <c:pt idx="4">
                  <c:v>29.05</c:v>
                </c:pt>
                <c:pt idx="5">
                  <c:v>28.919999999999987</c:v>
                </c:pt>
                <c:pt idx="6">
                  <c:v>28.650000000000031</c:v>
                </c:pt>
                <c:pt idx="7">
                  <c:v>29.16</c:v>
                </c:pt>
                <c:pt idx="8">
                  <c:v>29.05</c:v>
                </c:pt>
                <c:pt idx="9">
                  <c:v>29.130000000000031</c:v>
                </c:pt>
                <c:pt idx="10">
                  <c:v>33.090000000000003</c:v>
                </c:pt>
                <c:pt idx="11">
                  <c:v>33.25</c:v>
                </c:pt>
                <c:pt idx="12">
                  <c:v>30.759999999999987</c:v>
                </c:pt>
                <c:pt idx="13">
                  <c:v>32.290000000000013</c:v>
                </c:pt>
                <c:pt idx="14">
                  <c:v>30.62</c:v>
                </c:pt>
                <c:pt idx="15">
                  <c:v>31.58</c:v>
                </c:pt>
                <c:pt idx="16">
                  <c:v>30.7</c:v>
                </c:pt>
                <c:pt idx="17">
                  <c:v>30.55</c:v>
                </c:pt>
                <c:pt idx="18">
                  <c:v>29.82</c:v>
                </c:pt>
                <c:pt idx="19">
                  <c:v>41.98</c:v>
                </c:pt>
                <c:pt idx="20">
                  <c:v>42</c:v>
                </c:pt>
                <c:pt idx="21">
                  <c:v>42.44</c:v>
                </c:pt>
                <c:pt idx="22">
                  <c:v>42.38</c:v>
                </c:pt>
                <c:pt idx="23">
                  <c:v>42.290000000000013</c:v>
                </c:pt>
                <c:pt idx="24">
                  <c:v>42.67</c:v>
                </c:pt>
                <c:pt idx="25">
                  <c:v>42.84</c:v>
                </c:pt>
                <c:pt idx="26">
                  <c:v>43.86</c:v>
                </c:pt>
                <c:pt idx="27">
                  <c:v>39.28</c:v>
                </c:pt>
                <c:pt idx="28">
                  <c:v>39.03</c:v>
                </c:pt>
                <c:pt idx="29">
                  <c:v>38.870000000000005</c:v>
                </c:pt>
                <c:pt idx="30">
                  <c:v>48.44</c:v>
                </c:pt>
                <c:pt idx="31">
                  <c:v>48.61</c:v>
                </c:pt>
                <c:pt idx="32">
                  <c:v>48.42</c:v>
                </c:pt>
                <c:pt idx="33">
                  <c:v>47.99</c:v>
                </c:pt>
                <c:pt idx="34">
                  <c:v>47.98</c:v>
                </c:pt>
                <c:pt idx="35">
                  <c:v>48.05</c:v>
                </c:pt>
                <c:pt idx="36">
                  <c:v>48.230000000000011</c:v>
                </c:pt>
                <c:pt idx="37">
                  <c:v>48.07</c:v>
                </c:pt>
                <c:pt idx="38">
                  <c:v>48.660000000000011</c:v>
                </c:pt>
                <c:pt idx="39">
                  <c:v>48.71</c:v>
                </c:pt>
                <c:pt idx="40">
                  <c:v>44.68</c:v>
                </c:pt>
                <c:pt idx="41">
                  <c:v>44.67</c:v>
                </c:pt>
                <c:pt idx="42">
                  <c:v>45</c:v>
                </c:pt>
                <c:pt idx="43">
                  <c:v>46.39</c:v>
                </c:pt>
                <c:pt idx="44">
                  <c:v>46.230000000000011</c:v>
                </c:pt>
                <c:pt idx="45">
                  <c:v>46.81</c:v>
                </c:pt>
                <c:pt idx="46">
                  <c:v>46.2</c:v>
                </c:pt>
                <c:pt idx="47">
                  <c:v>35.800000000000004</c:v>
                </c:pt>
                <c:pt idx="48">
                  <c:v>33.68</c:v>
                </c:pt>
                <c:pt idx="49">
                  <c:v>49.17</c:v>
                </c:pt>
                <c:pt idx="50">
                  <c:v>48.94</c:v>
                </c:pt>
                <c:pt idx="51">
                  <c:v>49.18</c:v>
                </c:pt>
                <c:pt idx="52">
                  <c:v>49.46</c:v>
                </c:pt>
                <c:pt idx="53">
                  <c:v>48.61</c:v>
                </c:pt>
                <c:pt idx="54">
                  <c:v>51.45</c:v>
                </c:pt>
                <c:pt idx="55">
                  <c:v>51.08</c:v>
                </c:pt>
                <c:pt idx="56">
                  <c:v>49.2</c:v>
                </c:pt>
                <c:pt idx="57">
                  <c:v>49.2</c:v>
                </c:pt>
                <c:pt idx="58">
                  <c:v>48.75</c:v>
                </c:pt>
                <c:pt idx="59">
                  <c:v>49.5</c:v>
                </c:pt>
                <c:pt idx="60">
                  <c:v>49.33</c:v>
                </c:pt>
                <c:pt idx="61">
                  <c:v>48.63</c:v>
                </c:pt>
                <c:pt idx="62">
                  <c:v>48.220000000000013</c:v>
                </c:pt>
                <c:pt idx="63">
                  <c:v>30.479999999999986</c:v>
                </c:pt>
                <c:pt idx="64">
                  <c:v>31.51</c:v>
                </c:pt>
                <c:pt idx="65">
                  <c:v>31.130000000000031</c:v>
                </c:pt>
                <c:pt idx="66">
                  <c:v>33.58</c:v>
                </c:pt>
                <c:pt idx="67">
                  <c:v>30.830000000000005</c:v>
                </c:pt>
                <c:pt idx="68">
                  <c:v>29.9</c:v>
                </c:pt>
                <c:pt idx="69">
                  <c:v>30.779999999999987</c:v>
                </c:pt>
                <c:pt idx="70">
                  <c:v>52.95</c:v>
                </c:pt>
                <c:pt idx="71">
                  <c:v>53.07</c:v>
                </c:pt>
                <c:pt idx="72">
                  <c:v>52.32</c:v>
                </c:pt>
                <c:pt idx="73">
                  <c:v>11.21</c:v>
                </c:pt>
                <c:pt idx="74">
                  <c:v>11.2</c:v>
                </c:pt>
                <c:pt idx="75">
                  <c:v>11.09</c:v>
                </c:pt>
                <c:pt idx="76">
                  <c:v>11.07</c:v>
                </c:pt>
                <c:pt idx="77">
                  <c:v>11.08</c:v>
                </c:pt>
                <c:pt idx="78">
                  <c:v>11.11</c:v>
                </c:pt>
                <c:pt idx="79">
                  <c:v>11.13</c:v>
                </c:pt>
                <c:pt idx="80">
                  <c:v>11.22</c:v>
                </c:pt>
                <c:pt idx="81">
                  <c:v>11.23</c:v>
                </c:pt>
                <c:pt idx="82">
                  <c:v>11.13</c:v>
                </c:pt>
                <c:pt idx="83">
                  <c:v>10.62</c:v>
                </c:pt>
                <c:pt idx="84">
                  <c:v>10.79</c:v>
                </c:pt>
                <c:pt idx="85">
                  <c:v>10.49</c:v>
                </c:pt>
                <c:pt idx="86">
                  <c:v>10.63</c:v>
                </c:pt>
                <c:pt idx="87">
                  <c:v>10.69</c:v>
                </c:pt>
                <c:pt idx="88">
                  <c:v>10.58</c:v>
                </c:pt>
                <c:pt idx="89">
                  <c:v>10.52</c:v>
                </c:pt>
                <c:pt idx="90">
                  <c:v>8.06</c:v>
                </c:pt>
                <c:pt idx="91">
                  <c:v>8.16</c:v>
                </c:pt>
                <c:pt idx="92">
                  <c:v>8.16</c:v>
                </c:pt>
                <c:pt idx="93">
                  <c:v>8.0500000000000007</c:v>
                </c:pt>
                <c:pt idx="94">
                  <c:v>13.97</c:v>
                </c:pt>
                <c:pt idx="95">
                  <c:v>13.52</c:v>
                </c:pt>
                <c:pt idx="96">
                  <c:v>13.450000000000006</c:v>
                </c:pt>
                <c:pt idx="97">
                  <c:v>13.73</c:v>
                </c:pt>
                <c:pt idx="98">
                  <c:v>13.360000000000024</c:v>
                </c:pt>
                <c:pt idx="99">
                  <c:v>8.81</c:v>
                </c:pt>
                <c:pt idx="100">
                  <c:v>8.76</c:v>
                </c:pt>
                <c:pt idx="101">
                  <c:v>8.9600000000000026</c:v>
                </c:pt>
                <c:pt idx="102">
                  <c:v>8.82</c:v>
                </c:pt>
                <c:pt idx="103">
                  <c:v>7.08</c:v>
                </c:pt>
                <c:pt idx="104">
                  <c:v>7.1199999999999966</c:v>
                </c:pt>
                <c:pt idx="105">
                  <c:v>7.71</c:v>
                </c:pt>
                <c:pt idx="106">
                  <c:v>7.06</c:v>
                </c:pt>
                <c:pt idx="107">
                  <c:v>7.04</c:v>
                </c:pt>
                <c:pt idx="108">
                  <c:v>7.07</c:v>
                </c:pt>
                <c:pt idx="109">
                  <c:v>7.08</c:v>
                </c:pt>
                <c:pt idx="110">
                  <c:v>7.29</c:v>
                </c:pt>
                <c:pt idx="111">
                  <c:v>7.13</c:v>
                </c:pt>
                <c:pt idx="112">
                  <c:v>7.1599999999999975</c:v>
                </c:pt>
                <c:pt idx="113">
                  <c:v>12.96</c:v>
                </c:pt>
                <c:pt idx="114">
                  <c:v>12.89</c:v>
                </c:pt>
                <c:pt idx="115">
                  <c:v>14.39</c:v>
                </c:pt>
                <c:pt idx="116">
                  <c:v>12.38</c:v>
                </c:pt>
                <c:pt idx="117">
                  <c:v>12.24</c:v>
                </c:pt>
                <c:pt idx="118">
                  <c:v>9.64</c:v>
                </c:pt>
                <c:pt idx="119">
                  <c:v>9.84</c:v>
                </c:pt>
                <c:pt idx="120">
                  <c:v>9.52</c:v>
                </c:pt>
                <c:pt idx="121">
                  <c:v>8.2000000000000011</c:v>
                </c:pt>
                <c:pt idx="122">
                  <c:v>8.42</c:v>
                </c:pt>
                <c:pt idx="123">
                  <c:v>8.2900000000000009</c:v>
                </c:pt>
                <c:pt idx="124">
                  <c:v>9.2800000000000011</c:v>
                </c:pt>
                <c:pt idx="125">
                  <c:v>8.74</c:v>
                </c:pt>
                <c:pt idx="126">
                  <c:v>8.7900000000000009</c:v>
                </c:pt>
                <c:pt idx="127">
                  <c:v>8.67</c:v>
                </c:pt>
                <c:pt idx="128">
                  <c:v>9.92</c:v>
                </c:pt>
                <c:pt idx="129">
                  <c:v>9.43</c:v>
                </c:pt>
                <c:pt idx="130">
                  <c:v>9.65</c:v>
                </c:pt>
                <c:pt idx="131">
                  <c:v>9.66</c:v>
                </c:pt>
                <c:pt idx="132">
                  <c:v>10.32</c:v>
                </c:pt>
                <c:pt idx="133">
                  <c:v>10.32</c:v>
                </c:pt>
                <c:pt idx="134">
                  <c:v>10.06</c:v>
                </c:pt>
                <c:pt idx="135">
                  <c:v>9.9700000000000006</c:v>
                </c:pt>
                <c:pt idx="136">
                  <c:v>10.030000000000001</c:v>
                </c:pt>
                <c:pt idx="137">
                  <c:v>10.14</c:v>
                </c:pt>
                <c:pt idx="138">
                  <c:v>9.77</c:v>
                </c:pt>
                <c:pt idx="139">
                  <c:v>9.7900000000000009</c:v>
                </c:pt>
                <c:pt idx="140">
                  <c:v>9.8600000000000048</c:v>
                </c:pt>
                <c:pt idx="141">
                  <c:v>8.27</c:v>
                </c:pt>
                <c:pt idx="142">
                  <c:v>7.85</c:v>
                </c:pt>
                <c:pt idx="143">
                  <c:v>7.9</c:v>
                </c:pt>
                <c:pt idx="144">
                  <c:v>7.89</c:v>
                </c:pt>
                <c:pt idx="145">
                  <c:v>7.88</c:v>
                </c:pt>
                <c:pt idx="146">
                  <c:v>7.89</c:v>
                </c:pt>
                <c:pt idx="147">
                  <c:v>7.9</c:v>
                </c:pt>
                <c:pt idx="148">
                  <c:v>7.98</c:v>
                </c:pt>
                <c:pt idx="149">
                  <c:v>7.9700000000000024</c:v>
                </c:pt>
                <c:pt idx="150">
                  <c:v>8.02</c:v>
                </c:pt>
                <c:pt idx="151">
                  <c:v>7.94</c:v>
                </c:pt>
                <c:pt idx="152">
                  <c:v>7.94</c:v>
                </c:pt>
                <c:pt idx="153">
                  <c:v>7.94</c:v>
                </c:pt>
                <c:pt idx="154">
                  <c:v>7.9700000000000024</c:v>
                </c:pt>
                <c:pt idx="155">
                  <c:v>8.0500000000000007</c:v>
                </c:pt>
                <c:pt idx="156">
                  <c:v>9.48</c:v>
                </c:pt>
                <c:pt idx="157">
                  <c:v>9.75</c:v>
                </c:pt>
                <c:pt idx="158">
                  <c:v>9.75</c:v>
                </c:pt>
                <c:pt idx="159">
                  <c:v>9.58</c:v>
                </c:pt>
                <c:pt idx="160">
                  <c:v>9.49</c:v>
                </c:pt>
                <c:pt idx="161">
                  <c:v>9.6300000000000008</c:v>
                </c:pt>
                <c:pt idx="162">
                  <c:v>9.49</c:v>
                </c:pt>
                <c:pt idx="163">
                  <c:v>9.61</c:v>
                </c:pt>
                <c:pt idx="164">
                  <c:v>9.66</c:v>
                </c:pt>
                <c:pt idx="165">
                  <c:v>15.18</c:v>
                </c:pt>
                <c:pt idx="166">
                  <c:v>15.370000000000006</c:v>
                </c:pt>
                <c:pt idx="167">
                  <c:v>15.32</c:v>
                </c:pt>
                <c:pt idx="168">
                  <c:v>15.52</c:v>
                </c:pt>
                <c:pt idx="169">
                  <c:v>14.79</c:v>
                </c:pt>
                <c:pt idx="170">
                  <c:v>14.65</c:v>
                </c:pt>
                <c:pt idx="171">
                  <c:v>14.68</c:v>
                </c:pt>
                <c:pt idx="172">
                  <c:v>14.56</c:v>
                </c:pt>
                <c:pt idx="173">
                  <c:v>14.55</c:v>
                </c:pt>
                <c:pt idx="174">
                  <c:v>18.279999999999987</c:v>
                </c:pt>
                <c:pt idx="175">
                  <c:v>14.7</c:v>
                </c:pt>
                <c:pt idx="176">
                  <c:v>14.9</c:v>
                </c:pt>
                <c:pt idx="177">
                  <c:v>15.02</c:v>
                </c:pt>
                <c:pt idx="178">
                  <c:v>16.55</c:v>
                </c:pt>
                <c:pt idx="179">
                  <c:v>14.89</c:v>
                </c:pt>
                <c:pt idx="180">
                  <c:v>15.27</c:v>
                </c:pt>
                <c:pt idx="181">
                  <c:v>14.92</c:v>
                </c:pt>
                <c:pt idx="182">
                  <c:v>14.73</c:v>
                </c:pt>
                <c:pt idx="183">
                  <c:v>14.44</c:v>
                </c:pt>
                <c:pt idx="184">
                  <c:v>11.76</c:v>
                </c:pt>
                <c:pt idx="185">
                  <c:v>14.26</c:v>
                </c:pt>
                <c:pt idx="186">
                  <c:v>16.55</c:v>
                </c:pt>
                <c:pt idx="187">
                  <c:v>14.07</c:v>
                </c:pt>
                <c:pt idx="188">
                  <c:v>14.05</c:v>
                </c:pt>
                <c:pt idx="189">
                  <c:v>14.21</c:v>
                </c:pt>
                <c:pt idx="190">
                  <c:v>13.58</c:v>
                </c:pt>
                <c:pt idx="191">
                  <c:v>13.6</c:v>
                </c:pt>
                <c:pt idx="192">
                  <c:v>13.6</c:v>
                </c:pt>
                <c:pt idx="193">
                  <c:v>13.56</c:v>
                </c:pt>
                <c:pt idx="194">
                  <c:v>13.88</c:v>
                </c:pt>
                <c:pt idx="195">
                  <c:v>14.08</c:v>
                </c:pt>
                <c:pt idx="196">
                  <c:v>13.97</c:v>
                </c:pt>
                <c:pt idx="197">
                  <c:v>15.75</c:v>
                </c:pt>
                <c:pt idx="198">
                  <c:v>13.96</c:v>
                </c:pt>
                <c:pt idx="199">
                  <c:v>14.1</c:v>
                </c:pt>
                <c:pt idx="200">
                  <c:v>17.66</c:v>
                </c:pt>
                <c:pt idx="201">
                  <c:v>12.19</c:v>
                </c:pt>
                <c:pt idx="202">
                  <c:v>11.78</c:v>
                </c:pt>
                <c:pt idx="203">
                  <c:v>12.09</c:v>
                </c:pt>
                <c:pt idx="204">
                  <c:v>12.26</c:v>
                </c:pt>
                <c:pt idx="205">
                  <c:v>12.12</c:v>
                </c:pt>
                <c:pt idx="206">
                  <c:v>12.07</c:v>
                </c:pt>
                <c:pt idx="207">
                  <c:v>12.14</c:v>
                </c:pt>
                <c:pt idx="208">
                  <c:v>12.51</c:v>
                </c:pt>
                <c:pt idx="209">
                  <c:v>12.34</c:v>
                </c:pt>
                <c:pt idx="210">
                  <c:v>12.14</c:v>
                </c:pt>
                <c:pt idx="211">
                  <c:v>12.08</c:v>
                </c:pt>
                <c:pt idx="212">
                  <c:v>12.28</c:v>
                </c:pt>
                <c:pt idx="213">
                  <c:v>12.11</c:v>
                </c:pt>
                <c:pt idx="214">
                  <c:v>12.25</c:v>
                </c:pt>
                <c:pt idx="215">
                  <c:v>13.22</c:v>
                </c:pt>
                <c:pt idx="216">
                  <c:v>12.22</c:v>
                </c:pt>
                <c:pt idx="217">
                  <c:v>12.53</c:v>
                </c:pt>
                <c:pt idx="218">
                  <c:v>12.370000000000006</c:v>
                </c:pt>
                <c:pt idx="219">
                  <c:v>12.31</c:v>
                </c:pt>
                <c:pt idx="220">
                  <c:v>12.360000000000024</c:v>
                </c:pt>
                <c:pt idx="221">
                  <c:v>12.46</c:v>
                </c:pt>
                <c:pt idx="222">
                  <c:v>12.13</c:v>
                </c:pt>
                <c:pt idx="223">
                  <c:v>12.19</c:v>
                </c:pt>
                <c:pt idx="224">
                  <c:v>12.11</c:v>
                </c:pt>
                <c:pt idx="225">
                  <c:v>12.31</c:v>
                </c:pt>
                <c:pt idx="226">
                  <c:v>12.16</c:v>
                </c:pt>
                <c:pt idx="227">
                  <c:v>12.14</c:v>
                </c:pt>
                <c:pt idx="228">
                  <c:v>14.25</c:v>
                </c:pt>
                <c:pt idx="229">
                  <c:v>14.16</c:v>
                </c:pt>
                <c:pt idx="230">
                  <c:v>14.350000000000026</c:v>
                </c:pt>
                <c:pt idx="231">
                  <c:v>14.39</c:v>
                </c:pt>
                <c:pt idx="232">
                  <c:v>14.33</c:v>
                </c:pt>
                <c:pt idx="233">
                  <c:v>14.11</c:v>
                </c:pt>
                <c:pt idx="234">
                  <c:v>14.12</c:v>
                </c:pt>
                <c:pt idx="235">
                  <c:v>14.1</c:v>
                </c:pt>
                <c:pt idx="236">
                  <c:v>14.16</c:v>
                </c:pt>
                <c:pt idx="237">
                  <c:v>14.05</c:v>
                </c:pt>
                <c:pt idx="238">
                  <c:v>14.19</c:v>
                </c:pt>
                <c:pt idx="239">
                  <c:v>14.11</c:v>
                </c:pt>
                <c:pt idx="240">
                  <c:v>14.07</c:v>
                </c:pt>
                <c:pt idx="241">
                  <c:v>14.12</c:v>
                </c:pt>
                <c:pt idx="242">
                  <c:v>14.12</c:v>
                </c:pt>
                <c:pt idx="243">
                  <c:v>14.19</c:v>
                </c:pt>
                <c:pt idx="244">
                  <c:v>14.41</c:v>
                </c:pt>
                <c:pt idx="245">
                  <c:v>14.17</c:v>
                </c:pt>
                <c:pt idx="246">
                  <c:v>14.14</c:v>
                </c:pt>
                <c:pt idx="247">
                  <c:v>14.09</c:v>
                </c:pt>
                <c:pt idx="248">
                  <c:v>14.02</c:v>
                </c:pt>
                <c:pt idx="249">
                  <c:v>14.04</c:v>
                </c:pt>
                <c:pt idx="250">
                  <c:v>15.6</c:v>
                </c:pt>
                <c:pt idx="251">
                  <c:v>14.11</c:v>
                </c:pt>
                <c:pt idx="252">
                  <c:v>14.14</c:v>
                </c:pt>
                <c:pt idx="253">
                  <c:v>17.100000000000001</c:v>
                </c:pt>
                <c:pt idx="254">
                  <c:v>14.74</c:v>
                </c:pt>
                <c:pt idx="255">
                  <c:v>14.21</c:v>
                </c:pt>
                <c:pt idx="256">
                  <c:v>14.12</c:v>
                </c:pt>
                <c:pt idx="257">
                  <c:v>13.54</c:v>
                </c:pt>
                <c:pt idx="258">
                  <c:v>13.58</c:v>
                </c:pt>
                <c:pt idx="259">
                  <c:v>13.61</c:v>
                </c:pt>
                <c:pt idx="260">
                  <c:v>13.54</c:v>
                </c:pt>
                <c:pt idx="261">
                  <c:v>13.51</c:v>
                </c:pt>
                <c:pt idx="262">
                  <c:v>13.75</c:v>
                </c:pt>
                <c:pt idx="263">
                  <c:v>13.76</c:v>
                </c:pt>
                <c:pt idx="264">
                  <c:v>13.38</c:v>
                </c:pt>
                <c:pt idx="265">
                  <c:v>13.64</c:v>
                </c:pt>
                <c:pt idx="266">
                  <c:v>13.77</c:v>
                </c:pt>
                <c:pt idx="267">
                  <c:v>13.67</c:v>
                </c:pt>
                <c:pt idx="268">
                  <c:v>13.66</c:v>
                </c:pt>
                <c:pt idx="269">
                  <c:v>11.32</c:v>
                </c:pt>
                <c:pt idx="270">
                  <c:v>11.450000000000006</c:v>
                </c:pt>
                <c:pt idx="271">
                  <c:v>11.34</c:v>
                </c:pt>
                <c:pt idx="272">
                  <c:v>11.21</c:v>
                </c:pt>
                <c:pt idx="273">
                  <c:v>11.46</c:v>
                </c:pt>
                <c:pt idx="274">
                  <c:v>11.29</c:v>
                </c:pt>
                <c:pt idx="275">
                  <c:v>11.29</c:v>
                </c:pt>
                <c:pt idx="276">
                  <c:v>11.26</c:v>
                </c:pt>
                <c:pt idx="277">
                  <c:v>11.42</c:v>
                </c:pt>
                <c:pt idx="278">
                  <c:v>10.51</c:v>
                </c:pt>
                <c:pt idx="279">
                  <c:v>10.53</c:v>
                </c:pt>
                <c:pt idx="280">
                  <c:v>10.54</c:v>
                </c:pt>
                <c:pt idx="281">
                  <c:v>10.4</c:v>
                </c:pt>
                <c:pt idx="282">
                  <c:v>10.41</c:v>
                </c:pt>
                <c:pt idx="283">
                  <c:v>10.54</c:v>
                </c:pt>
                <c:pt idx="284">
                  <c:v>10.51</c:v>
                </c:pt>
                <c:pt idx="285">
                  <c:v>10.47</c:v>
                </c:pt>
                <c:pt idx="286">
                  <c:v>10.43</c:v>
                </c:pt>
                <c:pt idx="287">
                  <c:v>13.8</c:v>
                </c:pt>
                <c:pt idx="288">
                  <c:v>13.75</c:v>
                </c:pt>
                <c:pt idx="289">
                  <c:v>10.53</c:v>
                </c:pt>
                <c:pt idx="290">
                  <c:v>10.59</c:v>
                </c:pt>
                <c:pt idx="291">
                  <c:v>10.52</c:v>
                </c:pt>
                <c:pt idx="292">
                  <c:v>10.54</c:v>
                </c:pt>
                <c:pt idx="293">
                  <c:v>10.38</c:v>
                </c:pt>
                <c:pt idx="294">
                  <c:v>9.4500000000000028</c:v>
                </c:pt>
                <c:pt idx="295">
                  <c:v>9.7200000000000006</c:v>
                </c:pt>
                <c:pt idx="296">
                  <c:v>9.6300000000000008</c:v>
                </c:pt>
                <c:pt idx="297">
                  <c:v>9.3800000000000008</c:v>
                </c:pt>
                <c:pt idx="298">
                  <c:v>9.52</c:v>
                </c:pt>
                <c:pt idx="299">
                  <c:v>9.61</c:v>
                </c:pt>
                <c:pt idx="300">
                  <c:v>8.18</c:v>
                </c:pt>
                <c:pt idx="301">
                  <c:v>8.120000000000001</c:v>
                </c:pt>
                <c:pt idx="302">
                  <c:v>8.25</c:v>
                </c:pt>
                <c:pt idx="303">
                  <c:v>8.23</c:v>
                </c:pt>
                <c:pt idx="304">
                  <c:v>8.2100000000000009</c:v>
                </c:pt>
                <c:pt idx="305">
                  <c:v>8.17</c:v>
                </c:pt>
                <c:pt idx="306">
                  <c:v>8.3000000000000007</c:v>
                </c:pt>
                <c:pt idx="307">
                  <c:v>8.25</c:v>
                </c:pt>
                <c:pt idx="308">
                  <c:v>8.52</c:v>
                </c:pt>
                <c:pt idx="309">
                  <c:v>8.2000000000000011</c:v>
                </c:pt>
                <c:pt idx="310">
                  <c:v>8.11</c:v>
                </c:pt>
              </c:numCache>
            </c:numRef>
          </c:val>
          <c:smooth val="0"/>
        </c:ser>
        <c:ser>
          <c:idx val="5"/>
          <c:order val="5"/>
          <c:marker>
            <c:symbol val="none"/>
          </c:marker>
          <c:val>
            <c:numRef>
              <c:f>Sheet1!$I$100:$I$410</c:f>
              <c:numCache>
                <c:formatCode>General</c:formatCode>
                <c:ptCount val="311"/>
                <c:pt idx="0">
                  <c:v>80.64</c:v>
                </c:pt>
                <c:pt idx="1">
                  <c:v>80.45</c:v>
                </c:pt>
                <c:pt idx="2">
                  <c:v>80.14</c:v>
                </c:pt>
                <c:pt idx="3">
                  <c:v>80.569999999999993</c:v>
                </c:pt>
                <c:pt idx="4">
                  <c:v>82.36999999999999</c:v>
                </c:pt>
                <c:pt idx="5">
                  <c:v>80.569999999999993</c:v>
                </c:pt>
                <c:pt idx="6">
                  <c:v>81.97</c:v>
                </c:pt>
                <c:pt idx="7">
                  <c:v>80.83</c:v>
                </c:pt>
                <c:pt idx="8">
                  <c:v>80.31</c:v>
                </c:pt>
                <c:pt idx="9">
                  <c:v>80.45</c:v>
                </c:pt>
                <c:pt idx="10">
                  <c:v>95.5</c:v>
                </c:pt>
                <c:pt idx="11">
                  <c:v>92.69</c:v>
                </c:pt>
                <c:pt idx="12">
                  <c:v>90.61999999999999</c:v>
                </c:pt>
                <c:pt idx="13">
                  <c:v>92.56</c:v>
                </c:pt>
                <c:pt idx="14">
                  <c:v>88.42</c:v>
                </c:pt>
                <c:pt idx="15">
                  <c:v>88.6</c:v>
                </c:pt>
                <c:pt idx="16">
                  <c:v>85.6</c:v>
                </c:pt>
                <c:pt idx="17">
                  <c:v>85.66</c:v>
                </c:pt>
                <c:pt idx="18">
                  <c:v>85.69</c:v>
                </c:pt>
                <c:pt idx="19">
                  <c:v>81.910000000000025</c:v>
                </c:pt>
                <c:pt idx="20">
                  <c:v>83.77</c:v>
                </c:pt>
                <c:pt idx="21">
                  <c:v>82.2</c:v>
                </c:pt>
                <c:pt idx="22">
                  <c:v>81.849999999999994</c:v>
                </c:pt>
                <c:pt idx="23">
                  <c:v>81.86999999999999</c:v>
                </c:pt>
                <c:pt idx="24">
                  <c:v>86.08</c:v>
                </c:pt>
                <c:pt idx="25">
                  <c:v>85.79</c:v>
                </c:pt>
                <c:pt idx="26">
                  <c:v>86.55</c:v>
                </c:pt>
                <c:pt idx="27">
                  <c:v>97.86999999999999</c:v>
                </c:pt>
                <c:pt idx="28">
                  <c:v>97.240000000000023</c:v>
                </c:pt>
                <c:pt idx="29">
                  <c:v>96.29</c:v>
                </c:pt>
                <c:pt idx="30">
                  <c:v>81.940000000000026</c:v>
                </c:pt>
                <c:pt idx="31">
                  <c:v>81.910000000000025</c:v>
                </c:pt>
                <c:pt idx="32">
                  <c:v>81.81</c:v>
                </c:pt>
                <c:pt idx="33">
                  <c:v>82.47</c:v>
                </c:pt>
                <c:pt idx="34">
                  <c:v>82.72</c:v>
                </c:pt>
                <c:pt idx="35">
                  <c:v>82.410000000000025</c:v>
                </c:pt>
                <c:pt idx="36">
                  <c:v>82.31</c:v>
                </c:pt>
                <c:pt idx="37">
                  <c:v>82.45</c:v>
                </c:pt>
                <c:pt idx="38">
                  <c:v>82.669999999999987</c:v>
                </c:pt>
                <c:pt idx="39">
                  <c:v>83.14</c:v>
                </c:pt>
                <c:pt idx="40">
                  <c:v>90.66</c:v>
                </c:pt>
                <c:pt idx="41">
                  <c:v>90.78</c:v>
                </c:pt>
                <c:pt idx="42">
                  <c:v>91.48</c:v>
                </c:pt>
                <c:pt idx="43">
                  <c:v>89.38</c:v>
                </c:pt>
                <c:pt idx="44">
                  <c:v>89.48</c:v>
                </c:pt>
                <c:pt idx="45">
                  <c:v>88.78</c:v>
                </c:pt>
                <c:pt idx="46">
                  <c:v>88.7</c:v>
                </c:pt>
                <c:pt idx="47">
                  <c:v>111.01</c:v>
                </c:pt>
                <c:pt idx="48">
                  <c:v>105.1</c:v>
                </c:pt>
                <c:pt idx="49">
                  <c:v>88.14</c:v>
                </c:pt>
                <c:pt idx="50">
                  <c:v>87.79</c:v>
                </c:pt>
                <c:pt idx="51">
                  <c:v>89.649999999999991</c:v>
                </c:pt>
                <c:pt idx="52">
                  <c:v>87.36</c:v>
                </c:pt>
                <c:pt idx="53">
                  <c:v>89.86999999999999</c:v>
                </c:pt>
                <c:pt idx="54">
                  <c:v>89.410000000000025</c:v>
                </c:pt>
                <c:pt idx="55">
                  <c:v>87.8</c:v>
                </c:pt>
                <c:pt idx="56">
                  <c:v>88.04</c:v>
                </c:pt>
                <c:pt idx="57">
                  <c:v>87.84</c:v>
                </c:pt>
                <c:pt idx="58">
                  <c:v>85.69</c:v>
                </c:pt>
                <c:pt idx="59">
                  <c:v>91.13</c:v>
                </c:pt>
                <c:pt idx="60">
                  <c:v>92.59</c:v>
                </c:pt>
                <c:pt idx="61">
                  <c:v>85.679999999999978</c:v>
                </c:pt>
                <c:pt idx="62">
                  <c:v>85.69</c:v>
                </c:pt>
                <c:pt idx="63">
                  <c:v>82.34</c:v>
                </c:pt>
                <c:pt idx="64">
                  <c:v>87.960000000000022</c:v>
                </c:pt>
                <c:pt idx="65">
                  <c:v>81.97</c:v>
                </c:pt>
                <c:pt idx="66">
                  <c:v>84.910000000000025</c:v>
                </c:pt>
                <c:pt idx="67">
                  <c:v>84.72</c:v>
                </c:pt>
                <c:pt idx="68">
                  <c:v>84.88</c:v>
                </c:pt>
                <c:pt idx="69">
                  <c:v>85.06</c:v>
                </c:pt>
                <c:pt idx="70">
                  <c:v>111.73</c:v>
                </c:pt>
                <c:pt idx="71">
                  <c:v>102.43</c:v>
                </c:pt>
                <c:pt idx="72">
                  <c:v>103.01</c:v>
                </c:pt>
                <c:pt idx="73">
                  <c:v>102.04</c:v>
                </c:pt>
                <c:pt idx="74">
                  <c:v>101.74000000000002</c:v>
                </c:pt>
                <c:pt idx="75">
                  <c:v>101.7</c:v>
                </c:pt>
                <c:pt idx="76">
                  <c:v>101.86</c:v>
                </c:pt>
                <c:pt idx="77">
                  <c:v>103.36</c:v>
                </c:pt>
                <c:pt idx="78">
                  <c:v>103.45</c:v>
                </c:pt>
                <c:pt idx="79">
                  <c:v>102.59</c:v>
                </c:pt>
                <c:pt idx="80">
                  <c:v>99.82</c:v>
                </c:pt>
                <c:pt idx="81">
                  <c:v>100.22</c:v>
                </c:pt>
                <c:pt idx="82">
                  <c:v>99.69</c:v>
                </c:pt>
                <c:pt idx="83">
                  <c:v>80.34</c:v>
                </c:pt>
                <c:pt idx="84">
                  <c:v>80.040000000000006</c:v>
                </c:pt>
                <c:pt idx="85">
                  <c:v>84.55</c:v>
                </c:pt>
                <c:pt idx="86">
                  <c:v>84.82</c:v>
                </c:pt>
                <c:pt idx="87">
                  <c:v>79.97</c:v>
                </c:pt>
                <c:pt idx="88">
                  <c:v>79.910000000000025</c:v>
                </c:pt>
                <c:pt idx="89">
                  <c:v>80.459999999999994</c:v>
                </c:pt>
                <c:pt idx="90">
                  <c:v>90.02</c:v>
                </c:pt>
                <c:pt idx="91">
                  <c:v>87.75</c:v>
                </c:pt>
                <c:pt idx="92">
                  <c:v>87.57</c:v>
                </c:pt>
                <c:pt idx="93">
                  <c:v>87.85</c:v>
                </c:pt>
                <c:pt idx="94">
                  <c:v>78.31</c:v>
                </c:pt>
                <c:pt idx="95">
                  <c:v>78.47</c:v>
                </c:pt>
                <c:pt idx="96">
                  <c:v>78.489999999999995</c:v>
                </c:pt>
                <c:pt idx="97">
                  <c:v>78.930000000000007</c:v>
                </c:pt>
                <c:pt idx="98">
                  <c:v>80.08</c:v>
                </c:pt>
                <c:pt idx="99">
                  <c:v>81.16</c:v>
                </c:pt>
                <c:pt idx="100">
                  <c:v>85.11</c:v>
                </c:pt>
                <c:pt idx="101">
                  <c:v>85.22</c:v>
                </c:pt>
                <c:pt idx="102">
                  <c:v>85.169999999999987</c:v>
                </c:pt>
                <c:pt idx="103">
                  <c:v>58.55</c:v>
                </c:pt>
                <c:pt idx="104">
                  <c:v>57.47</c:v>
                </c:pt>
                <c:pt idx="105">
                  <c:v>54.14</c:v>
                </c:pt>
                <c:pt idx="106">
                  <c:v>52.28</c:v>
                </c:pt>
                <c:pt idx="107">
                  <c:v>52.36</c:v>
                </c:pt>
                <c:pt idx="108">
                  <c:v>52.32</c:v>
                </c:pt>
                <c:pt idx="109">
                  <c:v>52.33</c:v>
                </c:pt>
                <c:pt idx="110">
                  <c:v>52.25</c:v>
                </c:pt>
                <c:pt idx="111">
                  <c:v>52.08</c:v>
                </c:pt>
                <c:pt idx="112">
                  <c:v>52.260000000000012</c:v>
                </c:pt>
                <c:pt idx="113">
                  <c:v>57.260000000000012</c:v>
                </c:pt>
                <c:pt idx="114">
                  <c:v>56.52</c:v>
                </c:pt>
                <c:pt idx="115">
                  <c:v>64.849999999999994</c:v>
                </c:pt>
                <c:pt idx="116">
                  <c:v>57.52</c:v>
                </c:pt>
                <c:pt idx="117">
                  <c:v>57.290000000000013</c:v>
                </c:pt>
                <c:pt idx="118">
                  <c:v>65.430000000000007</c:v>
                </c:pt>
                <c:pt idx="119">
                  <c:v>71.14</c:v>
                </c:pt>
                <c:pt idx="120">
                  <c:v>65.959999999999994</c:v>
                </c:pt>
                <c:pt idx="121">
                  <c:v>64.169999999999987</c:v>
                </c:pt>
                <c:pt idx="122">
                  <c:v>64.97</c:v>
                </c:pt>
                <c:pt idx="123">
                  <c:v>63.52</c:v>
                </c:pt>
                <c:pt idx="124">
                  <c:v>70.569999999999993</c:v>
                </c:pt>
                <c:pt idx="125">
                  <c:v>62.91</c:v>
                </c:pt>
                <c:pt idx="126">
                  <c:v>68.25</c:v>
                </c:pt>
                <c:pt idx="127">
                  <c:v>67.849999999999994</c:v>
                </c:pt>
                <c:pt idx="128">
                  <c:v>65.69</c:v>
                </c:pt>
                <c:pt idx="129">
                  <c:v>60.730000000000011</c:v>
                </c:pt>
                <c:pt idx="130">
                  <c:v>58.790000000000013</c:v>
                </c:pt>
                <c:pt idx="131">
                  <c:v>58.56</c:v>
                </c:pt>
                <c:pt idx="132">
                  <c:v>60.27</c:v>
                </c:pt>
                <c:pt idx="133">
                  <c:v>59.260000000000012</c:v>
                </c:pt>
                <c:pt idx="134">
                  <c:v>67.260000000000005</c:v>
                </c:pt>
                <c:pt idx="135">
                  <c:v>67.16</c:v>
                </c:pt>
                <c:pt idx="136">
                  <c:v>67.28</c:v>
                </c:pt>
                <c:pt idx="137">
                  <c:v>63.49</c:v>
                </c:pt>
                <c:pt idx="138">
                  <c:v>62.3</c:v>
                </c:pt>
                <c:pt idx="139">
                  <c:v>62.67</c:v>
                </c:pt>
                <c:pt idx="140">
                  <c:v>62.45</c:v>
                </c:pt>
                <c:pt idx="141">
                  <c:v>59.8</c:v>
                </c:pt>
                <c:pt idx="142">
                  <c:v>67.5</c:v>
                </c:pt>
                <c:pt idx="143">
                  <c:v>67.099999999999994</c:v>
                </c:pt>
                <c:pt idx="144">
                  <c:v>66.8</c:v>
                </c:pt>
                <c:pt idx="145">
                  <c:v>66.930000000000007</c:v>
                </c:pt>
                <c:pt idx="146">
                  <c:v>66.06</c:v>
                </c:pt>
                <c:pt idx="147">
                  <c:v>65.069999999999993</c:v>
                </c:pt>
                <c:pt idx="148">
                  <c:v>64.5</c:v>
                </c:pt>
                <c:pt idx="149">
                  <c:v>65.81</c:v>
                </c:pt>
                <c:pt idx="150">
                  <c:v>66.34</c:v>
                </c:pt>
                <c:pt idx="151">
                  <c:v>65.930000000000007</c:v>
                </c:pt>
                <c:pt idx="152">
                  <c:v>65.790000000000006</c:v>
                </c:pt>
                <c:pt idx="153">
                  <c:v>66.510000000000005</c:v>
                </c:pt>
                <c:pt idx="154">
                  <c:v>66.45</c:v>
                </c:pt>
                <c:pt idx="155">
                  <c:v>65.58</c:v>
                </c:pt>
                <c:pt idx="156">
                  <c:v>60.78</c:v>
                </c:pt>
                <c:pt idx="157">
                  <c:v>60.790000000000013</c:v>
                </c:pt>
                <c:pt idx="158">
                  <c:v>61.67</c:v>
                </c:pt>
                <c:pt idx="159">
                  <c:v>60.8</c:v>
                </c:pt>
                <c:pt idx="160">
                  <c:v>61.17</c:v>
                </c:pt>
                <c:pt idx="161">
                  <c:v>60.46</c:v>
                </c:pt>
                <c:pt idx="162">
                  <c:v>60.31</c:v>
                </c:pt>
                <c:pt idx="163">
                  <c:v>60.68</c:v>
                </c:pt>
                <c:pt idx="164">
                  <c:v>60.65</c:v>
                </c:pt>
                <c:pt idx="165">
                  <c:v>59.98</c:v>
                </c:pt>
                <c:pt idx="166">
                  <c:v>59.88</c:v>
                </c:pt>
                <c:pt idx="167">
                  <c:v>59.82</c:v>
                </c:pt>
                <c:pt idx="168">
                  <c:v>60.2</c:v>
                </c:pt>
                <c:pt idx="169">
                  <c:v>59.48</c:v>
                </c:pt>
                <c:pt idx="170">
                  <c:v>58.78</c:v>
                </c:pt>
                <c:pt idx="171">
                  <c:v>58.98</c:v>
                </c:pt>
                <c:pt idx="172">
                  <c:v>60.120000000000012</c:v>
                </c:pt>
                <c:pt idx="173">
                  <c:v>59.4</c:v>
                </c:pt>
                <c:pt idx="174">
                  <c:v>59.82</c:v>
                </c:pt>
                <c:pt idx="175">
                  <c:v>58.99</c:v>
                </c:pt>
                <c:pt idx="176">
                  <c:v>64.599999999999994</c:v>
                </c:pt>
                <c:pt idx="177">
                  <c:v>64.819999999999993</c:v>
                </c:pt>
                <c:pt idx="178">
                  <c:v>64.900000000000006</c:v>
                </c:pt>
                <c:pt idx="179">
                  <c:v>61.64</c:v>
                </c:pt>
                <c:pt idx="180">
                  <c:v>63.690000000000012</c:v>
                </c:pt>
                <c:pt idx="181">
                  <c:v>62.46</c:v>
                </c:pt>
                <c:pt idx="182">
                  <c:v>62.190000000000012</c:v>
                </c:pt>
                <c:pt idx="183">
                  <c:v>61</c:v>
                </c:pt>
                <c:pt idx="184">
                  <c:v>65.940000000000026</c:v>
                </c:pt>
                <c:pt idx="185">
                  <c:v>63.160000000000011</c:v>
                </c:pt>
                <c:pt idx="186">
                  <c:v>71.349999999999994</c:v>
                </c:pt>
                <c:pt idx="187">
                  <c:v>63.13</c:v>
                </c:pt>
                <c:pt idx="188">
                  <c:v>68.3</c:v>
                </c:pt>
                <c:pt idx="189">
                  <c:v>68.88</c:v>
                </c:pt>
                <c:pt idx="190">
                  <c:v>66.319999999999993</c:v>
                </c:pt>
                <c:pt idx="191">
                  <c:v>66.36</c:v>
                </c:pt>
                <c:pt idx="192">
                  <c:v>66.86</c:v>
                </c:pt>
                <c:pt idx="193">
                  <c:v>66.410000000000025</c:v>
                </c:pt>
                <c:pt idx="194">
                  <c:v>64.78</c:v>
                </c:pt>
                <c:pt idx="195">
                  <c:v>64.64</c:v>
                </c:pt>
                <c:pt idx="196">
                  <c:v>65.06</c:v>
                </c:pt>
                <c:pt idx="197">
                  <c:v>66.819999999999993</c:v>
                </c:pt>
                <c:pt idx="198">
                  <c:v>64.69</c:v>
                </c:pt>
                <c:pt idx="199">
                  <c:v>65.430000000000007</c:v>
                </c:pt>
                <c:pt idx="200">
                  <c:v>92.11</c:v>
                </c:pt>
                <c:pt idx="201">
                  <c:v>73.83</c:v>
                </c:pt>
                <c:pt idx="202">
                  <c:v>73.81</c:v>
                </c:pt>
                <c:pt idx="203">
                  <c:v>76.569999999999993</c:v>
                </c:pt>
                <c:pt idx="204">
                  <c:v>76.569999999999993</c:v>
                </c:pt>
                <c:pt idx="205">
                  <c:v>76.84</c:v>
                </c:pt>
                <c:pt idx="206">
                  <c:v>76.56</c:v>
                </c:pt>
                <c:pt idx="207">
                  <c:v>76.39</c:v>
                </c:pt>
                <c:pt idx="208">
                  <c:v>76.440000000000026</c:v>
                </c:pt>
                <c:pt idx="209">
                  <c:v>76.400000000000006</c:v>
                </c:pt>
                <c:pt idx="210">
                  <c:v>76.63</c:v>
                </c:pt>
                <c:pt idx="211">
                  <c:v>76.42</c:v>
                </c:pt>
                <c:pt idx="212">
                  <c:v>76.510000000000005</c:v>
                </c:pt>
                <c:pt idx="213">
                  <c:v>76.42</c:v>
                </c:pt>
                <c:pt idx="214">
                  <c:v>76.900000000000006</c:v>
                </c:pt>
                <c:pt idx="215">
                  <c:v>80.08</c:v>
                </c:pt>
                <c:pt idx="216">
                  <c:v>77.97</c:v>
                </c:pt>
                <c:pt idx="217">
                  <c:v>77.440000000000026</c:v>
                </c:pt>
                <c:pt idx="218">
                  <c:v>77.84</c:v>
                </c:pt>
                <c:pt idx="219">
                  <c:v>76.73</c:v>
                </c:pt>
                <c:pt idx="220">
                  <c:v>77.19</c:v>
                </c:pt>
                <c:pt idx="221">
                  <c:v>76.59</c:v>
                </c:pt>
                <c:pt idx="222">
                  <c:v>76.64</c:v>
                </c:pt>
                <c:pt idx="223">
                  <c:v>76.900000000000006</c:v>
                </c:pt>
                <c:pt idx="224">
                  <c:v>76.36999999999999</c:v>
                </c:pt>
                <c:pt idx="225">
                  <c:v>76.22</c:v>
                </c:pt>
                <c:pt idx="226">
                  <c:v>76.61</c:v>
                </c:pt>
                <c:pt idx="227">
                  <c:v>76.73</c:v>
                </c:pt>
                <c:pt idx="228">
                  <c:v>10.18</c:v>
                </c:pt>
                <c:pt idx="229">
                  <c:v>10.16</c:v>
                </c:pt>
                <c:pt idx="230">
                  <c:v>9.99</c:v>
                </c:pt>
                <c:pt idx="231">
                  <c:v>10.23</c:v>
                </c:pt>
                <c:pt idx="232">
                  <c:v>10</c:v>
                </c:pt>
                <c:pt idx="233">
                  <c:v>10.050000000000002</c:v>
                </c:pt>
                <c:pt idx="234">
                  <c:v>10</c:v>
                </c:pt>
                <c:pt idx="235">
                  <c:v>10.01</c:v>
                </c:pt>
                <c:pt idx="236">
                  <c:v>10</c:v>
                </c:pt>
                <c:pt idx="237">
                  <c:v>9.94</c:v>
                </c:pt>
                <c:pt idx="238">
                  <c:v>9.89</c:v>
                </c:pt>
                <c:pt idx="239">
                  <c:v>9.98</c:v>
                </c:pt>
                <c:pt idx="240">
                  <c:v>9.98</c:v>
                </c:pt>
                <c:pt idx="241">
                  <c:v>9.8800000000000008</c:v>
                </c:pt>
                <c:pt idx="242">
                  <c:v>9.8500000000000068</c:v>
                </c:pt>
                <c:pt idx="243">
                  <c:v>10.050000000000002</c:v>
                </c:pt>
                <c:pt idx="244">
                  <c:v>10.44</c:v>
                </c:pt>
                <c:pt idx="245">
                  <c:v>10.17</c:v>
                </c:pt>
                <c:pt idx="246">
                  <c:v>9.98</c:v>
                </c:pt>
                <c:pt idx="247">
                  <c:v>10.02</c:v>
                </c:pt>
                <c:pt idx="248">
                  <c:v>10.1</c:v>
                </c:pt>
                <c:pt idx="249">
                  <c:v>10.44</c:v>
                </c:pt>
                <c:pt idx="250">
                  <c:v>10.72</c:v>
                </c:pt>
                <c:pt idx="251">
                  <c:v>10.06</c:v>
                </c:pt>
                <c:pt idx="252">
                  <c:v>9.98</c:v>
                </c:pt>
                <c:pt idx="253">
                  <c:v>12.13</c:v>
                </c:pt>
                <c:pt idx="254">
                  <c:v>10.19</c:v>
                </c:pt>
                <c:pt idx="255">
                  <c:v>10.02</c:v>
                </c:pt>
                <c:pt idx="256">
                  <c:v>9.91</c:v>
                </c:pt>
                <c:pt idx="257">
                  <c:v>9.9700000000000006</c:v>
                </c:pt>
                <c:pt idx="258">
                  <c:v>10.09</c:v>
                </c:pt>
                <c:pt idx="259">
                  <c:v>10.08</c:v>
                </c:pt>
                <c:pt idx="260">
                  <c:v>10.32</c:v>
                </c:pt>
                <c:pt idx="261">
                  <c:v>10.050000000000002</c:v>
                </c:pt>
                <c:pt idx="262">
                  <c:v>9.9500000000000028</c:v>
                </c:pt>
                <c:pt idx="263">
                  <c:v>10.360000000000024</c:v>
                </c:pt>
                <c:pt idx="264">
                  <c:v>9.73</c:v>
                </c:pt>
                <c:pt idx="265">
                  <c:v>10.32</c:v>
                </c:pt>
                <c:pt idx="266">
                  <c:v>10.06</c:v>
                </c:pt>
                <c:pt idx="267">
                  <c:v>10.06</c:v>
                </c:pt>
                <c:pt idx="268">
                  <c:v>10.850000000000026</c:v>
                </c:pt>
                <c:pt idx="269">
                  <c:v>11.72</c:v>
                </c:pt>
                <c:pt idx="270">
                  <c:v>11.32</c:v>
                </c:pt>
                <c:pt idx="271">
                  <c:v>11.42</c:v>
                </c:pt>
                <c:pt idx="272">
                  <c:v>11.38</c:v>
                </c:pt>
                <c:pt idx="273">
                  <c:v>11.49</c:v>
                </c:pt>
                <c:pt idx="274">
                  <c:v>11.3</c:v>
                </c:pt>
                <c:pt idx="275">
                  <c:v>11.31</c:v>
                </c:pt>
                <c:pt idx="276">
                  <c:v>11.31</c:v>
                </c:pt>
                <c:pt idx="277">
                  <c:v>11.04</c:v>
                </c:pt>
                <c:pt idx="278">
                  <c:v>9.91</c:v>
                </c:pt>
                <c:pt idx="279">
                  <c:v>9.74</c:v>
                </c:pt>
                <c:pt idx="280">
                  <c:v>9.7100000000000009</c:v>
                </c:pt>
                <c:pt idx="281">
                  <c:v>9.93</c:v>
                </c:pt>
                <c:pt idx="282">
                  <c:v>9.8000000000000007</c:v>
                </c:pt>
                <c:pt idx="283">
                  <c:v>10.050000000000002</c:v>
                </c:pt>
                <c:pt idx="284">
                  <c:v>10.120000000000001</c:v>
                </c:pt>
                <c:pt idx="285">
                  <c:v>10.06</c:v>
                </c:pt>
                <c:pt idx="286">
                  <c:v>10.24</c:v>
                </c:pt>
                <c:pt idx="287">
                  <c:v>11.12</c:v>
                </c:pt>
                <c:pt idx="288">
                  <c:v>10.92</c:v>
                </c:pt>
                <c:pt idx="289">
                  <c:v>10.11</c:v>
                </c:pt>
                <c:pt idx="290">
                  <c:v>10.3</c:v>
                </c:pt>
                <c:pt idx="291">
                  <c:v>10.18</c:v>
                </c:pt>
                <c:pt idx="292">
                  <c:v>10.11</c:v>
                </c:pt>
                <c:pt idx="293">
                  <c:v>9.89</c:v>
                </c:pt>
                <c:pt idx="294">
                  <c:v>9.57</c:v>
                </c:pt>
                <c:pt idx="295">
                  <c:v>11.14</c:v>
                </c:pt>
                <c:pt idx="296">
                  <c:v>9.4600000000000026</c:v>
                </c:pt>
                <c:pt idx="297">
                  <c:v>9.2800000000000011</c:v>
                </c:pt>
                <c:pt idx="298">
                  <c:v>9.6</c:v>
                </c:pt>
                <c:pt idx="299">
                  <c:v>9.57</c:v>
                </c:pt>
                <c:pt idx="300">
                  <c:v>9.14</c:v>
                </c:pt>
                <c:pt idx="301">
                  <c:v>9.0300000000000011</c:v>
                </c:pt>
                <c:pt idx="302">
                  <c:v>9.11</c:v>
                </c:pt>
                <c:pt idx="303">
                  <c:v>9.07</c:v>
                </c:pt>
                <c:pt idx="304">
                  <c:v>9.23</c:v>
                </c:pt>
                <c:pt idx="305">
                  <c:v>8.8500000000000068</c:v>
                </c:pt>
                <c:pt idx="306">
                  <c:v>8.84</c:v>
                </c:pt>
                <c:pt idx="307">
                  <c:v>8.94</c:v>
                </c:pt>
                <c:pt idx="308">
                  <c:v>9.39</c:v>
                </c:pt>
                <c:pt idx="309">
                  <c:v>8.84</c:v>
                </c:pt>
                <c:pt idx="310">
                  <c:v>8.8600000000000048</c:v>
                </c:pt>
              </c:numCache>
            </c:numRef>
          </c:val>
          <c:smooth val="0"/>
        </c:ser>
        <c:ser>
          <c:idx val="6"/>
          <c:order val="6"/>
          <c:marker>
            <c:symbol val="none"/>
          </c:marker>
          <c:val>
            <c:numRef>
              <c:f>Sheet1!$J$100:$J$410</c:f>
              <c:numCache>
                <c:formatCode>General</c:formatCode>
                <c:ptCount val="311"/>
                <c:pt idx="0">
                  <c:v>0.67000000000000348</c:v>
                </c:pt>
                <c:pt idx="1">
                  <c:v>0.65000000000000313</c:v>
                </c:pt>
                <c:pt idx="2">
                  <c:v>0.69000000000000172</c:v>
                </c:pt>
                <c:pt idx="3">
                  <c:v>0.72000000000000064</c:v>
                </c:pt>
                <c:pt idx="4">
                  <c:v>0.71000000000000063</c:v>
                </c:pt>
                <c:pt idx="5">
                  <c:v>0.67000000000000348</c:v>
                </c:pt>
                <c:pt idx="6">
                  <c:v>0.70000000000000062</c:v>
                </c:pt>
                <c:pt idx="7">
                  <c:v>0.70000000000000062</c:v>
                </c:pt>
                <c:pt idx="8">
                  <c:v>0.69000000000000172</c:v>
                </c:pt>
                <c:pt idx="9">
                  <c:v>0.67000000000000348</c:v>
                </c:pt>
                <c:pt idx="10">
                  <c:v>0.65000000000000313</c:v>
                </c:pt>
                <c:pt idx="11">
                  <c:v>0.65000000000000313</c:v>
                </c:pt>
                <c:pt idx="12">
                  <c:v>0.64000000000000301</c:v>
                </c:pt>
                <c:pt idx="13">
                  <c:v>0.64000000000000301</c:v>
                </c:pt>
                <c:pt idx="14">
                  <c:v>0.64000000000000301</c:v>
                </c:pt>
                <c:pt idx="15">
                  <c:v>0.66000000000000336</c:v>
                </c:pt>
                <c:pt idx="16">
                  <c:v>0.61000000000000065</c:v>
                </c:pt>
                <c:pt idx="17">
                  <c:v>0.630000000000003</c:v>
                </c:pt>
                <c:pt idx="18">
                  <c:v>0.64000000000000301</c:v>
                </c:pt>
                <c:pt idx="19">
                  <c:v>0.65000000000000313</c:v>
                </c:pt>
                <c:pt idx="20">
                  <c:v>0.67000000000000348</c:v>
                </c:pt>
                <c:pt idx="21">
                  <c:v>0.630000000000003</c:v>
                </c:pt>
                <c:pt idx="22">
                  <c:v>0.66000000000000336</c:v>
                </c:pt>
                <c:pt idx="23">
                  <c:v>0.630000000000003</c:v>
                </c:pt>
                <c:pt idx="24">
                  <c:v>0.62000000000000266</c:v>
                </c:pt>
                <c:pt idx="25">
                  <c:v>0.69000000000000172</c:v>
                </c:pt>
                <c:pt idx="26">
                  <c:v>0.64000000000000301</c:v>
                </c:pt>
                <c:pt idx="27">
                  <c:v>0.65000000000000313</c:v>
                </c:pt>
                <c:pt idx="28">
                  <c:v>0.65000000000000313</c:v>
                </c:pt>
                <c:pt idx="29">
                  <c:v>0.66000000000000336</c:v>
                </c:pt>
                <c:pt idx="30">
                  <c:v>0.69000000000000172</c:v>
                </c:pt>
                <c:pt idx="31">
                  <c:v>0.65000000000000313</c:v>
                </c:pt>
                <c:pt idx="32">
                  <c:v>0.64000000000000301</c:v>
                </c:pt>
                <c:pt idx="33">
                  <c:v>0.65000000000000313</c:v>
                </c:pt>
                <c:pt idx="34">
                  <c:v>0.67000000000000348</c:v>
                </c:pt>
                <c:pt idx="35">
                  <c:v>0.66000000000000336</c:v>
                </c:pt>
                <c:pt idx="36">
                  <c:v>0.66000000000000336</c:v>
                </c:pt>
                <c:pt idx="37">
                  <c:v>0.65000000000000313</c:v>
                </c:pt>
                <c:pt idx="38">
                  <c:v>0.65000000000000313</c:v>
                </c:pt>
                <c:pt idx="39">
                  <c:v>0.64000000000000301</c:v>
                </c:pt>
                <c:pt idx="40">
                  <c:v>0.68000000000000105</c:v>
                </c:pt>
                <c:pt idx="41">
                  <c:v>0.64000000000000301</c:v>
                </c:pt>
                <c:pt idx="42">
                  <c:v>0.65000000000000313</c:v>
                </c:pt>
                <c:pt idx="43">
                  <c:v>0.75000000000000278</c:v>
                </c:pt>
                <c:pt idx="44">
                  <c:v>0.78</c:v>
                </c:pt>
                <c:pt idx="45">
                  <c:v>0.74000000000000266</c:v>
                </c:pt>
                <c:pt idx="46">
                  <c:v>0.75000000000000278</c:v>
                </c:pt>
                <c:pt idx="47">
                  <c:v>0.78</c:v>
                </c:pt>
                <c:pt idx="48">
                  <c:v>0.78</c:v>
                </c:pt>
                <c:pt idx="49">
                  <c:v>0.75000000000000278</c:v>
                </c:pt>
                <c:pt idx="50">
                  <c:v>0.74000000000000266</c:v>
                </c:pt>
                <c:pt idx="51">
                  <c:v>0.73000000000000065</c:v>
                </c:pt>
                <c:pt idx="52">
                  <c:v>0.74000000000000266</c:v>
                </c:pt>
                <c:pt idx="53">
                  <c:v>0.73000000000000065</c:v>
                </c:pt>
                <c:pt idx="54">
                  <c:v>0.77000000000000213</c:v>
                </c:pt>
                <c:pt idx="55">
                  <c:v>0.72000000000000064</c:v>
                </c:pt>
                <c:pt idx="56">
                  <c:v>0.76000000000000301</c:v>
                </c:pt>
                <c:pt idx="57">
                  <c:v>0.75000000000000278</c:v>
                </c:pt>
                <c:pt idx="58">
                  <c:v>0.73000000000000065</c:v>
                </c:pt>
                <c:pt idx="59">
                  <c:v>0.79</c:v>
                </c:pt>
                <c:pt idx="60">
                  <c:v>0.76000000000000301</c:v>
                </c:pt>
                <c:pt idx="61">
                  <c:v>0.73000000000000065</c:v>
                </c:pt>
                <c:pt idx="62">
                  <c:v>0.74000000000000266</c:v>
                </c:pt>
                <c:pt idx="63">
                  <c:v>0.77000000000000213</c:v>
                </c:pt>
                <c:pt idx="64">
                  <c:v>0.82000000000000062</c:v>
                </c:pt>
                <c:pt idx="65">
                  <c:v>0.77000000000000213</c:v>
                </c:pt>
                <c:pt idx="66">
                  <c:v>0.75000000000000278</c:v>
                </c:pt>
                <c:pt idx="67">
                  <c:v>0.75000000000000278</c:v>
                </c:pt>
                <c:pt idx="68">
                  <c:v>0.78</c:v>
                </c:pt>
                <c:pt idx="69">
                  <c:v>0.82000000000000062</c:v>
                </c:pt>
                <c:pt idx="70">
                  <c:v>0.76000000000000301</c:v>
                </c:pt>
                <c:pt idx="71">
                  <c:v>0.81</c:v>
                </c:pt>
                <c:pt idx="72">
                  <c:v>0.77000000000000213</c:v>
                </c:pt>
                <c:pt idx="73">
                  <c:v>0.75000000000000278</c:v>
                </c:pt>
                <c:pt idx="74">
                  <c:v>0.74000000000000266</c:v>
                </c:pt>
                <c:pt idx="75">
                  <c:v>0.74000000000000266</c:v>
                </c:pt>
                <c:pt idx="76">
                  <c:v>0.72000000000000064</c:v>
                </c:pt>
                <c:pt idx="77">
                  <c:v>0.84000000000000064</c:v>
                </c:pt>
                <c:pt idx="78">
                  <c:v>0.75000000000000278</c:v>
                </c:pt>
                <c:pt idx="79">
                  <c:v>0.74000000000000266</c:v>
                </c:pt>
                <c:pt idx="80">
                  <c:v>0.71000000000000063</c:v>
                </c:pt>
                <c:pt idx="81">
                  <c:v>0.79</c:v>
                </c:pt>
                <c:pt idx="82">
                  <c:v>0.74000000000000266</c:v>
                </c:pt>
                <c:pt idx="83">
                  <c:v>0.77000000000000213</c:v>
                </c:pt>
                <c:pt idx="84">
                  <c:v>0.72000000000000064</c:v>
                </c:pt>
                <c:pt idx="85">
                  <c:v>0.75000000000000278</c:v>
                </c:pt>
                <c:pt idx="86">
                  <c:v>0.77000000000000213</c:v>
                </c:pt>
                <c:pt idx="87">
                  <c:v>0.73000000000000065</c:v>
                </c:pt>
                <c:pt idx="88">
                  <c:v>0.75000000000000278</c:v>
                </c:pt>
                <c:pt idx="89">
                  <c:v>0.74000000000000266</c:v>
                </c:pt>
                <c:pt idx="90">
                  <c:v>0.76000000000000301</c:v>
                </c:pt>
                <c:pt idx="91">
                  <c:v>0.79</c:v>
                </c:pt>
                <c:pt idx="92">
                  <c:v>0.70000000000000062</c:v>
                </c:pt>
                <c:pt idx="93">
                  <c:v>0.79</c:v>
                </c:pt>
                <c:pt idx="94">
                  <c:v>0.75000000000000278</c:v>
                </c:pt>
                <c:pt idx="95">
                  <c:v>0.71000000000000063</c:v>
                </c:pt>
                <c:pt idx="96">
                  <c:v>0.70000000000000062</c:v>
                </c:pt>
                <c:pt idx="97">
                  <c:v>0.78</c:v>
                </c:pt>
                <c:pt idx="98">
                  <c:v>0.75000000000000278</c:v>
                </c:pt>
                <c:pt idx="99">
                  <c:v>0.73000000000000065</c:v>
                </c:pt>
                <c:pt idx="100">
                  <c:v>0.70000000000000062</c:v>
                </c:pt>
                <c:pt idx="101">
                  <c:v>0.74000000000000266</c:v>
                </c:pt>
                <c:pt idx="102">
                  <c:v>0.73000000000000065</c:v>
                </c:pt>
                <c:pt idx="103">
                  <c:v>0.65000000000000313</c:v>
                </c:pt>
                <c:pt idx="104">
                  <c:v>0.67000000000000348</c:v>
                </c:pt>
                <c:pt idx="105">
                  <c:v>0.68000000000000105</c:v>
                </c:pt>
                <c:pt idx="106">
                  <c:v>0.8</c:v>
                </c:pt>
                <c:pt idx="107">
                  <c:v>0.68000000000000105</c:v>
                </c:pt>
                <c:pt idx="108">
                  <c:v>0.66000000000000336</c:v>
                </c:pt>
                <c:pt idx="109">
                  <c:v>0.68000000000000105</c:v>
                </c:pt>
                <c:pt idx="110">
                  <c:v>0.70000000000000062</c:v>
                </c:pt>
                <c:pt idx="111">
                  <c:v>0.67000000000000348</c:v>
                </c:pt>
                <c:pt idx="112">
                  <c:v>0.67000000000000348</c:v>
                </c:pt>
                <c:pt idx="113">
                  <c:v>0.72000000000000064</c:v>
                </c:pt>
                <c:pt idx="114">
                  <c:v>0.69000000000000172</c:v>
                </c:pt>
                <c:pt idx="115">
                  <c:v>0.81</c:v>
                </c:pt>
                <c:pt idx="116">
                  <c:v>0.68000000000000105</c:v>
                </c:pt>
                <c:pt idx="117">
                  <c:v>0.70000000000000062</c:v>
                </c:pt>
                <c:pt idx="118">
                  <c:v>0.69000000000000172</c:v>
                </c:pt>
                <c:pt idx="119">
                  <c:v>0.74000000000000266</c:v>
                </c:pt>
                <c:pt idx="120">
                  <c:v>0.69000000000000172</c:v>
                </c:pt>
                <c:pt idx="121">
                  <c:v>0.67000000000000348</c:v>
                </c:pt>
                <c:pt idx="122">
                  <c:v>0.70000000000000062</c:v>
                </c:pt>
                <c:pt idx="123">
                  <c:v>0.66000000000000336</c:v>
                </c:pt>
                <c:pt idx="124">
                  <c:v>0.72000000000000064</c:v>
                </c:pt>
                <c:pt idx="125">
                  <c:v>0.67000000000000348</c:v>
                </c:pt>
                <c:pt idx="126">
                  <c:v>0.72000000000000064</c:v>
                </c:pt>
                <c:pt idx="127">
                  <c:v>0.68000000000000105</c:v>
                </c:pt>
                <c:pt idx="128">
                  <c:v>0.77000000000000213</c:v>
                </c:pt>
                <c:pt idx="129">
                  <c:v>0.71000000000000063</c:v>
                </c:pt>
                <c:pt idx="130">
                  <c:v>0.72000000000000064</c:v>
                </c:pt>
                <c:pt idx="131">
                  <c:v>0.71000000000000063</c:v>
                </c:pt>
                <c:pt idx="132">
                  <c:v>0.72000000000000064</c:v>
                </c:pt>
                <c:pt idx="133">
                  <c:v>0.70000000000000062</c:v>
                </c:pt>
                <c:pt idx="134">
                  <c:v>0.67000000000000348</c:v>
                </c:pt>
                <c:pt idx="135">
                  <c:v>0.71000000000000063</c:v>
                </c:pt>
                <c:pt idx="136">
                  <c:v>0.67000000000000348</c:v>
                </c:pt>
                <c:pt idx="137">
                  <c:v>0.69000000000000172</c:v>
                </c:pt>
                <c:pt idx="138">
                  <c:v>0.81</c:v>
                </c:pt>
                <c:pt idx="139">
                  <c:v>0.74000000000000266</c:v>
                </c:pt>
                <c:pt idx="140">
                  <c:v>0.81</c:v>
                </c:pt>
                <c:pt idx="141">
                  <c:v>0.76000000000000301</c:v>
                </c:pt>
                <c:pt idx="142">
                  <c:v>0.78</c:v>
                </c:pt>
                <c:pt idx="143">
                  <c:v>0.88000000000000089</c:v>
                </c:pt>
                <c:pt idx="144">
                  <c:v>0.75000000000000278</c:v>
                </c:pt>
                <c:pt idx="145">
                  <c:v>0.79</c:v>
                </c:pt>
                <c:pt idx="146">
                  <c:v>0.77000000000000213</c:v>
                </c:pt>
                <c:pt idx="147">
                  <c:v>0.77000000000000213</c:v>
                </c:pt>
                <c:pt idx="148">
                  <c:v>0.92</c:v>
                </c:pt>
                <c:pt idx="149">
                  <c:v>0.74000000000000266</c:v>
                </c:pt>
                <c:pt idx="150">
                  <c:v>0.8</c:v>
                </c:pt>
                <c:pt idx="151">
                  <c:v>0.73000000000000065</c:v>
                </c:pt>
                <c:pt idx="152">
                  <c:v>0.8</c:v>
                </c:pt>
                <c:pt idx="153">
                  <c:v>0.74000000000000266</c:v>
                </c:pt>
                <c:pt idx="154">
                  <c:v>0.78</c:v>
                </c:pt>
                <c:pt idx="155">
                  <c:v>0.75000000000000278</c:v>
                </c:pt>
                <c:pt idx="156">
                  <c:v>0.78</c:v>
                </c:pt>
                <c:pt idx="157">
                  <c:v>0.8</c:v>
                </c:pt>
                <c:pt idx="158">
                  <c:v>0.77000000000000213</c:v>
                </c:pt>
                <c:pt idx="159">
                  <c:v>0.82000000000000062</c:v>
                </c:pt>
                <c:pt idx="160">
                  <c:v>0.83000000000000063</c:v>
                </c:pt>
                <c:pt idx="161">
                  <c:v>0.83000000000000063</c:v>
                </c:pt>
                <c:pt idx="162">
                  <c:v>0.84000000000000064</c:v>
                </c:pt>
                <c:pt idx="163">
                  <c:v>0.75000000000000278</c:v>
                </c:pt>
                <c:pt idx="164">
                  <c:v>0.8</c:v>
                </c:pt>
                <c:pt idx="165">
                  <c:v>1.37</c:v>
                </c:pt>
                <c:pt idx="166">
                  <c:v>1.35</c:v>
                </c:pt>
                <c:pt idx="167">
                  <c:v>1.33</c:v>
                </c:pt>
                <c:pt idx="168">
                  <c:v>1.34</c:v>
                </c:pt>
                <c:pt idx="169">
                  <c:v>1.31</c:v>
                </c:pt>
                <c:pt idx="170">
                  <c:v>1.42</c:v>
                </c:pt>
                <c:pt idx="171">
                  <c:v>1.33</c:v>
                </c:pt>
                <c:pt idx="172">
                  <c:v>1.35</c:v>
                </c:pt>
                <c:pt idx="173">
                  <c:v>1.41</c:v>
                </c:pt>
                <c:pt idx="174">
                  <c:v>1.33</c:v>
                </c:pt>
                <c:pt idx="175">
                  <c:v>1.31</c:v>
                </c:pt>
                <c:pt idx="176">
                  <c:v>1.43</c:v>
                </c:pt>
                <c:pt idx="177">
                  <c:v>1.45</c:v>
                </c:pt>
                <c:pt idx="178">
                  <c:v>1.51</c:v>
                </c:pt>
                <c:pt idx="179">
                  <c:v>1.33</c:v>
                </c:pt>
                <c:pt idx="180">
                  <c:v>1.3900000000000001</c:v>
                </c:pt>
                <c:pt idx="181">
                  <c:v>1.37</c:v>
                </c:pt>
                <c:pt idx="182">
                  <c:v>1.33</c:v>
                </c:pt>
                <c:pt idx="183">
                  <c:v>1.32</c:v>
                </c:pt>
                <c:pt idx="184">
                  <c:v>1.43</c:v>
                </c:pt>
                <c:pt idx="185">
                  <c:v>1.42</c:v>
                </c:pt>
                <c:pt idx="186">
                  <c:v>1.7400000000000015</c:v>
                </c:pt>
                <c:pt idx="187">
                  <c:v>1.48</c:v>
                </c:pt>
                <c:pt idx="188">
                  <c:v>1.47</c:v>
                </c:pt>
                <c:pt idx="189">
                  <c:v>1.45</c:v>
                </c:pt>
                <c:pt idx="190">
                  <c:v>1.4</c:v>
                </c:pt>
                <c:pt idx="191">
                  <c:v>1.41</c:v>
                </c:pt>
                <c:pt idx="192">
                  <c:v>1.44</c:v>
                </c:pt>
                <c:pt idx="193">
                  <c:v>1.3800000000000001</c:v>
                </c:pt>
                <c:pt idx="194">
                  <c:v>1.36</c:v>
                </c:pt>
                <c:pt idx="195">
                  <c:v>1.45</c:v>
                </c:pt>
                <c:pt idx="196">
                  <c:v>1.46</c:v>
                </c:pt>
                <c:pt idx="197">
                  <c:v>1.4</c:v>
                </c:pt>
                <c:pt idx="198">
                  <c:v>1.3900000000000001</c:v>
                </c:pt>
                <c:pt idx="199">
                  <c:v>1.44</c:v>
                </c:pt>
                <c:pt idx="200">
                  <c:v>1.36</c:v>
                </c:pt>
                <c:pt idx="201">
                  <c:v>1.41</c:v>
                </c:pt>
                <c:pt idx="202">
                  <c:v>1.42</c:v>
                </c:pt>
                <c:pt idx="203">
                  <c:v>1.28</c:v>
                </c:pt>
                <c:pt idx="204">
                  <c:v>1.22</c:v>
                </c:pt>
                <c:pt idx="205">
                  <c:v>1.24</c:v>
                </c:pt>
                <c:pt idx="206">
                  <c:v>1.25</c:v>
                </c:pt>
                <c:pt idx="207">
                  <c:v>1.23</c:v>
                </c:pt>
                <c:pt idx="208">
                  <c:v>1.25</c:v>
                </c:pt>
                <c:pt idx="209">
                  <c:v>1.32</c:v>
                </c:pt>
                <c:pt idx="210">
                  <c:v>1.23</c:v>
                </c:pt>
                <c:pt idx="211">
                  <c:v>1.22</c:v>
                </c:pt>
                <c:pt idx="212">
                  <c:v>1.29</c:v>
                </c:pt>
                <c:pt idx="213">
                  <c:v>1.24</c:v>
                </c:pt>
                <c:pt idx="214">
                  <c:v>1.29</c:v>
                </c:pt>
                <c:pt idx="215">
                  <c:v>1.27</c:v>
                </c:pt>
                <c:pt idx="216">
                  <c:v>1.26</c:v>
                </c:pt>
                <c:pt idx="217">
                  <c:v>1.28</c:v>
                </c:pt>
                <c:pt idx="218">
                  <c:v>1.23</c:v>
                </c:pt>
                <c:pt idx="219">
                  <c:v>1.27</c:v>
                </c:pt>
                <c:pt idx="220">
                  <c:v>1.21</c:v>
                </c:pt>
                <c:pt idx="221">
                  <c:v>1.29</c:v>
                </c:pt>
                <c:pt idx="222">
                  <c:v>1.27</c:v>
                </c:pt>
                <c:pt idx="223">
                  <c:v>1.25</c:v>
                </c:pt>
                <c:pt idx="224">
                  <c:v>1.24</c:v>
                </c:pt>
                <c:pt idx="225">
                  <c:v>1.22</c:v>
                </c:pt>
                <c:pt idx="226">
                  <c:v>1.21</c:v>
                </c:pt>
                <c:pt idx="227">
                  <c:v>1.25</c:v>
                </c:pt>
                <c:pt idx="228">
                  <c:v>1.41</c:v>
                </c:pt>
                <c:pt idx="229">
                  <c:v>1.4</c:v>
                </c:pt>
                <c:pt idx="230">
                  <c:v>1.42</c:v>
                </c:pt>
                <c:pt idx="231">
                  <c:v>1.46</c:v>
                </c:pt>
                <c:pt idx="232">
                  <c:v>1.41</c:v>
                </c:pt>
                <c:pt idx="233">
                  <c:v>1.36</c:v>
                </c:pt>
                <c:pt idx="234">
                  <c:v>1.3800000000000001</c:v>
                </c:pt>
                <c:pt idx="235">
                  <c:v>1.34</c:v>
                </c:pt>
                <c:pt idx="236">
                  <c:v>1.41</c:v>
                </c:pt>
                <c:pt idx="237">
                  <c:v>1.43</c:v>
                </c:pt>
                <c:pt idx="238">
                  <c:v>1.3900000000000001</c:v>
                </c:pt>
                <c:pt idx="239">
                  <c:v>1.3900000000000001</c:v>
                </c:pt>
                <c:pt idx="240">
                  <c:v>1.3900000000000001</c:v>
                </c:pt>
                <c:pt idx="241">
                  <c:v>1.3800000000000001</c:v>
                </c:pt>
                <c:pt idx="242">
                  <c:v>1.3800000000000001</c:v>
                </c:pt>
                <c:pt idx="243">
                  <c:v>1.46</c:v>
                </c:pt>
                <c:pt idx="244">
                  <c:v>1.58</c:v>
                </c:pt>
                <c:pt idx="245">
                  <c:v>1.37</c:v>
                </c:pt>
                <c:pt idx="246">
                  <c:v>1.34</c:v>
                </c:pt>
                <c:pt idx="247">
                  <c:v>1.4</c:v>
                </c:pt>
                <c:pt idx="248">
                  <c:v>1.3900000000000001</c:v>
                </c:pt>
                <c:pt idx="249">
                  <c:v>1.42</c:v>
                </c:pt>
                <c:pt idx="250">
                  <c:v>1.3900000000000001</c:v>
                </c:pt>
                <c:pt idx="251">
                  <c:v>1.42</c:v>
                </c:pt>
                <c:pt idx="252">
                  <c:v>1.4</c:v>
                </c:pt>
                <c:pt idx="253">
                  <c:v>1.46</c:v>
                </c:pt>
                <c:pt idx="254">
                  <c:v>1.43</c:v>
                </c:pt>
                <c:pt idx="255">
                  <c:v>1.44</c:v>
                </c:pt>
                <c:pt idx="256">
                  <c:v>1.45</c:v>
                </c:pt>
                <c:pt idx="257">
                  <c:v>1.4</c:v>
                </c:pt>
                <c:pt idx="258">
                  <c:v>1.3800000000000001</c:v>
                </c:pt>
                <c:pt idx="259">
                  <c:v>1.42</c:v>
                </c:pt>
                <c:pt idx="260">
                  <c:v>1.49</c:v>
                </c:pt>
                <c:pt idx="261">
                  <c:v>1.37</c:v>
                </c:pt>
                <c:pt idx="262">
                  <c:v>1.46</c:v>
                </c:pt>
                <c:pt idx="263">
                  <c:v>1.35</c:v>
                </c:pt>
                <c:pt idx="264">
                  <c:v>1.41</c:v>
                </c:pt>
                <c:pt idx="265">
                  <c:v>1.37</c:v>
                </c:pt>
                <c:pt idx="266">
                  <c:v>1.34</c:v>
                </c:pt>
                <c:pt idx="267">
                  <c:v>1.4</c:v>
                </c:pt>
                <c:pt idx="268">
                  <c:v>1.52</c:v>
                </c:pt>
                <c:pt idx="269">
                  <c:v>1.4</c:v>
                </c:pt>
                <c:pt idx="270">
                  <c:v>1.4</c:v>
                </c:pt>
                <c:pt idx="271">
                  <c:v>1.34</c:v>
                </c:pt>
                <c:pt idx="272">
                  <c:v>1.4</c:v>
                </c:pt>
                <c:pt idx="273">
                  <c:v>1.3900000000000001</c:v>
                </c:pt>
                <c:pt idx="274">
                  <c:v>1.3800000000000001</c:v>
                </c:pt>
                <c:pt idx="275">
                  <c:v>1.4</c:v>
                </c:pt>
                <c:pt idx="276">
                  <c:v>1.34</c:v>
                </c:pt>
                <c:pt idx="277">
                  <c:v>1.44</c:v>
                </c:pt>
                <c:pt idx="278">
                  <c:v>1.45</c:v>
                </c:pt>
                <c:pt idx="279">
                  <c:v>1.36</c:v>
                </c:pt>
                <c:pt idx="280">
                  <c:v>1.3800000000000001</c:v>
                </c:pt>
                <c:pt idx="281">
                  <c:v>1.4</c:v>
                </c:pt>
                <c:pt idx="282">
                  <c:v>1.32</c:v>
                </c:pt>
                <c:pt idx="283">
                  <c:v>1.34</c:v>
                </c:pt>
                <c:pt idx="284">
                  <c:v>1.44</c:v>
                </c:pt>
                <c:pt idx="285">
                  <c:v>1.37</c:v>
                </c:pt>
                <c:pt idx="286">
                  <c:v>1.4</c:v>
                </c:pt>
                <c:pt idx="287">
                  <c:v>5.34</c:v>
                </c:pt>
                <c:pt idx="288">
                  <c:v>5.31</c:v>
                </c:pt>
                <c:pt idx="289">
                  <c:v>1.36</c:v>
                </c:pt>
                <c:pt idx="290">
                  <c:v>1.33</c:v>
                </c:pt>
                <c:pt idx="291">
                  <c:v>1.34</c:v>
                </c:pt>
                <c:pt idx="292">
                  <c:v>1.35</c:v>
                </c:pt>
                <c:pt idx="293">
                  <c:v>1.36</c:v>
                </c:pt>
                <c:pt idx="294">
                  <c:v>1.33</c:v>
                </c:pt>
                <c:pt idx="295">
                  <c:v>1.42</c:v>
                </c:pt>
                <c:pt idx="296">
                  <c:v>1.41</c:v>
                </c:pt>
                <c:pt idx="297">
                  <c:v>1.3900000000000001</c:v>
                </c:pt>
                <c:pt idx="298">
                  <c:v>1.34</c:v>
                </c:pt>
                <c:pt idx="299">
                  <c:v>1.3900000000000001</c:v>
                </c:pt>
                <c:pt idx="300">
                  <c:v>1.3800000000000001</c:v>
                </c:pt>
                <c:pt idx="301">
                  <c:v>1.45</c:v>
                </c:pt>
                <c:pt idx="302">
                  <c:v>1.34</c:v>
                </c:pt>
                <c:pt idx="303">
                  <c:v>1.35</c:v>
                </c:pt>
                <c:pt idx="304">
                  <c:v>1.4</c:v>
                </c:pt>
                <c:pt idx="305">
                  <c:v>1.35</c:v>
                </c:pt>
                <c:pt idx="306">
                  <c:v>1.36</c:v>
                </c:pt>
                <c:pt idx="307">
                  <c:v>1.37</c:v>
                </c:pt>
                <c:pt idx="308">
                  <c:v>1.42</c:v>
                </c:pt>
                <c:pt idx="309">
                  <c:v>1.33</c:v>
                </c:pt>
                <c:pt idx="310">
                  <c:v>1.33</c:v>
                </c:pt>
              </c:numCache>
            </c:numRef>
          </c:val>
          <c:smooth val="0"/>
        </c:ser>
        <c:ser>
          <c:idx val="7"/>
          <c:order val="7"/>
          <c:marker>
            <c:symbol val="none"/>
          </c:marker>
          <c:val>
            <c:numRef>
              <c:f>Sheet1!$K$100:$K$410</c:f>
              <c:numCache>
                <c:formatCode>General</c:formatCode>
                <c:ptCount val="311"/>
                <c:pt idx="0">
                  <c:v>5.94</c:v>
                </c:pt>
                <c:pt idx="1">
                  <c:v>5.84</c:v>
                </c:pt>
                <c:pt idx="2">
                  <c:v>5.92</c:v>
                </c:pt>
                <c:pt idx="3">
                  <c:v>6.04</c:v>
                </c:pt>
                <c:pt idx="4">
                  <c:v>5.9</c:v>
                </c:pt>
                <c:pt idx="5">
                  <c:v>5.9300000000000024</c:v>
                </c:pt>
                <c:pt idx="6">
                  <c:v>6.17</c:v>
                </c:pt>
                <c:pt idx="7">
                  <c:v>5.96</c:v>
                </c:pt>
                <c:pt idx="8">
                  <c:v>6.13</c:v>
                </c:pt>
                <c:pt idx="9">
                  <c:v>5.84</c:v>
                </c:pt>
                <c:pt idx="10">
                  <c:v>6.7</c:v>
                </c:pt>
                <c:pt idx="11">
                  <c:v>7</c:v>
                </c:pt>
                <c:pt idx="12">
                  <c:v>6.67</c:v>
                </c:pt>
                <c:pt idx="13">
                  <c:v>6.71</c:v>
                </c:pt>
                <c:pt idx="14">
                  <c:v>6.74</c:v>
                </c:pt>
                <c:pt idx="15">
                  <c:v>6.6499999999999995</c:v>
                </c:pt>
                <c:pt idx="16">
                  <c:v>6.63</c:v>
                </c:pt>
                <c:pt idx="17">
                  <c:v>6.89</c:v>
                </c:pt>
                <c:pt idx="18">
                  <c:v>6.6599999999999975</c:v>
                </c:pt>
                <c:pt idx="19">
                  <c:v>5.13</c:v>
                </c:pt>
                <c:pt idx="20">
                  <c:v>5.31</c:v>
                </c:pt>
                <c:pt idx="21">
                  <c:v>5.08</c:v>
                </c:pt>
                <c:pt idx="22">
                  <c:v>5.1499999999999995</c:v>
                </c:pt>
                <c:pt idx="23">
                  <c:v>5.1099999999999985</c:v>
                </c:pt>
                <c:pt idx="24">
                  <c:v>5.2700000000000014</c:v>
                </c:pt>
                <c:pt idx="25">
                  <c:v>5.26</c:v>
                </c:pt>
                <c:pt idx="26">
                  <c:v>5.34</c:v>
                </c:pt>
                <c:pt idx="27">
                  <c:v>5.28</c:v>
                </c:pt>
                <c:pt idx="28">
                  <c:v>5.38</c:v>
                </c:pt>
                <c:pt idx="29">
                  <c:v>5.24</c:v>
                </c:pt>
                <c:pt idx="30">
                  <c:v>5.8199999999999985</c:v>
                </c:pt>
                <c:pt idx="31">
                  <c:v>5.81</c:v>
                </c:pt>
                <c:pt idx="32">
                  <c:v>5.8199999999999985</c:v>
                </c:pt>
                <c:pt idx="33">
                  <c:v>5.74</c:v>
                </c:pt>
                <c:pt idx="34">
                  <c:v>5.74</c:v>
                </c:pt>
                <c:pt idx="35">
                  <c:v>5.64</c:v>
                </c:pt>
                <c:pt idx="36">
                  <c:v>5.68</c:v>
                </c:pt>
                <c:pt idx="37">
                  <c:v>5.72</c:v>
                </c:pt>
                <c:pt idx="38">
                  <c:v>5.75</c:v>
                </c:pt>
                <c:pt idx="39">
                  <c:v>5.78</c:v>
                </c:pt>
                <c:pt idx="40">
                  <c:v>5.85</c:v>
                </c:pt>
                <c:pt idx="41">
                  <c:v>5.75</c:v>
                </c:pt>
                <c:pt idx="42">
                  <c:v>5.8</c:v>
                </c:pt>
                <c:pt idx="43">
                  <c:v>5.34</c:v>
                </c:pt>
                <c:pt idx="44">
                  <c:v>5.33</c:v>
                </c:pt>
                <c:pt idx="45">
                  <c:v>5.44</c:v>
                </c:pt>
                <c:pt idx="46">
                  <c:v>5.3199999999999985</c:v>
                </c:pt>
                <c:pt idx="47">
                  <c:v>7.1099999999999985</c:v>
                </c:pt>
                <c:pt idx="48">
                  <c:v>7.23</c:v>
                </c:pt>
                <c:pt idx="49">
                  <c:v>7.4300000000000024</c:v>
                </c:pt>
                <c:pt idx="50">
                  <c:v>7.5</c:v>
                </c:pt>
                <c:pt idx="51">
                  <c:v>7.42</c:v>
                </c:pt>
                <c:pt idx="52">
                  <c:v>7.4300000000000024</c:v>
                </c:pt>
                <c:pt idx="53">
                  <c:v>7.42</c:v>
                </c:pt>
                <c:pt idx="54">
                  <c:v>7.56</c:v>
                </c:pt>
                <c:pt idx="55">
                  <c:v>7.46</c:v>
                </c:pt>
                <c:pt idx="56">
                  <c:v>7.6199999999999966</c:v>
                </c:pt>
                <c:pt idx="57">
                  <c:v>7.56</c:v>
                </c:pt>
                <c:pt idx="58">
                  <c:v>7.6499999999999995</c:v>
                </c:pt>
                <c:pt idx="59">
                  <c:v>7.49</c:v>
                </c:pt>
                <c:pt idx="60">
                  <c:v>7.39</c:v>
                </c:pt>
                <c:pt idx="61">
                  <c:v>7.46</c:v>
                </c:pt>
                <c:pt idx="62">
                  <c:v>7.57</c:v>
                </c:pt>
                <c:pt idx="63">
                  <c:v>6.72</c:v>
                </c:pt>
                <c:pt idx="64">
                  <c:v>6.9</c:v>
                </c:pt>
                <c:pt idx="65">
                  <c:v>6.52</c:v>
                </c:pt>
                <c:pt idx="66">
                  <c:v>7.34</c:v>
                </c:pt>
                <c:pt idx="67">
                  <c:v>6.55</c:v>
                </c:pt>
                <c:pt idx="68">
                  <c:v>6.67</c:v>
                </c:pt>
                <c:pt idx="69">
                  <c:v>8.02</c:v>
                </c:pt>
                <c:pt idx="70">
                  <c:v>4.9000000000000004</c:v>
                </c:pt>
                <c:pt idx="71">
                  <c:v>5</c:v>
                </c:pt>
                <c:pt idx="72">
                  <c:v>4.8899999999999997</c:v>
                </c:pt>
                <c:pt idx="73">
                  <c:v>3.84</c:v>
                </c:pt>
                <c:pt idx="74">
                  <c:v>3.8299999999999987</c:v>
                </c:pt>
                <c:pt idx="75">
                  <c:v>3.71</c:v>
                </c:pt>
                <c:pt idx="76">
                  <c:v>3.77</c:v>
                </c:pt>
                <c:pt idx="77">
                  <c:v>4.28</c:v>
                </c:pt>
                <c:pt idx="78">
                  <c:v>3.79</c:v>
                </c:pt>
                <c:pt idx="79">
                  <c:v>3.7600000000000002</c:v>
                </c:pt>
                <c:pt idx="80">
                  <c:v>3.98</c:v>
                </c:pt>
                <c:pt idx="81">
                  <c:v>3.9899999999999998</c:v>
                </c:pt>
                <c:pt idx="82">
                  <c:v>3.9699999999999998</c:v>
                </c:pt>
                <c:pt idx="83">
                  <c:v>4.17</c:v>
                </c:pt>
                <c:pt idx="84">
                  <c:v>4.05</c:v>
                </c:pt>
                <c:pt idx="85">
                  <c:v>3.96</c:v>
                </c:pt>
                <c:pt idx="86">
                  <c:v>3.9699999999999998</c:v>
                </c:pt>
                <c:pt idx="87">
                  <c:v>4.01</c:v>
                </c:pt>
                <c:pt idx="88">
                  <c:v>4.0599999999999996</c:v>
                </c:pt>
                <c:pt idx="89">
                  <c:v>4.07</c:v>
                </c:pt>
                <c:pt idx="90">
                  <c:v>4.2</c:v>
                </c:pt>
                <c:pt idx="91">
                  <c:v>3.9</c:v>
                </c:pt>
                <c:pt idx="92">
                  <c:v>3.88</c:v>
                </c:pt>
                <c:pt idx="93">
                  <c:v>4.0199999999999996</c:v>
                </c:pt>
                <c:pt idx="94">
                  <c:v>4.7699999999999996</c:v>
                </c:pt>
                <c:pt idx="95">
                  <c:v>4.5999999999999996</c:v>
                </c:pt>
                <c:pt idx="96">
                  <c:v>4.7</c:v>
                </c:pt>
                <c:pt idx="97">
                  <c:v>4.88</c:v>
                </c:pt>
                <c:pt idx="98">
                  <c:v>4.58</c:v>
                </c:pt>
                <c:pt idx="99">
                  <c:v>3.68</c:v>
                </c:pt>
                <c:pt idx="100">
                  <c:v>3.9699999999999998</c:v>
                </c:pt>
                <c:pt idx="101">
                  <c:v>4.05</c:v>
                </c:pt>
                <c:pt idx="102">
                  <c:v>3.92</c:v>
                </c:pt>
                <c:pt idx="103">
                  <c:v>3.51</c:v>
                </c:pt>
                <c:pt idx="104">
                  <c:v>3.54</c:v>
                </c:pt>
                <c:pt idx="105">
                  <c:v>3.53</c:v>
                </c:pt>
                <c:pt idx="106">
                  <c:v>3.65</c:v>
                </c:pt>
                <c:pt idx="107">
                  <c:v>3.58</c:v>
                </c:pt>
                <c:pt idx="108">
                  <c:v>3.52</c:v>
                </c:pt>
                <c:pt idx="109">
                  <c:v>3.52</c:v>
                </c:pt>
                <c:pt idx="110">
                  <c:v>3.6</c:v>
                </c:pt>
                <c:pt idx="111">
                  <c:v>3.54</c:v>
                </c:pt>
                <c:pt idx="112">
                  <c:v>3.52</c:v>
                </c:pt>
                <c:pt idx="113">
                  <c:v>3.57</c:v>
                </c:pt>
                <c:pt idx="114">
                  <c:v>3.54</c:v>
                </c:pt>
                <c:pt idx="115">
                  <c:v>4.53</c:v>
                </c:pt>
                <c:pt idx="116">
                  <c:v>3.9099999999999997</c:v>
                </c:pt>
                <c:pt idx="117">
                  <c:v>3.98</c:v>
                </c:pt>
                <c:pt idx="118">
                  <c:v>4.2699999999999996</c:v>
                </c:pt>
                <c:pt idx="119">
                  <c:v>4.59</c:v>
                </c:pt>
                <c:pt idx="120">
                  <c:v>4.22</c:v>
                </c:pt>
                <c:pt idx="121">
                  <c:v>3.34</c:v>
                </c:pt>
                <c:pt idx="122">
                  <c:v>3.3899999999999997</c:v>
                </c:pt>
                <c:pt idx="123">
                  <c:v>3.3499999999999988</c:v>
                </c:pt>
                <c:pt idx="124">
                  <c:v>3.66</c:v>
                </c:pt>
                <c:pt idx="125">
                  <c:v>3.3699999999999997</c:v>
                </c:pt>
                <c:pt idx="126">
                  <c:v>3.3899999999999997</c:v>
                </c:pt>
                <c:pt idx="127">
                  <c:v>3.4699999999999998</c:v>
                </c:pt>
                <c:pt idx="128">
                  <c:v>6.6099999999999985</c:v>
                </c:pt>
                <c:pt idx="129">
                  <c:v>6.07</c:v>
                </c:pt>
                <c:pt idx="130">
                  <c:v>6.1199999999999966</c:v>
                </c:pt>
                <c:pt idx="131">
                  <c:v>6.14</c:v>
                </c:pt>
                <c:pt idx="132">
                  <c:v>6.06</c:v>
                </c:pt>
                <c:pt idx="133">
                  <c:v>6.01</c:v>
                </c:pt>
                <c:pt idx="134">
                  <c:v>6.05</c:v>
                </c:pt>
                <c:pt idx="135">
                  <c:v>5.99</c:v>
                </c:pt>
                <c:pt idx="136">
                  <c:v>6.09</c:v>
                </c:pt>
                <c:pt idx="137">
                  <c:v>6.1599999999999975</c:v>
                </c:pt>
                <c:pt idx="138">
                  <c:v>3.4499999999999997</c:v>
                </c:pt>
                <c:pt idx="139">
                  <c:v>3.3699999999999997</c:v>
                </c:pt>
                <c:pt idx="140">
                  <c:v>3.36</c:v>
                </c:pt>
                <c:pt idx="141">
                  <c:v>3.36</c:v>
                </c:pt>
                <c:pt idx="142">
                  <c:v>3.56</c:v>
                </c:pt>
                <c:pt idx="143">
                  <c:v>3.53</c:v>
                </c:pt>
                <c:pt idx="144">
                  <c:v>3.61</c:v>
                </c:pt>
                <c:pt idx="145">
                  <c:v>3.56</c:v>
                </c:pt>
                <c:pt idx="146">
                  <c:v>3.52</c:v>
                </c:pt>
                <c:pt idx="147">
                  <c:v>3.55</c:v>
                </c:pt>
                <c:pt idx="148">
                  <c:v>3.62</c:v>
                </c:pt>
                <c:pt idx="149">
                  <c:v>3.66</c:v>
                </c:pt>
                <c:pt idx="150">
                  <c:v>3.54</c:v>
                </c:pt>
                <c:pt idx="151">
                  <c:v>3.4899999999999998</c:v>
                </c:pt>
                <c:pt idx="152">
                  <c:v>3.59</c:v>
                </c:pt>
                <c:pt idx="153">
                  <c:v>3.64</c:v>
                </c:pt>
                <c:pt idx="154">
                  <c:v>3.53</c:v>
                </c:pt>
                <c:pt idx="155">
                  <c:v>3.58</c:v>
                </c:pt>
                <c:pt idx="156">
                  <c:v>3.69</c:v>
                </c:pt>
                <c:pt idx="157">
                  <c:v>3.92</c:v>
                </c:pt>
                <c:pt idx="158">
                  <c:v>3.75</c:v>
                </c:pt>
                <c:pt idx="159">
                  <c:v>3.79</c:v>
                </c:pt>
                <c:pt idx="160">
                  <c:v>3.69</c:v>
                </c:pt>
                <c:pt idx="161">
                  <c:v>3.72</c:v>
                </c:pt>
                <c:pt idx="162">
                  <c:v>3.8499999999999988</c:v>
                </c:pt>
                <c:pt idx="163">
                  <c:v>3.72</c:v>
                </c:pt>
                <c:pt idx="164">
                  <c:v>3.67</c:v>
                </c:pt>
                <c:pt idx="165">
                  <c:v>4.6199999999999966</c:v>
                </c:pt>
                <c:pt idx="166">
                  <c:v>4.7</c:v>
                </c:pt>
                <c:pt idx="167">
                  <c:v>4.55</c:v>
                </c:pt>
                <c:pt idx="168">
                  <c:v>4.54</c:v>
                </c:pt>
                <c:pt idx="169">
                  <c:v>4.79</c:v>
                </c:pt>
                <c:pt idx="170">
                  <c:v>4.78</c:v>
                </c:pt>
                <c:pt idx="171">
                  <c:v>4.8</c:v>
                </c:pt>
                <c:pt idx="172">
                  <c:v>4.8499999999999996</c:v>
                </c:pt>
                <c:pt idx="173">
                  <c:v>4.8</c:v>
                </c:pt>
                <c:pt idx="174">
                  <c:v>4.76</c:v>
                </c:pt>
                <c:pt idx="175">
                  <c:v>4.74</c:v>
                </c:pt>
                <c:pt idx="176">
                  <c:v>4.9000000000000004</c:v>
                </c:pt>
                <c:pt idx="177">
                  <c:v>4.96</c:v>
                </c:pt>
                <c:pt idx="178">
                  <c:v>4.88</c:v>
                </c:pt>
                <c:pt idx="179">
                  <c:v>4.8</c:v>
                </c:pt>
                <c:pt idx="180">
                  <c:v>4.9400000000000004</c:v>
                </c:pt>
                <c:pt idx="181">
                  <c:v>4.9000000000000004</c:v>
                </c:pt>
                <c:pt idx="182">
                  <c:v>4.8199999999999985</c:v>
                </c:pt>
                <c:pt idx="183">
                  <c:v>4.9400000000000004</c:v>
                </c:pt>
                <c:pt idx="184">
                  <c:v>0</c:v>
                </c:pt>
                <c:pt idx="185">
                  <c:v>4.9300000000000024</c:v>
                </c:pt>
                <c:pt idx="186">
                  <c:v>5.28</c:v>
                </c:pt>
                <c:pt idx="187">
                  <c:v>4.95</c:v>
                </c:pt>
                <c:pt idx="188">
                  <c:v>4.95</c:v>
                </c:pt>
                <c:pt idx="189">
                  <c:v>5.07</c:v>
                </c:pt>
                <c:pt idx="190">
                  <c:v>4.8199999999999985</c:v>
                </c:pt>
                <c:pt idx="191">
                  <c:v>4.83</c:v>
                </c:pt>
                <c:pt idx="192">
                  <c:v>4.79</c:v>
                </c:pt>
                <c:pt idx="193">
                  <c:v>4.74</c:v>
                </c:pt>
                <c:pt idx="194">
                  <c:v>4.71</c:v>
                </c:pt>
                <c:pt idx="195">
                  <c:v>4.78</c:v>
                </c:pt>
                <c:pt idx="196">
                  <c:v>4.84</c:v>
                </c:pt>
                <c:pt idx="197">
                  <c:v>4.8199999999999985</c:v>
                </c:pt>
                <c:pt idx="198">
                  <c:v>4.74</c:v>
                </c:pt>
                <c:pt idx="199">
                  <c:v>4.8499999999999996</c:v>
                </c:pt>
                <c:pt idx="200">
                  <c:v>7.75</c:v>
                </c:pt>
                <c:pt idx="201">
                  <c:v>5.46</c:v>
                </c:pt>
                <c:pt idx="202">
                  <c:v>5.4</c:v>
                </c:pt>
                <c:pt idx="203">
                  <c:v>5.34</c:v>
                </c:pt>
                <c:pt idx="204">
                  <c:v>5.38</c:v>
                </c:pt>
                <c:pt idx="205">
                  <c:v>5.4300000000000024</c:v>
                </c:pt>
                <c:pt idx="206">
                  <c:v>5.46</c:v>
                </c:pt>
                <c:pt idx="207">
                  <c:v>5.35</c:v>
                </c:pt>
                <c:pt idx="208">
                  <c:v>5.3199999999999985</c:v>
                </c:pt>
                <c:pt idx="209">
                  <c:v>5.46</c:v>
                </c:pt>
                <c:pt idx="210">
                  <c:v>5.39</c:v>
                </c:pt>
                <c:pt idx="211">
                  <c:v>5.3</c:v>
                </c:pt>
                <c:pt idx="212">
                  <c:v>5.44</c:v>
                </c:pt>
                <c:pt idx="213">
                  <c:v>5.3199999999999985</c:v>
                </c:pt>
                <c:pt idx="214">
                  <c:v>5.45</c:v>
                </c:pt>
                <c:pt idx="215">
                  <c:v>5.53</c:v>
                </c:pt>
                <c:pt idx="216">
                  <c:v>5.5</c:v>
                </c:pt>
                <c:pt idx="217">
                  <c:v>5.56</c:v>
                </c:pt>
                <c:pt idx="218">
                  <c:v>5.42</c:v>
                </c:pt>
                <c:pt idx="219">
                  <c:v>5.44</c:v>
                </c:pt>
                <c:pt idx="220">
                  <c:v>5.33</c:v>
                </c:pt>
                <c:pt idx="221">
                  <c:v>5.33</c:v>
                </c:pt>
                <c:pt idx="222">
                  <c:v>5.39</c:v>
                </c:pt>
                <c:pt idx="223">
                  <c:v>5.35</c:v>
                </c:pt>
                <c:pt idx="224">
                  <c:v>5.3</c:v>
                </c:pt>
                <c:pt idx="225">
                  <c:v>5.6199999999999966</c:v>
                </c:pt>
                <c:pt idx="226">
                  <c:v>5.29</c:v>
                </c:pt>
                <c:pt idx="227">
                  <c:v>5.38</c:v>
                </c:pt>
                <c:pt idx="228">
                  <c:v>14.73</c:v>
                </c:pt>
                <c:pt idx="229">
                  <c:v>14.11</c:v>
                </c:pt>
                <c:pt idx="230">
                  <c:v>14.17</c:v>
                </c:pt>
                <c:pt idx="231">
                  <c:v>14.27</c:v>
                </c:pt>
                <c:pt idx="232">
                  <c:v>14.01</c:v>
                </c:pt>
                <c:pt idx="233">
                  <c:v>13.51</c:v>
                </c:pt>
                <c:pt idx="234">
                  <c:v>13.7</c:v>
                </c:pt>
                <c:pt idx="235">
                  <c:v>13.6</c:v>
                </c:pt>
                <c:pt idx="236">
                  <c:v>13.42</c:v>
                </c:pt>
                <c:pt idx="237">
                  <c:v>13.58</c:v>
                </c:pt>
                <c:pt idx="238">
                  <c:v>13.64</c:v>
                </c:pt>
                <c:pt idx="239">
                  <c:v>13.6</c:v>
                </c:pt>
                <c:pt idx="240">
                  <c:v>13.54</c:v>
                </c:pt>
                <c:pt idx="241">
                  <c:v>13.54</c:v>
                </c:pt>
                <c:pt idx="242">
                  <c:v>13.48</c:v>
                </c:pt>
                <c:pt idx="243">
                  <c:v>13.61</c:v>
                </c:pt>
                <c:pt idx="244">
                  <c:v>14.07</c:v>
                </c:pt>
                <c:pt idx="245">
                  <c:v>13.370000000000006</c:v>
                </c:pt>
                <c:pt idx="246">
                  <c:v>13.44</c:v>
                </c:pt>
                <c:pt idx="247">
                  <c:v>13.43</c:v>
                </c:pt>
                <c:pt idx="248">
                  <c:v>13.43</c:v>
                </c:pt>
                <c:pt idx="249">
                  <c:v>13.66</c:v>
                </c:pt>
                <c:pt idx="250">
                  <c:v>15.55</c:v>
                </c:pt>
                <c:pt idx="251">
                  <c:v>13.450000000000006</c:v>
                </c:pt>
                <c:pt idx="252">
                  <c:v>13.42</c:v>
                </c:pt>
                <c:pt idx="253">
                  <c:v>13.77</c:v>
                </c:pt>
                <c:pt idx="254">
                  <c:v>13.99</c:v>
                </c:pt>
                <c:pt idx="255">
                  <c:v>13.46</c:v>
                </c:pt>
                <c:pt idx="256">
                  <c:v>13.61</c:v>
                </c:pt>
                <c:pt idx="257">
                  <c:v>13.66</c:v>
                </c:pt>
                <c:pt idx="258">
                  <c:v>13.59</c:v>
                </c:pt>
                <c:pt idx="259">
                  <c:v>13.48</c:v>
                </c:pt>
                <c:pt idx="260">
                  <c:v>13.81</c:v>
                </c:pt>
                <c:pt idx="261">
                  <c:v>13.6</c:v>
                </c:pt>
                <c:pt idx="262">
                  <c:v>13.63</c:v>
                </c:pt>
                <c:pt idx="263">
                  <c:v>14.82</c:v>
                </c:pt>
                <c:pt idx="264">
                  <c:v>12.62</c:v>
                </c:pt>
                <c:pt idx="265">
                  <c:v>12.51</c:v>
                </c:pt>
                <c:pt idx="266">
                  <c:v>12.63</c:v>
                </c:pt>
                <c:pt idx="267">
                  <c:v>12.43</c:v>
                </c:pt>
                <c:pt idx="268">
                  <c:v>13.39</c:v>
                </c:pt>
                <c:pt idx="269">
                  <c:v>14.6</c:v>
                </c:pt>
                <c:pt idx="270">
                  <c:v>13.19</c:v>
                </c:pt>
                <c:pt idx="271">
                  <c:v>12.72</c:v>
                </c:pt>
                <c:pt idx="272">
                  <c:v>12.83</c:v>
                </c:pt>
                <c:pt idx="273">
                  <c:v>12.62</c:v>
                </c:pt>
                <c:pt idx="274">
                  <c:v>12.84</c:v>
                </c:pt>
                <c:pt idx="275">
                  <c:v>12.59</c:v>
                </c:pt>
                <c:pt idx="276">
                  <c:v>12.88</c:v>
                </c:pt>
                <c:pt idx="277">
                  <c:v>11.850000000000026</c:v>
                </c:pt>
                <c:pt idx="278">
                  <c:v>11.44</c:v>
                </c:pt>
                <c:pt idx="279">
                  <c:v>11.73</c:v>
                </c:pt>
                <c:pt idx="280">
                  <c:v>11.65</c:v>
                </c:pt>
                <c:pt idx="281">
                  <c:v>11.38</c:v>
                </c:pt>
                <c:pt idx="282">
                  <c:v>11.64</c:v>
                </c:pt>
                <c:pt idx="283">
                  <c:v>11.850000000000026</c:v>
                </c:pt>
                <c:pt idx="284">
                  <c:v>11.97</c:v>
                </c:pt>
                <c:pt idx="285">
                  <c:v>11.96</c:v>
                </c:pt>
                <c:pt idx="286">
                  <c:v>11.91</c:v>
                </c:pt>
                <c:pt idx="287">
                  <c:v>17.21</c:v>
                </c:pt>
                <c:pt idx="288">
                  <c:v>17.14</c:v>
                </c:pt>
                <c:pt idx="289">
                  <c:v>11.93</c:v>
                </c:pt>
                <c:pt idx="290">
                  <c:v>11.79</c:v>
                </c:pt>
                <c:pt idx="291">
                  <c:v>11.78</c:v>
                </c:pt>
                <c:pt idx="292">
                  <c:v>12.07</c:v>
                </c:pt>
                <c:pt idx="293">
                  <c:v>11.71</c:v>
                </c:pt>
                <c:pt idx="294">
                  <c:v>9.57</c:v>
                </c:pt>
                <c:pt idx="295">
                  <c:v>9.56</c:v>
                </c:pt>
                <c:pt idx="296">
                  <c:v>9.52</c:v>
                </c:pt>
                <c:pt idx="297">
                  <c:v>10.52</c:v>
                </c:pt>
                <c:pt idx="298">
                  <c:v>10.53</c:v>
                </c:pt>
                <c:pt idx="299">
                  <c:v>11.16</c:v>
                </c:pt>
                <c:pt idx="300">
                  <c:v>4.3599999999999985</c:v>
                </c:pt>
                <c:pt idx="301">
                  <c:v>4.1599999999999975</c:v>
                </c:pt>
                <c:pt idx="302">
                  <c:v>4.09</c:v>
                </c:pt>
                <c:pt idx="303">
                  <c:v>4.08</c:v>
                </c:pt>
                <c:pt idx="304">
                  <c:v>4.0599999999999996</c:v>
                </c:pt>
                <c:pt idx="305">
                  <c:v>4.08</c:v>
                </c:pt>
                <c:pt idx="306">
                  <c:v>4.0999999999999996</c:v>
                </c:pt>
                <c:pt idx="307">
                  <c:v>4.0999999999999996</c:v>
                </c:pt>
                <c:pt idx="308">
                  <c:v>4</c:v>
                </c:pt>
                <c:pt idx="309">
                  <c:v>3.94</c:v>
                </c:pt>
                <c:pt idx="310">
                  <c:v>3.96</c:v>
                </c:pt>
              </c:numCache>
            </c:numRef>
          </c:val>
          <c:smooth val="0"/>
        </c:ser>
        <c:ser>
          <c:idx val="8"/>
          <c:order val="8"/>
          <c:marker>
            <c:symbol val="none"/>
          </c:marker>
          <c:val>
            <c:numRef>
              <c:f>Sheet1!$L$100:$L$410</c:f>
              <c:numCache>
                <c:formatCode>General</c:formatCode>
                <c:ptCount val="311"/>
                <c:pt idx="0">
                  <c:v>2.58</c:v>
                </c:pt>
                <c:pt idx="1">
                  <c:v>2.57</c:v>
                </c:pt>
                <c:pt idx="2">
                  <c:v>2.58</c:v>
                </c:pt>
                <c:pt idx="3">
                  <c:v>2.71</c:v>
                </c:pt>
                <c:pt idx="4">
                  <c:v>2.67</c:v>
                </c:pt>
                <c:pt idx="5">
                  <c:v>2.57</c:v>
                </c:pt>
                <c:pt idx="6">
                  <c:v>2.64</c:v>
                </c:pt>
                <c:pt idx="7">
                  <c:v>2.6</c:v>
                </c:pt>
                <c:pt idx="8">
                  <c:v>2.62</c:v>
                </c:pt>
                <c:pt idx="9">
                  <c:v>2.6</c:v>
                </c:pt>
                <c:pt idx="10">
                  <c:v>2.5099999999999998</c:v>
                </c:pt>
                <c:pt idx="11">
                  <c:v>2.4899999999999998</c:v>
                </c:pt>
                <c:pt idx="12">
                  <c:v>2.46</c:v>
                </c:pt>
                <c:pt idx="13">
                  <c:v>2.42</c:v>
                </c:pt>
                <c:pt idx="14">
                  <c:v>2.46</c:v>
                </c:pt>
                <c:pt idx="15">
                  <c:v>2.3899999999999997</c:v>
                </c:pt>
                <c:pt idx="16">
                  <c:v>2.3899999999999997</c:v>
                </c:pt>
                <c:pt idx="17">
                  <c:v>2.4</c:v>
                </c:pt>
                <c:pt idx="18">
                  <c:v>2.4</c:v>
                </c:pt>
                <c:pt idx="19">
                  <c:v>2.1800000000000002</c:v>
                </c:pt>
                <c:pt idx="20">
                  <c:v>2.17</c:v>
                </c:pt>
                <c:pt idx="21">
                  <c:v>2.19</c:v>
                </c:pt>
                <c:pt idx="22">
                  <c:v>2.21</c:v>
                </c:pt>
                <c:pt idx="23">
                  <c:v>2.17</c:v>
                </c:pt>
                <c:pt idx="24">
                  <c:v>2.2400000000000002</c:v>
                </c:pt>
                <c:pt idx="25">
                  <c:v>2.2000000000000002</c:v>
                </c:pt>
                <c:pt idx="26">
                  <c:v>2.2000000000000002</c:v>
                </c:pt>
                <c:pt idx="27">
                  <c:v>2.2599999999999998</c:v>
                </c:pt>
                <c:pt idx="28">
                  <c:v>2.29</c:v>
                </c:pt>
                <c:pt idx="29">
                  <c:v>2.2799999999999998</c:v>
                </c:pt>
                <c:pt idx="30">
                  <c:v>2.27</c:v>
                </c:pt>
                <c:pt idx="31">
                  <c:v>2.27</c:v>
                </c:pt>
                <c:pt idx="32">
                  <c:v>2.3299999999999987</c:v>
                </c:pt>
                <c:pt idx="33">
                  <c:v>2.2599999999999998</c:v>
                </c:pt>
                <c:pt idx="34">
                  <c:v>2.27</c:v>
                </c:pt>
                <c:pt idx="35">
                  <c:v>2.2999999999999998</c:v>
                </c:pt>
                <c:pt idx="36">
                  <c:v>2.29</c:v>
                </c:pt>
                <c:pt idx="37">
                  <c:v>2.2599999999999998</c:v>
                </c:pt>
                <c:pt idx="38">
                  <c:v>2.2799999999999998</c:v>
                </c:pt>
                <c:pt idx="39">
                  <c:v>2.2799999999999998</c:v>
                </c:pt>
                <c:pt idx="40">
                  <c:v>2.13</c:v>
                </c:pt>
                <c:pt idx="41">
                  <c:v>2.15</c:v>
                </c:pt>
                <c:pt idx="42">
                  <c:v>2.12</c:v>
                </c:pt>
                <c:pt idx="43">
                  <c:v>2.19</c:v>
                </c:pt>
                <c:pt idx="44">
                  <c:v>2.19</c:v>
                </c:pt>
                <c:pt idx="45">
                  <c:v>2.21</c:v>
                </c:pt>
                <c:pt idx="46">
                  <c:v>2.2200000000000002</c:v>
                </c:pt>
                <c:pt idx="47">
                  <c:v>2.16</c:v>
                </c:pt>
                <c:pt idx="48">
                  <c:v>2.42</c:v>
                </c:pt>
                <c:pt idx="49">
                  <c:v>2.56</c:v>
                </c:pt>
                <c:pt idx="50">
                  <c:v>2.62</c:v>
                </c:pt>
                <c:pt idx="51">
                  <c:v>2.73</c:v>
                </c:pt>
                <c:pt idx="52">
                  <c:v>2.58</c:v>
                </c:pt>
                <c:pt idx="53">
                  <c:v>2.6</c:v>
                </c:pt>
                <c:pt idx="54">
                  <c:v>2.66</c:v>
                </c:pt>
                <c:pt idx="55">
                  <c:v>2.62</c:v>
                </c:pt>
                <c:pt idx="56">
                  <c:v>2.61</c:v>
                </c:pt>
                <c:pt idx="57">
                  <c:v>2.58</c:v>
                </c:pt>
                <c:pt idx="58">
                  <c:v>2.57</c:v>
                </c:pt>
                <c:pt idx="59">
                  <c:v>2.57</c:v>
                </c:pt>
                <c:pt idx="60">
                  <c:v>2.56</c:v>
                </c:pt>
                <c:pt idx="61">
                  <c:v>2.65</c:v>
                </c:pt>
                <c:pt idx="62">
                  <c:v>2.67</c:v>
                </c:pt>
                <c:pt idx="63">
                  <c:v>2.3299999999999987</c:v>
                </c:pt>
                <c:pt idx="64">
                  <c:v>2.5499999999999998</c:v>
                </c:pt>
                <c:pt idx="65">
                  <c:v>2.2599999999999998</c:v>
                </c:pt>
                <c:pt idx="66">
                  <c:v>2.77</c:v>
                </c:pt>
                <c:pt idx="67">
                  <c:v>2.2799999999999998</c:v>
                </c:pt>
                <c:pt idx="68">
                  <c:v>2.2799999999999998</c:v>
                </c:pt>
                <c:pt idx="69">
                  <c:v>2.79</c:v>
                </c:pt>
                <c:pt idx="70">
                  <c:v>2.8099999999999987</c:v>
                </c:pt>
                <c:pt idx="71">
                  <c:v>2.9099999999999997</c:v>
                </c:pt>
                <c:pt idx="72">
                  <c:v>2.88</c:v>
                </c:pt>
                <c:pt idx="73">
                  <c:v>1.02</c:v>
                </c:pt>
                <c:pt idx="74">
                  <c:v>1.04</c:v>
                </c:pt>
                <c:pt idx="75">
                  <c:v>1</c:v>
                </c:pt>
                <c:pt idx="76">
                  <c:v>1</c:v>
                </c:pt>
                <c:pt idx="77">
                  <c:v>1.1800000000000053</c:v>
                </c:pt>
                <c:pt idx="78">
                  <c:v>1.03</c:v>
                </c:pt>
                <c:pt idx="79">
                  <c:v>1.03</c:v>
                </c:pt>
                <c:pt idx="80">
                  <c:v>0.97000000000000053</c:v>
                </c:pt>
                <c:pt idx="81">
                  <c:v>0.97000000000000053</c:v>
                </c:pt>
                <c:pt idx="82">
                  <c:v>0.98</c:v>
                </c:pt>
                <c:pt idx="83">
                  <c:v>0.97000000000000053</c:v>
                </c:pt>
                <c:pt idx="84">
                  <c:v>0.98</c:v>
                </c:pt>
                <c:pt idx="85">
                  <c:v>1.08</c:v>
                </c:pt>
                <c:pt idx="86">
                  <c:v>0.94000000000000061</c:v>
                </c:pt>
                <c:pt idx="87">
                  <c:v>1.01</c:v>
                </c:pt>
                <c:pt idx="88">
                  <c:v>0.96000000000000063</c:v>
                </c:pt>
                <c:pt idx="89">
                  <c:v>0.95000000000000062</c:v>
                </c:pt>
                <c:pt idx="90">
                  <c:v>1.1000000000000001</c:v>
                </c:pt>
                <c:pt idx="91">
                  <c:v>0.97000000000000053</c:v>
                </c:pt>
                <c:pt idx="92">
                  <c:v>0.97000000000000053</c:v>
                </c:pt>
                <c:pt idx="93">
                  <c:v>0.99</c:v>
                </c:pt>
                <c:pt idx="94">
                  <c:v>1.1100000000000001</c:v>
                </c:pt>
                <c:pt idx="95">
                  <c:v>1.03</c:v>
                </c:pt>
                <c:pt idx="96">
                  <c:v>1.05</c:v>
                </c:pt>
                <c:pt idx="97">
                  <c:v>1.05</c:v>
                </c:pt>
                <c:pt idx="98">
                  <c:v>1.06</c:v>
                </c:pt>
                <c:pt idx="99">
                  <c:v>0.98</c:v>
                </c:pt>
                <c:pt idx="100">
                  <c:v>1.06</c:v>
                </c:pt>
                <c:pt idx="101">
                  <c:v>1.07</c:v>
                </c:pt>
                <c:pt idx="102">
                  <c:v>1.06</c:v>
                </c:pt>
                <c:pt idx="103">
                  <c:v>0.67000000000000348</c:v>
                </c:pt>
                <c:pt idx="104">
                  <c:v>0.66000000000000336</c:v>
                </c:pt>
                <c:pt idx="105">
                  <c:v>0.71000000000000063</c:v>
                </c:pt>
                <c:pt idx="106">
                  <c:v>0.68000000000000105</c:v>
                </c:pt>
                <c:pt idx="107">
                  <c:v>0.68000000000000105</c:v>
                </c:pt>
                <c:pt idx="108">
                  <c:v>0.67000000000000348</c:v>
                </c:pt>
                <c:pt idx="109">
                  <c:v>0.66000000000000336</c:v>
                </c:pt>
                <c:pt idx="110">
                  <c:v>0.69000000000000172</c:v>
                </c:pt>
                <c:pt idx="111">
                  <c:v>0.69000000000000172</c:v>
                </c:pt>
                <c:pt idx="112">
                  <c:v>0.67000000000000348</c:v>
                </c:pt>
                <c:pt idx="113">
                  <c:v>0.68000000000000105</c:v>
                </c:pt>
                <c:pt idx="114">
                  <c:v>0.68000000000000105</c:v>
                </c:pt>
                <c:pt idx="115">
                  <c:v>0.73000000000000065</c:v>
                </c:pt>
                <c:pt idx="116">
                  <c:v>0.64000000000000301</c:v>
                </c:pt>
                <c:pt idx="117">
                  <c:v>0.65000000000000313</c:v>
                </c:pt>
                <c:pt idx="118">
                  <c:v>0.68000000000000105</c:v>
                </c:pt>
                <c:pt idx="119">
                  <c:v>0.75000000000000278</c:v>
                </c:pt>
                <c:pt idx="120">
                  <c:v>0.67000000000000348</c:v>
                </c:pt>
                <c:pt idx="121">
                  <c:v>0.64000000000000301</c:v>
                </c:pt>
                <c:pt idx="122">
                  <c:v>0.65000000000000313</c:v>
                </c:pt>
                <c:pt idx="123">
                  <c:v>0.62000000000000266</c:v>
                </c:pt>
                <c:pt idx="124">
                  <c:v>0.66000000000000336</c:v>
                </c:pt>
                <c:pt idx="125">
                  <c:v>0.630000000000003</c:v>
                </c:pt>
                <c:pt idx="126">
                  <c:v>0.66000000000000336</c:v>
                </c:pt>
                <c:pt idx="127">
                  <c:v>0.62000000000000266</c:v>
                </c:pt>
                <c:pt idx="128">
                  <c:v>0.73000000000000065</c:v>
                </c:pt>
                <c:pt idx="129">
                  <c:v>0.65000000000000313</c:v>
                </c:pt>
                <c:pt idx="130">
                  <c:v>0.69000000000000172</c:v>
                </c:pt>
                <c:pt idx="131">
                  <c:v>0.70000000000000062</c:v>
                </c:pt>
                <c:pt idx="132">
                  <c:v>0.65000000000000313</c:v>
                </c:pt>
                <c:pt idx="133">
                  <c:v>0.65000000000000313</c:v>
                </c:pt>
                <c:pt idx="134">
                  <c:v>0.67000000000000348</c:v>
                </c:pt>
                <c:pt idx="135">
                  <c:v>0.64000000000000301</c:v>
                </c:pt>
                <c:pt idx="136">
                  <c:v>0.64000000000000301</c:v>
                </c:pt>
                <c:pt idx="137">
                  <c:v>0.70000000000000062</c:v>
                </c:pt>
                <c:pt idx="138">
                  <c:v>0.74000000000000266</c:v>
                </c:pt>
                <c:pt idx="139">
                  <c:v>0.74000000000000266</c:v>
                </c:pt>
                <c:pt idx="140">
                  <c:v>0.71000000000000063</c:v>
                </c:pt>
                <c:pt idx="141">
                  <c:v>0.71000000000000063</c:v>
                </c:pt>
                <c:pt idx="142">
                  <c:v>0.71000000000000063</c:v>
                </c:pt>
                <c:pt idx="143">
                  <c:v>0.73000000000000065</c:v>
                </c:pt>
                <c:pt idx="144">
                  <c:v>0.74000000000000266</c:v>
                </c:pt>
                <c:pt idx="145">
                  <c:v>0.73000000000000065</c:v>
                </c:pt>
                <c:pt idx="146">
                  <c:v>0.71000000000000063</c:v>
                </c:pt>
                <c:pt idx="147">
                  <c:v>0.73000000000000065</c:v>
                </c:pt>
                <c:pt idx="148">
                  <c:v>0.71000000000000063</c:v>
                </c:pt>
                <c:pt idx="149">
                  <c:v>0.78</c:v>
                </c:pt>
                <c:pt idx="150">
                  <c:v>0.74000000000000266</c:v>
                </c:pt>
                <c:pt idx="151">
                  <c:v>0.72000000000000064</c:v>
                </c:pt>
                <c:pt idx="152">
                  <c:v>0.74000000000000266</c:v>
                </c:pt>
                <c:pt idx="153">
                  <c:v>0.75000000000000278</c:v>
                </c:pt>
                <c:pt idx="154">
                  <c:v>0.74000000000000266</c:v>
                </c:pt>
                <c:pt idx="155">
                  <c:v>0.73000000000000065</c:v>
                </c:pt>
                <c:pt idx="156">
                  <c:v>0.74000000000000266</c:v>
                </c:pt>
                <c:pt idx="157">
                  <c:v>0.72000000000000064</c:v>
                </c:pt>
                <c:pt idx="158">
                  <c:v>0.76000000000000301</c:v>
                </c:pt>
                <c:pt idx="159">
                  <c:v>0.71000000000000063</c:v>
                </c:pt>
                <c:pt idx="160">
                  <c:v>0.72000000000000064</c:v>
                </c:pt>
                <c:pt idx="161">
                  <c:v>0.73000000000000065</c:v>
                </c:pt>
                <c:pt idx="162">
                  <c:v>0.71000000000000063</c:v>
                </c:pt>
                <c:pt idx="163">
                  <c:v>0.73000000000000065</c:v>
                </c:pt>
                <c:pt idx="164">
                  <c:v>0.77000000000000213</c:v>
                </c:pt>
                <c:pt idx="165">
                  <c:v>1.25</c:v>
                </c:pt>
                <c:pt idx="166">
                  <c:v>1.25</c:v>
                </c:pt>
                <c:pt idx="167">
                  <c:v>1.21</c:v>
                </c:pt>
                <c:pt idx="168">
                  <c:v>1.25</c:v>
                </c:pt>
                <c:pt idx="169">
                  <c:v>1.26</c:v>
                </c:pt>
                <c:pt idx="170">
                  <c:v>1.1900000000000053</c:v>
                </c:pt>
                <c:pt idx="171">
                  <c:v>1.21</c:v>
                </c:pt>
                <c:pt idx="172">
                  <c:v>1.1900000000000053</c:v>
                </c:pt>
                <c:pt idx="173">
                  <c:v>1.22</c:v>
                </c:pt>
                <c:pt idx="174">
                  <c:v>1.2</c:v>
                </c:pt>
                <c:pt idx="175">
                  <c:v>1.1900000000000053</c:v>
                </c:pt>
                <c:pt idx="176">
                  <c:v>1.21</c:v>
                </c:pt>
                <c:pt idx="177">
                  <c:v>1.24</c:v>
                </c:pt>
                <c:pt idx="178">
                  <c:v>1.28</c:v>
                </c:pt>
                <c:pt idx="179">
                  <c:v>1.24</c:v>
                </c:pt>
                <c:pt idx="180">
                  <c:v>1.27</c:v>
                </c:pt>
                <c:pt idx="181">
                  <c:v>1.22</c:v>
                </c:pt>
                <c:pt idx="182">
                  <c:v>1.21</c:v>
                </c:pt>
                <c:pt idx="183">
                  <c:v>1.22</c:v>
                </c:pt>
                <c:pt idx="184">
                  <c:v>1.4</c:v>
                </c:pt>
                <c:pt idx="185">
                  <c:v>1.37</c:v>
                </c:pt>
                <c:pt idx="186">
                  <c:v>1.42</c:v>
                </c:pt>
                <c:pt idx="187">
                  <c:v>1.3800000000000001</c:v>
                </c:pt>
                <c:pt idx="188">
                  <c:v>1.3800000000000001</c:v>
                </c:pt>
                <c:pt idx="189">
                  <c:v>1.31</c:v>
                </c:pt>
                <c:pt idx="190">
                  <c:v>1.31</c:v>
                </c:pt>
                <c:pt idx="191">
                  <c:v>1.27</c:v>
                </c:pt>
                <c:pt idx="192">
                  <c:v>1.28</c:v>
                </c:pt>
                <c:pt idx="193">
                  <c:v>1.29</c:v>
                </c:pt>
                <c:pt idx="194">
                  <c:v>1.26</c:v>
                </c:pt>
                <c:pt idx="195">
                  <c:v>1.31</c:v>
                </c:pt>
                <c:pt idx="196">
                  <c:v>1.3</c:v>
                </c:pt>
                <c:pt idx="197">
                  <c:v>1.26</c:v>
                </c:pt>
                <c:pt idx="198">
                  <c:v>1.25</c:v>
                </c:pt>
                <c:pt idx="199">
                  <c:v>1.27</c:v>
                </c:pt>
                <c:pt idx="200">
                  <c:v>1.56</c:v>
                </c:pt>
                <c:pt idx="201">
                  <c:v>1.29</c:v>
                </c:pt>
                <c:pt idx="202">
                  <c:v>1.28</c:v>
                </c:pt>
                <c:pt idx="203">
                  <c:v>1.1399999999999941</c:v>
                </c:pt>
                <c:pt idx="204">
                  <c:v>1.1499999999999941</c:v>
                </c:pt>
                <c:pt idx="205">
                  <c:v>1.1599999999999941</c:v>
                </c:pt>
                <c:pt idx="206">
                  <c:v>1.1800000000000053</c:v>
                </c:pt>
                <c:pt idx="207">
                  <c:v>1.1100000000000001</c:v>
                </c:pt>
                <c:pt idx="208">
                  <c:v>1.1399999999999941</c:v>
                </c:pt>
                <c:pt idx="209">
                  <c:v>1.1700000000000021</c:v>
                </c:pt>
                <c:pt idx="210">
                  <c:v>1.1299999999999939</c:v>
                </c:pt>
                <c:pt idx="211">
                  <c:v>1.1499999999999941</c:v>
                </c:pt>
                <c:pt idx="212">
                  <c:v>1.1800000000000053</c:v>
                </c:pt>
                <c:pt idx="213">
                  <c:v>1.1299999999999939</c:v>
                </c:pt>
                <c:pt idx="214">
                  <c:v>1.1599999999999941</c:v>
                </c:pt>
                <c:pt idx="215">
                  <c:v>1.1399999999999941</c:v>
                </c:pt>
                <c:pt idx="216">
                  <c:v>1.1599999999999941</c:v>
                </c:pt>
                <c:pt idx="217">
                  <c:v>1.1900000000000053</c:v>
                </c:pt>
                <c:pt idx="218">
                  <c:v>1.1700000000000021</c:v>
                </c:pt>
                <c:pt idx="219">
                  <c:v>1.21</c:v>
                </c:pt>
                <c:pt idx="220">
                  <c:v>1.1200000000000001</c:v>
                </c:pt>
                <c:pt idx="221">
                  <c:v>1.1399999999999941</c:v>
                </c:pt>
                <c:pt idx="222">
                  <c:v>1.1399999999999941</c:v>
                </c:pt>
                <c:pt idx="223">
                  <c:v>1.1000000000000001</c:v>
                </c:pt>
                <c:pt idx="224">
                  <c:v>1.1299999999999939</c:v>
                </c:pt>
                <c:pt idx="225">
                  <c:v>1.1499999999999941</c:v>
                </c:pt>
                <c:pt idx="226">
                  <c:v>1.1100000000000001</c:v>
                </c:pt>
                <c:pt idx="227">
                  <c:v>1.1299999999999939</c:v>
                </c:pt>
                <c:pt idx="228">
                  <c:v>1.22</c:v>
                </c:pt>
                <c:pt idx="229">
                  <c:v>1.22</c:v>
                </c:pt>
                <c:pt idx="230">
                  <c:v>1.24</c:v>
                </c:pt>
                <c:pt idx="231">
                  <c:v>1.24</c:v>
                </c:pt>
                <c:pt idx="232">
                  <c:v>1.24</c:v>
                </c:pt>
                <c:pt idx="233">
                  <c:v>1.22</c:v>
                </c:pt>
                <c:pt idx="234">
                  <c:v>1.29</c:v>
                </c:pt>
                <c:pt idx="235">
                  <c:v>1.23</c:v>
                </c:pt>
                <c:pt idx="236">
                  <c:v>1.25</c:v>
                </c:pt>
                <c:pt idx="237">
                  <c:v>1.28</c:v>
                </c:pt>
                <c:pt idx="238">
                  <c:v>1.28</c:v>
                </c:pt>
                <c:pt idx="239">
                  <c:v>1.21</c:v>
                </c:pt>
                <c:pt idx="240">
                  <c:v>1.24</c:v>
                </c:pt>
                <c:pt idx="241">
                  <c:v>1.29</c:v>
                </c:pt>
                <c:pt idx="242">
                  <c:v>1.31</c:v>
                </c:pt>
                <c:pt idx="243">
                  <c:v>1.31</c:v>
                </c:pt>
                <c:pt idx="244">
                  <c:v>1.7700000000000018</c:v>
                </c:pt>
                <c:pt idx="245">
                  <c:v>1.23</c:v>
                </c:pt>
                <c:pt idx="246">
                  <c:v>1.32</c:v>
                </c:pt>
                <c:pt idx="247">
                  <c:v>1.27</c:v>
                </c:pt>
                <c:pt idx="248">
                  <c:v>1.28</c:v>
                </c:pt>
                <c:pt idx="249">
                  <c:v>1.27</c:v>
                </c:pt>
                <c:pt idx="250">
                  <c:v>1.44</c:v>
                </c:pt>
                <c:pt idx="251">
                  <c:v>1.3</c:v>
                </c:pt>
                <c:pt idx="252">
                  <c:v>1.28</c:v>
                </c:pt>
                <c:pt idx="253">
                  <c:v>1.26</c:v>
                </c:pt>
                <c:pt idx="254">
                  <c:v>1.27</c:v>
                </c:pt>
                <c:pt idx="255">
                  <c:v>1.31</c:v>
                </c:pt>
                <c:pt idx="256">
                  <c:v>1.32</c:v>
                </c:pt>
                <c:pt idx="257">
                  <c:v>1.26</c:v>
                </c:pt>
                <c:pt idx="258">
                  <c:v>1.28</c:v>
                </c:pt>
                <c:pt idx="259">
                  <c:v>1.24</c:v>
                </c:pt>
                <c:pt idx="260">
                  <c:v>1.3</c:v>
                </c:pt>
                <c:pt idx="261">
                  <c:v>1.35</c:v>
                </c:pt>
                <c:pt idx="262">
                  <c:v>1.23</c:v>
                </c:pt>
                <c:pt idx="263">
                  <c:v>1.27</c:v>
                </c:pt>
                <c:pt idx="264">
                  <c:v>1.31</c:v>
                </c:pt>
                <c:pt idx="265">
                  <c:v>1.27</c:v>
                </c:pt>
                <c:pt idx="266">
                  <c:v>1.3</c:v>
                </c:pt>
                <c:pt idx="267">
                  <c:v>1.31</c:v>
                </c:pt>
                <c:pt idx="268">
                  <c:v>1.25</c:v>
                </c:pt>
                <c:pt idx="269">
                  <c:v>1.26</c:v>
                </c:pt>
                <c:pt idx="270">
                  <c:v>1.23</c:v>
                </c:pt>
                <c:pt idx="271">
                  <c:v>1.2</c:v>
                </c:pt>
                <c:pt idx="272">
                  <c:v>1.2</c:v>
                </c:pt>
                <c:pt idx="273">
                  <c:v>1.1900000000000053</c:v>
                </c:pt>
                <c:pt idx="274">
                  <c:v>1.23</c:v>
                </c:pt>
                <c:pt idx="275">
                  <c:v>1.1900000000000053</c:v>
                </c:pt>
                <c:pt idx="276">
                  <c:v>1.22</c:v>
                </c:pt>
                <c:pt idx="277">
                  <c:v>1.22</c:v>
                </c:pt>
                <c:pt idx="278">
                  <c:v>1.21</c:v>
                </c:pt>
                <c:pt idx="279">
                  <c:v>1.1900000000000053</c:v>
                </c:pt>
                <c:pt idx="280">
                  <c:v>1.22</c:v>
                </c:pt>
                <c:pt idx="281">
                  <c:v>1.1900000000000053</c:v>
                </c:pt>
                <c:pt idx="282">
                  <c:v>1.22</c:v>
                </c:pt>
                <c:pt idx="283">
                  <c:v>1.21</c:v>
                </c:pt>
                <c:pt idx="284">
                  <c:v>1.22</c:v>
                </c:pt>
                <c:pt idx="285">
                  <c:v>1.2</c:v>
                </c:pt>
                <c:pt idx="286">
                  <c:v>1.24</c:v>
                </c:pt>
                <c:pt idx="287">
                  <c:v>2.5</c:v>
                </c:pt>
                <c:pt idx="288">
                  <c:v>2.4699999999999998</c:v>
                </c:pt>
                <c:pt idx="289">
                  <c:v>1.25</c:v>
                </c:pt>
                <c:pt idx="290">
                  <c:v>1.1700000000000021</c:v>
                </c:pt>
                <c:pt idx="291">
                  <c:v>1.24</c:v>
                </c:pt>
                <c:pt idx="292">
                  <c:v>1.1900000000000053</c:v>
                </c:pt>
                <c:pt idx="293">
                  <c:v>1.1599999999999941</c:v>
                </c:pt>
                <c:pt idx="294">
                  <c:v>1.1800000000000053</c:v>
                </c:pt>
                <c:pt idx="295">
                  <c:v>1.1800000000000053</c:v>
                </c:pt>
                <c:pt idx="296">
                  <c:v>1.1900000000000053</c:v>
                </c:pt>
                <c:pt idx="297">
                  <c:v>1.1800000000000053</c:v>
                </c:pt>
                <c:pt idx="298">
                  <c:v>1.1700000000000021</c:v>
                </c:pt>
                <c:pt idx="299">
                  <c:v>1.23</c:v>
                </c:pt>
                <c:pt idx="300">
                  <c:v>1.1800000000000053</c:v>
                </c:pt>
                <c:pt idx="301">
                  <c:v>1.1599999999999941</c:v>
                </c:pt>
                <c:pt idx="302">
                  <c:v>1.2</c:v>
                </c:pt>
                <c:pt idx="303">
                  <c:v>1.1700000000000021</c:v>
                </c:pt>
                <c:pt idx="304">
                  <c:v>1.22</c:v>
                </c:pt>
                <c:pt idx="305">
                  <c:v>1.23</c:v>
                </c:pt>
                <c:pt idx="306">
                  <c:v>1.2</c:v>
                </c:pt>
                <c:pt idx="307">
                  <c:v>1.1800000000000053</c:v>
                </c:pt>
                <c:pt idx="308">
                  <c:v>1.2</c:v>
                </c:pt>
                <c:pt idx="309">
                  <c:v>1.24</c:v>
                </c:pt>
                <c:pt idx="310">
                  <c:v>1.1599999999999941</c:v>
                </c:pt>
              </c:numCache>
            </c:numRef>
          </c:val>
          <c:smooth val="0"/>
        </c:ser>
        <c:ser>
          <c:idx val="9"/>
          <c:order val="9"/>
          <c:marker>
            <c:symbol val="none"/>
          </c:marker>
          <c:val>
            <c:numRef>
              <c:f>Sheet1!$M$100:$M$410</c:f>
              <c:numCache>
                <c:formatCode>General</c:formatCode>
                <c:ptCount val="31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2.73</c:v>
                </c:pt>
                <c:pt idx="20">
                  <c:v>2.74</c:v>
                </c:pt>
                <c:pt idx="21">
                  <c:v>2.75</c:v>
                </c:pt>
                <c:pt idx="22">
                  <c:v>2.79</c:v>
                </c:pt>
                <c:pt idx="23">
                  <c:v>2.73</c:v>
                </c:pt>
                <c:pt idx="24">
                  <c:v>2.8899999999999997</c:v>
                </c:pt>
                <c:pt idx="25">
                  <c:v>2.92</c:v>
                </c:pt>
                <c:pt idx="26">
                  <c:v>2.82</c:v>
                </c:pt>
                <c:pt idx="27">
                  <c:v>2.62</c:v>
                </c:pt>
                <c:pt idx="28">
                  <c:v>2.6</c:v>
                </c:pt>
                <c:pt idx="29">
                  <c:v>2.58</c:v>
                </c:pt>
                <c:pt idx="30">
                  <c:v>4.3599999999999985</c:v>
                </c:pt>
                <c:pt idx="31">
                  <c:v>4.41</c:v>
                </c:pt>
                <c:pt idx="32">
                  <c:v>4.3899999999999997</c:v>
                </c:pt>
                <c:pt idx="33">
                  <c:v>4.41</c:v>
                </c:pt>
                <c:pt idx="34">
                  <c:v>4.3899999999999997</c:v>
                </c:pt>
                <c:pt idx="35">
                  <c:v>4.49</c:v>
                </c:pt>
                <c:pt idx="36">
                  <c:v>4.4000000000000004</c:v>
                </c:pt>
                <c:pt idx="37">
                  <c:v>4.3899999999999997</c:v>
                </c:pt>
                <c:pt idx="38">
                  <c:v>4.38</c:v>
                </c:pt>
                <c:pt idx="39">
                  <c:v>4.4400000000000004</c:v>
                </c:pt>
                <c:pt idx="40">
                  <c:v>5.89</c:v>
                </c:pt>
                <c:pt idx="41">
                  <c:v>5.8599999999999985</c:v>
                </c:pt>
                <c:pt idx="42">
                  <c:v>5.89</c:v>
                </c:pt>
                <c:pt idx="43">
                  <c:v>5.94</c:v>
                </c:pt>
                <c:pt idx="44">
                  <c:v>6.09</c:v>
                </c:pt>
                <c:pt idx="45">
                  <c:v>5.91</c:v>
                </c:pt>
                <c:pt idx="46">
                  <c:v>5.9300000000000024</c:v>
                </c:pt>
                <c:pt idx="47">
                  <c:v>8.34</c:v>
                </c:pt>
                <c:pt idx="48">
                  <c:v>4.88</c:v>
                </c:pt>
                <c:pt idx="49">
                  <c:v>5.89</c:v>
                </c:pt>
                <c:pt idx="50">
                  <c:v>5.98</c:v>
                </c:pt>
                <c:pt idx="51">
                  <c:v>6.08</c:v>
                </c:pt>
                <c:pt idx="52">
                  <c:v>6.04</c:v>
                </c:pt>
                <c:pt idx="53">
                  <c:v>5.89</c:v>
                </c:pt>
                <c:pt idx="54">
                  <c:v>5.94</c:v>
                </c:pt>
                <c:pt idx="55">
                  <c:v>5.92</c:v>
                </c:pt>
                <c:pt idx="56">
                  <c:v>6.1899999999999995</c:v>
                </c:pt>
                <c:pt idx="57">
                  <c:v>6.08</c:v>
                </c:pt>
                <c:pt idx="58">
                  <c:v>5.9300000000000024</c:v>
                </c:pt>
                <c:pt idx="59">
                  <c:v>5.9300000000000024</c:v>
                </c:pt>
                <c:pt idx="60">
                  <c:v>6.08</c:v>
                </c:pt>
                <c:pt idx="61">
                  <c:v>6.17</c:v>
                </c:pt>
                <c:pt idx="62">
                  <c:v>5.99</c:v>
                </c:pt>
                <c:pt idx="63">
                  <c:v>7.59</c:v>
                </c:pt>
                <c:pt idx="64">
                  <c:v>7.81</c:v>
                </c:pt>
                <c:pt idx="65">
                  <c:v>7.48</c:v>
                </c:pt>
                <c:pt idx="66">
                  <c:v>7.88</c:v>
                </c:pt>
                <c:pt idx="67">
                  <c:v>7.73</c:v>
                </c:pt>
                <c:pt idx="68">
                  <c:v>7.83</c:v>
                </c:pt>
                <c:pt idx="69">
                  <c:v>8.06</c:v>
                </c:pt>
                <c:pt idx="70">
                  <c:v>2.9499999999999997</c:v>
                </c:pt>
                <c:pt idx="71">
                  <c:v>2.9</c:v>
                </c:pt>
                <c:pt idx="72">
                  <c:v>2.88</c:v>
                </c:pt>
                <c:pt idx="73">
                  <c:v>2.8899999999999997</c:v>
                </c:pt>
                <c:pt idx="74">
                  <c:v>2.84</c:v>
                </c:pt>
                <c:pt idx="75">
                  <c:v>2.9499999999999997</c:v>
                </c:pt>
                <c:pt idx="76">
                  <c:v>2.98</c:v>
                </c:pt>
                <c:pt idx="77">
                  <c:v>2.92</c:v>
                </c:pt>
                <c:pt idx="78">
                  <c:v>2.9099999999999997</c:v>
                </c:pt>
                <c:pt idx="79">
                  <c:v>2.79</c:v>
                </c:pt>
                <c:pt idx="80">
                  <c:v>3.3899999999999997</c:v>
                </c:pt>
                <c:pt idx="81">
                  <c:v>3.4</c:v>
                </c:pt>
                <c:pt idx="82">
                  <c:v>3.38</c:v>
                </c:pt>
                <c:pt idx="83">
                  <c:v>4.3499999999999996</c:v>
                </c:pt>
                <c:pt idx="84">
                  <c:v>4.3199999999999985</c:v>
                </c:pt>
                <c:pt idx="85">
                  <c:v>4.45</c:v>
                </c:pt>
                <c:pt idx="86">
                  <c:v>4.3899999999999997</c:v>
                </c:pt>
                <c:pt idx="87">
                  <c:v>4.3</c:v>
                </c:pt>
                <c:pt idx="88">
                  <c:v>3.08</c:v>
                </c:pt>
                <c:pt idx="89">
                  <c:v>3.08</c:v>
                </c:pt>
                <c:pt idx="90">
                  <c:v>4.51</c:v>
                </c:pt>
                <c:pt idx="91">
                  <c:v>4.46</c:v>
                </c:pt>
                <c:pt idx="92">
                  <c:v>4.5</c:v>
                </c:pt>
                <c:pt idx="93">
                  <c:v>4.5599999999999996</c:v>
                </c:pt>
                <c:pt idx="94">
                  <c:v>3.02</c:v>
                </c:pt>
                <c:pt idx="95">
                  <c:v>3.06</c:v>
                </c:pt>
                <c:pt idx="96">
                  <c:v>3.1</c:v>
                </c:pt>
                <c:pt idx="97">
                  <c:v>3.06</c:v>
                </c:pt>
                <c:pt idx="98">
                  <c:v>3.16</c:v>
                </c:pt>
                <c:pt idx="99">
                  <c:v>3.3899999999999997</c:v>
                </c:pt>
                <c:pt idx="100">
                  <c:v>2.96</c:v>
                </c:pt>
                <c:pt idx="101">
                  <c:v>2.9</c:v>
                </c:pt>
                <c:pt idx="102">
                  <c:v>2.84</c:v>
                </c:pt>
                <c:pt idx="103">
                  <c:v>13.47</c:v>
                </c:pt>
                <c:pt idx="104">
                  <c:v>13.28</c:v>
                </c:pt>
                <c:pt idx="105">
                  <c:v>13.28</c:v>
                </c:pt>
                <c:pt idx="106">
                  <c:v>13.22</c:v>
                </c:pt>
                <c:pt idx="107">
                  <c:v>13.24</c:v>
                </c:pt>
                <c:pt idx="108">
                  <c:v>13.55</c:v>
                </c:pt>
                <c:pt idx="109">
                  <c:v>13.6</c:v>
                </c:pt>
                <c:pt idx="110">
                  <c:v>13.59</c:v>
                </c:pt>
                <c:pt idx="111">
                  <c:v>13.25</c:v>
                </c:pt>
                <c:pt idx="112">
                  <c:v>13.43</c:v>
                </c:pt>
                <c:pt idx="113">
                  <c:v>10.38</c:v>
                </c:pt>
                <c:pt idx="114">
                  <c:v>10.67</c:v>
                </c:pt>
                <c:pt idx="115">
                  <c:v>10.42</c:v>
                </c:pt>
                <c:pt idx="116">
                  <c:v>3.51</c:v>
                </c:pt>
                <c:pt idx="117">
                  <c:v>3.48</c:v>
                </c:pt>
                <c:pt idx="118">
                  <c:v>4.6199999999999966</c:v>
                </c:pt>
                <c:pt idx="119">
                  <c:v>4.84</c:v>
                </c:pt>
                <c:pt idx="120">
                  <c:v>4.63</c:v>
                </c:pt>
                <c:pt idx="121">
                  <c:v>5.35</c:v>
                </c:pt>
                <c:pt idx="122">
                  <c:v>5.31</c:v>
                </c:pt>
                <c:pt idx="123">
                  <c:v>5.1899999999999995</c:v>
                </c:pt>
                <c:pt idx="124">
                  <c:v>5.6899999999999995</c:v>
                </c:pt>
                <c:pt idx="125">
                  <c:v>5.38</c:v>
                </c:pt>
                <c:pt idx="126">
                  <c:v>5.22</c:v>
                </c:pt>
                <c:pt idx="127">
                  <c:v>5.39</c:v>
                </c:pt>
                <c:pt idx="128">
                  <c:v>4.96</c:v>
                </c:pt>
                <c:pt idx="129">
                  <c:v>4.8099999999999996</c:v>
                </c:pt>
                <c:pt idx="130">
                  <c:v>4.8599999999999985</c:v>
                </c:pt>
                <c:pt idx="131">
                  <c:v>4.9700000000000024</c:v>
                </c:pt>
                <c:pt idx="132">
                  <c:v>4.74</c:v>
                </c:pt>
                <c:pt idx="133">
                  <c:v>4.74</c:v>
                </c:pt>
                <c:pt idx="134">
                  <c:v>4.72</c:v>
                </c:pt>
                <c:pt idx="135">
                  <c:v>4.74</c:v>
                </c:pt>
                <c:pt idx="136">
                  <c:v>4.7</c:v>
                </c:pt>
                <c:pt idx="137">
                  <c:v>4.9300000000000024</c:v>
                </c:pt>
                <c:pt idx="138">
                  <c:v>6.1099999999999985</c:v>
                </c:pt>
                <c:pt idx="139">
                  <c:v>6.04</c:v>
                </c:pt>
                <c:pt idx="140">
                  <c:v>6.08</c:v>
                </c:pt>
                <c:pt idx="141">
                  <c:v>6.1599999999999975</c:v>
                </c:pt>
                <c:pt idx="142">
                  <c:v>6.02</c:v>
                </c:pt>
                <c:pt idx="143">
                  <c:v>6.09</c:v>
                </c:pt>
                <c:pt idx="144">
                  <c:v>6.06</c:v>
                </c:pt>
                <c:pt idx="145">
                  <c:v>5.9700000000000024</c:v>
                </c:pt>
                <c:pt idx="146">
                  <c:v>6.05</c:v>
                </c:pt>
                <c:pt idx="147">
                  <c:v>6.1</c:v>
                </c:pt>
                <c:pt idx="148">
                  <c:v>6.02</c:v>
                </c:pt>
                <c:pt idx="149">
                  <c:v>6.09</c:v>
                </c:pt>
                <c:pt idx="150">
                  <c:v>5.9700000000000024</c:v>
                </c:pt>
                <c:pt idx="151">
                  <c:v>6.02</c:v>
                </c:pt>
                <c:pt idx="152">
                  <c:v>5.99</c:v>
                </c:pt>
                <c:pt idx="153">
                  <c:v>6.04</c:v>
                </c:pt>
                <c:pt idx="154">
                  <c:v>6.1</c:v>
                </c:pt>
                <c:pt idx="155">
                  <c:v>6.25</c:v>
                </c:pt>
                <c:pt idx="156">
                  <c:v>4.99</c:v>
                </c:pt>
                <c:pt idx="157">
                  <c:v>5.1099999999999985</c:v>
                </c:pt>
                <c:pt idx="158">
                  <c:v>5.18</c:v>
                </c:pt>
                <c:pt idx="159">
                  <c:v>5.31</c:v>
                </c:pt>
                <c:pt idx="160">
                  <c:v>5.0599999999999996</c:v>
                </c:pt>
                <c:pt idx="161">
                  <c:v>5.0599999999999996</c:v>
                </c:pt>
                <c:pt idx="162">
                  <c:v>5</c:v>
                </c:pt>
                <c:pt idx="163">
                  <c:v>5.18</c:v>
                </c:pt>
                <c:pt idx="164">
                  <c:v>5.01</c:v>
                </c:pt>
                <c:pt idx="165">
                  <c:v>4.3599999999999985</c:v>
                </c:pt>
                <c:pt idx="166">
                  <c:v>4.1599999999999975</c:v>
                </c:pt>
                <c:pt idx="167">
                  <c:v>4.53</c:v>
                </c:pt>
                <c:pt idx="168">
                  <c:v>4.6099999999999985</c:v>
                </c:pt>
                <c:pt idx="169">
                  <c:v>10.65</c:v>
                </c:pt>
                <c:pt idx="170">
                  <c:v>10.49</c:v>
                </c:pt>
                <c:pt idx="171">
                  <c:v>10.71</c:v>
                </c:pt>
                <c:pt idx="172">
                  <c:v>10.48</c:v>
                </c:pt>
                <c:pt idx="173">
                  <c:v>10.3</c:v>
                </c:pt>
                <c:pt idx="174">
                  <c:v>10.49</c:v>
                </c:pt>
                <c:pt idx="175">
                  <c:v>10.34</c:v>
                </c:pt>
                <c:pt idx="176">
                  <c:v>10.43</c:v>
                </c:pt>
                <c:pt idx="177">
                  <c:v>10.46</c:v>
                </c:pt>
                <c:pt idx="178">
                  <c:v>10.57</c:v>
                </c:pt>
                <c:pt idx="179">
                  <c:v>10.32</c:v>
                </c:pt>
                <c:pt idx="180">
                  <c:v>10.96</c:v>
                </c:pt>
                <c:pt idx="181">
                  <c:v>10.67</c:v>
                </c:pt>
                <c:pt idx="182">
                  <c:v>10.46</c:v>
                </c:pt>
                <c:pt idx="183">
                  <c:v>6.98</c:v>
                </c:pt>
                <c:pt idx="184">
                  <c:v>5.6199999999999966</c:v>
                </c:pt>
                <c:pt idx="185">
                  <c:v>8.61</c:v>
                </c:pt>
                <c:pt idx="186">
                  <c:v>8.42</c:v>
                </c:pt>
                <c:pt idx="187">
                  <c:v>8.65</c:v>
                </c:pt>
                <c:pt idx="188">
                  <c:v>8.4700000000000006</c:v>
                </c:pt>
                <c:pt idx="189">
                  <c:v>8.16</c:v>
                </c:pt>
                <c:pt idx="190">
                  <c:v>8.24</c:v>
                </c:pt>
                <c:pt idx="191">
                  <c:v>8.2000000000000011</c:v>
                </c:pt>
                <c:pt idx="192">
                  <c:v>8.2200000000000006</c:v>
                </c:pt>
                <c:pt idx="193">
                  <c:v>8.1300000000000008</c:v>
                </c:pt>
                <c:pt idx="194">
                  <c:v>7.17</c:v>
                </c:pt>
                <c:pt idx="195">
                  <c:v>7.14</c:v>
                </c:pt>
                <c:pt idx="196">
                  <c:v>7.28</c:v>
                </c:pt>
                <c:pt idx="197">
                  <c:v>7.33</c:v>
                </c:pt>
                <c:pt idx="198">
                  <c:v>7.3599999999999985</c:v>
                </c:pt>
                <c:pt idx="199">
                  <c:v>7.3599999999999985</c:v>
                </c:pt>
                <c:pt idx="200">
                  <c:v>5.4300000000000024</c:v>
                </c:pt>
                <c:pt idx="201">
                  <c:v>7.2700000000000014</c:v>
                </c:pt>
                <c:pt idx="202">
                  <c:v>7.21</c:v>
                </c:pt>
                <c:pt idx="203">
                  <c:v>4.49</c:v>
                </c:pt>
                <c:pt idx="204">
                  <c:v>4.37</c:v>
                </c:pt>
                <c:pt idx="205">
                  <c:v>4.5</c:v>
                </c:pt>
                <c:pt idx="206">
                  <c:v>4.4800000000000004</c:v>
                </c:pt>
                <c:pt idx="207">
                  <c:v>4.4000000000000004</c:v>
                </c:pt>
                <c:pt idx="208">
                  <c:v>4.3899999999999997</c:v>
                </c:pt>
                <c:pt idx="209">
                  <c:v>4.3899999999999997</c:v>
                </c:pt>
                <c:pt idx="210">
                  <c:v>4.57</c:v>
                </c:pt>
                <c:pt idx="211">
                  <c:v>4.4300000000000024</c:v>
                </c:pt>
                <c:pt idx="212">
                  <c:v>4.4700000000000024</c:v>
                </c:pt>
                <c:pt idx="213">
                  <c:v>4.38</c:v>
                </c:pt>
                <c:pt idx="214">
                  <c:v>5.05</c:v>
                </c:pt>
                <c:pt idx="215">
                  <c:v>4.74</c:v>
                </c:pt>
                <c:pt idx="216">
                  <c:v>4.5199999999999996</c:v>
                </c:pt>
                <c:pt idx="217">
                  <c:v>4.46</c:v>
                </c:pt>
                <c:pt idx="218">
                  <c:v>4.5999999999999996</c:v>
                </c:pt>
                <c:pt idx="219">
                  <c:v>4.5</c:v>
                </c:pt>
                <c:pt idx="220">
                  <c:v>4.4300000000000024</c:v>
                </c:pt>
                <c:pt idx="221">
                  <c:v>4.54</c:v>
                </c:pt>
                <c:pt idx="222">
                  <c:v>4.49</c:v>
                </c:pt>
                <c:pt idx="223">
                  <c:v>4.5</c:v>
                </c:pt>
                <c:pt idx="224">
                  <c:v>4.7</c:v>
                </c:pt>
                <c:pt idx="225">
                  <c:v>4.3899999999999997</c:v>
                </c:pt>
                <c:pt idx="226">
                  <c:v>4.4300000000000024</c:v>
                </c:pt>
                <c:pt idx="227">
                  <c:v>4.4000000000000004</c:v>
                </c:pt>
                <c:pt idx="228">
                  <c:v>1.83</c:v>
                </c:pt>
                <c:pt idx="229">
                  <c:v>1.7500000000000016</c:v>
                </c:pt>
                <c:pt idx="230">
                  <c:v>1.7800000000000018</c:v>
                </c:pt>
                <c:pt idx="231">
                  <c:v>1.8900000000000001</c:v>
                </c:pt>
                <c:pt idx="232">
                  <c:v>1.7400000000000015</c:v>
                </c:pt>
                <c:pt idx="233">
                  <c:v>1.7800000000000018</c:v>
                </c:pt>
                <c:pt idx="234">
                  <c:v>1.7600000000000016</c:v>
                </c:pt>
                <c:pt idx="235">
                  <c:v>1.7500000000000016</c:v>
                </c:pt>
                <c:pt idx="236">
                  <c:v>1.7600000000000016</c:v>
                </c:pt>
                <c:pt idx="237">
                  <c:v>1.82</c:v>
                </c:pt>
                <c:pt idx="238">
                  <c:v>1.7500000000000016</c:v>
                </c:pt>
                <c:pt idx="239">
                  <c:v>1.7300000000000015</c:v>
                </c:pt>
                <c:pt idx="240">
                  <c:v>1.83</c:v>
                </c:pt>
                <c:pt idx="241">
                  <c:v>1.7800000000000018</c:v>
                </c:pt>
                <c:pt idx="242">
                  <c:v>1.7300000000000015</c:v>
                </c:pt>
                <c:pt idx="243">
                  <c:v>1.7600000000000016</c:v>
                </c:pt>
                <c:pt idx="244">
                  <c:v>2.14</c:v>
                </c:pt>
                <c:pt idx="245">
                  <c:v>1.7800000000000018</c:v>
                </c:pt>
                <c:pt idx="246">
                  <c:v>1.7800000000000018</c:v>
                </c:pt>
                <c:pt idx="247">
                  <c:v>1.7300000000000015</c:v>
                </c:pt>
                <c:pt idx="248">
                  <c:v>1.7900000000000018</c:v>
                </c:pt>
                <c:pt idx="249">
                  <c:v>1.7400000000000015</c:v>
                </c:pt>
                <c:pt idx="250">
                  <c:v>2.42</c:v>
                </c:pt>
                <c:pt idx="251">
                  <c:v>1.7400000000000015</c:v>
                </c:pt>
                <c:pt idx="252">
                  <c:v>1.7900000000000018</c:v>
                </c:pt>
                <c:pt idx="253">
                  <c:v>1.8</c:v>
                </c:pt>
                <c:pt idx="254">
                  <c:v>1.8</c:v>
                </c:pt>
                <c:pt idx="255">
                  <c:v>1.8</c:v>
                </c:pt>
                <c:pt idx="256">
                  <c:v>1.7500000000000016</c:v>
                </c:pt>
                <c:pt idx="257">
                  <c:v>1.7900000000000018</c:v>
                </c:pt>
                <c:pt idx="258">
                  <c:v>1.7600000000000016</c:v>
                </c:pt>
                <c:pt idx="259">
                  <c:v>1.7700000000000018</c:v>
                </c:pt>
                <c:pt idx="260">
                  <c:v>1.7400000000000015</c:v>
                </c:pt>
                <c:pt idx="261">
                  <c:v>1.81</c:v>
                </c:pt>
                <c:pt idx="262">
                  <c:v>1.83</c:v>
                </c:pt>
                <c:pt idx="263">
                  <c:v>1.83</c:v>
                </c:pt>
                <c:pt idx="264">
                  <c:v>1.7600000000000016</c:v>
                </c:pt>
                <c:pt idx="265">
                  <c:v>2.17</c:v>
                </c:pt>
                <c:pt idx="266">
                  <c:v>1.81</c:v>
                </c:pt>
                <c:pt idx="267">
                  <c:v>1.7700000000000018</c:v>
                </c:pt>
                <c:pt idx="268">
                  <c:v>1.86</c:v>
                </c:pt>
                <c:pt idx="269">
                  <c:v>1.6800000000000053</c:v>
                </c:pt>
                <c:pt idx="270">
                  <c:v>1.7300000000000015</c:v>
                </c:pt>
                <c:pt idx="271">
                  <c:v>1.6900000000000053</c:v>
                </c:pt>
                <c:pt idx="272">
                  <c:v>1.7300000000000015</c:v>
                </c:pt>
                <c:pt idx="273">
                  <c:v>1.7300000000000015</c:v>
                </c:pt>
                <c:pt idx="274">
                  <c:v>1.7000000000000015</c:v>
                </c:pt>
                <c:pt idx="275">
                  <c:v>1.7000000000000015</c:v>
                </c:pt>
                <c:pt idx="276">
                  <c:v>1.7100000000000015</c:v>
                </c:pt>
                <c:pt idx="277">
                  <c:v>1.7400000000000015</c:v>
                </c:pt>
                <c:pt idx="278">
                  <c:v>1.6800000000000053</c:v>
                </c:pt>
                <c:pt idx="279">
                  <c:v>1.87</c:v>
                </c:pt>
                <c:pt idx="280">
                  <c:v>1.7500000000000016</c:v>
                </c:pt>
                <c:pt idx="281">
                  <c:v>1.7200000000000015</c:v>
                </c:pt>
                <c:pt idx="282">
                  <c:v>1.7500000000000016</c:v>
                </c:pt>
                <c:pt idx="283">
                  <c:v>1.7500000000000016</c:v>
                </c:pt>
                <c:pt idx="284">
                  <c:v>1.6500000000000001</c:v>
                </c:pt>
                <c:pt idx="285">
                  <c:v>1.6700000000000021</c:v>
                </c:pt>
                <c:pt idx="286">
                  <c:v>1.7100000000000015</c:v>
                </c:pt>
                <c:pt idx="287">
                  <c:v>3.38</c:v>
                </c:pt>
                <c:pt idx="288">
                  <c:v>3.34</c:v>
                </c:pt>
                <c:pt idx="289">
                  <c:v>1.6900000000000053</c:v>
                </c:pt>
                <c:pt idx="290">
                  <c:v>1.6800000000000053</c:v>
                </c:pt>
                <c:pt idx="291">
                  <c:v>1.7000000000000015</c:v>
                </c:pt>
                <c:pt idx="292">
                  <c:v>1.6500000000000001</c:v>
                </c:pt>
                <c:pt idx="293">
                  <c:v>1.6300000000000001</c:v>
                </c:pt>
                <c:pt idx="294">
                  <c:v>1.6800000000000053</c:v>
                </c:pt>
                <c:pt idx="295">
                  <c:v>1.6400000000000001</c:v>
                </c:pt>
                <c:pt idx="296">
                  <c:v>1.6600000000000001</c:v>
                </c:pt>
                <c:pt idx="297">
                  <c:v>1.7800000000000018</c:v>
                </c:pt>
                <c:pt idx="298">
                  <c:v>1.7100000000000015</c:v>
                </c:pt>
                <c:pt idx="299">
                  <c:v>1.7800000000000018</c:v>
                </c:pt>
                <c:pt idx="300">
                  <c:v>1.6800000000000053</c:v>
                </c:pt>
                <c:pt idx="301">
                  <c:v>1.82</c:v>
                </c:pt>
                <c:pt idx="302">
                  <c:v>1.6700000000000021</c:v>
                </c:pt>
                <c:pt idx="303">
                  <c:v>1.6900000000000053</c:v>
                </c:pt>
                <c:pt idx="304">
                  <c:v>1.7700000000000018</c:v>
                </c:pt>
                <c:pt idx="305">
                  <c:v>1.7300000000000015</c:v>
                </c:pt>
                <c:pt idx="306">
                  <c:v>1.7100000000000015</c:v>
                </c:pt>
                <c:pt idx="307">
                  <c:v>1.7300000000000015</c:v>
                </c:pt>
                <c:pt idx="308">
                  <c:v>1.81</c:v>
                </c:pt>
                <c:pt idx="309">
                  <c:v>1.7200000000000015</c:v>
                </c:pt>
                <c:pt idx="310">
                  <c:v>1.6800000000000053</c:v>
                </c:pt>
              </c:numCache>
            </c:numRef>
          </c:val>
          <c:smooth val="0"/>
        </c:ser>
        <c:ser>
          <c:idx val="12"/>
          <c:order val="10"/>
          <c:marker>
            <c:symbol val="none"/>
          </c:marker>
          <c:dPt>
            <c:idx val="200"/>
            <c:marker>
              <c:symbol val="picture"/>
              <c:spPr>
                <a:ln w="9525">
                  <a:noFill/>
                </a:ln>
              </c:spPr>
            </c:marker>
            <c:bubble3D val="0"/>
          </c:dPt>
          <c:val>
            <c:numRef>
              <c:f>Sheet1!$P$100:$P$410</c:f>
              <c:numCache>
                <c:formatCode>General</c:formatCode>
                <c:ptCount val="31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13.82</c:v>
                </c:pt>
                <c:pt idx="118">
                  <c:v>13.78</c:v>
                </c:pt>
                <c:pt idx="119">
                  <c:v>14.25</c:v>
                </c:pt>
                <c:pt idx="120">
                  <c:v>14.27</c:v>
                </c:pt>
                <c:pt idx="121">
                  <c:v>14.54</c:v>
                </c:pt>
                <c:pt idx="122">
                  <c:v>15.03</c:v>
                </c:pt>
                <c:pt idx="123">
                  <c:v>14.83</c:v>
                </c:pt>
                <c:pt idx="124">
                  <c:v>14.76</c:v>
                </c:pt>
                <c:pt idx="125">
                  <c:v>14.06</c:v>
                </c:pt>
                <c:pt idx="126">
                  <c:v>14.42</c:v>
                </c:pt>
                <c:pt idx="127">
                  <c:v>14.04</c:v>
                </c:pt>
                <c:pt idx="128">
                  <c:v>14.42</c:v>
                </c:pt>
                <c:pt idx="129">
                  <c:v>14.360000000000024</c:v>
                </c:pt>
                <c:pt idx="130">
                  <c:v>14.71</c:v>
                </c:pt>
                <c:pt idx="131">
                  <c:v>14.47</c:v>
                </c:pt>
                <c:pt idx="132">
                  <c:v>14.350000000000026</c:v>
                </c:pt>
                <c:pt idx="133">
                  <c:v>14.44</c:v>
                </c:pt>
                <c:pt idx="134">
                  <c:v>13.84</c:v>
                </c:pt>
                <c:pt idx="135">
                  <c:v>13.61</c:v>
                </c:pt>
                <c:pt idx="136">
                  <c:v>13.950000000000006</c:v>
                </c:pt>
                <c:pt idx="137">
                  <c:v>12.96</c:v>
                </c:pt>
                <c:pt idx="138">
                  <c:v>14.47</c:v>
                </c:pt>
                <c:pt idx="139">
                  <c:v>14.28</c:v>
                </c:pt>
                <c:pt idx="140">
                  <c:v>14.53</c:v>
                </c:pt>
                <c:pt idx="141">
                  <c:v>14.56</c:v>
                </c:pt>
                <c:pt idx="142">
                  <c:v>15.19</c:v>
                </c:pt>
                <c:pt idx="143">
                  <c:v>14.91</c:v>
                </c:pt>
                <c:pt idx="144">
                  <c:v>14.89</c:v>
                </c:pt>
                <c:pt idx="145">
                  <c:v>15.03</c:v>
                </c:pt>
                <c:pt idx="146">
                  <c:v>14.97</c:v>
                </c:pt>
                <c:pt idx="147">
                  <c:v>14.51</c:v>
                </c:pt>
                <c:pt idx="148">
                  <c:v>14.62</c:v>
                </c:pt>
                <c:pt idx="149">
                  <c:v>14.53</c:v>
                </c:pt>
                <c:pt idx="150">
                  <c:v>14.77</c:v>
                </c:pt>
                <c:pt idx="151">
                  <c:v>14.84</c:v>
                </c:pt>
                <c:pt idx="152">
                  <c:v>14.73</c:v>
                </c:pt>
                <c:pt idx="153">
                  <c:v>14.370000000000006</c:v>
                </c:pt>
                <c:pt idx="154">
                  <c:v>14.53</c:v>
                </c:pt>
                <c:pt idx="155">
                  <c:v>14.39</c:v>
                </c:pt>
                <c:pt idx="156">
                  <c:v>14.74</c:v>
                </c:pt>
                <c:pt idx="157">
                  <c:v>14.74</c:v>
                </c:pt>
                <c:pt idx="158">
                  <c:v>14.7</c:v>
                </c:pt>
                <c:pt idx="159">
                  <c:v>14.78</c:v>
                </c:pt>
                <c:pt idx="160">
                  <c:v>14.53</c:v>
                </c:pt>
                <c:pt idx="161">
                  <c:v>14.49</c:v>
                </c:pt>
                <c:pt idx="162">
                  <c:v>14.53</c:v>
                </c:pt>
                <c:pt idx="163">
                  <c:v>14.82</c:v>
                </c:pt>
                <c:pt idx="164">
                  <c:v>14.69</c:v>
                </c:pt>
                <c:pt idx="165">
                  <c:v>17.779999999999987</c:v>
                </c:pt>
                <c:pt idx="166">
                  <c:v>16.91</c:v>
                </c:pt>
                <c:pt idx="167">
                  <c:v>17.43</c:v>
                </c:pt>
                <c:pt idx="168">
                  <c:v>18.760000000000002</c:v>
                </c:pt>
                <c:pt idx="169">
                  <c:v>17.22</c:v>
                </c:pt>
                <c:pt idx="170">
                  <c:v>17.149999999999999</c:v>
                </c:pt>
                <c:pt idx="171">
                  <c:v>17.43</c:v>
                </c:pt>
                <c:pt idx="172">
                  <c:v>17.559999999999999</c:v>
                </c:pt>
                <c:pt idx="173">
                  <c:v>16.979999999999986</c:v>
                </c:pt>
                <c:pt idx="174">
                  <c:v>17.399999999999999</c:v>
                </c:pt>
                <c:pt idx="175">
                  <c:v>17.170000000000005</c:v>
                </c:pt>
                <c:pt idx="176">
                  <c:v>17.54</c:v>
                </c:pt>
                <c:pt idx="177">
                  <c:v>17.739999999999988</c:v>
                </c:pt>
                <c:pt idx="178">
                  <c:v>17.23</c:v>
                </c:pt>
                <c:pt idx="179">
                  <c:v>17.690000000000001</c:v>
                </c:pt>
                <c:pt idx="180">
                  <c:v>18.309999999999999</c:v>
                </c:pt>
                <c:pt idx="181">
                  <c:v>17.459999999999987</c:v>
                </c:pt>
                <c:pt idx="182">
                  <c:v>17.43</c:v>
                </c:pt>
                <c:pt idx="183">
                  <c:v>17.32</c:v>
                </c:pt>
                <c:pt idx="184">
                  <c:v>18.399999999999999</c:v>
                </c:pt>
                <c:pt idx="185">
                  <c:v>17.630000000000031</c:v>
                </c:pt>
                <c:pt idx="186">
                  <c:v>16.59</c:v>
                </c:pt>
                <c:pt idx="187">
                  <c:v>17.21</c:v>
                </c:pt>
                <c:pt idx="188">
                  <c:v>17.53</c:v>
                </c:pt>
                <c:pt idx="189">
                  <c:v>17.23</c:v>
                </c:pt>
                <c:pt idx="190">
                  <c:v>16.600000000000001</c:v>
                </c:pt>
                <c:pt idx="191">
                  <c:v>17.18</c:v>
                </c:pt>
                <c:pt idx="192">
                  <c:v>16.559999999999999</c:v>
                </c:pt>
                <c:pt idx="193">
                  <c:v>16.97</c:v>
                </c:pt>
                <c:pt idx="194">
                  <c:v>17.03</c:v>
                </c:pt>
                <c:pt idx="195">
                  <c:v>16.73</c:v>
                </c:pt>
                <c:pt idx="196">
                  <c:v>17.18</c:v>
                </c:pt>
                <c:pt idx="197">
                  <c:v>17.27</c:v>
                </c:pt>
                <c:pt idx="198">
                  <c:v>17.09</c:v>
                </c:pt>
                <c:pt idx="199">
                  <c:v>17.23</c:v>
                </c:pt>
                <c:pt idx="200">
                  <c:v>31.67</c:v>
                </c:pt>
                <c:pt idx="201">
                  <c:v>22.5</c:v>
                </c:pt>
                <c:pt idx="202">
                  <c:v>22.59</c:v>
                </c:pt>
                <c:pt idx="203">
                  <c:v>23.21</c:v>
                </c:pt>
                <c:pt idx="204">
                  <c:v>22.82</c:v>
                </c:pt>
                <c:pt idx="205">
                  <c:v>23.54</c:v>
                </c:pt>
                <c:pt idx="206">
                  <c:v>22.979999999999986</c:v>
                </c:pt>
                <c:pt idx="207">
                  <c:v>22.54</c:v>
                </c:pt>
                <c:pt idx="208">
                  <c:v>22.979999999999986</c:v>
                </c:pt>
                <c:pt idx="209">
                  <c:v>22.49</c:v>
                </c:pt>
                <c:pt idx="210">
                  <c:v>23.35</c:v>
                </c:pt>
                <c:pt idx="211">
                  <c:v>22.54</c:v>
                </c:pt>
                <c:pt idx="212">
                  <c:v>22.939999999999987</c:v>
                </c:pt>
                <c:pt idx="213">
                  <c:v>22.85</c:v>
                </c:pt>
                <c:pt idx="214">
                  <c:v>22.86</c:v>
                </c:pt>
                <c:pt idx="215">
                  <c:v>23.330000000000005</c:v>
                </c:pt>
                <c:pt idx="216">
                  <c:v>24.310000000000031</c:v>
                </c:pt>
                <c:pt idx="217">
                  <c:v>23.919999999999987</c:v>
                </c:pt>
                <c:pt idx="218">
                  <c:v>23.17</c:v>
                </c:pt>
                <c:pt idx="219">
                  <c:v>23.150000000000031</c:v>
                </c:pt>
                <c:pt idx="220">
                  <c:v>22.919999999999987</c:v>
                </c:pt>
                <c:pt idx="221">
                  <c:v>24.35</c:v>
                </c:pt>
                <c:pt idx="222">
                  <c:v>23.24</c:v>
                </c:pt>
                <c:pt idx="223">
                  <c:v>23.62</c:v>
                </c:pt>
                <c:pt idx="224">
                  <c:v>26.35</c:v>
                </c:pt>
                <c:pt idx="225">
                  <c:v>22.7</c:v>
                </c:pt>
                <c:pt idx="226">
                  <c:v>25.4</c:v>
                </c:pt>
                <c:pt idx="227">
                  <c:v>23.09</c:v>
                </c:pt>
                <c:pt idx="228">
                  <c:v>9.76</c:v>
                </c:pt>
                <c:pt idx="229">
                  <c:v>10.18</c:v>
                </c:pt>
                <c:pt idx="230">
                  <c:v>10.14</c:v>
                </c:pt>
                <c:pt idx="231">
                  <c:v>9.75</c:v>
                </c:pt>
                <c:pt idx="232">
                  <c:v>9.8500000000000068</c:v>
                </c:pt>
                <c:pt idx="233">
                  <c:v>9.7900000000000009</c:v>
                </c:pt>
                <c:pt idx="234">
                  <c:v>9.7900000000000009</c:v>
                </c:pt>
                <c:pt idx="235">
                  <c:v>9.7200000000000006</c:v>
                </c:pt>
                <c:pt idx="236">
                  <c:v>10.09</c:v>
                </c:pt>
                <c:pt idx="237">
                  <c:v>9.92</c:v>
                </c:pt>
                <c:pt idx="238">
                  <c:v>10.030000000000001</c:v>
                </c:pt>
                <c:pt idx="239">
                  <c:v>9.8500000000000068</c:v>
                </c:pt>
                <c:pt idx="240">
                  <c:v>9.8700000000000028</c:v>
                </c:pt>
                <c:pt idx="241">
                  <c:v>9.8500000000000068</c:v>
                </c:pt>
                <c:pt idx="242">
                  <c:v>10.15</c:v>
                </c:pt>
                <c:pt idx="243">
                  <c:v>9.92</c:v>
                </c:pt>
                <c:pt idx="244">
                  <c:v>9.8000000000000007</c:v>
                </c:pt>
                <c:pt idx="245">
                  <c:v>10.24</c:v>
                </c:pt>
                <c:pt idx="246">
                  <c:v>9.91</c:v>
                </c:pt>
                <c:pt idx="247">
                  <c:v>10.11</c:v>
                </c:pt>
                <c:pt idx="248">
                  <c:v>9.8000000000000007</c:v>
                </c:pt>
                <c:pt idx="249">
                  <c:v>10.050000000000002</c:v>
                </c:pt>
                <c:pt idx="250">
                  <c:v>11.7</c:v>
                </c:pt>
                <c:pt idx="251">
                  <c:v>9.8500000000000068</c:v>
                </c:pt>
                <c:pt idx="252">
                  <c:v>9.98</c:v>
                </c:pt>
                <c:pt idx="253">
                  <c:v>9.94</c:v>
                </c:pt>
                <c:pt idx="254">
                  <c:v>10.26</c:v>
                </c:pt>
                <c:pt idx="255">
                  <c:v>10.15</c:v>
                </c:pt>
                <c:pt idx="256">
                  <c:v>10.17</c:v>
                </c:pt>
                <c:pt idx="257">
                  <c:v>9.67</c:v>
                </c:pt>
                <c:pt idx="258">
                  <c:v>9.65</c:v>
                </c:pt>
                <c:pt idx="259">
                  <c:v>9.56</c:v>
                </c:pt>
                <c:pt idx="260">
                  <c:v>9.5300000000000011</c:v>
                </c:pt>
                <c:pt idx="261">
                  <c:v>9.92</c:v>
                </c:pt>
                <c:pt idx="262">
                  <c:v>9.66</c:v>
                </c:pt>
                <c:pt idx="263">
                  <c:v>9.68</c:v>
                </c:pt>
                <c:pt idx="264">
                  <c:v>10.25</c:v>
                </c:pt>
                <c:pt idx="265">
                  <c:v>9.8700000000000028</c:v>
                </c:pt>
                <c:pt idx="266">
                  <c:v>10.11</c:v>
                </c:pt>
                <c:pt idx="267">
                  <c:v>9.82</c:v>
                </c:pt>
                <c:pt idx="268">
                  <c:v>10.24</c:v>
                </c:pt>
                <c:pt idx="269">
                  <c:v>9.7900000000000009</c:v>
                </c:pt>
                <c:pt idx="270">
                  <c:v>9.4700000000000006</c:v>
                </c:pt>
                <c:pt idx="271">
                  <c:v>9.43</c:v>
                </c:pt>
                <c:pt idx="272">
                  <c:v>9.69</c:v>
                </c:pt>
                <c:pt idx="273">
                  <c:v>9.6300000000000008</c:v>
                </c:pt>
                <c:pt idx="274">
                  <c:v>9.4500000000000028</c:v>
                </c:pt>
                <c:pt idx="275">
                  <c:v>9.49</c:v>
                </c:pt>
                <c:pt idx="276">
                  <c:v>9.74</c:v>
                </c:pt>
                <c:pt idx="277">
                  <c:v>9.8800000000000008</c:v>
                </c:pt>
                <c:pt idx="278">
                  <c:v>8.8800000000000008</c:v>
                </c:pt>
                <c:pt idx="279">
                  <c:v>8.7900000000000009</c:v>
                </c:pt>
                <c:pt idx="280">
                  <c:v>9.2100000000000009</c:v>
                </c:pt>
                <c:pt idx="281">
                  <c:v>8.89</c:v>
                </c:pt>
                <c:pt idx="282">
                  <c:v>9.2800000000000011</c:v>
                </c:pt>
                <c:pt idx="283">
                  <c:v>9.2200000000000006</c:v>
                </c:pt>
                <c:pt idx="284">
                  <c:v>8.4500000000000028</c:v>
                </c:pt>
                <c:pt idx="285">
                  <c:v>8.5300000000000011</c:v>
                </c:pt>
                <c:pt idx="286">
                  <c:v>8.4700000000000006</c:v>
                </c:pt>
                <c:pt idx="287">
                  <c:v>31.57</c:v>
                </c:pt>
                <c:pt idx="288">
                  <c:v>31.62</c:v>
                </c:pt>
                <c:pt idx="289">
                  <c:v>8.67</c:v>
                </c:pt>
                <c:pt idx="290">
                  <c:v>8.57</c:v>
                </c:pt>
                <c:pt idx="291">
                  <c:v>8.83</c:v>
                </c:pt>
                <c:pt idx="292">
                  <c:v>8.92</c:v>
                </c:pt>
                <c:pt idx="293">
                  <c:v>8.7200000000000006</c:v>
                </c:pt>
                <c:pt idx="294">
                  <c:v>7.73</c:v>
                </c:pt>
                <c:pt idx="295">
                  <c:v>7.49</c:v>
                </c:pt>
                <c:pt idx="296">
                  <c:v>8.41</c:v>
                </c:pt>
                <c:pt idx="297">
                  <c:v>7.74</c:v>
                </c:pt>
                <c:pt idx="298">
                  <c:v>8.0300000000000011</c:v>
                </c:pt>
                <c:pt idx="299">
                  <c:v>7.79</c:v>
                </c:pt>
                <c:pt idx="300">
                  <c:v>7.87</c:v>
                </c:pt>
                <c:pt idx="301">
                  <c:v>7.6899999999999995</c:v>
                </c:pt>
                <c:pt idx="302">
                  <c:v>7.71</c:v>
                </c:pt>
                <c:pt idx="303">
                  <c:v>7.7700000000000014</c:v>
                </c:pt>
                <c:pt idx="304">
                  <c:v>7.6899999999999995</c:v>
                </c:pt>
                <c:pt idx="305">
                  <c:v>7.95</c:v>
                </c:pt>
                <c:pt idx="306">
                  <c:v>8.1300000000000008</c:v>
                </c:pt>
                <c:pt idx="307">
                  <c:v>8.3600000000000048</c:v>
                </c:pt>
                <c:pt idx="308">
                  <c:v>7.88</c:v>
                </c:pt>
                <c:pt idx="309">
                  <c:v>7.76</c:v>
                </c:pt>
                <c:pt idx="310">
                  <c:v>8.0400000000000009</c:v>
                </c:pt>
              </c:numCache>
            </c:numRef>
          </c:val>
          <c:smooth val="0"/>
        </c:ser>
        <c:ser>
          <c:idx val="13"/>
          <c:order val="11"/>
          <c:marker>
            <c:symbol val="picture"/>
            <c:spPr>
              <a:ln w="9525">
                <a:noFill/>
              </a:ln>
            </c:spPr>
          </c:marker>
          <c:val>
            <c:numRef>
              <c:f>Sheet1!$Q$100:$Q$410</c:f>
              <c:numCache>
                <c:formatCode>General</c:formatCode>
                <c:ptCount val="31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74.42</c:v>
                </c:pt>
                <c:pt idx="191">
                  <c:v>74.02</c:v>
                </c:pt>
                <c:pt idx="192">
                  <c:v>74.11</c:v>
                </c:pt>
                <c:pt idx="193">
                  <c:v>73.7</c:v>
                </c:pt>
                <c:pt idx="194">
                  <c:v>104.45</c:v>
                </c:pt>
                <c:pt idx="195">
                  <c:v>105.02</c:v>
                </c:pt>
                <c:pt idx="196">
                  <c:v>105.21000000000002</c:v>
                </c:pt>
                <c:pt idx="197">
                  <c:v>107.63</c:v>
                </c:pt>
                <c:pt idx="198">
                  <c:v>105.1</c:v>
                </c:pt>
                <c:pt idx="199">
                  <c:v>105.01</c:v>
                </c:pt>
                <c:pt idx="200">
                  <c:v>123.51</c:v>
                </c:pt>
                <c:pt idx="201">
                  <c:v>200.14</c:v>
                </c:pt>
                <c:pt idx="202">
                  <c:v>200.68</c:v>
                </c:pt>
                <c:pt idx="203">
                  <c:v>80.16</c:v>
                </c:pt>
                <c:pt idx="204">
                  <c:v>80.459999999999994</c:v>
                </c:pt>
                <c:pt idx="205">
                  <c:v>79.98</c:v>
                </c:pt>
                <c:pt idx="206">
                  <c:v>80.16</c:v>
                </c:pt>
                <c:pt idx="207">
                  <c:v>80.540000000000006</c:v>
                </c:pt>
                <c:pt idx="208">
                  <c:v>79.989999999999995</c:v>
                </c:pt>
                <c:pt idx="209">
                  <c:v>80.5</c:v>
                </c:pt>
                <c:pt idx="210">
                  <c:v>79.95</c:v>
                </c:pt>
                <c:pt idx="211">
                  <c:v>80.239999999999995</c:v>
                </c:pt>
                <c:pt idx="212">
                  <c:v>80.64</c:v>
                </c:pt>
                <c:pt idx="213">
                  <c:v>79.910000000000025</c:v>
                </c:pt>
                <c:pt idx="214">
                  <c:v>81.669999999999987</c:v>
                </c:pt>
                <c:pt idx="215">
                  <c:v>81.83</c:v>
                </c:pt>
                <c:pt idx="216">
                  <c:v>80.489999999999995</c:v>
                </c:pt>
                <c:pt idx="217">
                  <c:v>81.540000000000006</c:v>
                </c:pt>
                <c:pt idx="218">
                  <c:v>81.540000000000006</c:v>
                </c:pt>
                <c:pt idx="219">
                  <c:v>80.34</c:v>
                </c:pt>
                <c:pt idx="220">
                  <c:v>80.440000000000026</c:v>
                </c:pt>
                <c:pt idx="221">
                  <c:v>92.54</c:v>
                </c:pt>
                <c:pt idx="222">
                  <c:v>79.989999999999995</c:v>
                </c:pt>
                <c:pt idx="223">
                  <c:v>79.8</c:v>
                </c:pt>
                <c:pt idx="224">
                  <c:v>86.88</c:v>
                </c:pt>
                <c:pt idx="225">
                  <c:v>79.89</c:v>
                </c:pt>
                <c:pt idx="226">
                  <c:v>79.83</c:v>
                </c:pt>
                <c:pt idx="227">
                  <c:v>80.319999999999993</c:v>
                </c:pt>
                <c:pt idx="228">
                  <c:v>13.8</c:v>
                </c:pt>
                <c:pt idx="229">
                  <c:v>13.49</c:v>
                </c:pt>
                <c:pt idx="230">
                  <c:v>13.62</c:v>
                </c:pt>
                <c:pt idx="231">
                  <c:v>13.67</c:v>
                </c:pt>
                <c:pt idx="232">
                  <c:v>13.73</c:v>
                </c:pt>
                <c:pt idx="233">
                  <c:v>13.84</c:v>
                </c:pt>
                <c:pt idx="234">
                  <c:v>13.84</c:v>
                </c:pt>
                <c:pt idx="235">
                  <c:v>13.9</c:v>
                </c:pt>
                <c:pt idx="236">
                  <c:v>13.66</c:v>
                </c:pt>
                <c:pt idx="237">
                  <c:v>13.66</c:v>
                </c:pt>
                <c:pt idx="238">
                  <c:v>13.77</c:v>
                </c:pt>
                <c:pt idx="239">
                  <c:v>13.66</c:v>
                </c:pt>
                <c:pt idx="240">
                  <c:v>13.69</c:v>
                </c:pt>
                <c:pt idx="241">
                  <c:v>13.69</c:v>
                </c:pt>
                <c:pt idx="242">
                  <c:v>13.62</c:v>
                </c:pt>
                <c:pt idx="243">
                  <c:v>13.62</c:v>
                </c:pt>
                <c:pt idx="244">
                  <c:v>13.64</c:v>
                </c:pt>
                <c:pt idx="245">
                  <c:v>13.43</c:v>
                </c:pt>
                <c:pt idx="246">
                  <c:v>13.7</c:v>
                </c:pt>
                <c:pt idx="247">
                  <c:v>13.6</c:v>
                </c:pt>
                <c:pt idx="248">
                  <c:v>13.57</c:v>
                </c:pt>
                <c:pt idx="249">
                  <c:v>13.53</c:v>
                </c:pt>
                <c:pt idx="250">
                  <c:v>16.43</c:v>
                </c:pt>
                <c:pt idx="251">
                  <c:v>13.68</c:v>
                </c:pt>
                <c:pt idx="252">
                  <c:v>13.850000000000026</c:v>
                </c:pt>
                <c:pt idx="253">
                  <c:v>13.82</c:v>
                </c:pt>
                <c:pt idx="254">
                  <c:v>13.61</c:v>
                </c:pt>
                <c:pt idx="255">
                  <c:v>13.58</c:v>
                </c:pt>
                <c:pt idx="256">
                  <c:v>13.6</c:v>
                </c:pt>
                <c:pt idx="257">
                  <c:v>13.46</c:v>
                </c:pt>
                <c:pt idx="258">
                  <c:v>13.56</c:v>
                </c:pt>
                <c:pt idx="259">
                  <c:v>13.82</c:v>
                </c:pt>
                <c:pt idx="260">
                  <c:v>13.52</c:v>
                </c:pt>
                <c:pt idx="261">
                  <c:v>13.55</c:v>
                </c:pt>
                <c:pt idx="262">
                  <c:v>13.72</c:v>
                </c:pt>
                <c:pt idx="263">
                  <c:v>14.19</c:v>
                </c:pt>
                <c:pt idx="264">
                  <c:v>13.62</c:v>
                </c:pt>
                <c:pt idx="265">
                  <c:v>13.75</c:v>
                </c:pt>
                <c:pt idx="266">
                  <c:v>13.71</c:v>
                </c:pt>
                <c:pt idx="267">
                  <c:v>13.870000000000006</c:v>
                </c:pt>
                <c:pt idx="268">
                  <c:v>13.9</c:v>
                </c:pt>
                <c:pt idx="269">
                  <c:v>13.3</c:v>
                </c:pt>
                <c:pt idx="270">
                  <c:v>13.34</c:v>
                </c:pt>
                <c:pt idx="271">
                  <c:v>13.39</c:v>
                </c:pt>
                <c:pt idx="272">
                  <c:v>13.42</c:v>
                </c:pt>
                <c:pt idx="273">
                  <c:v>13.41</c:v>
                </c:pt>
                <c:pt idx="274">
                  <c:v>13.39</c:v>
                </c:pt>
                <c:pt idx="275">
                  <c:v>13.41</c:v>
                </c:pt>
                <c:pt idx="276">
                  <c:v>13.360000000000024</c:v>
                </c:pt>
                <c:pt idx="277">
                  <c:v>12.65</c:v>
                </c:pt>
                <c:pt idx="278">
                  <c:v>12.23</c:v>
                </c:pt>
                <c:pt idx="279">
                  <c:v>12.34</c:v>
                </c:pt>
                <c:pt idx="280">
                  <c:v>13.17</c:v>
                </c:pt>
                <c:pt idx="281">
                  <c:v>12.18</c:v>
                </c:pt>
                <c:pt idx="282">
                  <c:v>12.350000000000026</c:v>
                </c:pt>
                <c:pt idx="283">
                  <c:v>12.16</c:v>
                </c:pt>
                <c:pt idx="284">
                  <c:v>12.44</c:v>
                </c:pt>
                <c:pt idx="285">
                  <c:v>12.370000000000006</c:v>
                </c:pt>
                <c:pt idx="286">
                  <c:v>12.44</c:v>
                </c:pt>
                <c:pt idx="287">
                  <c:v>14.64</c:v>
                </c:pt>
                <c:pt idx="288">
                  <c:v>14.68</c:v>
                </c:pt>
                <c:pt idx="289">
                  <c:v>12.53</c:v>
                </c:pt>
                <c:pt idx="290">
                  <c:v>12.57</c:v>
                </c:pt>
                <c:pt idx="291">
                  <c:v>12.43</c:v>
                </c:pt>
                <c:pt idx="292">
                  <c:v>12.370000000000006</c:v>
                </c:pt>
                <c:pt idx="293">
                  <c:v>12.29</c:v>
                </c:pt>
                <c:pt idx="294">
                  <c:v>11.98</c:v>
                </c:pt>
                <c:pt idx="295">
                  <c:v>12.02</c:v>
                </c:pt>
                <c:pt idx="296">
                  <c:v>13.34</c:v>
                </c:pt>
                <c:pt idx="297">
                  <c:v>12.27</c:v>
                </c:pt>
                <c:pt idx="298">
                  <c:v>12.03</c:v>
                </c:pt>
                <c:pt idx="299">
                  <c:v>12.3</c:v>
                </c:pt>
                <c:pt idx="300">
                  <c:v>12.43</c:v>
                </c:pt>
                <c:pt idx="301">
                  <c:v>12.21</c:v>
                </c:pt>
                <c:pt idx="302">
                  <c:v>12.370000000000006</c:v>
                </c:pt>
                <c:pt idx="303">
                  <c:v>12.42</c:v>
                </c:pt>
                <c:pt idx="304">
                  <c:v>12.3</c:v>
                </c:pt>
                <c:pt idx="305">
                  <c:v>12.15</c:v>
                </c:pt>
                <c:pt idx="306">
                  <c:v>12.34</c:v>
                </c:pt>
                <c:pt idx="307">
                  <c:v>12.28</c:v>
                </c:pt>
                <c:pt idx="308">
                  <c:v>12.16</c:v>
                </c:pt>
                <c:pt idx="309">
                  <c:v>12.05</c:v>
                </c:pt>
                <c:pt idx="310">
                  <c:v>12.02</c:v>
                </c:pt>
              </c:numCache>
            </c:numRef>
          </c:val>
          <c:smooth val="0"/>
        </c:ser>
        <c:ser>
          <c:idx val="14"/>
          <c:order val="12"/>
          <c:marker>
            <c:symbol val="none"/>
          </c:marker>
          <c:val>
            <c:numRef>
              <c:f>Sheet1!$R$100:$R$410</c:f>
              <c:numCache>
                <c:formatCode>General</c:formatCode>
                <c:ptCount val="31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146.36000000000001</c:v>
                </c:pt>
                <c:pt idx="52">
                  <c:v>147.01</c:v>
                </c:pt>
                <c:pt idx="53">
                  <c:v>145.16999999999999</c:v>
                </c:pt>
                <c:pt idx="54">
                  <c:v>145.10999999999999</c:v>
                </c:pt>
                <c:pt idx="55">
                  <c:v>144.60999999999999</c:v>
                </c:pt>
                <c:pt idx="56">
                  <c:v>144.29</c:v>
                </c:pt>
                <c:pt idx="57">
                  <c:v>147.66</c:v>
                </c:pt>
                <c:pt idx="58">
                  <c:v>144.75</c:v>
                </c:pt>
                <c:pt idx="59">
                  <c:v>145.78</c:v>
                </c:pt>
                <c:pt idx="60">
                  <c:v>148.28</c:v>
                </c:pt>
                <c:pt idx="61">
                  <c:v>144.72</c:v>
                </c:pt>
                <c:pt idx="62">
                  <c:v>144.41</c:v>
                </c:pt>
                <c:pt idx="63">
                  <c:v>136.38000000000068</c:v>
                </c:pt>
                <c:pt idx="64">
                  <c:v>136.04</c:v>
                </c:pt>
                <c:pt idx="65">
                  <c:v>136.09</c:v>
                </c:pt>
                <c:pt idx="66">
                  <c:v>136.18</c:v>
                </c:pt>
                <c:pt idx="67">
                  <c:v>135.9</c:v>
                </c:pt>
                <c:pt idx="68">
                  <c:v>135.97999999999999</c:v>
                </c:pt>
                <c:pt idx="69">
                  <c:v>135.72999999999999</c:v>
                </c:pt>
                <c:pt idx="70">
                  <c:v>52.58</c:v>
                </c:pt>
                <c:pt idx="71">
                  <c:v>52.85</c:v>
                </c:pt>
                <c:pt idx="72">
                  <c:v>52.65</c:v>
                </c:pt>
                <c:pt idx="73">
                  <c:v>45.83</c:v>
                </c:pt>
                <c:pt idx="74">
                  <c:v>45.95</c:v>
                </c:pt>
                <c:pt idx="75">
                  <c:v>45.99</c:v>
                </c:pt>
                <c:pt idx="76">
                  <c:v>45.8</c:v>
                </c:pt>
                <c:pt idx="77">
                  <c:v>46.86</c:v>
                </c:pt>
                <c:pt idx="78">
                  <c:v>46.2</c:v>
                </c:pt>
                <c:pt idx="79">
                  <c:v>64.8</c:v>
                </c:pt>
                <c:pt idx="80">
                  <c:v>54.07</c:v>
                </c:pt>
                <c:pt idx="81">
                  <c:v>53.83</c:v>
                </c:pt>
                <c:pt idx="82">
                  <c:v>53.08</c:v>
                </c:pt>
                <c:pt idx="83">
                  <c:v>47.97</c:v>
                </c:pt>
                <c:pt idx="84">
                  <c:v>47.89</c:v>
                </c:pt>
                <c:pt idx="85">
                  <c:v>51.06</c:v>
                </c:pt>
                <c:pt idx="86">
                  <c:v>47.690000000000012</c:v>
                </c:pt>
                <c:pt idx="87">
                  <c:v>48.08</c:v>
                </c:pt>
                <c:pt idx="88">
                  <c:v>45.95</c:v>
                </c:pt>
                <c:pt idx="89">
                  <c:v>46.04</c:v>
                </c:pt>
                <c:pt idx="90">
                  <c:v>39.24</c:v>
                </c:pt>
                <c:pt idx="91">
                  <c:v>39.380000000000003</c:v>
                </c:pt>
                <c:pt idx="92">
                  <c:v>39.4</c:v>
                </c:pt>
                <c:pt idx="93">
                  <c:v>38.96</c:v>
                </c:pt>
                <c:pt idx="94">
                  <c:v>36.950000000000003</c:v>
                </c:pt>
                <c:pt idx="95">
                  <c:v>36.760000000000012</c:v>
                </c:pt>
                <c:pt idx="96">
                  <c:v>36.9</c:v>
                </c:pt>
                <c:pt idx="97">
                  <c:v>40.190000000000012</c:v>
                </c:pt>
                <c:pt idx="98">
                  <c:v>37.08</c:v>
                </c:pt>
                <c:pt idx="99">
                  <c:v>39.690000000000012</c:v>
                </c:pt>
                <c:pt idx="100">
                  <c:v>37.410000000000004</c:v>
                </c:pt>
                <c:pt idx="101">
                  <c:v>37.51</c:v>
                </c:pt>
                <c:pt idx="102">
                  <c:v>37.54</c:v>
                </c:pt>
                <c:pt idx="103">
                  <c:v>52.54</c:v>
                </c:pt>
                <c:pt idx="104">
                  <c:v>52.46</c:v>
                </c:pt>
                <c:pt idx="105">
                  <c:v>68.16</c:v>
                </c:pt>
                <c:pt idx="106">
                  <c:v>68.2</c:v>
                </c:pt>
                <c:pt idx="107">
                  <c:v>68.05</c:v>
                </c:pt>
                <c:pt idx="108">
                  <c:v>68.02</c:v>
                </c:pt>
                <c:pt idx="109">
                  <c:v>68.709999999999994</c:v>
                </c:pt>
                <c:pt idx="110">
                  <c:v>68.06</c:v>
                </c:pt>
                <c:pt idx="111">
                  <c:v>67.790000000000006</c:v>
                </c:pt>
                <c:pt idx="112">
                  <c:v>67.95</c:v>
                </c:pt>
                <c:pt idx="113">
                  <c:v>60.660000000000011</c:v>
                </c:pt>
                <c:pt idx="114">
                  <c:v>61.25</c:v>
                </c:pt>
                <c:pt idx="115">
                  <c:v>63.81</c:v>
                </c:pt>
                <c:pt idx="116">
                  <c:v>32.31</c:v>
                </c:pt>
                <c:pt idx="117">
                  <c:v>32.300000000000004</c:v>
                </c:pt>
                <c:pt idx="118">
                  <c:v>41.160000000000011</c:v>
                </c:pt>
                <c:pt idx="119">
                  <c:v>43.95</c:v>
                </c:pt>
                <c:pt idx="120">
                  <c:v>41.27</c:v>
                </c:pt>
                <c:pt idx="121">
                  <c:v>39.96</c:v>
                </c:pt>
                <c:pt idx="122">
                  <c:v>40.660000000000011</c:v>
                </c:pt>
                <c:pt idx="123">
                  <c:v>39.790000000000013</c:v>
                </c:pt>
                <c:pt idx="124">
                  <c:v>40.880000000000003</c:v>
                </c:pt>
                <c:pt idx="125">
                  <c:v>40.14</c:v>
                </c:pt>
                <c:pt idx="126">
                  <c:v>39.99</c:v>
                </c:pt>
                <c:pt idx="127">
                  <c:v>40.1</c:v>
                </c:pt>
                <c:pt idx="128">
                  <c:v>42.660000000000011</c:v>
                </c:pt>
                <c:pt idx="129">
                  <c:v>37.43</c:v>
                </c:pt>
                <c:pt idx="130">
                  <c:v>35.93</c:v>
                </c:pt>
                <c:pt idx="131">
                  <c:v>36.15</c:v>
                </c:pt>
                <c:pt idx="132">
                  <c:v>36.690000000000012</c:v>
                </c:pt>
                <c:pt idx="133">
                  <c:v>36.81</c:v>
                </c:pt>
                <c:pt idx="134">
                  <c:v>36.090000000000003</c:v>
                </c:pt>
                <c:pt idx="135">
                  <c:v>37.67</c:v>
                </c:pt>
                <c:pt idx="136">
                  <c:v>36.290000000000013</c:v>
                </c:pt>
                <c:pt idx="137">
                  <c:v>34.300000000000004</c:v>
                </c:pt>
                <c:pt idx="138">
                  <c:v>36.950000000000003</c:v>
                </c:pt>
                <c:pt idx="139">
                  <c:v>36.21</c:v>
                </c:pt>
                <c:pt idx="140">
                  <c:v>36.74</c:v>
                </c:pt>
                <c:pt idx="141">
                  <c:v>36.590000000000003</c:v>
                </c:pt>
                <c:pt idx="142">
                  <c:v>32.61</c:v>
                </c:pt>
                <c:pt idx="143">
                  <c:v>32.380000000000003</c:v>
                </c:pt>
                <c:pt idx="144">
                  <c:v>32.46</c:v>
                </c:pt>
                <c:pt idx="145">
                  <c:v>32.450000000000003</c:v>
                </c:pt>
                <c:pt idx="146">
                  <c:v>32.380000000000003</c:v>
                </c:pt>
                <c:pt idx="147">
                  <c:v>32.24</c:v>
                </c:pt>
                <c:pt idx="148">
                  <c:v>32.39</c:v>
                </c:pt>
                <c:pt idx="149">
                  <c:v>32.760000000000012</c:v>
                </c:pt>
                <c:pt idx="150">
                  <c:v>32.35</c:v>
                </c:pt>
                <c:pt idx="151">
                  <c:v>32.190000000000012</c:v>
                </c:pt>
                <c:pt idx="152">
                  <c:v>32.61</c:v>
                </c:pt>
                <c:pt idx="153">
                  <c:v>32.4</c:v>
                </c:pt>
                <c:pt idx="154">
                  <c:v>32.090000000000003</c:v>
                </c:pt>
                <c:pt idx="155">
                  <c:v>32.120000000000012</c:v>
                </c:pt>
                <c:pt idx="156">
                  <c:v>37.020000000000003</c:v>
                </c:pt>
                <c:pt idx="157">
                  <c:v>37.24</c:v>
                </c:pt>
                <c:pt idx="158">
                  <c:v>38.82</c:v>
                </c:pt>
                <c:pt idx="159">
                  <c:v>36.880000000000003</c:v>
                </c:pt>
                <c:pt idx="160">
                  <c:v>36.950000000000003</c:v>
                </c:pt>
                <c:pt idx="161">
                  <c:v>37.18</c:v>
                </c:pt>
                <c:pt idx="162">
                  <c:v>36.760000000000012</c:v>
                </c:pt>
                <c:pt idx="163">
                  <c:v>36.71</c:v>
                </c:pt>
                <c:pt idx="164">
                  <c:v>36.83</c:v>
                </c:pt>
                <c:pt idx="165">
                  <c:v>47.37</c:v>
                </c:pt>
                <c:pt idx="166">
                  <c:v>46.39</c:v>
                </c:pt>
                <c:pt idx="167">
                  <c:v>46.77</c:v>
                </c:pt>
                <c:pt idx="168">
                  <c:v>46.67</c:v>
                </c:pt>
                <c:pt idx="169">
                  <c:v>50.1</c:v>
                </c:pt>
                <c:pt idx="170">
                  <c:v>50.34</c:v>
                </c:pt>
                <c:pt idx="171">
                  <c:v>50.45</c:v>
                </c:pt>
                <c:pt idx="172">
                  <c:v>50.31</c:v>
                </c:pt>
                <c:pt idx="173">
                  <c:v>50.260000000000012</c:v>
                </c:pt>
                <c:pt idx="174">
                  <c:v>49.96</c:v>
                </c:pt>
                <c:pt idx="175">
                  <c:v>50.190000000000012</c:v>
                </c:pt>
                <c:pt idx="176">
                  <c:v>51.01</c:v>
                </c:pt>
                <c:pt idx="177">
                  <c:v>50.53</c:v>
                </c:pt>
                <c:pt idx="178">
                  <c:v>50.92</c:v>
                </c:pt>
                <c:pt idx="179">
                  <c:v>50.690000000000012</c:v>
                </c:pt>
                <c:pt idx="180">
                  <c:v>51.86</c:v>
                </c:pt>
                <c:pt idx="181">
                  <c:v>51.06</c:v>
                </c:pt>
                <c:pt idx="182">
                  <c:v>50.44</c:v>
                </c:pt>
                <c:pt idx="183">
                  <c:v>55.89</c:v>
                </c:pt>
                <c:pt idx="184">
                  <c:v>48.720000000000013</c:v>
                </c:pt>
                <c:pt idx="185">
                  <c:v>54.64</c:v>
                </c:pt>
                <c:pt idx="186">
                  <c:v>54.55</c:v>
                </c:pt>
                <c:pt idx="187">
                  <c:v>54.660000000000011</c:v>
                </c:pt>
                <c:pt idx="188">
                  <c:v>52.82</c:v>
                </c:pt>
                <c:pt idx="189">
                  <c:v>51.1</c:v>
                </c:pt>
                <c:pt idx="190">
                  <c:v>51.67</c:v>
                </c:pt>
                <c:pt idx="191">
                  <c:v>50.92</c:v>
                </c:pt>
                <c:pt idx="192">
                  <c:v>51.05</c:v>
                </c:pt>
                <c:pt idx="193">
                  <c:v>50.96</c:v>
                </c:pt>
                <c:pt idx="194">
                  <c:v>51.46</c:v>
                </c:pt>
                <c:pt idx="195">
                  <c:v>51.290000000000013</c:v>
                </c:pt>
                <c:pt idx="196">
                  <c:v>51.09</c:v>
                </c:pt>
                <c:pt idx="197">
                  <c:v>51.08</c:v>
                </c:pt>
                <c:pt idx="198">
                  <c:v>50.87</c:v>
                </c:pt>
                <c:pt idx="199">
                  <c:v>51.53</c:v>
                </c:pt>
                <c:pt idx="200">
                  <c:v>67.3</c:v>
                </c:pt>
                <c:pt idx="201">
                  <c:v>51.620000000000012</c:v>
                </c:pt>
                <c:pt idx="202">
                  <c:v>51.82</c:v>
                </c:pt>
                <c:pt idx="203">
                  <c:v>36.790000000000013</c:v>
                </c:pt>
                <c:pt idx="204">
                  <c:v>36.82</c:v>
                </c:pt>
                <c:pt idx="205">
                  <c:v>36.770000000000003</c:v>
                </c:pt>
                <c:pt idx="206">
                  <c:v>36.89</c:v>
                </c:pt>
                <c:pt idx="207">
                  <c:v>36.36</c:v>
                </c:pt>
                <c:pt idx="208">
                  <c:v>36.220000000000013</c:v>
                </c:pt>
                <c:pt idx="209">
                  <c:v>36.39</c:v>
                </c:pt>
                <c:pt idx="210">
                  <c:v>36.800000000000004</c:v>
                </c:pt>
                <c:pt idx="211">
                  <c:v>37.03</c:v>
                </c:pt>
                <c:pt idx="212">
                  <c:v>36.880000000000003</c:v>
                </c:pt>
                <c:pt idx="213">
                  <c:v>36.340000000000003</c:v>
                </c:pt>
                <c:pt idx="214">
                  <c:v>36.61</c:v>
                </c:pt>
                <c:pt idx="215">
                  <c:v>37.31</c:v>
                </c:pt>
                <c:pt idx="216">
                  <c:v>37.4</c:v>
                </c:pt>
                <c:pt idx="217">
                  <c:v>38.08</c:v>
                </c:pt>
                <c:pt idx="218">
                  <c:v>37.620000000000012</c:v>
                </c:pt>
                <c:pt idx="219">
                  <c:v>37.11</c:v>
                </c:pt>
                <c:pt idx="220">
                  <c:v>36.67</c:v>
                </c:pt>
                <c:pt idx="221">
                  <c:v>36.450000000000003</c:v>
                </c:pt>
                <c:pt idx="222">
                  <c:v>36.9</c:v>
                </c:pt>
                <c:pt idx="223">
                  <c:v>37.090000000000003</c:v>
                </c:pt>
                <c:pt idx="224">
                  <c:v>37.020000000000003</c:v>
                </c:pt>
                <c:pt idx="225">
                  <c:v>36.410000000000004</c:v>
                </c:pt>
                <c:pt idx="226">
                  <c:v>36.380000000000003</c:v>
                </c:pt>
                <c:pt idx="227">
                  <c:v>36.290000000000013</c:v>
                </c:pt>
                <c:pt idx="228">
                  <c:v>5.59</c:v>
                </c:pt>
                <c:pt idx="229">
                  <c:v>5.6199999999999966</c:v>
                </c:pt>
                <c:pt idx="230">
                  <c:v>5.56</c:v>
                </c:pt>
                <c:pt idx="231">
                  <c:v>5.53</c:v>
                </c:pt>
                <c:pt idx="232">
                  <c:v>5.5</c:v>
                </c:pt>
                <c:pt idx="233">
                  <c:v>5.67</c:v>
                </c:pt>
                <c:pt idx="234">
                  <c:v>5.71</c:v>
                </c:pt>
                <c:pt idx="235">
                  <c:v>5.6599999999999975</c:v>
                </c:pt>
                <c:pt idx="236">
                  <c:v>5.75</c:v>
                </c:pt>
                <c:pt idx="237">
                  <c:v>5.6199999999999966</c:v>
                </c:pt>
                <c:pt idx="238">
                  <c:v>5.6899999999999995</c:v>
                </c:pt>
                <c:pt idx="239">
                  <c:v>5.8199999999999985</c:v>
                </c:pt>
                <c:pt idx="240">
                  <c:v>5.87</c:v>
                </c:pt>
                <c:pt idx="241">
                  <c:v>5.78</c:v>
                </c:pt>
                <c:pt idx="242">
                  <c:v>5.8</c:v>
                </c:pt>
                <c:pt idx="243">
                  <c:v>5.83</c:v>
                </c:pt>
                <c:pt idx="244">
                  <c:v>5.89</c:v>
                </c:pt>
                <c:pt idx="245">
                  <c:v>5.63</c:v>
                </c:pt>
                <c:pt idx="246">
                  <c:v>5.7</c:v>
                </c:pt>
                <c:pt idx="247">
                  <c:v>5.59</c:v>
                </c:pt>
                <c:pt idx="248">
                  <c:v>5.6</c:v>
                </c:pt>
                <c:pt idx="249">
                  <c:v>5.63</c:v>
                </c:pt>
                <c:pt idx="250">
                  <c:v>5.92</c:v>
                </c:pt>
                <c:pt idx="251">
                  <c:v>5.6099999999999985</c:v>
                </c:pt>
                <c:pt idx="252">
                  <c:v>5.85</c:v>
                </c:pt>
                <c:pt idx="253">
                  <c:v>5.6899999999999995</c:v>
                </c:pt>
                <c:pt idx="254">
                  <c:v>5.85</c:v>
                </c:pt>
                <c:pt idx="255">
                  <c:v>5.7700000000000014</c:v>
                </c:pt>
                <c:pt idx="256">
                  <c:v>5.64</c:v>
                </c:pt>
                <c:pt idx="257">
                  <c:v>5.7700000000000014</c:v>
                </c:pt>
                <c:pt idx="258">
                  <c:v>5.74</c:v>
                </c:pt>
                <c:pt idx="259">
                  <c:v>5.6099999999999985</c:v>
                </c:pt>
                <c:pt idx="260">
                  <c:v>5.64</c:v>
                </c:pt>
                <c:pt idx="261">
                  <c:v>5.73</c:v>
                </c:pt>
                <c:pt idx="262">
                  <c:v>5.76</c:v>
                </c:pt>
                <c:pt idx="263">
                  <c:v>5.74</c:v>
                </c:pt>
                <c:pt idx="264">
                  <c:v>5.84</c:v>
                </c:pt>
                <c:pt idx="265">
                  <c:v>5.99</c:v>
                </c:pt>
                <c:pt idx="266">
                  <c:v>5.6499999999999995</c:v>
                </c:pt>
                <c:pt idx="267">
                  <c:v>5.83</c:v>
                </c:pt>
                <c:pt idx="268">
                  <c:v>5.79</c:v>
                </c:pt>
                <c:pt idx="269">
                  <c:v>5.51</c:v>
                </c:pt>
                <c:pt idx="270">
                  <c:v>5.55</c:v>
                </c:pt>
                <c:pt idx="271">
                  <c:v>5.59</c:v>
                </c:pt>
                <c:pt idx="272">
                  <c:v>5.5</c:v>
                </c:pt>
                <c:pt idx="273">
                  <c:v>5.52</c:v>
                </c:pt>
                <c:pt idx="274">
                  <c:v>5.6499999999999995</c:v>
                </c:pt>
                <c:pt idx="275">
                  <c:v>5.72</c:v>
                </c:pt>
                <c:pt idx="276">
                  <c:v>5.58</c:v>
                </c:pt>
                <c:pt idx="277">
                  <c:v>6</c:v>
                </c:pt>
                <c:pt idx="278">
                  <c:v>5.4</c:v>
                </c:pt>
                <c:pt idx="279">
                  <c:v>5.52</c:v>
                </c:pt>
                <c:pt idx="280">
                  <c:v>5.4300000000000024</c:v>
                </c:pt>
                <c:pt idx="281">
                  <c:v>5.45</c:v>
                </c:pt>
                <c:pt idx="282">
                  <c:v>5.53</c:v>
                </c:pt>
                <c:pt idx="283">
                  <c:v>5.4300000000000024</c:v>
                </c:pt>
                <c:pt idx="284">
                  <c:v>5.57</c:v>
                </c:pt>
                <c:pt idx="285">
                  <c:v>5.45</c:v>
                </c:pt>
                <c:pt idx="286">
                  <c:v>5.49</c:v>
                </c:pt>
                <c:pt idx="287">
                  <c:v>7.58</c:v>
                </c:pt>
                <c:pt idx="288">
                  <c:v>7.7</c:v>
                </c:pt>
                <c:pt idx="289">
                  <c:v>5.48</c:v>
                </c:pt>
                <c:pt idx="290">
                  <c:v>5.41</c:v>
                </c:pt>
                <c:pt idx="291">
                  <c:v>5.38</c:v>
                </c:pt>
                <c:pt idx="292">
                  <c:v>5.38</c:v>
                </c:pt>
                <c:pt idx="293">
                  <c:v>5.37</c:v>
                </c:pt>
                <c:pt idx="294">
                  <c:v>4.9800000000000004</c:v>
                </c:pt>
                <c:pt idx="295">
                  <c:v>4.99</c:v>
                </c:pt>
                <c:pt idx="296">
                  <c:v>5.1199999999999966</c:v>
                </c:pt>
                <c:pt idx="297">
                  <c:v>5.0599999999999996</c:v>
                </c:pt>
                <c:pt idx="298">
                  <c:v>5.08</c:v>
                </c:pt>
                <c:pt idx="299">
                  <c:v>5.2700000000000014</c:v>
                </c:pt>
                <c:pt idx="300">
                  <c:v>5.28</c:v>
                </c:pt>
                <c:pt idx="301">
                  <c:v>5.04</c:v>
                </c:pt>
                <c:pt idx="302">
                  <c:v>5.07</c:v>
                </c:pt>
                <c:pt idx="303">
                  <c:v>5.1499999999999995</c:v>
                </c:pt>
                <c:pt idx="304">
                  <c:v>5.05</c:v>
                </c:pt>
                <c:pt idx="305">
                  <c:v>5.25</c:v>
                </c:pt>
                <c:pt idx="306">
                  <c:v>5.1199999999999966</c:v>
                </c:pt>
                <c:pt idx="307">
                  <c:v>5.1199999999999966</c:v>
                </c:pt>
                <c:pt idx="308">
                  <c:v>5.2700000000000014</c:v>
                </c:pt>
                <c:pt idx="309">
                  <c:v>5.21</c:v>
                </c:pt>
                <c:pt idx="310">
                  <c:v>5.08</c:v>
                </c:pt>
              </c:numCache>
            </c:numRef>
          </c:val>
          <c:smooth val="0"/>
        </c:ser>
        <c:ser>
          <c:idx val="15"/>
          <c:order val="13"/>
          <c:marker>
            <c:symbol val="none"/>
          </c:marker>
          <c:val>
            <c:numRef>
              <c:f>Sheet1!$S$100:$S$410</c:f>
              <c:numCache>
                <c:formatCode>General</c:formatCode>
                <c:ptCount val="31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432.08</c:v>
                </c:pt>
                <c:pt idx="62">
                  <c:v>428.40999999999963</c:v>
                </c:pt>
                <c:pt idx="63">
                  <c:v>373.61</c:v>
                </c:pt>
                <c:pt idx="64">
                  <c:v>372.98999999999899</c:v>
                </c:pt>
                <c:pt idx="65">
                  <c:v>375.77</c:v>
                </c:pt>
                <c:pt idx="66">
                  <c:v>372.5</c:v>
                </c:pt>
                <c:pt idx="67">
                  <c:v>375.38</c:v>
                </c:pt>
                <c:pt idx="68">
                  <c:v>371.4</c:v>
                </c:pt>
                <c:pt idx="69">
                  <c:v>410.88</c:v>
                </c:pt>
                <c:pt idx="70">
                  <c:v>116.33</c:v>
                </c:pt>
                <c:pt idx="71">
                  <c:v>116.84</c:v>
                </c:pt>
                <c:pt idx="72">
                  <c:v>116.47</c:v>
                </c:pt>
                <c:pt idx="73">
                  <c:v>115.79</c:v>
                </c:pt>
                <c:pt idx="74">
                  <c:v>116.14999999999999</c:v>
                </c:pt>
                <c:pt idx="75">
                  <c:v>115.29</c:v>
                </c:pt>
                <c:pt idx="76">
                  <c:v>115.69</c:v>
                </c:pt>
                <c:pt idx="77">
                  <c:v>117.67999999999998</c:v>
                </c:pt>
                <c:pt idx="78">
                  <c:v>115.44000000000032</c:v>
                </c:pt>
                <c:pt idx="79">
                  <c:v>106.92</c:v>
                </c:pt>
                <c:pt idx="80">
                  <c:v>102.19</c:v>
                </c:pt>
                <c:pt idx="81">
                  <c:v>103.64</c:v>
                </c:pt>
                <c:pt idx="82">
                  <c:v>100.79</c:v>
                </c:pt>
                <c:pt idx="83">
                  <c:v>93.210000000000022</c:v>
                </c:pt>
                <c:pt idx="84">
                  <c:v>93.179999999999978</c:v>
                </c:pt>
                <c:pt idx="85">
                  <c:v>93.73</c:v>
                </c:pt>
                <c:pt idx="86">
                  <c:v>93.460000000000022</c:v>
                </c:pt>
                <c:pt idx="87">
                  <c:v>93.45</c:v>
                </c:pt>
                <c:pt idx="88">
                  <c:v>91.89</c:v>
                </c:pt>
                <c:pt idx="89">
                  <c:v>91.960000000000022</c:v>
                </c:pt>
                <c:pt idx="90">
                  <c:v>90.79</c:v>
                </c:pt>
                <c:pt idx="91">
                  <c:v>90.29</c:v>
                </c:pt>
                <c:pt idx="92">
                  <c:v>90.93</c:v>
                </c:pt>
                <c:pt idx="93">
                  <c:v>90.9</c:v>
                </c:pt>
                <c:pt idx="94">
                  <c:v>95.47</c:v>
                </c:pt>
                <c:pt idx="95">
                  <c:v>94.85</c:v>
                </c:pt>
                <c:pt idx="96">
                  <c:v>95.36</c:v>
                </c:pt>
                <c:pt idx="97">
                  <c:v>107.59</c:v>
                </c:pt>
                <c:pt idx="98">
                  <c:v>98.410000000000025</c:v>
                </c:pt>
                <c:pt idx="99">
                  <c:v>96.02</c:v>
                </c:pt>
                <c:pt idx="100">
                  <c:v>102.52</c:v>
                </c:pt>
                <c:pt idx="101">
                  <c:v>102.5</c:v>
                </c:pt>
                <c:pt idx="102">
                  <c:v>102.19</c:v>
                </c:pt>
                <c:pt idx="103">
                  <c:v>110.66999999999999</c:v>
                </c:pt>
                <c:pt idx="104">
                  <c:v>110.5</c:v>
                </c:pt>
                <c:pt idx="105">
                  <c:v>119.73</c:v>
                </c:pt>
                <c:pt idx="106">
                  <c:v>123.61</c:v>
                </c:pt>
                <c:pt idx="107">
                  <c:v>119.48</c:v>
                </c:pt>
                <c:pt idx="108">
                  <c:v>119.93</c:v>
                </c:pt>
                <c:pt idx="109">
                  <c:v>119.69</c:v>
                </c:pt>
                <c:pt idx="110">
                  <c:v>119.78</c:v>
                </c:pt>
                <c:pt idx="111">
                  <c:v>120.16</c:v>
                </c:pt>
                <c:pt idx="112">
                  <c:v>119.6</c:v>
                </c:pt>
                <c:pt idx="113">
                  <c:v>127.64</c:v>
                </c:pt>
                <c:pt idx="114">
                  <c:v>124.64</c:v>
                </c:pt>
                <c:pt idx="115">
                  <c:v>124.54</c:v>
                </c:pt>
                <c:pt idx="116">
                  <c:v>107.81</c:v>
                </c:pt>
                <c:pt idx="117">
                  <c:v>107.19</c:v>
                </c:pt>
                <c:pt idx="118">
                  <c:v>84.3</c:v>
                </c:pt>
                <c:pt idx="119">
                  <c:v>98.61999999999999</c:v>
                </c:pt>
                <c:pt idx="120">
                  <c:v>83.490000000000023</c:v>
                </c:pt>
                <c:pt idx="121">
                  <c:v>94.61</c:v>
                </c:pt>
                <c:pt idx="122">
                  <c:v>96.11</c:v>
                </c:pt>
                <c:pt idx="123">
                  <c:v>94.7</c:v>
                </c:pt>
                <c:pt idx="124">
                  <c:v>88.2</c:v>
                </c:pt>
                <c:pt idx="125">
                  <c:v>83.52</c:v>
                </c:pt>
                <c:pt idx="126">
                  <c:v>83.490000000000023</c:v>
                </c:pt>
                <c:pt idx="127">
                  <c:v>83.669999999999987</c:v>
                </c:pt>
                <c:pt idx="128">
                  <c:v>94.05</c:v>
                </c:pt>
                <c:pt idx="129">
                  <c:v>89.56</c:v>
                </c:pt>
                <c:pt idx="130">
                  <c:v>91.2</c:v>
                </c:pt>
                <c:pt idx="131">
                  <c:v>92.25</c:v>
                </c:pt>
                <c:pt idx="132">
                  <c:v>92.39</c:v>
                </c:pt>
                <c:pt idx="133">
                  <c:v>88.19</c:v>
                </c:pt>
                <c:pt idx="134">
                  <c:v>84.93</c:v>
                </c:pt>
                <c:pt idx="135">
                  <c:v>85.669999999999987</c:v>
                </c:pt>
                <c:pt idx="136">
                  <c:v>85.14</c:v>
                </c:pt>
                <c:pt idx="137">
                  <c:v>75.940000000000026</c:v>
                </c:pt>
                <c:pt idx="138">
                  <c:v>86.55</c:v>
                </c:pt>
                <c:pt idx="139">
                  <c:v>86.61999999999999</c:v>
                </c:pt>
                <c:pt idx="140">
                  <c:v>87.11</c:v>
                </c:pt>
                <c:pt idx="141">
                  <c:v>86.940000000000026</c:v>
                </c:pt>
                <c:pt idx="142">
                  <c:v>70.39</c:v>
                </c:pt>
                <c:pt idx="143">
                  <c:v>70.440000000000026</c:v>
                </c:pt>
                <c:pt idx="144">
                  <c:v>70.349999999999994</c:v>
                </c:pt>
                <c:pt idx="145">
                  <c:v>70.349999999999994</c:v>
                </c:pt>
                <c:pt idx="146">
                  <c:v>70.319999999999993</c:v>
                </c:pt>
                <c:pt idx="147">
                  <c:v>70.78</c:v>
                </c:pt>
                <c:pt idx="148">
                  <c:v>70.75</c:v>
                </c:pt>
                <c:pt idx="149">
                  <c:v>70.36</c:v>
                </c:pt>
                <c:pt idx="150">
                  <c:v>70.11999999999999</c:v>
                </c:pt>
                <c:pt idx="151">
                  <c:v>70.349999999999994</c:v>
                </c:pt>
                <c:pt idx="152">
                  <c:v>70.23</c:v>
                </c:pt>
                <c:pt idx="153">
                  <c:v>70.319999999999993</c:v>
                </c:pt>
                <c:pt idx="154">
                  <c:v>70.679999999999978</c:v>
                </c:pt>
                <c:pt idx="155">
                  <c:v>70.48</c:v>
                </c:pt>
                <c:pt idx="156">
                  <c:v>92.36999999999999</c:v>
                </c:pt>
                <c:pt idx="157">
                  <c:v>94.410000000000025</c:v>
                </c:pt>
                <c:pt idx="158">
                  <c:v>101.49000000000002</c:v>
                </c:pt>
                <c:pt idx="159">
                  <c:v>92.31</c:v>
                </c:pt>
                <c:pt idx="160">
                  <c:v>92.61</c:v>
                </c:pt>
                <c:pt idx="161">
                  <c:v>92.73</c:v>
                </c:pt>
                <c:pt idx="162">
                  <c:v>92.61999999999999</c:v>
                </c:pt>
                <c:pt idx="163">
                  <c:v>92.6</c:v>
                </c:pt>
                <c:pt idx="164">
                  <c:v>92.8</c:v>
                </c:pt>
                <c:pt idx="165">
                  <c:v>104.99000000000002</c:v>
                </c:pt>
                <c:pt idx="166">
                  <c:v>105.32</c:v>
                </c:pt>
                <c:pt idx="167">
                  <c:v>104.67999999999998</c:v>
                </c:pt>
                <c:pt idx="168">
                  <c:v>112.23</c:v>
                </c:pt>
                <c:pt idx="169">
                  <c:v>128.16</c:v>
                </c:pt>
                <c:pt idx="170">
                  <c:v>128.22999999999999</c:v>
                </c:pt>
                <c:pt idx="171">
                  <c:v>128.63999999999999</c:v>
                </c:pt>
                <c:pt idx="172">
                  <c:v>128.79</c:v>
                </c:pt>
                <c:pt idx="173">
                  <c:v>128.30000000000001</c:v>
                </c:pt>
                <c:pt idx="174">
                  <c:v>127.86</c:v>
                </c:pt>
                <c:pt idx="175">
                  <c:v>128.10999999999999</c:v>
                </c:pt>
                <c:pt idx="176">
                  <c:v>130.39000000000001</c:v>
                </c:pt>
                <c:pt idx="177">
                  <c:v>129.47</c:v>
                </c:pt>
                <c:pt idx="178">
                  <c:v>129.22999999999999</c:v>
                </c:pt>
                <c:pt idx="179">
                  <c:v>128.5</c:v>
                </c:pt>
                <c:pt idx="180">
                  <c:v>131.76</c:v>
                </c:pt>
                <c:pt idx="181">
                  <c:v>129.72999999999999</c:v>
                </c:pt>
                <c:pt idx="182">
                  <c:v>129.72999999999999</c:v>
                </c:pt>
                <c:pt idx="183">
                  <c:v>142</c:v>
                </c:pt>
                <c:pt idx="184">
                  <c:v>125.51</c:v>
                </c:pt>
                <c:pt idx="185">
                  <c:v>156.41999999999999</c:v>
                </c:pt>
                <c:pt idx="186">
                  <c:v>154.86000000000001</c:v>
                </c:pt>
                <c:pt idx="187">
                  <c:v>155.22999999999999</c:v>
                </c:pt>
                <c:pt idx="188">
                  <c:v>142.79</c:v>
                </c:pt>
                <c:pt idx="189">
                  <c:v>138.28</c:v>
                </c:pt>
                <c:pt idx="190">
                  <c:v>138.20999999999998</c:v>
                </c:pt>
                <c:pt idx="191">
                  <c:v>138.80000000000001</c:v>
                </c:pt>
                <c:pt idx="192">
                  <c:v>138.25</c:v>
                </c:pt>
                <c:pt idx="193">
                  <c:v>138.56</c:v>
                </c:pt>
                <c:pt idx="194">
                  <c:v>138.88000000000068</c:v>
                </c:pt>
                <c:pt idx="195">
                  <c:v>138.36000000000001</c:v>
                </c:pt>
                <c:pt idx="196">
                  <c:v>139.41</c:v>
                </c:pt>
                <c:pt idx="197">
                  <c:v>138.51</c:v>
                </c:pt>
                <c:pt idx="198">
                  <c:v>138.28</c:v>
                </c:pt>
                <c:pt idx="199">
                  <c:v>140.04</c:v>
                </c:pt>
                <c:pt idx="200">
                  <c:v>186.15</c:v>
                </c:pt>
                <c:pt idx="201">
                  <c:v>141.04</c:v>
                </c:pt>
                <c:pt idx="202">
                  <c:v>141.51</c:v>
                </c:pt>
                <c:pt idx="203">
                  <c:v>110.74000000000002</c:v>
                </c:pt>
                <c:pt idx="204">
                  <c:v>111.3</c:v>
                </c:pt>
                <c:pt idx="205">
                  <c:v>111.43</c:v>
                </c:pt>
                <c:pt idx="206">
                  <c:v>110.96000000000002</c:v>
                </c:pt>
                <c:pt idx="207">
                  <c:v>111.19</c:v>
                </c:pt>
                <c:pt idx="208">
                  <c:v>112.34</c:v>
                </c:pt>
                <c:pt idx="209">
                  <c:v>111.03</c:v>
                </c:pt>
                <c:pt idx="210">
                  <c:v>110.84</c:v>
                </c:pt>
                <c:pt idx="211">
                  <c:v>110.6</c:v>
                </c:pt>
                <c:pt idx="212">
                  <c:v>111.47</c:v>
                </c:pt>
                <c:pt idx="213">
                  <c:v>111.35</c:v>
                </c:pt>
                <c:pt idx="214">
                  <c:v>118.88</c:v>
                </c:pt>
                <c:pt idx="215">
                  <c:v>114.78</c:v>
                </c:pt>
                <c:pt idx="216">
                  <c:v>113.23</c:v>
                </c:pt>
                <c:pt idx="217">
                  <c:v>113.28</c:v>
                </c:pt>
                <c:pt idx="218">
                  <c:v>113.64</c:v>
                </c:pt>
                <c:pt idx="219">
                  <c:v>111.48</c:v>
                </c:pt>
                <c:pt idx="220">
                  <c:v>111.75</c:v>
                </c:pt>
                <c:pt idx="221">
                  <c:v>112.46000000000002</c:v>
                </c:pt>
                <c:pt idx="222">
                  <c:v>112.02</c:v>
                </c:pt>
                <c:pt idx="223">
                  <c:v>111.55</c:v>
                </c:pt>
                <c:pt idx="224">
                  <c:v>114.88</c:v>
                </c:pt>
                <c:pt idx="225">
                  <c:v>112.14999999999999</c:v>
                </c:pt>
                <c:pt idx="226">
                  <c:v>111.38</c:v>
                </c:pt>
                <c:pt idx="227">
                  <c:v>111.08</c:v>
                </c:pt>
                <c:pt idx="228">
                  <c:v>9.7800000000000011</c:v>
                </c:pt>
                <c:pt idx="229">
                  <c:v>9.67</c:v>
                </c:pt>
                <c:pt idx="230">
                  <c:v>9.6300000000000008</c:v>
                </c:pt>
                <c:pt idx="231">
                  <c:v>9.57</c:v>
                </c:pt>
                <c:pt idx="232">
                  <c:v>9.69</c:v>
                </c:pt>
                <c:pt idx="233">
                  <c:v>9.4500000000000028</c:v>
                </c:pt>
                <c:pt idx="234">
                  <c:v>9.5500000000000007</c:v>
                </c:pt>
                <c:pt idx="235">
                  <c:v>9.7800000000000011</c:v>
                </c:pt>
                <c:pt idx="236">
                  <c:v>9.7100000000000009</c:v>
                </c:pt>
                <c:pt idx="237">
                  <c:v>9.39</c:v>
                </c:pt>
                <c:pt idx="238">
                  <c:v>9.41</c:v>
                </c:pt>
                <c:pt idx="239">
                  <c:v>9.4700000000000006</c:v>
                </c:pt>
                <c:pt idx="240">
                  <c:v>9.43</c:v>
                </c:pt>
                <c:pt idx="241">
                  <c:v>9.3700000000000028</c:v>
                </c:pt>
                <c:pt idx="242">
                  <c:v>9.5</c:v>
                </c:pt>
                <c:pt idx="243">
                  <c:v>9.4</c:v>
                </c:pt>
                <c:pt idx="244">
                  <c:v>11.69</c:v>
                </c:pt>
                <c:pt idx="245">
                  <c:v>9.42</c:v>
                </c:pt>
                <c:pt idx="246">
                  <c:v>9.68</c:v>
                </c:pt>
                <c:pt idx="247">
                  <c:v>9.5500000000000007</c:v>
                </c:pt>
                <c:pt idx="248">
                  <c:v>9.52</c:v>
                </c:pt>
                <c:pt idx="249">
                  <c:v>9.3700000000000028</c:v>
                </c:pt>
                <c:pt idx="250">
                  <c:v>10.89</c:v>
                </c:pt>
                <c:pt idx="251">
                  <c:v>9.51</c:v>
                </c:pt>
                <c:pt idx="252">
                  <c:v>9.4500000000000028</c:v>
                </c:pt>
                <c:pt idx="253">
                  <c:v>9.61</c:v>
                </c:pt>
                <c:pt idx="254">
                  <c:v>9.66</c:v>
                </c:pt>
                <c:pt idx="255">
                  <c:v>9.5500000000000007</c:v>
                </c:pt>
                <c:pt idx="256">
                  <c:v>9.59</c:v>
                </c:pt>
                <c:pt idx="257">
                  <c:v>9.4500000000000028</c:v>
                </c:pt>
                <c:pt idx="258">
                  <c:v>9.41</c:v>
                </c:pt>
                <c:pt idx="259">
                  <c:v>9.6</c:v>
                </c:pt>
                <c:pt idx="260">
                  <c:v>9.41</c:v>
                </c:pt>
                <c:pt idx="261">
                  <c:v>9.48</c:v>
                </c:pt>
                <c:pt idx="262">
                  <c:v>9.4500000000000028</c:v>
                </c:pt>
                <c:pt idx="263">
                  <c:v>9.6300000000000008</c:v>
                </c:pt>
                <c:pt idx="264">
                  <c:v>9.51</c:v>
                </c:pt>
                <c:pt idx="265">
                  <c:v>11.370000000000006</c:v>
                </c:pt>
                <c:pt idx="266">
                  <c:v>9.65</c:v>
                </c:pt>
                <c:pt idx="267">
                  <c:v>9.76</c:v>
                </c:pt>
                <c:pt idx="268">
                  <c:v>9.77</c:v>
                </c:pt>
                <c:pt idx="269">
                  <c:v>9.09</c:v>
                </c:pt>
                <c:pt idx="270">
                  <c:v>9.2000000000000011</c:v>
                </c:pt>
                <c:pt idx="271">
                  <c:v>9.23</c:v>
                </c:pt>
                <c:pt idx="272">
                  <c:v>9.43</c:v>
                </c:pt>
                <c:pt idx="273">
                  <c:v>9.24</c:v>
                </c:pt>
                <c:pt idx="274">
                  <c:v>9.25</c:v>
                </c:pt>
                <c:pt idx="275">
                  <c:v>9.23</c:v>
                </c:pt>
                <c:pt idx="276">
                  <c:v>9.24</c:v>
                </c:pt>
                <c:pt idx="277">
                  <c:v>9.4700000000000006</c:v>
                </c:pt>
                <c:pt idx="278">
                  <c:v>8.49</c:v>
                </c:pt>
                <c:pt idx="279">
                  <c:v>8.6</c:v>
                </c:pt>
                <c:pt idx="280">
                  <c:v>8.59</c:v>
                </c:pt>
                <c:pt idx="281">
                  <c:v>8.5400000000000009</c:v>
                </c:pt>
                <c:pt idx="282">
                  <c:v>8.66</c:v>
                </c:pt>
                <c:pt idx="283">
                  <c:v>8.64</c:v>
                </c:pt>
                <c:pt idx="284">
                  <c:v>8.6</c:v>
                </c:pt>
                <c:pt idx="285">
                  <c:v>8.5400000000000009</c:v>
                </c:pt>
                <c:pt idx="286">
                  <c:v>8.6300000000000008</c:v>
                </c:pt>
                <c:pt idx="287">
                  <c:v>11.6</c:v>
                </c:pt>
                <c:pt idx="288">
                  <c:v>11.65</c:v>
                </c:pt>
                <c:pt idx="289">
                  <c:v>8.75</c:v>
                </c:pt>
                <c:pt idx="290">
                  <c:v>8.69</c:v>
                </c:pt>
                <c:pt idx="291">
                  <c:v>8.67</c:v>
                </c:pt>
                <c:pt idx="292">
                  <c:v>8.620000000000001</c:v>
                </c:pt>
                <c:pt idx="293">
                  <c:v>8.49</c:v>
                </c:pt>
                <c:pt idx="294">
                  <c:v>8.23</c:v>
                </c:pt>
                <c:pt idx="295">
                  <c:v>8.120000000000001</c:v>
                </c:pt>
                <c:pt idx="296">
                  <c:v>8.1</c:v>
                </c:pt>
                <c:pt idx="297">
                  <c:v>8.33</c:v>
                </c:pt>
                <c:pt idx="298">
                  <c:v>8.17</c:v>
                </c:pt>
                <c:pt idx="299">
                  <c:v>8.2100000000000009</c:v>
                </c:pt>
                <c:pt idx="300">
                  <c:v>8.2900000000000009</c:v>
                </c:pt>
                <c:pt idx="301">
                  <c:v>8.09</c:v>
                </c:pt>
                <c:pt idx="302">
                  <c:v>8.120000000000001</c:v>
                </c:pt>
                <c:pt idx="303">
                  <c:v>8.0500000000000007</c:v>
                </c:pt>
                <c:pt idx="304">
                  <c:v>8.52</c:v>
                </c:pt>
                <c:pt idx="305">
                  <c:v>8.2100000000000009</c:v>
                </c:pt>
                <c:pt idx="306">
                  <c:v>8.2900000000000009</c:v>
                </c:pt>
                <c:pt idx="307">
                  <c:v>8.3500000000000068</c:v>
                </c:pt>
                <c:pt idx="308">
                  <c:v>8.3700000000000028</c:v>
                </c:pt>
                <c:pt idx="309">
                  <c:v>8.14</c:v>
                </c:pt>
                <c:pt idx="310">
                  <c:v>8.16</c:v>
                </c:pt>
              </c:numCache>
            </c:numRef>
          </c:val>
          <c:smooth val="0"/>
        </c:ser>
        <c:ser>
          <c:idx val="16"/>
          <c:order val="14"/>
          <c:marker>
            <c:symbol val="none"/>
          </c:marker>
          <c:val>
            <c:numRef>
              <c:f>Sheet1!$T$100:$T$410</c:f>
              <c:numCache>
                <c:formatCode>General</c:formatCode>
                <c:ptCount val="311"/>
                <c:pt idx="0">
                  <c:v>22.9</c:v>
                </c:pt>
                <c:pt idx="1">
                  <c:v>23.18</c:v>
                </c:pt>
                <c:pt idx="2">
                  <c:v>23.23</c:v>
                </c:pt>
                <c:pt idx="3">
                  <c:v>24.09</c:v>
                </c:pt>
                <c:pt idx="4">
                  <c:v>22.8</c:v>
                </c:pt>
                <c:pt idx="5">
                  <c:v>23.02</c:v>
                </c:pt>
                <c:pt idx="6">
                  <c:v>24</c:v>
                </c:pt>
                <c:pt idx="7">
                  <c:v>23.2</c:v>
                </c:pt>
                <c:pt idx="8">
                  <c:v>22.939999999999987</c:v>
                </c:pt>
                <c:pt idx="9">
                  <c:v>23.130000000000031</c:v>
                </c:pt>
                <c:pt idx="10">
                  <c:v>22.22</c:v>
                </c:pt>
                <c:pt idx="11">
                  <c:v>21.830000000000005</c:v>
                </c:pt>
                <c:pt idx="12">
                  <c:v>21.64</c:v>
                </c:pt>
                <c:pt idx="13">
                  <c:v>22.12</c:v>
                </c:pt>
                <c:pt idx="14">
                  <c:v>21.86</c:v>
                </c:pt>
                <c:pt idx="15">
                  <c:v>21.88</c:v>
                </c:pt>
                <c:pt idx="16">
                  <c:v>21.810000000000031</c:v>
                </c:pt>
                <c:pt idx="17">
                  <c:v>21.82</c:v>
                </c:pt>
                <c:pt idx="18">
                  <c:v>21.88</c:v>
                </c:pt>
                <c:pt idx="19">
                  <c:v>18.260000000000002</c:v>
                </c:pt>
                <c:pt idx="20">
                  <c:v>18.18</c:v>
                </c:pt>
                <c:pt idx="21">
                  <c:v>18.110000000000031</c:v>
                </c:pt>
                <c:pt idx="22">
                  <c:v>18.600000000000001</c:v>
                </c:pt>
                <c:pt idx="23">
                  <c:v>18.22</c:v>
                </c:pt>
                <c:pt idx="24">
                  <c:v>23.1</c:v>
                </c:pt>
                <c:pt idx="25">
                  <c:v>22.59</c:v>
                </c:pt>
                <c:pt idx="26">
                  <c:v>22.51</c:v>
                </c:pt>
                <c:pt idx="27">
                  <c:v>17.779999999999987</c:v>
                </c:pt>
                <c:pt idx="28">
                  <c:v>18.100000000000001</c:v>
                </c:pt>
                <c:pt idx="29">
                  <c:v>18.23</c:v>
                </c:pt>
                <c:pt idx="30">
                  <c:v>24.650000000000031</c:v>
                </c:pt>
                <c:pt idx="31">
                  <c:v>24.86</c:v>
                </c:pt>
                <c:pt idx="32">
                  <c:v>24.59</c:v>
                </c:pt>
                <c:pt idx="33">
                  <c:v>24.830000000000005</c:v>
                </c:pt>
                <c:pt idx="34">
                  <c:v>24.67</c:v>
                </c:pt>
                <c:pt idx="35">
                  <c:v>24.72</c:v>
                </c:pt>
                <c:pt idx="36">
                  <c:v>24.91</c:v>
                </c:pt>
                <c:pt idx="37">
                  <c:v>24.87</c:v>
                </c:pt>
                <c:pt idx="38">
                  <c:v>19.760000000000002</c:v>
                </c:pt>
                <c:pt idx="39">
                  <c:v>19.54</c:v>
                </c:pt>
                <c:pt idx="40">
                  <c:v>18.760000000000002</c:v>
                </c:pt>
                <c:pt idx="41">
                  <c:v>18.84</c:v>
                </c:pt>
                <c:pt idx="42">
                  <c:v>19.190000000000001</c:v>
                </c:pt>
                <c:pt idx="43">
                  <c:v>8.84</c:v>
                </c:pt>
                <c:pt idx="44">
                  <c:v>9.0400000000000009</c:v>
                </c:pt>
                <c:pt idx="45">
                  <c:v>8.76</c:v>
                </c:pt>
                <c:pt idx="46">
                  <c:v>8.75</c:v>
                </c:pt>
                <c:pt idx="47">
                  <c:v>11.58</c:v>
                </c:pt>
                <c:pt idx="48">
                  <c:v>10.450000000000006</c:v>
                </c:pt>
                <c:pt idx="49">
                  <c:v>12.49</c:v>
                </c:pt>
                <c:pt idx="50">
                  <c:v>12.99</c:v>
                </c:pt>
                <c:pt idx="51">
                  <c:v>10.32</c:v>
                </c:pt>
                <c:pt idx="52">
                  <c:v>10.23</c:v>
                </c:pt>
                <c:pt idx="53">
                  <c:v>10.200000000000001</c:v>
                </c:pt>
                <c:pt idx="54">
                  <c:v>10.3</c:v>
                </c:pt>
                <c:pt idx="55">
                  <c:v>10.370000000000006</c:v>
                </c:pt>
                <c:pt idx="56">
                  <c:v>10.44</c:v>
                </c:pt>
                <c:pt idx="57">
                  <c:v>10.44</c:v>
                </c:pt>
                <c:pt idx="58">
                  <c:v>10.47</c:v>
                </c:pt>
                <c:pt idx="59">
                  <c:v>10.44</c:v>
                </c:pt>
                <c:pt idx="60">
                  <c:v>10.24</c:v>
                </c:pt>
                <c:pt idx="61">
                  <c:v>12.78</c:v>
                </c:pt>
                <c:pt idx="62">
                  <c:v>12.6</c:v>
                </c:pt>
                <c:pt idx="63">
                  <c:v>8.59</c:v>
                </c:pt>
                <c:pt idx="64">
                  <c:v>8.4700000000000006</c:v>
                </c:pt>
                <c:pt idx="65">
                  <c:v>8.4600000000000026</c:v>
                </c:pt>
                <c:pt idx="66">
                  <c:v>8.59</c:v>
                </c:pt>
                <c:pt idx="67">
                  <c:v>8.52</c:v>
                </c:pt>
                <c:pt idx="68">
                  <c:v>8.4700000000000006</c:v>
                </c:pt>
                <c:pt idx="69">
                  <c:v>8.48</c:v>
                </c:pt>
                <c:pt idx="70">
                  <c:v>9.68</c:v>
                </c:pt>
                <c:pt idx="71">
                  <c:v>9.68</c:v>
                </c:pt>
                <c:pt idx="72">
                  <c:v>9.84</c:v>
                </c:pt>
                <c:pt idx="73">
                  <c:v>8.5400000000000009</c:v>
                </c:pt>
                <c:pt idx="74">
                  <c:v>8.41</c:v>
                </c:pt>
                <c:pt idx="75">
                  <c:v>8.44</c:v>
                </c:pt>
                <c:pt idx="76">
                  <c:v>8.44</c:v>
                </c:pt>
                <c:pt idx="77">
                  <c:v>8.7000000000000011</c:v>
                </c:pt>
                <c:pt idx="78">
                  <c:v>9.17</c:v>
                </c:pt>
                <c:pt idx="79">
                  <c:v>8.14</c:v>
                </c:pt>
                <c:pt idx="80">
                  <c:v>11.9</c:v>
                </c:pt>
                <c:pt idx="81">
                  <c:v>11.78</c:v>
                </c:pt>
                <c:pt idx="82">
                  <c:v>11.74</c:v>
                </c:pt>
                <c:pt idx="83">
                  <c:v>8.4700000000000006</c:v>
                </c:pt>
                <c:pt idx="84">
                  <c:v>8.33</c:v>
                </c:pt>
                <c:pt idx="85">
                  <c:v>8.57</c:v>
                </c:pt>
                <c:pt idx="86">
                  <c:v>8.43</c:v>
                </c:pt>
                <c:pt idx="87">
                  <c:v>8.43</c:v>
                </c:pt>
                <c:pt idx="88">
                  <c:v>8.57</c:v>
                </c:pt>
                <c:pt idx="89">
                  <c:v>8.32</c:v>
                </c:pt>
                <c:pt idx="90">
                  <c:v>9.7800000000000011</c:v>
                </c:pt>
                <c:pt idx="91">
                  <c:v>9.74</c:v>
                </c:pt>
                <c:pt idx="92">
                  <c:v>9.75</c:v>
                </c:pt>
                <c:pt idx="93">
                  <c:v>9.84</c:v>
                </c:pt>
                <c:pt idx="94">
                  <c:v>7.07</c:v>
                </c:pt>
                <c:pt idx="95">
                  <c:v>6.98</c:v>
                </c:pt>
                <c:pt idx="96">
                  <c:v>6.91</c:v>
                </c:pt>
                <c:pt idx="97">
                  <c:v>7</c:v>
                </c:pt>
                <c:pt idx="98">
                  <c:v>6.9</c:v>
                </c:pt>
                <c:pt idx="99">
                  <c:v>8.67</c:v>
                </c:pt>
                <c:pt idx="100">
                  <c:v>6.9300000000000024</c:v>
                </c:pt>
                <c:pt idx="101">
                  <c:v>6.9700000000000024</c:v>
                </c:pt>
                <c:pt idx="102">
                  <c:v>6.91</c:v>
                </c:pt>
                <c:pt idx="103">
                  <c:v>8.3000000000000007</c:v>
                </c:pt>
                <c:pt idx="104">
                  <c:v>8.24</c:v>
                </c:pt>
                <c:pt idx="105">
                  <c:v>6.91</c:v>
                </c:pt>
                <c:pt idx="106">
                  <c:v>6.76</c:v>
                </c:pt>
                <c:pt idx="107">
                  <c:v>6.81</c:v>
                </c:pt>
                <c:pt idx="108">
                  <c:v>6.8199999999999985</c:v>
                </c:pt>
                <c:pt idx="109">
                  <c:v>6.6499999999999995</c:v>
                </c:pt>
                <c:pt idx="110">
                  <c:v>6.6899999999999995</c:v>
                </c:pt>
                <c:pt idx="111">
                  <c:v>6.6599999999999975</c:v>
                </c:pt>
                <c:pt idx="112">
                  <c:v>6.6899999999999995</c:v>
                </c:pt>
                <c:pt idx="113">
                  <c:v>8.84</c:v>
                </c:pt>
                <c:pt idx="114">
                  <c:v>8.8000000000000007</c:v>
                </c:pt>
                <c:pt idx="115">
                  <c:v>6.98</c:v>
                </c:pt>
                <c:pt idx="116">
                  <c:v>6.89</c:v>
                </c:pt>
                <c:pt idx="117">
                  <c:v>10.43</c:v>
                </c:pt>
                <c:pt idx="118">
                  <c:v>7.44</c:v>
                </c:pt>
                <c:pt idx="119">
                  <c:v>7.1199999999999966</c:v>
                </c:pt>
                <c:pt idx="120">
                  <c:v>7.04</c:v>
                </c:pt>
                <c:pt idx="121">
                  <c:v>6.26</c:v>
                </c:pt>
                <c:pt idx="122">
                  <c:v>6.6099999999999985</c:v>
                </c:pt>
                <c:pt idx="123">
                  <c:v>6.35</c:v>
                </c:pt>
                <c:pt idx="124">
                  <c:v>9.3800000000000008</c:v>
                </c:pt>
                <c:pt idx="125">
                  <c:v>8.9500000000000028</c:v>
                </c:pt>
                <c:pt idx="126">
                  <c:v>9.0500000000000007</c:v>
                </c:pt>
                <c:pt idx="127">
                  <c:v>9.07</c:v>
                </c:pt>
                <c:pt idx="128">
                  <c:v>9.08</c:v>
                </c:pt>
                <c:pt idx="129">
                  <c:v>8.94</c:v>
                </c:pt>
                <c:pt idx="130">
                  <c:v>7.2700000000000014</c:v>
                </c:pt>
                <c:pt idx="131">
                  <c:v>7.59</c:v>
                </c:pt>
                <c:pt idx="132">
                  <c:v>8.7000000000000011</c:v>
                </c:pt>
                <c:pt idx="133">
                  <c:v>8.7100000000000009</c:v>
                </c:pt>
                <c:pt idx="134">
                  <c:v>13.34</c:v>
                </c:pt>
                <c:pt idx="135">
                  <c:v>13.450000000000006</c:v>
                </c:pt>
                <c:pt idx="136">
                  <c:v>13.17</c:v>
                </c:pt>
                <c:pt idx="137">
                  <c:v>7.7</c:v>
                </c:pt>
                <c:pt idx="138">
                  <c:v>9.34</c:v>
                </c:pt>
                <c:pt idx="139">
                  <c:v>9.44</c:v>
                </c:pt>
                <c:pt idx="140">
                  <c:v>9.3700000000000028</c:v>
                </c:pt>
                <c:pt idx="141">
                  <c:v>9.31</c:v>
                </c:pt>
                <c:pt idx="142">
                  <c:v>6.01</c:v>
                </c:pt>
                <c:pt idx="143">
                  <c:v>6.1199999999999966</c:v>
                </c:pt>
                <c:pt idx="144">
                  <c:v>5.89</c:v>
                </c:pt>
                <c:pt idx="145">
                  <c:v>6.07</c:v>
                </c:pt>
                <c:pt idx="146">
                  <c:v>6.1099999999999985</c:v>
                </c:pt>
                <c:pt idx="147">
                  <c:v>10.9</c:v>
                </c:pt>
                <c:pt idx="148">
                  <c:v>10.6</c:v>
                </c:pt>
                <c:pt idx="149">
                  <c:v>10.63</c:v>
                </c:pt>
                <c:pt idx="150">
                  <c:v>10.56</c:v>
                </c:pt>
                <c:pt idx="151">
                  <c:v>10.89</c:v>
                </c:pt>
                <c:pt idx="152">
                  <c:v>10.73</c:v>
                </c:pt>
                <c:pt idx="153">
                  <c:v>10.79</c:v>
                </c:pt>
                <c:pt idx="154">
                  <c:v>10.94</c:v>
                </c:pt>
                <c:pt idx="155">
                  <c:v>11.01</c:v>
                </c:pt>
                <c:pt idx="156">
                  <c:v>9.41</c:v>
                </c:pt>
                <c:pt idx="157">
                  <c:v>9.68</c:v>
                </c:pt>
                <c:pt idx="158">
                  <c:v>9.61</c:v>
                </c:pt>
                <c:pt idx="159">
                  <c:v>9.44</c:v>
                </c:pt>
                <c:pt idx="160">
                  <c:v>9.7100000000000009</c:v>
                </c:pt>
                <c:pt idx="161">
                  <c:v>9.2900000000000009</c:v>
                </c:pt>
                <c:pt idx="162">
                  <c:v>9.42</c:v>
                </c:pt>
                <c:pt idx="163">
                  <c:v>9.3800000000000008</c:v>
                </c:pt>
                <c:pt idx="164">
                  <c:v>9.66</c:v>
                </c:pt>
                <c:pt idx="165">
                  <c:v>7.57</c:v>
                </c:pt>
                <c:pt idx="166">
                  <c:v>7.41</c:v>
                </c:pt>
                <c:pt idx="167">
                  <c:v>7.8199999999999985</c:v>
                </c:pt>
                <c:pt idx="168">
                  <c:v>8.06</c:v>
                </c:pt>
                <c:pt idx="169">
                  <c:v>6.92</c:v>
                </c:pt>
                <c:pt idx="170">
                  <c:v>7.28</c:v>
                </c:pt>
                <c:pt idx="171">
                  <c:v>7.03</c:v>
                </c:pt>
                <c:pt idx="172">
                  <c:v>7.07</c:v>
                </c:pt>
                <c:pt idx="173">
                  <c:v>6.9300000000000024</c:v>
                </c:pt>
                <c:pt idx="174">
                  <c:v>7.1499999999999995</c:v>
                </c:pt>
                <c:pt idx="175">
                  <c:v>7.08</c:v>
                </c:pt>
                <c:pt idx="176">
                  <c:v>7.03</c:v>
                </c:pt>
                <c:pt idx="177">
                  <c:v>7.09</c:v>
                </c:pt>
                <c:pt idx="178">
                  <c:v>7.22</c:v>
                </c:pt>
                <c:pt idx="179">
                  <c:v>7.1499999999999995</c:v>
                </c:pt>
                <c:pt idx="180">
                  <c:v>7.28</c:v>
                </c:pt>
                <c:pt idx="181">
                  <c:v>7.22</c:v>
                </c:pt>
                <c:pt idx="182">
                  <c:v>8.1300000000000008</c:v>
                </c:pt>
                <c:pt idx="183">
                  <c:v>6.88</c:v>
                </c:pt>
                <c:pt idx="184">
                  <c:v>10.23</c:v>
                </c:pt>
                <c:pt idx="185">
                  <c:v>7.09</c:v>
                </c:pt>
                <c:pt idx="186">
                  <c:v>7.29</c:v>
                </c:pt>
                <c:pt idx="187">
                  <c:v>7.37</c:v>
                </c:pt>
                <c:pt idx="188">
                  <c:v>7.72</c:v>
                </c:pt>
                <c:pt idx="189">
                  <c:v>7.2700000000000014</c:v>
                </c:pt>
                <c:pt idx="190">
                  <c:v>7.1899999999999995</c:v>
                </c:pt>
                <c:pt idx="191">
                  <c:v>7.33</c:v>
                </c:pt>
                <c:pt idx="192">
                  <c:v>7.23</c:v>
                </c:pt>
                <c:pt idx="193">
                  <c:v>7.5</c:v>
                </c:pt>
                <c:pt idx="194">
                  <c:v>7.4300000000000024</c:v>
                </c:pt>
                <c:pt idx="195">
                  <c:v>7.37</c:v>
                </c:pt>
                <c:pt idx="196">
                  <c:v>7.54</c:v>
                </c:pt>
                <c:pt idx="197">
                  <c:v>7.39</c:v>
                </c:pt>
                <c:pt idx="198">
                  <c:v>7.29</c:v>
                </c:pt>
                <c:pt idx="199">
                  <c:v>7.58</c:v>
                </c:pt>
                <c:pt idx="200">
                  <c:v>7.08</c:v>
                </c:pt>
                <c:pt idx="201">
                  <c:v>6.4300000000000024</c:v>
                </c:pt>
                <c:pt idx="202">
                  <c:v>6.58</c:v>
                </c:pt>
                <c:pt idx="203">
                  <c:v>7.39</c:v>
                </c:pt>
                <c:pt idx="204">
                  <c:v>7.33</c:v>
                </c:pt>
                <c:pt idx="205">
                  <c:v>7.38</c:v>
                </c:pt>
                <c:pt idx="206">
                  <c:v>7.38</c:v>
                </c:pt>
                <c:pt idx="207">
                  <c:v>7.45</c:v>
                </c:pt>
                <c:pt idx="208">
                  <c:v>7.41</c:v>
                </c:pt>
                <c:pt idx="209">
                  <c:v>7.14</c:v>
                </c:pt>
                <c:pt idx="210">
                  <c:v>7.4700000000000024</c:v>
                </c:pt>
                <c:pt idx="211">
                  <c:v>7.37</c:v>
                </c:pt>
                <c:pt idx="212">
                  <c:v>7.67</c:v>
                </c:pt>
                <c:pt idx="213">
                  <c:v>7.39</c:v>
                </c:pt>
                <c:pt idx="214">
                  <c:v>7.45</c:v>
                </c:pt>
                <c:pt idx="215">
                  <c:v>7.48</c:v>
                </c:pt>
                <c:pt idx="216">
                  <c:v>7.67</c:v>
                </c:pt>
                <c:pt idx="217">
                  <c:v>7.57</c:v>
                </c:pt>
                <c:pt idx="218">
                  <c:v>7.57</c:v>
                </c:pt>
                <c:pt idx="219">
                  <c:v>7.3599999999999985</c:v>
                </c:pt>
                <c:pt idx="220">
                  <c:v>7.44</c:v>
                </c:pt>
                <c:pt idx="221">
                  <c:v>7.33</c:v>
                </c:pt>
                <c:pt idx="222">
                  <c:v>7.58</c:v>
                </c:pt>
                <c:pt idx="223">
                  <c:v>7.53</c:v>
                </c:pt>
                <c:pt idx="224">
                  <c:v>7.37</c:v>
                </c:pt>
                <c:pt idx="225">
                  <c:v>7.4</c:v>
                </c:pt>
                <c:pt idx="226">
                  <c:v>7.17</c:v>
                </c:pt>
                <c:pt idx="227">
                  <c:v>7.3199999999999985</c:v>
                </c:pt>
                <c:pt idx="228">
                  <c:v>7.3</c:v>
                </c:pt>
                <c:pt idx="229">
                  <c:v>7.42</c:v>
                </c:pt>
                <c:pt idx="230">
                  <c:v>7.3199999999999985</c:v>
                </c:pt>
                <c:pt idx="231">
                  <c:v>7.28</c:v>
                </c:pt>
                <c:pt idx="232">
                  <c:v>7.23</c:v>
                </c:pt>
                <c:pt idx="233">
                  <c:v>7.44</c:v>
                </c:pt>
                <c:pt idx="234">
                  <c:v>7.54</c:v>
                </c:pt>
                <c:pt idx="235">
                  <c:v>7.37</c:v>
                </c:pt>
                <c:pt idx="236">
                  <c:v>7.57</c:v>
                </c:pt>
                <c:pt idx="237">
                  <c:v>7.39</c:v>
                </c:pt>
                <c:pt idx="238">
                  <c:v>7.39</c:v>
                </c:pt>
                <c:pt idx="239">
                  <c:v>7.3</c:v>
                </c:pt>
                <c:pt idx="240">
                  <c:v>7.29</c:v>
                </c:pt>
                <c:pt idx="241">
                  <c:v>7.4700000000000024</c:v>
                </c:pt>
                <c:pt idx="242">
                  <c:v>7.38</c:v>
                </c:pt>
                <c:pt idx="243">
                  <c:v>7.29</c:v>
                </c:pt>
                <c:pt idx="244">
                  <c:v>7.41</c:v>
                </c:pt>
                <c:pt idx="245">
                  <c:v>7.4</c:v>
                </c:pt>
                <c:pt idx="246">
                  <c:v>7.45</c:v>
                </c:pt>
                <c:pt idx="247">
                  <c:v>7.48</c:v>
                </c:pt>
                <c:pt idx="248">
                  <c:v>7.63</c:v>
                </c:pt>
                <c:pt idx="249">
                  <c:v>7.53</c:v>
                </c:pt>
                <c:pt idx="250">
                  <c:v>7.59</c:v>
                </c:pt>
                <c:pt idx="251">
                  <c:v>7.54</c:v>
                </c:pt>
                <c:pt idx="252">
                  <c:v>7.6</c:v>
                </c:pt>
                <c:pt idx="253">
                  <c:v>7.75</c:v>
                </c:pt>
                <c:pt idx="254">
                  <c:v>7.75</c:v>
                </c:pt>
                <c:pt idx="255">
                  <c:v>7.53</c:v>
                </c:pt>
                <c:pt idx="256">
                  <c:v>7.58</c:v>
                </c:pt>
                <c:pt idx="257">
                  <c:v>7.46</c:v>
                </c:pt>
                <c:pt idx="258">
                  <c:v>7.51</c:v>
                </c:pt>
                <c:pt idx="259">
                  <c:v>7.51</c:v>
                </c:pt>
                <c:pt idx="260">
                  <c:v>7.54</c:v>
                </c:pt>
                <c:pt idx="261">
                  <c:v>7.38</c:v>
                </c:pt>
                <c:pt idx="262">
                  <c:v>7.46</c:v>
                </c:pt>
                <c:pt idx="263">
                  <c:v>7.38</c:v>
                </c:pt>
                <c:pt idx="264">
                  <c:v>7.3199999999999985</c:v>
                </c:pt>
                <c:pt idx="265">
                  <c:v>7.3599999999999985</c:v>
                </c:pt>
                <c:pt idx="266">
                  <c:v>7.26</c:v>
                </c:pt>
                <c:pt idx="267">
                  <c:v>7.3</c:v>
                </c:pt>
                <c:pt idx="268">
                  <c:v>7.52</c:v>
                </c:pt>
                <c:pt idx="269">
                  <c:v>7.29</c:v>
                </c:pt>
                <c:pt idx="270">
                  <c:v>7.25</c:v>
                </c:pt>
                <c:pt idx="271">
                  <c:v>7.34</c:v>
                </c:pt>
                <c:pt idx="272">
                  <c:v>7.13</c:v>
                </c:pt>
                <c:pt idx="273">
                  <c:v>7.18</c:v>
                </c:pt>
                <c:pt idx="274">
                  <c:v>7.59</c:v>
                </c:pt>
                <c:pt idx="275">
                  <c:v>7.21</c:v>
                </c:pt>
                <c:pt idx="276">
                  <c:v>7.17</c:v>
                </c:pt>
                <c:pt idx="277">
                  <c:v>7.54</c:v>
                </c:pt>
                <c:pt idx="278">
                  <c:v>7.1499999999999995</c:v>
                </c:pt>
                <c:pt idx="279">
                  <c:v>7.1199999999999966</c:v>
                </c:pt>
                <c:pt idx="280">
                  <c:v>7.13</c:v>
                </c:pt>
                <c:pt idx="281">
                  <c:v>7.06</c:v>
                </c:pt>
                <c:pt idx="282">
                  <c:v>7.05</c:v>
                </c:pt>
                <c:pt idx="283">
                  <c:v>7.14</c:v>
                </c:pt>
                <c:pt idx="284">
                  <c:v>7.1499999999999995</c:v>
                </c:pt>
                <c:pt idx="285">
                  <c:v>7.06</c:v>
                </c:pt>
                <c:pt idx="286">
                  <c:v>7.1599999999999975</c:v>
                </c:pt>
                <c:pt idx="287">
                  <c:v>7.51</c:v>
                </c:pt>
                <c:pt idx="288">
                  <c:v>7.46</c:v>
                </c:pt>
                <c:pt idx="289">
                  <c:v>7.02</c:v>
                </c:pt>
                <c:pt idx="290">
                  <c:v>7.18</c:v>
                </c:pt>
                <c:pt idx="291">
                  <c:v>7.06</c:v>
                </c:pt>
                <c:pt idx="292">
                  <c:v>7.07</c:v>
                </c:pt>
                <c:pt idx="293">
                  <c:v>7.05</c:v>
                </c:pt>
                <c:pt idx="294">
                  <c:v>6.22</c:v>
                </c:pt>
                <c:pt idx="295">
                  <c:v>6.2</c:v>
                </c:pt>
                <c:pt idx="296">
                  <c:v>6.42</c:v>
                </c:pt>
                <c:pt idx="297">
                  <c:v>6.6</c:v>
                </c:pt>
                <c:pt idx="298">
                  <c:v>6.2700000000000014</c:v>
                </c:pt>
                <c:pt idx="299">
                  <c:v>6.52</c:v>
                </c:pt>
                <c:pt idx="300">
                  <c:v>6.29</c:v>
                </c:pt>
                <c:pt idx="301">
                  <c:v>6.48</c:v>
                </c:pt>
                <c:pt idx="302">
                  <c:v>6.31</c:v>
                </c:pt>
                <c:pt idx="303">
                  <c:v>6.2700000000000014</c:v>
                </c:pt>
                <c:pt idx="304">
                  <c:v>6.45</c:v>
                </c:pt>
                <c:pt idx="305">
                  <c:v>6.37</c:v>
                </c:pt>
                <c:pt idx="306">
                  <c:v>6.31</c:v>
                </c:pt>
                <c:pt idx="307">
                  <c:v>6.23</c:v>
                </c:pt>
                <c:pt idx="308">
                  <c:v>6.37</c:v>
                </c:pt>
                <c:pt idx="309">
                  <c:v>6.3</c:v>
                </c:pt>
                <c:pt idx="310">
                  <c:v>6.2</c:v>
                </c:pt>
              </c:numCache>
            </c:numRef>
          </c:val>
          <c:smooth val="0"/>
        </c:ser>
        <c:dLbls>
          <c:showLegendKey val="0"/>
          <c:showVal val="0"/>
          <c:showCatName val="0"/>
          <c:showSerName val="0"/>
          <c:showPercent val="0"/>
          <c:showBubbleSize val="0"/>
        </c:dLbls>
        <c:marker val="1"/>
        <c:smooth val="0"/>
        <c:axId val="196703360"/>
        <c:axId val="196704896"/>
      </c:lineChart>
      <c:catAx>
        <c:axId val="196703360"/>
        <c:scaling>
          <c:orientation val="minMax"/>
        </c:scaling>
        <c:delete val="1"/>
        <c:axPos val="b"/>
        <c:majorTickMark val="none"/>
        <c:minorTickMark val="none"/>
        <c:tickLblPos val="none"/>
        <c:crossAx val="196704896"/>
        <c:crosses val="autoZero"/>
        <c:auto val="1"/>
        <c:lblAlgn val="ctr"/>
        <c:lblOffset val="100"/>
        <c:noMultiLvlLbl val="0"/>
      </c:catAx>
      <c:valAx>
        <c:axId val="196704896"/>
        <c:scaling>
          <c:logBase val="10"/>
          <c:orientation val="minMax"/>
        </c:scaling>
        <c:delete val="0"/>
        <c:axPos val="l"/>
        <c:majorGridlines/>
        <c:numFmt formatCode="General" sourceLinked="1"/>
        <c:majorTickMark val="none"/>
        <c:minorTickMark val="none"/>
        <c:tickLblPos val="nextTo"/>
        <c:txPr>
          <a:bodyPr/>
          <a:lstStyle/>
          <a:p>
            <a:pPr>
              <a:defRPr lang="en-US"/>
            </a:pPr>
            <a:endParaRPr lang="en-US"/>
          </a:p>
        </c:txPr>
        <c:crossAx val="196703360"/>
        <c:crosses val="autoZero"/>
        <c:crossBetween val="between"/>
      </c:valAx>
    </c:plotArea>
    <c:plotVisOnly val="1"/>
    <c:dispBlanksAs val="zero"/>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A728FD-DA1C-4320-9F64-41E153BDF21F}"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893E2F48-C311-4190-AD51-7F8B2BA63A47}">
      <dgm:prSet/>
      <dgm:spPr/>
      <dgm:t>
        <a:bodyPr/>
        <a:lstStyle/>
        <a:p>
          <a:pPr algn="ctr" rtl="0"/>
          <a:r>
            <a:rPr lang="en-US" b="1" dirty="0" smtClean="0"/>
            <a:t>Test case generation</a:t>
          </a:r>
          <a:endParaRPr lang="en-US" dirty="0"/>
        </a:p>
      </dgm:t>
    </dgm:pt>
    <dgm:pt modelId="{C7FD790F-680E-4A8F-AEAF-03FD3C5EC264}" type="parTrans" cxnId="{9A94D50F-9CC8-4546-B25E-9D1D909B83C3}">
      <dgm:prSet/>
      <dgm:spPr/>
      <dgm:t>
        <a:bodyPr/>
        <a:lstStyle/>
        <a:p>
          <a:pPr algn="ctr"/>
          <a:endParaRPr lang="en-US"/>
        </a:p>
      </dgm:t>
    </dgm:pt>
    <dgm:pt modelId="{247C1435-A91A-4F26-8F6C-9497EACEB1FF}" type="sibTrans" cxnId="{9A94D50F-9CC8-4546-B25E-9D1D909B83C3}">
      <dgm:prSet/>
      <dgm:spPr/>
      <dgm:t>
        <a:bodyPr/>
        <a:lstStyle/>
        <a:p>
          <a:pPr algn="ctr"/>
          <a:endParaRPr lang="en-US"/>
        </a:p>
      </dgm:t>
    </dgm:pt>
    <dgm:pt modelId="{16ABD21D-6B4C-4964-96B9-1A50B1452172}">
      <dgm:prSet/>
      <dgm:spPr/>
      <dgm:t>
        <a:bodyPr/>
        <a:lstStyle/>
        <a:p>
          <a:pPr algn="ctr" rtl="0"/>
          <a:r>
            <a:rPr lang="en-US" b="1" dirty="0" smtClean="0"/>
            <a:t>Verifying Compilers</a:t>
          </a:r>
          <a:endParaRPr lang="en-US" dirty="0"/>
        </a:p>
      </dgm:t>
    </dgm:pt>
    <dgm:pt modelId="{D811FADF-6418-40DA-A681-E1CF0F008B02}" type="parTrans" cxnId="{22E14886-39DA-46BD-A5CE-C834F6F4D757}">
      <dgm:prSet/>
      <dgm:spPr/>
      <dgm:t>
        <a:bodyPr/>
        <a:lstStyle/>
        <a:p>
          <a:pPr algn="ctr"/>
          <a:endParaRPr lang="en-US"/>
        </a:p>
      </dgm:t>
    </dgm:pt>
    <dgm:pt modelId="{8037E45F-1C33-4495-84A2-61E12535AF6C}" type="sibTrans" cxnId="{22E14886-39DA-46BD-A5CE-C834F6F4D757}">
      <dgm:prSet/>
      <dgm:spPr/>
      <dgm:t>
        <a:bodyPr/>
        <a:lstStyle/>
        <a:p>
          <a:pPr algn="ctr"/>
          <a:endParaRPr lang="en-US"/>
        </a:p>
      </dgm:t>
    </dgm:pt>
    <dgm:pt modelId="{10BCAAC2-E0AB-4F7F-AD99-4B12FA756641}">
      <dgm:prSet/>
      <dgm:spPr/>
      <dgm:t>
        <a:bodyPr/>
        <a:lstStyle/>
        <a:p>
          <a:pPr algn="ctr" rtl="0"/>
          <a:r>
            <a:rPr lang="en-US" b="1" dirty="0" smtClean="0"/>
            <a:t>Predicate Abstraction</a:t>
          </a:r>
          <a:endParaRPr lang="en-US" dirty="0"/>
        </a:p>
      </dgm:t>
    </dgm:pt>
    <dgm:pt modelId="{70A49386-D90E-4C1B-BB45-D64ABDC75D49}" type="parTrans" cxnId="{0D62B2D8-8311-4B73-AAED-094B670A2691}">
      <dgm:prSet/>
      <dgm:spPr/>
      <dgm:t>
        <a:bodyPr/>
        <a:lstStyle/>
        <a:p>
          <a:pPr algn="ctr"/>
          <a:endParaRPr lang="en-US"/>
        </a:p>
      </dgm:t>
    </dgm:pt>
    <dgm:pt modelId="{5E06A297-C833-44AB-86B1-5455CF5019AA}" type="sibTrans" cxnId="{0D62B2D8-8311-4B73-AAED-094B670A2691}">
      <dgm:prSet/>
      <dgm:spPr/>
      <dgm:t>
        <a:bodyPr/>
        <a:lstStyle/>
        <a:p>
          <a:pPr algn="ctr"/>
          <a:endParaRPr lang="en-US"/>
        </a:p>
      </dgm:t>
    </dgm:pt>
    <dgm:pt modelId="{98EFB690-2F44-40DC-A544-D76023CFC90E}">
      <dgm:prSet/>
      <dgm:spPr/>
      <dgm:t>
        <a:bodyPr/>
        <a:lstStyle/>
        <a:p>
          <a:pPr algn="ctr" rtl="0"/>
          <a:r>
            <a:rPr lang="en-US" b="1" dirty="0" smtClean="0"/>
            <a:t>Invariant Generation</a:t>
          </a:r>
          <a:endParaRPr lang="en-US" dirty="0"/>
        </a:p>
      </dgm:t>
    </dgm:pt>
    <dgm:pt modelId="{96B2B7A0-7655-4A68-9C29-07A7BB43ACEA}" type="parTrans" cxnId="{638CF91E-B722-451E-9436-0DBEC69F9B8C}">
      <dgm:prSet/>
      <dgm:spPr/>
      <dgm:t>
        <a:bodyPr/>
        <a:lstStyle/>
        <a:p>
          <a:pPr algn="ctr"/>
          <a:endParaRPr lang="en-US"/>
        </a:p>
      </dgm:t>
    </dgm:pt>
    <dgm:pt modelId="{75A85F81-E5F6-42E8-B6A8-0975DFB3EAE8}" type="sibTrans" cxnId="{638CF91E-B722-451E-9436-0DBEC69F9B8C}">
      <dgm:prSet/>
      <dgm:spPr/>
      <dgm:t>
        <a:bodyPr/>
        <a:lstStyle/>
        <a:p>
          <a:pPr algn="ctr"/>
          <a:endParaRPr lang="en-US"/>
        </a:p>
      </dgm:t>
    </dgm:pt>
    <dgm:pt modelId="{35A186EA-B02E-4617-AAAB-5508528581EC}">
      <dgm:prSet/>
      <dgm:spPr/>
      <dgm:t>
        <a:bodyPr/>
        <a:lstStyle/>
        <a:p>
          <a:pPr algn="ctr" rtl="0"/>
          <a:r>
            <a:rPr lang="en-US" b="1" dirty="0" smtClean="0"/>
            <a:t>Type Checking</a:t>
          </a:r>
          <a:endParaRPr lang="en-US" dirty="0"/>
        </a:p>
      </dgm:t>
    </dgm:pt>
    <dgm:pt modelId="{30E7FE56-488D-40EC-A702-2B0612286212}" type="parTrans" cxnId="{9AD96461-84D2-4949-AD60-D813261EBAD7}">
      <dgm:prSet/>
      <dgm:spPr/>
      <dgm:t>
        <a:bodyPr/>
        <a:lstStyle/>
        <a:p>
          <a:pPr algn="ctr"/>
          <a:endParaRPr lang="en-US"/>
        </a:p>
      </dgm:t>
    </dgm:pt>
    <dgm:pt modelId="{C770B6D3-F35D-47CA-9A55-BD48FE787212}" type="sibTrans" cxnId="{9AD96461-84D2-4949-AD60-D813261EBAD7}">
      <dgm:prSet/>
      <dgm:spPr/>
      <dgm:t>
        <a:bodyPr/>
        <a:lstStyle/>
        <a:p>
          <a:pPr algn="ctr"/>
          <a:endParaRPr lang="en-US"/>
        </a:p>
      </dgm:t>
    </dgm:pt>
    <dgm:pt modelId="{A21B3DBC-A65B-4B25-856E-E617196ACB4E}">
      <dgm:prSet/>
      <dgm:spPr/>
      <dgm:t>
        <a:bodyPr/>
        <a:lstStyle/>
        <a:p>
          <a:pPr algn="ctr" rtl="0"/>
          <a:r>
            <a:rPr lang="en-US" b="1" dirty="0" smtClean="0"/>
            <a:t>Model Based Testing</a:t>
          </a:r>
          <a:endParaRPr lang="en-US" b="1" dirty="0"/>
        </a:p>
      </dgm:t>
    </dgm:pt>
    <dgm:pt modelId="{CEB7D2C2-743A-419B-B683-986C5FE6110D}" type="parTrans" cxnId="{81CD8FBF-F8E0-4F64-B5B1-3D12600FC6A6}">
      <dgm:prSet/>
      <dgm:spPr/>
      <dgm:t>
        <a:bodyPr/>
        <a:lstStyle/>
        <a:p>
          <a:pPr algn="ctr"/>
          <a:endParaRPr lang="en-US"/>
        </a:p>
      </dgm:t>
    </dgm:pt>
    <dgm:pt modelId="{14503B67-F4A6-4109-9074-7BD976EFD16D}" type="sibTrans" cxnId="{81CD8FBF-F8E0-4F64-B5B1-3D12600FC6A6}">
      <dgm:prSet/>
      <dgm:spPr/>
      <dgm:t>
        <a:bodyPr/>
        <a:lstStyle/>
        <a:p>
          <a:pPr algn="ctr"/>
          <a:endParaRPr lang="en-US"/>
        </a:p>
      </dgm:t>
    </dgm:pt>
    <dgm:pt modelId="{94705B86-31B9-4BB7-897E-19FC7AF1B13A}" type="pres">
      <dgm:prSet presAssocID="{20A728FD-DA1C-4320-9F64-41E153BDF21F}" presName="linear" presStyleCnt="0">
        <dgm:presLayoutVars>
          <dgm:animLvl val="lvl"/>
          <dgm:resizeHandles val="exact"/>
        </dgm:presLayoutVars>
      </dgm:prSet>
      <dgm:spPr/>
      <dgm:t>
        <a:bodyPr/>
        <a:lstStyle/>
        <a:p>
          <a:endParaRPr lang="en-US"/>
        </a:p>
      </dgm:t>
    </dgm:pt>
    <dgm:pt modelId="{FFB70455-7A51-4917-BE27-D1FAC3B7B8D1}" type="pres">
      <dgm:prSet presAssocID="{893E2F48-C311-4190-AD51-7F8B2BA63A47}" presName="parentText" presStyleLbl="node1" presStyleIdx="0" presStyleCnt="6">
        <dgm:presLayoutVars>
          <dgm:chMax val="0"/>
          <dgm:bulletEnabled val="1"/>
        </dgm:presLayoutVars>
      </dgm:prSet>
      <dgm:spPr/>
      <dgm:t>
        <a:bodyPr/>
        <a:lstStyle/>
        <a:p>
          <a:endParaRPr lang="en-US"/>
        </a:p>
      </dgm:t>
    </dgm:pt>
    <dgm:pt modelId="{B37D574C-4858-41CA-95ED-228BB0513E6A}" type="pres">
      <dgm:prSet presAssocID="{247C1435-A91A-4F26-8F6C-9497EACEB1FF}" presName="spacer" presStyleCnt="0"/>
      <dgm:spPr/>
    </dgm:pt>
    <dgm:pt modelId="{71497550-9F1D-4D88-9145-DDAD4329CE3E}" type="pres">
      <dgm:prSet presAssocID="{16ABD21D-6B4C-4964-96B9-1A50B1452172}" presName="parentText" presStyleLbl="node1" presStyleIdx="1" presStyleCnt="6">
        <dgm:presLayoutVars>
          <dgm:chMax val="0"/>
          <dgm:bulletEnabled val="1"/>
        </dgm:presLayoutVars>
      </dgm:prSet>
      <dgm:spPr/>
      <dgm:t>
        <a:bodyPr/>
        <a:lstStyle/>
        <a:p>
          <a:endParaRPr lang="en-US"/>
        </a:p>
      </dgm:t>
    </dgm:pt>
    <dgm:pt modelId="{A5E9C300-9A4D-4689-A170-84423EA75B74}" type="pres">
      <dgm:prSet presAssocID="{8037E45F-1C33-4495-84A2-61E12535AF6C}" presName="spacer" presStyleCnt="0"/>
      <dgm:spPr/>
    </dgm:pt>
    <dgm:pt modelId="{9E8040C1-5C12-4E02-8F39-1DE656AAD1FE}" type="pres">
      <dgm:prSet presAssocID="{10BCAAC2-E0AB-4F7F-AD99-4B12FA756641}" presName="parentText" presStyleLbl="node1" presStyleIdx="2" presStyleCnt="6">
        <dgm:presLayoutVars>
          <dgm:chMax val="0"/>
          <dgm:bulletEnabled val="1"/>
        </dgm:presLayoutVars>
      </dgm:prSet>
      <dgm:spPr/>
      <dgm:t>
        <a:bodyPr/>
        <a:lstStyle/>
        <a:p>
          <a:endParaRPr lang="en-US"/>
        </a:p>
      </dgm:t>
    </dgm:pt>
    <dgm:pt modelId="{7719BCE1-1794-49AD-9169-809F45DDBE46}" type="pres">
      <dgm:prSet presAssocID="{5E06A297-C833-44AB-86B1-5455CF5019AA}" presName="spacer" presStyleCnt="0"/>
      <dgm:spPr/>
    </dgm:pt>
    <dgm:pt modelId="{3973E97C-1B6E-46BE-AE9F-9D777A355762}" type="pres">
      <dgm:prSet presAssocID="{98EFB690-2F44-40DC-A544-D76023CFC90E}" presName="parentText" presStyleLbl="node1" presStyleIdx="3" presStyleCnt="6">
        <dgm:presLayoutVars>
          <dgm:chMax val="0"/>
          <dgm:bulletEnabled val="1"/>
        </dgm:presLayoutVars>
      </dgm:prSet>
      <dgm:spPr/>
      <dgm:t>
        <a:bodyPr/>
        <a:lstStyle/>
        <a:p>
          <a:endParaRPr lang="en-US"/>
        </a:p>
      </dgm:t>
    </dgm:pt>
    <dgm:pt modelId="{240FC017-D265-4C7A-9745-492BC16A7F10}" type="pres">
      <dgm:prSet presAssocID="{75A85F81-E5F6-42E8-B6A8-0975DFB3EAE8}" presName="spacer" presStyleCnt="0"/>
      <dgm:spPr/>
    </dgm:pt>
    <dgm:pt modelId="{BF66F49D-233C-415B-8655-05BD7089D001}" type="pres">
      <dgm:prSet presAssocID="{35A186EA-B02E-4617-AAAB-5508528581EC}" presName="parentText" presStyleLbl="node1" presStyleIdx="4" presStyleCnt="6">
        <dgm:presLayoutVars>
          <dgm:chMax val="0"/>
          <dgm:bulletEnabled val="1"/>
        </dgm:presLayoutVars>
      </dgm:prSet>
      <dgm:spPr/>
      <dgm:t>
        <a:bodyPr/>
        <a:lstStyle/>
        <a:p>
          <a:endParaRPr lang="en-US"/>
        </a:p>
      </dgm:t>
    </dgm:pt>
    <dgm:pt modelId="{3153FBDF-268C-42EC-B399-AF27511C8635}" type="pres">
      <dgm:prSet presAssocID="{C770B6D3-F35D-47CA-9A55-BD48FE787212}" presName="spacer" presStyleCnt="0"/>
      <dgm:spPr/>
    </dgm:pt>
    <dgm:pt modelId="{FB2D4B19-3337-4830-AD4B-119F5D9B67E6}" type="pres">
      <dgm:prSet presAssocID="{A21B3DBC-A65B-4B25-856E-E617196ACB4E}" presName="parentText" presStyleLbl="node1" presStyleIdx="5" presStyleCnt="6">
        <dgm:presLayoutVars>
          <dgm:chMax val="0"/>
          <dgm:bulletEnabled val="1"/>
        </dgm:presLayoutVars>
      </dgm:prSet>
      <dgm:spPr/>
      <dgm:t>
        <a:bodyPr/>
        <a:lstStyle/>
        <a:p>
          <a:endParaRPr lang="en-US"/>
        </a:p>
      </dgm:t>
    </dgm:pt>
  </dgm:ptLst>
  <dgm:cxnLst>
    <dgm:cxn modelId="{9A94D50F-9CC8-4546-B25E-9D1D909B83C3}" srcId="{20A728FD-DA1C-4320-9F64-41E153BDF21F}" destId="{893E2F48-C311-4190-AD51-7F8B2BA63A47}" srcOrd="0" destOrd="0" parTransId="{C7FD790F-680E-4A8F-AEAF-03FD3C5EC264}" sibTransId="{247C1435-A91A-4F26-8F6C-9497EACEB1FF}"/>
    <dgm:cxn modelId="{9AD96461-84D2-4949-AD60-D813261EBAD7}" srcId="{20A728FD-DA1C-4320-9F64-41E153BDF21F}" destId="{35A186EA-B02E-4617-AAAB-5508528581EC}" srcOrd="4" destOrd="0" parTransId="{30E7FE56-488D-40EC-A702-2B0612286212}" sibTransId="{C770B6D3-F35D-47CA-9A55-BD48FE787212}"/>
    <dgm:cxn modelId="{81CD8FBF-F8E0-4F64-B5B1-3D12600FC6A6}" srcId="{20A728FD-DA1C-4320-9F64-41E153BDF21F}" destId="{A21B3DBC-A65B-4B25-856E-E617196ACB4E}" srcOrd="5" destOrd="0" parTransId="{CEB7D2C2-743A-419B-B683-986C5FE6110D}" sibTransId="{14503B67-F4A6-4109-9074-7BD976EFD16D}"/>
    <dgm:cxn modelId="{DB529E76-C0B0-4C6C-87A3-380D8C8D7F2F}" type="presOf" srcId="{16ABD21D-6B4C-4964-96B9-1A50B1452172}" destId="{71497550-9F1D-4D88-9145-DDAD4329CE3E}" srcOrd="0" destOrd="0" presId="urn:microsoft.com/office/officeart/2005/8/layout/vList2"/>
    <dgm:cxn modelId="{22E14886-39DA-46BD-A5CE-C834F6F4D757}" srcId="{20A728FD-DA1C-4320-9F64-41E153BDF21F}" destId="{16ABD21D-6B4C-4964-96B9-1A50B1452172}" srcOrd="1" destOrd="0" parTransId="{D811FADF-6418-40DA-A681-E1CF0F008B02}" sibTransId="{8037E45F-1C33-4495-84A2-61E12535AF6C}"/>
    <dgm:cxn modelId="{638CF91E-B722-451E-9436-0DBEC69F9B8C}" srcId="{20A728FD-DA1C-4320-9F64-41E153BDF21F}" destId="{98EFB690-2F44-40DC-A544-D76023CFC90E}" srcOrd="3" destOrd="0" parTransId="{96B2B7A0-7655-4A68-9C29-07A7BB43ACEA}" sibTransId="{75A85F81-E5F6-42E8-B6A8-0975DFB3EAE8}"/>
    <dgm:cxn modelId="{ABD6AA15-E337-4DE5-AB90-99DDFD559935}" type="presOf" srcId="{893E2F48-C311-4190-AD51-7F8B2BA63A47}" destId="{FFB70455-7A51-4917-BE27-D1FAC3B7B8D1}" srcOrd="0" destOrd="0" presId="urn:microsoft.com/office/officeart/2005/8/layout/vList2"/>
    <dgm:cxn modelId="{C9248460-E2D1-425F-A0CD-8660AE1861EB}" type="presOf" srcId="{10BCAAC2-E0AB-4F7F-AD99-4B12FA756641}" destId="{9E8040C1-5C12-4E02-8F39-1DE656AAD1FE}" srcOrd="0" destOrd="0" presId="urn:microsoft.com/office/officeart/2005/8/layout/vList2"/>
    <dgm:cxn modelId="{8C7032C6-948B-4C52-884D-DF8C36247357}" type="presOf" srcId="{A21B3DBC-A65B-4B25-856E-E617196ACB4E}" destId="{FB2D4B19-3337-4830-AD4B-119F5D9B67E6}" srcOrd="0" destOrd="0" presId="urn:microsoft.com/office/officeart/2005/8/layout/vList2"/>
    <dgm:cxn modelId="{0D62B2D8-8311-4B73-AAED-094B670A2691}" srcId="{20A728FD-DA1C-4320-9F64-41E153BDF21F}" destId="{10BCAAC2-E0AB-4F7F-AD99-4B12FA756641}" srcOrd="2" destOrd="0" parTransId="{70A49386-D90E-4C1B-BB45-D64ABDC75D49}" sibTransId="{5E06A297-C833-44AB-86B1-5455CF5019AA}"/>
    <dgm:cxn modelId="{61007178-7D48-44BE-B80E-52F8ED795C16}" type="presOf" srcId="{35A186EA-B02E-4617-AAAB-5508528581EC}" destId="{BF66F49D-233C-415B-8655-05BD7089D001}" srcOrd="0" destOrd="0" presId="urn:microsoft.com/office/officeart/2005/8/layout/vList2"/>
    <dgm:cxn modelId="{F5D3145C-F12D-4BEB-853B-DB6D143F2B86}" type="presOf" srcId="{98EFB690-2F44-40DC-A544-D76023CFC90E}" destId="{3973E97C-1B6E-46BE-AE9F-9D777A355762}" srcOrd="0" destOrd="0" presId="urn:microsoft.com/office/officeart/2005/8/layout/vList2"/>
    <dgm:cxn modelId="{10F5EF08-73E1-4742-A46C-681E5114A2D2}" type="presOf" srcId="{20A728FD-DA1C-4320-9F64-41E153BDF21F}" destId="{94705B86-31B9-4BB7-897E-19FC7AF1B13A}" srcOrd="0" destOrd="0" presId="urn:microsoft.com/office/officeart/2005/8/layout/vList2"/>
    <dgm:cxn modelId="{D382F7B4-8A20-4FC4-9F7C-FAD8420F51F6}" type="presParOf" srcId="{94705B86-31B9-4BB7-897E-19FC7AF1B13A}" destId="{FFB70455-7A51-4917-BE27-D1FAC3B7B8D1}" srcOrd="0" destOrd="0" presId="urn:microsoft.com/office/officeart/2005/8/layout/vList2"/>
    <dgm:cxn modelId="{9DAE1395-0B38-4716-B766-49C9AF92A4CF}" type="presParOf" srcId="{94705B86-31B9-4BB7-897E-19FC7AF1B13A}" destId="{B37D574C-4858-41CA-95ED-228BB0513E6A}" srcOrd="1" destOrd="0" presId="urn:microsoft.com/office/officeart/2005/8/layout/vList2"/>
    <dgm:cxn modelId="{6AB825B2-579D-4597-A40B-5ED53C71F377}" type="presParOf" srcId="{94705B86-31B9-4BB7-897E-19FC7AF1B13A}" destId="{71497550-9F1D-4D88-9145-DDAD4329CE3E}" srcOrd="2" destOrd="0" presId="urn:microsoft.com/office/officeart/2005/8/layout/vList2"/>
    <dgm:cxn modelId="{3B44DF2C-300A-4855-A2A0-37DF9E3D527C}" type="presParOf" srcId="{94705B86-31B9-4BB7-897E-19FC7AF1B13A}" destId="{A5E9C300-9A4D-4689-A170-84423EA75B74}" srcOrd="3" destOrd="0" presId="urn:microsoft.com/office/officeart/2005/8/layout/vList2"/>
    <dgm:cxn modelId="{28DD310C-F556-4131-AEAA-F12A4559DACE}" type="presParOf" srcId="{94705B86-31B9-4BB7-897E-19FC7AF1B13A}" destId="{9E8040C1-5C12-4E02-8F39-1DE656AAD1FE}" srcOrd="4" destOrd="0" presId="urn:microsoft.com/office/officeart/2005/8/layout/vList2"/>
    <dgm:cxn modelId="{F81A9333-D5F9-4126-B701-B65514B91001}" type="presParOf" srcId="{94705B86-31B9-4BB7-897E-19FC7AF1B13A}" destId="{7719BCE1-1794-49AD-9169-809F45DDBE46}" srcOrd="5" destOrd="0" presId="urn:microsoft.com/office/officeart/2005/8/layout/vList2"/>
    <dgm:cxn modelId="{428F8377-4CCC-477D-BD70-5978A8248C19}" type="presParOf" srcId="{94705B86-31B9-4BB7-897E-19FC7AF1B13A}" destId="{3973E97C-1B6E-46BE-AE9F-9D777A355762}" srcOrd="6" destOrd="0" presId="urn:microsoft.com/office/officeart/2005/8/layout/vList2"/>
    <dgm:cxn modelId="{C1631E93-AF06-4C75-9B52-B151828CF644}" type="presParOf" srcId="{94705B86-31B9-4BB7-897E-19FC7AF1B13A}" destId="{240FC017-D265-4C7A-9745-492BC16A7F10}" srcOrd="7" destOrd="0" presId="urn:microsoft.com/office/officeart/2005/8/layout/vList2"/>
    <dgm:cxn modelId="{D3465015-54FB-4E97-AEE6-B06B50417A97}" type="presParOf" srcId="{94705B86-31B9-4BB7-897E-19FC7AF1B13A}" destId="{BF66F49D-233C-415B-8655-05BD7089D001}" srcOrd="8" destOrd="0" presId="urn:microsoft.com/office/officeart/2005/8/layout/vList2"/>
    <dgm:cxn modelId="{5E70CF85-445F-4B80-AC29-5C318281A206}" type="presParOf" srcId="{94705B86-31B9-4BB7-897E-19FC7AF1B13A}" destId="{3153FBDF-268C-42EC-B399-AF27511C8635}" srcOrd="9" destOrd="0" presId="urn:microsoft.com/office/officeart/2005/8/layout/vList2"/>
    <dgm:cxn modelId="{6D880115-386D-48CC-AA78-1C64BCD90AD2}" type="presParOf" srcId="{94705B86-31B9-4BB7-897E-19FC7AF1B13A}" destId="{FB2D4B19-3337-4830-AD4B-119F5D9B67E6}"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colorful3" csCatId="colorful"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Text</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4BE23587-BF18-47E1-B53F-A506E2DBDDDC}">
      <dgm:prSet phldrT="[Text]"/>
      <dgm:spPr/>
      <dgm:t>
        <a:bodyPr/>
        <a:lstStyle/>
        <a:p>
          <a:r>
            <a:rPr lang="en-US" dirty="0" smtClean="0"/>
            <a:t>C/C++</a:t>
          </a:r>
          <a:endParaRPr lang="en-US" dirty="0"/>
        </a:p>
      </dgm:t>
    </dgm:pt>
    <dgm:pt modelId="{AE110CF7-280D-4A15-9432-15E93C1D0F3B}" type="parTrans" cxnId="{B1B2D082-5DDE-4606-80EE-04C69AF51A67}">
      <dgm:prSet/>
      <dgm:spPr/>
      <dgm:t>
        <a:bodyPr/>
        <a:lstStyle/>
        <a:p>
          <a:endParaRPr lang="en-US"/>
        </a:p>
      </dgm:t>
    </dgm:pt>
    <dgm:pt modelId="{7B6D276C-ED77-4CAD-8844-72179ADB3F7E}" type="sibTrans" cxnId="{B1B2D082-5DDE-4606-80EE-04C69AF51A67}">
      <dgm:prSet/>
      <dgm:spPr/>
      <dgm:t>
        <a:bodyPr/>
        <a:lstStyle/>
        <a:p>
          <a:endParaRPr lang="en-US"/>
        </a:p>
      </dgm:t>
    </dgm:pt>
    <dgm:pt modelId="{F16FB16E-0D23-4C04-88AD-9F29ACB4EA5B}">
      <dgm:prSet phldrT="[Text]"/>
      <dgm:spPr/>
      <dgm:t>
        <a:bodyPr/>
        <a:lstStyle/>
        <a:p>
          <a:r>
            <a:rPr lang="en-US" dirty="0" smtClean="0"/>
            <a:t>.NET</a:t>
          </a:r>
          <a:endParaRPr lang="en-US" dirty="0"/>
        </a:p>
      </dgm:t>
    </dgm:pt>
    <dgm:pt modelId="{FAB02FCB-96B4-4F88-AF15-AC138074C1A3}" type="parTrans" cxnId="{7A9A5D84-41DC-4EB9-8751-1C72196C285D}">
      <dgm:prSet/>
      <dgm:spPr/>
      <dgm:t>
        <a:bodyPr/>
        <a:lstStyle/>
        <a:p>
          <a:endParaRPr lang="en-US"/>
        </a:p>
      </dgm:t>
    </dgm:pt>
    <dgm:pt modelId="{DC02768A-3E5B-486C-AC13-2CA793C4056B}" type="sibTrans" cxnId="{7A9A5D84-41DC-4EB9-8751-1C72196C285D}">
      <dgm:prSet/>
      <dgm:spPr/>
      <dgm:t>
        <a:bodyPr/>
        <a:lstStyle/>
        <a:p>
          <a:endParaRPr lang="en-US"/>
        </a:p>
      </dgm:t>
    </dgm:pt>
    <dgm:pt modelId="{4DC027FD-8C51-46D5-B496-597614E96E8D}">
      <dgm:prSet phldrT="[Text]"/>
      <dgm:spPr/>
      <dgm:t>
        <a:bodyPr/>
        <a:lstStyle/>
        <a:p>
          <a:r>
            <a:rPr lang="en-US" dirty="0" err="1" smtClean="0"/>
            <a:t>OCaml</a:t>
          </a:r>
          <a:endParaRPr lang="en-US" dirty="0"/>
        </a:p>
      </dgm:t>
    </dgm:pt>
    <dgm:pt modelId="{5609854C-A4E6-46EB-AF7B-08B33ECC8005}" type="parTrans" cxnId="{CA50539E-2E48-4518-ABB8-F1E8B7E157CC}">
      <dgm:prSet/>
      <dgm:spPr/>
      <dgm:t>
        <a:bodyPr/>
        <a:lstStyle/>
        <a:p>
          <a:endParaRPr lang="en-US"/>
        </a:p>
      </dgm:t>
    </dgm:pt>
    <dgm:pt modelId="{941ACAEF-45EF-43AB-8C41-7102706F7CC0}" type="sibTrans" cxnId="{CA50539E-2E48-4518-ABB8-F1E8B7E157CC}">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86854" custScaleY="85750"/>
      <dgm:spPr/>
      <dgm:t>
        <a:bodyPr/>
        <a:lstStyle/>
        <a:p>
          <a:endParaRPr lang="en-US"/>
        </a:p>
      </dgm:t>
    </dgm:pt>
    <dgm:pt modelId="{4791977B-3D60-45CE-A267-EB0E534B83F4}" type="pres">
      <dgm:prSet presAssocID="{B673F427-DDA0-488B-BCD1-AB03C1C6BBF1}" presName="parTrans" presStyleLbl="bgSibTrans2D1" presStyleIdx="0" presStyleCnt="4"/>
      <dgm:spPr/>
      <dgm:t>
        <a:bodyPr/>
        <a:lstStyle/>
        <a:p>
          <a:endParaRPr lang="en-US"/>
        </a:p>
      </dgm:t>
    </dgm:pt>
    <dgm:pt modelId="{75B58844-1A6B-4178-B654-1BDC9729BEDA}" type="pres">
      <dgm:prSet presAssocID="{6B6B3B46-C0CC-4BB5-95C2-FEB1FB52B1E5}" presName="node" presStyleLbl="node1" presStyleIdx="0" presStyleCnt="4">
        <dgm:presLayoutVars>
          <dgm:bulletEnabled val="1"/>
        </dgm:presLayoutVars>
      </dgm:prSet>
      <dgm:spPr/>
      <dgm:t>
        <a:bodyPr/>
        <a:lstStyle/>
        <a:p>
          <a:endParaRPr lang="en-US"/>
        </a:p>
      </dgm:t>
    </dgm:pt>
    <dgm:pt modelId="{37DAC68F-24B1-4F47-B42F-F4B9F50132B0}" type="pres">
      <dgm:prSet presAssocID="{AE110CF7-280D-4A15-9432-15E93C1D0F3B}" presName="parTrans" presStyleLbl="bgSibTrans2D1" presStyleIdx="1" presStyleCnt="4"/>
      <dgm:spPr/>
      <dgm:t>
        <a:bodyPr/>
        <a:lstStyle/>
        <a:p>
          <a:endParaRPr lang="en-US"/>
        </a:p>
      </dgm:t>
    </dgm:pt>
    <dgm:pt modelId="{8034B1A8-9228-48E4-AC62-0BA38AAD0108}" type="pres">
      <dgm:prSet presAssocID="{4BE23587-BF18-47E1-B53F-A506E2DBDDDC}" presName="node" presStyleLbl="node1" presStyleIdx="1" presStyleCnt="4">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4"/>
      <dgm:spPr/>
      <dgm:t>
        <a:bodyPr/>
        <a:lstStyle/>
        <a:p>
          <a:endParaRPr lang="en-US"/>
        </a:p>
      </dgm:t>
    </dgm:pt>
    <dgm:pt modelId="{856B82B9-8B72-4709-AD97-A7D3F98FA0ED}" type="pres">
      <dgm:prSet presAssocID="{F16FB16E-0D23-4C04-88AD-9F29ACB4EA5B}" presName="node" presStyleLbl="node1" presStyleIdx="2" presStyleCnt="4">
        <dgm:presLayoutVars>
          <dgm:bulletEnabled val="1"/>
        </dgm:presLayoutVars>
      </dgm:prSet>
      <dgm:spPr/>
      <dgm:t>
        <a:bodyPr/>
        <a:lstStyle/>
        <a:p>
          <a:endParaRPr lang="en-US"/>
        </a:p>
      </dgm:t>
    </dgm:pt>
    <dgm:pt modelId="{D9921DBB-414C-4209-91BF-C2CA9E8042AE}" type="pres">
      <dgm:prSet presAssocID="{5609854C-A4E6-46EB-AF7B-08B33ECC8005}" presName="parTrans" presStyleLbl="bgSibTrans2D1" presStyleIdx="3" presStyleCnt="4"/>
      <dgm:spPr/>
      <dgm:t>
        <a:bodyPr/>
        <a:lstStyle/>
        <a:p>
          <a:endParaRPr lang="en-US"/>
        </a:p>
      </dgm:t>
    </dgm:pt>
    <dgm:pt modelId="{0499D169-5D19-44F2-8B82-65543C2432CE}" type="pres">
      <dgm:prSet presAssocID="{4DC027FD-8C51-46D5-B496-597614E96E8D}" presName="node" presStyleLbl="node1" presStyleIdx="3" presStyleCnt="4">
        <dgm:presLayoutVars>
          <dgm:bulletEnabled val="1"/>
        </dgm:presLayoutVars>
      </dgm:prSet>
      <dgm:spPr/>
      <dgm:t>
        <a:bodyPr/>
        <a:lstStyle/>
        <a:p>
          <a:endParaRPr lang="en-US"/>
        </a:p>
      </dgm:t>
    </dgm:pt>
  </dgm:ptLst>
  <dgm:cxnLst>
    <dgm:cxn modelId="{2EDE2E5A-2DEF-44D3-8A31-F04A68A3AA13}" type="presOf" srcId="{B673F427-DDA0-488B-BCD1-AB03C1C6BBF1}" destId="{4791977B-3D60-45CE-A267-EB0E534B83F4}" srcOrd="0" destOrd="0" presId="urn:microsoft.com/office/officeart/2005/8/layout/radial4"/>
    <dgm:cxn modelId="{5E249D6B-F44E-4293-BF01-7F63FC9E2A18}" type="presOf" srcId="{4DC027FD-8C51-46D5-B496-597614E96E8D}" destId="{0499D169-5D19-44F2-8B82-65543C2432CE}" srcOrd="0" destOrd="0" presId="urn:microsoft.com/office/officeart/2005/8/layout/radial4"/>
    <dgm:cxn modelId="{051DDEF4-F631-4585-B285-897792A4A201}" type="presOf" srcId="{C1A8F207-1092-4556-8209-56867C989A3A}" destId="{77EB5038-F5EC-4F96-9D5E-C6A83E1598AF}" srcOrd="0" destOrd="0" presId="urn:microsoft.com/office/officeart/2005/8/layout/radial4"/>
    <dgm:cxn modelId="{366FE369-0993-42EC-A400-C919160D15A8}" type="presOf" srcId="{F16FB16E-0D23-4C04-88AD-9F29ACB4EA5B}" destId="{856B82B9-8B72-4709-AD97-A7D3F98FA0ED}" srcOrd="0" destOrd="0" presId="urn:microsoft.com/office/officeart/2005/8/layout/radial4"/>
    <dgm:cxn modelId="{07211A9C-29D6-4DEC-BAD2-63D20A0A57FE}" type="presOf" srcId="{E92739AC-F107-4BAE-A129-3014333089C8}" destId="{3A6B0980-9756-4B2A-938B-D7872034D7EB}" srcOrd="0" destOrd="0" presId="urn:microsoft.com/office/officeart/2005/8/layout/radial4"/>
    <dgm:cxn modelId="{B5C932EC-47A5-48F9-8BDA-95E52B8250AB}" type="presOf" srcId="{FAB02FCB-96B4-4F88-AF15-AC138074C1A3}" destId="{4245A790-3F38-49C0-A396-70842A9BABC0}" srcOrd="0" destOrd="0" presId="urn:microsoft.com/office/officeart/2005/8/layout/radial4"/>
    <dgm:cxn modelId="{4AECF76F-DB9B-4FD4-9D7B-1D0961F6BEB6}" type="presOf" srcId="{5609854C-A4E6-46EB-AF7B-08B33ECC8005}" destId="{D9921DBB-414C-4209-91BF-C2CA9E8042AE}" srcOrd="0" destOrd="0" presId="urn:microsoft.com/office/officeart/2005/8/layout/radial4"/>
    <dgm:cxn modelId="{562EC50B-CB00-4458-A4B7-137194F402BE}" srcId="{C1A8F207-1092-4556-8209-56867C989A3A}" destId="{E92739AC-F107-4BAE-A129-3014333089C8}" srcOrd="0" destOrd="0" parTransId="{5E4D493F-E895-4119-86FA-5520BCC01F66}" sibTransId="{8FF1CE41-0A1B-4EC7-9987-EDBB6E5F8C0D}"/>
    <dgm:cxn modelId="{7A9A5D84-41DC-4EB9-8751-1C72196C285D}" srcId="{E92739AC-F107-4BAE-A129-3014333089C8}" destId="{F16FB16E-0D23-4C04-88AD-9F29ACB4EA5B}" srcOrd="2" destOrd="0" parTransId="{FAB02FCB-96B4-4F88-AF15-AC138074C1A3}" sibTransId="{DC02768A-3E5B-486C-AC13-2CA793C4056B}"/>
    <dgm:cxn modelId="{1A7236E5-8BF6-4D6D-85C5-B5CE83F332AD}" type="presOf" srcId="{6B6B3B46-C0CC-4BB5-95C2-FEB1FB52B1E5}" destId="{75B58844-1A6B-4178-B654-1BDC9729BEDA}" srcOrd="0" destOrd="0" presId="urn:microsoft.com/office/officeart/2005/8/layout/radial4"/>
    <dgm:cxn modelId="{CA50539E-2E48-4518-ABB8-F1E8B7E157CC}" srcId="{E92739AC-F107-4BAE-A129-3014333089C8}" destId="{4DC027FD-8C51-46D5-B496-597614E96E8D}" srcOrd="3" destOrd="0" parTransId="{5609854C-A4E6-46EB-AF7B-08B33ECC8005}" sibTransId="{941ACAEF-45EF-43AB-8C41-7102706F7CC0}"/>
    <dgm:cxn modelId="{D14A2E81-A5D5-4F77-B18D-B50B263F25AF}" srcId="{E92739AC-F107-4BAE-A129-3014333089C8}" destId="{6B6B3B46-C0CC-4BB5-95C2-FEB1FB52B1E5}" srcOrd="0" destOrd="0" parTransId="{B673F427-DDA0-488B-BCD1-AB03C1C6BBF1}" sibTransId="{F94C3F2F-DB76-4BF0-9C91-0E290658E5A5}"/>
    <dgm:cxn modelId="{193C0910-40BD-4E90-AF45-0C991BF0398A}" type="presOf" srcId="{4BE23587-BF18-47E1-B53F-A506E2DBDDDC}" destId="{8034B1A8-9228-48E4-AC62-0BA38AAD0108}" srcOrd="0" destOrd="0" presId="urn:microsoft.com/office/officeart/2005/8/layout/radial4"/>
    <dgm:cxn modelId="{13C25B47-4B57-4BE5-B2CF-B1B6CE69E11F}" type="presOf" srcId="{AE110CF7-280D-4A15-9432-15E93C1D0F3B}" destId="{37DAC68F-24B1-4F47-B42F-F4B9F50132B0}" srcOrd="0" destOrd="0" presId="urn:microsoft.com/office/officeart/2005/8/layout/radial4"/>
    <dgm:cxn modelId="{B1B2D082-5DDE-4606-80EE-04C69AF51A67}" srcId="{E92739AC-F107-4BAE-A129-3014333089C8}" destId="{4BE23587-BF18-47E1-B53F-A506E2DBDDDC}" srcOrd="1" destOrd="0" parTransId="{AE110CF7-280D-4A15-9432-15E93C1D0F3B}" sibTransId="{7B6D276C-ED77-4CAD-8844-72179ADB3F7E}"/>
    <dgm:cxn modelId="{6471BDBE-57E0-4EBE-B45A-FBDCCF3845B8}" type="presParOf" srcId="{77EB5038-F5EC-4F96-9D5E-C6A83E1598AF}" destId="{3A6B0980-9756-4B2A-938B-D7872034D7EB}" srcOrd="0" destOrd="0" presId="urn:microsoft.com/office/officeart/2005/8/layout/radial4"/>
    <dgm:cxn modelId="{CCD3909A-3912-4527-9F8D-C398DB3621C3}" type="presParOf" srcId="{77EB5038-F5EC-4F96-9D5E-C6A83E1598AF}" destId="{4791977B-3D60-45CE-A267-EB0E534B83F4}" srcOrd="1" destOrd="0" presId="urn:microsoft.com/office/officeart/2005/8/layout/radial4"/>
    <dgm:cxn modelId="{F9CDB557-75DC-415E-BB2D-AC08C58EC24C}" type="presParOf" srcId="{77EB5038-F5EC-4F96-9D5E-C6A83E1598AF}" destId="{75B58844-1A6B-4178-B654-1BDC9729BEDA}" srcOrd="2" destOrd="0" presId="urn:microsoft.com/office/officeart/2005/8/layout/radial4"/>
    <dgm:cxn modelId="{84B9166C-6592-4CAF-96C3-D528808B3430}" type="presParOf" srcId="{77EB5038-F5EC-4F96-9D5E-C6A83E1598AF}" destId="{37DAC68F-24B1-4F47-B42F-F4B9F50132B0}" srcOrd="3" destOrd="0" presId="urn:microsoft.com/office/officeart/2005/8/layout/radial4"/>
    <dgm:cxn modelId="{247C1CCF-E4A6-4381-95B6-DEE2BEBA5BBD}" type="presParOf" srcId="{77EB5038-F5EC-4F96-9D5E-C6A83E1598AF}" destId="{8034B1A8-9228-48E4-AC62-0BA38AAD0108}" srcOrd="4" destOrd="0" presId="urn:microsoft.com/office/officeart/2005/8/layout/radial4"/>
    <dgm:cxn modelId="{455F6352-A110-4E31-B2F5-EA2BA5649652}" type="presParOf" srcId="{77EB5038-F5EC-4F96-9D5E-C6A83E1598AF}" destId="{4245A790-3F38-49C0-A396-70842A9BABC0}" srcOrd="5" destOrd="0" presId="urn:microsoft.com/office/officeart/2005/8/layout/radial4"/>
    <dgm:cxn modelId="{D67B18C2-A8FF-411C-8CCE-F1B34A3CD1A0}" type="presParOf" srcId="{77EB5038-F5EC-4F96-9D5E-C6A83E1598AF}" destId="{856B82B9-8B72-4709-AD97-A7D3F98FA0ED}" srcOrd="6" destOrd="0" presId="urn:microsoft.com/office/officeart/2005/8/layout/radial4"/>
    <dgm:cxn modelId="{205FC28A-F40F-43BE-BF4E-0ABA59D5B003}" type="presParOf" srcId="{77EB5038-F5EC-4F96-9D5E-C6A83E1598AF}" destId="{D9921DBB-414C-4209-91BF-C2CA9E8042AE}" srcOrd="7" destOrd="0" presId="urn:microsoft.com/office/officeart/2005/8/layout/radial4"/>
    <dgm:cxn modelId="{998D093F-41C1-4218-9332-2DE28ACCB804}" type="presParOf" srcId="{77EB5038-F5EC-4F96-9D5E-C6A83E1598AF}" destId="{0499D169-5D19-44F2-8B82-65543C2432CE}" srcOrd="8" destOrd="0" presId="urn:microsoft.com/office/officeart/2005/8/layout/radial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E8B62F-C810-4051-9DA4-6CB57C6DE232}" type="doc">
      <dgm:prSet loTypeId="urn:microsoft.com/office/officeart/2005/8/layout/lProcess3" loCatId="process" qsTypeId="urn:microsoft.com/office/officeart/2005/8/quickstyle/3d1" qsCatId="3D" csTypeId="urn:microsoft.com/office/officeart/2005/8/colors/colorful2" csCatId="colorful" phldr="1"/>
      <dgm:spPr/>
      <dgm:t>
        <a:bodyPr/>
        <a:lstStyle/>
        <a:p>
          <a:endParaRPr lang="en-US"/>
        </a:p>
      </dgm:t>
    </dgm:pt>
    <dgm:pt modelId="{7DDB8CD6-56C1-42C2-BB5C-4C1F64420C8E}">
      <dgm:prSet custT="1"/>
      <dgm:spPr/>
      <dgm:t>
        <a:bodyPr/>
        <a:lstStyle/>
        <a:p>
          <a:pPr rtl="0"/>
          <a:r>
            <a:rPr lang="en-US" sz="2400" dirty="0" smtClean="0"/>
            <a:t>PEX</a:t>
          </a:r>
          <a:endParaRPr lang="en-US" sz="2400" dirty="0"/>
        </a:p>
      </dgm:t>
    </dgm:pt>
    <dgm:pt modelId="{0894B246-23FE-4182-AE4E-5CA0C9BA32E9}" type="parTrans" cxnId="{422D7340-7DFF-4D4A-9139-DAA6F36BDB10}">
      <dgm:prSet/>
      <dgm:spPr/>
      <dgm:t>
        <a:bodyPr/>
        <a:lstStyle/>
        <a:p>
          <a:endParaRPr lang="en-US"/>
        </a:p>
      </dgm:t>
    </dgm:pt>
    <dgm:pt modelId="{19475CDF-7EDC-42F1-9CCC-C778F22DD55B}" type="sibTrans" cxnId="{422D7340-7DFF-4D4A-9139-DAA6F36BDB10}">
      <dgm:prSet/>
      <dgm:spPr/>
      <dgm:t>
        <a:bodyPr/>
        <a:lstStyle/>
        <a:p>
          <a:endParaRPr lang="en-US"/>
        </a:p>
      </dgm:t>
    </dgm:pt>
    <dgm:pt modelId="{856C0F70-B1A2-4B3F-902D-B80454C87284}">
      <dgm:prSet/>
      <dgm:spPr/>
      <dgm:t>
        <a:bodyPr/>
        <a:lstStyle/>
        <a:p>
          <a:pPr algn="l" rtl="0"/>
          <a:r>
            <a:rPr lang="en-US" dirty="0" smtClean="0"/>
            <a:t>Implements DART for .NET.</a:t>
          </a:r>
          <a:endParaRPr lang="en-US" dirty="0"/>
        </a:p>
      </dgm:t>
    </dgm:pt>
    <dgm:pt modelId="{6D74A80B-F5FB-4222-8980-4AF10B1D4016}" type="parTrans" cxnId="{29BB44F7-31C0-49DC-AD3D-C16241FFB7CB}">
      <dgm:prSet/>
      <dgm:spPr/>
      <dgm:t>
        <a:bodyPr/>
        <a:lstStyle/>
        <a:p>
          <a:endParaRPr lang="en-US"/>
        </a:p>
      </dgm:t>
    </dgm:pt>
    <dgm:pt modelId="{B69416B3-2DA9-4B0D-BA7E-72DCB8BA848F}" type="sibTrans" cxnId="{29BB44F7-31C0-49DC-AD3D-C16241FFB7CB}">
      <dgm:prSet/>
      <dgm:spPr/>
      <dgm:t>
        <a:bodyPr/>
        <a:lstStyle/>
        <a:p>
          <a:endParaRPr lang="en-US"/>
        </a:p>
      </dgm:t>
    </dgm:pt>
    <dgm:pt modelId="{525992B5-CB9A-4802-B10A-B0689DDF3E5A}">
      <dgm:prSet custT="1"/>
      <dgm:spPr/>
      <dgm:t>
        <a:bodyPr/>
        <a:lstStyle/>
        <a:p>
          <a:pPr rtl="0"/>
          <a:r>
            <a:rPr lang="en-US" sz="2400" dirty="0" smtClean="0"/>
            <a:t>YOGI</a:t>
          </a:r>
          <a:endParaRPr lang="en-US" sz="2400" dirty="0"/>
        </a:p>
      </dgm:t>
    </dgm:pt>
    <dgm:pt modelId="{57C7AFD1-2AE9-45B5-89E5-6A8CF43807DD}" type="parTrans" cxnId="{6ADB341C-E260-4DA7-B43A-0EE125896F91}">
      <dgm:prSet/>
      <dgm:spPr/>
      <dgm:t>
        <a:bodyPr/>
        <a:lstStyle/>
        <a:p>
          <a:endParaRPr lang="en-US"/>
        </a:p>
      </dgm:t>
    </dgm:pt>
    <dgm:pt modelId="{8F276D5B-76D9-4512-A10E-C3A4075118CE}" type="sibTrans" cxnId="{6ADB341C-E260-4DA7-B43A-0EE125896F91}">
      <dgm:prSet/>
      <dgm:spPr/>
      <dgm:t>
        <a:bodyPr/>
        <a:lstStyle/>
        <a:p>
          <a:endParaRPr lang="en-US"/>
        </a:p>
      </dgm:t>
    </dgm:pt>
    <dgm:pt modelId="{02B6CAE4-00BD-4E46-AAF4-6DF91269D152}">
      <dgm:prSet/>
      <dgm:spPr/>
      <dgm:t>
        <a:bodyPr/>
        <a:lstStyle/>
        <a:p>
          <a:pPr algn="l" rtl="0"/>
          <a:r>
            <a:rPr lang="en-US" dirty="0" smtClean="0"/>
            <a:t>Implements DART to check the feasibility of program paths generated statically.</a:t>
          </a:r>
          <a:endParaRPr lang="en-US" dirty="0"/>
        </a:p>
      </dgm:t>
    </dgm:pt>
    <dgm:pt modelId="{F4EE2433-B516-43C1-8DF5-B0124A237401}" type="parTrans" cxnId="{96A69025-1BCC-4CFD-B619-31C7151EFC8D}">
      <dgm:prSet/>
      <dgm:spPr/>
      <dgm:t>
        <a:bodyPr/>
        <a:lstStyle/>
        <a:p>
          <a:endParaRPr lang="en-US"/>
        </a:p>
      </dgm:t>
    </dgm:pt>
    <dgm:pt modelId="{8B01159D-A381-4F09-B00A-800285230399}" type="sibTrans" cxnId="{96A69025-1BCC-4CFD-B619-31C7151EFC8D}">
      <dgm:prSet/>
      <dgm:spPr/>
      <dgm:t>
        <a:bodyPr/>
        <a:lstStyle/>
        <a:p>
          <a:endParaRPr lang="en-US"/>
        </a:p>
      </dgm:t>
    </dgm:pt>
    <dgm:pt modelId="{A1740B39-6B47-40D4-B2EB-DA26D433F6C9}">
      <dgm:prSet custT="1"/>
      <dgm:spPr/>
      <dgm:t>
        <a:bodyPr/>
        <a:lstStyle/>
        <a:p>
          <a:pPr rtl="0"/>
          <a:r>
            <a:rPr lang="en-US" sz="2400" dirty="0" smtClean="0"/>
            <a:t>Vigilante</a:t>
          </a:r>
          <a:endParaRPr lang="en-US" sz="2400" dirty="0"/>
        </a:p>
      </dgm:t>
    </dgm:pt>
    <dgm:pt modelId="{6F7EF451-4195-47AE-99FA-C0A72C9EBED8}" type="parTrans" cxnId="{EB78E19D-AD5F-40C1-8CBA-DD92CE629A61}">
      <dgm:prSet/>
      <dgm:spPr/>
      <dgm:t>
        <a:bodyPr/>
        <a:lstStyle/>
        <a:p>
          <a:endParaRPr lang="en-US"/>
        </a:p>
      </dgm:t>
    </dgm:pt>
    <dgm:pt modelId="{390AF361-61EC-4CE7-8652-E6BE261EDDFC}" type="sibTrans" cxnId="{EB78E19D-AD5F-40C1-8CBA-DD92CE629A61}">
      <dgm:prSet/>
      <dgm:spPr/>
      <dgm:t>
        <a:bodyPr/>
        <a:lstStyle/>
        <a:p>
          <a:endParaRPr lang="en-US"/>
        </a:p>
      </dgm:t>
    </dgm:pt>
    <dgm:pt modelId="{E09FCB42-37BF-4C28-B068-6896F7165308}">
      <dgm:prSet/>
      <dgm:spPr/>
      <dgm:t>
        <a:bodyPr/>
        <a:lstStyle/>
        <a:p>
          <a:pPr algn="l" rtl="0"/>
          <a:r>
            <a:rPr lang="en-US" dirty="0" smtClean="0"/>
            <a:t>Partially implements DART to dynamically generate worm filters.</a:t>
          </a:r>
          <a:endParaRPr lang="en-US" dirty="0"/>
        </a:p>
      </dgm:t>
    </dgm:pt>
    <dgm:pt modelId="{2B06C95C-F7A6-4658-882C-0250C711DDDB}" type="parTrans" cxnId="{8A593432-AD7D-412C-8D77-D6231AE5776F}">
      <dgm:prSet/>
      <dgm:spPr/>
      <dgm:t>
        <a:bodyPr/>
        <a:lstStyle/>
        <a:p>
          <a:endParaRPr lang="en-US"/>
        </a:p>
      </dgm:t>
    </dgm:pt>
    <dgm:pt modelId="{03197E12-1075-40EA-A7C9-680D0FAA529E}" type="sibTrans" cxnId="{8A593432-AD7D-412C-8D77-D6231AE5776F}">
      <dgm:prSet/>
      <dgm:spPr/>
      <dgm:t>
        <a:bodyPr/>
        <a:lstStyle/>
        <a:p>
          <a:endParaRPr lang="en-US"/>
        </a:p>
      </dgm:t>
    </dgm:pt>
    <dgm:pt modelId="{923357D5-51AE-44C2-8121-052DEF53A8B9}">
      <dgm:prSet/>
      <dgm:spPr/>
      <dgm:t>
        <a:bodyPr/>
        <a:lstStyle/>
        <a:p>
          <a:pPr algn="l" rtl="0"/>
          <a:r>
            <a:rPr lang="en-US" dirty="0" smtClean="0"/>
            <a:t>Implements DART for x86 binaries.</a:t>
          </a:r>
          <a:endParaRPr lang="en-US" dirty="0"/>
        </a:p>
      </dgm:t>
    </dgm:pt>
    <dgm:pt modelId="{D647B360-2B7C-45FE-BE97-5D8CD4FA4328}">
      <dgm:prSet custT="1"/>
      <dgm:spPr/>
      <dgm:t>
        <a:bodyPr/>
        <a:lstStyle/>
        <a:p>
          <a:pPr rtl="0"/>
          <a:r>
            <a:rPr lang="en-US" sz="2400" dirty="0" smtClean="0"/>
            <a:t>SAGE</a:t>
          </a:r>
          <a:endParaRPr lang="en-US" sz="2400" dirty="0"/>
        </a:p>
      </dgm:t>
    </dgm:pt>
    <dgm:pt modelId="{67AA87C8-B82E-4DAD-AA90-AE4138CA7FCE}" type="sibTrans" cxnId="{054A221E-FEFE-4022-A66C-B330D05A9141}">
      <dgm:prSet/>
      <dgm:spPr/>
      <dgm:t>
        <a:bodyPr/>
        <a:lstStyle/>
        <a:p>
          <a:endParaRPr lang="en-US"/>
        </a:p>
      </dgm:t>
    </dgm:pt>
    <dgm:pt modelId="{0A82FA78-3F0D-4D96-866F-9A78E4E0611F}" type="parTrans" cxnId="{054A221E-FEFE-4022-A66C-B330D05A9141}">
      <dgm:prSet/>
      <dgm:spPr/>
      <dgm:t>
        <a:bodyPr/>
        <a:lstStyle/>
        <a:p>
          <a:endParaRPr lang="en-US"/>
        </a:p>
      </dgm:t>
    </dgm:pt>
    <dgm:pt modelId="{8B1B42A6-BB68-47F8-A0AE-D44F25091F95}" type="sibTrans" cxnId="{BF8CC962-E554-46EA-826E-99635A460D4E}">
      <dgm:prSet/>
      <dgm:spPr/>
      <dgm:t>
        <a:bodyPr/>
        <a:lstStyle/>
        <a:p>
          <a:endParaRPr lang="en-US"/>
        </a:p>
      </dgm:t>
    </dgm:pt>
    <dgm:pt modelId="{47B29B37-44EB-4DD8-BBC9-E5E18A04358D}" type="parTrans" cxnId="{BF8CC962-E554-46EA-826E-99635A460D4E}">
      <dgm:prSet/>
      <dgm:spPr/>
      <dgm:t>
        <a:bodyPr/>
        <a:lstStyle/>
        <a:p>
          <a:endParaRPr lang="en-US"/>
        </a:p>
      </dgm:t>
    </dgm:pt>
    <dgm:pt modelId="{9E30D01A-706F-488D-9094-3BC4C9286BAD}" type="pres">
      <dgm:prSet presAssocID="{DAE8B62F-C810-4051-9DA4-6CB57C6DE232}" presName="Name0" presStyleCnt="0">
        <dgm:presLayoutVars>
          <dgm:chPref val="3"/>
          <dgm:dir/>
          <dgm:animLvl val="lvl"/>
          <dgm:resizeHandles/>
        </dgm:presLayoutVars>
      </dgm:prSet>
      <dgm:spPr/>
      <dgm:t>
        <a:bodyPr/>
        <a:lstStyle/>
        <a:p>
          <a:endParaRPr lang="en-US"/>
        </a:p>
      </dgm:t>
    </dgm:pt>
    <dgm:pt modelId="{E9366405-6339-4F4B-A8C7-F6D7A54E0D79}" type="pres">
      <dgm:prSet presAssocID="{7DDB8CD6-56C1-42C2-BB5C-4C1F64420C8E}" presName="horFlow" presStyleCnt="0"/>
      <dgm:spPr/>
    </dgm:pt>
    <dgm:pt modelId="{3022196A-3257-4E21-8B67-27C47C3EB287}" type="pres">
      <dgm:prSet presAssocID="{7DDB8CD6-56C1-42C2-BB5C-4C1F64420C8E}" presName="bigChev" presStyleLbl="node1" presStyleIdx="0" presStyleCnt="4"/>
      <dgm:spPr/>
      <dgm:t>
        <a:bodyPr/>
        <a:lstStyle/>
        <a:p>
          <a:endParaRPr lang="en-US"/>
        </a:p>
      </dgm:t>
    </dgm:pt>
    <dgm:pt modelId="{AEAC1FFE-87B4-4015-8993-550A3E30022A}" type="pres">
      <dgm:prSet presAssocID="{6D74A80B-F5FB-4222-8980-4AF10B1D4016}" presName="parTrans" presStyleCnt="0"/>
      <dgm:spPr/>
    </dgm:pt>
    <dgm:pt modelId="{75022CE1-001A-482D-B6E3-A23252CF193A}" type="pres">
      <dgm:prSet presAssocID="{856C0F70-B1A2-4B3F-902D-B80454C87284}" presName="node" presStyleLbl="alignAccFollowNode1" presStyleIdx="0" presStyleCnt="4" custScaleX="323665">
        <dgm:presLayoutVars>
          <dgm:bulletEnabled val="1"/>
        </dgm:presLayoutVars>
      </dgm:prSet>
      <dgm:spPr/>
      <dgm:t>
        <a:bodyPr/>
        <a:lstStyle/>
        <a:p>
          <a:endParaRPr lang="en-US"/>
        </a:p>
      </dgm:t>
    </dgm:pt>
    <dgm:pt modelId="{6BE3257A-E811-49A4-AF05-D7156525A6FD}" type="pres">
      <dgm:prSet presAssocID="{7DDB8CD6-56C1-42C2-BB5C-4C1F64420C8E}" presName="vSp" presStyleCnt="0"/>
      <dgm:spPr/>
    </dgm:pt>
    <dgm:pt modelId="{2A80F6AA-89CD-405E-A804-8D84B32A7046}" type="pres">
      <dgm:prSet presAssocID="{D647B360-2B7C-45FE-BE97-5D8CD4FA4328}" presName="horFlow" presStyleCnt="0"/>
      <dgm:spPr/>
    </dgm:pt>
    <dgm:pt modelId="{CA80FAF8-E1FB-4DA3-AC96-5A8BFA34F0D8}" type="pres">
      <dgm:prSet presAssocID="{D647B360-2B7C-45FE-BE97-5D8CD4FA4328}" presName="bigChev" presStyleLbl="node1" presStyleIdx="1" presStyleCnt="4"/>
      <dgm:spPr/>
      <dgm:t>
        <a:bodyPr/>
        <a:lstStyle/>
        <a:p>
          <a:endParaRPr lang="en-US"/>
        </a:p>
      </dgm:t>
    </dgm:pt>
    <dgm:pt modelId="{C5C51D2D-41A3-4C47-9E4A-EC019873E844}" type="pres">
      <dgm:prSet presAssocID="{47B29B37-44EB-4DD8-BBC9-E5E18A04358D}" presName="parTrans" presStyleCnt="0"/>
      <dgm:spPr/>
    </dgm:pt>
    <dgm:pt modelId="{D5750C03-8B12-4A29-A0FD-18D38CACE075}" type="pres">
      <dgm:prSet presAssocID="{923357D5-51AE-44C2-8121-052DEF53A8B9}" presName="node" presStyleLbl="alignAccFollowNode1" presStyleIdx="1" presStyleCnt="4" custScaleX="323665">
        <dgm:presLayoutVars>
          <dgm:bulletEnabled val="1"/>
        </dgm:presLayoutVars>
      </dgm:prSet>
      <dgm:spPr/>
      <dgm:t>
        <a:bodyPr/>
        <a:lstStyle/>
        <a:p>
          <a:endParaRPr lang="en-US"/>
        </a:p>
      </dgm:t>
    </dgm:pt>
    <dgm:pt modelId="{BC3F0F33-D6F4-4F20-A45F-5E9E4F72BF14}" type="pres">
      <dgm:prSet presAssocID="{D647B360-2B7C-45FE-BE97-5D8CD4FA4328}" presName="vSp" presStyleCnt="0"/>
      <dgm:spPr/>
    </dgm:pt>
    <dgm:pt modelId="{66461601-FAA7-43F8-8622-801D413835DE}" type="pres">
      <dgm:prSet presAssocID="{525992B5-CB9A-4802-B10A-B0689DDF3E5A}" presName="horFlow" presStyleCnt="0"/>
      <dgm:spPr/>
    </dgm:pt>
    <dgm:pt modelId="{A5B23998-6121-4C9E-AB51-D125015951D7}" type="pres">
      <dgm:prSet presAssocID="{525992B5-CB9A-4802-B10A-B0689DDF3E5A}" presName="bigChev" presStyleLbl="node1" presStyleIdx="2" presStyleCnt="4"/>
      <dgm:spPr/>
      <dgm:t>
        <a:bodyPr/>
        <a:lstStyle/>
        <a:p>
          <a:endParaRPr lang="en-US"/>
        </a:p>
      </dgm:t>
    </dgm:pt>
    <dgm:pt modelId="{5BCDADC0-47A0-481D-BB75-D7A83509C55B}" type="pres">
      <dgm:prSet presAssocID="{F4EE2433-B516-43C1-8DF5-B0124A237401}" presName="parTrans" presStyleCnt="0"/>
      <dgm:spPr/>
    </dgm:pt>
    <dgm:pt modelId="{C8EC4D62-3389-4897-AB13-3184350BDDEC}" type="pres">
      <dgm:prSet presAssocID="{02B6CAE4-00BD-4E46-AAF4-6DF91269D152}" presName="node" presStyleLbl="alignAccFollowNode1" presStyleIdx="2" presStyleCnt="4" custScaleX="323665">
        <dgm:presLayoutVars>
          <dgm:bulletEnabled val="1"/>
        </dgm:presLayoutVars>
      </dgm:prSet>
      <dgm:spPr/>
      <dgm:t>
        <a:bodyPr/>
        <a:lstStyle/>
        <a:p>
          <a:endParaRPr lang="en-US"/>
        </a:p>
      </dgm:t>
    </dgm:pt>
    <dgm:pt modelId="{A6247E15-833D-4235-BD0B-6A7203B9CD90}" type="pres">
      <dgm:prSet presAssocID="{525992B5-CB9A-4802-B10A-B0689DDF3E5A}" presName="vSp" presStyleCnt="0"/>
      <dgm:spPr/>
    </dgm:pt>
    <dgm:pt modelId="{7A8C8416-7620-4E10-9E16-FA19623B2A48}" type="pres">
      <dgm:prSet presAssocID="{A1740B39-6B47-40D4-B2EB-DA26D433F6C9}" presName="horFlow" presStyleCnt="0"/>
      <dgm:spPr/>
    </dgm:pt>
    <dgm:pt modelId="{D86BEF52-A61A-46B3-B855-9E57331A6F58}" type="pres">
      <dgm:prSet presAssocID="{A1740B39-6B47-40D4-B2EB-DA26D433F6C9}" presName="bigChev" presStyleLbl="node1" presStyleIdx="3" presStyleCnt="4"/>
      <dgm:spPr/>
      <dgm:t>
        <a:bodyPr/>
        <a:lstStyle/>
        <a:p>
          <a:endParaRPr lang="en-US"/>
        </a:p>
      </dgm:t>
    </dgm:pt>
    <dgm:pt modelId="{F643F5DE-7DEB-47FE-AD75-581962F5EEB5}" type="pres">
      <dgm:prSet presAssocID="{2B06C95C-F7A6-4658-882C-0250C711DDDB}" presName="parTrans" presStyleCnt="0"/>
      <dgm:spPr/>
    </dgm:pt>
    <dgm:pt modelId="{7C49CE62-6522-4778-81F2-02C21B9968A5}" type="pres">
      <dgm:prSet presAssocID="{E09FCB42-37BF-4C28-B068-6896F7165308}" presName="node" presStyleLbl="alignAccFollowNode1" presStyleIdx="3" presStyleCnt="4" custScaleX="323665">
        <dgm:presLayoutVars>
          <dgm:bulletEnabled val="1"/>
        </dgm:presLayoutVars>
      </dgm:prSet>
      <dgm:spPr/>
      <dgm:t>
        <a:bodyPr/>
        <a:lstStyle/>
        <a:p>
          <a:endParaRPr lang="en-US"/>
        </a:p>
      </dgm:t>
    </dgm:pt>
  </dgm:ptLst>
  <dgm:cxnLst>
    <dgm:cxn modelId="{3CC575E3-A0E4-4C66-923D-F5C584540AB5}" type="presOf" srcId="{856C0F70-B1A2-4B3F-902D-B80454C87284}" destId="{75022CE1-001A-482D-B6E3-A23252CF193A}" srcOrd="0" destOrd="0" presId="urn:microsoft.com/office/officeart/2005/8/layout/lProcess3"/>
    <dgm:cxn modelId="{422D7340-7DFF-4D4A-9139-DAA6F36BDB10}" srcId="{DAE8B62F-C810-4051-9DA4-6CB57C6DE232}" destId="{7DDB8CD6-56C1-42C2-BB5C-4C1F64420C8E}" srcOrd="0" destOrd="0" parTransId="{0894B246-23FE-4182-AE4E-5CA0C9BA32E9}" sibTransId="{19475CDF-7EDC-42F1-9CCC-C778F22DD55B}"/>
    <dgm:cxn modelId="{8C4EFA95-6C28-4D16-B4B4-8136C78F2713}" type="presOf" srcId="{525992B5-CB9A-4802-B10A-B0689DDF3E5A}" destId="{A5B23998-6121-4C9E-AB51-D125015951D7}" srcOrd="0" destOrd="0" presId="urn:microsoft.com/office/officeart/2005/8/layout/lProcess3"/>
    <dgm:cxn modelId="{054A221E-FEFE-4022-A66C-B330D05A9141}" srcId="{DAE8B62F-C810-4051-9DA4-6CB57C6DE232}" destId="{D647B360-2B7C-45FE-BE97-5D8CD4FA4328}" srcOrd="1" destOrd="0" parTransId="{0A82FA78-3F0D-4D96-866F-9A78E4E0611F}" sibTransId="{67AA87C8-B82E-4DAD-AA90-AE4138CA7FCE}"/>
    <dgm:cxn modelId="{DA39E42C-1812-44BE-B9B6-B8D6E3A7BE18}" type="presOf" srcId="{A1740B39-6B47-40D4-B2EB-DA26D433F6C9}" destId="{D86BEF52-A61A-46B3-B855-9E57331A6F58}" srcOrd="0" destOrd="0" presId="urn:microsoft.com/office/officeart/2005/8/layout/lProcess3"/>
    <dgm:cxn modelId="{ABD8E97C-9774-4CA7-B17B-A345D6592040}" type="presOf" srcId="{DAE8B62F-C810-4051-9DA4-6CB57C6DE232}" destId="{9E30D01A-706F-488D-9094-3BC4C9286BAD}" srcOrd="0" destOrd="0" presId="urn:microsoft.com/office/officeart/2005/8/layout/lProcess3"/>
    <dgm:cxn modelId="{29BB44F7-31C0-49DC-AD3D-C16241FFB7CB}" srcId="{7DDB8CD6-56C1-42C2-BB5C-4C1F64420C8E}" destId="{856C0F70-B1A2-4B3F-902D-B80454C87284}" srcOrd="0" destOrd="0" parTransId="{6D74A80B-F5FB-4222-8980-4AF10B1D4016}" sibTransId="{B69416B3-2DA9-4B0D-BA7E-72DCB8BA848F}"/>
    <dgm:cxn modelId="{8A593432-AD7D-412C-8D77-D6231AE5776F}" srcId="{A1740B39-6B47-40D4-B2EB-DA26D433F6C9}" destId="{E09FCB42-37BF-4C28-B068-6896F7165308}" srcOrd="0" destOrd="0" parTransId="{2B06C95C-F7A6-4658-882C-0250C711DDDB}" sibTransId="{03197E12-1075-40EA-A7C9-680D0FAA529E}"/>
    <dgm:cxn modelId="{BF8CC962-E554-46EA-826E-99635A460D4E}" srcId="{D647B360-2B7C-45FE-BE97-5D8CD4FA4328}" destId="{923357D5-51AE-44C2-8121-052DEF53A8B9}" srcOrd="0" destOrd="0" parTransId="{47B29B37-44EB-4DD8-BBC9-E5E18A04358D}" sibTransId="{8B1B42A6-BB68-47F8-A0AE-D44F25091F95}"/>
    <dgm:cxn modelId="{985EA97D-8532-45C8-9A20-ECEEBD68DE29}" type="presOf" srcId="{D647B360-2B7C-45FE-BE97-5D8CD4FA4328}" destId="{CA80FAF8-E1FB-4DA3-AC96-5A8BFA34F0D8}" srcOrd="0" destOrd="0" presId="urn:microsoft.com/office/officeart/2005/8/layout/lProcess3"/>
    <dgm:cxn modelId="{77D17AAA-962C-4A6D-BED6-DC5FBE2BB2BF}" type="presOf" srcId="{7DDB8CD6-56C1-42C2-BB5C-4C1F64420C8E}" destId="{3022196A-3257-4E21-8B67-27C47C3EB287}" srcOrd="0" destOrd="0" presId="urn:microsoft.com/office/officeart/2005/8/layout/lProcess3"/>
    <dgm:cxn modelId="{EB78E19D-AD5F-40C1-8CBA-DD92CE629A61}" srcId="{DAE8B62F-C810-4051-9DA4-6CB57C6DE232}" destId="{A1740B39-6B47-40D4-B2EB-DA26D433F6C9}" srcOrd="3" destOrd="0" parTransId="{6F7EF451-4195-47AE-99FA-C0A72C9EBED8}" sibTransId="{390AF361-61EC-4CE7-8652-E6BE261EDDFC}"/>
    <dgm:cxn modelId="{27F855A2-CA4C-4512-B237-ED38D26F0EB8}" type="presOf" srcId="{E09FCB42-37BF-4C28-B068-6896F7165308}" destId="{7C49CE62-6522-4778-81F2-02C21B9968A5}" srcOrd="0" destOrd="0" presId="urn:microsoft.com/office/officeart/2005/8/layout/lProcess3"/>
    <dgm:cxn modelId="{96A69025-1BCC-4CFD-B619-31C7151EFC8D}" srcId="{525992B5-CB9A-4802-B10A-B0689DDF3E5A}" destId="{02B6CAE4-00BD-4E46-AAF4-6DF91269D152}" srcOrd="0" destOrd="0" parTransId="{F4EE2433-B516-43C1-8DF5-B0124A237401}" sibTransId="{8B01159D-A381-4F09-B00A-800285230399}"/>
    <dgm:cxn modelId="{6ADB341C-E260-4DA7-B43A-0EE125896F91}" srcId="{DAE8B62F-C810-4051-9DA4-6CB57C6DE232}" destId="{525992B5-CB9A-4802-B10A-B0689DDF3E5A}" srcOrd="2" destOrd="0" parTransId="{57C7AFD1-2AE9-45B5-89E5-6A8CF43807DD}" sibTransId="{8F276D5B-76D9-4512-A10E-C3A4075118CE}"/>
    <dgm:cxn modelId="{2AF85A50-D55A-4E0F-BC77-5649CF368C16}" type="presOf" srcId="{923357D5-51AE-44C2-8121-052DEF53A8B9}" destId="{D5750C03-8B12-4A29-A0FD-18D38CACE075}" srcOrd="0" destOrd="0" presId="urn:microsoft.com/office/officeart/2005/8/layout/lProcess3"/>
    <dgm:cxn modelId="{0596B96D-1384-47A0-BA4E-ACDC4C5B8A23}" type="presOf" srcId="{02B6CAE4-00BD-4E46-AAF4-6DF91269D152}" destId="{C8EC4D62-3389-4897-AB13-3184350BDDEC}" srcOrd="0" destOrd="0" presId="urn:microsoft.com/office/officeart/2005/8/layout/lProcess3"/>
    <dgm:cxn modelId="{4235A8CC-B12A-43D9-AE72-AA0610DA2DFC}" type="presParOf" srcId="{9E30D01A-706F-488D-9094-3BC4C9286BAD}" destId="{E9366405-6339-4F4B-A8C7-F6D7A54E0D79}" srcOrd="0" destOrd="0" presId="urn:microsoft.com/office/officeart/2005/8/layout/lProcess3"/>
    <dgm:cxn modelId="{F0F21A72-0941-48CF-A8AB-639287D0AB3C}" type="presParOf" srcId="{E9366405-6339-4F4B-A8C7-F6D7A54E0D79}" destId="{3022196A-3257-4E21-8B67-27C47C3EB287}" srcOrd="0" destOrd="0" presId="urn:microsoft.com/office/officeart/2005/8/layout/lProcess3"/>
    <dgm:cxn modelId="{C5ADCE98-4FB5-4C87-B120-B5E0C850DE3A}" type="presParOf" srcId="{E9366405-6339-4F4B-A8C7-F6D7A54E0D79}" destId="{AEAC1FFE-87B4-4015-8993-550A3E30022A}" srcOrd="1" destOrd="0" presId="urn:microsoft.com/office/officeart/2005/8/layout/lProcess3"/>
    <dgm:cxn modelId="{7F6D2F0C-9A0C-4349-AD91-D216750CE5ED}" type="presParOf" srcId="{E9366405-6339-4F4B-A8C7-F6D7A54E0D79}" destId="{75022CE1-001A-482D-B6E3-A23252CF193A}" srcOrd="2" destOrd="0" presId="urn:microsoft.com/office/officeart/2005/8/layout/lProcess3"/>
    <dgm:cxn modelId="{A062DA27-C4E6-4D87-BD91-307699CF785B}" type="presParOf" srcId="{9E30D01A-706F-488D-9094-3BC4C9286BAD}" destId="{6BE3257A-E811-49A4-AF05-D7156525A6FD}" srcOrd="1" destOrd="0" presId="urn:microsoft.com/office/officeart/2005/8/layout/lProcess3"/>
    <dgm:cxn modelId="{52DE9B3F-199A-46D1-9861-63F3FBA616D8}" type="presParOf" srcId="{9E30D01A-706F-488D-9094-3BC4C9286BAD}" destId="{2A80F6AA-89CD-405E-A804-8D84B32A7046}" srcOrd="2" destOrd="0" presId="urn:microsoft.com/office/officeart/2005/8/layout/lProcess3"/>
    <dgm:cxn modelId="{6AFB85F3-FFF0-4F5D-AAEC-ED81DAD53BC1}" type="presParOf" srcId="{2A80F6AA-89CD-405E-A804-8D84B32A7046}" destId="{CA80FAF8-E1FB-4DA3-AC96-5A8BFA34F0D8}" srcOrd="0" destOrd="0" presId="urn:microsoft.com/office/officeart/2005/8/layout/lProcess3"/>
    <dgm:cxn modelId="{F49D575C-FD28-4A5D-BDE2-9F4A38961609}" type="presParOf" srcId="{2A80F6AA-89CD-405E-A804-8D84B32A7046}" destId="{C5C51D2D-41A3-4C47-9E4A-EC019873E844}" srcOrd="1" destOrd="0" presId="urn:microsoft.com/office/officeart/2005/8/layout/lProcess3"/>
    <dgm:cxn modelId="{58011805-6E89-46DC-A8AE-2EF931F81488}" type="presParOf" srcId="{2A80F6AA-89CD-405E-A804-8D84B32A7046}" destId="{D5750C03-8B12-4A29-A0FD-18D38CACE075}" srcOrd="2" destOrd="0" presId="urn:microsoft.com/office/officeart/2005/8/layout/lProcess3"/>
    <dgm:cxn modelId="{21C15BDF-681C-4FE7-A868-6195752A5CD4}" type="presParOf" srcId="{9E30D01A-706F-488D-9094-3BC4C9286BAD}" destId="{BC3F0F33-D6F4-4F20-A45F-5E9E4F72BF14}" srcOrd="3" destOrd="0" presId="urn:microsoft.com/office/officeart/2005/8/layout/lProcess3"/>
    <dgm:cxn modelId="{A2B3518C-1CF2-4722-991E-5685F0BEC548}" type="presParOf" srcId="{9E30D01A-706F-488D-9094-3BC4C9286BAD}" destId="{66461601-FAA7-43F8-8622-801D413835DE}" srcOrd="4" destOrd="0" presId="urn:microsoft.com/office/officeart/2005/8/layout/lProcess3"/>
    <dgm:cxn modelId="{FE6179E3-1F4B-4331-8700-0001334E81AA}" type="presParOf" srcId="{66461601-FAA7-43F8-8622-801D413835DE}" destId="{A5B23998-6121-4C9E-AB51-D125015951D7}" srcOrd="0" destOrd="0" presId="urn:microsoft.com/office/officeart/2005/8/layout/lProcess3"/>
    <dgm:cxn modelId="{469B8599-0270-413A-87DA-9597A042FC49}" type="presParOf" srcId="{66461601-FAA7-43F8-8622-801D413835DE}" destId="{5BCDADC0-47A0-481D-BB75-D7A83509C55B}" srcOrd="1" destOrd="0" presId="urn:microsoft.com/office/officeart/2005/8/layout/lProcess3"/>
    <dgm:cxn modelId="{133DB8E2-4B40-4AA7-915C-0F6C48B9AB19}" type="presParOf" srcId="{66461601-FAA7-43F8-8622-801D413835DE}" destId="{C8EC4D62-3389-4897-AB13-3184350BDDEC}" srcOrd="2" destOrd="0" presId="urn:microsoft.com/office/officeart/2005/8/layout/lProcess3"/>
    <dgm:cxn modelId="{2694FA99-9EDD-4816-BD06-3C4994E1073A}" type="presParOf" srcId="{9E30D01A-706F-488D-9094-3BC4C9286BAD}" destId="{A6247E15-833D-4235-BD0B-6A7203B9CD90}" srcOrd="5" destOrd="0" presId="urn:microsoft.com/office/officeart/2005/8/layout/lProcess3"/>
    <dgm:cxn modelId="{D400E86D-EE7A-4CA8-AF93-5F03E058AB2B}" type="presParOf" srcId="{9E30D01A-706F-488D-9094-3BC4C9286BAD}" destId="{7A8C8416-7620-4E10-9E16-FA19623B2A48}" srcOrd="6" destOrd="0" presId="urn:microsoft.com/office/officeart/2005/8/layout/lProcess3"/>
    <dgm:cxn modelId="{139A47A5-E51B-4679-9C62-18D5980ADF9F}" type="presParOf" srcId="{7A8C8416-7620-4E10-9E16-FA19623B2A48}" destId="{D86BEF52-A61A-46B3-B855-9E57331A6F58}" srcOrd="0" destOrd="0" presId="urn:microsoft.com/office/officeart/2005/8/layout/lProcess3"/>
    <dgm:cxn modelId="{BEBBFCA5-C9DE-46A6-9C8B-6442BEB1BD82}" type="presParOf" srcId="{7A8C8416-7620-4E10-9E16-FA19623B2A48}" destId="{F643F5DE-7DEB-47FE-AD75-581962F5EEB5}" srcOrd="1" destOrd="0" presId="urn:microsoft.com/office/officeart/2005/8/layout/lProcess3"/>
    <dgm:cxn modelId="{E679D8FF-BEBD-4AB7-AD57-BB7763A2DDFD}" type="presParOf" srcId="{7A8C8416-7620-4E10-9E16-FA19623B2A48}" destId="{7C49CE62-6522-4778-81F2-02C21B9968A5}"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93BBDB-7EB4-48D1-AE71-0A1FDDC33E23}" type="doc">
      <dgm:prSet loTypeId="urn:microsoft.com/office/officeart/2005/8/layout/lProcess3" loCatId="process" qsTypeId="urn:microsoft.com/office/officeart/2005/8/quickstyle/simple5" qsCatId="simple" csTypeId="urn:microsoft.com/office/officeart/2005/8/colors/colorful2" csCatId="colorful" phldr="1"/>
      <dgm:spPr/>
      <dgm:t>
        <a:bodyPr/>
        <a:lstStyle/>
        <a:p>
          <a:endParaRPr lang="en-US"/>
        </a:p>
      </dgm:t>
    </dgm:pt>
    <dgm:pt modelId="{0AA7AB7C-D8E0-4A5C-9BAD-3FF9D31E8D9C}">
      <dgm:prSet/>
      <dgm:spPr/>
      <dgm:t>
        <a:bodyPr/>
        <a:lstStyle/>
        <a:p>
          <a:pPr rtl="0"/>
          <a:r>
            <a:rPr lang="en-US" dirty="0" smtClean="0"/>
            <a:t>Rich Combination </a:t>
          </a:r>
          <a:endParaRPr lang="en-US" dirty="0"/>
        </a:p>
      </dgm:t>
    </dgm:pt>
    <dgm:pt modelId="{3FEC70FB-C37C-4F76-9224-1C76D577344D}" type="parTrans" cxnId="{6AF09B1C-BBDE-4360-A2BB-A791C006723E}">
      <dgm:prSet/>
      <dgm:spPr/>
      <dgm:t>
        <a:bodyPr/>
        <a:lstStyle/>
        <a:p>
          <a:endParaRPr lang="en-US"/>
        </a:p>
      </dgm:t>
    </dgm:pt>
    <dgm:pt modelId="{FC5EC168-E9B6-436A-AD8B-FFB1914B1675}" type="sibTrans" cxnId="{6AF09B1C-BBDE-4360-A2BB-A791C006723E}">
      <dgm:prSet/>
      <dgm:spPr/>
      <dgm:t>
        <a:bodyPr/>
        <a:lstStyle/>
        <a:p>
          <a:endParaRPr lang="en-US"/>
        </a:p>
      </dgm:t>
    </dgm:pt>
    <dgm:pt modelId="{DCD6C682-3F79-49C8-925A-899C3DDD079E}">
      <dgm:prSet custT="1"/>
      <dgm:spPr/>
      <dgm:t>
        <a:bodyPr/>
        <a:lstStyle/>
        <a:p>
          <a:pPr rtl="0"/>
          <a:r>
            <a:rPr lang="en-US" sz="2000" dirty="0" smtClean="0"/>
            <a:t>Linear arithmetic</a:t>
          </a:r>
          <a:endParaRPr lang="en-US" sz="2000" dirty="0"/>
        </a:p>
      </dgm:t>
    </dgm:pt>
    <dgm:pt modelId="{FD69E769-6AB9-4F23-B1F5-100E679FC3B6}" type="parTrans" cxnId="{63F35585-72A9-45DE-AAE9-9619FFE5D665}">
      <dgm:prSet/>
      <dgm:spPr/>
      <dgm:t>
        <a:bodyPr/>
        <a:lstStyle/>
        <a:p>
          <a:endParaRPr lang="en-US"/>
        </a:p>
      </dgm:t>
    </dgm:pt>
    <dgm:pt modelId="{837FC13D-2056-4ACF-9D0E-01710BBE9B18}" type="sibTrans" cxnId="{63F35585-72A9-45DE-AAE9-9619FFE5D665}">
      <dgm:prSet/>
      <dgm:spPr/>
      <dgm:t>
        <a:bodyPr/>
        <a:lstStyle/>
        <a:p>
          <a:endParaRPr lang="en-US"/>
        </a:p>
      </dgm:t>
    </dgm:pt>
    <dgm:pt modelId="{0B62CA8E-A61A-4BDB-BE84-52C65B52D2FE}">
      <dgm:prSet custT="1"/>
      <dgm:spPr/>
      <dgm:t>
        <a:bodyPr/>
        <a:lstStyle/>
        <a:p>
          <a:pPr rtl="0"/>
          <a:r>
            <a:rPr lang="en-US" sz="2000" dirty="0" err="1" smtClean="0"/>
            <a:t>Bitvector</a:t>
          </a:r>
          <a:endParaRPr lang="en-US" sz="2000" dirty="0"/>
        </a:p>
      </dgm:t>
    </dgm:pt>
    <dgm:pt modelId="{ACDBE42A-7D57-47AE-808A-9CEE3CDF2EBB}" type="parTrans" cxnId="{1710C036-934F-44E5-90CF-BE22897FA1AB}">
      <dgm:prSet/>
      <dgm:spPr/>
      <dgm:t>
        <a:bodyPr/>
        <a:lstStyle/>
        <a:p>
          <a:endParaRPr lang="en-US"/>
        </a:p>
      </dgm:t>
    </dgm:pt>
    <dgm:pt modelId="{468A97CC-646C-4120-9ED0-5DD7E3143522}" type="sibTrans" cxnId="{1710C036-934F-44E5-90CF-BE22897FA1AB}">
      <dgm:prSet/>
      <dgm:spPr/>
      <dgm:t>
        <a:bodyPr/>
        <a:lstStyle/>
        <a:p>
          <a:endParaRPr lang="en-US"/>
        </a:p>
      </dgm:t>
    </dgm:pt>
    <dgm:pt modelId="{685E7CAE-0841-4C7F-B0B8-8EB8FBB3AF94}">
      <dgm:prSet custT="1"/>
      <dgm:spPr/>
      <dgm:t>
        <a:bodyPr/>
        <a:lstStyle/>
        <a:p>
          <a:pPr rtl="0"/>
          <a:r>
            <a:rPr lang="en-US" sz="2000" dirty="0" smtClean="0"/>
            <a:t>Arrays</a:t>
          </a:r>
          <a:endParaRPr lang="en-US" sz="2000" dirty="0"/>
        </a:p>
      </dgm:t>
    </dgm:pt>
    <dgm:pt modelId="{73B94771-E388-401D-ACF2-392B6C18F0AD}" type="parTrans" cxnId="{15BB63A1-4F61-49E7-AE8C-76D2FA0C6EE6}">
      <dgm:prSet/>
      <dgm:spPr/>
      <dgm:t>
        <a:bodyPr/>
        <a:lstStyle/>
        <a:p>
          <a:endParaRPr lang="en-US"/>
        </a:p>
      </dgm:t>
    </dgm:pt>
    <dgm:pt modelId="{C0871C79-92C4-466C-B088-8926A10319E5}" type="sibTrans" cxnId="{15BB63A1-4F61-49E7-AE8C-76D2FA0C6EE6}">
      <dgm:prSet/>
      <dgm:spPr/>
      <dgm:t>
        <a:bodyPr/>
        <a:lstStyle/>
        <a:p>
          <a:endParaRPr lang="en-US"/>
        </a:p>
      </dgm:t>
    </dgm:pt>
    <dgm:pt modelId="{AA2D6B40-9DF5-4CD0-9ADE-15E48D7FD28A}">
      <dgm:prSet/>
      <dgm:spPr/>
      <dgm:t>
        <a:bodyPr/>
        <a:lstStyle/>
        <a:p>
          <a:pPr rtl="0"/>
          <a:r>
            <a:rPr lang="en-US" dirty="0" smtClean="0"/>
            <a:t>Models</a:t>
          </a:r>
          <a:endParaRPr lang="en-US" dirty="0"/>
        </a:p>
      </dgm:t>
    </dgm:pt>
    <dgm:pt modelId="{9F6F8024-E9AB-4DBD-B374-47E28784687D}" type="parTrans" cxnId="{A2DA8950-E605-4057-B1C4-BA5147A98D55}">
      <dgm:prSet/>
      <dgm:spPr/>
      <dgm:t>
        <a:bodyPr/>
        <a:lstStyle/>
        <a:p>
          <a:endParaRPr lang="en-US"/>
        </a:p>
      </dgm:t>
    </dgm:pt>
    <dgm:pt modelId="{E6ADF561-E3BF-4E2D-B03D-884784B3FFF1}" type="sibTrans" cxnId="{A2DA8950-E605-4057-B1C4-BA5147A98D55}">
      <dgm:prSet/>
      <dgm:spPr/>
      <dgm:t>
        <a:bodyPr/>
        <a:lstStyle/>
        <a:p>
          <a:endParaRPr lang="en-US"/>
        </a:p>
      </dgm:t>
    </dgm:pt>
    <dgm:pt modelId="{737413C2-E5B5-4D12-842C-CEA8ECD61B9D}">
      <dgm:prSet/>
      <dgm:spPr/>
      <dgm:t>
        <a:bodyPr/>
        <a:lstStyle/>
        <a:p>
          <a:pPr rtl="0"/>
          <a:r>
            <a:rPr lang="en-US" dirty="0" smtClean="0"/>
            <a:t> </a:t>
          </a:r>
          <a:r>
            <a:rPr lang="en-US" dirty="0" smtClean="0">
              <a:sym typeface="Symbol"/>
            </a:rPr>
            <a:t>-Quantifier</a:t>
          </a:r>
          <a:endParaRPr lang="en-US" dirty="0"/>
        </a:p>
      </dgm:t>
    </dgm:pt>
    <dgm:pt modelId="{07A4EC84-2A89-4ED1-84B0-884A84D4BFFC}" type="parTrans" cxnId="{B99628C6-1188-40BD-9296-F155CBE1D533}">
      <dgm:prSet/>
      <dgm:spPr/>
      <dgm:t>
        <a:bodyPr/>
        <a:lstStyle/>
        <a:p>
          <a:endParaRPr lang="en-US"/>
        </a:p>
      </dgm:t>
    </dgm:pt>
    <dgm:pt modelId="{614848CE-DBD1-4081-9ACF-2CDAB61DF323}" type="sibTrans" cxnId="{B99628C6-1188-40BD-9296-F155CBE1D533}">
      <dgm:prSet/>
      <dgm:spPr/>
      <dgm:t>
        <a:bodyPr/>
        <a:lstStyle/>
        <a:p>
          <a:endParaRPr lang="en-US"/>
        </a:p>
      </dgm:t>
    </dgm:pt>
    <dgm:pt modelId="{8EED17EB-8B5F-477B-8F55-3AD2E57FFA22}">
      <dgm:prSet/>
      <dgm:spPr/>
      <dgm:t>
        <a:bodyPr/>
        <a:lstStyle/>
        <a:p>
          <a:pPr rtl="0"/>
          <a:r>
            <a:rPr lang="en-US" dirty="0" smtClean="0"/>
            <a:t> API</a:t>
          </a:r>
          <a:endParaRPr lang="en-US" dirty="0"/>
        </a:p>
      </dgm:t>
    </dgm:pt>
    <dgm:pt modelId="{B4306947-3D26-42D2-BA95-834ACE2C4024}" type="parTrans" cxnId="{BE95A50B-97A7-4564-B575-B5E1279BA328}">
      <dgm:prSet/>
      <dgm:spPr/>
      <dgm:t>
        <a:bodyPr/>
        <a:lstStyle/>
        <a:p>
          <a:endParaRPr lang="en-US"/>
        </a:p>
      </dgm:t>
    </dgm:pt>
    <dgm:pt modelId="{02827E2E-D6E7-4B04-B028-56B1A9BA8F12}" type="sibTrans" cxnId="{BE95A50B-97A7-4564-B575-B5E1279BA328}">
      <dgm:prSet/>
      <dgm:spPr/>
      <dgm:t>
        <a:bodyPr/>
        <a:lstStyle/>
        <a:p>
          <a:endParaRPr lang="en-US"/>
        </a:p>
      </dgm:t>
    </dgm:pt>
    <dgm:pt modelId="{EC601172-4C12-4082-A1B9-48596613FBF7}">
      <dgm:prSet custT="1"/>
      <dgm:spPr/>
      <dgm:t>
        <a:bodyPr/>
        <a:lstStyle/>
        <a:p>
          <a:pPr algn="l" rtl="0"/>
          <a:r>
            <a:rPr lang="en-US" sz="2000" dirty="0" smtClean="0"/>
            <a:t>Huge number of small problems. Textual interface is too inefficient.</a:t>
          </a:r>
          <a:endParaRPr lang="en-US" sz="2000" dirty="0"/>
        </a:p>
      </dgm:t>
    </dgm:pt>
    <dgm:pt modelId="{15241C58-26E4-4CBF-83B4-97794EDF25ED}" type="parTrans" cxnId="{E85F1025-58CA-4AC8-B7FB-AF05029CD76F}">
      <dgm:prSet/>
      <dgm:spPr/>
      <dgm:t>
        <a:bodyPr/>
        <a:lstStyle/>
        <a:p>
          <a:endParaRPr lang="en-US"/>
        </a:p>
      </dgm:t>
    </dgm:pt>
    <dgm:pt modelId="{E9D7D7E8-FC38-48C8-BBDF-5833B0F7BED9}" type="sibTrans" cxnId="{E85F1025-58CA-4AC8-B7FB-AF05029CD76F}">
      <dgm:prSet/>
      <dgm:spPr/>
      <dgm:t>
        <a:bodyPr/>
        <a:lstStyle/>
        <a:p>
          <a:endParaRPr lang="en-US"/>
        </a:p>
      </dgm:t>
    </dgm:pt>
    <dgm:pt modelId="{B2AB8F09-0973-49EA-959F-E90927281694}">
      <dgm:prSet custT="1"/>
      <dgm:spPr/>
      <dgm:t>
        <a:bodyPr/>
        <a:lstStyle/>
        <a:p>
          <a:pPr algn="l" rtl="0"/>
          <a:r>
            <a:rPr lang="en-US" sz="2000" dirty="0" smtClean="0"/>
            <a:t>Used to model custom theories (e.g., .NET type system)</a:t>
          </a:r>
          <a:endParaRPr lang="en-US" sz="2000" dirty="0"/>
        </a:p>
      </dgm:t>
    </dgm:pt>
    <dgm:pt modelId="{3C566FBD-7031-4C3C-9589-CCA0BE89EE31}" type="sibTrans" cxnId="{0075ADAD-E915-45D9-A1E6-115ED2608DFF}">
      <dgm:prSet/>
      <dgm:spPr/>
      <dgm:t>
        <a:bodyPr/>
        <a:lstStyle/>
        <a:p>
          <a:endParaRPr lang="en-US"/>
        </a:p>
      </dgm:t>
    </dgm:pt>
    <dgm:pt modelId="{1E0D50BC-8223-4CE1-9735-BDA5C003D79B}" type="parTrans" cxnId="{0075ADAD-E915-45D9-A1E6-115ED2608DFF}">
      <dgm:prSet/>
      <dgm:spPr/>
      <dgm:t>
        <a:bodyPr/>
        <a:lstStyle/>
        <a:p>
          <a:endParaRPr lang="en-US"/>
        </a:p>
      </dgm:t>
    </dgm:pt>
    <dgm:pt modelId="{4B3E45D2-E81A-44B0-BF55-280AA3C2A4BD}">
      <dgm:prSet custT="1"/>
      <dgm:spPr/>
      <dgm:t>
        <a:bodyPr/>
        <a:lstStyle/>
        <a:p>
          <a:pPr algn="l" rtl="0"/>
          <a:r>
            <a:rPr lang="en-US" sz="2000" dirty="0" smtClean="0"/>
            <a:t>Model used as test inputs</a:t>
          </a:r>
          <a:endParaRPr lang="en-US" sz="2000" dirty="0"/>
        </a:p>
      </dgm:t>
    </dgm:pt>
    <dgm:pt modelId="{0D5C1493-672E-4C62-85E0-283A436BA036}" type="sibTrans" cxnId="{BD0A3221-4B3D-4661-B1EA-BFFC40F9B946}">
      <dgm:prSet/>
      <dgm:spPr/>
      <dgm:t>
        <a:bodyPr/>
        <a:lstStyle/>
        <a:p>
          <a:endParaRPr lang="en-US"/>
        </a:p>
      </dgm:t>
    </dgm:pt>
    <dgm:pt modelId="{D2475283-8261-4E24-BB71-E9956082931C}" type="parTrans" cxnId="{BD0A3221-4B3D-4661-B1EA-BFFC40F9B946}">
      <dgm:prSet/>
      <dgm:spPr/>
      <dgm:t>
        <a:bodyPr/>
        <a:lstStyle/>
        <a:p>
          <a:endParaRPr lang="en-US"/>
        </a:p>
      </dgm:t>
    </dgm:pt>
    <dgm:pt modelId="{9C3F618A-E5CE-41EB-B4F0-F05D4CB8010C}">
      <dgm:prSet custT="1"/>
      <dgm:spPr/>
      <dgm:t>
        <a:bodyPr/>
        <a:lstStyle/>
        <a:p>
          <a:pPr rtl="0"/>
          <a:r>
            <a:rPr lang="en-US" sz="2000" dirty="0" smtClean="0"/>
            <a:t>Free</a:t>
          </a:r>
        </a:p>
        <a:p>
          <a:pPr rtl="0"/>
          <a:r>
            <a:rPr lang="en-US" sz="2000" dirty="0" smtClean="0"/>
            <a:t>Functions</a:t>
          </a:r>
          <a:endParaRPr lang="en-US" sz="2000" dirty="0"/>
        </a:p>
      </dgm:t>
    </dgm:pt>
    <dgm:pt modelId="{91DFA37F-7CD2-47AA-AAE9-96D9A325AA7C}" type="sibTrans" cxnId="{206284C4-C590-41D0-95E1-C141C5F2DE8C}">
      <dgm:prSet/>
      <dgm:spPr/>
      <dgm:t>
        <a:bodyPr/>
        <a:lstStyle/>
        <a:p>
          <a:endParaRPr lang="en-US"/>
        </a:p>
      </dgm:t>
    </dgm:pt>
    <dgm:pt modelId="{3854D2B2-69ED-4F20-B546-FFF7DBA4C2CC}" type="parTrans" cxnId="{206284C4-C590-41D0-95E1-C141C5F2DE8C}">
      <dgm:prSet/>
      <dgm:spPr/>
      <dgm:t>
        <a:bodyPr/>
        <a:lstStyle/>
        <a:p>
          <a:endParaRPr lang="en-US"/>
        </a:p>
      </dgm:t>
    </dgm:pt>
    <dgm:pt modelId="{0EC2896C-7856-468E-B719-37F8D8CB5653}" type="pres">
      <dgm:prSet presAssocID="{1D93BBDB-7EB4-48D1-AE71-0A1FDDC33E23}" presName="Name0" presStyleCnt="0">
        <dgm:presLayoutVars>
          <dgm:chPref val="3"/>
          <dgm:dir/>
          <dgm:animLvl val="lvl"/>
          <dgm:resizeHandles/>
        </dgm:presLayoutVars>
      </dgm:prSet>
      <dgm:spPr/>
      <dgm:t>
        <a:bodyPr/>
        <a:lstStyle/>
        <a:p>
          <a:endParaRPr lang="en-US"/>
        </a:p>
      </dgm:t>
    </dgm:pt>
    <dgm:pt modelId="{3A70B702-8351-4844-80E7-70EE9A740611}" type="pres">
      <dgm:prSet presAssocID="{0AA7AB7C-D8E0-4A5C-9BAD-3FF9D31E8D9C}" presName="horFlow" presStyleCnt="0"/>
      <dgm:spPr/>
    </dgm:pt>
    <dgm:pt modelId="{BD4B9DCF-58D1-42A8-A9C4-73101D4462EF}" type="pres">
      <dgm:prSet presAssocID="{0AA7AB7C-D8E0-4A5C-9BAD-3FF9D31E8D9C}" presName="bigChev" presStyleLbl="node1" presStyleIdx="0" presStyleCnt="4"/>
      <dgm:spPr/>
      <dgm:t>
        <a:bodyPr/>
        <a:lstStyle/>
        <a:p>
          <a:endParaRPr lang="en-US"/>
        </a:p>
      </dgm:t>
    </dgm:pt>
    <dgm:pt modelId="{D77E3D1C-3E5E-4D57-8062-219CEBCD5E1C}" type="pres">
      <dgm:prSet presAssocID="{FD69E769-6AB9-4F23-B1F5-100E679FC3B6}" presName="parTrans" presStyleCnt="0"/>
      <dgm:spPr/>
    </dgm:pt>
    <dgm:pt modelId="{FA327132-FEFB-46D2-BF2E-18AC7A245A49}" type="pres">
      <dgm:prSet presAssocID="{DCD6C682-3F79-49C8-925A-899C3DDD079E}" presName="node" presStyleLbl="alignAccFollowNode1" presStyleIdx="0" presStyleCnt="7">
        <dgm:presLayoutVars>
          <dgm:bulletEnabled val="1"/>
        </dgm:presLayoutVars>
      </dgm:prSet>
      <dgm:spPr/>
      <dgm:t>
        <a:bodyPr/>
        <a:lstStyle/>
        <a:p>
          <a:endParaRPr lang="en-US"/>
        </a:p>
      </dgm:t>
    </dgm:pt>
    <dgm:pt modelId="{D3F43C3C-A961-4B3C-B736-39D544906B2C}" type="pres">
      <dgm:prSet presAssocID="{837FC13D-2056-4ACF-9D0E-01710BBE9B18}" presName="sibTrans" presStyleCnt="0"/>
      <dgm:spPr/>
    </dgm:pt>
    <dgm:pt modelId="{102F7659-7151-4EC8-A80B-0B2F5DD80954}" type="pres">
      <dgm:prSet presAssocID="{0B62CA8E-A61A-4BDB-BE84-52C65B52D2FE}" presName="node" presStyleLbl="alignAccFollowNode1" presStyleIdx="1" presStyleCnt="7">
        <dgm:presLayoutVars>
          <dgm:bulletEnabled val="1"/>
        </dgm:presLayoutVars>
      </dgm:prSet>
      <dgm:spPr/>
      <dgm:t>
        <a:bodyPr/>
        <a:lstStyle/>
        <a:p>
          <a:endParaRPr lang="en-US"/>
        </a:p>
      </dgm:t>
    </dgm:pt>
    <dgm:pt modelId="{9755C056-5C01-4393-B14C-36BA05B5F3D0}" type="pres">
      <dgm:prSet presAssocID="{468A97CC-646C-4120-9ED0-5DD7E3143522}" presName="sibTrans" presStyleCnt="0"/>
      <dgm:spPr/>
    </dgm:pt>
    <dgm:pt modelId="{58E79265-FD94-4156-8E1F-E80CEBE3210C}" type="pres">
      <dgm:prSet presAssocID="{685E7CAE-0841-4C7F-B0B8-8EB8FBB3AF94}" presName="node" presStyleLbl="alignAccFollowNode1" presStyleIdx="2" presStyleCnt="7">
        <dgm:presLayoutVars>
          <dgm:bulletEnabled val="1"/>
        </dgm:presLayoutVars>
      </dgm:prSet>
      <dgm:spPr/>
      <dgm:t>
        <a:bodyPr/>
        <a:lstStyle/>
        <a:p>
          <a:endParaRPr lang="en-US"/>
        </a:p>
      </dgm:t>
    </dgm:pt>
    <dgm:pt modelId="{3DB3BAD5-247D-442F-B7BE-B20AB5D80EC8}" type="pres">
      <dgm:prSet presAssocID="{C0871C79-92C4-466C-B088-8926A10319E5}" presName="sibTrans" presStyleCnt="0"/>
      <dgm:spPr/>
    </dgm:pt>
    <dgm:pt modelId="{CC9F5C08-30D7-444D-9EA3-BC73B2A7F1F5}" type="pres">
      <dgm:prSet presAssocID="{9C3F618A-E5CE-41EB-B4F0-F05D4CB8010C}" presName="node" presStyleLbl="alignAccFollowNode1" presStyleIdx="3" presStyleCnt="7">
        <dgm:presLayoutVars>
          <dgm:bulletEnabled val="1"/>
        </dgm:presLayoutVars>
      </dgm:prSet>
      <dgm:spPr/>
      <dgm:t>
        <a:bodyPr/>
        <a:lstStyle/>
        <a:p>
          <a:endParaRPr lang="en-US"/>
        </a:p>
      </dgm:t>
    </dgm:pt>
    <dgm:pt modelId="{BD4F74D3-49FA-4C26-BC6B-D34B1DE89094}" type="pres">
      <dgm:prSet presAssocID="{0AA7AB7C-D8E0-4A5C-9BAD-3FF9D31E8D9C}" presName="vSp" presStyleCnt="0"/>
      <dgm:spPr/>
    </dgm:pt>
    <dgm:pt modelId="{DB6C633C-047F-4BAA-BDEC-04BD1BB8261D}" type="pres">
      <dgm:prSet presAssocID="{AA2D6B40-9DF5-4CD0-9ADE-15E48D7FD28A}" presName="horFlow" presStyleCnt="0"/>
      <dgm:spPr/>
    </dgm:pt>
    <dgm:pt modelId="{179C538A-AF2B-4FE1-8086-DFF86317623F}" type="pres">
      <dgm:prSet presAssocID="{AA2D6B40-9DF5-4CD0-9ADE-15E48D7FD28A}" presName="bigChev" presStyleLbl="node1" presStyleIdx="1" presStyleCnt="4"/>
      <dgm:spPr/>
      <dgm:t>
        <a:bodyPr/>
        <a:lstStyle/>
        <a:p>
          <a:endParaRPr lang="en-US"/>
        </a:p>
      </dgm:t>
    </dgm:pt>
    <dgm:pt modelId="{2351AF6C-FD13-45E8-81AB-C23128253FCF}" type="pres">
      <dgm:prSet presAssocID="{D2475283-8261-4E24-BB71-E9956082931C}" presName="parTrans" presStyleCnt="0"/>
      <dgm:spPr/>
    </dgm:pt>
    <dgm:pt modelId="{EFD35F54-D826-446E-9167-9FB5F71656E6}" type="pres">
      <dgm:prSet presAssocID="{4B3E45D2-E81A-44B0-BF55-280AA3C2A4BD}" presName="node" presStyleLbl="alignAccFollowNode1" presStyleIdx="4" presStyleCnt="7" custScaleX="362808">
        <dgm:presLayoutVars>
          <dgm:bulletEnabled val="1"/>
        </dgm:presLayoutVars>
      </dgm:prSet>
      <dgm:spPr/>
      <dgm:t>
        <a:bodyPr/>
        <a:lstStyle/>
        <a:p>
          <a:endParaRPr lang="en-US"/>
        </a:p>
      </dgm:t>
    </dgm:pt>
    <dgm:pt modelId="{CB8B6637-6603-49F4-98A5-CE64EE483EE7}" type="pres">
      <dgm:prSet presAssocID="{AA2D6B40-9DF5-4CD0-9ADE-15E48D7FD28A}" presName="vSp" presStyleCnt="0"/>
      <dgm:spPr/>
    </dgm:pt>
    <dgm:pt modelId="{6A53CBCC-14C2-4314-8591-EEB33CFCB06A}" type="pres">
      <dgm:prSet presAssocID="{737413C2-E5B5-4D12-842C-CEA8ECD61B9D}" presName="horFlow" presStyleCnt="0"/>
      <dgm:spPr/>
    </dgm:pt>
    <dgm:pt modelId="{76303C98-FC16-43BF-BCFB-E5CF5041F3AC}" type="pres">
      <dgm:prSet presAssocID="{737413C2-E5B5-4D12-842C-CEA8ECD61B9D}" presName="bigChev" presStyleLbl="node1" presStyleIdx="2" presStyleCnt="4"/>
      <dgm:spPr/>
      <dgm:t>
        <a:bodyPr/>
        <a:lstStyle/>
        <a:p>
          <a:endParaRPr lang="en-US"/>
        </a:p>
      </dgm:t>
    </dgm:pt>
    <dgm:pt modelId="{F2998634-A029-423A-B734-2177A732E4AD}" type="pres">
      <dgm:prSet presAssocID="{1E0D50BC-8223-4CE1-9735-BDA5C003D79B}" presName="parTrans" presStyleCnt="0"/>
      <dgm:spPr/>
    </dgm:pt>
    <dgm:pt modelId="{F870B098-690B-4005-84E7-A113FE1A0FF1}" type="pres">
      <dgm:prSet presAssocID="{B2AB8F09-0973-49EA-959F-E90927281694}" presName="node" presStyleLbl="alignAccFollowNode1" presStyleIdx="5" presStyleCnt="7" custScaleX="359186">
        <dgm:presLayoutVars>
          <dgm:bulletEnabled val="1"/>
        </dgm:presLayoutVars>
      </dgm:prSet>
      <dgm:spPr/>
      <dgm:t>
        <a:bodyPr/>
        <a:lstStyle/>
        <a:p>
          <a:endParaRPr lang="en-US"/>
        </a:p>
      </dgm:t>
    </dgm:pt>
    <dgm:pt modelId="{6DA834FD-F128-49EC-BFB7-CC889ADFCA85}" type="pres">
      <dgm:prSet presAssocID="{737413C2-E5B5-4D12-842C-CEA8ECD61B9D}" presName="vSp" presStyleCnt="0"/>
      <dgm:spPr/>
    </dgm:pt>
    <dgm:pt modelId="{74497034-67E3-48DF-A17D-5C983C820481}" type="pres">
      <dgm:prSet presAssocID="{8EED17EB-8B5F-477B-8F55-3AD2E57FFA22}" presName="horFlow" presStyleCnt="0"/>
      <dgm:spPr/>
    </dgm:pt>
    <dgm:pt modelId="{6B2D5F81-EB5C-45CC-8EF9-D4E6AF2AE0DD}" type="pres">
      <dgm:prSet presAssocID="{8EED17EB-8B5F-477B-8F55-3AD2E57FFA22}" presName="bigChev" presStyleLbl="node1" presStyleIdx="3" presStyleCnt="4"/>
      <dgm:spPr/>
      <dgm:t>
        <a:bodyPr/>
        <a:lstStyle/>
        <a:p>
          <a:endParaRPr lang="en-US"/>
        </a:p>
      </dgm:t>
    </dgm:pt>
    <dgm:pt modelId="{50DF43EF-1B4A-470A-A132-0E9FE7E62C74}" type="pres">
      <dgm:prSet presAssocID="{15241C58-26E4-4CBF-83B4-97794EDF25ED}" presName="parTrans" presStyleCnt="0"/>
      <dgm:spPr/>
    </dgm:pt>
    <dgm:pt modelId="{68227CD9-4DDB-4F5C-81E5-BF1A24AC14CA}" type="pres">
      <dgm:prSet presAssocID="{EC601172-4C12-4082-A1B9-48596613FBF7}" presName="node" presStyleLbl="alignAccFollowNode1" presStyleIdx="6" presStyleCnt="7" custScaleX="357960">
        <dgm:presLayoutVars>
          <dgm:bulletEnabled val="1"/>
        </dgm:presLayoutVars>
      </dgm:prSet>
      <dgm:spPr/>
      <dgm:t>
        <a:bodyPr/>
        <a:lstStyle/>
        <a:p>
          <a:endParaRPr lang="en-US"/>
        </a:p>
      </dgm:t>
    </dgm:pt>
  </dgm:ptLst>
  <dgm:cxnLst>
    <dgm:cxn modelId="{6AF09B1C-BBDE-4360-A2BB-A791C006723E}" srcId="{1D93BBDB-7EB4-48D1-AE71-0A1FDDC33E23}" destId="{0AA7AB7C-D8E0-4A5C-9BAD-3FF9D31E8D9C}" srcOrd="0" destOrd="0" parTransId="{3FEC70FB-C37C-4F76-9224-1C76D577344D}" sibTransId="{FC5EC168-E9B6-436A-AD8B-FFB1914B1675}"/>
    <dgm:cxn modelId="{E29A5022-E4A7-476E-B5BD-A9A723EF1B7E}" type="presOf" srcId="{AA2D6B40-9DF5-4CD0-9ADE-15E48D7FD28A}" destId="{179C538A-AF2B-4FE1-8086-DFF86317623F}" srcOrd="0" destOrd="0" presId="urn:microsoft.com/office/officeart/2005/8/layout/lProcess3"/>
    <dgm:cxn modelId="{201761E7-FB2D-4C4A-BBAA-8DA46859C54B}" type="presOf" srcId="{685E7CAE-0841-4C7F-B0B8-8EB8FBB3AF94}" destId="{58E79265-FD94-4156-8E1F-E80CEBE3210C}" srcOrd="0" destOrd="0" presId="urn:microsoft.com/office/officeart/2005/8/layout/lProcess3"/>
    <dgm:cxn modelId="{0075ADAD-E915-45D9-A1E6-115ED2608DFF}" srcId="{737413C2-E5B5-4D12-842C-CEA8ECD61B9D}" destId="{B2AB8F09-0973-49EA-959F-E90927281694}" srcOrd="0" destOrd="0" parTransId="{1E0D50BC-8223-4CE1-9735-BDA5C003D79B}" sibTransId="{3C566FBD-7031-4C3C-9589-CCA0BE89EE31}"/>
    <dgm:cxn modelId="{2F71641E-94EC-42C3-AA22-64E6F5D50BAF}" type="presOf" srcId="{1D93BBDB-7EB4-48D1-AE71-0A1FDDC33E23}" destId="{0EC2896C-7856-468E-B719-37F8D8CB5653}" srcOrd="0" destOrd="0" presId="urn:microsoft.com/office/officeart/2005/8/layout/lProcess3"/>
    <dgm:cxn modelId="{CD930AF5-F0D2-43B1-A30C-13B9D62781A6}" type="presOf" srcId="{0AA7AB7C-D8E0-4A5C-9BAD-3FF9D31E8D9C}" destId="{BD4B9DCF-58D1-42A8-A9C4-73101D4462EF}" srcOrd="0" destOrd="0" presId="urn:microsoft.com/office/officeart/2005/8/layout/lProcess3"/>
    <dgm:cxn modelId="{15BB63A1-4F61-49E7-AE8C-76D2FA0C6EE6}" srcId="{0AA7AB7C-D8E0-4A5C-9BAD-3FF9D31E8D9C}" destId="{685E7CAE-0841-4C7F-B0B8-8EB8FBB3AF94}" srcOrd="2" destOrd="0" parTransId="{73B94771-E388-401D-ACF2-392B6C18F0AD}" sibTransId="{C0871C79-92C4-466C-B088-8926A10319E5}"/>
    <dgm:cxn modelId="{C9BEB3C1-9AB0-4CF1-9685-A3F2DC0BD4DA}" type="presOf" srcId="{8EED17EB-8B5F-477B-8F55-3AD2E57FFA22}" destId="{6B2D5F81-EB5C-45CC-8EF9-D4E6AF2AE0DD}" srcOrd="0" destOrd="0" presId="urn:microsoft.com/office/officeart/2005/8/layout/lProcess3"/>
    <dgm:cxn modelId="{86B18EAB-AE2F-4292-8DED-84794F98DDFF}" type="presOf" srcId="{EC601172-4C12-4082-A1B9-48596613FBF7}" destId="{68227CD9-4DDB-4F5C-81E5-BF1A24AC14CA}" srcOrd="0" destOrd="0" presId="urn:microsoft.com/office/officeart/2005/8/layout/lProcess3"/>
    <dgm:cxn modelId="{AF4B00A2-1423-4366-B602-47825FAC8343}" type="presOf" srcId="{4B3E45D2-E81A-44B0-BF55-280AA3C2A4BD}" destId="{EFD35F54-D826-446E-9167-9FB5F71656E6}" srcOrd="0" destOrd="0" presId="urn:microsoft.com/office/officeart/2005/8/layout/lProcess3"/>
    <dgm:cxn modelId="{5A6B107A-6FA6-4C19-9ABF-28461124A786}" type="presOf" srcId="{B2AB8F09-0973-49EA-959F-E90927281694}" destId="{F870B098-690B-4005-84E7-A113FE1A0FF1}" srcOrd="0" destOrd="0" presId="urn:microsoft.com/office/officeart/2005/8/layout/lProcess3"/>
    <dgm:cxn modelId="{B99628C6-1188-40BD-9296-F155CBE1D533}" srcId="{1D93BBDB-7EB4-48D1-AE71-0A1FDDC33E23}" destId="{737413C2-E5B5-4D12-842C-CEA8ECD61B9D}" srcOrd="2" destOrd="0" parTransId="{07A4EC84-2A89-4ED1-84B0-884A84D4BFFC}" sibTransId="{614848CE-DBD1-4081-9ACF-2CDAB61DF323}"/>
    <dgm:cxn modelId="{63F35585-72A9-45DE-AAE9-9619FFE5D665}" srcId="{0AA7AB7C-D8E0-4A5C-9BAD-3FF9D31E8D9C}" destId="{DCD6C682-3F79-49C8-925A-899C3DDD079E}" srcOrd="0" destOrd="0" parTransId="{FD69E769-6AB9-4F23-B1F5-100E679FC3B6}" sibTransId="{837FC13D-2056-4ACF-9D0E-01710BBE9B18}"/>
    <dgm:cxn modelId="{1710C036-934F-44E5-90CF-BE22897FA1AB}" srcId="{0AA7AB7C-D8E0-4A5C-9BAD-3FF9D31E8D9C}" destId="{0B62CA8E-A61A-4BDB-BE84-52C65B52D2FE}" srcOrd="1" destOrd="0" parTransId="{ACDBE42A-7D57-47AE-808A-9CEE3CDF2EBB}" sibTransId="{468A97CC-646C-4120-9ED0-5DD7E3143522}"/>
    <dgm:cxn modelId="{BD0A3221-4B3D-4661-B1EA-BFFC40F9B946}" srcId="{AA2D6B40-9DF5-4CD0-9ADE-15E48D7FD28A}" destId="{4B3E45D2-E81A-44B0-BF55-280AA3C2A4BD}" srcOrd="0" destOrd="0" parTransId="{D2475283-8261-4E24-BB71-E9956082931C}" sibTransId="{0D5C1493-672E-4C62-85E0-283A436BA036}"/>
    <dgm:cxn modelId="{BE95A50B-97A7-4564-B575-B5E1279BA328}" srcId="{1D93BBDB-7EB4-48D1-AE71-0A1FDDC33E23}" destId="{8EED17EB-8B5F-477B-8F55-3AD2E57FFA22}" srcOrd="3" destOrd="0" parTransId="{B4306947-3D26-42D2-BA95-834ACE2C4024}" sibTransId="{02827E2E-D6E7-4B04-B028-56B1A9BA8F12}"/>
    <dgm:cxn modelId="{A2DA8950-E605-4057-B1C4-BA5147A98D55}" srcId="{1D93BBDB-7EB4-48D1-AE71-0A1FDDC33E23}" destId="{AA2D6B40-9DF5-4CD0-9ADE-15E48D7FD28A}" srcOrd="1" destOrd="0" parTransId="{9F6F8024-E9AB-4DBD-B374-47E28784687D}" sibTransId="{E6ADF561-E3BF-4E2D-B03D-884784B3FFF1}"/>
    <dgm:cxn modelId="{E85F1025-58CA-4AC8-B7FB-AF05029CD76F}" srcId="{8EED17EB-8B5F-477B-8F55-3AD2E57FFA22}" destId="{EC601172-4C12-4082-A1B9-48596613FBF7}" srcOrd="0" destOrd="0" parTransId="{15241C58-26E4-4CBF-83B4-97794EDF25ED}" sibTransId="{E9D7D7E8-FC38-48C8-BBDF-5833B0F7BED9}"/>
    <dgm:cxn modelId="{8059A5FB-DF90-4366-9717-BF328A47D9E9}" type="presOf" srcId="{737413C2-E5B5-4D12-842C-CEA8ECD61B9D}" destId="{76303C98-FC16-43BF-BCFB-E5CF5041F3AC}" srcOrd="0" destOrd="0" presId="urn:microsoft.com/office/officeart/2005/8/layout/lProcess3"/>
    <dgm:cxn modelId="{258DEB14-B7C8-41D1-A6EF-E659C73AA444}" type="presOf" srcId="{9C3F618A-E5CE-41EB-B4F0-F05D4CB8010C}" destId="{CC9F5C08-30D7-444D-9EA3-BC73B2A7F1F5}" srcOrd="0" destOrd="0" presId="urn:microsoft.com/office/officeart/2005/8/layout/lProcess3"/>
    <dgm:cxn modelId="{A7FC7B11-0462-45DD-8F54-1B8F891FAB6A}" type="presOf" srcId="{DCD6C682-3F79-49C8-925A-899C3DDD079E}" destId="{FA327132-FEFB-46D2-BF2E-18AC7A245A49}" srcOrd="0" destOrd="0" presId="urn:microsoft.com/office/officeart/2005/8/layout/lProcess3"/>
    <dgm:cxn modelId="{AFDA2177-6D92-4F9D-9B7C-EAD8C9FD75E7}" type="presOf" srcId="{0B62CA8E-A61A-4BDB-BE84-52C65B52D2FE}" destId="{102F7659-7151-4EC8-A80B-0B2F5DD80954}" srcOrd="0" destOrd="0" presId="urn:microsoft.com/office/officeart/2005/8/layout/lProcess3"/>
    <dgm:cxn modelId="{206284C4-C590-41D0-95E1-C141C5F2DE8C}" srcId="{0AA7AB7C-D8E0-4A5C-9BAD-3FF9D31E8D9C}" destId="{9C3F618A-E5CE-41EB-B4F0-F05D4CB8010C}" srcOrd="3" destOrd="0" parTransId="{3854D2B2-69ED-4F20-B546-FFF7DBA4C2CC}" sibTransId="{91DFA37F-7CD2-47AA-AAE9-96D9A325AA7C}"/>
    <dgm:cxn modelId="{BF941765-B6F5-4C75-889D-49DFB02D75E4}" type="presParOf" srcId="{0EC2896C-7856-468E-B719-37F8D8CB5653}" destId="{3A70B702-8351-4844-80E7-70EE9A740611}" srcOrd="0" destOrd="0" presId="urn:microsoft.com/office/officeart/2005/8/layout/lProcess3"/>
    <dgm:cxn modelId="{230398F1-9A80-4982-BF30-98A1FAD9922C}" type="presParOf" srcId="{3A70B702-8351-4844-80E7-70EE9A740611}" destId="{BD4B9DCF-58D1-42A8-A9C4-73101D4462EF}" srcOrd="0" destOrd="0" presId="urn:microsoft.com/office/officeart/2005/8/layout/lProcess3"/>
    <dgm:cxn modelId="{EF3C16FE-0E17-4BD1-B426-9E333D63924A}" type="presParOf" srcId="{3A70B702-8351-4844-80E7-70EE9A740611}" destId="{D77E3D1C-3E5E-4D57-8062-219CEBCD5E1C}" srcOrd="1" destOrd="0" presId="urn:microsoft.com/office/officeart/2005/8/layout/lProcess3"/>
    <dgm:cxn modelId="{3B7C5AD7-2B47-43C6-9BA9-50B30251198C}" type="presParOf" srcId="{3A70B702-8351-4844-80E7-70EE9A740611}" destId="{FA327132-FEFB-46D2-BF2E-18AC7A245A49}" srcOrd="2" destOrd="0" presId="urn:microsoft.com/office/officeart/2005/8/layout/lProcess3"/>
    <dgm:cxn modelId="{6BF97DF0-9873-4203-A1B7-387A0BE833FD}" type="presParOf" srcId="{3A70B702-8351-4844-80E7-70EE9A740611}" destId="{D3F43C3C-A961-4B3C-B736-39D544906B2C}" srcOrd="3" destOrd="0" presId="urn:microsoft.com/office/officeart/2005/8/layout/lProcess3"/>
    <dgm:cxn modelId="{5293CB6B-0F94-4C38-A77A-8E0677AF1BF7}" type="presParOf" srcId="{3A70B702-8351-4844-80E7-70EE9A740611}" destId="{102F7659-7151-4EC8-A80B-0B2F5DD80954}" srcOrd="4" destOrd="0" presId="urn:microsoft.com/office/officeart/2005/8/layout/lProcess3"/>
    <dgm:cxn modelId="{DBF03C3B-C059-444B-8D92-EEB149899D2A}" type="presParOf" srcId="{3A70B702-8351-4844-80E7-70EE9A740611}" destId="{9755C056-5C01-4393-B14C-36BA05B5F3D0}" srcOrd="5" destOrd="0" presId="urn:microsoft.com/office/officeart/2005/8/layout/lProcess3"/>
    <dgm:cxn modelId="{5D5DD39A-017E-44C2-A129-B2A58175AEB9}" type="presParOf" srcId="{3A70B702-8351-4844-80E7-70EE9A740611}" destId="{58E79265-FD94-4156-8E1F-E80CEBE3210C}" srcOrd="6" destOrd="0" presId="urn:microsoft.com/office/officeart/2005/8/layout/lProcess3"/>
    <dgm:cxn modelId="{9AAEBF22-C95F-481A-A22C-BF4112B1957E}" type="presParOf" srcId="{3A70B702-8351-4844-80E7-70EE9A740611}" destId="{3DB3BAD5-247D-442F-B7BE-B20AB5D80EC8}" srcOrd="7" destOrd="0" presId="urn:microsoft.com/office/officeart/2005/8/layout/lProcess3"/>
    <dgm:cxn modelId="{87BB3394-27E2-4197-8DA3-1660F4623F09}" type="presParOf" srcId="{3A70B702-8351-4844-80E7-70EE9A740611}" destId="{CC9F5C08-30D7-444D-9EA3-BC73B2A7F1F5}" srcOrd="8" destOrd="0" presId="urn:microsoft.com/office/officeart/2005/8/layout/lProcess3"/>
    <dgm:cxn modelId="{53AA994B-AF54-4D5A-8357-7F8D4D0B5299}" type="presParOf" srcId="{0EC2896C-7856-468E-B719-37F8D8CB5653}" destId="{BD4F74D3-49FA-4C26-BC6B-D34B1DE89094}" srcOrd="1" destOrd="0" presId="urn:microsoft.com/office/officeart/2005/8/layout/lProcess3"/>
    <dgm:cxn modelId="{52D7918F-6F07-4152-BED8-1B56B96AE5E9}" type="presParOf" srcId="{0EC2896C-7856-468E-B719-37F8D8CB5653}" destId="{DB6C633C-047F-4BAA-BDEC-04BD1BB8261D}" srcOrd="2" destOrd="0" presId="urn:microsoft.com/office/officeart/2005/8/layout/lProcess3"/>
    <dgm:cxn modelId="{74565D7A-EEDC-4E25-B4AB-9EE87209EB10}" type="presParOf" srcId="{DB6C633C-047F-4BAA-BDEC-04BD1BB8261D}" destId="{179C538A-AF2B-4FE1-8086-DFF86317623F}" srcOrd="0" destOrd="0" presId="urn:microsoft.com/office/officeart/2005/8/layout/lProcess3"/>
    <dgm:cxn modelId="{AB262C53-0A93-4AFA-9021-26A9C4006A5F}" type="presParOf" srcId="{DB6C633C-047F-4BAA-BDEC-04BD1BB8261D}" destId="{2351AF6C-FD13-45E8-81AB-C23128253FCF}" srcOrd="1" destOrd="0" presId="urn:microsoft.com/office/officeart/2005/8/layout/lProcess3"/>
    <dgm:cxn modelId="{0226CEA0-3CC4-44F9-B6A1-B63E4CE6CC33}" type="presParOf" srcId="{DB6C633C-047F-4BAA-BDEC-04BD1BB8261D}" destId="{EFD35F54-D826-446E-9167-9FB5F71656E6}" srcOrd="2" destOrd="0" presId="urn:microsoft.com/office/officeart/2005/8/layout/lProcess3"/>
    <dgm:cxn modelId="{2B63C998-776E-4610-9518-6B62F7A3D9FE}" type="presParOf" srcId="{0EC2896C-7856-468E-B719-37F8D8CB5653}" destId="{CB8B6637-6603-49F4-98A5-CE64EE483EE7}" srcOrd="3" destOrd="0" presId="urn:microsoft.com/office/officeart/2005/8/layout/lProcess3"/>
    <dgm:cxn modelId="{DB9ABBCF-DA82-43FF-A6B3-A6B54F647092}" type="presParOf" srcId="{0EC2896C-7856-468E-B719-37F8D8CB5653}" destId="{6A53CBCC-14C2-4314-8591-EEB33CFCB06A}" srcOrd="4" destOrd="0" presId="urn:microsoft.com/office/officeart/2005/8/layout/lProcess3"/>
    <dgm:cxn modelId="{8802DBBE-735C-450E-89D2-08CDFCB75E8D}" type="presParOf" srcId="{6A53CBCC-14C2-4314-8591-EEB33CFCB06A}" destId="{76303C98-FC16-43BF-BCFB-E5CF5041F3AC}" srcOrd="0" destOrd="0" presId="urn:microsoft.com/office/officeart/2005/8/layout/lProcess3"/>
    <dgm:cxn modelId="{EEBD6327-027B-43F2-B06D-FCC94EACB6AA}" type="presParOf" srcId="{6A53CBCC-14C2-4314-8591-EEB33CFCB06A}" destId="{F2998634-A029-423A-B734-2177A732E4AD}" srcOrd="1" destOrd="0" presId="urn:microsoft.com/office/officeart/2005/8/layout/lProcess3"/>
    <dgm:cxn modelId="{DC2FB34B-D7BC-4A46-A380-D1BE62C2F2B8}" type="presParOf" srcId="{6A53CBCC-14C2-4314-8591-EEB33CFCB06A}" destId="{F870B098-690B-4005-84E7-A113FE1A0FF1}" srcOrd="2" destOrd="0" presId="urn:microsoft.com/office/officeart/2005/8/layout/lProcess3"/>
    <dgm:cxn modelId="{34644516-2053-4AF5-955B-078CF76C4D2F}" type="presParOf" srcId="{0EC2896C-7856-468E-B719-37F8D8CB5653}" destId="{6DA834FD-F128-49EC-BFB7-CC889ADFCA85}" srcOrd="5" destOrd="0" presId="urn:microsoft.com/office/officeart/2005/8/layout/lProcess3"/>
    <dgm:cxn modelId="{2483C8A4-07EE-487C-AADB-B04D1F61A6F4}" type="presParOf" srcId="{0EC2896C-7856-468E-B719-37F8D8CB5653}" destId="{74497034-67E3-48DF-A17D-5C983C820481}" srcOrd="6" destOrd="0" presId="urn:microsoft.com/office/officeart/2005/8/layout/lProcess3"/>
    <dgm:cxn modelId="{43B307AD-9BEE-40E8-B5AD-E898E3854343}" type="presParOf" srcId="{74497034-67E3-48DF-A17D-5C983C820481}" destId="{6B2D5F81-EB5C-45CC-8EF9-D4E6AF2AE0DD}" srcOrd="0" destOrd="0" presId="urn:microsoft.com/office/officeart/2005/8/layout/lProcess3"/>
    <dgm:cxn modelId="{EFAA5D3F-DFCA-4DC1-8A5D-EBEC0E471FBC}" type="presParOf" srcId="{74497034-67E3-48DF-A17D-5C983C820481}" destId="{50DF43EF-1B4A-470A-A132-0E9FE7E62C74}" srcOrd="1" destOrd="0" presId="urn:microsoft.com/office/officeart/2005/8/layout/lProcess3"/>
    <dgm:cxn modelId="{81AEFAC4-22D9-466F-8943-B6CAA67F7C55}" type="presParOf" srcId="{74497034-67E3-48DF-A17D-5C983C820481}" destId="{68227CD9-4DDB-4F5C-81E5-BF1A24AC14CA}"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C68AAC-6DDF-499E-9CF9-6A7EC8765DF0}" type="doc">
      <dgm:prSet loTypeId="urn:microsoft.com/office/officeart/2005/8/layout/process1" loCatId="process" qsTypeId="urn:microsoft.com/office/officeart/2005/8/quickstyle/simple5" qsCatId="simple" csTypeId="urn:microsoft.com/office/officeart/2005/8/colors/colorful2" csCatId="colorful" phldr="1"/>
      <dgm:spPr/>
    </dgm:pt>
    <dgm:pt modelId="{90EB4602-A927-4B03-AB1B-B3CCC18611E7}">
      <dgm:prSet phldrT="[Text]"/>
      <dgm:spPr/>
      <dgm:t>
        <a:bodyPr/>
        <a:lstStyle/>
        <a:p>
          <a:r>
            <a:rPr lang="en-US" dirty="0" smtClean="0"/>
            <a:t>Annotated Program</a:t>
          </a:r>
          <a:endParaRPr lang="en-US" dirty="0"/>
        </a:p>
      </dgm:t>
    </dgm:pt>
    <dgm:pt modelId="{C50FFEC0-1000-4229-BCA6-60BF345101F6}" type="parTrans" cxnId="{FB8C25CE-CB3F-4ECA-8C2C-6559ADA37E14}">
      <dgm:prSet/>
      <dgm:spPr/>
      <dgm:t>
        <a:bodyPr/>
        <a:lstStyle/>
        <a:p>
          <a:endParaRPr lang="en-US"/>
        </a:p>
      </dgm:t>
    </dgm:pt>
    <dgm:pt modelId="{135E012C-EB75-44BD-8624-C7D87D77903F}" type="sibTrans" cxnId="{FB8C25CE-CB3F-4ECA-8C2C-6559ADA37E14}">
      <dgm:prSet/>
      <dgm:spPr/>
      <dgm:t>
        <a:bodyPr/>
        <a:lstStyle/>
        <a:p>
          <a:endParaRPr lang="en-US"/>
        </a:p>
      </dgm:t>
    </dgm:pt>
    <dgm:pt modelId="{3411FCD8-4028-47BE-979F-A94DA2B0E6C7}">
      <dgm:prSet phldrT="[Text]"/>
      <dgm:spPr/>
      <dgm:t>
        <a:bodyPr/>
        <a:lstStyle/>
        <a:p>
          <a:r>
            <a:rPr lang="en-US" dirty="0" smtClean="0"/>
            <a:t>Verification Condition </a:t>
          </a:r>
          <a:r>
            <a:rPr lang="en-US" i="1" dirty="0" smtClean="0"/>
            <a:t>F</a:t>
          </a:r>
          <a:endParaRPr lang="en-US" i="1" dirty="0"/>
        </a:p>
      </dgm:t>
    </dgm:pt>
    <dgm:pt modelId="{B69D2197-B49F-4F5F-B03F-24E52C020513}" type="parTrans" cxnId="{0AFF858F-EB1E-42AD-B901-41CF55CBE009}">
      <dgm:prSet/>
      <dgm:spPr/>
      <dgm:t>
        <a:bodyPr/>
        <a:lstStyle/>
        <a:p>
          <a:endParaRPr lang="en-US"/>
        </a:p>
      </dgm:t>
    </dgm:pt>
    <dgm:pt modelId="{F3268670-5C0B-48CD-8F58-30DDFFACB787}" type="sibTrans" cxnId="{0AFF858F-EB1E-42AD-B901-41CF55CBE009}">
      <dgm:prSet/>
      <dgm:spPr/>
      <dgm:t>
        <a:bodyPr/>
        <a:lstStyle/>
        <a:p>
          <a:endParaRPr lang="en-US"/>
        </a:p>
      </dgm:t>
    </dgm:pt>
    <dgm:pt modelId="{2A9F89C3-0213-446F-9F57-68D8F61CFAF0}" type="pres">
      <dgm:prSet presAssocID="{62C68AAC-6DDF-499E-9CF9-6A7EC8765DF0}" presName="Name0" presStyleCnt="0">
        <dgm:presLayoutVars>
          <dgm:dir/>
          <dgm:resizeHandles val="exact"/>
        </dgm:presLayoutVars>
      </dgm:prSet>
      <dgm:spPr/>
    </dgm:pt>
    <dgm:pt modelId="{61BD5CC9-D19E-4D51-9B27-20E60A241DCF}" type="pres">
      <dgm:prSet presAssocID="{90EB4602-A927-4B03-AB1B-B3CCC18611E7}" presName="node" presStyleLbl="node1" presStyleIdx="0" presStyleCnt="2" custLinFactNeighborX="989" custLinFactNeighborY="-1979">
        <dgm:presLayoutVars>
          <dgm:bulletEnabled val="1"/>
        </dgm:presLayoutVars>
      </dgm:prSet>
      <dgm:spPr/>
      <dgm:t>
        <a:bodyPr/>
        <a:lstStyle/>
        <a:p>
          <a:endParaRPr lang="en-US"/>
        </a:p>
      </dgm:t>
    </dgm:pt>
    <dgm:pt modelId="{66753691-48EF-44CA-9DF1-40405054014D}" type="pres">
      <dgm:prSet presAssocID="{135E012C-EB75-44BD-8624-C7D87D77903F}" presName="sibTrans" presStyleLbl="sibTrans2D1" presStyleIdx="0" presStyleCnt="1"/>
      <dgm:spPr/>
      <dgm:t>
        <a:bodyPr/>
        <a:lstStyle/>
        <a:p>
          <a:endParaRPr lang="en-US"/>
        </a:p>
      </dgm:t>
    </dgm:pt>
    <dgm:pt modelId="{47353F76-3C17-49FA-ABD1-B25A36085DA4}" type="pres">
      <dgm:prSet presAssocID="{135E012C-EB75-44BD-8624-C7D87D77903F}" presName="connectorText" presStyleLbl="sibTrans2D1" presStyleIdx="0" presStyleCnt="1"/>
      <dgm:spPr/>
      <dgm:t>
        <a:bodyPr/>
        <a:lstStyle/>
        <a:p>
          <a:endParaRPr lang="en-US"/>
        </a:p>
      </dgm:t>
    </dgm:pt>
    <dgm:pt modelId="{40C0E305-4B11-4977-A04E-EAB83E945248}" type="pres">
      <dgm:prSet presAssocID="{3411FCD8-4028-47BE-979F-A94DA2B0E6C7}" presName="node" presStyleLbl="node1" presStyleIdx="1" presStyleCnt="2">
        <dgm:presLayoutVars>
          <dgm:bulletEnabled val="1"/>
        </dgm:presLayoutVars>
      </dgm:prSet>
      <dgm:spPr/>
      <dgm:t>
        <a:bodyPr/>
        <a:lstStyle/>
        <a:p>
          <a:endParaRPr lang="en-US"/>
        </a:p>
      </dgm:t>
    </dgm:pt>
  </dgm:ptLst>
  <dgm:cxnLst>
    <dgm:cxn modelId="{91CC846D-C117-4A85-AA2F-918EA848E074}" type="presOf" srcId="{3411FCD8-4028-47BE-979F-A94DA2B0E6C7}" destId="{40C0E305-4B11-4977-A04E-EAB83E945248}" srcOrd="0" destOrd="0" presId="urn:microsoft.com/office/officeart/2005/8/layout/process1"/>
    <dgm:cxn modelId="{11C4222B-992A-4E65-8F70-355EBF005C30}" type="presOf" srcId="{90EB4602-A927-4B03-AB1B-B3CCC18611E7}" destId="{61BD5CC9-D19E-4D51-9B27-20E60A241DCF}" srcOrd="0" destOrd="0" presId="urn:microsoft.com/office/officeart/2005/8/layout/process1"/>
    <dgm:cxn modelId="{62AC14A4-F125-4839-87B8-4A00E1D53E00}" type="presOf" srcId="{135E012C-EB75-44BD-8624-C7D87D77903F}" destId="{47353F76-3C17-49FA-ABD1-B25A36085DA4}" srcOrd="1" destOrd="0" presId="urn:microsoft.com/office/officeart/2005/8/layout/process1"/>
    <dgm:cxn modelId="{448DC47F-8E77-4962-B625-2B80DFFA1F62}" type="presOf" srcId="{62C68AAC-6DDF-499E-9CF9-6A7EC8765DF0}" destId="{2A9F89C3-0213-446F-9F57-68D8F61CFAF0}" srcOrd="0" destOrd="0" presId="urn:microsoft.com/office/officeart/2005/8/layout/process1"/>
    <dgm:cxn modelId="{FB8C25CE-CB3F-4ECA-8C2C-6559ADA37E14}" srcId="{62C68AAC-6DDF-499E-9CF9-6A7EC8765DF0}" destId="{90EB4602-A927-4B03-AB1B-B3CCC18611E7}" srcOrd="0" destOrd="0" parTransId="{C50FFEC0-1000-4229-BCA6-60BF345101F6}" sibTransId="{135E012C-EB75-44BD-8624-C7D87D77903F}"/>
    <dgm:cxn modelId="{721BD51B-234C-4D20-8E74-6F883C474AD8}" type="presOf" srcId="{135E012C-EB75-44BD-8624-C7D87D77903F}" destId="{66753691-48EF-44CA-9DF1-40405054014D}" srcOrd="0" destOrd="0" presId="urn:microsoft.com/office/officeart/2005/8/layout/process1"/>
    <dgm:cxn modelId="{0AFF858F-EB1E-42AD-B901-41CF55CBE009}" srcId="{62C68AAC-6DDF-499E-9CF9-6A7EC8765DF0}" destId="{3411FCD8-4028-47BE-979F-A94DA2B0E6C7}" srcOrd="1" destOrd="0" parTransId="{B69D2197-B49F-4F5F-B03F-24E52C020513}" sibTransId="{F3268670-5C0B-48CD-8F58-30DDFFACB787}"/>
    <dgm:cxn modelId="{D9D37107-8721-4392-B0B7-8CA95DEA8F32}" type="presParOf" srcId="{2A9F89C3-0213-446F-9F57-68D8F61CFAF0}" destId="{61BD5CC9-D19E-4D51-9B27-20E60A241DCF}" srcOrd="0" destOrd="0" presId="urn:microsoft.com/office/officeart/2005/8/layout/process1"/>
    <dgm:cxn modelId="{92CE8F6D-F996-47C7-876F-A1B5EE958C69}" type="presParOf" srcId="{2A9F89C3-0213-446F-9F57-68D8F61CFAF0}" destId="{66753691-48EF-44CA-9DF1-40405054014D}" srcOrd="1" destOrd="0" presId="urn:microsoft.com/office/officeart/2005/8/layout/process1"/>
    <dgm:cxn modelId="{9DF58F09-8E85-461C-8866-6D8FF425FBCA}" type="presParOf" srcId="{66753691-48EF-44CA-9DF1-40405054014D}" destId="{47353F76-3C17-49FA-ABD1-B25A36085DA4}" srcOrd="0" destOrd="0" presId="urn:microsoft.com/office/officeart/2005/8/layout/process1"/>
    <dgm:cxn modelId="{E964171E-0946-480C-8850-89BFEC817499}" type="presParOf" srcId="{2A9F89C3-0213-446F-9F57-68D8F61CFAF0}" destId="{40C0E305-4B11-4977-A04E-EAB83E945248}"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22A6D12-42AE-4E4C-A72E-5A0E348E4A1C}" type="doc">
      <dgm:prSet loTypeId="urn:microsoft.com/office/officeart/2005/8/layout/vList5" loCatId="list" qsTypeId="urn:microsoft.com/office/officeart/2005/8/quickstyle/simple5" qsCatId="simple" csTypeId="urn:microsoft.com/office/officeart/2005/8/colors/colorful2" csCatId="colorful" phldr="1"/>
      <dgm:spPr/>
      <dgm:t>
        <a:bodyPr/>
        <a:lstStyle/>
        <a:p>
          <a:endParaRPr lang="en-US"/>
        </a:p>
      </dgm:t>
    </dgm:pt>
    <dgm:pt modelId="{1D5FE7A9-EE4F-47AC-88F0-928F2AC31591}">
      <dgm:prSet/>
      <dgm:spPr/>
      <dgm:t>
        <a:bodyPr/>
        <a:lstStyle/>
        <a:p>
          <a:pPr rtl="0"/>
          <a:r>
            <a:rPr lang="en-US" dirty="0" smtClean="0"/>
            <a:t>Heuristic quantifier instantiation</a:t>
          </a:r>
          <a:endParaRPr lang="en-US" dirty="0"/>
        </a:p>
      </dgm:t>
    </dgm:pt>
    <dgm:pt modelId="{F83E7231-79A8-4F5F-9E80-6F6110DC77C7}" type="parTrans" cxnId="{16B4F643-B671-4BD8-B20B-12849B75329F}">
      <dgm:prSet/>
      <dgm:spPr/>
      <dgm:t>
        <a:bodyPr/>
        <a:lstStyle/>
        <a:p>
          <a:endParaRPr lang="en-US"/>
        </a:p>
      </dgm:t>
    </dgm:pt>
    <dgm:pt modelId="{C43C8184-D1A0-4C82-A9FE-D841D58179F3}" type="sibTrans" cxnId="{16B4F643-B671-4BD8-B20B-12849B75329F}">
      <dgm:prSet/>
      <dgm:spPr/>
      <dgm:t>
        <a:bodyPr/>
        <a:lstStyle/>
        <a:p>
          <a:endParaRPr lang="en-US"/>
        </a:p>
      </dgm:t>
    </dgm:pt>
    <dgm:pt modelId="{5A392EA8-FA47-4C5A-8565-4082EAC8B841}">
      <dgm:prSet/>
      <dgm:spPr/>
      <dgm:t>
        <a:bodyPr/>
        <a:lstStyle/>
        <a:p>
          <a:pPr rtl="0"/>
          <a:r>
            <a:rPr lang="en-US" dirty="0" smtClean="0"/>
            <a:t>Combining SMT with Saturation </a:t>
          </a:r>
          <a:r>
            <a:rPr lang="en-US" dirty="0" err="1" smtClean="0"/>
            <a:t>provers</a:t>
          </a:r>
          <a:endParaRPr lang="en-US" dirty="0"/>
        </a:p>
      </dgm:t>
    </dgm:pt>
    <dgm:pt modelId="{618B3C1B-CAE9-4F9E-9B23-048B880E8818}" type="parTrans" cxnId="{BAFBD07B-71D8-450C-AEFC-8127C963164A}">
      <dgm:prSet/>
      <dgm:spPr/>
      <dgm:t>
        <a:bodyPr/>
        <a:lstStyle/>
        <a:p>
          <a:endParaRPr lang="en-US"/>
        </a:p>
      </dgm:t>
    </dgm:pt>
    <dgm:pt modelId="{C3FE7091-3CD0-481B-A1E2-2745B8474AE8}" type="sibTrans" cxnId="{BAFBD07B-71D8-450C-AEFC-8127C963164A}">
      <dgm:prSet/>
      <dgm:spPr/>
      <dgm:t>
        <a:bodyPr/>
        <a:lstStyle/>
        <a:p>
          <a:endParaRPr lang="en-US"/>
        </a:p>
      </dgm:t>
    </dgm:pt>
    <dgm:pt modelId="{39768F9A-C1B2-492A-BEED-1CEAF41A05CA}">
      <dgm:prSet/>
      <dgm:spPr/>
      <dgm:t>
        <a:bodyPr/>
        <a:lstStyle/>
        <a:p>
          <a:pPr rtl="0"/>
          <a:r>
            <a:rPr lang="en-US" dirty="0" smtClean="0"/>
            <a:t>Complete quantifier instantiation</a:t>
          </a:r>
          <a:endParaRPr lang="en-US" dirty="0"/>
        </a:p>
      </dgm:t>
    </dgm:pt>
    <dgm:pt modelId="{6257E348-8887-48A7-BAA5-F84BF9EC7A93}" type="parTrans" cxnId="{F7A0DBA9-16C6-4FB4-B4D7-63FD948BFB13}">
      <dgm:prSet/>
      <dgm:spPr/>
      <dgm:t>
        <a:bodyPr/>
        <a:lstStyle/>
        <a:p>
          <a:endParaRPr lang="en-US"/>
        </a:p>
      </dgm:t>
    </dgm:pt>
    <dgm:pt modelId="{18A0AF87-02E3-403A-9248-8145F15B1990}" type="sibTrans" cxnId="{F7A0DBA9-16C6-4FB4-B4D7-63FD948BFB13}">
      <dgm:prSet/>
      <dgm:spPr/>
      <dgm:t>
        <a:bodyPr/>
        <a:lstStyle/>
        <a:p>
          <a:endParaRPr lang="en-US"/>
        </a:p>
      </dgm:t>
    </dgm:pt>
    <dgm:pt modelId="{1822D0C4-0A26-4377-9C47-02B1A676C6E5}">
      <dgm:prSet/>
      <dgm:spPr/>
      <dgm:t>
        <a:bodyPr/>
        <a:lstStyle/>
        <a:p>
          <a:pPr rtl="0"/>
          <a:r>
            <a:rPr lang="en-US" dirty="0" smtClean="0"/>
            <a:t>Decidable fragments</a:t>
          </a:r>
          <a:endParaRPr lang="en-US" dirty="0"/>
        </a:p>
      </dgm:t>
    </dgm:pt>
    <dgm:pt modelId="{767F8962-260A-425D-B823-2D0BCD7D5B47}" type="parTrans" cxnId="{3C687817-178F-4810-92AC-08B66CB59F4B}">
      <dgm:prSet/>
      <dgm:spPr/>
      <dgm:t>
        <a:bodyPr/>
        <a:lstStyle/>
        <a:p>
          <a:endParaRPr lang="en-US"/>
        </a:p>
      </dgm:t>
    </dgm:pt>
    <dgm:pt modelId="{8BA016C2-8C43-4681-8406-4D684F91DEBA}" type="sibTrans" cxnId="{3C687817-178F-4810-92AC-08B66CB59F4B}">
      <dgm:prSet/>
      <dgm:spPr/>
      <dgm:t>
        <a:bodyPr/>
        <a:lstStyle/>
        <a:p>
          <a:endParaRPr lang="en-US"/>
        </a:p>
      </dgm:t>
    </dgm:pt>
    <dgm:pt modelId="{1097DEA9-CB6E-4FA9-B6C6-3484716CAEF7}">
      <dgm:prSet/>
      <dgm:spPr/>
      <dgm:t>
        <a:bodyPr/>
        <a:lstStyle/>
        <a:p>
          <a:pPr rtl="0"/>
          <a:r>
            <a:rPr lang="en-US" dirty="0" smtClean="0"/>
            <a:t>Model based quantifier instantiation</a:t>
          </a:r>
          <a:endParaRPr lang="en-US" dirty="0"/>
        </a:p>
      </dgm:t>
    </dgm:pt>
    <dgm:pt modelId="{E0369E63-DFA5-4D48-B28D-E48E556CE902}" type="parTrans" cxnId="{B7B825E8-91F1-4328-9E6D-8AF7859E15D7}">
      <dgm:prSet/>
      <dgm:spPr/>
      <dgm:t>
        <a:bodyPr/>
        <a:lstStyle/>
        <a:p>
          <a:endParaRPr lang="en-US"/>
        </a:p>
      </dgm:t>
    </dgm:pt>
    <dgm:pt modelId="{BBCEC0F1-08CA-43CD-B455-D7E1C3967593}" type="sibTrans" cxnId="{B7B825E8-91F1-4328-9E6D-8AF7859E15D7}">
      <dgm:prSet/>
      <dgm:spPr/>
      <dgm:t>
        <a:bodyPr/>
        <a:lstStyle/>
        <a:p>
          <a:endParaRPr lang="en-US"/>
        </a:p>
      </dgm:t>
    </dgm:pt>
    <dgm:pt modelId="{D9A3EBC3-9180-4068-BFE9-97D6A7B48D9F}" type="pres">
      <dgm:prSet presAssocID="{722A6D12-42AE-4E4C-A72E-5A0E348E4A1C}" presName="Name0" presStyleCnt="0">
        <dgm:presLayoutVars>
          <dgm:dir/>
          <dgm:animLvl val="lvl"/>
          <dgm:resizeHandles val="exact"/>
        </dgm:presLayoutVars>
      </dgm:prSet>
      <dgm:spPr/>
      <dgm:t>
        <a:bodyPr/>
        <a:lstStyle/>
        <a:p>
          <a:endParaRPr lang="en-US"/>
        </a:p>
      </dgm:t>
    </dgm:pt>
    <dgm:pt modelId="{A986E606-DB17-4AE3-8A66-879BDFEE4E65}" type="pres">
      <dgm:prSet presAssocID="{1D5FE7A9-EE4F-47AC-88F0-928F2AC31591}" presName="linNode" presStyleCnt="0"/>
      <dgm:spPr/>
    </dgm:pt>
    <dgm:pt modelId="{52A4F95F-F1AB-4105-9DEE-78179B78A81B}" type="pres">
      <dgm:prSet presAssocID="{1D5FE7A9-EE4F-47AC-88F0-928F2AC31591}" presName="parentText" presStyleLbl="node1" presStyleIdx="0" presStyleCnt="5" custScaleX="191697">
        <dgm:presLayoutVars>
          <dgm:chMax val="1"/>
          <dgm:bulletEnabled val="1"/>
        </dgm:presLayoutVars>
      </dgm:prSet>
      <dgm:spPr/>
      <dgm:t>
        <a:bodyPr/>
        <a:lstStyle/>
        <a:p>
          <a:endParaRPr lang="en-US"/>
        </a:p>
      </dgm:t>
    </dgm:pt>
    <dgm:pt modelId="{19581284-BC35-491B-BA1D-59BEEE20AE27}" type="pres">
      <dgm:prSet presAssocID="{C43C8184-D1A0-4C82-A9FE-D841D58179F3}" presName="sp" presStyleCnt="0"/>
      <dgm:spPr/>
    </dgm:pt>
    <dgm:pt modelId="{F45D1C90-4FC4-4C92-9422-ADFD38047747}" type="pres">
      <dgm:prSet presAssocID="{5A392EA8-FA47-4C5A-8565-4082EAC8B841}" presName="linNode" presStyleCnt="0"/>
      <dgm:spPr/>
    </dgm:pt>
    <dgm:pt modelId="{EA10E22E-D9E7-4493-B666-635671DEC2D3}" type="pres">
      <dgm:prSet presAssocID="{5A392EA8-FA47-4C5A-8565-4082EAC8B841}" presName="parentText" presStyleLbl="node1" presStyleIdx="1" presStyleCnt="5" custScaleX="191697">
        <dgm:presLayoutVars>
          <dgm:chMax val="1"/>
          <dgm:bulletEnabled val="1"/>
        </dgm:presLayoutVars>
      </dgm:prSet>
      <dgm:spPr/>
      <dgm:t>
        <a:bodyPr/>
        <a:lstStyle/>
        <a:p>
          <a:endParaRPr lang="en-US"/>
        </a:p>
      </dgm:t>
    </dgm:pt>
    <dgm:pt modelId="{7100E527-7012-49F8-B886-BB4393245A95}" type="pres">
      <dgm:prSet presAssocID="{C3FE7091-3CD0-481B-A1E2-2745B8474AE8}" presName="sp" presStyleCnt="0"/>
      <dgm:spPr/>
    </dgm:pt>
    <dgm:pt modelId="{BD69EC8D-32F0-483E-B589-687D9C0EBEE9}" type="pres">
      <dgm:prSet presAssocID="{39768F9A-C1B2-492A-BEED-1CEAF41A05CA}" presName="linNode" presStyleCnt="0"/>
      <dgm:spPr/>
    </dgm:pt>
    <dgm:pt modelId="{F4F7A9AC-E7F4-4B3B-8466-97CBC798AA54}" type="pres">
      <dgm:prSet presAssocID="{39768F9A-C1B2-492A-BEED-1CEAF41A05CA}" presName="parentText" presStyleLbl="node1" presStyleIdx="2" presStyleCnt="5" custScaleX="191697">
        <dgm:presLayoutVars>
          <dgm:chMax val="1"/>
          <dgm:bulletEnabled val="1"/>
        </dgm:presLayoutVars>
      </dgm:prSet>
      <dgm:spPr/>
      <dgm:t>
        <a:bodyPr/>
        <a:lstStyle/>
        <a:p>
          <a:endParaRPr lang="en-US"/>
        </a:p>
      </dgm:t>
    </dgm:pt>
    <dgm:pt modelId="{997D7B69-7FE4-4C90-8B31-8165FA5048A6}" type="pres">
      <dgm:prSet presAssocID="{18A0AF87-02E3-403A-9248-8145F15B1990}" presName="sp" presStyleCnt="0"/>
      <dgm:spPr/>
    </dgm:pt>
    <dgm:pt modelId="{A7F4ED8B-7333-4C75-B634-D08AB3B8810B}" type="pres">
      <dgm:prSet presAssocID="{1822D0C4-0A26-4377-9C47-02B1A676C6E5}" presName="linNode" presStyleCnt="0"/>
      <dgm:spPr/>
    </dgm:pt>
    <dgm:pt modelId="{2404C232-44CA-4E4A-8F81-38E47494FB8B}" type="pres">
      <dgm:prSet presAssocID="{1822D0C4-0A26-4377-9C47-02B1A676C6E5}" presName="parentText" presStyleLbl="node1" presStyleIdx="3" presStyleCnt="5" custScaleX="191697">
        <dgm:presLayoutVars>
          <dgm:chMax val="1"/>
          <dgm:bulletEnabled val="1"/>
        </dgm:presLayoutVars>
      </dgm:prSet>
      <dgm:spPr/>
      <dgm:t>
        <a:bodyPr/>
        <a:lstStyle/>
        <a:p>
          <a:endParaRPr lang="en-US"/>
        </a:p>
      </dgm:t>
    </dgm:pt>
    <dgm:pt modelId="{076BD827-A810-4A7A-BF6B-39AEC3F630D8}" type="pres">
      <dgm:prSet presAssocID="{8BA016C2-8C43-4681-8406-4D684F91DEBA}" presName="sp" presStyleCnt="0"/>
      <dgm:spPr/>
    </dgm:pt>
    <dgm:pt modelId="{0B0D541F-171F-4CC7-8BA8-D3A5F736D4BE}" type="pres">
      <dgm:prSet presAssocID="{1097DEA9-CB6E-4FA9-B6C6-3484716CAEF7}" presName="linNode" presStyleCnt="0"/>
      <dgm:spPr/>
    </dgm:pt>
    <dgm:pt modelId="{FFB73037-AE30-4504-95CC-EF56331D7CE8}" type="pres">
      <dgm:prSet presAssocID="{1097DEA9-CB6E-4FA9-B6C6-3484716CAEF7}" presName="parentText" presStyleLbl="node1" presStyleIdx="4" presStyleCnt="5" custScaleX="191697">
        <dgm:presLayoutVars>
          <dgm:chMax val="1"/>
          <dgm:bulletEnabled val="1"/>
        </dgm:presLayoutVars>
      </dgm:prSet>
      <dgm:spPr/>
      <dgm:t>
        <a:bodyPr/>
        <a:lstStyle/>
        <a:p>
          <a:endParaRPr lang="en-US"/>
        </a:p>
      </dgm:t>
    </dgm:pt>
  </dgm:ptLst>
  <dgm:cxnLst>
    <dgm:cxn modelId="{80DE69B6-3DDB-4027-AA54-9ABF50D3AFB8}" type="presOf" srcId="{5A392EA8-FA47-4C5A-8565-4082EAC8B841}" destId="{EA10E22E-D9E7-4493-B666-635671DEC2D3}" srcOrd="0" destOrd="0" presId="urn:microsoft.com/office/officeart/2005/8/layout/vList5"/>
    <dgm:cxn modelId="{18430D08-5B31-4594-9074-225C72A98F3A}" type="presOf" srcId="{1822D0C4-0A26-4377-9C47-02B1A676C6E5}" destId="{2404C232-44CA-4E4A-8F81-38E47494FB8B}" srcOrd="0" destOrd="0" presId="urn:microsoft.com/office/officeart/2005/8/layout/vList5"/>
    <dgm:cxn modelId="{69D10118-EAB3-4F82-977E-C5D9CA2B3384}" type="presOf" srcId="{1097DEA9-CB6E-4FA9-B6C6-3484716CAEF7}" destId="{FFB73037-AE30-4504-95CC-EF56331D7CE8}" srcOrd="0" destOrd="0" presId="urn:microsoft.com/office/officeart/2005/8/layout/vList5"/>
    <dgm:cxn modelId="{3C687817-178F-4810-92AC-08B66CB59F4B}" srcId="{722A6D12-42AE-4E4C-A72E-5A0E348E4A1C}" destId="{1822D0C4-0A26-4377-9C47-02B1A676C6E5}" srcOrd="3" destOrd="0" parTransId="{767F8962-260A-425D-B823-2D0BCD7D5B47}" sibTransId="{8BA016C2-8C43-4681-8406-4D684F91DEBA}"/>
    <dgm:cxn modelId="{9DB03629-020E-47E5-B6ED-CCD6BFF316E6}" type="presOf" srcId="{39768F9A-C1B2-492A-BEED-1CEAF41A05CA}" destId="{F4F7A9AC-E7F4-4B3B-8466-97CBC798AA54}" srcOrd="0" destOrd="0" presId="urn:microsoft.com/office/officeart/2005/8/layout/vList5"/>
    <dgm:cxn modelId="{34246419-B596-4E98-BD55-24F6A952B94F}" type="presOf" srcId="{722A6D12-42AE-4E4C-A72E-5A0E348E4A1C}" destId="{D9A3EBC3-9180-4068-BFE9-97D6A7B48D9F}" srcOrd="0" destOrd="0" presId="urn:microsoft.com/office/officeart/2005/8/layout/vList5"/>
    <dgm:cxn modelId="{F7A0DBA9-16C6-4FB4-B4D7-63FD948BFB13}" srcId="{722A6D12-42AE-4E4C-A72E-5A0E348E4A1C}" destId="{39768F9A-C1B2-492A-BEED-1CEAF41A05CA}" srcOrd="2" destOrd="0" parTransId="{6257E348-8887-48A7-BAA5-F84BF9EC7A93}" sibTransId="{18A0AF87-02E3-403A-9248-8145F15B1990}"/>
    <dgm:cxn modelId="{A192D52A-4C5A-464F-A5CA-FAD429BC0A99}" type="presOf" srcId="{1D5FE7A9-EE4F-47AC-88F0-928F2AC31591}" destId="{52A4F95F-F1AB-4105-9DEE-78179B78A81B}" srcOrd="0" destOrd="0" presId="urn:microsoft.com/office/officeart/2005/8/layout/vList5"/>
    <dgm:cxn modelId="{B7B825E8-91F1-4328-9E6D-8AF7859E15D7}" srcId="{722A6D12-42AE-4E4C-A72E-5A0E348E4A1C}" destId="{1097DEA9-CB6E-4FA9-B6C6-3484716CAEF7}" srcOrd="4" destOrd="0" parTransId="{E0369E63-DFA5-4D48-B28D-E48E556CE902}" sibTransId="{BBCEC0F1-08CA-43CD-B455-D7E1C3967593}"/>
    <dgm:cxn modelId="{16B4F643-B671-4BD8-B20B-12849B75329F}" srcId="{722A6D12-42AE-4E4C-A72E-5A0E348E4A1C}" destId="{1D5FE7A9-EE4F-47AC-88F0-928F2AC31591}" srcOrd="0" destOrd="0" parTransId="{F83E7231-79A8-4F5F-9E80-6F6110DC77C7}" sibTransId="{C43C8184-D1A0-4C82-A9FE-D841D58179F3}"/>
    <dgm:cxn modelId="{BAFBD07B-71D8-450C-AEFC-8127C963164A}" srcId="{722A6D12-42AE-4E4C-A72E-5A0E348E4A1C}" destId="{5A392EA8-FA47-4C5A-8565-4082EAC8B841}" srcOrd="1" destOrd="0" parTransId="{618B3C1B-CAE9-4F9E-9B23-048B880E8818}" sibTransId="{C3FE7091-3CD0-481B-A1E2-2745B8474AE8}"/>
    <dgm:cxn modelId="{B4803CA7-4F00-45BA-8A81-46CABFAF72DB}" type="presParOf" srcId="{D9A3EBC3-9180-4068-BFE9-97D6A7B48D9F}" destId="{A986E606-DB17-4AE3-8A66-879BDFEE4E65}" srcOrd="0" destOrd="0" presId="urn:microsoft.com/office/officeart/2005/8/layout/vList5"/>
    <dgm:cxn modelId="{9157B121-38B4-41D0-A63A-D5B7DE5C5E5C}" type="presParOf" srcId="{A986E606-DB17-4AE3-8A66-879BDFEE4E65}" destId="{52A4F95F-F1AB-4105-9DEE-78179B78A81B}" srcOrd="0" destOrd="0" presId="urn:microsoft.com/office/officeart/2005/8/layout/vList5"/>
    <dgm:cxn modelId="{D84B98E8-1537-44B8-8644-3EC2E017B9DA}" type="presParOf" srcId="{D9A3EBC3-9180-4068-BFE9-97D6A7B48D9F}" destId="{19581284-BC35-491B-BA1D-59BEEE20AE27}" srcOrd="1" destOrd="0" presId="urn:microsoft.com/office/officeart/2005/8/layout/vList5"/>
    <dgm:cxn modelId="{F86C7139-2508-4B5E-B607-E05731F43A23}" type="presParOf" srcId="{D9A3EBC3-9180-4068-BFE9-97D6A7B48D9F}" destId="{F45D1C90-4FC4-4C92-9422-ADFD38047747}" srcOrd="2" destOrd="0" presId="urn:microsoft.com/office/officeart/2005/8/layout/vList5"/>
    <dgm:cxn modelId="{8D9FC23E-507A-4D90-9BC2-36E30FCE2818}" type="presParOf" srcId="{F45D1C90-4FC4-4C92-9422-ADFD38047747}" destId="{EA10E22E-D9E7-4493-B666-635671DEC2D3}" srcOrd="0" destOrd="0" presId="urn:microsoft.com/office/officeart/2005/8/layout/vList5"/>
    <dgm:cxn modelId="{EDC5436D-54A7-42CE-9DC9-AA8EE2B9C96D}" type="presParOf" srcId="{D9A3EBC3-9180-4068-BFE9-97D6A7B48D9F}" destId="{7100E527-7012-49F8-B886-BB4393245A95}" srcOrd="3" destOrd="0" presId="urn:microsoft.com/office/officeart/2005/8/layout/vList5"/>
    <dgm:cxn modelId="{AE250B0C-16FA-443C-BF56-3B017C168498}" type="presParOf" srcId="{D9A3EBC3-9180-4068-BFE9-97D6A7B48D9F}" destId="{BD69EC8D-32F0-483E-B589-687D9C0EBEE9}" srcOrd="4" destOrd="0" presId="urn:microsoft.com/office/officeart/2005/8/layout/vList5"/>
    <dgm:cxn modelId="{AAEED723-2F02-4E4E-9F7B-B32FDAC542B7}" type="presParOf" srcId="{BD69EC8D-32F0-483E-B589-687D9C0EBEE9}" destId="{F4F7A9AC-E7F4-4B3B-8466-97CBC798AA54}" srcOrd="0" destOrd="0" presId="urn:microsoft.com/office/officeart/2005/8/layout/vList5"/>
    <dgm:cxn modelId="{4691989A-8464-4D0E-8F1E-61229FC0EDD2}" type="presParOf" srcId="{D9A3EBC3-9180-4068-BFE9-97D6A7B48D9F}" destId="{997D7B69-7FE4-4C90-8B31-8165FA5048A6}" srcOrd="5" destOrd="0" presId="urn:microsoft.com/office/officeart/2005/8/layout/vList5"/>
    <dgm:cxn modelId="{FD69853B-C2B5-4FFA-A359-202E9D31ABE4}" type="presParOf" srcId="{D9A3EBC3-9180-4068-BFE9-97D6A7B48D9F}" destId="{A7F4ED8B-7333-4C75-B634-D08AB3B8810B}" srcOrd="6" destOrd="0" presId="urn:microsoft.com/office/officeart/2005/8/layout/vList5"/>
    <dgm:cxn modelId="{35FFF443-05BC-4906-A08B-8F19805ADB56}" type="presParOf" srcId="{A7F4ED8B-7333-4C75-B634-D08AB3B8810B}" destId="{2404C232-44CA-4E4A-8F81-38E47494FB8B}" srcOrd="0" destOrd="0" presId="urn:microsoft.com/office/officeart/2005/8/layout/vList5"/>
    <dgm:cxn modelId="{400E64A9-30DB-4CDB-BC32-AD18BBE4557A}" type="presParOf" srcId="{D9A3EBC3-9180-4068-BFE9-97D6A7B48D9F}" destId="{076BD827-A810-4A7A-BF6B-39AEC3F630D8}" srcOrd="7" destOrd="0" presId="urn:microsoft.com/office/officeart/2005/8/layout/vList5"/>
    <dgm:cxn modelId="{9126B3F8-9225-458E-B8CC-D8E3577AF58C}" type="presParOf" srcId="{D9A3EBC3-9180-4068-BFE9-97D6A7B48D9F}" destId="{0B0D541F-171F-4CC7-8BA8-D3A5F736D4BE}" srcOrd="8" destOrd="0" presId="urn:microsoft.com/office/officeart/2005/8/layout/vList5"/>
    <dgm:cxn modelId="{28A2B4A7-3FD5-4D9C-B6C7-5D54FF300289}" type="presParOf" srcId="{0B0D541F-171F-4CC7-8BA8-D3A5F736D4BE}" destId="{FFB73037-AE30-4504-95CC-EF56331D7CE8}"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A45FBC6-F120-492F-9A53-2986C4E07ECB}" type="doc">
      <dgm:prSet loTypeId="urn:microsoft.com/office/officeart/2005/8/layout/cycle5" loCatId="cycle" qsTypeId="urn:microsoft.com/office/officeart/2005/8/quickstyle/simple5" qsCatId="simple" csTypeId="urn:microsoft.com/office/officeart/2005/8/colors/colorful5" csCatId="colorful" phldr="1"/>
      <dgm:spPr/>
      <dgm:t>
        <a:bodyPr/>
        <a:lstStyle/>
        <a:p>
          <a:endParaRPr lang="en-US"/>
        </a:p>
      </dgm:t>
    </dgm:pt>
    <dgm:pt modelId="{9D7B0C9C-4500-4443-AE0D-4EB2938A326E}">
      <dgm:prSet phldrT="[Text]"/>
      <dgm:spPr/>
      <dgm:t>
        <a:bodyPr/>
        <a:lstStyle/>
        <a:p>
          <a:r>
            <a:rPr lang="en-US" dirty="0" smtClean="0"/>
            <a:t>Strategy 1</a:t>
          </a:r>
          <a:endParaRPr lang="en-US" dirty="0"/>
        </a:p>
      </dgm:t>
    </dgm:pt>
    <dgm:pt modelId="{728F66B4-10AA-4D93-907D-40F1625BCFEB}" type="parTrans" cxnId="{8F7385C3-8778-4EBD-8131-1FD62853175A}">
      <dgm:prSet/>
      <dgm:spPr/>
      <dgm:t>
        <a:bodyPr/>
        <a:lstStyle/>
        <a:p>
          <a:endParaRPr lang="en-US"/>
        </a:p>
      </dgm:t>
    </dgm:pt>
    <dgm:pt modelId="{1C42D4B9-1EFE-4B9E-B05F-7DEECCEACA85}" type="sibTrans" cxnId="{8F7385C3-8778-4EBD-8131-1FD62853175A}">
      <dgm:prSet/>
      <dgm:spPr/>
      <dgm:t>
        <a:bodyPr/>
        <a:lstStyle/>
        <a:p>
          <a:endParaRPr lang="en-US"/>
        </a:p>
      </dgm:t>
    </dgm:pt>
    <dgm:pt modelId="{7194E7DB-79ED-43A1-995C-C1294B668DA8}">
      <dgm:prSet phldrT="[Text]"/>
      <dgm:spPr/>
      <dgm:t>
        <a:bodyPr/>
        <a:lstStyle/>
        <a:p>
          <a:r>
            <a:rPr lang="en-US" dirty="0" smtClean="0"/>
            <a:t>Strategy 2</a:t>
          </a:r>
          <a:endParaRPr lang="en-US" dirty="0"/>
        </a:p>
      </dgm:t>
    </dgm:pt>
    <dgm:pt modelId="{05806625-3DF5-4518-9A0F-B10554F176A4}" type="parTrans" cxnId="{6A2BBD08-E5D2-403E-B15D-82C2EB753B01}">
      <dgm:prSet/>
      <dgm:spPr/>
      <dgm:t>
        <a:bodyPr/>
        <a:lstStyle/>
        <a:p>
          <a:endParaRPr lang="en-US"/>
        </a:p>
      </dgm:t>
    </dgm:pt>
    <dgm:pt modelId="{A26A83D3-7211-4B2F-BAF1-E4A8704346E1}" type="sibTrans" cxnId="{6A2BBD08-E5D2-403E-B15D-82C2EB753B01}">
      <dgm:prSet/>
      <dgm:spPr/>
      <dgm:t>
        <a:bodyPr/>
        <a:lstStyle/>
        <a:p>
          <a:endParaRPr lang="en-US"/>
        </a:p>
      </dgm:t>
    </dgm:pt>
    <dgm:pt modelId="{8234E32F-C73A-4BD5-A510-DC359B0077A9}">
      <dgm:prSet phldrT="[Text]"/>
      <dgm:spPr/>
      <dgm:t>
        <a:bodyPr/>
        <a:lstStyle/>
        <a:p>
          <a:r>
            <a:rPr lang="en-US" dirty="0" smtClean="0"/>
            <a:t>Strategy 3</a:t>
          </a:r>
          <a:endParaRPr lang="en-US" dirty="0"/>
        </a:p>
      </dgm:t>
    </dgm:pt>
    <dgm:pt modelId="{CEE2B0C7-BD4D-4E42-B9EA-DCBF98016091}" type="parTrans" cxnId="{9560B6FF-7651-41DF-A30D-7D58D389D617}">
      <dgm:prSet/>
      <dgm:spPr/>
      <dgm:t>
        <a:bodyPr/>
        <a:lstStyle/>
        <a:p>
          <a:endParaRPr lang="en-US"/>
        </a:p>
      </dgm:t>
    </dgm:pt>
    <dgm:pt modelId="{AFC6FAEC-008B-4CCE-8EF8-7D8B1310B872}" type="sibTrans" cxnId="{9560B6FF-7651-41DF-A30D-7D58D389D617}">
      <dgm:prSet/>
      <dgm:spPr/>
      <dgm:t>
        <a:bodyPr/>
        <a:lstStyle/>
        <a:p>
          <a:endParaRPr lang="en-US"/>
        </a:p>
      </dgm:t>
    </dgm:pt>
    <dgm:pt modelId="{4E725B17-4B43-4EDE-9035-AD574017C871}">
      <dgm:prSet phldrT="[Text]"/>
      <dgm:spPr/>
      <dgm:t>
        <a:bodyPr/>
        <a:lstStyle/>
        <a:p>
          <a:r>
            <a:rPr lang="en-US" dirty="0" smtClean="0"/>
            <a:t>Strategy 4</a:t>
          </a:r>
          <a:endParaRPr lang="en-US" dirty="0"/>
        </a:p>
      </dgm:t>
    </dgm:pt>
    <dgm:pt modelId="{84E46D3C-8FF0-4710-BDDE-590C87643F32}" type="parTrans" cxnId="{2FF7EFBF-8A76-4C0D-921B-3EE4E7371D2E}">
      <dgm:prSet/>
      <dgm:spPr/>
      <dgm:t>
        <a:bodyPr/>
        <a:lstStyle/>
        <a:p>
          <a:endParaRPr lang="en-US"/>
        </a:p>
      </dgm:t>
    </dgm:pt>
    <dgm:pt modelId="{E7211507-BC10-46C0-9C60-3B2AA9948AED}" type="sibTrans" cxnId="{2FF7EFBF-8A76-4C0D-921B-3EE4E7371D2E}">
      <dgm:prSet/>
      <dgm:spPr/>
      <dgm:t>
        <a:bodyPr/>
        <a:lstStyle/>
        <a:p>
          <a:endParaRPr lang="en-US"/>
        </a:p>
      </dgm:t>
    </dgm:pt>
    <dgm:pt modelId="{C8777454-BE38-4264-9EBE-302C6CA17DDC}">
      <dgm:prSet phldrT="[Text]"/>
      <dgm:spPr/>
      <dgm:t>
        <a:bodyPr/>
        <a:lstStyle/>
        <a:p>
          <a:r>
            <a:rPr lang="en-US" dirty="0" smtClean="0"/>
            <a:t>Strategy 5</a:t>
          </a:r>
          <a:endParaRPr lang="en-US" dirty="0"/>
        </a:p>
      </dgm:t>
    </dgm:pt>
    <dgm:pt modelId="{C6800DF9-67DF-437E-A90F-E3B6DBF1D923}" type="parTrans" cxnId="{4C767020-D24D-40E6-B3FB-37DFEF0D6EE1}">
      <dgm:prSet/>
      <dgm:spPr/>
      <dgm:t>
        <a:bodyPr/>
        <a:lstStyle/>
        <a:p>
          <a:endParaRPr lang="en-US"/>
        </a:p>
      </dgm:t>
    </dgm:pt>
    <dgm:pt modelId="{AB810746-CA84-45A3-A1ED-DEA7F75431ED}" type="sibTrans" cxnId="{4C767020-D24D-40E6-B3FB-37DFEF0D6EE1}">
      <dgm:prSet/>
      <dgm:spPr/>
      <dgm:t>
        <a:bodyPr/>
        <a:lstStyle/>
        <a:p>
          <a:endParaRPr lang="en-US"/>
        </a:p>
      </dgm:t>
    </dgm:pt>
    <dgm:pt modelId="{D1919AF7-FB7A-47FA-82C7-A37E187E0A79}" type="pres">
      <dgm:prSet presAssocID="{1A45FBC6-F120-492F-9A53-2986C4E07ECB}" presName="cycle" presStyleCnt="0">
        <dgm:presLayoutVars>
          <dgm:dir/>
          <dgm:resizeHandles val="exact"/>
        </dgm:presLayoutVars>
      </dgm:prSet>
      <dgm:spPr/>
      <dgm:t>
        <a:bodyPr/>
        <a:lstStyle/>
        <a:p>
          <a:endParaRPr lang="en-US"/>
        </a:p>
      </dgm:t>
    </dgm:pt>
    <dgm:pt modelId="{FDA6E5CD-74E2-4202-8A27-B346B5ED0E63}" type="pres">
      <dgm:prSet presAssocID="{9D7B0C9C-4500-4443-AE0D-4EB2938A326E}" presName="node" presStyleLbl="node1" presStyleIdx="0" presStyleCnt="5">
        <dgm:presLayoutVars>
          <dgm:bulletEnabled val="1"/>
        </dgm:presLayoutVars>
      </dgm:prSet>
      <dgm:spPr/>
      <dgm:t>
        <a:bodyPr/>
        <a:lstStyle/>
        <a:p>
          <a:endParaRPr lang="en-US"/>
        </a:p>
      </dgm:t>
    </dgm:pt>
    <dgm:pt modelId="{EAE8CEA6-46B1-4C48-9C81-88CD30FD20C2}" type="pres">
      <dgm:prSet presAssocID="{9D7B0C9C-4500-4443-AE0D-4EB2938A326E}" presName="spNode" presStyleCnt="0"/>
      <dgm:spPr/>
    </dgm:pt>
    <dgm:pt modelId="{80FC300B-413F-4ABD-8ACB-313FAC1285FB}" type="pres">
      <dgm:prSet presAssocID="{1C42D4B9-1EFE-4B9E-B05F-7DEECCEACA85}" presName="sibTrans" presStyleLbl="sibTrans1D1" presStyleIdx="0" presStyleCnt="5"/>
      <dgm:spPr/>
      <dgm:t>
        <a:bodyPr/>
        <a:lstStyle/>
        <a:p>
          <a:endParaRPr lang="en-US"/>
        </a:p>
      </dgm:t>
    </dgm:pt>
    <dgm:pt modelId="{D74C033F-9656-4796-A91E-FAA5EB67B74B}" type="pres">
      <dgm:prSet presAssocID="{7194E7DB-79ED-43A1-995C-C1294B668DA8}" presName="node" presStyleLbl="node1" presStyleIdx="1" presStyleCnt="5">
        <dgm:presLayoutVars>
          <dgm:bulletEnabled val="1"/>
        </dgm:presLayoutVars>
      </dgm:prSet>
      <dgm:spPr/>
      <dgm:t>
        <a:bodyPr/>
        <a:lstStyle/>
        <a:p>
          <a:endParaRPr lang="en-US"/>
        </a:p>
      </dgm:t>
    </dgm:pt>
    <dgm:pt modelId="{BD3643F7-C818-46D6-94FC-FA2920EC4E68}" type="pres">
      <dgm:prSet presAssocID="{7194E7DB-79ED-43A1-995C-C1294B668DA8}" presName="spNode" presStyleCnt="0"/>
      <dgm:spPr/>
    </dgm:pt>
    <dgm:pt modelId="{900B46D0-CF6F-4B3F-BD2C-E73915935287}" type="pres">
      <dgm:prSet presAssocID="{A26A83D3-7211-4B2F-BAF1-E4A8704346E1}" presName="sibTrans" presStyleLbl="sibTrans1D1" presStyleIdx="1" presStyleCnt="5"/>
      <dgm:spPr/>
      <dgm:t>
        <a:bodyPr/>
        <a:lstStyle/>
        <a:p>
          <a:endParaRPr lang="en-US"/>
        </a:p>
      </dgm:t>
    </dgm:pt>
    <dgm:pt modelId="{E241AFB1-F9E9-4917-AB44-1529106A71F3}" type="pres">
      <dgm:prSet presAssocID="{8234E32F-C73A-4BD5-A510-DC359B0077A9}" presName="node" presStyleLbl="node1" presStyleIdx="2" presStyleCnt="5">
        <dgm:presLayoutVars>
          <dgm:bulletEnabled val="1"/>
        </dgm:presLayoutVars>
      </dgm:prSet>
      <dgm:spPr/>
      <dgm:t>
        <a:bodyPr/>
        <a:lstStyle/>
        <a:p>
          <a:endParaRPr lang="en-US"/>
        </a:p>
      </dgm:t>
    </dgm:pt>
    <dgm:pt modelId="{C42FD0A8-BE1D-434D-82C5-68078F5EFF61}" type="pres">
      <dgm:prSet presAssocID="{8234E32F-C73A-4BD5-A510-DC359B0077A9}" presName="spNode" presStyleCnt="0"/>
      <dgm:spPr/>
    </dgm:pt>
    <dgm:pt modelId="{8E0B1A32-5E1B-4F84-8E9F-1B5E8DD6BA93}" type="pres">
      <dgm:prSet presAssocID="{AFC6FAEC-008B-4CCE-8EF8-7D8B1310B872}" presName="sibTrans" presStyleLbl="sibTrans1D1" presStyleIdx="2" presStyleCnt="5"/>
      <dgm:spPr/>
      <dgm:t>
        <a:bodyPr/>
        <a:lstStyle/>
        <a:p>
          <a:endParaRPr lang="en-US"/>
        </a:p>
      </dgm:t>
    </dgm:pt>
    <dgm:pt modelId="{0BE5C968-7945-4E6D-9A44-C0B7632D913F}" type="pres">
      <dgm:prSet presAssocID="{4E725B17-4B43-4EDE-9035-AD574017C871}" presName="node" presStyleLbl="node1" presStyleIdx="3" presStyleCnt="5">
        <dgm:presLayoutVars>
          <dgm:bulletEnabled val="1"/>
        </dgm:presLayoutVars>
      </dgm:prSet>
      <dgm:spPr/>
      <dgm:t>
        <a:bodyPr/>
        <a:lstStyle/>
        <a:p>
          <a:endParaRPr lang="en-US"/>
        </a:p>
      </dgm:t>
    </dgm:pt>
    <dgm:pt modelId="{392B1FEB-435E-492D-9104-1201B7E0AA4A}" type="pres">
      <dgm:prSet presAssocID="{4E725B17-4B43-4EDE-9035-AD574017C871}" presName="spNode" presStyleCnt="0"/>
      <dgm:spPr/>
    </dgm:pt>
    <dgm:pt modelId="{4FFBFC3F-D976-4F36-AC9B-FCA2006E448A}" type="pres">
      <dgm:prSet presAssocID="{E7211507-BC10-46C0-9C60-3B2AA9948AED}" presName="sibTrans" presStyleLbl="sibTrans1D1" presStyleIdx="3" presStyleCnt="5"/>
      <dgm:spPr/>
      <dgm:t>
        <a:bodyPr/>
        <a:lstStyle/>
        <a:p>
          <a:endParaRPr lang="en-US"/>
        </a:p>
      </dgm:t>
    </dgm:pt>
    <dgm:pt modelId="{3871A522-4140-49AA-85AC-06FB5D1C2B2D}" type="pres">
      <dgm:prSet presAssocID="{C8777454-BE38-4264-9EBE-302C6CA17DDC}" presName="node" presStyleLbl="node1" presStyleIdx="4" presStyleCnt="5">
        <dgm:presLayoutVars>
          <dgm:bulletEnabled val="1"/>
        </dgm:presLayoutVars>
      </dgm:prSet>
      <dgm:spPr/>
      <dgm:t>
        <a:bodyPr/>
        <a:lstStyle/>
        <a:p>
          <a:endParaRPr lang="en-US"/>
        </a:p>
      </dgm:t>
    </dgm:pt>
    <dgm:pt modelId="{54732B4F-DBFF-4573-A656-88706CD0A3A2}" type="pres">
      <dgm:prSet presAssocID="{C8777454-BE38-4264-9EBE-302C6CA17DDC}" presName="spNode" presStyleCnt="0"/>
      <dgm:spPr/>
    </dgm:pt>
    <dgm:pt modelId="{8B30B6ED-C769-43F4-B646-87754D03F194}" type="pres">
      <dgm:prSet presAssocID="{AB810746-CA84-45A3-A1ED-DEA7F75431ED}" presName="sibTrans" presStyleLbl="sibTrans1D1" presStyleIdx="4" presStyleCnt="5"/>
      <dgm:spPr/>
      <dgm:t>
        <a:bodyPr/>
        <a:lstStyle/>
        <a:p>
          <a:endParaRPr lang="en-US"/>
        </a:p>
      </dgm:t>
    </dgm:pt>
  </dgm:ptLst>
  <dgm:cxnLst>
    <dgm:cxn modelId="{6A28E012-C184-4CDE-9F6F-046EF3AFDB94}" type="presOf" srcId="{1A45FBC6-F120-492F-9A53-2986C4E07ECB}" destId="{D1919AF7-FB7A-47FA-82C7-A37E187E0A79}" srcOrd="0" destOrd="0" presId="urn:microsoft.com/office/officeart/2005/8/layout/cycle5"/>
    <dgm:cxn modelId="{E25A5BD8-CA29-4122-A3FE-353B23B86169}" type="presOf" srcId="{E7211507-BC10-46C0-9C60-3B2AA9948AED}" destId="{4FFBFC3F-D976-4F36-AC9B-FCA2006E448A}" srcOrd="0" destOrd="0" presId="urn:microsoft.com/office/officeart/2005/8/layout/cycle5"/>
    <dgm:cxn modelId="{651AB3D3-429D-40A2-B226-9EF7EEE959A9}" type="presOf" srcId="{4E725B17-4B43-4EDE-9035-AD574017C871}" destId="{0BE5C968-7945-4E6D-9A44-C0B7632D913F}" srcOrd="0" destOrd="0" presId="urn:microsoft.com/office/officeart/2005/8/layout/cycle5"/>
    <dgm:cxn modelId="{3B9C2DF9-9999-42B8-8CE3-7D426BB3F8CC}" type="presOf" srcId="{A26A83D3-7211-4B2F-BAF1-E4A8704346E1}" destId="{900B46D0-CF6F-4B3F-BD2C-E73915935287}" srcOrd="0" destOrd="0" presId="urn:microsoft.com/office/officeart/2005/8/layout/cycle5"/>
    <dgm:cxn modelId="{4C767020-D24D-40E6-B3FB-37DFEF0D6EE1}" srcId="{1A45FBC6-F120-492F-9A53-2986C4E07ECB}" destId="{C8777454-BE38-4264-9EBE-302C6CA17DDC}" srcOrd="4" destOrd="0" parTransId="{C6800DF9-67DF-437E-A90F-E3B6DBF1D923}" sibTransId="{AB810746-CA84-45A3-A1ED-DEA7F75431ED}"/>
    <dgm:cxn modelId="{23DA5342-825B-449D-878E-9AAA9E8F4BA7}" type="presOf" srcId="{AB810746-CA84-45A3-A1ED-DEA7F75431ED}" destId="{8B30B6ED-C769-43F4-B646-87754D03F194}" srcOrd="0" destOrd="0" presId="urn:microsoft.com/office/officeart/2005/8/layout/cycle5"/>
    <dgm:cxn modelId="{8F7385C3-8778-4EBD-8131-1FD62853175A}" srcId="{1A45FBC6-F120-492F-9A53-2986C4E07ECB}" destId="{9D7B0C9C-4500-4443-AE0D-4EB2938A326E}" srcOrd="0" destOrd="0" parTransId="{728F66B4-10AA-4D93-907D-40F1625BCFEB}" sibTransId="{1C42D4B9-1EFE-4B9E-B05F-7DEECCEACA85}"/>
    <dgm:cxn modelId="{2FF7EFBF-8A76-4C0D-921B-3EE4E7371D2E}" srcId="{1A45FBC6-F120-492F-9A53-2986C4E07ECB}" destId="{4E725B17-4B43-4EDE-9035-AD574017C871}" srcOrd="3" destOrd="0" parTransId="{84E46D3C-8FF0-4710-BDDE-590C87643F32}" sibTransId="{E7211507-BC10-46C0-9C60-3B2AA9948AED}"/>
    <dgm:cxn modelId="{87A09F63-0C6D-4286-A7BB-60E34F191008}" type="presOf" srcId="{7194E7DB-79ED-43A1-995C-C1294B668DA8}" destId="{D74C033F-9656-4796-A91E-FAA5EB67B74B}" srcOrd="0" destOrd="0" presId="urn:microsoft.com/office/officeart/2005/8/layout/cycle5"/>
    <dgm:cxn modelId="{9560B6FF-7651-41DF-A30D-7D58D389D617}" srcId="{1A45FBC6-F120-492F-9A53-2986C4E07ECB}" destId="{8234E32F-C73A-4BD5-A510-DC359B0077A9}" srcOrd="2" destOrd="0" parTransId="{CEE2B0C7-BD4D-4E42-B9EA-DCBF98016091}" sibTransId="{AFC6FAEC-008B-4CCE-8EF8-7D8B1310B872}"/>
    <dgm:cxn modelId="{6A2BBD08-E5D2-403E-B15D-82C2EB753B01}" srcId="{1A45FBC6-F120-492F-9A53-2986C4E07ECB}" destId="{7194E7DB-79ED-43A1-995C-C1294B668DA8}" srcOrd="1" destOrd="0" parTransId="{05806625-3DF5-4518-9A0F-B10554F176A4}" sibTransId="{A26A83D3-7211-4B2F-BAF1-E4A8704346E1}"/>
    <dgm:cxn modelId="{42B91F8A-306D-42F3-A4E3-F89D7DEC8DEA}" type="presOf" srcId="{C8777454-BE38-4264-9EBE-302C6CA17DDC}" destId="{3871A522-4140-49AA-85AC-06FB5D1C2B2D}" srcOrd="0" destOrd="0" presId="urn:microsoft.com/office/officeart/2005/8/layout/cycle5"/>
    <dgm:cxn modelId="{278D1FBA-B0F9-46C6-B672-796D9A9D307E}" type="presOf" srcId="{8234E32F-C73A-4BD5-A510-DC359B0077A9}" destId="{E241AFB1-F9E9-4917-AB44-1529106A71F3}" srcOrd="0" destOrd="0" presId="urn:microsoft.com/office/officeart/2005/8/layout/cycle5"/>
    <dgm:cxn modelId="{D62C18F0-4447-48AD-BB59-24E32FA066BC}" type="presOf" srcId="{1C42D4B9-1EFE-4B9E-B05F-7DEECCEACA85}" destId="{80FC300B-413F-4ABD-8ACB-313FAC1285FB}" srcOrd="0" destOrd="0" presId="urn:microsoft.com/office/officeart/2005/8/layout/cycle5"/>
    <dgm:cxn modelId="{41349127-1BF2-438C-A36E-1E823810B258}" type="presOf" srcId="{9D7B0C9C-4500-4443-AE0D-4EB2938A326E}" destId="{FDA6E5CD-74E2-4202-8A27-B346B5ED0E63}" srcOrd="0" destOrd="0" presId="urn:microsoft.com/office/officeart/2005/8/layout/cycle5"/>
    <dgm:cxn modelId="{27F5A708-87A8-4D7B-ACDF-D23B71D29D70}" type="presOf" srcId="{AFC6FAEC-008B-4CCE-8EF8-7D8B1310B872}" destId="{8E0B1A32-5E1B-4F84-8E9F-1B5E8DD6BA93}" srcOrd="0" destOrd="0" presId="urn:microsoft.com/office/officeart/2005/8/layout/cycle5"/>
    <dgm:cxn modelId="{3523B825-DAB9-4319-B349-71989C55182E}" type="presParOf" srcId="{D1919AF7-FB7A-47FA-82C7-A37E187E0A79}" destId="{FDA6E5CD-74E2-4202-8A27-B346B5ED0E63}" srcOrd="0" destOrd="0" presId="urn:microsoft.com/office/officeart/2005/8/layout/cycle5"/>
    <dgm:cxn modelId="{A86FED4B-DFEF-4261-8843-80930CF2E0CF}" type="presParOf" srcId="{D1919AF7-FB7A-47FA-82C7-A37E187E0A79}" destId="{EAE8CEA6-46B1-4C48-9C81-88CD30FD20C2}" srcOrd="1" destOrd="0" presId="urn:microsoft.com/office/officeart/2005/8/layout/cycle5"/>
    <dgm:cxn modelId="{953DCCAE-D5A2-4305-B640-3EF6667BEC6B}" type="presParOf" srcId="{D1919AF7-FB7A-47FA-82C7-A37E187E0A79}" destId="{80FC300B-413F-4ABD-8ACB-313FAC1285FB}" srcOrd="2" destOrd="0" presId="urn:microsoft.com/office/officeart/2005/8/layout/cycle5"/>
    <dgm:cxn modelId="{2ADC03FD-1BFD-4D06-B41D-A949A4FB64ED}" type="presParOf" srcId="{D1919AF7-FB7A-47FA-82C7-A37E187E0A79}" destId="{D74C033F-9656-4796-A91E-FAA5EB67B74B}" srcOrd="3" destOrd="0" presId="urn:microsoft.com/office/officeart/2005/8/layout/cycle5"/>
    <dgm:cxn modelId="{BF3498D2-3C5C-4331-BF2B-123D971DBB53}" type="presParOf" srcId="{D1919AF7-FB7A-47FA-82C7-A37E187E0A79}" destId="{BD3643F7-C818-46D6-94FC-FA2920EC4E68}" srcOrd="4" destOrd="0" presId="urn:microsoft.com/office/officeart/2005/8/layout/cycle5"/>
    <dgm:cxn modelId="{2B93339E-623C-4183-9C01-19D13A2951D1}" type="presParOf" srcId="{D1919AF7-FB7A-47FA-82C7-A37E187E0A79}" destId="{900B46D0-CF6F-4B3F-BD2C-E73915935287}" srcOrd="5" destOrd="0" presId="urn:microsoft.com/office/officeart/2005/8/layout/cycle5"/>
    <dgm:cxn modelId="{B31157FA-80AA-4DE3-BC4F-A0F291E59D67}" type="presParOf" srcId="{D1919AF7-FB7A-47FA-82C7-A37E187E0A79}" destId="{E241AFB1-F9E9-4917-AB44-1529106A71F3}" srcOrd="6" destOrd="0" presId="urn:microsoft.com/office/officeart/2005/8/layout/cycle5"/>
    <dgm:cxn modelId="{68925A85-3274-4E59-A19B-99F40C419653}" type="presParOf" srcId="{D1919AF7-FB7A-47FA-82C7-A37E187E0A79}" destId="{C42FD0A8-BE1D-434D-82C5-68078F5EFF61}" srcOrd="7" destOrd="0" presId="urn:microsoft.com/office/officeart/2005/8/layout/cycle5"/>
    <dgm:cxn modelId="{AF7DCF4D-DB8E-43AA-A83B-72C584448782}" type="presParOf" srcId="{D1919AF7-FB7A-47FA-82C7-A37E187E0A79}" destId="{8E0B1A32-5E1B-4F84-8E9F-1B5E8DD6BA93}" srcOrd="8" destOrd="0" presId="urn:microsoft.com/office/officeart/2005/8/layout/cycle5"/>
    <dgm:cxn modelId="{9A35CA26-C02E-4E19-B9F7-D5C28C400FBB}" type="presParOf" srcId="{D1919AF7-FB7A-47FA-82C7-A37E187E0A79}" destId="{0BE5C968-7945-4E6D-9A44-C0B7632D913F}" srcOrd="9" destOrd="0" presId="urn:microsoft.com/office/officeart/2005/8/layout/cycle5"/>
    <dgm:cxn modelId="{C9EBFC7E-170E-45FF-8EB8-CA6CAD5586EA}" type="presParOf" srcId="{D1919AF7-FB7A-47FA-82C7-A37E187E0A79}" destId="{392B1FEB-435E-492D-9104-1201B7E0AA4A}" srcOrd="10" destOrd="0" presId="urn:microsoft.com/office/officeart/2005/8/layout/cycle5"/>
    <dgm:cxn modelId="{7AE21F99-0E3E-4FF9-A150-F07AB898FA7A}" type="presParOf" srcId="{D1919AF7-FB7A-47FA-82C7-A37E187E0A79}" destId="{4FFBFC3F-D976-4F36-AC9B-FCA2006E448A}" srcOrd="11" destOrd="0" presId="urn:microsoft.com/office/officeart/2005/8/layout/cycle5"/>
    <dgm:cxn modelId="{821E0CA0-CB3F-4862-A496-04A2C9F74A95}" type="presParOf" srcId="{D1919AF7-FB7A-47FA-82C7-A37E187E0A79}" destId="{3871A522-4140-49AA-85AC-06FB5D1C2B2D}" srcOrd="12" destOrd="0" presId="urn:microsoft.com/office/officeart/2005/8/layout/cycle5"/>
    <dgm:cxn modelId="{E54E1B57-FAFD-4CB3-B29D-82ACEAC8DE64}" type="presParOf" srcId="{D1919AF7-FB7A-47FA-82C7-A37E187E0A79}" destId="{54732B4F-DBFF-4573-A656-88706CD0A3A2}" srcOrd="13" destOrd="0" presId="urn:microsoft.com/office/officeart/2005/8/layout/cycle5"/>
    <dgm:cxn modelId="{AE4397FF-62B9-44F4-827F-E2EDB7DA928F}" type="presParOf" srcId="{D1919AF7-FB7A-47FA-82C7-A37E187E0A79}" destId="{8B30B6ED-C769-43F4-B646-87754D03F194}"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70455-7A51-4917-BE27-D1FAC3B7B8D1}">
      <dsp:nvSpPr>
        <dsp:cNvPr id="0" name=""/>
        <dsp:cNvSpPr/>
      </dsp:nvSpPr>
      <dsp:spPr>
        <a:xfrm>
          <a:off x="0" y="76946"/>
          <a:ext cx="6640495" cy="631800"/>
        </a:xfrm>
        <a:prstGeom prst="roundRect">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Test case generation</a:t>
          </a:r>
          <a:endParaRPr lang="en-US" sz="2700" kern="1200" dirty="0"/>
        </a:p>
      </dsp:txBody>
      <dsp:txXfrm>
        <a:off x="30842" y="107788"/>
        <a:ext cx="6578811" cy="570116"/>
      </dsp:txXfrm>
    </dsp:sp>
    <dsp:sp modelId="{71497550-9F1D-4D88-9145-DDAD4329CE3E}">
      <dsp:nvSpPr>
        <dsp:cNvPr id="0" name=""/>
        <dsp:cNvSpPr/>
      </dsp:nvSpPr>
      <dsp:spPr>
        <a:xfrm>
          <a:off x="0" y="786506"/>
          <a:ext cx="6640495" cy="631800"/>
        </a:xfrm>
        <a:prstGeom prst="roundRect">
          <a:avLst/>
        </a:prstGeom>
        <a:gradFill rotWithShape="0">
          <a:gsLst>
            <a:gs pos="0">
              <a:schemeClr val="accent5">
                <a:hueOff val="2965043"/>
                <a:satOff val="-11024"/>
                <a:lumOff val="-2902"/>
                <a:alphaOff val="0"/>
                <a:shade val="15000"/>
                <a:satMod val="180000"/>
              </a:schemeClr>
            </a:gs>
            <a:gs pos="50000">
              <a:schemeClr val="accent5">
                <a:hueOff val="2965043"/>
                <a:satOff val="-11024"/>
                <a:lumOff val="-2902"/>
                <a:alphaOff val="0"/>
                <a:shade val="45000"/>
                <a:satMod val="170000"/>
              </a:schemeClr>
            </a:gs>
            <a:gs pos="70000">
              <a:schemeClr val="accent5">
                <a:hueOff val="2965043"/>
                <a:satOff val="-11024"/>
                <a:lumOff val="-2902"/>
                <a:alphaOff val="0"/>
                <a:tint val="99000"/>
                <a:shade val="65000"/>
                <a:satMod val="155000"/>
              </a:schemeClr>
            </a:gs>
            <a:gs pos="100000">
              <a:schemeClr val="accent5">
                <a:hueOff val="2965043"/>
                <a:satOff val="-11024"/>
                <a:lumOff val="-290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Verifying Compilers</a:t>
          </a:r>
          <a:endParaRPr lang="en-US" sz="2700" kern="1200" dirty="0"/>
        </a:p>
      </dsp:txBody>
      <dsp:txXfrm>
        <a:off x="30842" y="817348"/>
        <a:ext cx="6578811" cy="570116"/>
      </dsp:txXfrm>
    </dsp:sp>
    <dsp:sp modelId="{9E8040C1-5C12-4E02-8F39-1DE656AAD1FE}">
      <dsp:nvSpPr>
        <dsp:cNvPr id="0" name=""/>
        <dsp:cNvSpPr/>
      </dsp:nvSpPr>
      <dsp:spPr>
        <a:xfrm>
          <a:off x="0" y="1496067"/>
          <a:ext cx="6640495" cy="631800"/>
        </a:xfrm>
        <a:prstGeom prst="roundRect">
          <a:avLst/>
        </a:prstGeom>
        <a:gradFill rotWithShape="0">
          <a:gsLst>
            <a:gs pos="0">
              <a:schemeClr val="accent5">
                <a:hueOff val="5930085"/>
                <a:satOff val="-22047"/>
                <a:lumOff val="-5804"/>
                <a:alphaOff val="0"/>
                <a:shade val="15000"/>
                <a:satMod val="180000"/>
              </a:schemeClr>
            </a:gs>
            <a:gs pos="50000">
              <a:schemeClr val="accent5">
                <a:hueOff val="5930085"/>
                <a:satOff val="-22047"/>
                <a:lumOff val="-5804"/>
                <a:alphaOff val="0"/>
                <a:shade val="45000"/>
                <a:satMod val="170000"/>
              </a:schemeClr>
            </a:gs>
            <a:gs pos="70000">
              <a:schemeClr val="accent5">
                <a:hueOff val="5930085"/>
                <a:satOff val="-22047"/>
                <a:lumOff val="-5804"/>
                <a:alphaOff val="0"/>
                <a:tint val="99000"/>
                <a:shade val="65000"/>
                <a:satMod val="155000"/>
              </a:schemeClr>
            </a:gs>
            <a:gs pos="100000">
              <a:schemeClr val="accent5">
                <a:hueOff val="5930085"/>
                <a:satOff val="-22047"/>
                <a:lumOff val="-5804"/>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Predicate Abstraction</a:t>
          </a:r>
          <a:endParaRPr lang="en-US" sz="2700" kern="1200" dirty="0"/>
        </a:p>
      </dsp:txBody>
      <dsp:txXfrm>
        <a:off x="30842" y="1526909"/>
        <a:ext cx="6578811" cy="570116"/>
      </dsp:txXfrm>
    </dsp:sp>
    <dsp:sp modelId="{3973E97C-1B6E-46BE-AE9F-9D777A355762}">
      <dsp:nvSpPr>
        <dsp:cNvPr id="0" name=""/>
        <dsp:cNvSpPr/>
      </dsp:nvSpPr>
      <dsp:spPr>
        <a:xfrm>
          <a:off x="0" y="2205627"/>
          <a:ext cx="6640495" cy="631800"/>
        </a:xfrm>
        <a:prstGeom prst="roundRect">
          <a:avLst/>
        </a:prstGeom>
        <a:gradFill rotWithShape="0">
          <a:gsLst>
            <a:gs pos="0">
              <a:schemeClr val="accent5">
                <a:hueOff val="8895128"/>
                <a:satOff val="-33071"/>
                <a:lumOff val="-8706"/>
                <a:alphaOff val="0"/>
                <a:shade val="15000"/>
                <a:satMod val="180000"/>
              </a:schemeClr>
            </a:gs>
            <a:gs pos="50000">
              <a:schemeClr val="accent5">
                <a:hueOff val="8895128"/>
                <a:satOff val="-33071"/>
                <a:lumOff val="-8706"/>
                <a:alphaOff val="0"/>
                <a:shade val="45000"/>
                <a:satMod val="170000"/>
              </a:schemeClr>
            </a:gs>
            <a:gs pos="70000">
              <a:schemeClr val="accent5">
                <a:hueOff val="8895128"/>
                <a:satOff val="-33071"/>
                <a:lumOff val="-8706"/>
                <a:alphaOff val="0"/>
                <a:tint val="99000"/>
                <a:shade val="65000"/>
                <a:satMod val="155000"/>
              </a:schemeClr>
            </a:gs>
            <a:gs pos="100000">
              <a:schemeClr val="accent5">
                <a:hueOff val="8895128"/>
                <a:satOff val="-33071"/>
                <a:lumOff val="-870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Invariant Generation</a:t>
          </a:r>
          <a:endParaRPr lang="en-US" sz="2700" kern="1200" dirty="0"/>
        </a:p>
      </dsp:txBody>
      <dsp:txXfrm>
        <a:off x="30842" y="2236469"/>
        <a:ext cx="6578811" cy="570116"/>
      </dsp:txXfrm>
    </dsp:sp>
    <dsp:sp modelId="{BF66F49D-233C-415B-8655-05BD7089D001}">
      <dsp:nvSpPr>
        <dsp:cNvPr id="0" name=""/>
        <dsp:cNvSpPr/>
      </dsp:nvSpPr>
      <dsp:spPr>
        <a:xfrm>
          <a:off x="0" y="2915187"/>
          <a:ext cx="6640495" cy="631800"/>
        </a:xfrm>
        <a:prstGeom prst="roundRect">
          <a:avLst/>
        </a:prstGeom>
        <a:gradFill rotWithShape="0">
          <a:gsLst>
            <a:gs pos="0">
              <a:schemeClr val="accent5">
                <a:hueOff val="11860171"/>
                <a:satOff val="-44094"/>
                <a:lumOff val="-11608"/>
                <a:alphaOff val="0"/>
                <a:shade val="15000"/>
                <a:satMod val="180000"/>
              </a:schemeClr>
            </a:gs>
            <a:gs pos="50000">
              <a:schemeClr val="accent5">
                <a:hueOff val="11860171"/>
                <a:satOff val="-44094"/>
                <a:lumOff val="-11608"/>
                <a:alphaOff val="0"/>
                <a:shade val="45000"/>
                <a:satMod val="170000"/>
              </a:schemeClr>
            </a:gs>
            <a:gs pos="70000">
              <a:schemeClr val="accent5">
                <a:hueOff val="11860171"/>
                <a:satOff val="-44094"/>
                <a:lumOff val="-11608"/>
                <a:alphaOff val="0"/>
                <a:tint val="99000"/>
                <a:shade val="65000"/>
                <a:satMod val="155000"/>
              </a:schemeClr>
            </a:gs>
            <a:gs pos="100000">
              <a:schemeClr val="accent5">
                <a:hueOff val="11860171"/>
                <a:satOff val="-44094"/>
                <a:lumOff val="-116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Type Checking</a:t>
          </a:r>
          <a:endParaRPr lang="en-US" sz="2700" kern="1200" dirty="0"/>
        </a:p>
      </dsp:txBody>
      <dsp:txXfrm>
        <a:off x="30842" y="2946029"/>
        <a:ext cx="6578811" cy="570116"/>
      </dsp:txXfrm>
    </dsp:sp>
    <dsp:sp modelId="{FB2D4B19-3337-4830-AD4B-119F5D9B67E6}">
      <dsp:nvSpPr>
        <dsp:cNvPr id="0" name=""/>
        <dsp:cNvSpPr/>
      </dsp:nvSpPr>
      <dsp:spPr>
        <a:xfrm>
          <a:off x="0" y="3624747"/>
          <a:ext cx="6640495" cy="631800"/>
        </a:xfrm>
        <a:prstGeom prst="roundRect">
          <a:avLst/>
        </a:prstGeom>
        <a:gradFill rotWithShape="0">
          <a:gsLst>
            <a:gs pos="0">
              <a:schemeClr val="accent5">
                <a:hueOff val="14825213"/>
                <a:satOff val="-55118"/>
                <a:lumOff val="-14510"/>
                <a:alphaOff val="0"/>
                <a:shade val="15000"/>
                <a:satMod val="180000"/>
              </a:schemeClr>
            </a:gs>
            <a:gs pos="50000">
              <a:schemeClr val="accent5">
                <a:hueOff val="14825213"/>
                <a:satOff val="-55118"/>
                <a:lumOff val="-14510"/>
                <a:alphaOff val="0"/>
                <a:shade val="45000"/>
                <a:satMod val="170000"/>
              </a:schemeClr>
            </a:gs>
            <a:gs pos="70000">
              <a:schemeClr val="accent5">
                <a:hueOff val="14825213"/>
                <a:satOff val="-55118"/>
                <a:lumOff val="-14510"/>
                <a:alphaOff val="0"/>
                <a:tint val="99000"/>
                <a:shade val="65000"/>
                <a:satMod val="155000"/>
              </a:schemeClr>
            </a:gs>
            <a:gs pos="100000">
              <a:schemeClr val="accent5">
                <a:hueOff val="14825213"/>
                <a:satOff val="-55118"/>
                <a:lumOff val="-1451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Model Based Testing</a:t>
          </a:r>
          <a:endParaRPr lang="en-US" sz="2700" b="1" kern="1200" dirty="0"/>
        </a:p>
      </dsp:txBody>
      <dsp:txXfrm>
        <a:off x="30842" y="3655589"/>
        <a:ext cx="6578811" cy="570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B0980-9756-4B2A-938B-D7872034D7EB}">
      <dsp:nvSpPr>
        <dsp:cNvPr id="0" name=""/>
        <dsp:cNvSpPr/>
      </dsp:nvSpPr>
      <dsp:spPr>
        <a:xfrm>
          <a:off x="2822055" y="1320096"/>
          <a:ext cx="992453" cy="97983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t>Z3</a:t>
          </a:r>
          <a:endParaRPr lang="en-US" sz="4300" kern="1200" dirty="0"/>
        </a:p>
      </dsp:txBody>
      <dsp:txXfrm>
        <a:off x="2967396" y="1463590"/>
        <a:ext cx="701771" cy="692850"/>
      </dsp:txXfrm>
    </dsp:sp>
    <dsp:sp modelId="{4791977B-3D60-45CE-A267-EB0E534B83F4}">
      <dsp:nvSpPr>
        <dsp:cNvPr id="0" name=""/>
        <dsp:cNvSpPr/>
      </dsp:nvSpPr>
      <dsp:spPr>
        <a:xfrm rot="11700000">
          <a:off x="1880008" y="1385486"/>
          <a:ext cx="923199" cy="325660"/>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5B58844-1A6B-4178-B654-1BDC9729BEDA}">
      <dsp:nvSpPr>
        <dsp:cNvPr id="0" name=""/>
        <dsp:cNvSpPr/>
      </dsp:nvSpPr>
      <dsp:spPr>
        <a:xfrm>
          <a:off x="1352969" y="994631"/>
          <a:ext cx="1085535" cy="868428"/>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Text</a:t>
          </a:r>
          <a:endParaRPr lang="en-US" sz="2300" kern="1200" dirty="0"/>
        </a:p>
      </dsp:txBody>
      <dsp:txXfrm>
        <a:off x="1378404" y="1020066"/>
        <a:ext cx="1034665" cy="817558"/>
      </dsp:txXfrm>
    </dsp:sp>
    <dsp:sp modelId="{37DAC68F-24B1-4F47-B42F-F4B9F50132B0}">
      <dsp:nvSpPr>
        <dsp:cNvPr id="0" name=""/>
        <dsp:cNvSpPr/>
      </dsp:nvSpPr>
      <dsp:spPr>
        <a:xfrm rot="14700000">
          <a:off x="2428060" y="732834"/>
          <a:ext cx="927705" cy="325660"/>
        </a:xfrm>
        <a:prstGeom prst="leftArrow">
          <a:avLst>
            <a:gd name="adj1" fmla="val 60000"/>
            <a:gd name="adj2" fmla="val 50000"/>
          </a:avLst>
        </a:prstGeom>
        <a:gradFill rotWithShape="0">
          <a:gsLst>
            <a:gs pos="0">
              <a:schemeClr val="accent3">
                <a:hueOff val="1343675"/>
                <a:satOff val="-2482"/>
                <a:lumOff val="-915"/>
                <a:alphaOff val="0"/>
                <a:shade val="15000"/>
                <a:satMod val="180000"/>
              </a:schemeClr>
            </a:gs>
            <a:gs pos="50000">
              <a:schemeClr val="accent3">
                <a:hueOff val="1343675"/>
                <a:satOff val="-2482"/>
                <a:lumOff val="-915"/>
                <a:alphaOff val="0"/>
                <a:shade val="45000"/>
                <a:satMod val="170000"/>
              </a:schemeClr>
            </a:gs>
            <a:gs pos="70000">
              <a:schemeClr val="accent3">
                <a:hueOff val="1343675"/>
                <a:satOff val="-2482"/>
                <a:lumOff val="-915"/>
                <a:alphaOff val="0"/>
                <a:tint val="99000"/>
                <a:shade val="65000"/>
                <a:satMod val="155000"/>
              </a:schemeClr>
            </a:gs>
            <a:gs pos="100000">
              <a:schemeClr val="accent3">
                <a:hueOff val="1343675"/>
                <a:satOff val="-2482"/>
                <a:lumOff val="-915"/>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034B1A8-9228-48E4-AC62-0BA38AAD0108}">
      <dsp:nvSpPr>
        <dsp:cNvPr id="0" name=""/>
        <dsp:cNvSpPr/>
      </dsp:nvSpPr>
      <dsp:spPr>
        <a:xfrm>
          <a:off x="2153113" y="41057"/>
          <a:ext cx="1085535" cy="868428"/>
        </a:xfrm>
        <a:prstGeom prst="roundRect">
          <a:avLst>
            <a:gd name="adj" fmla="val 10000"/>
          </a:avLst>
        </a:prstGeom>
        <a:gradFill rotWithShape="0">
          <a:gsLst>
            <a:gs pos="0">
              <a:schemeClr val="accent3">
                <a:hueOff val="1343675"/>
                <a:satOff val="-2482"/>
                <a:lumOff val="-915"/>
                <a:alphaOff val="0"/>
                <a:shade val="15000"/>
                <a:satMod val="180000"/>
              </a:schemeClr>
            </a:gs>
            <a:gs pos="50000">
              <a:schemeClr val="accent3">
                <a:hueOff val="1343675"/>
                <a:satOff val="-2482"/>
                <a:lumOff val="-915"/>
                <a:alphaOff val="0"/>
                <a:shade val="45000"/>
                <a:satMod val="170000"/>
              </a:schemeClr>
            </a:gs>
            <a:gs pos="70000">
              <a:schemeClr val="accent3">
                <a:hueOff val="1343675"/>
                <a:satOff val="-2482"/>
                <a:lumOff val="-915"/>
                <a:alphaOff val="0"/>
                <a:tint val="99000"/>
                <a:shade val="65000"/>
                <a:satMod val="155000"/>
              </a:schemeClr>
            </a:gs>
            <a:gs pos="100000">
              <a:schemeClr val="accent3">
                <a:hueOff val="1343675"/>
                <a:satOff val="-2482"/>
                <a:lumOff val="-915"/>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C/C++</a:t>
          </a:r>
          <a:endParaRPr lang="en-US" sz="2300" kern="1200" dirty="0"/>
        </a:p>
      </dsp:txBody>
      <dsp:txXfrm>
        <a:off x="2178548" y="66492"/>
        <a:ext cx="1034665" cy="817558"/>
      </dsp:txXfrm>
    </dsp:sp>
    <dsp:sp modelId="{4245A790-3F38-49C0-A396-70842A9BABC0}">
      <dsp:nvSpPr>
        <dsp:cNvPr id="0" name=""/>
        <dsp:cNvSpPr/>
      </dsp:nvSpPr>
      <dsp:spPr>
        <a:xfrm rot="17700000">
          <a:off x="3280797" y="732834"/>
          <a:ext cx="927705" cy="325660"/>
        </a:xfrm>
        <a:prstGeom prst="leftArrow">
          <a:avLst>
            <a:gd name="adj1" fmla="val 60000"/>
            <a:gd name="adj2" fmla="val 50000"/>
          </a:avLst>
        </a:prstGeom>
        <a:gradFill rotWithShape="0">
          <a:gsLst>
            <a:gs pos="0">
              <a:schemeClr val="accent3">
                <a:hueOff val="2687350"/>
                <a:satOff val="-4965"/>
                <a:lumOff val="-1831"/>
                <a:alphaOff val="0"/>
                <a:shade val="15000"/>
                <a:satMod val="180000"/>
              </a:schemeClr>
            </a:gs>
            <a:gs pos="50000">
              <a:schemeClr val="accent3">
                <a:hueOff val="2687350"/>
                <a:satOff val="-4965"/>
                <a:lumOff val="-1831"/>
                <a:alphaOff val="0"/>
                <a:shade val="45000"/>
                <a:satMod val="170000"/>
              </a:schemeClr>
            </a:gs>
            <a:gs pos="70000">
              <a:schemeClr val="accent3">
                <a:hueOff val="2687350"/>
                <a:satOff val="-4965"/>
                <a:lumOff val="-1831"/>
                <a:alphaOff val="0"/>
                <a:tint val="99000"/>
                <a:shade val="65000"/>
                <a:satMod val="155000"/>
              </a:schemeClr>
            </a:gs>
            <a:gs pos="100000">
              <a:schemeClr val="accent3">
                <a:hueOff val="2687350"/>
                <a:satOff val="-4965"/>
                <a:lumOff val="-1831"/>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6B82B9-8B72-4709-AD97-A7D3F98FA0ED}">
      <dsp:nvSpPr>
        <dsp:cNvPr id="0" name=""/>
        <dsp:cNvSpPr/>
      </dsp:nvSpPr>
      <dsp:spPr>
        <a:xfrm>
          <a:off x="3397915" y="41057"/>
          <a:ext cx="1085535" cy="868428"/>
        </a:xfrm>
        <a:prstGeom prst="roundRect">
          <a:avLst>
            <a:gd name="adj" fmla="val 10000"/>
          </a:avLst>
        </a:prstGeom>
        <a:gradFill rotWithShape="0">
          <a:gsLst>
            <a:gs pos="0">
              <a:schemeClr val="accent3">
                <a:hueOff val="2687350"/>
                <a:satOff val="-4965"/>
                <a:lumOff val="-1831"/>
                <a:alphaOff val="0"/>
                <a:shade val="15000"/>
                <a:satMod val="180000"/>
              </a:schemeClr>
            </a:gs>
            <a:gs pos="50000">
              <a:schemeClr val="accent3">
                <a:hueOff val="2687350"/>
                <a:satOff val="-4965"/>
                <a:lumOff val="-1831"/>
                <a:alphaOff val="0"/>
                <a:shade val="45000"/>
                <a:satMod val="170000"/>
              </a:schemeClr>
            </a:gs>
            <a:gs pos="70000">
              <a:schemeClr val="accent3">
                <a:hueOff val="2687350"/>
                <a:satOff val="-4965"/>
                <a:lumOff val="-1831"/>
                <a:alphaOff val="0"/>
                <a:tint val="99000"/>
                <a:shade val="65000"/>
                <a:satMod val="155000"/>
              </a:schemeClr>
            </a:gs>
            <a:gs pos="100000">
              <a:schemeClr val="accent3">
                <a:hueOff val="2687350"/>
                <a:satOff val="-4965"/>
                <a:lumOff val="-1831"/>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.NET</a:t>
          </a:r>
          <a:endParaRPr lang="en-US" sz="2300" kern="1200" dirty="0"/>
        </a:p>
      </dsp:txBody>
      <dsp:txXfrm>
        <a:off x="3423350" y="66492"/>
        <a:ext cx="1034665" cy="817558"/>
      </dsp:txXfrm>
    </dsp:sp>
    <dsp:sp modelId="{D9921DBB-414C-4209-91BF-C2CA9E8042AE}">
      <dsp:nvSpPr>
        <dsp:cNvPr id="0" name=""/>
        <dsp:cNvSpPr/>
      </dsp:nvSpPr>
      <dsp:spPr>
        <a:xfrm rot="20700000">
          <a:off x="3833356" y="1385486"/>
          <a:ext cx="923199" cy="325660"/>
        </a:xfrm>
        <a:prstGeom prst="leftArrow">
          <a:avLst>
            <a:gd name="adj1" fmla="val 60000"/>
            <a:gd name="adj2" fmla="val 50000"/>
          </a:avLst>
        </a:prstGeom>
        <a:gradFill rotWithShape="0">
          <a:gsLst>
            <a:gs pos="0">
              <a:schemeClr val="accent3">
                <a:hueOff val="4031025"/>
                <a:satOff val="-7447"/>
                <a:lumOff val="-2746"/>
                <a:alphaOff val="0"/>
                <a:shade val="15000"/>
                <a:satMod val="180000"/>
              </a:schemeClr>
            </a:gs>
            <a:gs pos="50000">
              <a:schemeClr val="accent3">
                <a:hueOff val="4031025"/>
                <a:satOff val="-7447"/>
                <a:lumOff val="-2746"/>
                <a:alphaOff val="0"/>
                <a:shade val="45000"/>
                <a:satMod val="170000"/>
              </a:schemeClr>
            </a:gs>
            <a:gs pos="70000">
              <a:schemeClr val="accent3">
                <a:hueOff val="4031025"/>
                <a:satOff val="-7447"/>
                <a:lumOff val="-2746"/>
                <a:alphaOff val="0"/>
                <a:tint val="99000"/>
                <a:shade val="65000"/>
                <a:satMod val="155000"/>
              </a:schemeClr>
            </a:gs>
            <a:gs pos="100000">
              <a:schemeClr val="accent3">
                <a:hueOff val="4031025"/>
                <a:satOff val="-7447"/>
                <a:lumOff val="-274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499D169-5D19-44F2-8B82-65543C2432CE}">
      <dsp:nvSpPr>
        <dsp:cNvPr id="0" name=""/>
        <dsp:cNvSpPr/>
      </dsp:nvSpPr>
      <dsp:spPr>
        <a:xfrm>
          <a:off x="4198059" y="994631"/>
          <a:ext cx="1085535" cy="868428"/>
        </a:xfrm>
        <a:prstGeom prst="roundRect">
          <a:avLst>
            <a:gd name="adj" fmla="val 10000"/>
          </a:avLst>
        </a:prstGeom>
        <a:gradFill rotWithShape="0">
          <a:gsLst>
            <a:gs pos="0">
              <a:schemeClr val="accent3">
                <a:hueOff val="4031025"/>
                <a:satOff val="-7447"/>
                <a:lumOff val="-2746"/>
                <a:alphaOff val="0"/>
                <a:shade val="15000"/>
                <a:satMod val="180000"/>
              </a:schemeClr>
            </a:gs>
            <a:gs pos="50000">
              <a:schemeClr val="accent3">
                <a:hueOff val="4031025"/>
                <a:satOff val="-7447"/>
                <a:lumOff val="-2746"/>
                <a:alphaOff val="0"/>
                <a:shade val="45000"/>
                <a:satMod val="170000"/>
              </a:schemeClr>
            </a:gs>
            <a:gs pos="70000">
              <a:schemeClr val="accent3">
                <a:hueOff val="4031025"/>
                <a:satOff val="-7447"/>
                <a:lumOff val="-2746"/>
                <a:alphaOff val="0"/>
                <a:tint val="99000"/>
                <a:shade val="65000"/>
                <a:satMod val="155000"/>
              </a:schemeClr>
            </a:gs>
            <a:gs pos="100000">
              <a:schemeClr val="accent3">
                <a:hueOff val="4031025"/>
                <a:satOff val="-7447"/>
                <a:lumOff val="-274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err="1" smtClean="0"/>
            <a:t>OCaml</a:t>
          </a:r>
          <a:endParaRPr lang="en-US" sz="2300" kern="1200" dirty="0"/>
        </a:p>
      </dsp:txBody>
      <dsp:txXfrm>
        <a:off x="4223494" y="1020066"/>
        <a:ext cx="1034665" cy="8175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2196A-3257-4E21-8B67-27C47C3EB287}">
      <dsp:nvSpPr>
        <dsp:cNvPr id="0" name=""/>
        <dsp:cNvSpPr/>
      </dsp:nvSpPr>
      <dsp:spPr>
        <a:xfrm>
          <a:off x="71759" y="1997"/>
          <a:ext cx="2316509" cy="926603"/>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PEX</a:t>
          </a:r>
          <a:endParaRPr lang="en-US" sz="2400" kern="1200" dirty="0"/>
        </a:p>
      </dsp:txBody>
      <dsp:txXfrm>
        <a:off x="535061" y="1997"/>
        <a:ext cx="1389906" cy="926603"/>
      </dsp:txXfrm>
    </dsp:sp>
    <dsp:sp modelId="{75022CE1-001A-482D-B6E3-A23252CF193A}">
      <dsp:nvSpPr>
        <dsp:cNvPr id="0" name=""/>
        <dsp:cNvSpPr/>
      </dsp:nvSpPr>
      <dsp:spPr>
        <a:xfrm>
          <a:off x="2087123" y="80758"/>
          <a:ext cx="6223117" cy="769081"/>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9210" tIns="14605" rIns="0" bIns="14605" numCol="1" spcCol="1270" anchor="ctr" anchorCtr="0">
          <a:noAutofit/>
        </a:bodyPr>
        <a:lstStyle/>
        <a:p>
          <a:pPr lvl="0" algn="l" defTabSz="1022350" rtl="0">
            <a:lnSpc>
              <a:spcPct val="90000"/>
            </a:lnSpc>
            <a:spcBef>
              <a:spcPct val="0"/>
            </a:spcBef>
            <a:spcAft>
              <a:spcPct val="35000"/>
            </a:spcAft>
          </a:pPr>
          <a:r>
            <a:rPr lang="en-US" sz="2300" kern="1200" dirty="0" smtClean="0"/>
            <a:t>Implements DART for .NET.</a:t>
          </a:r>
          <a:endParaRPr lang="en-US" sz="2300" kern="1200" dirty="0"/>
        </a:p>
      </dsp:txBody>
      <dsp:txXfrm>
        <a:off x="2471664" y="80758"/>
        <a:ext cx="5454036" cy="769081"/>
      </dsp:txXfrm>
    </dsp:sp>
    <dsp:sp modelId="{CA80FAF8-E1FB-4DA3-AC96-5A8BFA34F0D8}">
      <dsp:nvSpPr>
        <dsp:cNvPr id="0" name=""/>
        <dsp:cNvSpPr/>
      </dsp:nvSpPr>
      <dsp:spPr>
        <a:xfrm>
          <a:off x="71759" y="1058325"/>
          <a:ext cx="2316509" cy="926603"/>
        </a:xfrm>
        <a:prstGeom prst="chevron">
          <a:avLst/>
        </a:prstGeom>
        <a:gradFill rotWithShape="0">
          <a:gsLst>
            <a:gs pos="0">
              <a:schemeClr val="accent2">
                <a:hueOff val="-3794743"/>
                <a:satOff val="10719"/>
                <a:lumOff val="2745"/>
                <a:alphaOff val="0"/>
                <a:shade val="15000"/>
                <a:satMod val="180000"/>
              </a:schemeClr>
            </a:gs>
            <a:gs pos="50000">
              <a:schemeClr val="accent2">
                <a:hueOff val="-3794743"/>
                <a:satOff val="10719"/>
                <a:lumOff val="2745"/>
                <a:alphaOff val="0"/>
                <a:shade val="45000"/>
                <a:satMod val="170000"/>
              </a:schemeClr>
            </a:gs>
            <a:gs pos="70000">
              <a:schemeClr val="accent2">
                <a:hueOff val="-3794743"/>
                <a:satOff val="10719"/>
                <a:lumOff val="2745"/>
                <a:alphaOff val="0"/>
                <a:tint val="99000"/>
                <a:shade val="65000"/>
                <a:satMod val="155000"/>
              </a:schemeClr>
            </a:gs>
            <a:gs pos="100000">
              <a:schemeClr val="accent2">
                <a:hueOff val="-3794743"/>
                <a:satOff val="10719"/>
                <a:lumOff val="2745"/>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SAGE</a:t>
          </a:r>
          <a:endParaRPr lang="en-US" sz="2400" kern="1200" dirty="0"/>
        </a:p>
      </dsp:txBody>
      <dsp:txXfrm>
        <a:off x="535061" y="1058325"/>
        <a:ext cx="1389906" cy="926603"/>
      </dsp:txXfrm>
    </dsp:sp>
    <dsp:sp modelId="{D5750C03-8B12-4A29-A0FD-18D38CACE075}">
      <dsp:nvSpPr>
        <dsp:cNvPr id="0" name=""/>
        <dsp:cNvSpPr/>
      </dsp:nvSpPr>
      <dsp:spPr>
        <a:xfrm>
          <a:off x="2087123" y="1137087"/>
          <a:ext cx="6223117" cy="769081"/>
        </a:xfrm>
        <a:prstGeom prst="chevron">
          <a:avLst/>
        </a:prstGeom>
        <a:solidFill>
          <a:schemeClr val="accent2">
            <a:tint val="40000"/>
            <a:alpha val="90000"/>
            <a:hueOff val="-4045218"/>
            <a:satOff val="11155"/>
            <a:lumOff val="941"/>
            <a:alphaOff val="0"/>
          </a:schemeClr>
        </a:solidFill>
        <a:ln w="9525" cap="flat" cmpd="sng" algn="ctr">
          <a:solidFill>
            <a:schemeClr val="accent2">
              <a:tint val="40000"/>
              <a:alpha val="90000"/>
              <a:hueOff val="-4045218"/>
              <a:satOff val="11155"/>
              <a:lumOff val="941"/>
              <a:alphaOff val="0"/>
            </a:schemeClr>
          </a:solidFill>
          <a:prstDash val="solid"/>
        </a:ln>
        <a:effectLst>
          <a:outerShdw blurRad="50800" dist="381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9210" tIns="14605" rIns="0" bIns="14605" numCol="1" spcCol="1270" anchor="ctr" anchorCtr="0">
          <a:noAutofit/>
        </a:bodyPr>
        <a:lstStyle/>
        <a:p>
          <a:pPr lvl="0" algn="l" defTabSz="1022350" rtl="0">
            <a:lnSpc>
              <a:spcPct val="90000"/>
            </a:lnSpc>
            <a:spcBef>
              <a:spcPct val="0"/>
            </a:spcBef>
            <a:spcAft>
              <a:spcPct val="35000"/>
            </a:spcAft>
          </a:pPr>
          <a:r>
            <a:rPr lang="en-US" sz="2300" kern="1200" dirty="0" smtClean="0"/>
            <a:t>Implements DART for x86 binaries.</a:t>
          </a:r>
          <a:endParaRPr lang="en-US" sz="2300" kern="1200" dirty="0"/>
        </a:p>
      </dsp:txBody>
      <dsp:txXfrm>
        <a:off x="2471664" y="1137087"/>
        <a:ext cx="5454036" cy="769081"/>
      </dsp:txXfrm>
    </dsp:sp>
    <dsp:sp modelId="{A5B23998-6121-4C9E-AB51-D125015951D7}">
      <dsp:nvSpPr>
        <dsp:cNvPr id="0" name=""/>
        <dsp:cNvSpPr/>
      </dsp:nvSpPr>
      <dsp:spPr>
        <a:xfrm>
          <a:off x="71759" y="2114654"/>
          <a:ext cx="2316509" cy="926603"/>
        </a:xfrm>
        <a:prstGeom prst="chevron">
          <a:avLst/>
        </a:prstGeom>
        <a:gradFill rotWithShape="0">
          <a:gsLst>
            <a:gs pos="0">
              <a:schemeClr val="accent2">
                <a:hueOff val="-7589485"/>
                <a:satOff val="21437"/>
                <a:lumOff val="5491"/>
                <a:alphaOff val="0"/>
                <a:shade val="15000"/>
                <a:satMod val="180000"/>
              </a:schemeClr>
            </a:gs>
            <a:gs pos="50000">
              <a:schemeClr val="accent2">
                <a:hueOff val="-7589485"/>
                <a:satOff val="21437"/>
                <a:lumOff val="5491"/>
                <a:alphaOff val="0"/>
                <a:shade val="45000"/>
                <a:satMod val="170000"/>
              </a:schemeClr>
            </a:gs>
            <a:gs pos="70000">
              <a:schemeClr val="accent2">
                <a:hueOff val="-7589485"/>
                <a:satOff val="21437"/>
                <a:lumOff val="5491"/>
                <a:alphaOff val="0"/>
                <a:tint val="99000"/>
                <a:shade val="65000"/>
                <a:satMod val="155000"/>
              </a:schemeClr>
            </a:gs>
            <a:gs pos="100000">
              <a:schemeClr val="accent2">
                <a:hueOff val="-7589485"/>
                <a:satOff val="21437"/>
                <a:lumOff val="5491"/>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YOGI</a:t>
          </a:r>
          <a:endParaRPr lang="en-US" sz="2400" kern="1200" dirty="0"/>
        </a:p>
      </dsp:txBody>
      <dsp:txXfrm>
        <a:off x="535061" y="2114654"/>
        <a:ext cx="1389906" cy="926603"/>
      </dsp:txXfrm>
    </dsp:sp>
    <dsp:sp modelId="{C8EC4D62-3389-4897-AB13-3184350BDDEC}">
      <dsp:nvSpPr>
        <dsp:cNvPr id="0" name=""/>
        <dsp:cNvSpPr/>
      </dsp:nvSpPr>
      <dsp:spPr>
        <a:xfrm>
          <a:off x="2087123" y="2193415"/>
          <a:ext cx="6223117" cy="769081"/>
        </a:xfrm>
        <a:prstGeom prst="chevron">
          <a:avLst/>
        </a:prstGeom>
        <a:solidFill>
          <a:schemeClr val="accent2">
            <a:tint val="40000"/>
            <a:alpha val="90000"/>
            <a:hueOff val="-8090435"/>
            <a:satOff val="22309"/>
            <a:lumOff val="1881"/>
            <a:alphaOff val="0"/>
          </a:schemeClr>
        </a:solidFill>
        <a:ln w="9525" cap="flat" cmpd="sng" algn="ctr">
          <a:solidFill>
            <a:schemeClr val="accent2">
              <a:tint val="40000"/>
              <a:alpha val="90000"/>
              <a:hueOff val="-8090435"/>
              <a:satOff val="22309"/>
              <a:lumOff val="1881"/>
              <a:alphaOff val="0"/>
            </a:schemeClr>
          </a:solidFill>
          <a:prstDash val="solid"/>
        </a:ln>
        <a:effectLst>
          <a:outerShdw blurRad="50800" dist="381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9210" tIns="14605" rIns="0" bIns="14605" numCol="1" spcCol="1270" anchor="ctr" anchorCtr="0">
          <a:noAutofit/>
        </a:bodyPr>
        <a:lstStyle/>
        <a:p>
          <a:pPr lvl="0" algn="l" defTabSz="1022350" rtl="0">
            <a:lnSpc>
              <a:spcPct val="90000"/>
            </a:lnSpc>
            <a:spcBef>
              <a:spcPct val="0"/>
            </a:spcBef>
            <a:spcAft>
              <a:spcPct val="35000"/>
            </a:spcAft>
          </a:pPr>
          <a:r>
            <a:rPr lang="en-US" sz="2300" kern="1200" dirty="0" smtClean="0"/>
            <a:t>Implements DART to check the feasibility of program paths generated statically.</a:t>
          </a:r>
          <a:endParaRPr lang="en-US" sz="2300" kern="1200" dirty="0"/>
        </a:p>
      </dsp:txBody>
      <dsp:txXfrm>
        <a:off x="2471664" y="2193415"/>
        <a:ext cx="5454036" cy="769081"/>
      </dsp:txXfrm>
    </dsp:sp>
    <dsp:sp modelId="{D86BEF52-A61A-46B3-B855-9E57331A6F58}">
      <dsp:nvSpPr>
        <dsp:cNvPr id="0" name=""/>
        <dsp:cNvSpPr/>
      </dsp:nvSpPr>
      <dsp:spPr>
        <a:xfrm>
          <a:off x="71759" y="3170982"/>
          <a:ext cx="2316509" cy="926603"/>
        </a:xfrm>
        <a:prstGeom prst="chevron">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Vigilante</a:t>
          </a:r>
          <a:endParaRPr lang="en-US" sz="2400" kern="1200" dirty="0"/>
        </a:p>
      </dsp:txBody>
      <dsp:txXfrm>
        <a:off x="535061" y="3170982"/>
        <a:ext cx="1389906" cy="926603"/>
      </dsp:txXfrm>
    </dsp:sp>
    <dsp:sp modelId="{7C49CE62-6522-4778-81F2-02C21B9968A5}">
      <dsp:nvSpPr>
        <dsp:cNvPr id="0" name=""/>
        <dsp:cNvSpPr/>
      </dsp:nvSpPr>
      <dsp:spPr>
        <a:xfrm>
          <a:off x="2087123" y="3249744"/>
          <a:ext cx="6223117" cy="769081"/>
        </a:xfrm>
        <a:prstGeom prst="chevron">
          <a:avLst/>
        </a:prstGeom>
        <a:solidFill>
          <a:schemeClr val="accent2">
            <a:tint val="40000"/>
            <a:alpha val="90000"/>
            <a:hueOff val="-12135653"/>
            <a:satOff val="33464"/>
            <a:lumOff val="2822"/>
            <a:alphaOff val="0"/>
          </a:schemeClr>
        </a:solidFill>
        <a:ln w="9525" cap="flat" cmpd="sng" algn="ctr">
          <a:solidFill>
            <a:schemeClr val="accent2">
              <a:tint val="40000"/>
              <a:alpha val="90000"/>
              <a:hueOff val="-12135653"/>
              <a:satOff val="33464"/>
              <a:lumOff val="2822"/>
              <a:alphaOff val="0"/>
            </a:schemeClr>
          </a:solidFill>
          <a:prstDash val="solid"/>
        </a:ln>
        <a:effectLst>
          <a:outerShdw blurRad="50800" dist="381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9210" tIns="14605" rIns="0" bIns="14605" numCol="1" spcCol="1270" anchor="ctr" anchorCtr="0">
          <a:noAutofit/>
        </a:bodyPr>
        <a:lstStyle/>
        <a:p>
          <a:pPr lvl="0" algn="l" defTabSz="1022350" rtl="0">
            <a:lnSpc>
              <a:spcPct val="90000"/>
            </a:lnSpc>
            <a:spcBef>
              <a:spcPct val="0"/>
            </a:spcBef>
            <a:spcAft>
              <a:spcPct val="35000"/>
            </a:spcAft>
          </a:pPr>
          <a:r>
            <a:rPr lang="en-US" sz="2300" kern="1200" dirty="0" smtClean="0"/>
            <a:t>Partially implements DART to dynamically generate worm filters.</a:t>
          </a:r>
          <a:endParaRPr lang="en-US" sz="2300" kern="1200" dirty="0"/>
        </a:p>
      </dsp:txBody>
      <dsp:txXfrm>
        <a:off x="2471664" y="3249744"/>
        <a:ext cx="5454036" cy="7690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B9DCF-58D1-42A8-A9C4-73101D4462EF}">
      <dsp:nvSpPr>
        <dsp:cNvPr id="0" name=""/>
        <dsp:cNvSpPr/>
      </dsp:nvSpPr>
      <dsp:spPr>
        <a:xfrm>
          <a:off x="5518" y="924964"/>
          <a:ext cx="2279769" cy="911907"/>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Rich Combination </a:t>
          </a:r>
          <a:endParaRPr lang="en-US" sz="1800" kern="1200" dirty="0"/>
        </a:p>
      </dsp:txBody>
      <dsp:txXfrm>
        <a:off x="461472" y="924964"/>
        <a:ext cx="1367862" cy="911907"/>
      </dsp:txXfrm>
    </dsp:sp>
    <dsp:sp modelId="{FA327132-FEFB-46D2-BF2E-18AC7A245A49}">
      <dsp:nvSpPr>
        <dsp:cNvPr id="0" name=""/>
        <dsp:cNvSpPr/>
      </dsp:nvSpPr>
      <dsp:spPr>
        <a:xfrm>
          <a:off x="1988917" y="1002476"/>
          <a:ext cx="1892208" cy="756883"/>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Linear arithmetic</a:t>
          </a:r>
          <a:endParaRPr lang="en-US" sz="2000" kern="1200" dirty="0"/>
        </a:p>
      </dsp:txBody>
      <dsp:txXfrm>
        <a:off x="2367359" y="1002476"/>
        <a:ext cx="1135325" cy="756883"/>
      </dsp:txXfrm>
    </dsp:sp>
    <dsp:sp modelId="{102F7659-7151-4EC8-A80B-0B2F5DD80954}">
      <dsp:nvSpPr>
        <dsp:cNvPr id="0" name=""/>
        <dsp:cNvSpPr/>
      </dsp:nvSpPr>
      <dsp:spPr>
        <a:xfrm>
          <a:off x="3616217" y="1002476"/>
          <a:ext cx="1892208" cy="756883"/>
        </a:xfrm>
        <a:prstGeom prst="chevron">
          <a:avLst/>
        </a:prstGeom>
        <a:solidFill>
          <a:schemeClr val="accent2">
            <a:tint val="40000"/>
            <a:alpha val="90000"/>
            <a:hueOff val="-2022609"/>
            <a:satOff val="5577"/>
            <a:lumOff val="470"/>
            <a:alphaOff val="0"/>
          </a:schemeClr>
        </a:solidFill>
        <a:ln w="9525" cap="flat" cmpd="sng" algn="ctr">
          <a:solidFill>
            <a:schemeClr val="accent2">
              <a:tint val="40000"/>
              <a:alpha val="90000"/>
              <a:hueOff val="-2022609"/>
              <a:satOff val="5577"/>
              <a:lumOff val="47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err="1" smtClean="0"/>
            <a:t>Bitvector</a:t>
          </a:r>
          <a:endParaRPr lang="en-US" sz="2000" kern="1200" dirty="0"/>
        </a:p>
      </dsp:txBody>
      <dsp:txXfrm>
        <a:off x="3994659" y="1002476"/>
        <a:ext cx="1135325" cy="756883"/>
      </dsp:txXfrm>
    </dsp:sp>
    <dsp:sp modelId="{58E79265-FD94-4156-8E1F-E80CEBE3210C}">
      <dsp:nvSpPr>
        <dsp:cNvPr id="0" name=""/>
        <dsp:cNvSpPr/>
      </dsp:nvSpPr>
      <dsp:spPr>
        <a:xfrm>
          <a:off x="5243516" y="1002476"/>
          <a:ext cx="1892208" cy="756883"/>
        </a:xfrm>
        <a:prstGeom prst="chevron">
          <a:avLst/>
        </a:prstGeom>
        <a:solidFill>
          <a:schemeClr val="accent2">
            <a:tint val="40000"/>
            <a:alpha val="90000"/>
            <a:hueOff val="-4045218"/>
            <a:satOff val="11155"/>
            <a:lumOff val="941"/>
            <a:alphaOff val="0"/>
          </a:schemeClr>
        </a:solidFill>
        <a:ln w="9525" cap="flat" cmpd="sng" algn="ctr">
          <a:solidFill>
            <a:schemeClr val="accent2">
              <a:tint val="40000"/>
              <a:alpha val="90000"/>
              <a:hueOff val="-4045218"/>
              <a:satOff val="11155"/>
              <a:lumOff val="941"/>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Arrays</a:t>
          </a:r>
          <a:endParaRPr lang="en-US" sz="2000" kern="1200" dirty="0"/>
        </a:p>
      </dsp:txBody>
      <dsp:txXfrm>
        <a:off x="5621958" y="1002476"/>
        <a:ext cx="1135325" cy="756883"/>
      </dsp:txXfrm>
    </dsp:sp>
    <dsp:sp modelId="{CC9F5C08-30D7-444D-9EA3-BC73B2A7F1F5}">
      <dsp:nvSpPr>
        <dsp:cNvPr id="0" name=""/>
        <dsp:cNvSpPr/>
      </dsp:nvSpPr>
      <dsp:spPr>
        <a:xfrm>
          <a:off x="6870815" y="1002476"/>
          <a:ext cx="1892208" cy="756883"/>
        </a:xfrm>
        <a:prstGeom prst="chevron">
          <a:avLst/>
        </a:prstGeom>
        <a:solidFill>
          <a:schemeClr val="accent2">
            <a:tint val="40000"/>
            <a:alpha val="90000"/>
            <a:hueOff val="-6067826"/>
            <a:satOff val="16732"/>
            <a:lumOff val="1411"/>
            <a:alphaOff val="0"/>
          </a:schemeClr>
        </a:solidFill>
        <a:ln w="9525" cap="flat" cmpd="sng" algn="ctr">
          <a:solidFill>
            <a:schemeClr val="accent2">
              <a:tint val="40000"/>
              <a:alpha val="90000"/>
              <a:hueOff val="-6067826"/>
              <a:satOff val="16732"/>
              <a:lumOff val="1411"/>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Free</a:t>
          </a:r>
        </a:p>
        <a:p>
          <a:pPr lvl="0" algn="ctr" defTabSz="889000" rtl="0">
            <a:lnSpc>
              <a:spcPct val="90000"/>
            </a:lnSpc>
            <a:spcBef>
              <a:spcPct val="0"/>
            </a:spcBef>
            <a:spcAft>
              <a:spcPct val="35000"/>
            </a:spcAft>
          </a:pPr>
          <a:r>
            <a:rPr lang="en-US" sz="2000" kern="1200" dirty="0" smtClean="0"/>
            <a:t>Functions</a:t>
          </a:r>
          <a:endParaRPr lang="en-US" sz="2000" kern="1200" dirty="0"/>
        </a:p>
      </dsp:txBody>
      <dsp:txXfrm>
        <a:off x="7249257" y="1002476"/>
        <a:ext cx="1135325" cy="756883"/>
      </dsp:txXfrm>
    </dsp:sp>
    <dsp:sp modelId="{179C538A-AF2B-4FE1-8086-DFF86317623F}">
      <dsp:nvSpPr>
        <dsp:cNvPr id="0" name=""/>
        <dsp:cNvSpPr/>
      </dsp:nvSpPr>
      <dsp:spPr>
        <a:xfrm>
          <a:off x="5518" y="1964539"/>
          <a:ext cx="2279769" cy="911907"/>
        </a:xfrm>
        <a:prstGeom prst="chevron">
          <a:avLst/>
        </a:prstGeom>
        <a:gradFill rotWithShape="0">
          <a:gsLst>
            <a:gs pos="0">
              <a:schemeClr val="accent2">
                <a:hueOff val="-3794743"/>
                <a:satOff val="10719"/>
                <a:lumOff val="2745"/>
                <a:alphaOff val="0"/>
                <a:shade val="15000"/>
                <a:satMod val="180000"/>
              </a:schemeClr>
            </a:gs>
            <a:gs pos="50000">
              <a:schemeClr val="accent2">
                <a:hueOff val="-3794743"/>
                <a:satOff val="10719"/>
                <a:lumOff val="2745"/>
                <a:alphaOff val="0"/>
                <a:shade val="45000"/>
                <a:satMod val="170000"/>
              </a:schemeClr>
            </a:gs>
            <a:gs pos="70000">
              <a:schemeClr val="accent2">
                <a:hueOff val="-3794743"/>
                <a:satOff val="10719"/>
                <a:lumOff val="2745"/>
                <a:alphaOff val="0"/>
                <a:tint val="99000"/>
                <a:shade val="65000"/>
                <a:satMod val="155000"/>
              </a:schemeClr>
            </a:gs>
            <a:gs pos="100000">
              <a:schemeClr val="accent2">
                <a:hueOff val="-3794743"/>
                <a:satOff val="10719"/>
                <a:lumOff val="2745"/>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3794743"/>
              <a:satOff val="10719"/>
              <a:lumOff val="2745"/>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Models</a:t>
          </a:r>
          <a:endParaRPr lang="en-US" sz="1800" kern="1200" dirty="0"/>
        </a:p>
      </dsp:txBody>
      <dsp:txXfrm>
        <a:off x="461472" y="1964539"/>
        <a:ext cx="1367862" cy="911907"/>
      </dsp:txXfrm>
    </dsp:sp>
    <dsp:sp modelId="{EFD35F54-D826-446E-9167-9FB5F71656E6}">
      <dsp:nvSpPr>
        <dsp:cNvPr id="0" name=""/>
        <dsp:cNvSpPr/>
      </dsp:nvSpPr>
      <dsp:spPr>
        <a:xfrm>
          <a:off x="1988917" y="2042051"/>
          <a:ext cx="6865083" cy="756883"/>
        </a:xfrm>
        <a:prstGeom prst="chevron">
          <a:avLst/>
        </a:prstGeom>
        <a:solidFill>
          <a:schemeClr val="accent2">
            <a:tint val="40000"/>
            <a:alpha val="90000"/>
            <a:hueOff val="-8090435"/>
            <a:satOff val="22309"/>
            <a:lumOff val="1881"/>
            <a:alphaOff val="0"/>
          </a:schemeClr>
        </a:solidFill>
        <a:ln w="9525" cap="flat" cmpd="sng" algn="ctr">
          <a:solidFill>
            <a:schemeClr val="accent2">
              <a:tint val="40000"/>
              <a:alpha val="90000"/>
              <a:hueOff val="-8090435"/>
              <a:satOff val="22309"/>
              <a:lumOff val="1881"/>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Model used as test inputs</a:t>
          </a:r>
          <a:endParaRPr lang="en-US" sz="2000" kern="1200" dirty="0"/>
        </a:p>
      </dsp:txBody>
      <dsp:txXfrm>
        <a:off x="2367359" y="2042051"/>
        <a:ext cx="6108200" cy="756883"/>
      </dsp:txXfrm>
    </dsp:sp>
    <dsp:sp modelId="{76303C98-FC16-43BF-BCFB-E5CF5041F3AC}">
      <dsp:nvSpPr>
        <dsp:cNvPr id="0" name=""/>
        <dsp:cNvSpPr/>
      </dsp:nvSpPr>
      <dsp:spPr>
        <a:xfrm>
          <a:off x="5518" y="3004114"/>
          <a:ext cx="2279769" cy="911907"/>
        </a:xfrm>
        <a:prstGeom prst="chevron">
          <a:avLst/>
        </a:prstGeom>
        <a:gradFill rotWithShape="0">
          <a:gsLst>
            <a:gs pos="0">
              <a:schemeClr val="accent2">
                <a:hueOff val="-7589485"/>
                <a:satOff val="21437"/>
                <a:lumOff val="5491"/>
                <a:alphaOff val="0"/>
                <a:shade val="15000"/>
                <a:satMod val="180000"/>
              </a:schemeClr>
            </a:gs>
            <a:gs pos="50000">
              <a:schemeClr val="accent2">
                <a:hueOff val="-7589485"/>
                <a:satOff val="21437"/>
                <a:lumOff val="5491"/>
                <a:alphaOff val="0"/>
                <a:shade val="45000"/>
                <a:satMod val="170000"/>
              </a:schemeClr>
            </a:gs>
            <a:gs pos="70000">
              <a:schemeClr val="accent2">
                <a:hueOff val="-7589485"/>
                <a:satOff val="21437"/>
                <a:lumOff val="5491"/>
                <a:alphaOff val="0"/>
                <a:tint val="99000"/>
                <a:shade val="65000"/>
                <a:satMod val="155000"/>
              </a:schemeClr>
            </a:gs>
            <a:gs pos="100000">
              <a:schemeClr val="accent2">
                <a:hueOff val="-7589485"/>
                <a:satOff val="21437"/>
                <a:lumOff val="5491"/>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7589485"/>
              <a:satOff val="21437"/>
              <a:lumOff val="5491"/>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 </a:t>
          </a:r>
          <a:r>
            <a:rPr lang="en-US" sz="1800" kern="1200" dirty="0" smtClean="0">
              <a:sym typeface="Symbol"/>
            </a:rPr>
            <a:t>-Quantifier</a:t>
          </a:r>
          <a:endParaRPr lang="en-US" sz="1800" kern="1200" dirty="0"/>
        </a:p>
      </dsp:txBody>
      <dsp:txXfrm>
        <a:off x="461472" y="3004114"/>
        <a:ext cx="1367862" cy="911907"/>
      </dsp:txXfrm>
    </dsp:sp>
    <dsp:sp modelId="{F870B098-690B-4005-84E7-A113FE1A0FF1}">
      <dsp:nvSpPr>
        <dsp:cNvPr id="0" name=""/>
        <dsp:cNvSpPr/>
      </dsp:nvSpPr>
      <dsp:spPr>
        <a:xfrm>
          <a:off x="1988917" y="3081626"/>
          <a:ext cx="6796547" cy="756883"/>
        </a:xfrm>
        <a:prstGeom prst="chevron">
          <a:avLst/>
        </a:prstGeom>
        <a:solidFill>
          <a:schemeClr val="accent2">
            <a:tint val="40000"/>
            <a:alpha val="90000"/>
            <a:hueOff val="-10113044"/>
            <a:satOff val="27887"/>
            <a:lumOff val="2352"/>
            <a:alphaOff val="0"/>
          </a:schemeClr>
        </a:solidFill>
        <a:ln w="9525" cap="flat" cmpd="sng" algn="ctr">
          <a:solidFill>
            <a:schemeClr val="accent2">
              <a:tint val="40000"/>
              <a:alpha val="90000"/>
              <a:hueOff val="-10113044"/>
              <a:satOff val="27887"/>
              <a:lumOff val="2352"/>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Used to model custom theories (e.g., .NET type system)</a:t>
          </a:r>
          <a:endParaRPr lang="en-US" sz="2000" kern="1200" dirty="0"/>
        </a:p>
      </dsp:txBody>
      <dsp:txXfrm>
        <a:off x="2367359" y="3081626"/>
        <a:ext cx="6039664" cy="756883"/>
      </dsp:txXfrm>
    </dsp:sp>
    <dsp:sp modelId="{6B2D5F81-EB5C-45CC-8EF9-D4E6AF2AE0DD}">
      <dsp:nvSpPr>
        <dsp:cNvPr id="0" name=""/>
        <dsp:cNvSpPr/>
      </dsp:nvSpPr>
      <dsp:spPr>
        <a:xfrm>
          <a:off x="5518" y="4043688"/>
          <a:ext cx="2279769" cy="911907"/>
        </a:xfrm>
        <a:prstGeom prst="chevron">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1384228"/>
              <a:satOff val="32156"/>
              <a:lumOff val="823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 API</a:t>
          </a:r>
          <a:endParaRPr lang="en-US" sz="1800" kern="1200" dirty="0"/>
        </a:p>
      </dsp:txBody>
      <dsp:txXfrm>
        <a:off x="461472" y="4043688"/>
        <a:ext cx="1367862" cy="911907"/>
      </dsp:txXfrm>
    </dsp:sp>
    <dsp:sp modelId="{68227CD9-4DDB-4F5C-81E5-BF1A24AC14CA}">
      <dsp:nvSpPr>
        <dsp:cNvPr id="0" name=""/>
        <dsp:cNvSpPr/>
      </dsp:nvSpPr>
      <dsp:spPr>
        <a:xfrm>
          <a:off x="1988917" y="4121200"/>
          <a:ext cx="6773348" cy="756883"/>
        </a:xfrm>
        <a:prstGeom prst="chevron">
          <a:avLst/>
        </a:prstGeom>
        <a:solidFill>
          <a:schemeClr val="accent2">
            <a:tint val="40000"/>
            <a:alpha val="90000"/>
            <a:hueOff val="-12135653"/>
            <a:satOff val="33464"/>
            <a:lumOff val="2822"/>
            <a:alphaOff val="0"/>
          </a:schemeClr>
        </a:solidFill>
        <a:ln w="9525" cap="flat" cmpd="sng" algn="ctr">
          <a:solidFill>
            <a:schemeClr val="accent2">
              <a:tint val="40000"/>
              <a:alpha val="90000"/>
              <a:hueOff val="-12135653"/>
              <a:satOff val="33464"/>
              <a:lumOff val="2822"/>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Huge number of small problems. Textual interface is too inefficient.</a:t>
          </a:r>
          <a:endParaRPr lang="en-US" sz="2000" kern="1200" dirty="0"/>
        </a:p>
      </dsp:txBody>
      <dsp:txXfrm>
        <a:off x="2367359" y="4121200"/>
        <a:ext cx="6016465" cy="7568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BD5CC9-D19E-4D51-9B27-20E60A241DCF}">
      <dsp:nvSpPr>
        <dsp:cNvPr id="0" name=""/>
        <dsp:cNvSpPr/>
      </dsp:nvSpPr>
      <dsp:spPr>
        <a:xfrm>
          <a:off x="11234" y="1240149"/>
          <a:ext cx="2539007" cy="1523404"/>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Annotated Program</a:t>
          </a:r>
          <a:endParaRPr lang="en-US" sz="3300" kern="1200" dirty="0"/>
        </a:p>
      </dsp:txBody>
      <dsp:txXfrm>
        <a:off x="55853" y="1284768"/>
        <a:ext cx="2449769" cy="1434166"/>
      </dsp:txXfrm>
    </dsp:sp>
    <dsp:sp modelId="{66753691-48EF-44CA-9DF1-40405054014D}">
      <dsp:nvSpPr>
        <dsp:cNvPr id="0" name=""/>
        <dsp:cNvSpPr/>
      </dsp:nvSpPr>
      <dsp:spPr>
        <a:xfrm rot="29239">
          <a:off x="2801622" y="1702217"/>
          <a:ext cx="532965" cy="629673"/>
        </a:xfrm>
        <a:prstGeom prs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2801625" y="1827472"/>
        <a:ext cx="373076" cy="377803"/>
      </dsp:txXfrm>
    </dsp:sp>
    <dsp:sp modelId="{40C0E305-4B11-4977-A04E-EAB83E945248}">
      <dsp:nvSpPr>
        <dsp:cNvPr id="0" name=""/>
        <dsp:cNvSpPr/>
      </dsp:nvSpPr>
      <dsp:spPr>
        <a:xfrm>
          <a:off x="3555801" y="1270297"/>
          <a:ext cx="2539007" cy="1523404"/>
        </a:xfrm>
        <a:prstGeom prst="roundRect">
          <a:avLst>
            <a:gd name="adj" fmla="val 10000"/>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1384228"/>
              <a:satOff val="32156"/>
              <a:lumOff val="823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Verification Condition </a:t>
          </a:r>
          <a:r>
            <a:rPr lang="en-US" sz="3300" i="1" kern="1200" dirty="0" smtClean="0"/>
            <a:t>F</a:t>
          </a:r>
          <a:endParaRPr lang="en-US" sz="3300" i="1" kern="1200" dirty="0"/>
        </a:p>
      </dsp:txBody>
      <dsp:txXfrm>
        <a:off x="3600420" y="1314916"/>
        <a:ext cx="2449769" cy="14341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4F95F-F1AB-4105-9DEE-78179B78A81B}">
      <dsp:nvSpPr>
        <dsp:cNvPr id="0" name=""/>
        <dsp:cNvSpPr/>
      </dsp:nvSpPr>
      <dsp:spPr>
        <a:xfrm>
          <a:off x="1416820" y="1842"/>
          <a:ext cx="6310358" cy="805615"/>
        </a:xfrm>
        <a:prstGeom prst="round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Heuristic quantifier instantiation</a:t>
          </a:r>
          <a:endParaRPr lang="en-US" sz="2400" kern="1200" dirty="0"/>
        </a:p>
      </dsp:txBody>
      <dsp:txXfrm>
        <a:off x="1456147" y="41169"/>
        <a:ext cx="6231704" cy="726961"/>
      </dsp:txXfrm>
    </dsp:sp>
    <dsp:sp modelId="{EA10E22E-D9E7-4493-B666-635671DEC2D3}">
      <dsp:nvSpPr>
        <dsp:cNvPr id="0" name=""/>
        <dsp:cNvSpPr/>
      </dsp:nvSpPr>
      <dsp:spPr>
        <a:xfrm>
          <a:off x="1416820" y="847738"/>
          <a:ext cx="6310358" cy="805615"/>
        </a:xfrm>
        <a:prstGeom prst="roundRect">
          <a:avLst/>
        </a:prstGeom>
        <a:gradFill rotWithShape="0">
          <a:gsLst>
            <a:gs pos="0">
              <a:schemeClr val="accent2">
                <a:hueOff val="-2846057"/>
                <a:satOff val="8039"/>
                <a:lumOff val="2059"/>
                <a:alphaOff val="0"/>
                <a:shade val="15000"/>
                <a:satMod val="180000"/>
              </a:schemeClr>
            </a:gs>
            <a:gs pos="50000">
              <a:schemeClr val="accent2">
                <a:hueOff val="-2846057"/>
                <a:satOff val="8039"/>
                <a:lumOff val="2059"/>
                <a:alphaOff val="0"/>
                <a:shade val="45000"/>
                <a:satMod val="170000"/>
              </a:schemeClr>
            </a:gs>
            <a:gs pos="70000">
              <a:schemeClr val="accent2">
                <a:hueOff val="-2846057"/>
                <a:satOff val="8039"/>
                <a:lumOff val="2059"/>
                <a:alphaOff val="0"/>
                <a:tint val="99000"/>
                <a:shade val="65000"/>
                <a:satMod val="155000"/>
              </a:schemeClr>
            </a:gs>
            <a:gs pos="100000">
              <a:schemeClr val="accent2">
                <a:hueOff val="-2846057"/>
                <a:satOff val="8039"/>
                <a:lumOff val="2059"/>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2846057"/>
              <a:satOff val="8039"/>
              <a:lumOff val="2059"/>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Combining SMT with Saturation </a:t>
          </a:r>
          <a:r>
            <a:rPr lang="en-US" sz="2400" kern="1200" dirty="0" err="1" smtClean="0"/>
            <a:t>provers</a:t>
          </a:r>
          <a:endParaRPr lang="en-US" sz="2400" kern="1200" dirty="0"/>
        </a:p>
      </dsp:txBody>
      <dsp:txXfrm>
        <a:off x="1456147" y="887065"/>
        <a:ext cx="6231704" cy="726961"/>
      </dsp:txXfrm>
    </dsp:sp>
    <dsp:sp modelId="{F4F7A9AC-E7F4-4B3B-8466-97CBC798AA54}">
      <dsp:nvSpPr>
        <dsp:cNvPr id="0" name=""/>
        <dsp:cNvSpPr/>
      </dsp:nvSpPr>
      <dsp:spPr>
        <a:xfrm>
          <a:off x="1416820" y="1693635"/>
          <a:ext cx="6310358" cy="805615"/>
        </a:xfrm>
        <a:prstGeom prst="roundRect">
          <a:avLst/>
        </a:prstGeom>
        <a:gradFill rotWithShape="0">
          <a:gsLst>
            <a:gs pos="0">
              <a:schemeClr val="accent2">
                <a:hueOff val="-5692114"/>
                <a:satOff val="16078"/>
                <a:lumOff val="4118"/>
                <a:alphaOff val="0"/>
                <a:shade val="15000"/>
                <a:satMod val="180000"/>
              </a:schemeClr>
            </a:gs>
            <a:gs pos="50000">
              <a:schemeClr val="accent2">
                <a:hueOff val="-5692114"/>
                <a:satOff val="16078"/>
                <a:lumOff val="4118"/>
                <a:alphaOff val="0"/>
                <a:shade val="45000"/>
                <a:satMod val="170000"/>
              </a:schemeClr>
            </a:gs>
            <a:gs pos="70000">
              <a:schemeClr val="accent2">
                <a:hueOff val="-5692114"/>
                <a:satOff val="16078"/>
                <a:lumOff val="4118"/>
                <a:alphaOff val="0"/>
                <a:tint val="99000"/>
                <a:shade val="65000"/>
                <a:satMod val="155000"/>
              </a:schemeClr>
            </a:gs>
            <a:gs pos="100000">
              <a:schemeClr val="accent2">
                <a:hueOff val="-5692114"/>
                <a:satOff val="16078"/>
                <a:lumOff val="4118"/>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5692114"/>
              <a:satOff val="16078"/>
              <a:lumOff val="4118"/>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Complete quantifier instantiation</a:t>
          </a:r>
          <a:endParaRPr lang="en-US" sz="2400" kern="1200" dirty="0"/>
        </a:p>
      </dsp:txBody>
      <dsp:txXfrm>
        <a:off x="1456147" y="1732962"/>
        <a:ext cx="6231704" cy="726961"/>
      </dsp:txXfrm>
    </dsp:sp>
    <dsp:sp modelId="{2404C232-44CA-4E4A-8F81-38E47494FB8B}">
      <dsp:nvSpPr>
        <dsp:cNvPr id="0" name=""/>
        <dsp:cNvSpPr/>
      </dsp:nvSpPr>
      <dsp:spPr>
        <a:xfrm>
          <a:off x="1416820" y="2539531"/>
          <a:ext cx="6310358" cy="805615"/>
        </a:xfrm>
        <a:prstGeom prst="roundRect">
          <a:avLst/>
        </a:prstGeom>
        <a:gradFill rotWithShape="0">
          <a:gsLst>
            <a:gs pos="0">
              <a:schemeClr val="accent2">
                <a:hueOff val="-8538171"/>
                <a:satOff val="24117"/>
                <a:lumOff val="6177"/>
                <a:alphaOff val="0"/>
                <a:shade val="15000"/>
                <a:satMod val="180000"/>
              </a:schemeClr>
            </a:gs>
            <a:gs pos="50000">
              <a:schemeClr val="accent2">
                <a:hueOff val="-8538171"/>
                <a:satOff val="24117"/>
                <a:lumOff val="6177"/>
                <a:alphaOff val="0"/>
                <a:shade val="45000"/>
                <a:satMod val="170000"/>
              </a:schemeClr>
            </a:gs>
            <a:gs pos="70000">
              <a:schemeClr val="accent2">
                <a:hueOff val="-8538171"/>
                <a:satOff val="24117"/>
                <a:lumOff val="6177"/>
                <a:alphaOff val="0"/>
                <a:tint val="99000"/>
                <a:shade val="65000"/>
                <a:satMod val="155000"/>
              </a:schemeClr>
            </a:gs>
            <a:gs pos="100000">
              <a:schemeClr val="accent2">
                <a:hueOff val="-8538171"/>
                <a:satOff val="24117"/>
                <a:lumOff val="6177"/>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8538171"/>
              <a:satOff val="24117"/>
              <a:lumOff val="6177"/>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Decidable fragments</a:t>
          </a:r>
          <a:endParaRPr lang="en-US" sz="2400" kern="1200" dirty="0"/>
        </a:p>
      </dsp:txBody>
      <dsp:txXfrm>
        <a:off x="1456147" y="2578858"/>
        <a:ext cx="6231704" cy="726961"/>
      </dsp:txXfrm>
    </dsp:sp>
    <dsp:sp modelId="{FFB73037-AE30-4504-95CC-EF56331D7CE8}">
      <dsp:nvSpPr>
        <dsp:cNvPr id="0" name=""/>
        <dsp:cNvSpPr/>
      </dsp:nvSpPr>
      <dsp:spPr>
        <a:xfrm>
          <a:off x="1416820" y="3385427"/>
          <a:ext cx="6310358" cy="805615"/>
        </a:xfrm>
        <a:prstGeom prst="roundRect">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1384228"/>
              <a:satOff val="32156"/>
              <a:lumOff val="823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Model based quantifier instantiation</a:t>
          </a:r>
          <a:endParaRPr lang="en-US" sz="2400" kern="1200" dirty="0"/>
        </a:p>
      </dsp:txBody>
      <dsp:txXfrm>
        <a:off x="1456147" y="3424754"/>
        <a:ext cx="6231704" cy="7269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6E5CD-74E2-4202-8A27-B346B5ED0E63}">
      <dsp:nvSpPr>
        <dsp:cNvPr id="0" name=""/>
        <dsp:cNvSpPr/>
      </dsp:nvSpPr>
      <dsp:spPr>
        <a:xfrm>
          <a:off x="2317127" y="1832"/>
          <a:ext cx="1020170" cy="663111"/>
        </a:xfrm>
        <a:prstGeom prst="roundRect">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1</a:t>
          </a:r>
          <a:endParaRPr lang="en-US" sz="1700" kern="1200" dirty="0"/>
        </a:p>
      </dsp:txBody>
      <dsp:txXfrm>
        <a:off x="2349497" y="34202"/>
        <a:ext cx="955430" cy="598371"/>
      </dsp:txXfrm>
    </dsp:sp>
    <dsp:sp modelId="{80FC300B-413F-4ABD-8ACB-313FAC1285FB}">
      <dsp:nvSpPr>
        <dsp:cNvPr id="0" name=""/>
        <dsp:cNvSpPr/>
      </dsp:nvSpPr>
      <dsp:spPr>
        <a:xfrm>
          <a:off x="1503051" y="333387"/>
          <a:ext cx="2648322" cy="2648322"/>
        </a:xfrm>
        <a:custGeom>
          <a:avLst/>
          <a:gdLst/>
          <a:ahLst/>
          <a:cxnLst/>
          <a:rect l="0" t="0" r="0" b="0"/>
          <a:pathLst>
            <a:path>
              <a:moveTo>
                <a:pt x="1970752" y="168599"/>
              </a:moveTo>
              <a:arcTo wR="1324161" hR="1324161" stAng="17953746" swAng="1211046"/>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74C033F-9656-4796-A91E-FAA5EB67B74B}">
      <dsp:nvSpPr>
        <dsp:cNvPr id="0" name=""/>
        <dsp:cNvSpPr/>
      </dsp:nvSpPr>
      <dsp:spPr>
        <a:xfrm>
          <a:off x="3576479" y="916805"/>
          <a:ext cx="1020170" cy="663111"/>
        </a:xfrm>
        <a:prstGeom prst="roundRect">
          <a:avLst/>
        </a:prstGeom>
        <a:gradFill rotWithShape="0">
          <a:gsLst>
            <a:gs pos="0">
              <a:schemeClr val="accent5">
                <a:hueOff val="3706303"/>
                <a:satOff val="-13780"/>
                <a:lumOff val="-3627"/>
                <a:alphaOff val="0"/>
                <a:shade val="15000"/>
                <a:satMod val="180000"/>
              </a:schemeClr>
            </a:gs>
            <a:gs pos="50000">
              <a:schemeClr val="accent5">
                <a:hueOff val="3706303"/>
                <a:satOff val="-13780"/>
                <a:lumOff val="-3627"/>
                <a:alphaOff val="0"/>
                <a:shade val="45000"/>
                <a:satMod val="170000"/>
              </a:schemeClr>
            </a:gs>
            <a:gs pos="70000">
              <a:schemeClr val="accent5">
                <a:hueOff val="3706303"/>
                <a:satOff val="-13780"/>
                <a:lumOff val="-3627"/>
                <a:alphaOff val="0"/>
                <a:tint val="99000"/>
                <a:shade val="65000"/>
                <a:satMod val="155000"/>
              </a:schemeClr>
            </a:gs>
            <a:gs pos="100000">
              <a:schemeClr val="accent5">
                <a:hueOff val="3706303"/>
                <a:satOff val="-13780"/>
                <a:lumOff val="-3627"/>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3706303"/>
              <a:satOff val="-13780"/>
              <a:lumOff val="-3627"/>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2</a:t>
          </a:r>
          <a:endParaRPr lang="en-US" sz="1700" kern="1200" dirty="0"/>
        </a:p>
      </dsp:txBody>
      <dsp:txXfrm>
        <a:off x="3608849" y="949175"/>
        <a:ext cx="955430" cy="598371"/>
      </dsp:txXfrm>
    </dsp:sp>
    <dsp:sp modelId="{900B46D0-CF6F-4B3F-BD2C-E73915935287}">
      <dsp:nvSpPr>
        <dsp:cNvPr id="0" name=""/>
        <dsp:cNvSpPr/>
      </dsp:nvSpPr>
      <dsp:spPr>
        <a:xfrm>
          <a:off x="1503051" y="333387"/>
          <a:ext cx="2648322" cy="2648322"/>
        </a:xfrm>
        <a:custGeom>
          <a:avLst/>
          <a:gdLst/>
          <a:ahLst/>
          <a:cxnLst/>
          <a:rect l="0" t="0" r="0" b="0"/>
          <a:pathLst>
            <a:path>
              <a:moveTo>
                <a:pt x="2645141" y="1415886"/>
              </a:moveTo>
              <a:arcTo wR="1324161" hR="1324161" stAng="21838325" swAng="1359345"/>
            </a:path>
          </a:pathLst>
        </a:custGeom>
        <a:noFill/>
        <a:ln w="9525" cap="flat" cmpd="sng" algn="ctr">
          <a:solidFill>
            <a:schemeClr val="accent5">
              <a:hueOff val="3706303"/>
              <a:satOff val="-13780"/>
              <a:lumOff val="-3627"/>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241AFB1-F9E9-4917-AB44-1529106A71F3}">
      <dsp:nvSpPr>
        <dsp:cNvPr id="0" name=""/>
        <dsp:cNvSpPr/>
      </dsp:nvSpPr>
      <dsp:spPr>
        <a:xfrm>
          <a:off x="3095449" y="2397262"/>
          <a:ext cx="1020170" cy="663111"/>
        </a:xfrm>
        <a:prstGeom prst="roundRect">
          <a:avLst/>
        </a:prstGeom>
        <a:gradFill rotWithShape="0">
          <a:gsLst>
            <a:gs pos="0">
              <a:schemeClr val="accent5">
                <a:hueOff val="7412607"/>
                <a:satOff val="-27559"/>
                <a:lumOff val="-7255"/>
                <a:alphaOff val="0"/>
                <a:shade val="15000"/>
                <a:satMod val="180000"/>
              </a:schemeClr>
            </a:gs>
            <a:gs pos="50000">
              <a:schemeClr val="accent5">
                <a:hueOff val="7412607"/>
                <a:satOff val="-27559"/>
                <a:lumOff val="-7255"/>
                <a:alphaOff val="0"/>
                <a:shade val="45000"/>
                <a:satMod val="170000"/>
              </a:schemeClr>
            </a:gs>
            <a:gs pos="70000">
              <a:schemeClr val="accent5">
                <a:hueOff val="7412607"/>
                <a:satOff val="-27559"/>
                <a:lumOff val="-7255"/>
                <a:alphaOff val="0"/>
                <a:tint val="99000"/>
                <a:shade val="65000"/>
                <a:satMod val="155000"/>
              </a:schemeClr>
            </a:gs>
            <a:gs pos="100000">
              <a:schemeClr val="accent5">
                <a:hueOff val="7412607"/>
                <a:satOff val="-27559"/>
                <a:lumOff val="-7255"/>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7412607"/>
              <a:satOff val="-27559"/>
              <a:lumOff val="-7255"/>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3</a:t>
          </a:r>
          <a:endParaRPr lang="en-US" sz="1700" kern="1200" dirty="0"/>
        </a:p>
      </dsp:txBody>
      <dsp:txXfrm>
        <a:off x="3127819" y="2429632"/>
        <a:ext cx="955430" cy="598371"/>
      </dsp:txXfrm>
    </dsp:sp>
    <dsp:sp modelId="{8E0B1A32-5E1B-4F84-8E9F-1B5E8DD6BA93}">
      <dsp:nvSpPr>
        <dsp:cNvPr id="0" name=""/>
        <dsp:cNvSpPr/>
      </dsp:nvSpPr>
      <dsp:spPr>
        <a:xfrm>
          <a:off x="1503051" y="333387"/>
          <a:ext cx="2648322" cy="2648322"/>
        </a:xfrm>
        <a:custGeom>
          <a:avLst/>
          <a:gdLst/>
          <a:ahLst/>
          <a:cxnLst/>
          <a:rect l="0" t="0" r="0" b="0"/>
          <a:pathLst>
            <a:path>
              <a:moveTo>
                <a:pt x="1486562" y="2638325"/>
              </a:moveTo>
              <a:arcTo wR="1324161" hR="1324161" stAng="4977314" swAng="845372"/>
            </a:path>
          </a:pathLst>
        </a:custGeom>
        <a:noFill/>
        <a:ln w="9525" cap="flat" cmpd="sng" algn="ctr">
          <a:solidFill>
            <a:schemeClr val="accent5">
              <a:hueOff val="7412607"/>
              <a:satOff val="-27559"/>
              <a:lumOff val="-7255"/>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BE5C968-7945-4E6D-9A44-C0B7632D913F}">
      <dsp:nvSpPr>
        <dsp:cNvPr id="0" name=""/>
        <dsp:cNvSpPr/>
      </dsp:nvSpPr>
      <dsp:spPr>
        <a:xfrm>
          <a:off x="1538804" y="2397262"/>
          <a:ext cx="1020170" cy="663111"/>
        </a:xfrm>
        <a:prstGeom prst="roundRect">
          <a:avLst/>
        </a:prstGeom>
        <a:gradFill rotWithShape="0">
          <a:gsLst>
            <a:gs pos="0">
              <a:schemeClr val="accent5">
                <a:hueOff val="11118909"/>
                <a:satOff val="-41339"/>
                <a:lumOff val="-10882"/>
                <a:alphaOff val="0"/>
                <a:shade val="15000"/>
                <a:satMod val="180000"/>
              </a:schemeClr>
            </a:gs>
            <a:gs pos="50000">
              <a:schemeClr val="accent5">
                <a:hueOff val="11118909"/>
                <a:satOff val="-41339"/>
                <a:lumOff val="-10882"/>
                <a:alphaOff val="0"/>
                <a:shade val="45000"/>
                <a:satMod val="170000"/>
              </a:schemeClr>
            </a:gs>
            <a:gs pos="70000">
              <a:schemeClr val="accent5">
                <a:hueOff val="11118909"/>
                <a:satOff val="-41339"/>
                <a:lumOff val="-10882"/>
                <a:alphaOff val="0"/>
                <a:tint val="99000"/>
                <a:shade val="65000"/>
                <a:satMod val="155000"/>
              </a:schemeClr>
            </a:gs>
            <a:gs pos="100000">
              <a:schemeClr val="accent5">
                <a:hueOff val="11118909"/>
                <a:satOff val="-41339"/>
                <a:lumOff val="-10882"/>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11118909"/>
              <a:satOff val="-41339"/>
              <a:lumOff val="-10882"/>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4</a:t>
          </a:r>
          <a:endParaRPr lang="en-US" sz="1700" kern="1200" dirty="0"/>
        </a:p>
      </dsp:txBody>
      <dsp:txXfrm>
        <a:off x="1571174" y="2429632"/>
        <a:ext cx="955430" cy="598371"/>
      </dsp:txXfrm>
    </dsp:sp>
    <dsp:sp modelId="{4FFBFC3F-D976-4F36-AC9B-FCA2006E448A}">
      <dsp:nvSpPr>
        <dsp:cNvPr id="0" name=""/>
        <dsp:cNvSpPr/>
      </dsp:nvSpPr>
      <dsp:spPr>
        <a:xfrm>
          <a:off x="1503051" y="333387"/>
          <a:ext cx="2648322" cy="2648322"/>
        </a:xfrm>
        <a:custGeom>
          <a:avLst/>
          <a:gdLst/>
          <a:ahLst/>
          <a:cxnLst/>
          <a:rect l="0" t="0" r="0" b="0"/>
          <a:pathLst>
            <a:path>
              <a:moveTo>
                <a:pt x="140444" y="1917641"/>
              </a:moveTo>
              <a:arcTo wR="1324161" hR="1324161" stAng="9202330" swAng="1359345"/>
            </a:path>
          </a:pathLst>
        </a:custGeom>
        <a:noFill/>
        <a:ln w="9525" cap="flat" cmpd="sng" algn="ctr">
          <a:solidFill>
            <a:schemeClr val="accent5">
              <a:hueOff val="11118909"/>
              <a:satOff val="-41339"/>
              <a:lumOff val="-10882"/>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871A522-4140-49AA-85AC-06FB5D1C2B2D}">
      <dsp:nvSpPr>
        <dsp:cNvPr id="0" name=""/>
        <dsp:cNvSpPr/>
      </dsp:nvSpPr>
      <dsp:spPr>
        <a:xfrm>
          <a:off x="1057774" y="916805"/>
          <a:ext cx="1020170" cy="663111"/>
        </a:xfrm>
        <a:prstGeom prst="roundRect">
          <a:avLst/>
        </a:prstGeom>
        <a:gradFill rotWithShape="0">
          <a:gsLst>
            <a:gs pos="0">
              <a:schemeClr val="accent5">
                <a:hueOff val="14825213"/>
                <a:satOff val="-55118"/>
                <a:lumOff val="-14510"/>
                <a:alphaOff val="0"/>
                <a:shade val="15000"/>
                <a:satMod val="180000"/>
              </a:schemeClr>
            </a:gs>
            <a:gs pos="50000">
              <a:schemeClr val="accent5">
                <a:hueOff val="14825213"/>
                <a:satOff val="-55118"/>
                <a:lumOff val="-14510"/>
                <a:alphaOff val="0"/>
                <a:shade val="45000"/>
                <a:satMod val="170000"/>
              </a:schemeClr>
            </a:gs>
            <a:gs pos="70000">
              <a:schemeClr val="accent5">
                <a:hueOff val="14825213"/>
                <a:satOff val="-55118"/>
                <a:lumOff val="-14510"/>
                <a:alphaOff val="0"/>
                <a:tint val="99000"/>
                <a:shade val="65000"/>
                <a:satMod val="155000"/>
              </a:schemeClr>
            </a:gs>
            <a:gs pos="100000">
              <a:schemeClr val="accent5">
                <a:hueOff val="14825213"/>
                <a:satOff val="-55118"/>
                <a:lumOff val="-1451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14825213"/>
              <a:satOff val="-55118"/>
              <a:lumOff val="-1451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5</a:t>
          </a:r>
          <a:endParaRPr lang="en-US" sz="1700" kern="1200" dirty="0"/>
        </a:p>
      </dsp:txBody>
      <dsp:txXfrm>
        <a:off x="1090144" y="949175"/>
        <a:ext cx="955430" cy="598371"/>
      </dsp:txXfrm>
    </dsp:sp>
    <dsp:sp modelId="{8B30B6ED-C769-43F4-B646-87754D03F194}">
      <dsp:nvSpPr>
        <dsp:cNvPr id="0" name=""/>
        <dsp:cNvSpPr/>
      </dsp:nvSpPr>
      <dsp:spPr>
        <a:xfrm>
          <a:off x="1503051" y="333387"/>
          <a:ext cx="2648322" cy="2648322"/>
        </a:xfrm>
        <a:custGeom>
          <a:avLst/>
          <a:gdLst/>
          <a:ahLst/>
          <a:cxnLst/>
          <a:rect l="0" t="0" r="0" b="0"/>
          <a:pathLst>
            <a:path>
              <a:moveTo>
                <a:pt x="318565" y="462662"/>
              </a:moveTo>
              <a:arcTo wR="1324161" hR="1324161" stAng="13235208" swAng="1211046"/>
            </a:path>
          </a:pathLst>
        </a:custGeom>
        <a:noFill/>
        <a:ln w="9525" cap="flat" cmpd="sng" algn="ctr">
          <a:solidFill>
            <a:schemeClr val="accent5">
              <a:hueOff val="14825213"/>
              <a:satOff val="-55118"/>
              <a:lumOff val="-1451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6/4/2010</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extLst>
      <p:ext uri="{BB962C8B-B14F-4D97-AF65-F5344CB8AC3E}">
        <p14:creationId xmlns:p14="http://schemas.microsoft.com/office/powerpoint/2010/main" val="3049550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6/4/2010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982586453"/>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10:32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F19DF1-1709-4E9C-BEF1-7DE6E918717F}" type="slidenum">
              <a:rPr lang="en-US" smtClean="0"/>
              <a:pPr/>
              <a:t>29</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48</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52</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10:32 AM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57</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58</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60</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61</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62</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10:32 AM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64</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26A80D-3302-42C9-85B2-FB782F094105}" type="slidenum">
              <a:rPr lang="en-US" smtClean="0"/>
              <a:pPr/>
              <a:t>69</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26A80D-3302-42C9-85B2-FB782F094105}" type="slidenum">
              <a:rPr lang="en-US" smtClean="0"/>
              <a:pPr/>
              <a:t>70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26A80D-3302-42C9-85B2-FB782F094105}" type="slidenum">
              <a:rPr lang="en-US" smtClean="0"/>
              <a:pPr/>
              <a:t>71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26A80D-3302-42C9-85B2-FB782F094105}" type="slidenum">
              <a:rPr lang="en-US" smtClean="0"/>
              <a:pPr/>
              <a:t>72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26A80D-3302-42C9-85B2-FB782F094105}" type="slidenum">
              <a:rPr lang="en-US" smtClean="0"/>
              <a:pPr/>
              <a:t>73</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87</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of the lemmas required for this is, of course, memory safety of the hypervisor kernel, which in turn relies on the correctness of the underlying data structures and the absence of race conditions.</a:t>
            </a:r>
            <a:endParaRPr lang="en-US" dirty="0"/>
          </a:p>
        </p:txBody>
      </p:sp>
      <p:sp>
        <p:nvSpPr>
          <p:cNvPr id="4" name="Slide Number Placeholder 3"/>
          <p:cNvSpPr>
            <a:spLocks noGrp="1"/>
          </p:cNvSpPr>
          <p:nvPr>
            <p:ph type="sldNum" sz="quarter" idx="10"/>
          </p:nvPr>
        </p:nvSpPr>
        <p:spPr/>
        <p:txBody>
          <a:bodyPr/>
          <a:lstStyle/>
          <a:p>
            <a:fld id="{6E0BD627-B2CA-4D3E-A5EB-C332D4747E4E}" type="slidenum">
              <a:rPr lang="en-US" smtClean="0"/>
              <a:pPr/>
              <a:t>89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10:32 AM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96</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97</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99</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102</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103</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104</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105</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106</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107</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10:32 AM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109</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110</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111</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112</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113</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114</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115</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Slide Image Placeholder 1"/>
          <p:cNvSpPr>
            <a:spLocks noGrp="1" noRot="1" noChangeAspect="1" noTextEdit="1"/>
          </p:cNvSpPr>
          <p:nvPr>
            <p:ph type="sldImg"/>
          </p:nvPr>
        </p:nvSpPr>
        <p:spPr bwMode="auto">
          <a:ln>
            <a:solidFill>
              <a:srgbClr val="000000"/>
            </a:solidFill>
            <a:miter lim="800000"/>
            <a:headEnd/>
            <a:tailEnd/>
          </a:ln>
          <a:extLst/>
        </p:spPr>
      </p:sp>
      <p:sp>
        <p:nvSpPr>
          <p:cNvPr id="394243" name="Notes Placeholder 2"/>
          <p:cNvSpPr>
            <a:spLocks noGrp="1"/>
          </p:cNvSpPr>
          <p:nvPr>
            <p:ph type="body" idx="1"/>
          </p:nvPr>
        </p:nvSpPr>
        <p:spPr bwMode="auto">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94244" name="Header Placeholder 3"/>
          <p:cNvSpPr>
            <a:spLocks noGrp="1"/>
          </p:cNvSpPr>
          <p:nvPr>
            <p:ph type="hdr" sz="quarter"/>
          </p:nvPr>
        </p:nvSpPr>
        <p:spPr bwMode="auto">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94245" name="Date Placeholder 4"/>
          <p:cNvSpPr>
            <a:spLocks noGrp="1"/>
          </p:cNvSpPr>
          <p:nvPr>
            <p:ph type="dt" sz="quarter" idx="1"/>
          </p:nvPr>
        </p:nvSpPr>
        <p:spPr bwMode="auto">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289155DC-B244-4082-B1A8-96A21BC4DB55}" type="datetime8">
              <a:rPr lang="en-US">
                <a:latin typeface="Calibri" pitchFamily="34" charset="0"/>
              </a:rPr>
              <a:pPr defTabSz="912813" fontAlgn="base">
                <a:spcBef>
                  <a:spcPct val="0"/>
                </a:spcBef>
                <a:spcAft>
                  <a:spcPct val="0"/>
                </a:spcAft>
              </a:pPr>
              <a:t>6/4/2010 10:33 AM</a:t>
            </a:fld>
            <a:endParaRPr lang="en-US">
              <a:latin typeface="Calibri" pitchFamily="34" charset="0"/>
            </a:endParaRPr>
          </a:p>
        </p:txBody>
      </p:sp>
      <p:sp>
        <p:nvSpPr>
          <p:cNvPr id="394246" name="Footer Placeholder 5"/>
          <p:cNvSpPr>
            <a:spLocks noGrp="1"/>
          </p:cNvSpPr>
          <p:nvPr>
            <p:ph type="ftr" sz="quarter" idx="4"/>
          </p:nvPr>
        </p:nvSpPr>
        <p:spPr bwMode="auto">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val="000000"/>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94247" name="Slide Number Placeholder 6"/>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75939919-63BC-4471-9547-BCE8A0279DAD}" type="slidenum">
              <a:rPr lang="en-US">
                <a:latin typeface="Calibri" pitchFamily="34" charset="0"/>
              </a:rPr>
              <a:pPr defTabSz="912813" fontAlgn="base">
                <a:spcBef>
                  <a:spcPct val="0"/>
                </a:spcBef>
                <a:spcAft>
                  <a:spcPct val="0"/>
                </a:spcAft>
              </a:pPr>
              <a:t>116</a:t>
            </a:fld>
            <a:endParaRPr lang="en-US">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10:32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cstate="print"/>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cstate="print"/>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err="1" smtClean="0">
                <a:latin typeface="Calibri" pitchFamily="34" charset="0"/>
              </a:rPr>
              <a:t>SMT@Microsoft</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p:fade/>
  </p:transition>
  <p:hf sldNum="0" hdr="0" dt="0"/>
  <p:txStyles>
    <p:titleStyle>
      <a:lvl1pPr algn="l" defTabSz="912777" rtl="0" eaLnBrk="1" fontAlgn="base" latinLnBrk="0" hangingPunct="1">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10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15.jpeg"/></Relationships>
</file>

<file path=ppt/slides/_rels/slide107.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9.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2.png"/></Relationships>
</file>

<file path=ppt/slides/_rels/slide1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2.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45.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png"/><Relationship Id="rId7"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5.jpeg"/><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image" Target="../media/image34.jpeg"/></Relationships>
</file>

<file path=ppt/slides/_rels/slide7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88.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image" Target="../media/image40.gif"/><Relationship Id="rId1" Type="http://schemas.openxmlformats.org/officeDocument/2006/relationships/slideLayout" Target="../slideLayouts/slideLayout4.xml"/><Relationship Id="rId4" Type="http://schemas.openxmlformats.org/officeDocument/2006/relationships/image" Target="../media/image42.jpe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2645" y="2684941"/>
            <a:ext cx="8032982" cy="1551194"/>
          </a:xfrm>
        </p:spPr>
        <p:txBody>
          <a:bodyPr/>
          <a:lstStyle/>
          <a:p>
            <a:r>
              <a:rPr lang="en-US" sz="4000" i="1" dirty="0" smtClean="0"/>
              <a:t>Decision Engines for Software Analysis using SMT Solvers</a:t>
            </a:r>
            <a:r>
              <a:rPr sz="4800" dirty="0" smtClean="0">
                <a:latin typeface="Calibri" pitchFamily="34" charset="0"/>
              </a:rPr>
              <a:t/>
            </a:r>
            <a:br>
              <a:rPr sz="4800" dirty="0" smtClean="0">
                <a:latin typeface="Calibri" pitchFamily="34" charset="0"/>
              </a:rPr>
            </a:br>
            <a:r>
              <a:rPr sz="3200" dirty="0" smtClean="0">
                <a:latin typeface="Calibri" pitchFamily="34" charset="0"/>
              </a:rPr>
              <a:t>PLDI 2010 - Toronto</a:t>
            </a:r>
            <a:endParaRPr lang="en-US" sz="4800" dirty="0">
              <a:latin typeface="Calibri" pitchFamily="34" charset="0"/>
            </a:endParaRPr>
          </a:p>
        </p:txBody>
      </p:sp>
      <p:sp>
        <p:nvSpPr>
          <p:cNvPr id="3" name="Subtitle 2"/>
          <p:cNvSpPr>
            <a:spLocks noGrp="1"/>
          </p:cNvSpPr>
          <p:nvPr>
            <p:ph type="subTitle" idx="1"/>
          </p:nvPr>
        </p:nvSpPr>
        <p:spPr>
          <a:xfrm>
            <a:off x="702645" y="4919768"/>
            <a:ext cx="7692761" cy="861774"/>
          </a:xfrm>
        </p:spPr>
        <p:txBody>
          <a:bodyPr/>
          <a:lstStyle/>
          <a:p>
            <a:pPr>
              <a:lnSpc>
                <a:spcPct val="100000"/>
              </a:lnSpc>
            </a:pPr>
            <a:r>
              <a:rPr lang="en-US" sz="2800" dirty="0" smtClean="0">
                <a:latin typeface="Calibri" pitchFamily="34" charset="0"/>
              </a:rPr>
              <a:t>Leonardo de Moura and Nikolaj </a:t>
            </a:r>
            <a:r>
              <a:rPr lang="en-US" sz="2800" dirty="0" err="1" smtClean="0">
                <a:latin typeface="Calibri" pitchFamily="34" charset="0"/>
              </a:rPr>
              <a:t>Bjørner</a:t>
            </a:r>
            <a:endParaRPr lang="en-US" sz="2800" dirty="0" smtClean="0">
              <a:latin typeface="Calibri" pitchFamily="34" charset="0"/>
            </a:endParaRPr>
          </a:p>
          <a:p>
            <a:pPr>
              <a:lnSpc>
                <a:spcPct val="100000"/>
              </a:lnSpc>
            </a:pPr>
            <a:r>
              <a:rPr lang="en-US" sz="2800" dirty="0" smtClean="0">
                <a:latin typeface="Calibri" pitchFamily="34" charset="0"/>
              </a:rPr>
              <a:t>Microsoft Research</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solidFill>
                  <a:srgbClr val="FF0000"/>
                </a:solidFill>
                <a:latin typeface="Calibri" pitchFamily="34" charset="0"/>
              </a:rPr>
              <a:t>Security is critical</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22" name="Text Placeholder 2"/>
          <p:cNvSpPr txBox="1">
            <a:spLocks/>
          </p:cNvSpPr>
          <p:nvPr/>
        </p:nvSpPr>
        <p:spPr>
          <a:xfrm>
            <a:off x="416560" y="1613801"/>
            <a:ext cx="8382000" cy="4395049"/>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Security bugs can be very expensive:</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Cost of each MS Security Bulletin: $600k to $Millions.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Cost due to worms: $Billions.</a:t>
            </a:r>
          </a:p>
          <a:p>
            <a:pPr marL="842136" lvl="1" indent="-384954">
              <a:lnSpc>
                <a:spcPct val="90000"/>
              </a:lnSpc>
              <a:spcBef>
                <a:spcPct val="20000"/>
              </a:spcBef>
              <a:buSzPct val="90000"/>
              <a:buFontTx/>
              <a:buBlip>
                <a:blip r:embed="rId3"/>
              </a:buBlip>
            </a:pPr>
            <a:r>
              <a:rPr lang="en-US" sz="2400" dirty="0" smtClean="0">
                <a:solidFill>
                  <a:srgbClr val="FF0000"/>
                </a:solidFill>
                <a:latin typeface="Calibri" pitchFamily="34" charset="0"/>
                <a:sym typeface="Symbol"/>
              </a:rPr>
              <a:t>The real victim is the customer.</a:t>
            </a:r>
            <a:endParaRPr lang="en-US" sz="24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Most security exploits are initiated via files or packets.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Ex: Internet Explorer parses dozens of file formats.</a:t>
            </a:r>
          </a:p>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Security testing: </a:t>
            </a:r>
            <a:r>
              <a:rPr lang="en-US" sz="2400" dirty="0" smtClean="0">
                <a:solidFill>
                  <a:srgbClr val="FF0000"/>
                </a:solidFill>
                <a:latin typeface="Calibri" pitchFamily="34" charset="0"/>
                <a:sym typeface="Symbol"/>
              </a:rPr>
              <a:t>hunting for million dollar bugs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Write A/V</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Read A/V</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Null pointer dereference</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Division by zero</a:t>
            </a:r>
          </a:p>
        </p:txBody>
      </p:sp>
      <p:pic>
        <p:nvPicPr>
          <p:cNvPr id="5" name="Picture 4" descr="cartoon_bug.jpg"/>
          <p:cNvPicPr>
            <a:picLocks noChangeAspect="1"/>
          </p:cNvPicPr>
          <p:nvPr/>
        </p:nvPicPr>
        <p:blipFill>
          <a:blip r:embed="rId4" cstate="print"/>
          <a:stretch>
            <a:fillRect/>
          </a:stretch>
        </p:blipFill>
        <p:spPr>
          <a:xfrm>
            <a:off x="6777318" y="4103511"/>
            <a:ext cx="1742955" cy="1825340"/>
          </a:xfrm>
          <a:prstGeom prst="rect">
            <a:avLst/>
          </a:prstGeom>
        </p:spPr>
      </p:pic>
    </p:spTree>
    <p:extLst/>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lang="en-US" sz="4000" dirty="0"/>
              <a:t>VCC Performance Trends Nov 08 – Mar 09</a:t>
            </a:r>
          </a:p>
        </p:txBody>
      </p:sp>
      <p:graphicFrame>
        <p:nvGraphicFramePr>
          <p:cNvPr id="4" name="Content Placeholder 3"/>
          <p:cNvGraphicFramePr>
            <a:graphicFrameLocks/>
          </p:cNvGraphicFramePr>
          <p:nvPr/>
        </p:nvGraphicFramePr>
        <p:xfrm>
          <a:off x="428596" y="1142984"/>
          <a:ext cx="8229600" cy="5214974"/>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ular Callout 4"/>
          <p:cNvSpPr/>
          <p:nvPr/>
        </p:nvSpPr>
        <p:spPr>
          <a:xfrm>
            <a:off x="6786578" y="5494766"/>
            <a:ext cx="1862523" cy="434564"/>
          </a:xfrm>
          <a:prstGeom prst="wedgeRectCallout">
            <a:avLst>
              <a:gd name="adj1" fmla="val 19637"/>
              <a:gd name="adj2" fmla="val -144408"/>
            </a:avLst>
          </a:prstGeom>
          <a:solidFill>
            <a:srgbClr val="4F81BD"/>
          </a:solidFill>
          <a:ln w="25400" cap="flat" cmpd="sng" algn="ctr">
            <a:solidFill>
              <a:srgbClr val="4F81BD">
                <a:shade val="50000"/>
              </a:srgbClr>
            </a:solidFill>
            <a:prstDash val="solid"/>
          </a:ln>
          <a:effectLst/>
        </p:spPr>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 lastClr="FFFFFF"/>
                </a:solidFill>
                <a:effectLst/>
                <a:uLnTx/>
                <a:uFillTx/>
                <a:latin typeface="Calibri"/>
                <a:ea typeface="+mn-ea"/>
                <a:cs typeface="+mn-cs"/>
              </a:rPr>
              <a:t>Attempt to improve Boogie/Z3 interaction</a:t>
            </a:r>
            <a:endParaRPr kumimoji="0" lang="en-US" sz="11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 name="Rectangular Callout 5"/>
          <p:cNvSpPr/>
          <p:nvPr/>
        </p:nvSpPr>
        <p:spPr>
          <a:xfrm>
            <a:off x="2714612" y="1428736"/>
            <a:ext cx="1862523" cy="434616"/>
          </a:xfrm>
          <a:prstGeom prst="wedgeRectCallout">
            <a:avLst>
              <a:gd name="adj1" fmla="val -53235"/>
              <a:gd name="adj2" fmla="val 93094"/>
            </a:avLst>
          </a:prstGeom>
          <a:solidFill>
            <a:srgbClr val="4F81BD"/>
          </a:solidFill>
          <a:ln w="25400" cap="flat" cmpd="sng" algn="ctr">
            <a:solidFill>
              <a:srgbClr val="4F81BD">
                <a:shade val="50000"/>
              </a:srgbClr>
            </a:solidFill>
            <a:prstDash val="solid"/>
          </a:ln>
          <a:effectLst/>
        </p:spPr>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 lastClr="FFFFFF"/>
                </a:solidFill>
                <a:effectLst/>
                <a:uLnTx/>
                <a:uFillTx/>
                <a:latin typeface="Calibri"/>
                <a:ea typeface="+mn-ea"/>
                <a:cs typeface="+mn-cs"/>
              </a:rPr>
              <a:t>Modification in invariant checking</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 name="Rectangular Callout 6"/>
          <p:cNvSpPr/>
          <p:nvPr/>
        </p:nvSpPr>
        <p:spPr>
          <a:xfrm>
            <a:off x="4643438" y="5643578"/>
            <a:ext cx="1295668" cy="285752"/>
          </a:xfrm>
          <a:prstGeom prst="wedgeRectCallout">
            <a:avLst>
              <a:gd name="adj1" fmla="val -20785"/>
              <a:gd name="adj2" fmla="val -170870"/>
            </a:avLst>
          </a:prstGeom>
          <a:solidFill>
            <a:srgbClr val="4F81BD"/>
          </a:solidFill>
          <a:ln w="25400" cap="flat" cmpd="sng" algn="ctr">
            <a:solidFill>
              <a:srgbClr val="4F81BD">
                <a:shade val="50000"/>
              </a:srgbClr>
            </a:solidFill>
            <a:prstDash val="solid"/>
          </a:ln>
          <a:effectLst/>
        </p:spPr>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 lastClr="FFFFFF"/>
                </a:solidFill>
                <a:effectLst/>
                <a:uLnTx/>
                <a:uFillTx/>
                <a:latin typeface="Calibri"/>
                <a:ea typeface="+mn-ea"/>
                <a:cs typeface="+mn-cs"/>
              </a:rPr>
              <a:t>Switch to Boogie2</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Rectangular Callout 7"/>
          <p:cNvSpPr/>
          <p:nvPr/>
        </p:nvSpPr>
        <p:spPr>
          <a:xfrm>
            <a:off x="6215074" y="2000240"/>
            <a:ext cx="1295669" cy="289692"/>
          </a:xfrm>
          <a:prstGeom prst="wedgeRectCallout">
            <a:avLst>
              <a:gd name="adj1" fmla="val -21355"/>
              <a:gd name="adj2" fmla="val 128434"/>
            </a:avLst>
          </a:prstGeom>
          <a:solidFill>
            <a:srgbClr val="4F81BD"/>
          </a:solidFill>
          <a:ln w="25400" cap="flat" cmpd="sng" algn="ctr">
            <a:solidFill>
              <a:srgbClr val="4F81BD">
                <a:shade val="50000"/>
              </a:srgbClr>
            </a:solidFill>
            <a:prstDash val="solid"/>
          </a:ln>
          <a:effectLst/>
        </p:spPr>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 lastClr="FFFFFF"/>
                </a:solidFill>
                <a:effectLst/>
                <a:uLnTx/>
                <a:uFillTx/>
                <a:latin typeface="Calibri"/>
                <a:ea typeface="+mn-ea"/>
                <a:cs typeface="+mn-cs"/>
              </a:rPr>
              <a:t>Switch to Z3 v2</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Rectangular Callout 8"/>
          <p:cNvSpPr/>
          <p:nvPr/>
        </p:nvSpPr>
        <p:spPr>
          <a:xfrm>
            <a:off x="7286644" y="2714620"/>
            <a:ext cx="1376647" cy="289692"/>
          </a:xfrm>
          <a:prstGeom prst="wedgeRectCallout">
            <a:avLst>
              <a:gd name="adj1" fmla="val 27902"/>
              <a:gd name="adj2" fmla="val 289033"/>
            </a:avLst>
          </a:prstGeom>
          <a:solidFill>
            <a:srgbClr val="4F81BD"/>
          </a:solidFill>
          <a:ln w="25400" cap="flat" cmpd="sng" algn="ctr">
            <a:solidFill>
              <a:srgbClr val="4F81BD">
                <a:shade val="50000"/>
              </a:srgbClr>
            </a:solidFill>
            <a:prstDash val="solid"/>
          </a:ln>
          <a:effectLst/>
        </p:spPr>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 lastClr="FFFFFF"/>
                </a:solidFill>
                <a:effectLst/>
                <a:uLnTx/>
                <a:uFillTx/>
                <a:latin typeface="Calibri"/>
                <a:ea typeface="+mn-ea"/>
                <a:cs typeface="+mn-cs"/>
              </a:rPr>
              <a:t>Z3 v2 update </a:t>
            </a:r>
            <a:br>
              <a:rPr kumimoji="0" lang="en-US" sz="1100" b="0" i="0" u="none" strike="noStrike" kern="0" cap="none" spc="0" normalizeH="0" baseline="0" noProof="0" dirty="0" smtClean="0">
                <a:ln>
                  <a:noFill/>
                </a:ln>
                <a:solidFill>
                  <a:sysClr val="window" lastClr="FFFFFF"/>
                </a:solidFill>
                <a:effectLst/>
                <a:uLnTx/>
                <a:uFillTx/>
                <a:latin typeface="Calibri"/>
                <a:ea typeface="+mn-ea"/>
                <a:cs typeface="+mn-cs"/>
              </a:rPr>
            </a:br>
            <a:endParaRPr kumimoji="0" lang="en-US" sz="11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 lastClr="FFFFFF"/>
              </a:solidFill>
              <a:effectLst/>
              <a:uLnTx/>
              <a:uFillTx/>
              <a:latin typeface="Calibri"/>
              <a:ea typeface="+mn-ea"/>
              <a:cs typeface="+mn-cs"/>
            </a:endParaRPr>
          </a:p>
        </p:txBody>
      </p:sp>
    </p:spTree>
    <p:extLst>
      <p:ext uri="{BB962C8B-B14F-4D97-AF65-F5344CB8AC3E}">
        <p14:creationId xmlns:p14="http://schemas.microsoft.com/office/powerpoint/2010/main" val="3313041645"/>
      </p:ext>
    </p:extLst>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The Importance of Speed</a:t>
            </a:r>
            <a:endParaRPr lang="en-US" dirty="0"/>
          </a:p>
        </p:txBody>
      </p:sp>
      <p:pic>
        <p:nvPicPr>
          <p:cNvPr id="65229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36919" r="54543" b="15970"/>
          <a:stretch/>
        </p:blipFill>
        <p:spPr bwMode="auto">
          <a:xfrm>
            <a:off x="9939" y="1524000"/>
            <a:ext cx="8193807" cy="5307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6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390" t="22445" r="16390" b="45674"/>
          <a:stretch/>
        </p:blipFill>
        <p:spPr bwMode="auto">
          <a:xfrm>
            <a:off x="609600" y="2417482"/>
            <a:ext cx="8546688" cy="2535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15232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55362"/>
                                        </p:tgtEl>
                                        <p:attrNameLst>
                                          <p:attrName>style.visibility</p:attrName>
                                        </p:attrNameLst>
                                      </p:cBhvr>
                                      <p:to>
                                        <p:strVal val="visible"/>
                                      </p:to>
                                    </p:set>
                                    <p:animEffect transition="in" filter="circle(in)">
                                      <p:cBhvr>
                                        <p:cTn id="7" dur="2000"/>
                                        <p:tgtEl>
                                          <p:spTgt spid="65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649956"/>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pPr lvl="1">
              <a:buNone/>
            </a:pPr>
            <a:r>
              <a:rPr lang="en-US" sz="2900" dirty="0" smtClean="0">
                <a:latin typeface="Calibri" pitchFamily="34" charset="0"/>
                <a:sym typeface="Symbol"/>
              </a:rPr>
              <a:t> </a:t>
            </a:r>
            <a:r>
              <a:rPr lang="en-US" sz="2900" dirty="0" smtClean="0">
                <a:latin typeface="Calibri" pitchFamily="34" charset="0"/>
              </a:rPr>
              <a:t>h,o,f:</a:t>
            </a:r>
            <a:r>
              <a:rPr lang="en-US" sz="2900" dirty="0" smtClean="0">
                <a:latin typeface="Calibri" pitchFamily="34" charset="0"/>
                <a:sym typeface="Symbol"/>
              </a:rPr>
              <a:t/>
            </a:r>
            <a:br>
              <a:rPr lang="en-US" sz="2900" dirty="0" smtClean="0">
                <a:latin typeface="Calibri" pitchFamily="34" charset="0"/>
                <a:sym typeface="Symbol"/>
              </a:rPr>
            </a:br>
            <a:r>
              <a:rPr lang="en-US" sz="2900" dirty="0" smtClean="0">
                <a:latin typeface="Calibri" pitchFamily="34" charset="0"/>
                <a:sym typeface="Symbol"/>
              </a:rPr>
              <a:t>	IsHeap(h) </a:t>
            </a:r>
            <a:r>
              <a:rPr lang="en-US" sz="2900" dirty="0" smtClean="0">
                <a:solidFill>
                  <a:schemeClr val="tx1"/>
                </a:solidFill>
                <a:latin typeface="Calibri" pitchFamily="34" charset="0"/>
              </a:rPr>
              <a:t> </a:t>
            </a:r>
            <a:r>
              <a:rPr lang="en-US" sz="2900" dirty="0" smtClean="0">
                <a:latin typeface="Calibri" pitchFamily="34" charset="0"/>
              </a:rPr>
              <a:t>o ≠ null </a:t>
            </a:r>
            <a:r>
              <a:rPr lang="en-US" sz="2900" dirty="0" smtClean="0">
                <a:latin typeface="Calibri" pitchFamily="34" charset="0"/>
                <a:sym typeface="Symbol"/>
              </a:rPr>
              <a:t> read(h, o, alloc) = t</a:t>
            </a:r>
            <a:br>
              <a:rPr lang="en-US" sz="2900" dirty="0" smtClean="0">
                <a:latin typeface="Calibri" pitchFamily="34" charset="0"/>
                <a:sym typeface="Symbol"/>
              </a:rPr>
            </a:br>
            <a:r>
              <a:rPr lang="en-US" sz="2900" dirty="0" smtClean="0">
                <a:latin typeface="Calibri" pitchFamily="34" charset="0"/>
                <a:sym typeface="Symbol"/>
              </a:rPr>
              <a:t>	</a:t>
            </a:r>
            <a:br>
              <a:rPr lang="en-US" sz="2900" dirty="0" smtClean="0">
                <a:latin typeface="Calibri" pitchFamily="34" charset="0"/>
                <a:sym typeface="Symbol"/>
              </a:rPr>
            </a:br>
            <a:r>
              <a:rPr lang="en-US" sz="2900" dirty="0" smtClean="0">
                <a:latin typeface="Calibri" pitchFamily="34" charset="0"/>
                <a:sym typeface="Symbol"/>
              </a:rPr>
              <a:t>	read(h,o, f) = null  read(h, read(h,o,f),alloc) = t</a:t>
            </a:r>
            <a:endParaRPr lang="en-US" sz="2800" dirty="0" smtClean="0">
              <a:latin typeface="Calibri" pitchFamily="34" charset="0"/>
              <a:sym typeface="Symbol"/>
            </a:endParaRPr>
          </a:p>
        </p:txBody>
      </p:sp>
    </p:spTree>
    <p:custDataLst>
      <p:tags r:id="rId1"/>
    </p:custDataLst>
    <p:extLst/>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331681"/>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pPr lvl="1">
              <a:buNone/>
            </a:pPr>
            <a:r>
              <a:rPr lang="en-US" sz="2900" dirty="0" smtClean="0">
                <a:latin typeface="Calibri" pitchFamily="34" charset="0"/>
                <a:sym typeface="Symbol"/>
              </a:rPr>
              <a:t> o, f:</a:t>
            </a:r>
            <a:br>
              <a:rPr lang="en-US" sz="2900" dirty="0" smtClean="0">
                <a:latin typeface="Calibri" pitchFamily="34" charset="0"/>
                <a:sym typeface="Symbol"/>
              </a:rPr>
            </a:br>
            <a:r>
              <a:rPr lang="en-US" sz="2900" dirty="0" smtClean="0">
                <a:latin typeface="Calibri" pitchFamily="34" charset="0"/>
                <a:sym typeface="Symbol"/>
              </a:rPr>
              <a:t>	o ≠ null  read(h</a:t>
            </a:r>
            <a:r>
              <a:rPr lang="en-US" sz="2900" baseline="-25000" dirty="0" smtClean="0">
                <a:latin typeface="Calibri" pitchFamily="34" charset="0"/>
                <a:sym typeface="Symbol"/>
              </a:rPr>
              <a:t>0</a:t>
            </a:r>
            <a:r>
              <a:rPr lang="en-US" sz="2900" dirty="0" smtClean="0">
                <a:latin typeface="Calibri" pitchFamily="34" charset="0"/>
                <a:sym typeface="Symbol"/>
              </a:rPr>
              <a:t>, o, alloc) = t </a:t>
            </a:r>
            <a:br>
              <a:rPr lang="en-US" sz="2900" dirty="0" smtClean="0">
                <a:latin typeface="Calibri" pitchFamily="34" charset="0"/>
                <a:sym typeface="Symbol"/>
              </a:rPr>
            </a:br>
            <a:r>
              <a:rPr lang="en-US" sz="2900" dirty="0" smtClean="0">
                <a:latin typeface="Calibri" pitchFamily="34" charset="0"/>
                <a:sym typeface="Symbol"/>
              </a:rPr>
              <a:t>	   read(h</a:t>
            </a:r>
            <a:r>
              <a:rPr lang="en-US" sz="2900" baseline="-25000" dirty="0" smtClean="0">
                <a:latin typeface="Calibri" pitchFamily="34" charset="0"/>
                <a:sym typeface="Symbol"/>
              </a:rPr>
              <a:t>1</a:t>
            </a:r>
            <a:r>
              <a:rPr lang="en-US" sz="2900" dirty="0" smtClean="0">
                <a:latin typeface="Calibri" pitchFamily="34" charset="0"/>
                <a:sym typeface="Symbol"/>
              </a:rPr>
              <a:t>,o,f) = read(h</a:t>
            </a:r>
            <a:r>
              <a:rPr lang="en-US" sz="2900" baseline="-25000" dirty="0" smtClean="0">
                <a:latin typeface="Calibri" pitchFamily="34" charset="0"/>
                <a:sym typeface="Symbol"/>
              </a:rPr>
              <a:t>0</a:t>
            </a:r>
            <a:r>
              <a:rPr lang="en-US" sz="2900" dirty="0" smtClean="0">
                <a:latin typeface="Calibri" pitchFamily="34" charset="0"/>
                <a:sym typeface="Symbol"/>
              </a:rPr>
              <a:t>,o,f)  (o,f)  M </a:t>
            </a:r>
            <a:endParaRPr lang="en-US" sz="2800" dirty="0" smtClean="0">
              <a:latin typeface="Calibri" pitchFamily="34" charset="0"/>
              <a:sym typeface="Symbol"/>
            </a:endParaRPr>
          </a:p>
          <a:p>
            <a:pPr>
              <a:buNone/>
            </a:pPr>
            <a:endParaRPr lang="en-US" dirty="0" smtClean="0"/>
          </a:p>
        </p:txBody>
      </p:sp>
    </p:spTree>
    <p:extLst/>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103927"/>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p>
          <a:p>
            <a:pPr marL="747419" lvl="2" indent="-384954">
              <a:buNone/>
            </a:pPr>
            <a:r>
              <a:rPr lang="en-US" sz="3200" dirty="0" smtClean="0">
                <a:latin typeface="Calibri" pitchFamily="34" charset="0"/>
                <a:sym typeface="Symbol"/>
              </a:rPr>
              <a:t> i,j: i  j  read(a,i)  read(b,j)</a:t>
            </a:r>
          </a:p>
          <a:p>
            <a:pPr>
              <a:buNone/>
            </a:pPr>
            <a:endParaRPr lang="en-US" dirty="0" smtClean="0"/>
          </a:p>
        </p:txBody>
      </p:sp>
    </p:spTree>
    <p:extLst/>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898264"/>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Theories</a:t>
            </a:r>
          </a:p>
          <a:p>
            <a:pPr marL="703764" lvl="3" indent="-384954">
              <a:buFont typeface="Symbol"/>
              <a:buChar char="&quot;"/>
            </a:pPr>
            <a:r>
              <a:rPr lang="en-US" sz="2800" dirty="0" smtClean="0">
                <a:latin typeface="Calibri" pitchFamily="34" charset="0"/>
                <a:sym typeface="Symbol"/>
              </a:rPr>
              <a:t>x: p(x,x)</a:t>
            </a:r>
          </a:p>
          <a:p>
            <a:pPr marL="703764" lvl="3" indent="-384954">
              <a:buFont typeface="Symbol"/>
              <a:buChar char="&quot;"/>
            </a:pPr>
            <a:r>
              <a:rPr lang="en-US" sz="2800" dirty="0" smtClean="0">
                <a:latin typeface="Calibri" pitchFamily="34" charset="0"/>
                <a:sym typeface="Symbol"/>
              </a:rPr>
              <a:t>x,y,z: p(x,y), p(y,z)  p(x,z)</a:t>
            </a:r>
          </a:p>
          <a:p>
            <a:pPr marL="703764" lvl="3" indent="-384954">
              <a:buFont typeface="Symbol"/>
              <a:buChar char="&quot;"/>
            </a:pPr>
            <a:r>
              <a:rPr lang="en-US" sz="2800" dirty="0" smtClean="0">
                <a:latin typeface="Calibri" pitchFamily="34" charset="0"/>
                <a:sym typeface="Symbol"/>
              </a:rPr>
              <a:t>x,y: p(x,y), p(y,x)  x = y</a:t>
            </a:r>
          </a:p>
          <a:p>
            <a:pPr marL="703764" lvl="3" indent="-384954">
              <a:buFont typeface="Symbol"/>
              <a:buChar char="&quot;"/>
            </a:pPr>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Tree>
    <p:extLst/>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950312"/>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Theories</a:t>
            </a:r>
          </a:p>
          <a:p>
            <a:r>
              <a:rPr lang="en-US" sz="2800" dirty="0" smtClean="0">
                <a:solidFill>
                  <a:srgbClr val="FF0000"/>
                </a:solidFill>
                <a:latin typeface="Calibri" pitchFamily="34" charset="0"/>
              </a:rPr>
              <a:t>Solver must be fast in satisfiable instances.</a:t>
            </a:r>
          </a:p>
          <a:p>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
        <p:nvSpPr>
          <p:cNvPr id="5" name="Rectangular Callout 4"/>
          <p:cNvSpPr/>
          <p:nvPr/>
        </p:nvSpPr>
        <p:spPr bwMode="auto">
          <a:xfrm>
            <a:off x="3738880" y="4815840"/>
            <a:ext cx="4135120" cy="1148080"/>
          </a:xfrm>
          <a:prstGeom prst="wedgeRectCallout">
            <a:avLst>
              <a:gd name="adj1" fmla="val -75458"/>
              <a:gd name="adj2" fmla="val -67976"/>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We want to find</a:t>
            </a:r>
            <a:r>
              <a:rPr kumimoji="0" lang="en-US" sz="2800" b="1" i="0" u="none" strike="noStrike" cap="none" normalizeH="0" dirty="0" smtClean="0">
                <a:solidFill>
                  <a:schemeClr val="bg1"/>
                </a:solidFill>
                <a:latin typeface="Segoe" pitchFamily="34" charset="0"/>
              </a:rPr>
              <a:t> bugs!</a:t>
            </a:r>
            <a:endParaRPr kumimoji="0" lang="en-US" sz="2800" b="1" i="0" u="none" strike="noStrike" cap="none" normalizeH="0" baseline="0" dirty="0" smtClean="0">
              <a:solidFill>
                <a:schemeClr val="bg1"/>
              </a:solidFill>
              <a:latin typeface="Segoe" pitchFamily="34" charset="0"/>
            </a:endParaRPr>
          </a:p>
        </p:txBody>
      </p:sp>
      <p:pic>
        <p:nvPicPr>
          <p:cNvPr id="6" name="Picture 5" descr="cartoon_bug.jpg"/>
          <p:cNvPicPr>
            <a:picLocks noChangeAspect="1"/>
          </p:cNvPicPr>
          <p:nvPr/>
        </p:nvPicPr>
        <p:blipFill>
          <a:blip r:embed="rId4" cstate="print"/>
          <a:stretch>
            <a:fillRect/>
          </a:stretch>
        </p:blipFill>
        <p:spPr>
          <a:xfrm>
            <a:off x="2211967" y="5262283"/>
            <a:ext cx="1385116" cy="1450587"/>
          </a:xfrm>
          <a:prstGeom prst="rect">
            <a:avLst/>
          </a:prstGeom>
        </p:spPr>
      </p:pic>
    </p:spTree>
    <p:custDataLst>
      <p:tags r:id="rId1"/>
    </p:custDataLs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sz="4400" smtClean="0">
                <a:latin typeface="Calibri" pitchFamily="34" charset="0"/>
                <a:sym typeface="Symbol"/>
              </a:rPr>
              <a:t>Bad news</a:t>
            </a:r>
            <a:endParaRPr sz="44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09491" y="2599801"/>
            <a:ext cx="8382000" cy="1478866"/>
          </a:xfrm>
          <a:prstGeom prst="rect">
            <a:avLst/>
          </a:prstGeom>
        </p:spPr>
        <p:txBody>
          <a:bodyPr vert="horz" wrap="square" lIns="0" tIns="0" rIns="0" bIns="0" rtlCol="0">
            <a:spAutoFit/>
          </a:bodyPr>
          <a:lstStyle/>
          <a:p>
            <a:pPr marL="384954" indent="-384954" algn="ctr">
              <a:lnSpc>
                <a:spcPct val="90000"/>
              </a:lnSpc>
              <a:spcBef>
                <a:spcPct val="20000"/>
              </a:spcBef>
              <a:buSzPct val="90000"/>
            </a:pPr>
            <a:r>
              <a:rPr lang="en-US" sz="3100" b="1" dirty="0" smtClean="0">
                <a:solidFill>
                  <a:srgbClr val="FF0000"/>
                </a:solidFill>
                <a:latin typeface="Calibri" pitchFamily="34" charset="0"/>
                <a:sym typeface="Symbol"/>
              </a:rPr>
              <a:t>There is no sound and </a:t>
            </a:r>
            <a:r>
              <a:rPr lang="en-US" sz="3100" b="1" dirty="0" err="1" smtClean="0">
                <a:solidFill>
                  <a:srgbClr val="FF0000"/>
                </a:solidFill>
                <a:latin typeface="Calibri" pitchFamily="34" charset="0"/>
                <a:sym typeface="Symbol"/>
              </a:rPr>
              <a:t>refutationally</a:t>
            </a:r>
            <a:r>
              <a:rPr lang="en-US" sz="3100" b="1" dirty="0" smtClean="0">
                <a:solidFill>
                  <a:srgbClr val="FF0000"/>
                </a:solidFill>
                <a:latin typeface="Calibri" pitchFamily="34" charset="0"/>
                <a:sym typeface="Symbol"/>
              </a:rPr>
              <a:t> complete</a:t>
            </a:r>
          </a:p>
          <a:p>
            <a:pPr marL="384954" indent="-384954" algn="ctr">
              <a:lnSpc>
                <a:spcPct val="90000"/>
              </a:lnSpc>
              <a:spcBef>
                <a:spcPct val="20000"/>
              </a:spcBef>
              <a:buSzPct val="90000"/>
            </a:pPr>
            <a:r>
              <a:rPr lang="en-US" sz="3100" b="1" dirty="0" smtClean="0">
                <a:solidFill>
                  <a:srgbClr val="FF0000"/>
                </a:solidFill>
                <a:latin typeface="Calibri" pitchFamily="34" charset="0"/>
                <a:sym typeface="Symbol"/>
              </a:rPr>
              <a:t>procedure for </a:t>
            </a:r>
          </a:p>
          <a:p>
            <a:pPr marL="384954" indent="-384954" algn="ctr">
              <a:lnSpc>
                <a:spcPct val="90000"/>
              </a:lnSpc>
              <a:spcBef>
                <a:spcPct val="20000"/>
              </a:spcBef>
              <a:buSzPct val="90000"/>
            </a:pPr>
            <a:r>
              <a:rPr lang="en-US" sz="3100" b="1" dirty="0" smtClean="0">
                <a:solidFill>
                  <a:srgbClr val="FF0000"/>
                </a:solidFill>
                <a:latin typeface="Calibri" pitchFamily="34" charset="0"/>
                <a:sym typeface="Symbol"/>
              </a:rPr>
              <a:t>linear integer arithmetic + free function symbols</a:t>
            </a:r>
          </a:p>
        </p:txBody>
      </p:sp>
      <p:pic>
        <p:nvPicPr>
          <p:cNvPr id="4098" name="Picture 2" descr="C:\Users\leonardo\AppData\Local\Microsoft\Windows\Temporary Internet Files\Content.IE5\A1ERNL0D\MCj02303860000[1].wmf"/>
          <p:cNvPicPr>
            <a:picLocks noChangeAspect="1" noChangeArrowheads="1"/>
          </p:cNvPicPr>
          <p:nvPr/>
        </p:nvPicPr>
        <p:blipFill>
          <a:blip r:embed="rId3" cstate="print"/>
          <a:srcRect/>
          <a:stretch>
            <a:fillRect/>
          </a:stretch>
        </p:blipFill>
        <p:spPr bwMode="auto">
          <a:xfrm>
            <a:off x="3213225" y="4364330"/>
            <a:ext cx="2717549" cy="2177358"/>
          </a:xfrm>
          <a:prstGeom prst="rect">
            <a:avLst/>
          </a:prstGeom>
          <a:noFill/>
        </p:spPr>
      </p:pic>
    </p:spTree>
    <p:extLst/>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Many Approaches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graphicFrame>
        <p:nvGraphicFramePr>
          <p:cNvPr id="6" name="Diagram 5"/>
          <p:cNvGraphicFramePr/>
          <p:nvPr/>
        </p:nvGraphicFramePr>
        <p:xfrm>
          <a:off x="0" y="1675351"/>
          <a:ext cx="9144000" cy="4192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Challenge: Modeling </a:t>
            </a:r>
            <a:r>
              <a:rPr smtClean="0"/>
              <a:t>R</a:t>
            </a:r>
            <a:r>
              <a:rPr sz="4800" smtClean="0">
                <a:latin typeface="Calibri" pitchFamily="34" charset="0"/>
              </a:rPr>
              <a:t>untime </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2003625"/>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Is the </a:t>
            </a:r>
            <a:r>
              <a:rPr lang="en-US" sz="3100" dirty="0" err="1" smtClean="0">
                <a:solidFill>
                  <a:schemeClr val="bg1"/>
                </a:solidFill>
                <a:latin typeface="Calibri" pitchFamily="34" charset="0"/>
                <a:sym typeface="Symbol"/>
              </a:rPr>
              <a:t>axiomatization</a:t>
            </a:r>
            <a:r>
              <a:rPr lang="en-US" sz="3100" dirty="0" smtClean="0">
                <a:solidFill>
                  <a:schemeClr val="bg1"/>
                </a:solidFill>
                <a:latin typeface="Calibri" pitchFamily="34" charset="0"/>
                <a:sym typeface="Symbol"/>
              </a:rPr>
              <a:t> of  the runtime consistent?</a:t>
            </a:r>
          </a:p>
          <a:p>
            <a:pPr marL="384954" indent="-384954">
              <a:lnSpc>
                <a:spcPct val="90000"/>
              </a:lnSpc>
              <a:spcBef>
                <a:spcPct val="20000"/>
              </a:spcBef>
              <a:buSzPct val="90000"/>
              <a:buFontTx/>
              <a:buBlip>
                <a:blip r:embed="rId4"/>
              </a:buBlip>
            </a:pPr>
            <a:r>
              <a:rPr lang="en-US" sz="3100" dirty="0" smtClean="0">
                <a:solidFill>
                  <a:srgbClr val="FF0000"/>
                </a:solidFill>
                <a:latin typeface="Calibri" pitchFamily="34" charset="0"/>
                <a:sym typeface="Symbol"/>
              </a:rPr>
              <a:t>False</a:t>
            </a:r>
            <a:r>
              <a:rPr lang="en-US" sz="3100" dirty="0" smtClean="0">
                <a:solidFill>
                  <a:schemeClr val="bg1"/>
                </a:solidFill>
                <a:latin typeface="Calibri" pitchFamily="34" charset="0"/>
                <a:sym typeface="Symbol"/>
              </a:rPr>
              <a:t> implies everything</a:t>
            </a: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Partial solution: </a:t>
            </a:r>
            <a:r>
              <a:rPr lang="en-US" sz="3100" dirty="0" smtClean="0">
                <a:solidFill>
                  <a:srgbClr val="FF0000"/>
                </a:solidFill>
                <a:latin typeface="Calibri" pitchFamily="34" charset="0"/>
                <a:sym typeface="Symbol"/>
              </a:rPr>
              <a:t>SMT + Saturation </a:t>
            </a:r>
            <a:r>
              <a:rPr lang="en-US" sz="3100" dirty="0" err="1" smtClean="0">
                <a:solidFill>
                  <a:srgbClr val="FF0000"/>
                </a:solidFill>
                <a:latin typeface="Calibri" pitchFamily="34" charset="0"/>
                <a:sym typeface="Symbol"/>
              </a:rPr>
              <a:t>Provers</a:t>
            </a:r>
            <a:endParaRPr lang="en-US" sz="3100" dirty="0" smtClean="0">
              <a:solidFill>
                <a:srgbClr val="FF0000"/>
              </a:solidFill>
              <a:latin typeface="Calibri" pitchFamily="34" charset="0"/>
              <a:sym typeface="Symbol"/>
            </a:endParaRP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Found many bugs using this approach</a:t>
            </a:r>
            <a:endParaRPr lang="en-US" sz="3100" dirty="0" smtClean="0">
              <a:solidFill>
                <a:srgbClr val="FF0000"/>
              </a:solidFill>
              <a:latin typeface="Calibri" pitchFamily="34" charset="0"/>
              <a:sym typeface="Symbol"/>
            </a:endParaRPr>
          </a:p>
        </p:txBody>
      </p:sp>
    </p:spTree>
    <p:custDataLst>
      <p:tags r:id="rId1"/>
    </p:custDataLs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Hunting for Security Bugs.</a:t>
            </a:r>
            <a:endParaRPr lang="en-US" sz="4800" dirty="0">
              <a:latin typeface="Calibri" pitchFamily="34" charset="0"/>
            </a:endParaRPr>
          </a:p>
        </p:txBody>
      </p:sp>
      <p:sp>
        <p:nvSpPr>
          <p:cNvPr id="3" name="Content Placeholder 2"/>
          <p:cNvSpPr>
            <a:spLocks noGrp="1"/>
          </p:cNvSpPr>
          <p:nvPr>
            <p:ph idx="1"/>
          </p:nvPr>
        </p:nvSpPr>
        <p:spPr>
          <a:xfrm>
            <a:off x="362526" y="1782329"/>
            <a:ext cx="8382000" cy="3988784"/>
          </a:xfrm>
        </p:spPr>
        <p:txBody>
          <a:bodyPr/>
          <a:lstStyle/>
          <a:p>
            <a:r>
              <a:rPr lang="en-US" sz="2400" dirty="0" smtClean="0">
                <a:latin typeface="Calibri" pitchFamily="34" charset="0"/>
              </a:rPr>
              <a:t>Two main techniques used by </a:t>
            </a:r>
            <a:r>
              <a:rPr lang="en-US" sz="2400" i="1" dirty="0" smtClean="0">
                <a:solidFill>
                  <a:srgbClr val="FF0000"/>
                </a:solidFill>
                <a:latin typeface="Calibri" pitchFamily="34" charset="0"/>
              </a:rPr>
              <a:t>“black hats”</a:t>
            </a:r>
            <a:r>
              <a:rPr lang="en-US" sz="2400" dirty="0" smtClean="0">
                <a:latin typeface="Calibri" pitchFamily="34" charset="0"/>
              </a:rPr>
              <a:t>:</a:t>
            </a:r>
          </a:p>
          <a:p>
            <a:pPr lvl="1"/>
            <a:r>
              <a:rPr lang="en-US" sz="2400" dirty="0" smtClean="0">
                <a:latin typeface="Calibri" pitchFamily="34" charset="0"/>
              </a:rPr>
              <a:t>Code inspection (of binaries).</a:t>
            </a:r>
          </a:p>
          <a:p>
            <a:pPr lvl="1"/>
            <a:r>
              <a:rPr lang="en-US" sz="2400" i="1" dirty="0" smtClean="0">
                <a:solidFill>
                  <a:srgbClr val="FF0000"/>
                </a:solidFill>
                <a:latin typeface="Calibri" pitchFamily="34" charset="0"/>
              </a:rPr>
              <a:t>Black box fuzz testing.</a:t>
            </a:r>
          </a:p>
          <a:p>
            <a:r>
              <a:rPr lang="en-US" sz="2400" b="1" dirty="0" smtClean="0">
                <a:latin typeface="Calibri" pitchFamily="34" charset="0"/>
              </a:rPr>
              <a:t>Black box </a:t>
            </a:r>
            <a:r>
              <a:rPr lang="en-US" sz="2400" dirty="0" smtClean="0">
                <a:latin typeface="Calibri" pitchFamily="34" charset="0"/>
              </a:rPr>
              <a:t>fuzz testing:</a:t>
            </a:r>
          </a:p>
          <a:p>
            <a:pPr lvl="1"/>
            <a:r>
              <a:rPr lang="en-US" sz="2400" dirty="0" smtClean="0">
                <a:latin typeface="Calibri" pitchFamily="34" charset="0"/>
              </a:rPr>
              <a:t>A form of black box random testing.</a:t>
            </a:r>
          </a:p>
          <a:p>
            <a:pPr lvl="1"/>
            <a:r>
              <a:rPr lang="en-US" sz="2400" dirty="0" smtClean="0">
                <a:latin typeface="Calibri" pitchFamily="34" charset="0"/>
              </a:rPr>
              <a:t>Randomly </a:t>
            </a:r>
            <a:r>
              <a:rPr lang="en-US" sz="2400" i="1" dirty="0" smtClean="0">
                <a:solidFill>
                  <a:srgbClr val="FF0000"/>
                </a:solidFill>
                <a:latin typeface="Calibri" pitchFamily="34" charset="0"/>
              </a:rPr>
              <a:t>fuzz</a:t>
            </a:r>
            <a:r>
              <a:rPr lang="en-US" sz="2400" dirty="0" smtClean="0">
                <a:latin typeface="Calibri" pitchFamily="34" charset="0"/>
              </a:rPr>
              <a:t> (=modify) a well formed input.</a:t>
            </a:r>
          </a:p>
          <a:p>
            <a:pPr lvl="1"/>
            <a:r>
              <a:rPr lang="en-US" sz="2400" dirty="0" smtClean="0">
                <a:latin typeface="Calibri" pitchFamily="34" charset="0"/>
              </a:rPr>
              <a:t>Grammar-based </a:t>
            </a:r>
            <a:r>
              <a:rPr lang="en-US" sz="2400" dirty="0" err="1" smtClean="0">
                <a:latin typeface="Calibri" pitchFamily="34" charset="0"/>
              </a:rPr>
              <a:t>fuzzing</a:t>
            </a:r>
            <a:r>
              <a:rPr lang="en-US" sz="2400" dirty="0" smtClean="0">
                <a:latin typeface="Calibri" pitchFamily="34" charset="0"/>
              </a:rPr>
              <a:t>: rules to encode how to fuzz.</a:t>
            </a:r>
          </a:p>
          <a:p>
            <a:r>
              <a:rPr lang="en-US" sz="2400" b="1" dirty="0" smtClean="0">
                <a:latin typeface="Calibri" pitchFamily="34" charset="0"/>
              </a:rPr>
              <a:t>Heavily</a:t>
            </a:r>
            <a:r>
              <a:rPr lang="en-US" sz="2400" dirty="0" smtClean="0">
                <a:latin typeface="Calibri" pitchFamily="34" charset="0"/>
              </a:rPr>
              <a:t> used in security testing</a:t>
            </a:r>
          </a:p>
          <a:p>
            <a:pPr lvl="1"/>
            <a:r>
              <a:rPr lang="en-US" sz="2400" dirty="0" smtClean="0">
                <a:latin typeface="Calibri" pitchFamily="34" charset="0"/>
              </a:rPr>
              <a:t>At MS: several internal tools.</a:t>
            </a:r>
          </a:p>
          <a:p>
            <a:pPr lvl="1"/>
            <a:r>
              <a:rPr lang="en-US" sz="2400" dirty="0" smtClean="0">
                <a:latin typeface="Calibri" pitchFamily="34" charset="0"/>
              </a:rPr>
              <a:t>Conceptually simple yet effective in practice</a:t>
            </a:r>
            <a:endParaRPr lang="en-US" sz="2400" dirty="0">
              <a:latin typeface="Calibri" pitchFamily="34" charset="0"/>
            </a:endParaRPr>
          </a:p>
        </p:txBody>
      </p:sp>
      <p:pic>
        <p:nvPicPr>
          <p:cNvPr id="5" name="Picture 4" descr="blackhat.jpg"/>
          <p:cNvPicPr>
            <a:picLocks noChangeAspect="1"/>
          </p:cNvPicPr>
          <p:nvPr/>
        </p:nvPicPr>
        <p:blipFill>
          <a:blip r:embed="rId2" cstate="print"/>
          <a:stretch>
            <a:fillRect/>
          </a:stretch>
        </p:blipFill>
        <p:spPr>
          <a:xfrm>
            <a:off x="6128623" y="1786394"/>
            <a:ext cx="883920" cy="962090"/>
          </a:xfrm>
          <a:prstGeom prst="rect">
            <a:avLst/>
          </a:prstGeom>
        </p:spPr>
      </p:pic>
    </p:spTree>
    <p:extLst/>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Challenge: Robustness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2957733"/>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Standard complain</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	</a:t>
            </a:r>
            <a:r>
              <a:rPr lang="en-US" sz="3100" dirty="0" smtClean="0">
                <a:solidFill>
                  <a:srgbClr val="FF0000"/>
                </a:solidFill>
                <a:latin typeface="Calibri" pitchFamily="34" charset="0"/>
                <a:sym typeface="Symbol"/>
              </a:rPr>
              <a:t>“I made a small modification in my Spec, and Z3 is </a:t>
            </a:r>
            <a:r>
              <a:rPr lang="en-US" sz="3100" dirty="0" err="1" smtClean="0">
                <a:solidFill>
                  <a:srgbClr val="FF0000"/>
                </a:solidFill>
                <a:latin typeface="Calibri" pitchFamily="34" charset="0"/>
                <a:sym typeface="Symbol"/>
              </a:rPr>
              <a:t>timingout</a:t>
            </a:r>
            <a:r>
              <a:rPr lang="en-US" sz="3100" dirty="0" smtClean="0">
                <a:solidFill>
                  <a:srgbClr val="FF0000"/>
                </a:solidFill>
                <a:latin typeface="Calibri" pitchFamily="34" charset="0"/>
                <a:sym typeface="Symbol"/>
              </a:rPr>
              <a:t>”</a:t>
            </a: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This also happens with SAT solvers (NP-complete)</a:t>
            </a: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In our case, the problems are </a:t>
            </a:r>
            <a:r>
              <a:rPr lang="en-US" sz="3100" dirty="0" err="1" smtClean="0">
                <a:solidFill>
                  <a:schemeClr val="bg1"/>
                </a:solidFill>
                <a:latin typeface="Calibri" pitchFamily="34" charset="0"/>
                <a:sym typeface="Symbol"/>
              </a:rPr>
              <a:t>undecidable</a:t>
            </a:r>
            <a:endParaRPr lang="en-US" sz="3100" dirty="0" smtClean="0">
              <a:solidFill>
                <a:srgbClr val="FF0000"/>
              </a:solidFill>
              <a:latin typeface="Calibri" pitchFamily="34" charset="0"/>
              <a:sym typeface="Symbol"/>
            </a:endParaRP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Partial solution: parallelization</a:t>
            </a:r>
            <a:endParaRPr lang="en-US" sz="3100" dirty="0" smtClean="0">
              <a:solidFill>
                <a:srgbClr val="FF0000"/>
              </a:solidFill>
              <a:latin typeface="Calibri" pitchFamily="34" charset="0"/>
              <a:sym typeface="Symbol"/>
            </a:endParaRPr>
          </a:p>
        </p:txBody>
      </p:sp>
    </p:spTree>
    <p:custDataLst>
      <p:tags r:id="rId1"/>
    </p:custDataLst>
    <p:extLst/>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Parallel Z3</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840992"/>
            <a:ext cx="8382000" cy="1809726"/>
          </a:xfrm>
        </p:spPr>
        <p:txBody>
          <a:bodyPr/>
          <a:lstStyle/>
          <a:p>
            <a:r>
              <a:rPr lang="en-US" dirty="0" smtClean="0"/>
              <a:t>Joint work with Y. Hamadi (MSRC) and C. Wintersteiger</a:t>
            </a:r>
          </a:p>
          <a:p>
            <a:r>
              <a:rPr lang="en-US" dirty="0" smtClean="0"/>
              <a:t>Multi-core &amp; Multi-node (HPC)</a:t>
            </a:r>
          </a:p>
          <a:p>
            <a:r>
              <a:rPr lang="en-US" dirty="0" smtClean="0">
                <a:solidFill>
                  <a:srgbClr val="FF0000"/>
                </a:solidFill>
              </a:rPr>
              <a:t>Different strategies in parallel</a:t>
            </a:r>
          </a:p>
          <a:p>
            <a:r>
              <a:rPr lang="en-US" dirty="0" smtClean="0"/>
              <a:t>Collaborate exchanging lemmas</a:t>
            </a:r>
          </a:p>
        </p:txBody>
      </p:sp>
      <p:graphicFrame>
        <p:nvGraphicFramePr>
          <p:cNvPr id="5" name="Diagram 4"/>
          <p:cNvGraphicFramePr/>
          <p:nvPr/>
        </p:nvGraphicFramePr>
        <p:xfrm>
          <a:off x="4403981" y="2837642"/>
          <a:ext cx="5654425" cy="310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cSld>
  <p:clrMapOvr>
    <a:masterClrMapping/>
  </p:clrMapOvr>
  <p:transition>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Hey, I don’t trust these proofs</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840992"/>
            <a:ext cx="8382000" cy="1335750"/>
          </a:xfrm>
        </p:spPr>
        <p:txBody>
          <a:bodyPr/>
          <a:lstStyle/>
          <a:p>
            <a:pPr>
              <a:buNone/>
            </a:pPr>
            <a:r>
              <a:rPr lang="en-US" dirty="0" smtClean="0">
                <a:solidFill>
                  <a:srgbClr val="FF0000"/>
                </a:solidFill>
              </a:rPr>
              <a:t>Z3 may be buggy.</a:t>
            </a:r>
          </a:p>
          <a:p>
            <a:pPr>
              <a:buNone/>
            </a:pPr>
            <a:r>
              <a:rPr lang="en-US" dirty="0" smtClean="0">
                <a:solidFill>
                  <a:srgbClr val="FF0000"/>
                </a:solidFill>
              </a:rPr>
              <a:t>	</a:t>
            </a:r>
            <a:r>
              <a:rPr lang="en-US" dirty="0" smtClean="0"/>
              <a:t>Solution: proof/certificate generation.</a:t>
            </a:r>
            <a:endParaRPr lang="en-US" dirty="0" smtClean="0">
              <a:solidFill>
                <a:srgbClr val="FF0000"/>
              </a:solidFill>
            </a:endParaRPr>
          </a:p>
          <a:p>
            <a:pPr>
              <a:buNone/>
            </a:pPr>
            <a:r>
              <a:rPr lang="en-US" dirty="0" smtClean="0"/>
              <a:t>	Engineering problem: </a:t>
            </a:r>
            <a:r>
              <a:rPr lang="en-US" dirty="0" smtClean="0">
                <a:solidFill>
                  <a:schemeClr val="accent4">
                    <a:lumMod val="75000"/>
                  </a:schemeClr>
                </a:solidFill>
              </a:rPr>
              <a:t>these certificates are too big</a:t>
            </a:r>
            <a:r>
              <a:rPr lang="en-US" dirty="0" smtClean="0"/>
              <a:t>. </a:t>
            </a:r>
          </a:p>
        </p:txBody>
      </p:sp>
    </p:spTree>
    <p:extLst/>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Hey, I don’t trust these proofs</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840991"/>
            <a:ext cx="8763000" cy="3059299"/>
          </a:xfrm>
        </p:spPr>
        <p:txBody>
          <a:bodyPr/>
          <a:lstStyle/>
          <a:p>
            <a:pPr>
              <a:buNone/>
            </a:pPr>
            <a:r>
              <a:rPr lang="en-US" dirty="0" smtClean="0">
                <a:solidFill>
                  <a:srgbClr val="FF0000"/>
                </a:solidFill>
              </a:rPr>
              <a:t>Z3 may be buggy.</a:t>
            </a:r>
          </a:p>
          <a:p>
            <a:pPr>
              <a:buNone/>
            </a:pPr>
            <a:r>
              <a:rPr lang="en-US" dirty="0" smtClean="0">
                <a:solidFill>
                  <a:srgbClr val="FF0000"/>
                </a:solidFill>
              </a:rPr>
              <a:t>	</a:t>
            </a:r>
            <a:r>
              <a:rPr lang="en-US" dirty="0" smtClean="0"/>
              <a:t>Solution: proof/certificate generation.</a:t>
            </a:r>
            <a:endParaRPr lang="en-US" dirty="0" smtClean="0">
              <a:solidFill>
                <a:srgbClr val="FF0000"/>
              </a:solidFill>
            </a:endParaRPr>
          </a:p>
          <a:p>
            <a:pPr>
              <a:buNone/>
            </a:pPr>
            <a:r>
              <a:rPr lang="en-US" dirty="0" smtClean="0"/>
              <a:t>	Engineering problem: </a:t>
            </a:r>
            <a:r>
              <a:rPr lang="en-US" dirty="0" smtClean="0">
                <a:solidFill>
                  <a:schemeClr val="accent4">
                    <a:lumMod val="75000"/>
                  </a:schemeClr>
                </a:solidFill>
              </a:rPr>
              <a:t>these certificates are too big</a:t>
            </a:r>
            <a:r>
              <a:rPr lang="en-US" dirty="0" smtClean="0"/>
              <a:t>.</a:t>
            </a:r>
          </a:p>
          <a:p>
            <a:pPr marL="0" indent="0">
              <a:buNone/>
            </a:pPr>
            <a:r>
              <a:rPr lang="en-US" dirty="0" smtClean="0">
                <a:solidFill>
                  <a:srgbClr val="FF0000"/>
                </a:solidFill>
              </a:rPr>
              <a:t>The </a:t>
            </a:r>
            <a:r>
              <a:rPr lang="en-US" dirty="0" err="1" smtClean="0">
                <a:solidFill>
                  <a:srgbClr val="FF0000"/>
                </a:solidFill>
              </a:rPr>
              <a:t>Axiomatization</a:t>
            </a:r>
            <a:r>
              <a:rPr lang="en-US" dirty="0" smtClean="0">
                <a:solidFill>
                  <a:srgbClr val="FF0000"/>
                </a:solidFill>
              </a:rPr>
              <a:t> of the runtime may be buggy or inconsistent. </a:t>
            </a:r>
          </a:p>
          <a:p>
            <a:pPr>
              <a:buNone/>
            </a:pPr>
            <a:r>
              <a:rPr lang="en-US" dirty="0" smtClean="0">
                <a:solidFill>
                  <a:srgbClr val="FF0000"/>
                </a:solidFill>
              </a:rPr>
              <a:t>	</a:t>
            </a:r>
            <a:r>
              <a:rPr lang="en-US" dirty="0" smtClean="0"/>
              <a:t>Yes, this is true. We are working on new techniques for proving </a:t>
            </a:r>
            <a:r>
              <a:rPr lang="en-US" dirty="0" err="1" smtClean="0"/>
              <a:t>satisfiability</a:t>
            </a:r>
            <a:r>
              <a:rPr lang="en-US" dirty="0" smtClean="0"/>
              <a:t> (building a model for these axioms)</a:t>
            </a:r>
            <a:endParaRPr lang="en-US" dirty="0" smtClean="0">
              <a:solidFill>
                <a:srgbClr val="FF0000"/>
              </a:solidFill>
            </a:endParaRPr>
          </a:p>
        </p:txBody>
      </p:sp>
    </p:spTree>
    <p:extLst/>
  </p:cSld>
  <p:clrMapOvr>
    <a:masterClrMapping/>
  </p:clrMapOvr>
  <p:transition>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Hey, I don’t trust these proofs</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840991"/>
            <a:ext cx="8763000" cy="4395049"/>
          </a:xfrm>
        </p:spPr>
        <p:txBody>
          <a:bodyPr/>
          <a:lstStyle/>
          <a:p>
            <a:pPr>
              <a:buNone/>
            </a:pPr>
            <a:r>
              <a:rPr lang="en-US" dirty="0" smtClean="0">
                <a:solidFill>
                  <a:srgbClr val="FF0000"/>
                </a:solidFill>
              </a:rPr>
              <a:t>Z3 may be buggy.</a:t>
            </a:r>
          </a:p>
          <a:p>
            <a:pPr>
              <a:buNone/>
            </a:pPr>
            <a:r>
              <a:rPr lang="en-US" dirty="0" smtClean="0">
                <a:solidFill>
                  <a:srgbClr val="FF0000"/>
                </a:solidFill>
              </a:rPr>
              <a:t>	</a:t>
            </a:r>
            <a:r>
              <a:rPr lang="en-US" dirty="0" smtClean="0"/>
              <a:t>Solution: proof/certificate generation.</a:t>
            </a:r>
            <a:endParaRPr lang="en-US" dirty="0" smtClean="0">
              <a:solidFill>
                <a:srgbClr val="FF0000"/>
              </a:solidFill>
            </a:endParaRPr>
          </a:p>
          <a:p>
            <a:pPr>
              <a:buNone/>
            </a:pPr>
            <a:r>
              <a:rPr lang="en-US" dirty="0" smtClean="0"/>
              <a:t>	Engineering problem: </a:t>
            </a:r>
            <a:r>
              <a:rPr lang="en-US" dirty="0" smtClean="0">
                <a:solidFill>
                  <a:schemeClr val="accent4">
                    <a:lumMod val="75000"/>
                  </a:schemeClr>
                </a:solidFill>
              </a:rPr>
              <a:t>these certificates are too big</a:t>
            </a:r>
            <a:r>
              <a:rPr lang="en-US" dirty="0" smtClean="0"/>
              <a:t>.</a:t>
            </a:r>
          </a:p>
          <a:p>
            <a:pPr marL="0" indent="0">
              <a:buNone/>
            </a:pPr>
            <a:r>
              <a:rPr lang="en-US" dirty="0" smtClean="0">
                <a:solidFill>
                  <a:srgbClr val="FF0000"/>
                </a:solidFill>
              </a:rPr>
              <a:t>The </a:t>
            </a:r>
            <a:r>
              <a:rPr lang="en-US" dirty="0" err="1" smtClean="0">
                <a:solidFill>
                  <a:srgbClr val="FF0000"/>
                </a:solidFill>
              </a:rPr>
              <a:t>Axiomatization</a:t>
            </a:r>
            <a:r>
              <a:rPr lang="en-US" dirty="0" smtClean="0">
                <a:solidFill>
                  <a:srgbClr val="FF0000"/>
                </a:solidFill>
              </a:rPr>
              <a:t> of the runtime may be buggy or inconsistent. </a:t>
            </a:r>
          </a:p>
          <a:p>
            <a:pPr>
              <a:buNone/>
            </a:pPr>
            <a:r>
              <a:rPr lang="en-US" dirty="0" smtClean="0">
                <a:solidFill>
                  <a:srgbClr val="FF0000"/>
                </a:solidFill>
              </a:rPr>
              <a:t>	</a:t>
            </a:r>
            <a:r>
              <a:rPr lang="en-US" dirty="0" smtClean="0"/>
              <a:t>Yes, this is true. We are working on new techniques for proving </a:t>
            </a:r>
            <a:r>
              <a:rPr lang="en-US" dirty="0" err="1" smtClean="0"/>
              <a:t>satisfiability</a:t>
            </a:r>
            <a:r>
              <a:rPr lang="en-US" dirty="0" smtClean="0"/>
              <a:t> (building a model for these axioms)</a:t>
            </a:r>
            <a:endParaRPr lang="en-US" dirty="0" smtClean="0">
              <a:solidFill>
                <a:srgbClr val="FF0000"/>
              </a:solidFill>
            </a:endParaRPr>
          </a:p>
          <a:p>
            <a:pPr marL="0" indent="0">
              <a:buNone/>
            </a:pPr>
            <a:r>
              <a:rPr lang="en-US" dirty="0" smtClean="0">
                <a:solidFill>
                  <a:srgbClr val="FF0000"/>
                </a:solidFill>
              </a:rPr>
              <a:t>The VCG generator is buggy (i.e., it makes the wrong assumptions)</a:t>
            </a:r>
          </a:p>
          <a:p>
            <a:pPr marL="384048" indent="0">
              <a:buNone/>
            </a:pPr>
            <a:r>
              <a:rPr lang="en-US" dirty="0" smtClean="0"/>
              <a:t>Do you trust your compiler?</a:t>
            </a:r>
          </a:p>
        </p:txBody>
      </p:sp>
    </p:spTree>
    <p:extLst/>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Engineer Perspective</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840991"/>
            <a:ext cx="8763000" cy="3447098"/>
          </a:xfrm>
        </p:spPr>
        <p:txBody>
          <a:bodyPr/>
          <a:lstStyle/>
          <a:p>
            <a:pPr>
              <a:buNone/>
            </a:pPr>
            <a:r>
              <a:rPr lang="en-US" dirty="0" smtClean="0">
                <a:solidFill>
                  <a:srgbClr val="FF0000"/>
                </a:solidFill>
              </a:rPr>
              <a:t>These are bug-finding tools!</a:t>
            </a:r>
          </a:p>
          <a:p>
            <a:pPr>
              <a:buNone/>
            </a:pPr>
            <a:r>
              <a:rPr lang="en-US" dirty="0" smtClean="0"/>
              <a:t>	When they return “Proved”, it just means they cannot find more bugs.</a:t>
            </a:r>
          </a:p>
          <a:p>
            <a:pPr>
              <a:buNone/>
            </a:pPr>
            <a:r>
              <a:rPr lang="en-US" dirty="0" smtClean="0">
                <a:solidFill>
                  <a:srgbClr val="FF0000"/>
                </a:solidFill>
              </a:rPr>
              <a:t>I add Loop invariants to speedup the process.</a:t>
            </a:r>
          </a:p>
          <a:p>
            <a:pPr>
              <a:buNone/>
            </a:pPr>
            <a:r>
              <a:rPr lang="en-US" dirty="0" smtClean="0"/>
              <a:t>	I don’t want to waste time analyzing paths with 1,2,…,k,… iterations.</a:t>
            </a:r>
          </a:p>
          <a:p>
            <a:pPr marL="0" indent="0">
              <a:buNone/>
            </a:pPr>
            <a:r>
              <a:rPr lang="en-US" dirty="0" smtClean="0">
                <a:solidFill>
                  <a:srgbClr val="FF0000"/>
                </a:solidFill>
              </a:rPr>
              <a:t>They are successful if they expose bugs not exposed by regular testing.</a:t>
            </a:r>
            <a:endParaRPr lang="en-US" dirty="0" smtClean="0"/>
          </a:p>
        </p:txBody>
      </p:sp>
      <p:pic>
        <p:nvPicPr>
          <p:cNvPr id="3074" name="Picture 2" descr="C:\Users\leonardo\AppData\Local\Microsoft\Windows\Temporary Internet Files\Content.IE5\07CZ9MZ9\MCBD09514_0000[1].wmf"/>
          <p:cNvPicPr>
            <a:picLocks noChangeAspect="1" noChangeArrowheads="1"/>
          </p:cNvPicPr>
          <p:nvPr/>
        </p:nvPicPr>
        <p:blipFill>
          <a:blip r:embed="rId3" cstate="print"/>
          <a:srcRect/>
          <a:stretch>
            <a:fillRect/>
          </a:stretch>
        </p:blipFill>
        <p:spPr bwMode="auto">
          <a:xfrm>
            <a:off x="5609957" y="5140695"/>
            <a:ext cx="1520309" cy="1545490"/>
          </a:xfrm>
          <a:prstGeom prst="rect">
            <a:avLst/>
          </a:prstGeom>
          <a:noFill/>
        </p:spPr>
      </p:pic>
    </p:spTree>
    <p:extLst/>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Conclusion</a:t>
            </a:r>
            <a:endParaRPr spc="-167">
              <a:solidFill>
                <a:schemeClr val="accent1"/>
              </a:solidFill>
              <a:effectLst>
                <a:outerShdw blurRad="50800" dist="38100" dir="2700000" algn="tl" rotWithShape="0">
                  <a:prstClr val="black">
                    <a:alpha val="61000"/>
                  </a:prstClr>
                </a:outerShdw>
              </a:effectLst>
            </a:endParaRPr>
          </a:p>
        </p:txBody>
      </p:sp>
      <p:pic>
        <p:nvPicPr>
          <p:cNvPr id="211971" name="Picture 2"/>
          <p:cNvPicPr>
            <a:picLocks noChangeAspect="1" noChangeArrowheads="1"/>
          </p:cNvPicPr>
          <p:nvPr/>
        </p:nvPicPr>
        <p:blipFill>
          <a:blip r:embed="rId3" cstate="print">
            <a:extLst/>
          </a:blip>
          <a:srcRect/>
          <a:stretch>
            <a:fillRect/>
          </a:stretch>
        </p:blipFill>
        <p:spPr bwMode="auto">
          <a:xfrm>
            <a:off x="1116013" y="1787525"/>
            <a:ext cx="6572250" cy="4467225"/>
          </a:xfrm>
          <a:prstGeom prst="rect">
            <a:avLst/>
          </a:prstGeom>
          <a:extLst/>
        </p:spPr>
      </p:pic>
    </p:spTree>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smtClean="0">
                <a:latin typeface="Calibri" pitchFamily="34" charset="0"/>
              </a:rPr>
              <a:t>Directed Automated Random Testing ( DART)</a:t>
            </a:r>
            <a:endParaRPr sz="40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5" name="Rounded Rectangle 8"/>
          <p:cNvSpPr>
            <a:spLocks noChangeArrowheads="1"/>
          </p:cNvSpPr>
          <p:nvPr/>
        </p:nvSpPr>
        <p:spPr bwMode="auto">
          <a:xfrm>
            <a:off x="3798295" y="2310430"/>
            <a:ext cx="2037885" cy="788987"/>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Execution Path</a:t>
            </a:r>
          </a:p>
        </p:txBody>
      </p:sp>
      <p:sp>
        <p:nvSpPr>
          <p:cNvPr id="6" name="Bent Arrow 5"/>
          <p:cNvSpPr/>
          <p:nvPr/>
        </p:nvSpPr>
        <p:spPr bwMode="auto">
          <a:xfrm>
            <a:off x="1925565" y="2701664"/>
            <a:ext cx="1880213" cy="481573"/>
          </a:xfrm>
          <a:prstGeom prst="ben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7" name="Bent Arrow 6"/>
          <p:cNvSpPr/>
          <p:nvPr/>
        </p:nvSpPr>
        <p:spPr bwMode="auto">
          <a:xfrm rot="5400000">
            <a:off x="6187870" y="2413078"/>
            <a:ext cx="512385" cy="1215766"/>
          </a:xfrm>
          <a:prstGeom prst="bentArrow">
            <a:avLst>
              <a:gd name="adj1" fmla="val 20519"/>
              <a:gd name="adj2" fmla="val 17245"/>
              <a:gd name="adj3" fmla="val 23074"/>
              <a:gd name="adj4" fmla="val 46831"/>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8" name="Bent Arrow 7"/>
          <p:cNvSpPr/>
          <p:nvPr/>
        </p:nvSpPr>
        <p:spPr bwMode="auto">
          <a:xfrm rot="10800000">
            <a:off x="5680566" y="4264602"/>
            <a:ext cx="1385656" cy="713788"/>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9" name="TextBox 15"/>
          <p:cNvSpPr txBox="1">
            <a:spLocks noChangeArrowheads="1"/>
          </p:cNvSpPr>
          <p:nvPr/>
        </p:nvSpPr>
        <p:spPr bwMode="auto">
          <a:xfrm>
            <a:off x="590565" y="2223861"/>
            <a:ext cx="2987136" cy="461665"/>
          </a:xfrm>
          <a:prstGeom prst="rect">
            <a:avLst/>
          </a:prstGeom>
          <a:noFill/>
          <a:ln w="9525">
            <a:noFill/>
            <a:miter lim="800000"/>
            <a:headEnd/>
            <a:tailEnd/>
          </a:ln>
        </p:spPr>
        <p:txBody>
          <a:bodyPr wrap="square">
            <a:spAutoFit/>
          </a:bodyPr>
          <a:lstStyle/>
          <a:p>
            <a:r>
              <a:rPr lang="en-US" sz="2400" dirty="0">
                <a:solidFill>
                  <a:schemeClr val="accent2">
                    <a:lumMod val="75000"/>
                  </a:schemeClr>
                </a:solidFill>
                <a:latin typeface="Calibri" pitchFamily="34" charset="0"/>
              </a:rPr>
              <a:t>Run Test </a:t>
            </a:r>
            <a:r>
              <a:rPr lang="en-US" sz="2400" dirty="0" smtClean="0">
                <a:solidFill>
                  <a:schemeClr val="accent2">
                    <a:lumMod val="75000"/>
                  </a:schemeClr>
                </a:solidFill>
                <a:latin typeface="Calibri" pitchFamily="34" charset="0"/>
              </a:rPr>
              <a:t>and Monitor</a:t>
            </a:r>
            <a:endParaRPr lang="en-US" sz="2400" dirty="0">
              <a:solidFill>
                <a:schemeClr val="accent2">
                  <a:lumMod val="75000"/>
                </a:schemeClr>
              </a:solidFill>
              <a:latin typeface="Calibri" pitchFamily="34" charset="0"/>
            </a:endParaRPr>
          </a:p>
        </p:txBody>
      </p:sp>
      <p:sp>
        <p:nvSpPr>
          <p:cNvPr id="10" name="TextBox 16"/>
          <p:cNvSpPr txBox="1">
            <a:spLocks noChangeArrowheads="1"/>
          </p:cNvSpPr>
          <p:nvPr/>
        </p:nvSpPr>
        <p:spPr bwMode="auto">
          <a:xfrm>
            <a:off x="6280890" y="2264043"/>
            <a:ext cx="2126263" cy="461665"/>
          </a:xfrm>
          <a:prstGeom prst="rect">
            <a:avLst/>
          </a:prstGeom>
          <a:noFill/>
          <a:ln w="9525">
            <a:noFill/>
            <a:miter lim="800000"/>
            <a:headEnd/>
            <a:tailEnd/>
          </a:ln>
        </p:spPr>
        <p:txBody>
          <a:bodyPr wrap="square">
            <a:spAutoFit/>
          </a:bodyPr>
          <a:lstStyle/>
          <a:p>
            <a:r>
              <a:rPr lang="en-US" sz="2400" dirty="0">
                <a:solidFill>
                  <a:schemeClr val="accent2">
                    <a:lumMod val="75000"/>
                  </a:schemeClr>
                </a:solidFill>
                <a:latin typeface="Calibri" pitchFamily="34" charset="0"/>
              </a:rPr>
              <a:t>Path </a:t>
            </a:r>
            <a:r>
              <a:rPr lang="en-US" sz="2400" dirty="0" smtClean="0">
                <a:solidFill>
                  <a:schemeClr val="accent2">
                    <a:lumMod val="75000"/>
                  </a:schemeClr>
                </a:solidFill>
                <a:latin typeface="Calibri" pitchFamily="34" charset="0"/>
              </a:rPr>
              <a:t>Condition</a:t>
            </a:r>
            <a:endParaRPr lang="en-US" sz="2400" dirty="0">
              <a:solidFill>
                <a:schemeClr val="accent2">
                  <a:lumMod val="75000"/>
                </a:schemeClr>
              </a:solidFill>
              <a:latin typeface="Calibri" pitchFamily="34" charset="0"/>
            </a:endParaRPr>
          </a:p>
        </p:txBody>
      </p:sp>
      <p:sp>
        <p:nvSpPr>
          <p:cNvPr id="11" name="TextBox 18"/>
          <p:cNvSpPr txBox="1">
            <a:spLocks noChangeArrowheads="1"/>
          </p:cNvSpPr>
          <p:nvPr/>
        </p:nvSpPr>
        <p:spPr bwMode="auto">
          <a:xfrm>
            <a:off x="2797600" y="4944374"/>
            <a:ext cx="1466254" cy="461665"/>
          </a:xfrm>
          <a:prstGeom prst="rect">
            <a:avLst/>
          </a:prstGeom>
          <a:noFill/>
          <a:ln w="9525">
            <a:noFill/>
            <a:miter lim="800000"/>
            <a:headEnd/>
            <a:tailEnd/>
          </a:ln>
        </p:spPr>
        <p:txBody>
          <a:bodyPr wrap="square">
            <a:spAutoFit/>
          </a:bodyPr>
          <a:lstStyle/>
          <a:p>
            <a:r>
              <a:rPr lang="en-US" sz="2400" dirty="0" smtClean="0">
                <a:solidFill>
                  <a:schemeClr val="accent2">
                    <a:lumMod val="75000"/>
                  </a:schemeClr>
                </a:solidFill>
                <a:latin typeface="Calibri" pitchFamily="34" charset="0"/>
              </a:rPr>
              <a:t>Solve</a:t>
            </a:r>
            <a:endParaRPr lang="en-US" sz="2400" dirty="0">
              <a:solidFill>
                <a:schemeClr val="accent2">
                  <a:lumMod val="75000"/>
                </a:schemeClr>
              </a:solidFill>
              <a:latin typeface="Calibri" pitchFamily="34" charset="0"/>
            </a:endParaRPr>
          </a:p>
        </p:txBody>
      </p:sp>
      <p:sp>
        <p:nvSpPr>
          <p:cNvPr id="12" name="Right Arrow 11"/>
          <p:cNvSpPr/>
          <p:nvPr/>
        </p:nvSpPr>
        <p:spPr>
          <a:xfrm>
            <a:off x="179157" y="3336913"/>
            <a:ext cx="1211876" cy="627400"/>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solidFill>
                  <a:schemeClr val="tx1"/>
                </a:solidFill>
                <a:latin typeface="Calibri" pitchFamily="34" charset="0"/>
              </a:rPr>
              <a:t>seed</a:t>
            </a:r>
            <a:endParaRPr lang="en-US" sz="2400" b="1" dirty="0">
              <a:solidFill>
                <a:schemeClr val="tx1"/>
              </a:solidFill>
              <a:latin typeface="Calibri" pitchFamily="34" charset="0"/>
            </a:endParaRPr>
          </a:p>
        </p:txBody>
      </p:sp>
      <p:sp>
        <p:nvSpPr>
          <p:cNvPr id="13" name="TextBox 18"/>
          <p:cNvSpPr txBox="1">
            <a:spLocks noChangeArrowheads="1"/>
          </p:cNvSpPr>
          <p:nvPr/>
        </p:nvSpPr>
        <p:spPr bwMode="auto">
          <a:xfrm>
            <a:off x="333962" y="4079283"/>
            <a:ext cx="1592492" cy="461665"/>
          </a:xfrm>
          <a:prstGeom prst="rect">
            <a:avLst/>
          </a:prstGeom>
          <a:noFill/>
          <a:ln w="9525">
            <a:noFill/>
            <a:miter lim="800000"/>
            <a:headEnd/>
            <a:tailEnd/>
          </a:ln>
        </p:spPr>
        <p:txBody>
          <a:bodyPr wrap="square">
            <a:spAutoFit/>
          </a:bodyPr>
          <a:lstStyle/>
          <a:p>
            <a:r>
              <a:rPr lang="en-US" sz="2400" dirty="0" smtClean="0">
                <a:solidFill>
                  <a:schemeClr val="accent2">
                    <a:lumMod val="75000"/>
                  </a:schemeClr>
                </a:solidFill>
                <a:latin typeface="Calibri" pitchFamily="34" charset="0"/>
              </a:rPr>
              <a:t>New input</a:t>
            </a:r>
            <a:endParaRPr lang="en-US" sz="2400" dirty="0">
              <a:solidFill>
                <a:schemeClr val="accent2">
                  <a:lumMod val="75000"/>
                </a:schemeClr>
              </a:solidFill>
              <a:latin typeface="Calibri" pitchFamily="34" charset="0"/>
            </a:endParaRPr>
          </a:p>
        </p:txBody>
      </p:sp>
      <p:sp>
        <p:nvSpPr>
          <p:cNvPr id="14" name="Rounded Rectangle 6"/>
          <p:cNvSpPr>
            <a:spLocks noChangeArrowheads="1"/>
          </p:cNvSpPr>
          <p:nvPr/>
        </p:nvSpPr>
        <p:spPr bwMode="auto">
          <a:xfrm>
            <a:off x="1383846" y="3216600"/>
            <a:ext cx="1256422" cy="815593"/>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Test</a:t>
            </a:r>
            <a:br>
              <a:rPr lang="en-US" sz="2400" b="1" dirty="0">
                <a:solidFill>
                  <a:schemeClr val="tx1"/>
                </a:solidFill>
                <a:effectLst>
                  <a:outerShdw blurRad="38100" dist="38100" dir="2700000" algn="tl">
                    <a:srgbClr val="000000">
                      <a:alpha val="43137"/>
                    </a:srgbClr>
                  </a:outerShdw>
                </a:effectLst>
                <a:latin typeface="Calibri" pitchFamily="34" charset="0"/>
              </a:rPr>
            </a:br>
            <a:r>
              <a:rPr lang="en-US" sz="2400" b="1" dirty="0">
                <a:solidFill>
                  <a:schemeClr val="tx1"/>
                </a:solidFill>
                <a:effectLst>
                  <a:outerShdw blurRad="38100" dist="38100" dir="2700000" algn="tl">
                    <a:srgbClr val="000000">
                      <a:alpha val="43137"/>
                    </a:srgbClr>
                  </a:outerShdw>
                </a:effectLst>
                <a:latin typeface="Calibri" pitchFamily="34" charset="0"/>
              </a:rPr>
              <a:t>Inputs</a:t>
            </a:r>
          </a:p>
        </p:txBody>
      </p:sp>
      <p:sp>
        <p:nvSpPr>
          <p:cNvPr id="15" name="Bent Arrow 14"/>
          <p:cNvSpPr/>
          <p:nvPr/>
        </p:nvSpPr>
        <p:spPr bwMode="auto">
          <a:xfrm rot="10800000">
            <a:off x="2761292" y="4274960"/>
            <a:ext cx="1385656" cy="713788"/>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16" name="Rounded Rectangle 7"/>
          <p:cNvSpPr>
            <a:spLocks noChangeArrowheads="1"/>
          </p:cNvSpPr>
          <p:nvPr/>
        </p:nvSpPr>
        <p:spPr bwMode="auto">
          <a:xfrm>
            <a:off x="3866026" y="4267817"/>
            <a:ext cx="1854720" cy="918811"/>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Constraint System</a:t>
            </a:r>
          </a:p>
        </p:txBody>
      </p:sp>
      <p:sp>
        <p:nvSpPr>
          <p:cNvPr id="17" name="Up Arrow 16"/>
          <p:cNvSpPr/>
          <p:nvPr/>
        </p:nvSpPr>
        <p:spPr bwMode="auto">
          <a:xfrm>
            <a:off x="1837677" y="4065973"/>
            <a:ext cx="257453" cy="435005"/>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18" name="Picture 17" descr="z3.png"/>
          <p:cNvPicPr>
            <a:picLocks noChangeAspect="1"/>
          </p:cNvPicPr>
          <p:nvPr/>
        </p:nvPicPr>
        <p:blipFill>
          <a:blip r:embed="rId3" cstate="print"/>
          <a:stretch>
            <a:fillRect/>
          </a:stretch>
        </p:blipFill>
        <p:spPr>
          <a:xfrm>
            <a:off x="1521370" y="4558918"/>
            <a:ext cx="1213872" cy="701903"/>
          </a:xfrm>
          <a:prstGeom prst="rect">
            <a:avLst/>
          </a:prstGeom>
        </p:spPr>
      </p:pic>
      <p:sp>
        <p:nvSpPr>
          <p:cNvPr id="19" name="Can 9"/>
          <p:cNvSpPr>
            <a:spLocks noChangeArrowheads="1"/>
          </p:cNvSpPr>
          <p:nvPr/>
        </p:nvSpPr>
        <p:spPr bwMode="auto">
          <a:xfrm>
            <a:off x="6397006" y="3286208"/>
            <a:ext cx="1256422" cy="1007105"/>
          </a:xfrm>
          <a:prstGeom prst="can">
            <a:avLst>
              <a:gd name="adj" fmla="val 25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r>
              <a:rPr lang="en-US" sz="2400" b="1" dirty="0">
                <a:solidFill>
                  <a:schemeClr val="tx1"/>
                </a:solidFill>
                <a:effectLst>
                  <a:outerShdw blurRad="38100" dist="38100" dir="2700000" algn="tl">
                    <a:srgbClr val="000000">
                      <a:alpha val="43137"/>
                    </a:srgbClr>
                  </a:outerShdw>
                </a:effectLst>
                <a:latin typeface="Calibri" pitchFamily="34" charset="0"/>
              </a:rPr>
              <a:t>Known</a:t>
            </a:r>
            <a:br>
              <a:rPr lang="en-US" sz="2400" b="1" dirty="0">
                <a:solidFill>
                  <a:schemeClr val="tx1"/>
                </a:solidFill>
                <a:effectLst>
                  <a:outerShdw blurRad="38100" dist="38100" dir="2700000" algn="tl">
                    <a:srgbClr val="000000">
                      <a:alpha val="43137"/>
                    </a:srgbClr>
                  </a:outerShdw>
                </a:effectLst>
                <a:latin typeface="Calibri" pitchFamily="34" charset="0"/>
              </a:rPr>
            </a:br>
            <a:r>
              <a:rPr lang="en-US" sz="2400" b="1" dirty="0">
                <a:solidFill>
                  <a:schemeClr val="tx1"/>
                </a:solidFill>
                <a:effectLst>
                  <a:outerShdw blurRad="38100" dist="38100" dir="2700000" algn="tl">
                    <a:srgbClr val="000000">
                      <a:alpha val="43137"/>
                    </a:srgbClr>
                  </a:outerShdw>
                </a:effectLst>
                <a:latin typeface="Calibri" pitchFamily="34" charset="0"/>
              </a:rPr>
              <a:t>Paths</a:t>
            </a:r>
          </a:p>
        </p:txBody>
      </p:sp>
    </p:spTree>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DARTish projects at Microsoft</a:t>
            </a:r>
            <a:endParaRPr lang="en-US" dirty="0"/>
          </a:p>
        </p:txBody>
      </p:sp>
      <p:graphicFrame>
        <p:nvGraphicFramePr>
          <p:cNvPr id="5" name="Content Placeholder 4"/>
          <p:cNvGraphicFramePr>
            <a:graphicFrameLocks noGrp="1"/>
          </p:cNvGraphicFramePr>
          <p:nvPr>
            <p:ph idx="1"/>
          </p:nvPr>
        </p:nvGraphicFramePr>
        <p:xfrm>
          <a:off x="292223" y="1767987"/>
          <a:ext cx="8382000" cy="4099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77621"/>
          </a:xfrm>
        </p:spPr>
        <p:txBody>
          <a:bodyPr/>
          <a:lstStyle/>
          <a:p>
            <a:r>
              <a:rPr smtClean="0"/>
              <a:t>What is </a:t>
            </a:r>
            <a:r>
              <a:rPr smtClean="0">
                <a:latin typeface="Magneto" pitchFamily="82" charset="0"/>
              </a:rPr>
              <a:t>Pex</a:t>
            </a:r>
            <a:r>
              <a:rPr smtClean="0"/>
              <a:t>?</a:t>
            </a:r>
            <a:endParaRPr lang="en-US" dirty="0"/>
          </a:p>
        </p:txBody>
      </p:sp>
      <p:sp>
        <p:nvSpPr>
          <p:cNvPr id="3" name="Content Placeholder 2"/>
          <p:cNvSpPr>
            <a:spLocks noGrp="1"/>
          </p:cNvSpPr>
          <p:nvPr>
            <p:ph idx="1"/>
          </p:nvPr>
        </p:nvSpPr>
        <p:spPr>
          <a:xfrm>
            <a:off x="354367" y="1696960"/>
            <a:ext cx="8382000" cy="1674305"/>
          </a:xfrm>
        </p:spPr>
        <p:txBody>
          <a:bodyPr/>
          <a:lstStyle/>
          <a:p>
            <a:r>
              <a:rPr lang="en-US" dirty="0" smtClean="0"/>
              <a:t>Test input generator</a:t>
            </a:r>
          </a:p>
          <a:p>
            <a:pPr lvl="1"/>
            <a:r>
              <a:rPr lang="en-US" dirty="0" err="1" smtClean="0"/>
              <a:t>Pex</a:t>
            </a:r>
            <a:r>
              <a:rPr lang="en-US" dirty="0" smtClean="0"/>
              <a:t> starts from parameterized unit tests</a:t>
            </a:r>
          </a:p>
          <a:p>
            <a:pPr lvl="1"/>
            <a:r>
              <a:rPr lang="en-US" dirty="0" smtClean="0"/>
              <a:t>Generated tests are emitted as traditional unit tests</a:t>
            </a:r>
          </a:p>
          <a:p>
            <a:endParaRPr lang="en-US" dirty="0"/>
          </a:p>
        </p:txBody>
      </p:sp>
    </p:spTree>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The Spec</a:t>
            </a:r>
            <a:endParaRPr lang="en-US" dirty="0"/>
          </a:p>
        </p:txBody>
      </p:sp>
      <p:pic>
        <p:nvPicPr>
          <p:cNvPr id="5" name="Picture 3"/>
          <p:cNvPicPr>
            <a:picLocks noChangeAspect="1" noChangeArrowheads="1"/>
          </p:cNvPicPr>
          <p:nvPr/>
        </p:nvPicPr>
        <p:blipFill>
          <a:blip r:embed="rId3" cstate="print"/>
          <a:srcRect/>
          <a:stretch>
            <a:fillRect/>
          </a:stretch>
        </p:blipFill>
        <p:spPr bwMode="auto">
          <a:xfrm>
            <a:off x="381000" y="3267075"/>
            <a:ext cx="6715125" cy="2981325"/>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4438650" y="1371600"/>
            <a:ext cx="4400550" cy="2657475"/>
          </a:xfrm>
          <a:prstGeom prst="rect">
            <a:avLst/>
          </a:prstGeom>
          <a:noFill/>
          <a:ln w="9525">
            <a:noFill/>
            <a:miter lim="800000"/>
            <a:headEnd/>
            <a:tailEnd/>
          </a:ln>
          <a:effectLst/>
        </p:spPr>
      </p:pic>
    </p:spTree>
    <p:custDataLst>
      <p:tags r:id="rId1"/>
    </p:custDataLs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AddItem Test</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4438650" y="1371600"/>
            <a:ext cx="4400550" cy="2657475"/>
          </a:xfrm>
          <a:prstGeom prst="rect">
            <a:avLst/>
          </a:prstGeom>
          <a:noFill/>
          <a:ln w="9525">
            <a:noFill/>
            <a:miter lim="800000"/>
            <a:headEnd/>
            <a:tailEnd/>
          </a:ln>
          <a:effectLst/>
        </p:spPr>
      </p:pic>
      <p:grpSp>
        <p:nvGrpSpPr>
          <p:cNvPr id="3" name="Group 10"/>
          <p:cNvGrpSpPr/>
          <p:nvPr/>
        </p:nvGrpSpPr>
        <p:grpSpPr>
          <a:xfrm>
            <a:off x="76200" y="2895600"/>
            <a:ext cx="3886200" cy="3581400"/>
            <a:chOff x="76200" y="2895600"/>
            <a:chExt cx="3886200" cy="3581400"/>
          </a:xfrm>
        </p:grpSpPr>
        <p:sp>
          <p:nvSpPr>
            <p:cNvPr id="7" name="Rounded Rectangle 6"/>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8" name="TextBox 7"/>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0" name="Rounded Rectangle 9"/>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1" name="TextBox 10"/>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ustDataLst>
      <p:tags r:id="rId1"/>
    </p:custDataLs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Starting Pex</a:t>
            </a:r>
            <a:r>
              <a:rPr lang="en-US" dirty="0" smtClean="0"/>
              <a:t>…</a:t>
            </a:r>
            <a:endParaRPr lang="en-US" dirty="0"/>
          </a:p>
        </p:txBody>
      </p:sp>
      <p:sp>
        <p:nvSpPr>
          <p:cNvPr id="13" name="Content Placeholder 12"/>
          <p:cNvSpPr>
            <a:spLocks noGrp="1"/>
          </p:cNvSpPr>
          <p:nvPr>
            <p:ph idx="1"/>
          </p:nvPr>
        </p:nvSpPr>
        <p:spPr/>
        <p:txBody>
          <a:bodyPr/>
          <a:lstStyle/>
          <a:p>
            <a:endParaRPr lang="en-US"/>
          </a:p>
        </p:txBody>
      </p:sp>
      <p:grpSp>
        <p:nvGrpSpPr>
          <p:cNvPr id="3" name="Group 10"/>
          <p:cNvGrpSpPr/>
          <p:nvPr/>
        </p:nvGrpSpPr>
        <p:grpSpPr>
          <a:xfrm>
            <a:off x="76200" y="2895600"/>
            <a:ext cx="3886200" cy="3581400"/>
            <a:chOff x="76200" y="2895600"/>
            <a:chExt cx="3886200" cy="3581400"/>
          </a:xfrm>
        </p:grpSpPr>
        <p:sp>
          <p:nvSpPr>
            <p:cNvPr id="6" name="Rounded Rectangle 5"/>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4" name="TextBox 3"/>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7" name="Group 11"/>
          <p:cNvGrpSpPr/>
          <p:nvPr/>
        </p:nvGrpSpPr>
        <p:grpSpPr>
          <a:xfrm>
            <a:off x="76200" y="1143000"/>
            <a:ext cx="3886200" cy="1892082"/>
            <a:chOff x="76200" y="1143000"/>
            <a:chExt cx="3886200" cy="1892082"/>
          </a:xfrm>
        </p:grpSpPr>
        <p:sp>
          <p:nvSpPr>
            <p:cNvPr id="5" name="Rounded Rectangle 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0" name="TextBox 9"/>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aphicFrame>
        <p:nvGraphicFramePr>
          <p:cNvPr id="11" name="Table 10"/>
          <p:cNvGraphicFramePr>
            <a:graphicFrameLocks noGrp="1"/>
          </p:cNvGraphicFramePr>
          <p:nvPr/>
        </p:nvGraphicFramePr>
        <p:xfrm>
          <a:off x="4038600" y="1198880"/>
          <a:ext cx="4876800" cy="741680"/>
        </p:xfrm>
        <a:graphic>
          <a:graphicData uri="http://schemas.openxmlformats.org/drawingml/2006/table">
            <a:tbl>
              <a:tblPr firstRow="1" bandRow="1">
                <a:tableStyleId>{9DCAF9ED-07DC-4A11-8D7F-57B35C25682E}</a:tableStyleId>
              </a:tblPr>
              <a:tblGrid>
                <a:gridCol w="1625600"/>
                <a:gridCol w="1625600"/>
                <a:gridCol w="16256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endParaRPr lang="en-US" sz="1600" dirty="0"/>
                    </a:p>
                  </a:txBody>
                  <a:tcPr/>
                </a:tc>
              </a:tr>
              <a:tr h="370840">
                <a:tc>
                  <a:txBody>
                    <a:bodyPr/>
                    <a:lstStyle/>
                    <a:p>
                      <a:endParaRPr lang="en-US" dirty="0"/>
                    </a:p>
                  </a:txBody>
                  <a:tcPr/>
                </a:tc>
                <a:tc>
                  <a:txBody>
                    <a:bodyPr/>
                    <a:lstStyle/>
                    <a:p>
                      <a:endParaRPr lang="en-US" dirty="0"/>
                    </a:p>
                  </a:txBody>
                  <a:tcPr/>
                </a:tc>
                <a:tc>
                  <a:txBody>
                    <a:bodyPr/>
                    <a:lstStyle/>
                    <a:p>
                      <a:endParaRPr lang="en-US" sz="1600" dirty="0">
                        <a:latin typeface="Consolas" pitchFamily="49" charset="0"/>
                      </a:endParaRPr>
                    </a:p>
                  </a:txBody>
                  <a:tcPr/>
                </a:tc>
              </a:tr>
            </a:tbl>
          </a:graphicData>
        </a:graphic>
      </p:graphicFrame>
    </p:spTree>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0" name="Content Placeholder 9"/>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741680"/>
        </p:xfrm>
        <a:graphic>
          <a:graphicData uri="http://schemas.openxmlformats.org/drawingml/2006/table">
            <a:tbl>
              <a:tblPr firstRow="1" bandRow="1">
                <a:tableStyleId>{9DCAF9ED-07DC-4A11-8D7F-57B35C25682E}</a:tableStyleId>
              </a:tblPr>
              <a:tblGrid>
                <a:gridCol w="1625600"/>
                <a:gridCol w="1117600"/>
                <a:gridCol w="21336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endParaRPr lang="en-US" sz="1600" dirty="0"/>
                    </a:p>
                  </a:txBody>
                  <a:tcPr/>
                </a:tc>
              </a:tr>
              <a:tr h="370840">
                <a:tc>
                  <a:txBody>
                    <a:bodyPr/>
                    <a:lstStyle/>
                    <a:p>
                      <a:endParaRPr lang="en-US" sz="1600" dirty="0">
                        <a:latin typeface="Consolas" pitchFamily="49" charset="0"/>
                      </a:endParaRPr>
                    </a:p>
                  </a:txBody>
                  <a:tcPr/>
                </a:tc>
                <a:tc>
                  <a:txBody>
                    <a:bodyPr/>
                    <a:lstStyle/>
                    <a:p>
                      <a:r>
                        <a:rPr lang="en-US" sz="1600" b="1" dirty="0" smtClean="0">
                          <a:solidFill>
                            <a:srgbClr val="FF0000"/>
                          </a:solidFill>
                          <a:latin typeface="Consolas" pitchFamily="49" charset="0"/>
                        </a:rPr>
                        <a:t>(0,null)</a:t>
                      </a:r>
                      <a:endParaRPr lang="en-US" sz="1600" b="1" dirty="0">
                        <a:solidFill>
                          <a:srgbClr val="FF0000"/>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34" name="Rounded Rectangle 33"/>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35" name="TextBox 34"/>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37" name="Rounded Rectangle 36"/>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38" name="TextBox 37"/>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rgbClr val="FF0000"/>
                  </a:solidFill>
                  <a:latin typeface="Consolas" pitchFamily="49" charset="0"/>
                </a:rPr>
                <a:t>int</a:t>
              </a:r>
              <a:r>
                <a:rPr lang="en-US" sz="1400" b="1" dirty="0" smtClean="0">
                  <a:solidFill>
                    <a:srgbClr val="FF0000"/>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1" y="1198880"/>
          <a:ext cx="4876800" cy="949960"/>
        </p:xfrm>
        <a:graphic>
          <a:graphicData uri="http://schemas.openxmlformats.org/drawingml/2006/table">
            <a:tbl>
              <a:tblPr firstRow="1" bandRow="1">
                <a:tableStyleId>{9DCAF9ED-07DC-4A11-8D7F-57B35C25682E}</a:tableStyleId>
              </a:tblPr>
              <a:tblGrid>
                <a:gridCol w="1676399"/>
                <a:gridCol w="1143000"/>
                <a:gridCol w="2057401"/>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a:t>
              </a:r>
              <a:r>
                <a:rPr lang="en-US" sz="1400" b="1" dirty="0" smtClean="0">
                  <a:solidFill>
                    <a:srgbClr val="FF0000"/>
                  </a:solidFill>
                  <a:latin typeface="Consolas" pitchFamily="49" charset="0"/>
                </a:rPr>
                <a:t>capacity &lt; 0</a:t>
              </a:r>
              <a:r>
                <a:rPr lang="en-US" sz="1400" dirty="0" smtClean="0">
                  <a:solidFill>
                    <a:schemeClr val="bg1"/>
                  </a:solidFill>
                  <a:latin typeface="Consolas" pitchFamily="49" charset="0"/>
                </a:rPr>
                <a:t>)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a:t>
              </a:r>
              <a:r>
                <a:rPr lang="en-US" sz="1400" b="1" dirty="0" smtClean="0">
                  <a:solidFill>
                    <a:schemeClr val="bg1"/>
                  </a:solidFill>
                  <a:latin typeface="Consolas" pitchFamily="49" charset="0"/>
                </a:rPr>
                <a:t>new </a:t>
              </a:r>
              <a:r>
                <a:rPr lang="en-US" sz="1400" b="1" dirty="0" err="1" smtClean="0">
                  <a:solidFill>
                    <a:schemeClr val="bg1"/>
                  </a:solidFill>
                  <a:latin typeface="Consolas" pitchFamily="49" charset="0"/>
                </a:rPr>
                <a:t>ArrayList</a:t>
              </a:r>
              <a:r>
                <a:rPr lang="en-US" sz="1400" b="1" dirty="0" smtClean="0">
                  <a:solidFill>
                    <a:schemeClr val="bg1"/>
                  </a:solidFill>
                  <a:latin typeface="Consolas" pitchFamily="49" charset="0"/>
                </a:rPr>
                <a:t>(c);</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9"/>
          <p:cNvGrpSpPr/>
          <p:nvPr/>
        </p:nvGrpSpPr>
        <p:grpSpPr>
          <a:xfrm>
            <a:off x="3429000" y="3962400"/>
            <a:ext cx="2057400" cy="609600"/>
            <a:chOff x="4572000" y="2362200"/>
            <a:chExt cx="2057400" cy="609600"/>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52322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c &lt; 0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false</a:t>
              </a:r>
            </a:p>
          </p:txBody>
        </p:sp>
      </p:grpSp>
    </p:spTree>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Decision Engine for Software</a:t>
            </a:r>
            <a:endParaRPr lang="en-US" dirty="0"/>
          </a:p>
        </p:txBody>
      </p:sp>
      <p:sp>
        <p:nvSpPr>
          <p:cNvPr id="3" name="Content Placeholder 2"/>
          <p:cNvSpPr>
            <a:spLocks noGrp="1"/>
          </p:cNvSpPr>
          <p:nvPr>
            <p:ph idx="1"/>
          </p:nvPr>
        </p:nvSpPr>
        <p:spPr>
          <a:xfrm>
            <a:off x="381000" y="1066800"/>
            <a:ext cx="8382000" cy="5670783"/>
          </a:xfrm>
        </p:spPr>
        <p:txBody>
          <a:bodyPr/>
          <a:lstStyle/>
          <a:p>
            <a:pPr>
              <a:buNone/>
            </a:pPr>
            <a:r>
              <a:rPr lang="en-US" dirty="0" smtClean="0"/>
              <a:t>Some Microsoft engines:</a:t>
            </a:r>
          </a:p>
          <a:p>
            <a:pPr>
              <a:buFontTx/>
              <a:buChar char="-"/>
            </a:pPr>
            <a:r>
              <a:rPr lang="en-US" sz="2000" b="1" dirty="0" smtClean="0">
                <a:solidFill>
                  <a:srgbClr val="00B050"/>
                </a:solidFill>
              </a:rPr>
              <a:t>SDV: 	</a:t>
            </a:r>
            <a:r>
              <a:rPr lang="en-US" sz="2000" dirty="0" smtClean="0"/>
              <a:t>The Static Driver Verifier</a:t>
            </a:r>
          </a:p>
          <a:p>
            <a:pPr>
              <a:buFontTx/>
              <a:buChar char="-"/>
            </a:pPr>
            <a:r>
              <a:rPr lang="en-US" sz="2000" b="1" dirty="0" err="1" smtClean="0">
                <a:solidFill>
                  <a:srgbClr val="00B050"/>
                </a:solidFill>
              </a:rPr>
              <a:t>PREfix</a:t>
            </a:r>
            <a:r>
              <a:rPr lang="en-US" sz="2000" b="1" dirty="0" smtClean="0">
                <a:solidFill>
                  <a:srgbClr val="00B050"/>
                </a:solidFill>
              </a:rPr>
              <a:t>: 	</a:t>
            </a:r>
            <a:r>
              <a:rPr lang="en-US" sz="2000" dirty="0" smtClean="0"/>
              <a:t>The Static Analysis Engine for C/C++.</a:t>
            </a:r>
          </a:p>
          <a:p>
            <a:pPr>
              <a:buFontTx/>
              <a:buChar char="-"/>
            </a:pPr>
            <a:r>
              <a:rPr lang="en-US" sz="2000" b="1" dirty="0" err="1" smtClean="0">
                <a:solidFill>
                  <a:srgbClr val="00B050"/>
                </a:solidFill>
              </a:rPr>
              <a:t>Pex</a:t>
            </a:r>
            <a:r>
              <a:rPr lang="en-US" sz="2000" b="1" dirty="0" smtClean="0">
                <a:solidFill>
                  <a:srgbClr val="00B050"/>
                </a:solidFill>
              </a:rPr>
              <a:t>: 	</a:t>
            </a:r>
            <a:r>
              <a:rPr lang="en-US" sz="2000" dirty="0" smtClean="0"/>
              <a:t>Program </a:t>
            </a:r>
            <a:r>
              <a:rPr lang="en-US" sz="2000" dirty="0" err="1" smtClean="0"/>
              <a:t>EXploration</a:t>
            </a:r>
            <a:r>
              <a:rPr lang="en-US" sz="2000" dirty="0" smtClean="0"/>
              <a:t> for .NET.</a:t>
            </a:r>
          </a:p>
          <a:p>
            <a:pPr>
              <a:buFontTx/>
              <a:buChar char="-"/>
            </a:pPr>
            <a:r>
              <a:rPr lang="en-US" sz="2000" b="1" dirty="0" smtClean="0">
                <a:solidFill>
                  <a:srgbClr val="00B050"/>
                </a:solidFill>
              </a:rPr>
              <a:t>SAGE: 	</a:t>
            </a:r>
            <a:r>
              <a:rPr lang="en-US" sz="2000" dirty="0" smtClean="0"/>
              <a:t>Scalable Automated Guided Execution </a:t>
            </a:r>
          </a:p>
          <a:p>
            <a:pPr>
              <a:buFontTx/>
              <a:buChar char="-"/>
            </a:pPr>
            <a:r>
              <a:rPr lang="en-US" sz="2000" b="1" dirty="0" smtClean="0">
                <a:solidFill>
                  <a:srgbClr val="00B050"/>
                </a:solidFill>
              </a:rPr>
              <a:t>Spec#: 	</a:t>
            </a:r>
            <a:r>
              <a:rPr lang="en-US" sz="2000" dirty="0" smtClean="0"/>
              <a:t>C# + contracts</a:t>
            </a:r>
          </a:p>
          <a:p>
            <a:pPr>
              <a:buFontTx/>
              <a:buChar char="-"/>
            </a:pPr>
            <a:r>
              <a:rPr lang="en-US" sz="2000" b="1" dirty="0" smtClean="0">
                <a:solidFill>
                  <a:srgbClr val="00B050"/>
                </a:solidFill>
              </a:rPr>
              <a:t>VCC: 	</a:t>
            </a:r>
            <a:r>
              <a:rPr lang="en-US" sz="2000" dirty="0" smtClean="0"/>
              <a:t>Verifying C Compiler for the Viridian Hyper-Visor</a:t>
            </a:r>
          </a:p>
          <a:p>
            <a:pPr>
              <a:buFontTx/>
              <a:buChar char="-"/>
            </a:pPr>
            <a:r>
              <a:rPr lang="en-US" sz="2000" b="1" dirty="0" smtClean="0">
                <a:solidFill>
                  <a:srgbClr val="00B050"/>
                </a:solidFill>
              </a:rPr>
              <a:t>HAVOC: 	</a:t>
            </a:r>
            <a:r>
              <a:rPr lang="en-US" sz="2000" dirty="0" smtClean="0"/>
              <a:t>Heap-Aware Verification of C-code.</a:t>
            </a:r>
          </a:p>
          <a:p>
            <a:pPr>
              <a:buFontTx/>
              <a:buChar char="-"/>
            </a:pPr>
            <a:r>
              <a:rPr lang="en-US" sz="2000" b="1" dirty="0" err="1" smtClean="0">
                <a:solidFill>
                  <a:srgbClr val="00B050"/>
                </a:solidFill>
              </a:rPr>
              <a:t>SpecExplorer</a:t>
            </a:r>
            <a:r>
              <a:rPr lang="en-US" sz="2000" b="1" dirty="0" smtClean="0">
                <a:solidFill>
                  <a:srgbClr val="00B050"/>
                </a:solidFill>
              </a:rPr>
              <a:t>: </a:t>
            </a:r>
            <a:r>
              <a:rPr lang="en-US" sz="2000" dirty="0" smtClean="0"/>
              <a:t>Model-based testing of protocol specs.</a:t>
            </a:r>
          </a:p>
          <a:p>
            <a:pPr>
              <a:buFontTx/>
              <a:buChar char="-"/>
            </a:pPr>
            <a:r>
              <a:rPr lang="en-US" sz="2000" b="1" dirty="0" smtClean="0">
                <a:solidFill>
                  <a:srgbClr val="00B050"/>
                </a:solidFill>
              </a:rPr>
              <a:t>Yogi: 	</a:t>
            </a:r>
            <a:r>
              <a:rPr lang="en-US" sz="2000" dirty="0" smtClean="0"/>
              <a:t>Dynamic symbolic execution + abstraction.</a:t>
            </a:r>
          </a:p>
          <a:p>
            <a:pPr>
              <a:buFontTx/>
              <a:buChar char="-"/>
            </a:pPr>
            <a:r>
              <a:rPr lang="en-US" sz="2000" b="1" dirty="0" smtClean="0">
                <a:solidFill>
                  <a:srgbClr val="00B050"/>
                </a:solidFill>
              </a:rPr>
              <a:t>FORMULA: </a:t>
            </a:r>
            <a:r>
              <a:rPr lang="en-US" sz="2000" dirty="0" smtClean="0"/>
              <a:t>Model-based Design</a:t>
            </a:r>
          </a:p>
          <a:p>
            <a:pPr>
              <a:buFontTx/>
              <a:buChar char="-"/>
            </a:pPr>
            <a:r>
              <a:rPr lang="en-US" sz="2000" b="1" dirty="0" smtClean="0">
                <a:solidFill>
                  <a:srgbClr val="00B050"/>
                </a:solidFill>
              </a:rPr>
              <a:t>F7: 		</a:t>
            </a:r>
            <a:r>
              <a:rPr lang="en-US" sz="2000" dirty="0" smtClean="0"/>
              <a:t>Refinement types for security protocols</a:t>
            </a:r>
          </a:p>
          <a:p>
            <a:pPr>
              <a:buFontTx/>
              <a:buChar char="-"/>
            </a:pPr>
            <a:r>
              <a:rPr lang="en-US" sz="2000" b="1" dirty="0" smtClean="0">
                <a:solidFill>
                  <a:srgbClr val="00B050"/>
                </a:solidFill>
              </a:rPr>
              <a:t>M3: </a:t>
            </a:r>
            <a:r>
              <a:rPr lang="en-US" sz="2000" dirty="0" smtClean="0"/>
              <a:t>		Model Program Modeling</a:t>
            </a:r>
          </a:p>
          <a:p>
            <a:pPr>
              <a:buFontTx/>
              <a:buChar char="-"/>
            </a:pPr>
            <a:r>
              <a:rPr lang="en-US" sz="2000" b="1" dirty="0" smtClean="0">
                <a:solidFill>
                  <a:srgbClr val="00B050"/>
                </a:solidFill>
              </a:rPr>
              <a:t>VS3:</a:t>
            </a:r>
            <a:r>
              <a:rPr lang="en-US" sz="2000" dirty="0" smtClean="0"/>
              <a:t>	Abstract interpretation and Synthesis</a:t>
            </a:r>
          </a:p>
          <a:p>
            <a:pPr>
              <a:buNone/>
            </a:pPr>
            <a:r>
              <a:rPr lang="en-US" sz="2400" dirty="0" smtClean="0"/>
              <a:t>					</a:t>
            </a:r>
          </a:p>
          <a:p>
            <a:pPr>
              <a:buNone/>
            </a:pPr>
            <a:r>
              <a:rPr lang="en-US" sz="2400" b="1" dirty="0" smtClean="0">
                <a:solidFill>
                  <a:srgbClr val="FF0000"/>
                </a:solidFill>
              </a:rPr>
              <a:t>					They all use the SMT solver Z3.</a:t>
            </a:r>
          </a:p>
        </p:txBody>
      </p:sp>
      <p:pic>
        <p:nvPicPr>
          <p:cNvPr id="4" name="Picture 2"/>
          <p:cNvPicPr>
            <a:picLocks noChangeAspect="1" noChangeArrowheads="1"/>
          </p:cNvPicPr>
          <p:nvPr/>
        </p:nvPicPr>
        <p:blipFill>
          <a:blip r:embed="rId2" cstate="print"/>
          <a:srcRect/>
          <a:stretch>
            <a:fillRect/>
          </a:stretch>
        </p:blipFill>
        <p:spPr bwMode="auto">
          <a:xfrm>
            <a:off x="2133600" y="2590800"/>
            <a:ext cx="2600833" cy="1159953"/>
          </a:xfrm>
          <a:prstGeom prst="rect">
            <a:avLst/>
          </a:prstGeom>
          <a:noFill/>
          <a:ln w="9525">
            <a:noFill/>
            <a:miter lim="800000"/>
            <a:headEnd/>
            <a:tailEnd/>
          </a:ln>
          <a:effectLst/>
        </p:spPr>
      </p:pic>
      <p:pic>
        <p:nvPicPr>
          <p:cNvPr id="5" name="Picture 4" descr="homepagelogo.png"/>
          <p:cNvPicPr>
            <a:picLocks noChangeAspect="1"/>
          </p:cNvPicPr>
          <p:nvPr/>
        </p:nvPicPr>
        <p:blipFill>
          <a:blip r:embed="rId3" cstate="print"/>
          <a:stretch>
            <a:fillRect/>
          </a:stretch>
        </p:blipFill>
        <p:spPr>
          <a:xfrm>
            <a:off x="2133600" y="3228975"/>
            <a:ext cx="2857500" cy="1724025"/>
          </a:xfrm>
          <a:prstGeom prst="rect">
            <a:avLst/>
          </a:prstGeom>
        </p:spPr>
      </p:pic>
      <p:pic>
        <p:nvPicPr>
          <p:cNvPr id="7" name="Picture 2"/>
          <p:cNvPicPr>
            <a:picLocks noChangeAspect="1" noChangeArrowheads="1"/>
          </p:cNvPicPr>
          <p:nvPr/>
        </p:nvPicPr>
        <p:blipFill>
          <a:blip r:embed="rId4" cstate="print"/>
          <a:srcRect l="14716" t="28877" r="12676" b="33876"/>
          <a:stretch>
            <a:fillRect/>
          </a:stretch>
        </p:blipFill>
        <p:spPr bwMode="auto">
          <a:xfrm>
            <a:off x="2133600" y="4253428"/>
            <a:ext cx="4411362" cy="1994972"/>
          </a:xfrm>
          <a:prstGeom prst="rect">
            <a:avLst/>
          </a:prstGeom>
          <a:noFill/>
          <a:ln w="9525">
            <a:noFill/>
            <a:miter lim="800000"/>
            <a:headEnd/>
            <a:tailEnd/>
          </a:ln>
          <a:effectLst/>
        </p:spPr>
      </p:pic>
      <p:pic>
        <p:nvPicPr>
          <p:cNvPr id="8" name="Picture 7" descr="yogi_logo.jpg"/>
          <p:cNvPicPr>
            <a:picLocks noChangeAspect="1"/>
          </p:cNvPicPr>
          <p:nvPr/>
        </p:nvPicPr>
        <p:blipFill>
          <a:blip r:embed="rId5" cstate="print"/>
          <a:stretch>
            <a:fillRect/>
          </a:stretch>
        </p:blipFill>
        <p:spPr>
          <a:xfrm>
            <a:off x="2209800" y="4955239"/>
            <a:ext cx="1689100" cy="835961"/>
          </a:xfrm>
          <a:prstGeom prst="rect">
            <a:avLst/>
          </a:prstGeom>
        </p:spPr>
      </p:pic>
      <p:pic>
        <p:nvPicPr>
          <p:cNvPr id="9" name="Picture 8" descr="image.jpg"/>
          <p:cNvPicPr>
            <a:picLocks noChangeAspect="1"/>
          </p:cNvPicPr>
          <p:nvPr/>
        </p:nvPicPr>
        <p:blipFill>
          <a:blip r:embed="rId6" cstate="print">
            <a:extLst/>
          </a:blip>
          <a:srcRect/>
          <a:stretch>
            <a:fillRect/>
          </a:stretch>
        </p:blipFill>
        <p:spPr bwMode="auto">
          <a:xfrm>
            <a:off x="2133600" y="3200400"/>
            <a:ext cx="2895600" cy="2316480"/>
          </a:xfrm>
          <a:prstGeom prst="rect">
            <a:avLst/>
          </a:prstGeom>
          <a:extLst/>
        </p:spPr>
      </p:pic>
      <p:pic>
        <p:nvPicPr>
          <p:cNvPr id="6" name="Picture 5" descr="SpecSharpLogo-h100-w367.png"/>
          <p:cNvPicPr>
            <a:picLocks noChangeAspect="1"/>
          </p:cNvPicPr>
          <p:nvPr/>
        </p:nvPicPr>
        <p:blipFill>
          <a:blip r:embed="rId7" cstate="print"/>
          <a:stretch>
            <a:fillRect/>
          </a:stretch>
        </p:blipFill>
        <p:spPr>
          <a:xfrm>
            <a:off x="2057400" y="3544684"/>
            <a:ext cx="2969751" cy="798716"/>
          </a:xfrm>
          <a:prstGeom prst="rect">
            <a:avLst/>
          </a:prstGeom>
        </p:spPr>
      </p:pic>
      <p:grpSp>
        <p:nvGrpSpPr>
          <p:cNvPr id="15" name="Group 14"/>
          <p:cNvGrpSpPr/>
          <p:nvPr/>
        </p:nvGrpSpPr>
        <p:grpSpPr>
          <a:xfrm>
            <a:off x="2133600" y="4059818"/>
            <a:ext cx="3119766" cy="740782"/>
            <a:chOff x="6024234" y="4876799"/>
            <a:chExt cx="3119766" cy="740782"/>
          </a:xfrm>
        </p:grpSpPr>
        <p:pic>
          <p:nvPicPr>
            <p:cNvPr id="11" name="Picture 7" descr="logo.gif"/>
            <p:cNvPicPr>
              <a:picLocks noChangeAspect="1"/>
            </p:cNvPicPr>
            <p:nvPr/>
          </p:nvPicPr>
          <p:blipFill>
            <a:blip r:embed="rId8" cstate="print"/>
            <a:stretch>
              <a:fillRect/>
            </a:stretch>
          </p:blipFill>
          <p:spPr>
            <a:xfrm>
              <a:off x="6024234" y="4876799"/>
              <a:ext cx="3119766" cy="740782"/>
            </a:xfrm>
            <a:prstGeom prst="rect">
              <a:avLst/>
            </a:prstGeom>
          </p:spPr>
          <p:style>
            <a:lnRef idx="1">
              <a:schemeClr val="accent4"/>
            </a:lnRef>
            <a:fillRef idx="3">
              <a:schemeClr val="accent4"/>
            </a:fillRef>
            <a:effectRef idx="2">
              <a:schemeClr val="accent4"/>
            </a:effectRef>
            <a:fontRef idx="minor">
              <a:schemeClr val="lt1"/>
            </a:fontRef>
          </p:style>
        </p:pic>
        <p:sp>
          <p:nvSpPr>
            <p:cNvPr id="12" name="TextBox 11"/>
            <p:cNvSpPr txBox="1"/>
            <p:nvPr/>
          </p:nvSpPr>
          <p:spPr>
            <a:xfrm>
              <a:off x="7086600" y="4876800"/>
              <a:ext cx="1231427" cy="461665"/>
            </a:xfrm>
            <a:prstGeom prst="rect">
              <a:avLst/>
            </a:prstGeom>
            <a:noFill/>
            <a:ln>
              <a:noFill/>
            </a:ln>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2400" b="1" dirty="0" smtClean="0">
                  <a:latin typeface="Calibri" pitchFamily="34" charset="0"/>
                </a:rPr>
                <a:t>Hyper-V</a:t>
              </a:r>
              <a:endParaRPr lang="en-US" sz="2400" b="1" dirty="0">
                <a:latin typeface="Calibri" pitchFamily="34" charset="0"/>
              </a:endParaRPr>
            </a:p>
          </p:txBody>
        </p:sp>
      </p:grpSp>
    </p:spTree>
    <p:extLst>
      <p:ext uri="{BB962C8B-B14F-4D97-AF65-F5344CB8AC3E}">
        <p14:creationId xmlns:p14="http://schemas.microsoft.com/office/powerpoint/2010/main" val="710786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0" presetClass="exit" presetSubtype="0" fill="hold" nodeType="withEffect">
                                  <p:stCondLst>
                                    <p:cond delay="0"/>
                                  </p:stCondLst>
                                  <p:childTnLst>
                                    <p:animEffect transition="out" filter="fade">
                                      <p:cBhvr>
                                        <p:cTn id="14" dur="2000"/>
                                        <p:tgtEl>
                                          <p:spTgt spid="4"/>
                                        </p:tgtEl>
                                      </p:cBhvr>
                                    </p:animEffect>
                                    <p:set>
                                      <p:cBhvr>
                                        <p:cTn id="15" dur="1" fill="hold">
                                          <p:stCondLst>
                                            <p:cond delay="19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par>
                                <p:cTn id="26" presetID="10" presetClass="exit" presetSubtype="0" fill="hold" nodeType="withEffect">
                                  <p:stCondLst>
                                    <p:cond delay="0"/>
                                  </p:stCondLst>
                                  <p:childTnLst>
                                    <p:animEffect transition="out" filter="fade">
                                      <p:cBhvr>
                                        <p:cTn id="27" dur="2000"/>
                                        <p:tgtEl>
                                          <p:spTgt spid="5"/>
                                        </p:tgtEl>
                                      </p:cBhvr>
                                    </p:animEffect>
                                    <p:set>
                                      <p:cBhvr>
                                        <p:cTn id="28" dur="1" fill="hold">
                                          <p:stCondLst>
                                            <p:cond delay="1999"/>
                                          </p:stCondLst>
                                        </p:cTn>
                                        <p:tgtEl>
                                          <p:spTgt spid="5"/>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0" presetClass="exit" presetSubtype="0" fill="hold" nodeType="withEffect">
                                  <p:stCondLst>
                                    <p:cond delay="0"/>
                                  </p:stCondLst>
                                  <p:childTnLst>
                                    <p:animEffect transition="out" filter="fade">
                                      <p:cBhvr>
                                        <p:cTn id="38" dur="2000"/>
                                        <p:tgtEl>
                                          <p:spTgt spid="9"/>
                                        </p:tgtEl>
                                      </p:cBhvr>
                                    </p:animEffect>
                                    <p:set>
                                      <p:cBhvr>
                                        <p:cTn id="39" dur="1" fill="hold">
                                          <p:stCondLst>
                                            <p:cond delay="1999"/>
                                          </p:stCondLst>
                                        </p:cTn>
                                        <p:tgtEl>
                                          <p:spTgt spid="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childTnLst>
                                </p:cTn>
                              </p:par>
                              <p:par>
                                <p:cTn id="44" presetID="10" presetClass="exit" presetSubtype="0" fill="hold" nodeType="withEffect">
                                  <p:stCondLst>
                                    <p:cond delay="0"/>
                                  </p:stCondLst>
                                  <p:childTnLst>
                                    <p:animEffect transition="out" filter="fade">
                                      <p:cBhvr>
                                        <p:cTn id="45" dur="2000"/>
                                        <p:tgtEl>
                                          <p:spTgt spid="6"/>
                                        </p:tgtEl>
                                      </p:cBhvr>
                                    </p:animEffect>
                                    <p:set>
                                      <p:cBhvr>
                                        <p:cTn id="46" dur="1" fill="hold">
                                          <p:stCondLst>
                                            <p:cond delay="1999"/>
                                          </p:stCondLst>
                                        </p:cTn>
                                        <p:tgtEl>
                                          <p:spTgt spid="6"/>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par>
                                <p:cTn id="53" presetID="10" presetClass="exit" presetSubtype="0" fill="hold" nodeType="withEffect">
                                  <p:stCondLst>
                                    <p:cond delay="0"/>
                                  </p:stCondLst>
                                  <p:childTnLst>
                                    <p:animEffect transition="out" filter="fade">
                                      <p:cBhvr>
                                        <p:cTn id="54" dur="2000"/>
                                        <p:tgtEl>
                                          <p:spTgt spid="15"/>
                                        </p:tgtEl>
                                      </p:cBhvr>
                                    </p:animEffect>
                                    <p:set>
                                      <p:cBhvr>
                                        <p:cTn id="55" dur="1" fill="hold">
                                          <p:stCondLst>
                                            <p:cond delay="1999"/>
                                          </p:stCondLst>
                                        </p:cTn>
                                        <p:tgtEl>
                                          <p:spTgt spid="15"/>
                                        </p:tgtEl>
                                        <p:attrNameLst>
                                          <p:attrName>style.visibility</p:attrName>
                                        </p:attrNameLst>
                                      </p:cBhvr>
                                      <p:to>
                                        <p:strVal val="hidden"/>
                                      </p:to>
                                    </p:set>
                                  </p:childTnLst>
                                </p:cTn>
                              </p:par>
                              <p:par>
                                <p:cTn id="56" presetID="1" presetClass="entr" presetSubtype="0" fill="hold" nodeType="withEffect">
                                  <p:stCondLst>
                                    <p:cond delay="0"/>
                                  </p:stCondLst>
                                  <p:childTnLst>
                                    <p:set>
                                      <p:cBhvr>
                                        <p:cTn id="57" dur="1" fill="hold">
                                          <p:stCondLst>
                                            <p:cond delay="0"/>
                                          </p:stCondLst>
                                        </p:cTn>
                                        <p:tgtEl>
                                          <p:spTgt spid="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childTnLst>
                                </p:cTn>
                              </p:par>
                              <p:par>
                                <p:cTn id="62" presetID="10" presetClass="exit" presetSubtype="0" fill="hold" nodeType="withEffect">
                                  <p:stCondLst>
                                    <p:cond delay="0"/>
                                  </p:stCondLst>
                                  <p:childTnLst>
                                    <p:animEffect transition="out" filter="fade">
                                      <p:cBhvr>
                                        <p:cTn id="63" dur="2000"/>
                                        <p:tgtEl>
                                          <p:spTgt spid="7"/>
                                        </p:tgtEl>
                                      </p:cBhvr>
                                    </p:animEffect>
                                    <p:set>
                                      <p:cBhvr>
                                        <p:cTn id="64" dur="1" fill="hold">
                                          <p:stCondLst>
                                            <p:cond delay="1999"/>
                                          </p:stCondLst>
                                        </p:cTn>
                                        <p:tgtEl>
                                          <p:spTgt spid="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9" end="9"/>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childTnLst>
                                </p:cTn>
                              </p:par>
                              <p:par>
                                <p:cTn id="75" presetID="10" presetClass="exit" presetSubtype="0" fill="hold" nodeType="withEffect">
                                  <p:stCondLst>
                                    <p:cond delay="0"/>
                                  </p:stCondLst>
                                  <p:childTnLst>
                                    <p:animEffect transition="out" filter="fade">
                                      <p:cBhvr>
                                        <p:cTn id="76" dur="2000"/>
                                        <p:tgtEl>
                                          <p:spTgt spid="8"/>
                                        </p:tgtEl>
                                      </p:cBhvr>
                                    </p:animEffect>
                                    <p:set>
                                      <p:cBhvr>
                                        <p:cTn id="77" dur="1" fill="hold">
                                          <p:stCondLst>
                                            <p:cond delay="1999"/>
                                          </p:stCondLst>
                                        </p:cTn>
                                        <p:tgtEl>
                                          <p:spTgt spid="8"/>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9" name="Content Placeholder 18"/>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949960"/>
        </p:xfrm>
        <a:graphic>
          <a:graphicData uri="http://schemas.openxmlformats.org/drawingml/2006/table">
            <a:tbl>
              <a:tblPr firstRow="1" bandRow="1">
                <a:tableStyleId>{9DCAF9ED-07DC-4A11-8D7F-57B35C25682E}</a:tableStyleId>
              </a:tblPr>
              <a:tblGrid>
                <a:gridCol w="1625600"/>
                <a:gridCol w="1193800"/>
                <a:gridCol w="20574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a:t>
              </a:r>
              <a:r>
                <a:rPr lang="en-US" sz="1400" b="1" dirty="0" smtClean="0">
                  <a:solidFill>
                    <a:srgbClr val="FF0000"/>
                  </a:solidFill>
                  <a:latin typeface="Consolas" pitchFamily="49" charset="0"/>
                </a:rPr>
                <a:t>count == </a:t>
              </a:r>
              <a:r>
                <a:rPr lang="en-US" sz="1400" b="1" dirty="0" err="1" smtClean="0">
                  <a:solidFill>
                    <a:srgbClr val="FF0000"/>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8"/>
          <p:cNvGrpSpPr/>
          <p:nvPr/>
        </p:nvGrpSpPr>
        <p:grpSpPr>
          <a:xfrm>
            <a:off x="3124200" y="5029200"/>
            <a:ext cx="2057400" cy="738664"/>
            <a:chOff x="4572000" y="2362200"/>
            <a:chExt cx="2057400" cy="738664"/>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0 == c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9" name="Content Placeholder 18"/>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949960"/>
        </p:xfrm>
        <a:graphic>
          <a:graphicData uri="http://schemas.openxmlformats.org/drawingml/2006/table">
            <a:tbl>
              <a:tblPr firstRow="1" bandRow="1">
                <a:tableStyleId>{9DCAF9ED-07DC-4A11-8D7F-57B35C25682E}</a:tableStyleId>
              </a:tblPr>
              <a:tblGrid>
                <a:gridCol w="1625600"/>
                <a:gridCol w="1193800"/>
                <a:gridCol w="20574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a:t>
              </a:r>
              <a:r>
                <a:rPr lang="en-US" sz="1400" b="1" dirty="0" smtClean="0">
                  <a:solidFill>
                    <a:srgbClr val="FF0000"/>
                  </a:solidFill>
                  <a:latin typeface="Consolas" pitchFamily="49" charset="0"/>
                </a:rPr>
                <a:t>list[0] == item</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8"/>
          <p:cNvGrpSpPr/>
          <p:nvPr/>
        </p:nvGrpSpPr>
        <p:grpSpPr>
          <a:xfrm>
            <a:off x="3581400" y="2209800"/>
            <a:ext cx="2438400" cy="738664"/>
            <a:chOff x="4572000" y="2362200"/>
            <a:chExt cx="2057400" cy="738664"/>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item == item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4" name="TextBox 13"/>
          <p:cNvSpPr txBox="1"/>
          <p:nvPr/>
        </p:nvSpPr>
        <p:spPr>
          <a:xfrm>
            <a:off x="4191000" y="3200400"/>
            <a:ext cx="3724096" cy="1477328"/>
          </a:xfrm>
          <a:prstGeom prst="rect">
            <a:avLst/>
          </a:prstGeom>
          <a:noFill/>
        </p:spPr>
        <p:txBody>
          <a:bodyPr wrap="none" rtlCol="0">
            <a:spAutoFit/>
          </a:bodyPr>
          <a:lstStyle/>
          <a:p>
            <a:r>
              <a:rPr lang="en-US" dirty="0" smtClean="0"/>
              <a:t>This is a </a:t>
            </a:r>
            <a:r>
              <a:rPr lang="en-US" i="1" dirty="0" smtClean="0"/>
              <a:t>tautology</a:t>
            </a:r>
            <a:r>
              <a:rPr lang="en-US" dirty="0" smtClean="0"/>
              <a:t>, </a:t>
            </a:r>
          </a:p>
          <a:p>
            <a:r>
              <a:rPr lang="en-US" dirty="0" smtClean="0"/>
              <a:t>i.e. a constraint that is always true,</a:t>
            </a:r>
          </a:p>
          <a:p>
            <a:r>
              <a:rPr lang="en-US" dirty="0" smtClean="0"/>
              <a:t>regardless of the chosen values.</a:t>
            </a:r>
          </a:p>
          <a:p>
            <a:endParaRPr lang="en-US" dirty="0" smtClean="0"/>
          </a:p>
          <a:p>
            <a:r>
              <a:rPr lang="en-US" dirty="0" smtClean="0"/>
              <a:t>We can ignore </a:t>
            </a:r>
            <a:r>
              <a:rPr lang="en-US" smtClean="0"/>
              <a:t>such constraints.</a:t>
            </a:r>
            <a:endParaRPr lang="en-US" dirty="0" smtClean="0"/>
          </a:p>
        </p:txBody>
      </p:sp>
    </p:spTree>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Picking the next branch to cover</a:t>
            </a:r>
            <a:endParaRPr lang="en-US" sz="4000" dirty="0"/>
          </a:p>
        </p:txBody>
      </p:sp>
      <p:sp>
        <p:nvSpPr>
          <p:cNvPr id="10" name="Content Placeholder 9"/>
          <p:cNvSpPr>
            <a:spLocks noGrp="1"/>
          </p:cNvSpPr>
          <p:nvPr>
            <p:ph idx="1"/>
          </p:nvPr>
        </p:nvSpPr>
        <p:spPr/>
        <p:txBody>
          <a:bodyPr/>
          <a:lstStyle/>
          <a:p>
            <a:endParaRPr lang="en-US" dirty="0"/>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1" dirty="0" smtClean="0">
                          <a:solidFill>
                            <a:srgbClr val="FF0000"/>
                          </a:solidFill>
                          <a:latin typeface="Consolas" pitchFamily="49" charset="0"/>
                        </a:rPr>
                        <a:t>0!=c</a:t>
                      </a:r>
                    </a:p>
                  </a:txBody>
                  <a:tcPr/>
                </a:tc>
                <a:tc>
                  <a:txBody>
                    <a:bodyPr/>
                    <a:lstStyle/>
                    <a:p>
                      <a:endParaRPr lang="en-US" sz="1600" dirty="0">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(count == </a:t>
              </a:r>
              <a:r>
                <a:rPr lang="en-US" sz="1400" b="1"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14" name="Picture 13" descr="z3.png"/>
          <p:cNvPicPr>
            <a:picLocks noChangeAspect="1"/>
          </p:cNvPicPr>
          <p:nvPr/>
        </p:nvPicPr>
        <p:blipFill>
          <a:blip r:embed="rId2" cstate="print"/>
          <a:stretch>
            <a:fillRect/>
          </a:stretch>
        </p:blipFill>
        <p:spPr>
          <a:xfrm>
            <a:off x="5758090" y="3238118"/>
            <a:ext cx="1213872" cy="701903"/>
          </a:xfrm>
          <a:prstGeom prst="rect">
            <a:avLst/>
          </a:prstGeom>
        </p:spPr>
      </p:pic>
      <p:sp>
        <p:nvSpPr>
          <p:cNvPr id="18" name="Bent Arrow 17"/>
          <p:cNvSpPr/>
          <p:nvPr/>
        </p:nvSpPr>
        <p:spPr bwMode="auto">
          <a:xfrm flipV="1">
            <a:off x="4439920" y="2580640"/>
            <a:ext cx="127000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3600" smtClean="0"/>
              <a:t>ArrayList: Solve constraints using SMT solver</a:t>
            </a:r>
            <a:endParaRPr lang="en-US" sz="3600" dirty="0"/>
          </a:p>
        </p:txBody>
      </p:sp>
      <p:sp>
        <p:nvSpPr>
          <p:cNvPr id="17" name="Content Placeholder 16"/>
          <p:cNvSpPr>
            <a:spLocks noGrp="1"/>
          </p:cNvSpPr>
          <p:nvPr>
            <p:ph idx="1"/>
          </p:nvPr>
        </p:nvSpPr>
        <p:spPr/>
        <p:txBody>
          <a:bodyPr/>
          <a:lstStyle/>
          <a:p>
            <a:endParaRPr lang="en-US" dirty="0"/>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b="1" dirty="0" smtClean="0">
                          <a:solidFill>
                            <a:srgbClr val="FF0000"/>
                          </a:solidFill>
                          <a:latin typeface="Consolas" pitchFamily="49" charset="0"/>
                        </a:rPr>
                        <a:t>(1,null)</a:t>
                      </a:r>
                      <a:endParaRPr lang="en-US" sz="1600" b="1" dirty="0">
                        <a:solidFill>
                          <a:srgbClr val="FF0000"/>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(count == </a:t>
              </a:r>
              <a:r>
                <a:rPr lang="en-US" sz="1400" b="1"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20" name="Picture 19" descr="z3.png"/>
          <p:cNvPicPr>
            <a:picLocks noChangeAspect="1"/>
          </p:cNvPicPr>
          <p:nvPr/>
        </p:nvPicPr>
        <p:blipFill>
          <a:blip r:embed="rId2" cstate="print"/>
          <a:stretch>
            <a:fillRect/>
          </a:stretch>
        </p:blipFill>
        <p:spPr>
          <a:xfrm>
            <a:off x="5758090" y="3238118"/>
            <a:ext cx="1213872" cy="701903"/>
          </a:xfrm>
          <a:prstGeom prst="rect">
            <a:avLst/>
          </a:prstGeom>
        </p:spPr>
      </p:pic>
      <p:sp>
        <p:nvSpPr>
          <p:cNvPr id="21" name="Bent Arrow 20"/>
          <p:cNvSpPr/>
          <p:nvPr/>
        </p:nvSpPr>
        <p:spPr bwMode="auto">
          <a:xfrm flipV="1">
            <a:off x="4439920" y="2580640"/>
            <a:ext cx="127000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2" name="Up Arrow 21"/>
          <p:cNvSpPr/>
          <p:nvPr/>
        </p:nvSpPr>
        <p:spPr bwMode="auto">
          <a:xfrm>
            <a:off x="6136640" y="2560320"/>
            <a:ext cx="375920" cy="609600"/>
          </a:xfrm>
          <a:prstGeom prst="up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a:t>
            </a:r>
            <a:r>
              <a:rPr lang="en-US" sz="4000" dirty="0" smtClean="0"/>
              <a:t>u</a:t>
            </a:r>
            <a:r>
              <a:rPr sz="4000" smtClean="0"/>
              <a:t>n 2, (1, null)</a:t>
            </a:r>
            <a:endParaRPr lang="en-US" sz="4000"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a:t>
              </a:r>
              <a:r>
                <a:rPr lang="en-US" sz="1400" b="1" dirty="0" smtClean="0">
                  <a:solidFill>
                    <a:srgbClr val="FF0000"/>
                  </a:solidFill>
                  <a:latin typeface="Consolas" pitchFamily="49" charset="0"/>
                </a:rPr>
                <a:t>count == </a:t>
              </a:r>
              <a:r>
                <a:rPr lang="en-US" sz="1400" b="1" dirty="0" err="1" smtClean="0">
                  <a:solidFill>
                    <a:srgbClr val="FF0000"/>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0" name="Rounded Rectangle 9"/>
          <p:cNvSpPr/>
          <p:nvPr/>
        </p:nvSpPr>
        <p:spPr bwMode="auto">
          <a:xfrm>
            <a:off x="3124200" y="5163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grpSp>
        <p:nvGrpSpPr>
          <p:cNvPr id="5" name="Group 16"/>
          <p:cNvGrpSpPr/>
          <p:nvPr/>
        </p:nvGrpSpPr>
        <p:grpSpPr>
          <a:xfrm>
            <a:off x="3124200" y="5029200"/>
            <a:ext cx="2057400" cy="738664"/>
            <a:chOff x="4572000" y="2362200"/>
            <a:chExt cx="2057400" cy="738664"/>
          </a:xfrm>
        </p:grpSpPr>
        <p:sp>
          <p:nvSpPr>
            <p:cNvPr id="18" name="Rounded Rectangle 17"/>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9" name="TextBox 18"/>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0 == c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false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Pick new branch</a:t>
            </a:r>
            <a:endParaRPr lang="en-US" sz="4000" dirty="0"/>
          </a:p>
        </p:txBody>
      </p:sp>
      <p:sp>
        <p:nvSpPr>
          <p:cNvPr id="17" name="Content Placeholder 16"/>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1" dirty="0" smtClean="0">
                          <a:solidFill>
                            <a:srgbClr val="FF0000"/>
                          </a:solidFill>
                          <a:latin typeface="Consolas" pitchFamily="49" charset="0"/>
                        </a:rPr>
                        <a:t>c&lt;0</a:t>
                      </a:r>
                    </a:p>
                  </a:txBody>
                  <a:tcPr/>
                </a:tc>
                <a:tc>
                  <a:txBody>
                    <a:bodyPr/>
                    <a:lstStyle/>
                    <a:p>
                      <a:endParaRPr lang="en-US" sz="1600" dirty="0">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a:t>
              </a:r>
              <a:r>
                <a:rPr lang="en-US" sz="1400" dirty="0" smtClean="0">
                  <a:solidFill>
                    <a:schemeClr val="bg1"/>
                  </a:solidFill>
                  <a:latin typeface="Consolas" pitchFamily="49" charset="0"/>
                </a:rPr>
                <a:t>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10" name="Picture 9" descr="z3.png"/>
          <p:cNvPicPr>
            <a:picLocks noChangeAspect="1"/>
          </p:cNvPicPr>
          <p:nvPr/>
        </p:nvPicPr>
        <p:blipFill>
          <a:blip r:embed="rId2" cstate="print"/>
          <a:stretch>
            <a:fillRect/>
          </a:stretch>
        </p:blipFill>
        <p:spPr>
          <a:xfrm>
            <a:off x="5900330" y="3624198"/>
            <a:ext cx="1213872" cy="701903"/>
          </a:xfrm>
          <a:prstGeom prst="rect">
            <a:avLst/>
          </a:prstGeom>
        </p:spPr>
      </p:pic>
      <p:sp>
        <p:nvSpPr>
          <p:cNvPr id="14" name="Bent Arrow 13"/>
          <p:cNvSpPr/>
          <p:nvPr/>
        </p:nvSpPr>
        <p:spPr bwMode="auto">
          <a:xfrm flipV="1">
            <a:off x="4196080" y="2997200"/>
            <a:ext cx="165608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18" name="Content Placeholder 17"/>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b="1" dirty="0" smtClean="0">
                          <a:solidFill>
                            <a:srgbClr val="FF0000"/>
                          </a:solidFill>
                          <a:latin typeface="Consolas" pitchFamily="49" charset="0"/>
                        </a:rPr>
                        <a:t>(-1,null)</a:t>
                      </a:r>
                      <a:endParaRPr lang="en-US" sz="1600" b="1" dirty="0">
                        <a:solidFill>
                          <a:srgbClr val="FF0000"/>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0" name="Up Arrow 9"/>
          <p:cNvSpPr/>
          <p:nvPr/>
        </p:nvSpPr>
        <p:spPr bwMode="auto">
          <a:xfrm>
            <a:off x="6146800" y="2956560"/>
            <a:ext cx="375920" cy="609600"/>
          </a:xfrm>
          <a:prstGeom prst="up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14" name="Picture 13" descr="z3.png"/>
          <p:cNvPicPr>
            <a:picLocks noChangeAspect="1"/>
          </p:cNvPicPr>
          <p:nvPr/>
        </p:nvPicPr>
        <p:blipFill>
          <a:blip r:embed="rId2" cstate="print"/>
          <a:stretch>
            <a:fillRect/>
          </a:stretch>
        </p:blipFill>
        <p:spPr>
          <a:xfrm>
            <a:off x="5900330" y="3654678"/>
            <a:ext cx="1213872" cy="701903"/>
          </a:xfrm>
          <a:prstGeom prst="rect">
            <a:avLst/>
          </a:prstGeom>
        </p:spPr>
      </p:pic>
      <p:sp>
        <p:nvSpPr>
          <p:cNvPr id="17" name="Bent Arrow 16"/>
          <p:cNvSpPr/>
          <p:nvPr/>
        </p:nvSpPr>
        <p:spPr bwMode="auto">
          <a:xfrm flipV="1">
            <a:off x="4196080" y="3027680"/>
            <a:ext cx="165608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20" name="Content Placeholder 19"/>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b="1" dirty="0" smtClean="0">
                          <a:solidFill>
                            <a:srgbClr val="FF0000"/>
                          </a:solidFill>
                          <a:latin typeface="Consolas" pitchFamily="49" charset="0"/>
                        </a:rPr>
                        <a:t>(-1,null)</a:t>
                      </a:r>
                      <a:endParaRPr lang="en-US" sz="1600" b="1" dirty="0">
                        <a:solidFill>
                          <a:srgbClr val="FF0000"/>
                        </a:solidFill>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3"/>
          <p:cNvGrpSpPr/>
          <p:nvPr/>
        </p:nvGrpSpPr>
        <p:grpSpPr>
          <a:xfrm>
            <a:off x="3429000" y="3962400"/>
            <a:ext cx="2057400" cy="609600"/>
            <a:chOff x="4572000" y="2362200"/>
            <a:chExt cx="2057400" cy="609600"/>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52322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c &lt; 0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p>
          </p:txBody>
        </p:sp>
      </p:grpSp>
    </p:spTree>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17" name="Picture 1"/>
          <p:cNvPicPr>
            <a:picLocks noChangeAspect="1" noChangeArrowheads="1"/>
          </p:cNvPicPr>
          <p:nvPr/>
        </p:nvPicPr>
        <p:blipFill>
          <a:blip r:embed="rId2" cstate="print"/>
          <a:srcRect l="49375" t="24000" r="3750" b="39000"/>
          <a:stretch>
            <a:fillRect/>
          </a:stretch>
        </p:blipFill>
        <p:spPr bwMode="auto">
          <a:xfrm>
            <a:off x="4572000" y="3733800"/>
            <a:ext cx="4324865" cy="2133600"/>
          </a:xfrm>
          <a:prstGeom prst="rect">
            <a:avLst/>
          </a:prstGeom>
          <a:noFill/>
          <a:ln w="9525">
            <a:noFill/>
            <a:miter lim="800000"/>
            <a:headEnd/>
            <a:tailEnd/>
          </a:ln>
        </p:spPr>
      </p:pic>
    </p:spTree>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sz="4800" smtClean="0">
                <a:latin typeface="Calibri" pitchFamily="34" charset="0"/>
                <a:cs typeface="Calibri" pitchFamily="34" charset="0"/>
              </a:rPr>
              <a:t>White box testing in practice</a:t>
            </a:r>
            <a:endParaRPr lang="en-US" sz="4800" b="1" dirty="0">
              <a:latin typeface="Calibri" pitchFamily="34" charset="0"/>
              <a:cs typeface="Calibri" pitchFamily="34" charset="0"/>
            </a:endParaRPr>
          </a:p>
        </p:txBody>
      </p:sp>
      <p:sp>
        <p:nvSpPr>
          <p:cNvPr id="3" name="Content Placeholder 2"/>
          <p:cNvSpPr>
            <a:spLocks noGrp="1"/>
          </p:cNvSpPr>
          <p:nvPr>
            <p:ph idx="1"/>
          </p:nvPr>
        </p:nvSpPr>
        <p:spPr>
          <a:xfrm>
            <a:off x="381000" y="1751538"/>
            <a:ext cx="8382000" cy="2210862"/>
          </a:xfrm>
        </p:spPr>
        <p:txBody>
          <a:bodyPr>
            <a:noAutofit/>
          </a:bodyPr>
          <a:lstStyle/>
          <a:p>
            <a:pPr>
              <a:buNone/>
            </a:pPr>
            <a:r>
              <a:rPr lang="en-US" sz="3200" b="1" dirty="0" smtClean="0"/>
              <a:t>How to test this code?</a:t>
            </a:r>
          </a:p>
          <a:p>
            <a:pPr>
              <a:buNone/>
            </a:pPr>
            <a:r>
              <a:rPr lang="en-US" sz="3200" dirty="0" smtClean="0"/>
              <a:t>(Real code from .NET base class libraries.)</a:t>
            </a:r>
          </a:p>
        </p:txBody>
      </p:sp>
      <p:pic>
        <p:nvPicPr>
          <p:cNvPr id="2050" name="Picture 2"/>
          <p:cNvPicPr>
            <a:picLocks noChangeAspect="1" noChangeArrowheads="1"/>
          </p:cNvPicPr>
          <p:nvPr/>
        </p:nvPicPr>
        <p:blipFill>
          <a:blip r:embed="rId3" cstate="print"/>
          <a:srcRect r="1067"/>
          <a:stretch>
            <a:fillRect/>
          </a:stretch>
        </p:blipFill>
        <p:spPr bwMode="auto">
          <a:xfrm>
            <a:off x="342900" y="3048000"/>
            <a:ext cx="8481060" cy="2638425"/>
          </a:xfrm>
          <a:prstGeom prst="rect">
            <a:avLst/>
          </a:prstGeom>
          <a:noFill/>
          <a:ln w="3175">
            <a:solidFill>
              <a:schemeClr val="tx1"/>
            </a:solidFill>
            <a:miter lim="800000"/>
            <a:headEnd/>
            <a:tailEnd/>
          </a:ln>
          <a:effectLst>
            <a:outerShdw blurRad="50800" dist="38100" dir="2700000" algn="tl" rotWithShape="0">
              <a:prstClr val="black">
                <a:alpha val="40000"/>
              </a:prstClr>
            </a:outerShdw>
          </a:effectLst>
        </p:spPr>
      </p:pic>
      <p:sp>
        <p:nvSpPr>
          <p:cNvPr id="9" name="Rounded Rectangle 8"/>
          <p:cNvSpPr/>
          <p:nvPr/>
        </p:nvSpPr>
        <p:spPr bwMode="auto">
          <a:xfrm>
            <a:off x="609600" y="5334000"/>
            <a:ext cx="1371600" cy="228600"/>
          </a:xfrm>
          <a:prstGeom prst="roundRect">
            <a:avLst/>
          </a:prstGeom>
          <a:noFill/>
          <a:ln w="25400">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ounded Rectangle 7"/>
          <p:cNvSpPr/>
          <p:nvPr/>
        </p:nvSpPr>
        <p:spPr bwMode="auto">
          <a:xfrm>
            <a:off x="914400" y="3200400"/>
            <a:ext cx="2286000" cy="228600"/>
          </a:xfrm>
          <a:prstGeom prst="roundRect">
            <a:avLst/>
          </a:prstGeom>
          <a:noFill/>
          <a:ln w="25400">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Applications</a:t>
            </a:r>
            <a:endParaRPr spc="-167">
              <a:solidFill>
                <a:schemeClr val="accent1"/>
              </a:solidFill>
              <a:effectLst>
                <a:outerShdw blurRad="50800" dist="38100" dir="2700000" algn="tl" rotWithShape="0">
                  <a:prstClr val="black">
                    <a:alpha val="61000"/>
                  </a:prstClr>
                </a:outerShdw>
              </a:effectLst>
            </a:endParaRPr>
          </a:p>
        </p:txBody>
      </p:sp>
      <p:graphicFrame>
        <p:nvGraphicFramePr>
          <p:cNvPr id="6" name="Diagram 5"/>
          <p:cNvGraphicFramePr/>
          <p:nvPr/>
        </p:nvGraphicFramePr>
        <p:xfrm>
          <a:off x="1225114" y="1682217"/>
          <a:ext cx="6640495" cy="4333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82739"/>
            <a:ext cx="8382000" cy="2210862"/>
          </a:xfrm>
        </p:spPr>
        <p:txBody>
          <a:bodyPr>
            <a:noAutofit/>
          </a:bodyPr>
          <a:lstStyle/>
          <a:p>
            <a:pPr>
              <a:buNone/>
            </a:pPr>
            <a:endParaRPr lang="en-US" sz="3600" b="1" dirty="0" smtClean="0"/>
          </a:p>
        </p:txBody>
      </p:sp>
      <p:pic>
        <p:nvPicPr>
          <p:cNvPr id="1026" name="Picture 2"/>
          <p:cNvPicPr>
            <a:picLocks noChangeAspect="1" noChangeArrowheads="1"/>
          </p:cNvPicPr>
          <p:nvPr/>
        </p:nvPicPr>
        <p:blipFill>
          <a:blip r:embed="rId2" cstate="print"/>
          <a:srcRect r="28691" b="32542"/>
          <a:stretch>
            <a:fillRect/>
          </a:stretch>
        </p:blipFill>
        <p:spPr bwMode="auto">
          <a:xfrm>
            <a:off x="381000" y="1741464"/>
            <a:ext cx="8402645" cy="4928267"/>
          </a:xfrm>
          <a:prstGeom prst="rect">
            <a:avLst/>
          </a:prstGeom>
          <a:noFill/>
          <a:ln w="3175">
            <a:solidFill>
              <a:schemeClr val="tx1"/>
            </a:solidFill>
            <a:miter lim="800000"/>
            <a:headEnd/>
            <a:tailEnd/>
          </a:ln>
          <a:effectLst>
            <a:outerShdw blurRad="50800" dist="38100" dir="2700000" algn="tl" rotWithShape="0">
              <a:prstClr val="black">
                <a:alpha val="40000"/>
              </a:prstClr>
            </a:outerShdw>
          </a:effectLst>
        </p:spPr>
      </p:pic>
      <p:sp>
        <p:nvSpPr>
          <p:cNvPr id="7" name="Rounded Rectangle 6"/>
          <p:cNvSpPr/>
          <p:nvPr/>
        </p:nvSpPr>
        <p:spPr bwMode="auto">
          <a:xfrm>
            <a:off x="1905000" y="2198664"/>
            <a:ext cx="1371600" cy="228600"/>
          </a:xfrm>
          <a:prstGeom prst="roundRect">
            <a:avLst/>
          </a:prstGeom>
          <a:noFill/>
          <a:ln w="25400">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ounded Rectangle 7"/>
          <p:cNvSpPr/>
          <p:nvPr/>
        </p:nvSpPr>
        <p:spPr bwMode="auto">
          <a:xfrm>
            <a:off x="1828800" y="5551464"/>
            <a:ext cx="7086600" cy="304800"/>
          </a:xfrm>
          <a:prstGeom prst="roundRect">
            <a:avLst/>
          </a:prstGeom>
          <a:noFill/>
          <a:ln w="25400">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Rounded Rectangle 9"/>
          <p:cNvSpPr/>
          <p:nvPr/>
        </p:nvSpPr>
        <p:spPr bwMode="auto">
          <a:xfrm>
            <a:off x="1524000" y="3951264"/>
            <a:ext cx="7086600" cy="609600"/>
          </a:xfrm>
          <a:prstGeom prst="roundRect">
            <a:avLst/>
          </a:prstGeom>
          <a:noFill/>
          <a:ln w="25400">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Title 1"/>
          <p:cNvSpPr>
            <a:spLocks noGrp="1"/>
          </p:cNvSpPr>
          <p:nvPr>
            <p:ph type="title"/>
          </p:nvPr>
        </p:nvSpPr>
        <p:spPr>
          <a:xfrm>
            <a:off x="457200" y="304800"/>
            <a:ext cx="8229600" cy="1143000"/>
          </a:xfrm>
        </p:spPr>
        <p:txBody>
          <a:bodyPr>
            <a:normAutofit/>
          </a:bodyPr>
          <a:lstStyle/>
          <a:p>
            <a:r>
              <a:rPr sz="4800" smtClean="0">
                <a:latin typeface="Calibri" pitchFamily="34" charset="0"/>
                <a:cs typeface="Calibri" pitchFamily="34" charset="0"/>
              </a:rPr>
              <a:t>White box testing in practice</a:t>
            </a:r>
            <a:endParaRPr lang="en-US" sz="4800" b="1" dirty="0">
              <a:latin typeface="Calibri" pitchFamily="34" charset="0"/>
              <a:cs typeface="Calibri" pitchFamily="34" charset="0"/>
            </a:endParaRPr>
          </a:p>
        </p:txBody>
      </p:sp>
    </p:spTree>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82739"/>
            <a:ext cx="8382000" cy="2210862"/>
          </a:xfrm>
        </p:spPr>
        <p:txBody>
          <a:bodyPr>
            <a:noAutofit/>
          </a:bodyPr>
          <a:lstStyle/>
          <a:p>
            <a:pPr>
              <a:buNone/>
            </a:pPr>
            <a:endParaRPr lang="en-US" sz="3600" b="1" dirty="0" smtClean="0"/>
          </a:p>
        </p:txBody>
      </p:sp>
      <p:pic>
        <p:nvPicPr>
          <p:cNvPr id="1026" name="Picture 2"/>
          <p:cNvPicPr>
            <a:picLocks noChangeAspect="1" noChangeArrowheads="1"/>
          </p:cNvPicPr>
          <p:nvPr/>
        </p:nvPicPr>
        <p:blipFill>
          <a:blip r:embed="rId2" cstate="print"/>
          <a:srcRect r="28691" b="32542"/>
          <a:stretch>
            <a:fillRect/>
          </a:stretch>
        </p:blipFill>
        <p:spPr bwMode="auto">
          <a:xfrm>
            <a:off x="381000" y="1741464"/>
            <a:ext cx="8402645" cy="4928267"/>
          </a:xfrm>
          <a:prstGeom prst="rect">
            <a:avLst/>
          </a:prstGeom>
          <a:noFill/>
          <a:ln w="3175">
            <a:solidFill>
              <a:schemeClr val="tx1"/>
            </a:solidFill>
            <a:miter lim="800000"/>
            <a:headEnd/>
            <a:tailEnd/>
          </a:ln>
          <a:effectLst>
            <a:outerShdw blurRad="50800" dist="38100" dir="2700000" algn="tl" rotWithShape="0">
              <a:prstClr val="black">
                <a:alpha val="40000"/>
              </a:prstClr>
            </a:outerShdw>
          </a:effectLst>
        </p:spPr>
      </p:pic>
      <p:sp>
        <p:nvSpPr>
          <p:cNvPr id="7" name="Rounded Rectangle 6"/>
          <p:cNvSpPr/>
          <p:nvPr/>
        </p:nvSpPr>
        <p:spPr bwMode="auto">
          <a:xfrm>
            <a:off x="1905000" y="2198664"/>
            <a:ext cx="1371600" cy="228600"/>
          </a:xfrm>
          <a:prstGeom prst="roundRect">
            <a:avLst/>
          </a:prstGeom>
          <a:noFill/>
          <a:ln w="25400">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ounded Rectangle 7"/>
          <p:cNvSpPr/>
          <p:nvPr/>
        </p:nvSpPr>
        <p:spPr bwMode="auto">
          <a:xfrm>
            <a:off x="1828800" y="5551464"/>
            <a:ext cx="7086600" cy="304800"/>
          </a:xfrm>
          <a:prstGeom prst="roundRect">
            <a:avLst/>
          </a:prstGeom>
          <a:noFill/>
          <a:ln w="25400">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9" name="Picture 3"/>
          <p:cNvPicPr>
            <a:picLocks noChangeAspect="1" noChangeArrowheads="1"/>
          </p:cNvPicPr>
          <p:nvPr/>
        </p:nvPicPr>
        <p:blipFill>
          <a:blip r:embed="rId3" cstate="print"/>
          <a:srcRect/>
          <a:stretch>
            <a:fillRect/>
          </a:stretch>
        </p:blipFill>
        <p:spPr bwMode="auto">
          <a:xfrm>
            <a:off x="1819275" y="4179864"/>
            <a:ext cx="7248525" cy="2295525"/>
          </a:xfrm>
          <a:prstGeom prst="rect">
            <a:avLst/>
          </a:prstGeom>
          <a:noFill/>
          <a:ln w="6350">
            <a:solidFill>
              <a:schemeClr val="bg1"/>
            </a:solidFill>
            <a:miter lim="800000"/>
            <a:headEnd/>
            <a:tailEnd/>
          </a:ln>
          <a:effectLst>
            <a:outerShdw blurRad="50800" dist="165100" dir="2700000" algn="tl" rotWithShape="0">
              <a:prstClr val="black">
                <a:alpha val="40000"/>
              </a:prstClr>
            </a:outerShdw>
          </a:effectLst>
        </p:spPr>
      </p:pic>
      <p:sp>
        <p:nvSpPr>
          <p:cNvPr id="10" name="Rounded Rectangle 9"/>
          <p:cNvSpPr/>
          <p:nvPr/>
        </p:nvSpPr>
        <p:spPr bwMode="auto">
          <a:xfrm>
            <a:off x="1524000" y="3951264"/>
            <a:ext cx="7086600" cy="609600"/>
          </a:xfrm>
          <a:prstGeom prst="roundRect">
            <a:avLst/>
          </a:prstGeom>
          <a:noFill/>
          <a:ln w="25400">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ounded Rectangle 10"/>
          <p:cNvSpPr/>
          <p:nvPr/>
        </p:nvSpPr>
        <p:spPr bwMode="auto">
          <a:xfrm>
            <a:off x="2362200" y="5932464"/>
            <a:ext cx="6781800" cy="228600"/>
          </a:xfrm>
          <a:prstGeom prst="roundRect">
            <a:avLst/>
          </a:prstGeom>
          <a:noFill/>
          <a:ln w="25400">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Title 1"/>
          <p:cNvSpPr>
            <a:spLocks noGrp="1"/>
          </p:cNvSpPr>
          <p:nvPr>
            <p:ph type="title"/>
          </p:nvPr>
        </p:nvSpPr>
        <p:spPr>
          <a:xfrm>
            <a:off x="457200" y="304800"/>
            <a:ext cx="8229600" cy="1143000"/>
          </a:xfrm>
        </p:spPr>
        <p:txBody>
          <a:bodyPr>
            <a:normAutofit/>
          </a:bodyPr>
          <a:lstStyle/>
          <a:p>
            <a:r>
              <a:rPr sz="4800" smtClean="0">
                <a:latin typeface="Calibri" pitchFamily="34" charset="0"/>
                <a:cs typeface="Calibri" pitchFamily="34" charset="0"/>
              </a:rPr>
              <a:t>White box testing in practice</a:t>
            </a:r>
            <a:endParaRPr lang="en-US" sz="4800" b="1" dirty="0">
              <a:latin typeface="Calibri" pitchFamily="34" charset="0"/>
              <a:cs typeface="Calibri" pitchFamily="34" charset="0"/>
            </a:endParaRPr>
          </a:p>
        </p:txBody>
      </p:sp>
    </p:spTree>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cstate="print"/>
          <a:srcRect/>
          <a:stretch>
            <a:fillRect/>
          </a:stretch>
        </p:blipFill>
        <p:spPr bwMode="auto">
          <a:xfrm>
            <a:off x="304800" y="1295400"/>
            <a:ext cx="6143625" cy="4114800"/>
          </a:xfrm>
          <a:prstGeom prst="rect">
            <a:avLst/>
          </a:prstGeom>
          <a:noFill/>
          <a:ln w="9525">
            <a:noFill/>
            <a:miter lim="800000"/>
            <a:headEnd/>
            <a:tailEnd/>
          </a:ln>
          <a:effectLst/>
        </p:spPr>
      </p:pic>
      <p:sp>
        <p:nvSpPr>
          <p:cNvPr id="3" name="Title 1"/>
          <p:cNvSpPr txBox="1">
            <a:spLocks/>
          </p:cNvSpPr>
          <p:nvPr/>
        </p:nvSpPr>
        <p:spPr>
          <a:xfrm>
            <a:off x="381000" y="685800"/>
            <a:ext cx="8763000" cy="1495794"/>
          </a:xfrm>
          <a:prstGeom prst="rect">
            <a:avLst/>
          </a:prstGeom>
        </p:spPr>
        <p:txBody>
          <a:bodyPr/>
          <a:lstStyle/>
          <a:p>
            <a:pPr lvl="0" algn="ctr" eaLnBrk="1" hangingPunct="1">
              <a:defRPr/>
            </a:pPr>
            <a:endParaRPr kumimoji="0" lang="en-US" sz="3200" b="0" i="0" u="none" strike="noStrike" kern="0" cap="none" spc="0" normalizeH="0" baseline="0" noProof="0" dirty="0">
              <a:ln>
                <a:noFill/>
              </a:ln>
              <a:solidFill>
                <a:srgbClr val="090F14"/>
              </a:solidFill>
              <a:effectLst/>
              <a:uLnTx/>
              <a:uFillTx/>
              <a:latin typeface="+mj-lt"/>
              <a:ea typeface="+mj-ea"/>
              <a:cs typeface="+mj-cs"/>
            </a:endParaRPr>
          </a:p>
        </p:txBody>
      </p:sp>
      <p:sp>
        <p:nvSpPr>
          <p:cNvPr id="4" name="Rounded Rectangle 3"/>
          <p:cNvSpPr/>
          <p:nvPr/>
        </p:nvSpPr>
        <p:spPr bwMode="auto">
          <a:xfrm>
            <a:off x="3962400" y="2914650"/>
            <a:ext cx="838200" cy="304800"/>
          </a:xfrm>
          <a:prstGeom prst="roundRect">
            <a:avLst>
              <a:gd name="adj" fmla="val 32468"/>
            </a:avLst>
          </a:prstGeom>
          <a:solidFill>
            <a:srgbClr val="FF0000">
              <a:alpha val="10196"/>
            </a:srgbClr>
          </a:solidFill>
          <a:ln w="63500">
            <a:solidFill>
              <a:srgbClr val="FF0000"/>
            </a:solidFill>
            <a:headEnd type="none" w="med" len="med"/>
            <a:tailEnd type="none" w="med" len="med"/>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 name="Rounded Rectangle 4"/>
          <p:cNvSpPr/>
          <p:nvPr/>
        </p:nvSpPr>
        <p:spPr bwMode="auto">
          <a:xfrm>
            <a:off x="5791200" y="3657600"/>
            <a:ext cx="2209800" cy="2057400"/>
          </a:xfrm>
          <a:prstGeom prst="roundRect">
            <a:avLst>
              <a:gd name="adj" fmla="val 6963"/>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r>
              <a:rPr lang="en-US" sz="1800" dirty="0" smtClean="0">
                <a:solidFill>
                  <a:srgbClr val="002060"/>
                </a:solidFill>
              </a:rPr>
              <a:t>Test input, generated by Pex</a:t>
            </a:r>
          </a:p>
        </p:txBody>
      </p:sp>
      <p:cxnSp>
        <p:nvCxnSpPr>
          <p:cNvPr id="8" name="Shape 7"/>
          <p:cNvCxnSpPr>
            <a:stCxn id="12" idx="1"/>
            <a:endCxn id="4" idx="2"/>
          </p:cNvCxnSpPr>
          <p:nvPr/>
        </p:nvCxnSpPr>
        <p:spPr>
          <a:xfrm rot="10800000">
            <a:off x="4381500" y="3219450"/>
            <a:ext cx="1485900" cy="2343150"/>
          </a:xfrm>
          <a:prstGeom prst="curvedConnector2">
            <a:avLst/>
          </a:prstGeom>
          <a:ln w="254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Curved Right Arrow 8"/>
          <p:cNvSpPr/>
          <p:nvPr/>
        </p:nvSpPr>
        <p:spPr bwMode="auto">
          <a:xfrm rot="6781822" flipH="1" flipV="1">
            <a:off x="3288469" y="3484757"/>
            <a:ext cx="1211835" cy="4470596"/>
          </a:xfrm>
          <a:prstGeom prst="curv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10" name="Picture 4"/>
          <p:cNvPicPr>
            <a:picLocks noChangeAspect="1" noChangeArrowheads="1"/>
          </p:cNvPicPr>
          <p:nvPr/>
        </p:nvPicPr>
        <p:blipFill>
          <a:blip r:embed="rId3" cstate="print"/>
          <a:srcRect/>
          <a:stretch>
            <a:fillRect/>
          </a:stretch>
        </p:blipFill>
        <p:spPr bwMode="auto">
          <a:xfrm>
            <a:off x="2819400" y="4343400"/>
            <a:ext cx="1524000" cy="2362200"/>
          </a:xfrm>
          <a:prstGeom prst="rect">
            <a:avLst/>
          </a:prstGeom>
          <a:noFill/>
          <a:ln w="9525">
            <a:noFill/>
            <a:miter lim="800000"/>
            <a:headEnd/>
            <a:tailEnd/>
          </a:ln>
          <a:effectLst/>
        </p:spPr>
      </p:pic>
      <p:pic>
        <p:nvPicPr>
          <p:cNvPr id="11" name="Picture 6"/>
          <p:cNvPicPr>
            <a:picLocks noChangeAspect="1" noChangeArrowheads="1"/>
          </p:cNvPicPr>
          <p:nvPr/>
        </p:nvPicPr>
        <p:blipFill>
          <a:blip r:embed="rId4" cstate="print"/>
          <a:srcRect/>
          <a:stretch>
            <a:fillRect/>
          </a:stretch>
        </p:blipFill>
        <p:spPr bwMode="auto">
          <a:xfrm>
            <a:off x="5943600" y="4343400"/>
            <a:ext cx="1895475" cy="1276350"/>
          </a:xfrm>
          <a:prstGeom prst="rect">
            <a:avLst/>
          </a:prstGeom>
          <a:noFill/>
          <a:ln w="9525">
            <a:noFill/>
            <a:miter lim="800000"/>
            <a:headEnd/>
            <a:tailEnd/>
          </a:ln>
          <a:effectLst/>
        </p:spPr>
      </p:pic>
      <p:sp>
        <p:nvSpPr>
          <p:cNvPr id="12" name="Rounded Rectangle 11"/>
          <p:cNvSpPr/>
          <p:nvPr/>
        </p:nvSpPr>
        <p:spPr bwMode="auto">
          <a:xfrm>
            <a:off x="5867400" y="5410200"/>
            <a:ext cx="2057400" cy="304800"/>
          </a:xfrm>
          <a:prstGeom prst="roundRect">
            <a:avLst>
              <a:gd name="adj" fmla="val 50000"/>
            </a:avLst>
          </a:prstGeom>
          <a:solidFill>
            <a:srgbClr val="FF0000">
              <a:alpha val="10196"/>
            </a:srgbClr>
          </a:solidFill>
          <a:ln w="63500">
            <a:solidFill>
              <a:srgbClr val="FF0000"/>
            </a:solidFill>
            <a:headEnd type="none" w="med" len="med"/>
            <a:tailEnd type="none" w="med" len="med"/>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5" name="Title 1"/>
          <p:cNvSpPr txBox="1">
            <a:spLocks/>
          </p:cNvSpPr>
          <p:nvPr/>
        </p:nvSpPr>
        <p:spPr>
          <a:xfrm>
            <a:off x="381000" y="230187"/>
            <a:ext cx="8382000" cy="664797"/>
          </a:xfrm>
          <a:prstGeom prst="rect">
            <a:avLst/>
          </a:prstGeom>
        </p:spPr>
        <p:txBody>
          <a:bodyPr/>
          <a:lstStyle/>
          <a:p>
            <a:pPr marL="0" marR="0" lvl="0" indent="0" algn="l" defTabSz="912777" rtl="0" eaLnBrk="1" fontAlgn="base" latinLnBrk="0" hangingPunct="1">
              <a:lnSpc>
                <a:spcPct val="90000"/>
              </a:lnSpc>
              <a:spcBef>
                <a:spcPct val="0"/>
              </a:spcBef>
              <a:spcAft>
                <a:spcPct val="0"/>
              </a:spcAft>
              <a:buClrTx/>
              <a:buSzTx/>
              <a:buFontTx/>
              <a:buNone/>
              <a:tabLst/>
              <a:defRPr/>
            </a:pPr>
            <a:r>
              <a:rPr kumimoji="0" lang="en-US" sz="4700" b="0" i="0" u="none" strike="noStrike" kern="1200" cap="none" spc="-300" normalizeH="0" baseline="0" noProof="0" dirty="0" err="1"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Magneto" pitchFamily="82" charset="0"/>
                <a:cs typeface="Arial" charset="0"/>
              </a:rPr>
              <a:t>Pex</a:t>
            </a:r>
            <a:r>
              <a:rPr kumimoji="0" lang="en-US" sz="4700" b="0" i="0" u="none" strike="noStrike" kern="1200" cap="none" spc="-300" normalizeH="0" baseline="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t> </a:t>
            </a:r>
            <a:r>
              <a:rPr kumimoji="0" lang="en-US" sz="4800" b="0" i="0" u="none" strike="noStrike" kern="1200" cap="none" spc="-300" normalizeH="0" baseline="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t>– Test Input Generation</a:t>
            </a:r>
            <a:endParaRPr kumimoji="0" lang="en-US" sz="4800" b="0" i="0" u="none" strike="noStrike" kern="1200" cap="none" spc="-300" normalizeH="0" baseline="0" noProof="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endParaRPr>
          </a:p>
        </p:txBody>
      </p:sp>
    </p:spTree>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381000" y="230187"/>
            <a:ext cx="8382000" cy="664797"/>
          </a:xfrm>
          <a:prstGeom prst="rect">
            <a:avLst/>
          </a:prstGeom>
        </p:spPr>
        <p:txBody>
          <a:bodyPr/>
          <a:lstStyle/>
          <a:p>
            <a:pPr marL="0" marR="0" lvl="0" indent="0" algn="l" defTabSz="912777" rtl="0" eaLnBrk="1" fontAlgn="base" latinLnBrk="0" hangingPunct="1">
              <a:lnSpc>
                <a:spcPct val="90000"/>
              </a:lnSpc>
              <a:spcBef>
                <a:spcPct val="0"/>
              </a:spcBef>
              <a:spcAft>
                <a:spcPct val="0"/>
              </a:spcAft>
              <a:buClrTx/>
              <a:buSzTx/>
              <a:buFontTx/>
              <a:buNone/>
              <a:tabLst/>
              <a:defRPr/>
            </a:pPr>
            <a:r>
              <a:rPr kumimoji="0" lang="en-US" sz="4800" b="0" i="0" u="none" strike="noStrike" kern="1200" cap="none" spc="-300" normalizeH="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t>Test Input Generation by</a:t>
            </a:r>
            <a:br>
              <a:rPr kumimoji="0" lang="en-US" sz="4800" b="0" i="0" u="none" strike="noStrike" kern="1200" cap="none" spc="-300" normalizeH="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br>
            <a:r>
              <a:rPr kumimoji="0" lang="en-US" sz="4800" b="0" i="0" u="none" strike="noStrike" kern="1200" cap="none" spc="-300" normalizeH="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t>Dynamic  Symbolic Execution</a:t>
            </a:r>
          </a:p>
        </p:txBody>
      </p:sp>
      <p:sp>
        <p:nvSpPr>
          <p:cNvPr id="3" name="Rounded Rectangle 6"/>
          <p:cNvSpPr>
            <a:spLocks noChangeArrowheads="1"/>
          </p:cNvSpPr>
          <p:nvPr/>
        </p:nvSpPr>
        <p:spPr bwMode="auto">
          <a:xfrm>
            <a:off x="3953191" y="2362200"/>
            <a:ext cx="1349269" cy="68580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Test</a:t>
            </a:r>
            <a:br>
              <a:rPr lang="en-US" sz="2000" dirty="0">
                <a:solidFill>
                  <a:schemeClr val="lt1"/>
                </a:solidFill>
                <a:effectLst>
                  <a:outerShdw blurRad="38100" dist="38100" dir="2700000" algn="tl">
                    <a:srgbClr val="000000">
                      <a:alpha val="43137"/>
                    </a:srgbClr>
                  </a:outerShdw>
                </a:effectLst>
                <a:latin typeface="Segoe" pitchFamily="34" charset="0"/>
              </a:rPr>
            </a:br>
            <a:r>
              <a:rPr lang="en-US" sz="2000" dirty="0">
                <a:solidFill>
                  <a:schemeClr val="lt1"/>
                </a:solidFill>
                <a:effectLst>
                  <a:outerShdw blurRad="38100" dist="38100" dir="2700000" algn="tl">
                    <a:srgbClr val="000000">
                      <a:alpha val="43137"/>
                    </a:srgbClr>
                  </a:outerShdw>
                </a:effectLst>
                <a:latin typeface="Segoe" pitchFamily="34" charset="0"/>
              </a:rPr>
              <a:t>Inputs</a:t>
            </a:r>
          </a:p>
        </p:txBody>
      </p:sp>
      <p:sp>
        <p:nvSpPr>
          <p:cNvPr id="4" name="Rounded Rectangle 7"/>
          <p:cNvSpPr>
            <a:spLocks noChangeArrowheads="1"/>
          </p:cNvSpPr>
          <p:nvPr/>
        </p:nvSpPr>
        <p:spPr bwMode="auto">
          <a:xfrm>
            <a:off x="1190401" y="3200400"/>
            <a:ext cx="1991780" cy="68580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Constraint System</a:t>
            </a:r>
          </a:p>
        </p:txBody>
      </p:sp>
      <p:sp>
        <p:nvSpPr>
          <p:cNvPr id="5" name="Rounded Rectangle 8"/>
          <p:cNvSpPr>
            <a:spLocks noChangeArrowheads="1"/>
          </p:cNvSpPr>
          <p:nvPr/>
        </p:nvSpPr>
        <p:spPr bwMode="auto">
          <a:xfrm>
            <a:off x="6009220" y="3344660"/>
            <a:ext cx="1991780" cy="39728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val="000000">
                      <a:alpha val="43137"/>
                    </a:srgbClr>
                  </a:outerShdw>
                </a:effectLst>
                <a:latin typeface="Segoe" pitchFamily="34" charset="0"/>
              </a:rPr>
              <a:t>Execution Path</a:t>
            </a:r>
          </a:p>
        </p:txBody>
      </p:sp>
      <p:sp>
        <p:nvSpPr>
          <p:cNvPr id="6" name="Can 9"/>
          <p:cNvSpPr>
            <a:spLocks noChangeArrowheads="1"/>
          </p:cNvSpPr>
          <p:nvPr/>
        </p:nvSpPr>
        <p:spPr bwMode="auto">
          <a:xfrm>
            <a:off x="3953191" y="4074906"/>
            <a:ext cx="1349269" cy="1086116"/>
          </a:xfrm>
          <a:prstGeom prst="can">
            <a:avLst>
              <a:gd name="adj" fmla="val 25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r>
              <a:rPr lang="en-US" sz="2000" dirty="0">
                <a:effectLst>
                  <a:outerShdw blurRad="38100" dist="38100" dir="2700000" algn="tl">
                    <a:srgbClr val="000000">
                      <a:alpha val="43137"/>
                    </a:srgbClr>
                  </a:outerShdw>
                </a:effectLst>
                <a:latin typeface="Segoe" pitchFamily="34" charset="0"/>
              </a:rPr>
              <a:t>Known</a:t>
            </a:r>
            <a:br>
              <a:rPr lang="en-US" sz="2000" dirty="0">
                <a:effectLst>
                  <a:outerShdw blurRad="38100" dist="38100" dir="2700000" algn="tl">
                    <a:srgbClr val="000000">
                      <a:alpha val="43137"/>
                    </a:srgbClr>
                  </a:outerShdw>
                </a:effectLst>
                <a:latin typeface="Segoe" pitchFamily="34" charset="0"/>
              </a:rPr>
            </a:br>
            <a:r>
              <a:rPr lang="en-US" sz="2000" dirty="0">
                <a:effectLst>
                  <a:outerShdw blurRad="38100" dist="38100" dir="2700000" algn="tl">
                    <a:srgbClr val="000000">
                      <a:alpha val="43137"/>
                    </a:srgbClr>
                  </a:outerShdw>
                </a:effectLst>
                <a:latin typeface="Segoe" pitchFamily="34" charset="0"/>
              </a:rPr>
              <a:t>Paths</a:t>
            </a:r>
          </a:p>
        </p:txBody>
      </p:sp>
      <p:sp>
        <p:nvSpPr>
          <p:cNvPr id="7" name="Bent Arrow 6"/>
          <p:cNvSpPr/>
          <p:nvPr/>
        </p:nvSpPr>
        <p:spPr bwMode="auto">
          <a:xfrm>
            <a:off x="2218415" y="2560723"/>
            <a:ext cx="1413521" cy="543058"/>
          </a:xfrm>
          <a:prstGeom prst="ben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effectLst>
                <a:outerShdw blurRad="38100" dist="38100" dir="2700000" algn="tl">
                  <a:srgbClr val="000000">
                    <a:alpha val="43137"/>
                  </a:srgbClr>
                </a:outerShdw>
              </a:effectLst>
              <a:latin typeface="Segoe" pitchFamily="34" charset="0"/>
            </a:endParaRPr>
          </a:p>
        </p:txBody>
      </p:sp>
      <p:sp>
        <p:nvSpPr>
          <p:cNvPr id="8" name="Bent Arrow 7"/>
          <p:cNvSpPr/>
          <p:nvPr/>
        </p:nvSpPr>
        <p:spPr bwMode="auto">
          <a:xfrm rot="5400000">
            <a:off x="6148659" y="2164281"/>
            <a:ext cx="620638" cy="1413521"/>
          </a:xfrm>
          <a:prstGeom prst="bentArrow">
            <a:avLst>
              <a:gd name="adj1" fmla="val 20519"/>
              <a:gd name="adj2" fmla="val 17245"/>
              <a:gd name="adj3" fmla="val 23074"/>
              <a:gd name="adj4" fmla="val 46831"/>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9" name="Bent Arrow 8"/>
          <p:cNvSpPr/>
          <p:nvPr/>
        </p:nvSpPr>
        <p:spPr bwMode="auto">
          <a:xfrm rot="10800000">
            <a:off x="5687964" y="3958538"/>
            <a:ext cx="1413521" cy="892166"/>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10" name="Bent Arrow 9"/>
          <p:cNvSpPr/>
          <p:nvPr/>
        </p:nvSpPr>
        <p:spPr bwMode="auto">
          <a:xfrm rot="16200000">
            <a:off x="2369987" y="3678467"/>
            <a:ext cx="853377" cy="1413521"/>
          </a:xfrm>
          <a:prstGeom prst="bentArrow">
            <a:avLst>
              <a:gd name="adj1" fmla="val 15687"/>
              <a:gd name="adj2" fmla="val 16353"/>
              <a:gd name="adj3" fmla="val 25000"/>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effectLst>
                <a:outerShdw blurRad="38100" dist="38100" dir="2700000" algn="tl">
                  <a:srgbClr val="000000">
                    <a:alpha val="43137"/>
                  </a:srgbClr>
                </a:outerShdw>
              </a:effectLst>
              <a:latin typeface="Segoe" pitchFamily="34" charset="0"/>
            </a:endParaRPr>
          </a:p>
        </p:txBody>
      </p:sp>
      <p:sp>
        <p:nvSpPr>
          <p:cNvPr id="11" name="TextBox 15"/>
          <p:cNvSpPr txBox="1">
            <a:spLocks noChangeArrowheads="1"/>
          </p:cNvSpPr>
          <p:nvPr/>
        </p:nvSpPr>
        <p:spPr bwMode="auto">
          <a:xfrm>
            <a:off x="6554001" y="1981200"/>
            <a:ext cx="1446999" cy="584775"/>
          </a:xfrm>
          <a:prstGeom prst="rect">
            <a:avLst/>
          </a:prstGeom>
          <a:noFill/>
          <a:ln w="9525">
            <a:noFill/>
            <a:miter lim="800000"/>
            <a:headEnd/>
            <a:tailEnd/>
          </a:ln>
        </p:spPr>
        <p:txBody>
          <a:bodyPr wrap="none">
            <a:spAutoFit/>
          </a:bodyPr>
          <a:lstStyle/>
          <a:p>
            <a:r>
              <a:rPr lang="en-US" sz="1600" dirty="0">
                <a:latin typeface="Segoe" pitchFamily="34" charset="0"/>
              </a:rPr>
              <a:t>Run Test and </a:t>
            </a:r>
            <a:br>
              <a:rPr lang="en-US" sz="1600" dirty="0">
                <a:latin typeface="Segoe" pitchFamily="34" charset="0"/>
              </a:rPr>
            </a:br>
            <a:r>
              <a:rPr lang="en-US" sz="1600" dirty="0">
                <a:latin typeface="Segoe" pitchFamily="34" charset="0"/>
              </a:rPr>
              <a:t>Monitor</a:t>
            </a:r>
          </a:p>
        </p:txBody>
      </p:sp>
      <p:sp>
        <p:nvSpPr>
          <p:cNvPr id="12" name="TextBox 16"/>
          <p:cNvSpPr txBox="1">
            <a:spLocks noChangeArrowheads="1"/>
          </p:cNvSpPr>
          <p:nvPr/>
        </p:nvSpPr>
        <p:spPr bwMode="auto">
          <a:xfrm>
            <a:off x="6473018" y="4596825"/>
            <a:ext cx="1527982" cy="584775"/>
          </a:xfrm>
          <a:prstGeom prst="rect">
            <a:avLst/>
          </a:prstGeom>
          <a:noFill/>
          <a:ln w="9525">
            <a:noFill/>
            <a:miter lim="800000"/>
            <a:headEnd/>
            <a:tailEnd/>
          </a:ln>
        </p:spPr>
        <p:txBody>
          <a:bodyPr wrap="none">
            <a:spAutoFit/>
          </a:bodyPr>
          <a:lstStyle/>
          <a:p>
            <a:pPr algn="r"/>
            <a:r>
              <a:rPr lang="en-US" sz="1600" dirty="0" smtClean="0">
                <a:latin typeface="Segoe" pitchFamily="34" charset="0"/>
              </a:rPr>
              <a:t>Record</a:t>
            </a:r>
          </a:p>
          <a:p>
            <a:pPr algn="r"/>
            <a:r>
              <a:rPr lang="en-US" sz="1600" dirty="0" smtClean="0">
                <a:latin typeface="Segoe" pitchFamily="34" charset="0"/>
              </a:rPr>
              <a:t>Path Condition</a:t>
            </a:r>
            <a:endParaRPr lang="en-US" sz="1600" dirty="0">
              <a:latin typeface="Segoe" pitchFamily="34" charset="0"/>
            </a:endParaRPr>
          </a:p>
        </p:txBody>
      </p:sp>
      <p:sp>
        <p:nvSpPr>
          <p:cNvPr id="13" name="TextBox 17"/>
          <p:cNvSpPr txBox="1">
            <a:spLocks noChangeArrowheads="1"/>
          </p:cNvSpPr>
          <p:nvPr/>
        </p:nvSpPr>
        <p:spPr bwMode="auto">
          <a:xfrm>
            <a:off x="1066800" y="4596825"/>
            <a:ext cx="1654620" cy="584775"/>
          </a:xfrm>
          <a:prstGeom prst="rect">
            <a:avLst/>
          </a:prstGeom>
          <a:noFill/>
          <a:ln w="9525">
            <a:noFill/>
            <a:miter lim="800000"/>
            <a:headEnd/>
            <a:tailEnd/>
          </a:ln>
        </p:spPr>
        <p:txBody>
          <a:bodyPr wrap="none">
            <a:spAutoFit/>
          </a:bodyPr>
          <a:lstStyle/>
          <a:p>
            <a:pPr algn="l"/>
            <a:r>
              <a:rPr lang="en-US" sz="1600" dirty="0" smtClean="0">
                <a:latin typeface="Segoe" pitchFamily="34" charset="0"/>
              </a:rPr>
              <a:t>Choose an </a:t>
            </a:r>
          </a:p>
          <a:p>
            <a:pPr algn="l"/>
            <a:r>
              <a:rPr lang="en-US" sz="1600" dirty="0" smtClean="0">
                <a:latin typeface="Segoe" pitchFamily="34" charset="0"/>
              </a:rPr>
              <a:t>Uncovered Path</a:t>
            </a:r>
            <a:endParaRPr lang="en-US" sz="1600" dirty="0">
              <a:latin typeface="Segoe" pitchFamily="34" charset="0"/>
            </a:endParaRPr>
          </a:p>
        </p:txBody>
      </p:sp>
      <p:sp>
        <p:nvSpPr>
          <p:cNvPr id="14" name="TextBox 18"/>
          <p:cNvSpPr txBox="1">
            <a:spLocks noChangeArrowheads="1"/>
          </p:cNvSpPr>
          <p:nvPr/>
        </p:nvSpPr>
        <p:spPr bwMode="auto">
          <a:xfrm>
            <a:off x="1600200" y="2362200"/>
            <a:ext cx="696024" cy="338554"/>
          </a:xfrm>
          <a:prstGeom prst="rect">
            <a:avLst/>
          </a:prstGeom>
          <a:noFill/>
          <a:ln w="9525">
            <a:noFill/>
            <a:miter lim="800000"/>
            <a:headEnd/>
            <a:tailEnd/>
          </a:ln>
        </p:spPr>
        <p:txBody>
          <a:bodyPr wrap="none">
            <a:spAutoFit/>
          </a:bodyPr>
          <a:lstStyle/>
          <a:p>
            <a:r>
              <a:rPr lang="en-US" sz="1600" dirty="0" smtClean="0">
                <a:latin typeface="Segoe" pitchFamily="34" charset="0"/>
              </a:rPr>
              <a:t>Solve</a:t>
            </a:r>
            <a:endParaRPr lang="en-US" sz="1600" dirty="0">
              <a:latin typeface="Segoe" pitchFamily="34" charset="0"/>
            </a:endParaRPr>
          </a:p>
        </p:txBody>
      </p:sp>
      <p:sp>
        <p:nvSpPr>
          <p:cNvPr id="15" name="Down Arrow 19"/>
          <p:cNvSpPr>
            <a:spLocks noChangeArrowheads="1"/>
          </p:cNvSpPr>
          <p:nvPr/>
        </p:nvSpPr>
        <p:spPr bwMode="auto">
          <a:xfrm>
            <a:off x="4485937" y="1752600"/>
            <a:ext cx="408261" cy="497804"/>
          </a:xfrm>
          <a:prstGeom prst="downArrow">
            <a:avLst>
              <a:gd name="adj1" fmla="val 50000"/>
              <a:gd name="adj2" fmla="val 50024"/>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val="000000">
                    <a:alpha val="43137"/>
                  </a:srgbClr>
                </a:outerShdw>
              </a:effectLst>
              <a:latin typeface="Segoe" pitchFamily="34" charset="0"/>
            </a:endParaRPr>
          </a:p>
        </p:txBody>
      </p:sp>
      <p:sp>
        <p:nvSpPr>
          <p:cNvPr id="17" name="Title 1"/>
          <p:cNvSpPr txBox="1">
            <a:spLocks/>
          </p:cNvSpPr>
          <p:nvPr/>
        </p:nvSpPr>
        <p:spPr>
          <a:xfrm>
            <a:off x="381000" y="762000"/>
            <a:ext cx="8229600" cy="1143000"/>
          </a:xfrm>
          <a:prstGeom prst="rect">
            <a:avLst/>
          </a:prstGeo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400" b="0" i="0" u="none" strike="noStrike" kern="0" cap="none" spc="0" normalizeH="0" baseline="0" noProof="0" dirty="0">
              <a:ln>
                <a:noFill/>
              </a:ln>
              <a:solidFill>
                <a:srgbClr val="090F14"/>
              </a:solidFill>
              <a:effectLst/>
              <a:uLnTx/>
              <a:uFillTx/>
              <a:latin typeface="+mj-lt"/>
              <a:ea typeface="+mj-ea"/>
              <a:cs typeface="+mj-cs"/>
            </a:endParaRPr>
          </a:p>
        </p:txBody>
      </p:sp>
      <p:sp>
        <p:nvSpPr>
          <p:cNvPr id="18" name="TextBox 15"/>
          <p:cNvSpPr txBox="1">
            <a:spLocks noChangeArrowheads="1"/>
          </p:cNvSpPr>
          <p:nvPr/>
        </p:nvSpPr>
        <p:spPr bwMode="auto">
          <a:xfrm>
            <a:off x="2209800" y="1676400"/>
            <a:ext cx="2392643" cy="338554"/>
          </a:xfrm>
          <a:prstGeom prst="rect">
            <a:avLst/>
          </a:prstGeom>
          <a:noFill/>
          <a:ln w="9525">
            <a:noFill/>
            <a:miter lim="800000"/>
            <a:headEnd/>
            <a:tailEnd/>
          </a:ln>
        </p:spPr>
        <p:txBody>
          <a:bodyPr wrap="none">
            <a:spAutoFit/>
          </a:bodyPr>
          <a:lstStyle/>
          <a:p>
            <a:r>
              <a:rPr lang="en-US" sz="1600" dirty="0" smtClean="0">
                <a:latin typeface="Segoe" pitchFamily="34" charset="0"/>
              </a:rPr>
              <a:t>Initially, choose Arbitrary</a:t>
            </a:r>
            <a:endParaRPr lang="en-US" sz="1600" dirty="0">
              <a:latin typeface="Segoe" pitchFamily="34" charset="0"/>
            </a:endParaRPr>
          </a:p>
        </p:txBody>
      </p:sp>
      <p:sp>
        <p:nvSpPr>
          <p:cNvPr id="22" name="Rounded Rectangle 21"/>
          <p:cNvSpPr/>
          <p:nvPr/>
        </p:nvSpPr>
        <p:spPr bwMode="auto">
          <a:xfrm>
            <a:off x="616449" y="5568593"/>
            <a:ext cx="3626778" cy="105823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Result: small test suite,</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high code coverage</a:t>
            </a: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23" name="Rounded Rectangle 22"/>
          <p:cNvSpPr/>
          <p:nvPr/>
        </p:nvSpPr>
        <p:spPr bwMode="auto">
          <a:xfrm>
            <a:off x="5104544" y="5568593"/>
            <a:ext cx="3626778" cy="105823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Finds only real bugs</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No false warnings</a:t>
            </a:r>
            <a:endParaRPr kumimoji="0" lang="en-US" sz="2400" b="0" i="0" u="none" strike="noStrike" cap="none" normalizeH="0" baseline="0" dirty="0" smtClean="0">
              <a:solidFill>
                <a:schemeClr val="bg1"/>
              </a:solidFill>
              <a:latin typeface="Calibri" pitchFamily="34" charset="0"/>
              <a:cs typeface="Calibri" pitchFamily="34" charset="0"/>
            </a:endParaRPr>
          </a:p>
        </p:txBody>
      </p:sp>
    </p:spTree>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a:t>
            </a:r>
            <a:r>
              <a:rPr lang="en-US" dirty="0" smtClean="0"/>
              <a:t>↔ Z3</a:t>
            </a:r>
            <a:endParaRPr lang="en-US" dirty="0"/>
          </a:p>
        </p:txBody>
      </p:sp>
      <p:graphicFrame>
        <p:nvGraphicFramePr>
          <p:cNvPr id="5" name="Content Placeholder 4"/>
          <p:cNvGraphicFramePr>
            <a:graphicFrameLocks noGrp="1"/>
          </p:cNvGraphicFramePr>
          <p:nvPr>
            <p:ph idx="1"/>
          </p:nvPr>
        </p:nvGraphicFramePr>
        <p:xfrm>
          <a:off x="152400" y="977439"/>
          <a:ext cx="8859520" cy="5880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a:t>
            </a:r>
            <a:r>
              <a:rPr lang="en-US" dirty="0" smtClean="0"/>
              <a:t>↔ Z3</a:t>
            </a:r>
            <a:endParaRPr lang="en-US" dirty="0"/>
          </a:p>
        </p:txBody>
      </p:sp>
      <p:grpSp>
        <p:nvGrpSpPr>
          <p:cNvPr id="3" name="Group 3"/>
          <p:cNvGrpSpPr/>
          <p:nvPr/>
        </p:nvGrpSpPr>
        <p:grpSpPr>
          <a:xfrm>
            <a:off x="199957" y="1781788"/>
            <a:ext cx="2279769" cy="911907"/>
            <a:chOff x="5518" y="924964"/>
            <a:chExt cx="2279769" cy="911907"/>
          </a:xfrm>
        </p:grpSpPr>
        <p:sp>
          <p:nvSpPr>
            <p:cNvPr id="24" name="Chevron 23"/>
            <p:cNvSpPr/>
            <p:nvPr/>
          </p:nvSpPr>
          <p:spPr>
            <a:xfrm>
              <a:off x="5518" y="924964"/>
              <a:ext cx="2279769" cy="911907"/>
            </a:xfrm>
            <a:prstGeom prst="chevron">
              <a:avLst/>
            </a:pr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25" name="Chevron 4"/>
            <p:cNvSpPr/>
            <p:nvPr/>
          </p:nvSpPr>
          <p:spPr>
            <a:xfrm>
              <a:off x="461472" y="924964"/>
              <a:ext cx="1367862" cy="9119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Rich Combination </a:t>
              </a:r>
              <a:endParaRPr lang="en-US" sz="1800" kern="1200" dirty="0"/>
            </a:p>
          </p:txBody>
        </p:sp>
      </p:grpSp>
      <p:grpSp>
        <p:nvGrpSpPr>
          <p:cNvPr id="4" name="Group 5"/>
          <p:cNvGrpSpPr/>
          <p:nvPr/>
        </p:nvGrpSpPr>
        <p:grpSpPr>
          <a:xfrm>
            <a:off x="2183356" y="1859300"/>
            <a:ext cx="1892208" cy="756883"/>
            <a:chOff x="1988917" y="1002476"/>
            <a:chExt cx="1892208" cy="756883"/>
          </a:xfrm>
        </p:grpSpPr>
        <p:sp>
          <p:nvSpPr>
            <p:cNvPr id="22" name="Chevron 21"/>
            <p:cNvSpPr/>
            <p:nvPr/>
          </p:nvSpPr>
          <p:spPr>
            <a:xfrm>
              <a:off x="1988917" y="1002476"/>
              <a:ext cx="1892208" cy="756883"/>
            </a:xfrm>
            <a:prstGeom prst="chevron">
              <a:avLst/>
            </a:prstGeom>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2">
              <a:schemeClr val="accent2">
                <a:tint val="40000"/>
                <a:alpha val="90000"/>
                <a:hueOff val="0"/>
                <a:satOff val="0"/>
                <a:lumOff val="0"/>
                <a:alphaOff val="0"/>
              </a:schemeClr>
            </a:effectRef>
            <a:fontRef idx="minor">
              <a:schemeClr val="dk1">
                <a:hueOff val="0"/>
                <a:satOff val="0"/>
                <a:lumOff val="0"/>
                <a:alphaOff val="0"/>
              </a:schemeClr>
            </a:fontRef>
          </p:style>
        </p:sp>
        <p:sp>
          <p:nvSpPr>
            <p:cNvPr id="23" name="Chevron 6"/>
            <p:cNvSpPr/>
            <p:nvPr/>
          </p:nvSpPr>
          <p:spPr>
            <a:xfrm>
              <a:off x="2367359"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Linear arithmetic</a:t>
              </a:r>
              <a:endParaRPr lang="en-US" sz="2000" kern="1200" dirty="0"/>
            </a:p>
          </p:txBody>
        </p:sp>
      </p:grpSp>
      <p:grpSp>
        <p:nvGrpSpPr>
          <p:cNvPr id="5" name="Group 6"/>
          <p:cNvGrpSpPr/>
          <p:nvPr/>
        </p:nvGrpSpPr>
        <p:grpSpPr>
          <a:xfrm>
            <a:off x="3810656" y="1859300"/>
            <a:ext cx="1892208" cy="756883"/>
            <a:chOff x="3616217" y="1002476"/>
            <a:chExt cx="1892208" cy="756883"/>
          </a:xfrm>
        </p:grpSpPr>
        <p:sp>
          <p:nvSpPr>
            <p:cNvPr id="20" name="Chevron 19"/>
            <p:cNvSpPr/>
            <p:nvPr/>
          </p:nvSpPr>
          <p:spPr>
            <a:xfrm>
              <a:off x="3616217" y="1002476"/>
              <a:ext cx="1892208" cy="756883"/>
            </a:xfrm>
            <a:prstGeom prst="chevron">
              <a:avLst/>
            </a:prstGeom>
          </p:spPr>
          <p:style>
            <a:lnRef idx="1">
              <a:schemeClr val="accent2">
                <a:tint val="40000"/>
                <a:alpha val="90000"/>
                <a:hueOff val="-2022609"/>
                <a:satOff val="5577"/>
                <a:lumOff val="470"/>
                <a:alphaOff val="0"/>
              </a:schemeClr>
            </a:lnRef>
            <a:fillRef idx="1">
              <a:schemeClr val="accent2">
                <a:tint val="40000"/>
                <a:alpha val="90000"/>
                <a:hueOff val="-2022609"/>
                <a:satOff val="5577"/>
                <a:lumOff val="470"/>
                <a:alphaOff val="0"/>
              </a:schemeClr>
            </a:fillRef>
            <a:effectRef idx="2">
              <a:schemeClr val="accent2">
                <a:tint val="40000"/>
                <a:alpha val="90000"/>
                <a:hueOff val="-2022609"/>
                <a:satOff val="5577"/>
                <a:lumOff val="470"/>
                <a:alphaOff val="0"/>
              </a:schemeClr>
            </a:effectRef>
            <a:fontRef idx="minor">
              <a:schemeClr val="dk1">
                <a:hueOff val="0"/>
                <a:satOff val="0"/>
                <a:lumOff val="0"/>
                <a:alphaOff val="0"/>
              </a:schemeClr>
            </a:fontRef>
          </p:style>
        </p:sp>
        <p:sp>
          <p:nvSpPr>
            <p:cNvPr id="21" name="Chevron 8"/>
            <p:cNvSpPr/>
            <p:nvPr/>
          </p:nvSpPr>
          <p:spPr>
            <a:xfrm>
              <a:off x="3994659"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err="1" smtClean="0"/>
                <a:t>Bitvector</a:t>
              </a:r>
              <a:endParaRPr lang="en-US" sz="2000" kern="1200" dirty="0"/>
            </a:p>
          </p:txBody>
        </p:sp>
      </p:grpSp>
      <p:grpSp>
        <p:nvGrpSpPr>
          <p:cNvPr id="6" name="Group 7"/>
          <p:cNvGrpSpPr/>
          <p:nvPr/>
        </p:nvGrpSpPr>
        <p:grpSpPr>
          <a:xfrm>
            <a:off x="5437955" y="1859300"/>
            <a:ext cx="1892208" cy="756883"/>
            <a:chOff x="5243516" y="1002476"/>
            <a:chExt cx="1892208" cy="756883"/>
          </a:xfrm>
        </p:grpSpPr>
        <p:sp>
          <p:nvSpPr>
            <p:cNvPr id="18" name="Chevron 17"/>
            <p:cNvSpPr/>
            <p:nvPr/>
          </p:nvSpPr>
          <p:spPr>
            <a:xfrm>
              <a:off x="5243516" y="1002476"/>
              <a:ext cx="1892208" cy="756883"/>
            </a:xfrm>
            <a:prstGeom prst="chevron">
              <a:avLst/>
            </a:prstGeom>
          </p:spPr>
          <p:style>
            <a:lnRef idx="1">
              <a:schemeClr val="accent2">
                <a:tint val="40000"/>
                <a:alpha val="90000"/>
                <a:hueOff val="-4045218"/>
                <a:satOff val="11155"/>
                <a:lumOff val="941"/>
                <a:alphaOff val="0"/>
              </a:schemeClr>
            </a:lnRef>
            <a:fillRef idx="1">
              <a:schemeClr val="accent2">
                <a:tint val="40000"/>
                <a:alpha val="90000"/>
                <a:hueOff val="-4045218"/>
                <a:satOff val="11155"/>
                <a:lumOff val="941"/>
                <a:alphaOff val="0"/>
              </a:schemeClr>
            </a:fillRef>
            <a:effectRef idx="2">
              <a:schemeClr val="accent2">
                <a:tint val="40000"/>
                <a:alpha val="90000"/>
                <a:hueOff val="-4045218"/>
                <a:satOff val="11155"/>
                <a:lumOff val="941"/>
                <a:alphaOff val="0"/>
              </a:schemeClr>
            </a:effectRef>
            <a:fontRef idx="minor">
              <a:schemeClr val="dk1">
                <a:hueOff val="0"/>
                <a:satOff val="0"/>
                <a:lumOff val="0"/>
                <a:alphaOff val="0"/>
              </a:schemeClr>
            </a:fontRef>
          </p:style>
        </p:sp>
        <p:sp>
          <p:nvSpPr>
            <p:cNvPr id="19" name="Chevron 10"/>
            <p:cNvSpPr/>
            <p:nvPr/>
          </p:nvSpPr>
          <p:spPr>
            <a:xfrm>
              <a:off x="5621958"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Arrays</a:t>
              </a:r>
              <a:endParaRPr lang="en-US" sz="2000" kern="1200" dirty="0"/>
            </a:p>
          </p:txBody>
        </p:sp>
      </p:grpSp>
      <p:grpSp>
        <p:nvGrpSpPr>
          <p:cNvPr id="7" name="Group 8"/>
          <p:cNvGrpSpPr/>
          <p:nvPr/>
        </p:nvGrpSpPr>
        <p:grpSpPr>
          <a:xfrm>
            <a:off x="7065254" y="1859300"/>
            <a:ext cx="1892208" cy="756883"/>
            <a:chOff x="6870815" y="1002476"/>
            <a:chExt cx="1892208" cy="756883"/>
          </a:xfrm>
        </p:grpSpPr>
        <p:sp>
          <p:nvSpPr>
            <p:cNvPr id="16" name="Chevron 15"/>
            <p:cNvSpPr/>
            <p:nvPr/>
          </p:nvSpPr>
          <p:spPr>
            <a:xfrm>
              <a:off x="6870815" y="1002476"/>
              <a:ext cx="1892208" cy="756883"/>
            </a:xfrm>
            <a:prstGeom prst="chevron">
              <a:avLst/>
            </a:prstGeom>
          </p:spPr>
          <p:style>
            <a:lnRef idx="1">
              <a:schemeClr val="accent2">
                <a:tint val="40000"/>
                <a:alpha val="90000"/>
                <a:hueOff val="-6067826"/>
                <a:satOff val="16732"/>
                <a:lumOff val="1411"/>
                <a:alphaOff val="0"/>
              </a:schemeClr>
            </a:lnRef>
            <a:fillRef idx="1">
              <a:schemeClr val="accent2">
                <a:tint val="40000"/>
                <a:alpha val="90000"/>
                <a:hueOff val="-6067826"/>
                <a:satOff val="16732"/>
                <a:lumOff val="1411"/>
                <a:alphaOff val="0"/>
              </a:schemeClr>
            </a:fillRef>
            <a:effectRef idx="2">
              <a:schemeClr val="accent2">
                <a:tint val="40000"/>
                <a:alpha val="90000"/>
                <a:hueOff val="-6067826"/>
                <a:satOff val="16732"/>
                <a:lumOff val="1411"/>
                <a:alphaOff val="0"/>
              </a:schemeClr>
            </a:effectRef>
            <a:fontRef idx="minor">
              <a:schemeClr val="dk1">
                <a:hueOff val="0"/>
                <a:satOff val="0"/>
                <a:lumOff val="0"/>
                <a:alphaOff val="0"/>
              </a:schemeClr>
            </a:fontRef>
          </p:style>
        </p:sp>
        <p:sp>
          <p:nvSpPr>
            <p:cNvPr id="17" name="Chevron 12"/>
            <p:cNvSpPr/>
            <p:nvPr/>
          </p:nvSpPr>
          <p:spPr>
            <a:xfrm>
              <a:off x="7249257"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Free</a:t>
              </a:r>
            </a:p>
            <a:p>
              <a:pPr lvl="0" algn="ctr" defTabSz="889000" rtl="0">
                <a:lnSpc>
                  <a:spcPct val="90000"/>
                </a:lnSpc>
                <a:spcBef>
                  <a:spcPct val="0"/>
                </a:spcBef>
                <a:spcAft>
                  <a:spcPct val="35000"/>
                </a:spcAft>
              </a:pPr>
              <a:r>
                <a:rPr lang="en-US" sz="2000" kern="1200" dirty="0" smtClean="0"/>
                <a:t>Functions</a:t>
              </a:r>
              <a:endParaRPr lang="en-US" sz="2000" kern="1200" dirty="0"/>
            </a:p>
          </p:txBody>
        </p:sp>
      </p:grpSp>
      <p:grpSp>
        <p:nvGrpSpPr>
          <p:cNvPr id="8" name="Group 9"/>
          <p:cNvGrpSpPr/>
          <p:nvPr/>
        </p:nvGrpSpPr>
        <p:grpSpPr>
          <a:xfrm>
            <a:off x="199957" y="2936278"/>
            <a:ext cx="2279769" cy="911907"/>
            <a:chOff x="5518" y="3004114"/>
            <a:chExt cx="2279769" cy="911907"/>
          </a:xfrm>
        </p:grpSpPr>
        <p:sp>
          <p:nvSpPr>
            <p:cNvPr id="14" name="Chevron 13"/>
            <p:cNvSpPr/>
            <p:nvPr/>
          </p:nvSpPr>
          <p:spPr>
            <a:xfrm>
              <a:off x="5518" y="3004114"/>
              <a:ext cx="2279769" cy="911907"/>
            </a:xfrm>
            <a:prstGeom prst="chevron">
              <a:avLst/>
            </a:prstGeom>
          </p:spPr>
          <p:style>
            <a:lnRef idx="0">
              <a:schemeClr val="lt1">
                <a:hueOff val="0"/>
                <a:satOff val="0"/>
                <a:lumOff val="0"/>
                <a:alphaOff val="0"/>
              </a:schemeClr>
            </a:lnRef>
            <a:fillRef idx="3">
              <a:schemeClr val="accent2">
                <a:hueOff val="-7589485"/>
                <a:satOff val="21437"/>
                <a:lumOff val="5491"/>
                <a:alphaOff val="0"/>
              </a:schemeClr>
            </a:fillRef>
            <a:effectRef idx="3">
              <a:schemeClr val="accent2">
                <a:hueOff val="-7589485"/>
                <a:satOff val="21437"/>
                <a:lumOff val="5491"/>
                <a:alphaOff val="0"/>
              </a:schemeClr>
            </a:effectRef>
            <a:fontRef idx="minor">
              <a:schemeClr val="lt1"/>
            </a:fontRef>
          </p:style>
        </p:sp>
        <p:sp>
          <p:nvSpPr>
            <p:cNvPr id="15" name="Chevron 14"/>
            <p:cNvSpPr/>
            <p:nvPr/>
          </p:nvSpPr>
          <p:spPr>
            <a:xfrm>
              <a:off x="461472" y="3004114"/>
              <a:ext cx="1367862" cy="9119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 </a:t>
              </a:r>
              <a:r>
                <a:rPr lang="en-US" sz="1800" kern="1200" dirty="0" smtClean="0">
                  <a:sym typeface="Symbol"/>
                </a:rPr>
                <a:t>-Quantifier</a:t>
              </a:r>
              <a:endParaRPr lang="en-US" sz="1800" kern="1200" dirty="0"/>
            </a:p>
          </p:txBody>
        </p:sp>
      </p:grpSp>
      <p:grpSp>
        <p:nvGrpSpPr>
          <p:cNvPr id="9" name="Group 10"/>
          <p:cNvGrpSpPr/>
          <p:nvPr/>
        </p:nvGrpSpPr>
        <p:grpSpPr>
          <a:xfrm>
            <a:off x="2183356" y="3013790"/>
            <a:ext cx="6796547" cy="756883"/>
            <a:chOff x="1988917" y="3081626"/>
            <a:chExt cx="6796547" cy="756883"/>
          </a:xfrm>
        </p:grpSpPr>
        <p:sp>
          <p:nvSpPr>
            <p:cNvPr id="12" name="Chevron 11"/>
            <p:cNvSpPr/>
            <p:nvPr/>
          </p:nvSpPr>
          <p:spPr>
            <a:xfrm>
              <a:off x="1988917" y="3081626"/>
              <a:ext cx="6796547" cy="756883"/>
            </a:xfrm>
            <a:prstGeom prst="chevron">
              <a:avLst/>
            </a:prstGeom>
          </p:spPr>
          <p:style>
            <a:lnRef idx="1">
              <a:schemeClr val="accent2">
                <a:tint val="40000"/>
                <a:alpha val="90000"/>
                <a:hueOff val="-10113044"/>
                <a:satOff val="27887"/>
                <a:lumOff val="2352"/>
                <a:alphaOff val="0"/>
              </a:schemeClr>
            </a:lnRef>
            <a:fillRef idx="1">
              <a:schemeClr val="accent2">
                <a:tint val="40000"/>
                <a:alpha val="90000"/>
                <a:hueOff val="-10113044"/>
                <a:satOff val="27887"/>
                <a:lumOff val="2352"/>
                <a:alphaOff val="0"/>
              </a:schemeClr>
            </a:fillRef>
            <a:effectRef idx="2">
              <a:schemeClr val="accent2">
                <a:tint val="40000"/>
                <a:alpha val="90000"/>
                <a:hueOff val="-10113044"/>
                <a:satOff val="27887"/>
                <a:lumOff val="2352"/>
                <a:alphaOff val="0"/>
              </a:schemeClr>
            </a:effectRef>
            <a:fontRef idx="minor">
              <a:schemeClr val="dk1">
                <a:hueOff val="0"/>
                <a:satOff val="0"/>
                <a:lumOff val="0"/>
                <a:alphaOff val="0"/>
              </a:schemeClr>
            </a:fontRef>
          </p:style>
        </p:sp>
        <p:sp>
          <p:nvSpPr>
            <p:cNvPr id="13" name="Chevron 16"/>
            <p:cNvSpPr/>
            <p:nvPr/>
          </p:nvSpPr>
          <p:spPr>
            <a:xfrm>
              <a:off x="2367359" y="3081626"/>
              <a:ext cx="6039664"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Used to model custom theories (e.g., .NET type system)</a:t>
              </a:r>
              <a:endParaRPr lang="en-US" sz="2000" kern="1200" dirty="0"/>
            </a:p>
          </p:txBody>
        </p:sp>
      </p:grpSp>
      <p:sp>
        <p:nvSpPr>
          <p:cNvPr id="27" name="TextBox 26"/>
          <p:cNvSpPr txBox="1"/>
          <p:nvPr/>
        </p:nvSpPr>
        <p:spPr>
          <a:xfrm>
            <a:off x="164387" y="4109680"/>
            <a:ext cx="8578921" cy="646331"/>
          </a:xfrm>
          <a:prstGeom prst="rect">
            <a:avLst/>
          </a:prstGeom>
          <a:noFill/>
        </p:spPr>
        <p:txBody>
          <a:bodyPr wrap="square" rtlCol="0">
            <a:spAutoFit/>
          </a:bodyPr>
          <a:lstStyle/>
          <a:p>
            <a:pPr algn="ctr"/>
            <a:r>
              <a:rPr lang="en-US" sz="3600" b="1" dirty="0" err="1" smtClean="0">
                <a:solidFill>
                  <a:srgbClr val="FF0000"/>
                </a:solidFill>
                <a:latin typeface="Calibri" pitchFamily="34" charset="0"/>
                <a:cs typeface="Calibri" pitchFamily="34" charset="0"/>
              </a:rPr>
              <a:t>Undecidable</a:t>
            </a:r>
            <a:r>
              <a:rPr lang="en-US" sz="3600" b="1" dirty="0" smtClean="0">
                <a:solidFill>
                  <a:srgbClr val="FF0000"/>
                </a:solidFill>
                <a:latin typeface="Calibri" pitchFamily="34" charset="0"/>
                <a:cs typeface="Calibri" pitchFamily="34" charset="0"/>
              </a:rPr>
              <a:t> </a:t>
            </a:r>
            <a:r>
              <a:rPr lang="en-US" sz="3600" dirty="0" smtClean="0">
                <a:solidFill>
                  <a:srgbClr val="FF0000"/>
                </a:solidFill>
                <a:latin typeface="Calibri" pitchFamily="34" charset="0"/>
                <a:cs typeface="Calibri" pitchFamily="34" charset="0"/>
              </a:rPr>
              <a:t>(in general)</a:t>
            </a:r>
            <a:endParaRPr lang="en-US" sz="3600" b="1" dirty="0" smtClean="0">
              <a:solidFill>
                <a:srgbClr val="FF0000"/>
              </a:solidFill>
              <a:latin typeface="Calibri" pitchFamily="34" charset="0"/>
              <a:cs typeface="Calibri" pitchFamily="34" charset="0"/>
            </a:endParaRPr>
          </a:p>
        </p:txBody>
      </p:sp>
    </p:spTree>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a:t>
            </a:r>
            <a:r>
              <a:rPr lang="en-US" dirty="0" smtClean="0"/>
              <a:t>↔ Z3</a:t>
            </a:r>
            <a:endParaRPr lang="en-US" dirty="0"/>
          </a:p>
        </p:txBody>
      </p:sp>
      <p:grpSp>
        <p:nvGrpSpPr>
          <p:cNvPr id="3" name="Group 3"/>
          <p:cNvGrpSpPr/>
          <p:nvPr/>
        </p:nvGrpSpPr>
        <p:grpSpPr>
          <a:xfrm>
            <a:off x="199957" y="1781788"/>
            <a:ext cx="2279769" cy="911907"/>
            <a:chOff x="5518" y="924964"/>
            <a:chExt cx="2279769" cy="911907"/>
          </a:xfrm>
        </p:grpSpPr>
        <p:sp>
          <p:nvSpPr>
            <p:cNvPr id="24" name="Chevron 23"/>
            <p:cNvSpPr/>
            <p:nvPr/>
          </p:nvSpPr>
          <p:spPr>
            <a:xfrm>
              <a:off x="5518" y="924964"/>
              <a:ext cx="2279769" cy="911907"/>
            </a:xfrm>
            <a:prstGeom prst="chevron">
              <a:avLst/>
            </a:pr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25" name="Chevron 4"/>
            <p:cNvSpPr/>
            <p:nvPr/>
          </p:nvSpPr>
          <p:spPr>
            <a:xfrm>
              <a:off x="461472" y="924964"/>
              <a:ext cx="1367862" cy="9119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Rich Combination </a:t>
              </a:r>
              <a:endParaRPr lang="en-US" sz="1800" kern="1200" dirty="0"/>
            </a:p>
          </p:txBody>
        </p:sp>
      </p:grpSp>
      <p:grpSp>
        <p:nvGrpSpPr>
          <p:cNvPr id="4" name="Group 5"/>
          <p:cNvGrpSpPr/>
          <p:nvPr/>
        </p:nvGrpSpPr>
        <p:grpSpPr>
          <a:xfrm>
            <a:off x="2183356" y="1859300"/>
            <a:ext cx="1892208" cy="756883"/>
            <a:chOff x="1988917" y="1002476"/>
            <a:chExt cx="1892208" cy="756883"/>
          </a:xfrm>
        </p:grpSpPr>
        <p:sp>
          <p:nvSpPr>
            <p:cNvPr id="22" name="Chevron 21"/>
            <p:cNvSpPr/>
            <p:nvPr/>
          </p:nvSpPr>
          <p:spPr>
            <a:xfrm>
              <a:off x="1988917" y="1002476"/>
              <a:ext cx="1892208" cy="756883"/>
            </a:xfrm>
            <a:prstGeom prst="chevron">
              <a:avLst/>
            </a:prstGeom>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2">
              <a:schemeClr val="accent2">
                <a:tint val="40000"/>
                <a:alpha val="90000"/>
                <a:hueOff val="0"/>
                <a:satOff val="0"/>
                <a:lumOff val="0"/>
                <a:alphaOff val="0"/>
              </a:schemeClr>
            </a:effectRef>
            <a:fontRef idx="minor">
              <a:schemeClr val="dk1">
                <a:hueOff val="0"/>
                <a:satOff val="0"/>
                <a:lumOff val="0"/>
                <a:alphaOff val="0"/>
              </a:schemeClr>
            </a:fontRef>
          </p:style>
        </p:sp>
        <p:sp>
          <p:nvSpPr>
            <p:cNvPr id="23" name="Chevron 6"/>
            <p:cNvSpPr/>
            <p:nvPr/>
          </p:nvSpPr>
          <p:spPr>
            <a:xfrm>
              <a:off x="2367359"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Linear arithmetic</a:t>
              </a:r>
              <a:endParaRPr lang="en-US" sz="2000" kern="1200" dirty="0"/>
            </a:p>
          </p:txBody>
        </p:sp>
      </p:grpSp>
      <p:grpSp>
        <p:nvGrpSpPr>
          <p:cNvPr id="5" name="Group 6"/>
          <p:cNvGrpSpPr/>
          <p:nvPr/>
        </p:nvGrpSpPr>
        <p:grpSpPr>
          <a:xfrm>
            <a:off x="3810656" y="1859300"/>
            <a:ext cx="1892208" cy="756883"/>
            <a:chOff x="3616217" y="1002476"/>
            <a:chExt cx="1892208" cy="756883"/>
          </a:xfrm>
        </p:grpSpPr>
        <p:sp>
          <p:nvSpPr>
            <p:cNvPr id="20" name="Chevron 19"/>
            <p:cNvSpPr/>
            <p:nvPr/>
          </p:nvSpPr>
          <p:spPr>
            <a:xfrm>
              <a:off x="3616217" y="1002476"/>
              <a:ext cx="1892208" cy="756883"/>
            </a:xfrm>
            <a:prstGeom prst="chevron">
              <a:avLst/>
            </a:prstGeom>
          </p:spPr>
          <p:style>
            <a:lnRef idx="1">
              <a:schemeClr val="accent2">
                <a:tint val="40000"/>
                <a:alpha val="90000"/>
                <a:hueOff val="-2022609"/>
                <a:satOff val="5577"/>
                <a:lumOff val="470"/>
                <a:alphaOff val="0"/>
              </a:schemeClr>
            </a:lnRef>
            <a:fillRef idx="1">
              <a:schemeClr val="accent2">
                <a:tint val="40000"/>
                <a:alpha val="90000"/>
                <a:hueOff val="-2022609"/>
                <a:satOff val="5577"/>
                <a:lumOff val="470"/>
                <a:alphaOff val="0"/>
              </a:schemeClr>
            </a:fillRef>
            <a:effectRef idx="2">
              <a:schemeClr val="accent2">
                <a:tint val="40000"/>
                <a:alpha val="90000"/>
                <a:hueOff val="-2022609"/>
                <a:satOff val="5577"/>
                <a:lumOff val="470"/>
                <a:alphaOff val="0"/>
              </a:schemeClr>
            </a:effectRef>
            <a:fontRef idx="minor">
              <a:schemeClr val="dk1">
                <a:hueOff val="0"/>
                <a:satOff val="0"/>
                <a:lumOff val="0"/>
                <a:alphaOff val="0"/>
              </a:schemeClr>
            </a:fontRef>
          </p:style>
        </p:sp>
        <p:sp>
          <p:nvSpPr>
            <p:cNvPr id="21" name="Chevron 8"/>
            <p:cNvSpPr/>
            <p:nvPr/>
          </p:nvSpPr>
          <p:spPr>
            <a:xfrm>
              <a:off x="3994659"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err="1" smtClean="0"/>
                <a:t>Bitvector</a:t>
              </a:r>
              <a:endParaRPr lang="en-US" sz="2000" kern="1200" dirty="0"/>
            </a:p>
          </p:txBody>
        </p:sp>
      </p:grpSp>
      <p:grpSp>
        <p:nvGrpSpPr>
          <p:cNvPr id="6" name="Group 7"/>
          <p:cNvGrpSpPr/>
          <p:nvPr/>
        </p:nvGrpSpPr>
        <p:grpSpPr>
          <a:xfrm>
            <a:off x="5437955" y="1859300"/>
            <a:ext cx="1892208" cy="756883"/>
            <a:chOff x="5243516" y="1002476"/>
            <a:chExt cx="1892208" cy="756883"/>
          </a:xfrm>
        </p:grpSpPr>
        <p:sp>
          <p:nvSpPr>
            <p:cNvPr id="18" name="Chevron 17"/>
            <p:cNvSpPr/>
            <p:nvPr/>
          </p:nvSpPr>
          <p:spPr>
            <a:xfrm>
              <a:off x="5243516" y="1002476"/>
              <a:ext cx="1892208" cy="756883"/>
            </a:xfrm>
            <a:prstGeom prst="chevron">
              <a:avLst/>
            </a:prstGeom>
          </p:spPr>
          <p:style>
            <a:lnRef idx="1">
              <a:schemeClr val="accent2">
                <a:tint val="40000"/>
                <a:alpha val="90000"/>
                <a:hueOff val="-4045218"/>
                <a:satOff val="11155"/>
                <a:lumOff val="941"/>
                <a:alphaOff val="0"/>
              </a:schemeClr>
            </a:lnRef>
            <a:fillRef idx="1">
              <a:schemeClr val="accent2">
                <a:tint val="40000"/>
                <a:alpha val="90000"/>
                <a:hueOff val="-4045218"/>
                <a:satOff val="11155"/>
                <a:lumOff val="941"/>
                <a:alphaOff val="0"/>
              </a:schemeClr>
            </a:fillRef>
            <a:effectRef idx="2">
              <a:schemeClr val="accent2">
                <a:tint val="40000"/>
                <a:alpha val="90000"/>
                <a:hueOff val="-4045218"/>
                <a:satOff val="11155"/>
                <a:lumOff val="941"/>
                <a:alphaOff val="0"/>
              </a:schemeClr>
            </a:effectRef>
            <a:fontRef idx="minor">
              <a:schemeClr val="dk1">
                <a:hueOff val="0"/>
                <a:satOff val="0"/>
                <a:lumOff val="0"/>
                <a:alphaOff val="0"/>
              </a:schemeClr>
            </a:fontRef>
          </p:style>
        </p:sp>
        <p:sp>
          <p:nvSpPr>
            <p:cNvPr id="19" name="Chevron 10"/>
            <p:cNvSpPr/>
            <p:nvPr/>
          </p:nvSpPr>
          <p:spPr>
            <a:xfrm>
              <a:off x="5621958"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Arrays</a:t>
              </a:r>
              <a:endParaRPr lang="en-US" sz="2000" kern="1200" dirty="0"/>
            </a:p>
          </p:txBody>
        </p:sp>
      </p:grpSp>
      <p:grpSp>
        <p:nvGrpSpPr>
          <p:cNvPr id="7" name="Group 8"/>
          <p:cNvGrpSpPr/>
          <p:nvPr/>
        </p:nvGrpSpPr>
        <p:grpSpPr>
          <a:xfrm>
            <a:off x="7065254" y="1859300"/>
            <a:ext cx="1892208" cy="756883"/>
            <a:chOff x="6870815" y="1002476"/>
            <a:chExt cx="1892208" cy="756883"/>
          </a:xfrm>
        </p:grpSpPr>
        <p:sp>
          <p:nvSpPr>
            <p:cNvPr id="16" name="Chevron 15"/>
            <p:cNvSpPr/>
            <p:nvPr/>
          </p:nvSpPr>
          <p:spPr>
            <a:xfrm>
              <a:off x="6870815" y="1002476"/>
              <a:ext cx="1892208" cy="756883"/>
            </a:xfrm>
            <a:prstGeom prst="chevron">
              <a:avLst/>
            </a:prstGeom>
          </p:spPr>
          <p:style>
            <a:lnRef idx="1">
              <a:schemeClr val="accent2">
                <a:tint val="40000"/>
                <a:alpha val="90000"/>
                <a:hueOff val="-6067826"/>
                <a:satOff val="16732"/>
                <a:lumOff val="1411"/>
                <a:alphaOff val="0"/>
              </a:schemeClr>
            </a:lnRef>
            <a:fillRef idx="1">
              <a:schemeClr val="accent2">
                <a:tint val="40000"/>
                <a:alpha val="90000"/>
                <a:hueOff val="-6067826"/>
                <a:satOff val="16732"/>
                <a:lumOff val="1411"/>
                <a:alphaOff val="0"/>
              </a:schemeClr>
            </a:fillRef>
            <a:effectRef idx="2">
              <a:schemeClr val="accent2">
                <a:tint val="40000"/>
                <a:alpha val="90000"/>
                <a:hueOff val="-6067826"/>
                <a:satOff val="16732"/>
                <a:lumOff val="1411"/>
                <a:alphaOff val="0"/>
              </a:schemeClr>
            </a:effectRef>
            <a:fontRef idx="minor">
              <a:schemeClr val="dk1">
                <a:hueOff val="0"/>
                <a:satOff val="0"/>
                <a:lumOff val="0"/>
                <a:alphaOff val="0"/>
              </a:schemeClr>
            </a:fontRef>
          </p:style>
        </p:sp>
        <p:sp>
          <p:nvSpPr>
            <p:cNvPr id="17" name="Chevron 12"/>
            <p:cNvSpPr/>
            <p:nvPr/>
          </p:nvSpPr>
          <p:spPr>
            <a:xfrm>
              <a:off x="7249257"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Free</a:t>
              </a:r>
            </a:p>
            <a:p>
              <a:pPr lvl="0" algn="ctr" defTabSz="889000" rtl="0">
                <a:lnSpc>
                  <a:spcPct val="90000"/>
                </a:lnSpc>
                <a:spcBef>
                  <a:spcPct val="0"/>
                </a:spcBef>
                <a:spcAft>
                  <a:spcPct val="35000"/>
                </a:spcAft>
              </a:pPr>
              <a:r>
                <a:rPr lang="en-US" sz="2000" kern="1200" dirty="0" smtClean="0"/>
                <a:t>Functions</a:t>
              </a:r>
              <a:endParaRPr lang="en-US" sz="2000" kern="1200" dirty="0"/>
            </a:p>
          </p:txBody>
        </p:sp>
      </p:grpSp>
      <p:grpSp>
        <p:nvGrpSpPr>
          <p:cNvPr id="8" name="Group 9"/>
          <p:cNvGrpSpPr/>
          <p:nvPr/>
        </p:nvGrpSpPr>
        <p:grpSpPr>
          <a:xfrm>
            <a:off x="199957" y="2936278"/>
            <a:ext cx="2279769" cy="911907"/>
            <a:chOff x="5518" y="3004114"/>
            <a:chExt cx="2279769" cy="911907"/>
          </a:xfrm>
        </p:grpSpPr>
        <p:sp>
          <p:nvSpPr>
            <p:cNvPr id="14" name="Chevron 13"/>
            <p:cNvSpPr/>
            <p:nvPr/>
          </p:nvSpPr>
          <p:spPr>
            <a:xfrm>
              <a:off x="5518" y="3004114"/>
              <a:ext cx="2279769" cy="911907"/>
            </a:xfrm>
            <a:prstGeom prst="chevron">
              <a:avLst/>
            </a:prstGeom>
          </p:spPr>
          <p:style>
            <a:lnRef idx="0">
              <a:schemeClr val="lt1">
                <a:hueOff val="0"/>
                <a:satOff val="0"/>
                <a:lumOff val="0"/>
                <a:alphaOff val="0"/>
              </a:schemeClr>
            </a:lnRef>
            <a:fillRef idx="3">
              <a:schemeClr val="accent2">
                <a:hueOff val="-7589485"/>
                <a:satOff val="21437"/>
                <a:lumOff val="5491"/>
                <a:alphaOff val="0"/>
              </a:schemeClr>
            </a:fillRef>
            <a:effectRef idx="3">
              <a:schemeClr val="accent2">
                <a:hueOff val="-7589485"/>
                <a:satOff val="21437"/>
                <a:lumOff val="5491"/>
                <a:alphaOff val="0"/>
              </a:schemeClr>
            </a:effectRef>
            <a:fontRef idx="minor">
              <a:schemeClr val="lt1"/>
            </a:fontRef>
          </p:style>
        </p:sp>
        <p:sp>
          <p:nvSpPr>
            <p:cNvPr id="15" name="Chevron 14"/>
            <p:cNvSpPr/>
            <p:nvPr/>
          </p:nvSpPr>
          <p:spPr>
            <a:xfrm>
              <a:off x="461472" y="3004114"/>
              <a:ext cx="1367862" cy="9119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 </a:t>
              </a:r>
              <a:r>
                <a:rPr lang="en-US" sz="1800" kern="1200" dirty="0" smtClean="0">
                  <a:sym typeface="Symbol"/>
                </a:rPr>
                <a:t>-Quantifier</a:t>
              </a:r>
              <a:endParaRPr lang="en-US" sz="1800" kern="1200" dirty="0"/>
            </a:p>
          </p:txBody>
        </p:sp>
      </p:grpSp>
      <p:grpSp>
        <p:nvGrpSpPr>
          <p:cNvPr id="9" name="Group 10"/>
          <p:cNvGrpSpPr/>
          <p:nvPr/>
        </p:nvGrpSpPr>
        <p:grpSpPr>
          <a:xfrm>
            <a:off x="2183356" y="3013790"/>
            <a:ext cx="6796547" cy="756883"/>
            <a:chOff x="1988917" y="3081626"/>
            <a:chExt cx="6796547" cy="756883"/>
          </a:xfrm>
        </p:grpSpPr>
        <p:sp>
          <p:nvSpPr>
            <p:cNvPr id="12" name="Chevron 11"/>
            <p:cNvSpPr/>
            <p:nvPr/>
          </p:nvSpPr>
          <p:spPr>
            <a:xfrm>
              <a:off x="1988917" y="3081626"/>
              <a:ext cx="6796547" cy="756883"/>
            </a:xfrm>
            <a:prstGeom prst="chevron">
              <a:avLst/>
            </a:prstGeom>
          </p:spPr>
          <p:style>
            <a:lnRef idx="1">
              <a:schemeClr val="accent2">
                <a:tint val="40000"/>
                <a:alpha val="90000"/>
                <a:hueOff val="-10113044"/>
                <a:satOff val="27887"/>
                <a:lumOff val="2352"/>
                <a:alphaOff val="0"/>
              </a:schemeClr>
            </a:lnRef>
            <a:fillRef idx="1">
              <a:schemeClr val="accent2">
                <a:tint val="40000"/>
                <a:alpha val="90000"/>
                <a:hueOff val="-10113044"/>
                <a:satOff val="27887"/>
                <a:lumOff val="2352"/>
                <a:alphaOff val="0"/>
              </a:schemeClr>
            </a:fillRef>
            <a:effectRef idx="2">
              <a:schemeClr val="accent2">
                <a:tint val="40000"/>
                <a:alpha val="90000"/>
                <a:hueOff val="-10113044"/>
                <a:satOff val="27887"/>
                <a:lumOff val="2352"/>
                <a:alphaOff val="0"/>
              </a:schemeClr>
            </a:effectRef>
            <a:fontRef idx="minor">
              <a:schemeClr val="dk1">
                <a:hueOff val="0"/>
                <a:satOff val="0"/>
                <a:lumOff val="0"/>
                <a:alphaOff val="0"/>
              </a:schemeClr>
            </a:fontRef>
          </p:style>
        </p:sp>
        <p:sp>
          <p:nvSpPr>
            <p:cNvPr id="13" name="Chevron 16"/>
            <p:cNvSpPr/>
            <p:nvPr/>
          </p:nvSpPr>
          <p:spPr>
            <a:xfrm>
              <a:off x="2367359" y="3081626"/>
              <a:ext cx="6039664"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Used to model custom theories (e.g., .NET type system)</a:t>
              </a:r>
              <a:endParaRPr lang="en-US" sz="2000" kern="1200" dirty="0"/>
            </a:p>
          </p:txBody>
        </p:sp>
      </p:grpSp>
      <p:sp>
        <p:nvSpPr>
          <p:cNvPr id="27" name="TextBox 26"/>
          <p:cNvSpPr txBox="1"/>
          <p:nvPr/>
        </p:nvSpPr>
        <p:spPr>
          <a:xfrm>
            <a:off x="164387" y="3965844"/>
            <a:ext cx="8578921" cy="2308324"/>
          </a:xfrm>
          <a:prstGeom prst="rect">
            <a:avLst/>
          </a:prstGeom>
          <a:noFill/>
        </p:spPr>
        <p:txBody>
          <a:bodyPr wrap="square" rtlCol="0">
            <a:spAutoFit/>
          </a:bodyPr>
          <a:lstStyle/>
          <a:p>
            <a:pPr algn="ctr"/>
            <a:r>
              <a:rPr lang="en-US" sz="3600" b="1" dirty="0" err="1" smtClean="0">
                <a:solidFill>
                  <a:srgbClr val="FF0000"/>
                </a:solidFill>
                <a:latin typeface="Calibri" pitchFamily="34" charset="0"/>
                <a:cs typeface="Calibri" pitchFamily="34" charset="0"/>
              </a:rPr>
              <a:t>Undecidable</a:t>
            </a:r>
            <a:r>
              <a:rPr lang="en-US" sz="3600" b="1" dirty="0" smtClean="0">
                <a:solidFill>
                  <a:srgbClr val="FF0000"/>
                </a:solidFill>
                <a:latin typeface="Calibri" pitchFamily="34" charset="0"/>
                <a:cs typeface="Calibri" pitchFamily="34" charset="0"/>
              </a:rPr>
              <a:t> </a:t>
            </a:r>
            <a:r>
              <a:rPr lang="en-US" sz="3600" dirty="0" smtClean="0">
                <a:solidFill>
                  <a:srgbClr val="FF0000"/>
                </a:solidFill>
                <a:latin typeface="Calibri" pitchFamily="34" charset="0"/>
                <a:cs typeface="Calibri" pitchFamily="34" charset="0"/>
              </a:rPr>
              <a:t>(in general)</a:t>
            </a:r>
          </a:p>
          <a:p>
            <a:r>
              <a:rPr lang="en-US" sz="3600" dirty="0" smtClean="0">
                <a:solidFill>
                  <a:schemeClr val="bg1"/>
                </a:solidFill>
                <a:latin typeface="Calibri" pitchFamily="34" charset="0"/>
                <a:cs typeface="Calibri" pitchFamily="34" charset="0"/>
              </a:rPr>
              <a:t>Solution: </a:t>
            </a:r>
          </a:p>
          <a:p>
            <a:r>
              <a:rPr lang="en-US" sz="3600" dirty="0" smtClean="0">
                <a:solidFill>
                  <a:schemeClr val="bg1"/>
                </a:solidFill>
                <a:latin typeface="Calibri" pitchFamily="34" charset="0"/>
                <a:cs typeface="Calibri" pitchFamily="34" charset="0"/>
              </a:rPr>
              <a:t>	Return “Candidate” Model</a:t>
            </a:r>
          </a:p>
          <a:p>
            <a:r>
              <a:rPr lang="en-US" sz="3600" dirty="0" smtClean="0">
                <a:solidFill>
                  <a:schemeClr val="bg1"/>
                </a:solidFill>
                <a:latin typeface="Calibri" pitchFamily="34" charset="0"/>
                <a:cs typeface="Calibri" pitchFamily="34" charset="0"/>
              </a:rPr>
              <a:t>	Check if trace is valid by executing  it</a:t>
            </a:r>
          </a:p>
        </p:txBody>
      </p:sp>
    </p:spTree>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a:t>
            </a:r>
            <a:r>
              <a:rPr lang="en-US" dirty="0" smtClean="0"/>
              <a:t>↔ Z3</a:t>
            </a:r>
            <a:endParaRPr lang="en-US" dirty="0"/>
          </a:p>
        </p:txBody>
      </p:sp>
      <p:grpSp>
        <p:nvGrpSpPr>
          <p:cNvPr id="3" name="Group 3"/>
          <p:cNvGrpSpPr/>
          <p:nvPr/>
        </p:nvGrpSpPr>
        <p:grpSpPr>
          <a:xfrm>
            <a:off x="199957" y="1781788"/>
            <a:ext cx="2279769" cy="911907"/>
            <a:chOff x="5518" y="924964"/>
            <a:chExt cx="2279769" cy="911907"/>
          </a:xfrm>
        </p:grpSpPr>
        <p:sp>
          <p:nvSpPr>
            <p:cNvPr id="24" name="Chevron 23"/>
            <p:cNvSpPr/>
            <p:nvPr/>
          </p:nvSpPr>
          <p:spPr>
            <a:xfrm>
              <a:off x="5518" y="924964"/>
              <a:ext cx="2279769" cy="911907"/>
            </a:xfrm>
            <a:prstGeom prst="chevron">
              <a:avLst/>
            </a:pr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25" name="Chevron 4"/>
            <p:cNvSpPr/>
            <p:nvPr/>
          </p:nvSpPr>
          <p:spPr>
            <a:xfrm>
              <a:off x="461472" y="924964"/>
              <a:ext cx="1367862" cy="9119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Rich Combination </a:t>
              </a:r>
              <a:endParaRPr lang="en-US" sz="1800" kern="1200" dirty="0"/>
            </a:p>
          </p:txBody>
        </p:sp>
      </p:grpSp>
      <p:grpSp>
        <p:nvGrpSpPr>
          <p:cNvPr id="4" name="Group 5"/>
          <p:cNvGrpSpPr/>
          <p:nvPr/>
        </p:nvGrpSpPr>
        <p:grpSpPr>
          <a:xfrm>
            <a:off x="2183356" y="1859300"/>
            <a:ext cx="1892208" cy="756883"/>
            <a:chOff x="1988917" y="1002476"/>
            <a:chExt cx="1892208" cy="756883"/>
          </a:xfrm>
        </p:grpSpPr>
        <p:sp>
          <p:nvSpPr>
            <p:cNvPr id="22" name="Chevron 21"/>
            <p:cNvSpPr/>
            <p:nvPr/>
          </p:nvSpPr>
          <p:spPr>
            <a:xfrm>
              <a:off x="1988917" y="1002476"/>
              <a:ext cx="1892208" cy="756883"/>
            </a:xfrm>
            <a:prstGeom prst="chevron">
              <a:avLst/>
            </a:prstGeom>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2">
              <a:schemeClr val="accent2">
                <a:tint val="40000"/>
                <a:alpha val="90000"/>
                <a:hueOff val="0"/>
                <a:satOff val="0"/>
                <a:lumOff val="0"/>
                <a:alphaOff val="0"/>
              </a:schemeClr>
            </a:effectRef>
            <a:fontRef idx="minor">
              <a:schemeClr val="dk1">
                <a:hueOff val="0"/>
                <a:satOff val="0"/>
                <a:lumOff val="0"/>
                <a:alphaOff val="0"/>
              </a:schemeClr>
            </a:fontRef>
          </p:style>
        </p:sp>
        <p:sp>
          <p:nvSpPr>
            <p:cNvPr id="23" name="Chevron 6"/>
            <p:cNvSpPr/>
            <p:nvPr/>
          </p:nvSpPr>
          <p:spPr>
            <a:xfrm>
              <a:off x="2367359"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Linear arithmetic</a:t>
              </a:r>
              <a:endParaRPr lang="en-US" sz="2000" kern="1200" dirty="0"/>
            </a:p>
          </p:txBody>
        </p:sp>
      </p:grpSp>
      <p:grpSp>
        <p:nvGrpSpPr>
          <p:cNvPr id="5" name="Group 6"/>
          <p:cNvGrpSpPr/>
          <p:nvPr/>
        </p:nvGrpSpPr>
        <p:grpSpPr>
          <a:xfrm>
            <a:off x="3810656" y="1859300"/>
            <a:ext cx="1892208" cy="756883"/>
            <a:chOff x="3616217" y="1002476"/>
            <a:chExt cx="1892208" cy="756883"/>
          </a:xfrm>
        </p:grpSpPr>
        <p:sp>
          <p:nvSpPr>
            <p:cNvPr id="20" name="Chevron 19"/>
            <p:cNvSpPr/>
            <p:nvPr/>
          </p:nvSpPr>
          <p:spPr>
            <a:xfrm>
              <a:off x="3616217" y="1002476"/>
              <a:ext cx="1892208" cy="756883"/>
            </a:xfrm>
            <a:prstGeom prst="chevron">
              <a:avLst/>
            </a:prstGeom>
          </p:spPr>
          <p:style>
            <a:lnRef idx="1">
              <a:schemeClr val="accent2">
                <a:tint val="40000"/>
                <a:alpha val="90000"/>
                <a:hueOff val="-2022609"/>
                <a:satOff val="5577"/>
                <a:lumOff val="470"/>
                <a:alphaOff val="0"/>
              </a:schemeClr>
            </a:lnRef>
            <a:fillRef idx="1">
              <a:schemeClr val="accent2">
                <a:tint val="40000"/>
                <a:alpha val="90000"/>
                <a:hueOff val="-2022609"/>
                <a:satOff val="5577"/>
                <a:lumOff val="470"/>
                <a:alphaOff val="0"/>
              </a:schemeClr>
            </a:fillRef>
            <a:effectRef idx="2">
              <a:schemeClr val="accent2">
                <a:tint val="40000"/>
                <a:alpha val="90000"/>
                <a:hueOff val="-2022609"/>
                <a:satOff val="5577"/>
                <a:lumOff val="470"/>
                <a:alphaOff val="0"/>
              </a:schemeClr>
            </a:effectRef>
            <a:fontRef idx="minor">
              <a:schemeClr val="dk1">
                <a:hueOff val="0"/>
                <a:satOff val="0"/>
                <a:lumOff val="0"/>
                <a:alphaOff val="0"/>
              </a:schemeClr>
            </a:fontRef>
          </p:style>
        </p:sp>
        <p:sp>
          <p:nvSpPr>
            <p:cNvPr id="21" name="Chevron 8"/>
            <p:cNvSpPr/>
            <p:nvPr/>
          </p:nvSpPr>
          <p:spPr>
            <a:xfrm>
              <a:off x="3994659"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err="1" smtClean="0"/>
                <a:t>Bitvector</a:t>
              </a:r>
              <a:endParaRPr lang="en-US" sz="2000" kern="1200" dirty="0"/>
            </a:p>
          </p:txBody>
        </p:sp>
      </p:grpSp>
      <p:grpSp>
        <p:nvGrpSpPr>
          <p:cNvPr id="6" name="Group 7"/>
          <p:cNvGrpSpPr/>
          <p:nvPr/>
        </p:nvGrpSpPr>
        <p:grpSpPr>
          <a:xfrm>
            <a:off x="5437955" y="1859300"/>
            <a:ext cx="1892208" cy="756883"/>
            <a:chOff x="5243516" y="1002476"/>
            <a:chExt cx="1892208" cy="756883"/>
          </a:xfrm>
        </p:grpSpPr>
        <p:sp>
          <p:nvSpPr>
            <p:cNvPr id="18" name="Chevron 17"/>
            <p:cNvSpPr/>
            <p:nvPr/>
          </p:nvSpPr>
          <p:spPr>
            <a:xfrm>
              <a:off x="5243516" y="1002476"/>
              <a:ext cx="1892208" cy="756883"/>
            </a:xfrm>
            <a:prstGeom prst="chevron">
              <a:avLst/>
            </a:prstGeom>
          </p:spPr>
          <p:style>
            <a:lnRef idx="1">
              <a:schemeClr val="accent2">
                <a:tint val="40000"/>
                <a:alpha val="90000"/>
                <a:hueOff val="-4045218"/>
                <a:satOff val="11155"/>
                <a:lumOff val="941"/>
                <a:alphaOff val="0"/>
              </a:schemeClr>
            </a:lnRef>
            <a:fillRef idx="1">
              <a:schemeClr val="accent2">
                <a:tint val="40000"/>
                <a:alpha val="90000"/>
                <a:hueOff val="-4045218"/>
                <a:satOff val="11155"/>
                <a:lumOff val="941"/>
                <a:alphaOff val="0"/>
              </a:schemeClr>
            </a:fillRef>
            <a:effectRef idx="2">
              <a:schemeClr val="accent2">
                <a:tint val="40000"/>
                <a:alpha val="90000"/>
                <a:hueOff val="-4045218"/>
                <a:satOff val="11155"/>
                <a:lumOff val="941"/>
                <a:alphaOff val="0"/>
              </a:schemeClr>
            </a:effectRef>
            <a:fontRef idx="minor">
              <a:schemeClr val="dk1">
                <a:hueOff val="0"/>
                <a:satOff val="0"/>
                <a:lumOff val="0"/>
                <a:alphaOff val="0"/>
              </a:schemeClr>
            </a:fontRef>
          </p:style>
        </p:sp>
        <p:sp>
          <p:nvSpPr>
            <p:cNvPr id="19" name="Chevron 10"/>
            <p:cNvSpPr/>
            <p:nvPr/>
          </p:nvSpPr>
          <p:spPr>
            <a:xfrm>
              <a:off x="5621958"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Arrays</a:t>
              </a:r>
              <a:endParaRPr lang="en-US" sz="2000" kern="1200" dirty="0"/>
            </a:p>
          </p:txBody>
        </p:sp>
      </p:grpSp>
      <p:grpSp>
        <p:nvGrpSpPr>
          <p:cNvPr id="7" name="Group 8"/>
          <p:cNvGrpSpPr/>
          <p:nvPr/>
        </p:nvGrpSpPr>
        <p:grpSpPr>
          <a:xfrm>
            <a:off x="7065254" y="1859300"/>
            <a:ext cx="1892208" cy="756883"/>
            <a:chOff x="6870815" y="1002476"/>
            <a:chExt cx="1892208" cy="756883"/>
          </a:xfrm>
        </p:grpSpPr>
        <p:sp>
          <p:nvSpPr>
            <p:cNvPr id="16" name="Chevron 15"/>
            <p:cNvSpPr/>
            <p:nvPr/>
          </p:nvSpPr>
          <p:spPr>
            <a:xfrm>
              <a:off x="6870815" y="1002476"/>
              <a:ext cx="1892208" cy="756883"/>
            </a:xfrm>
            <a:prstGeom prst="chevron">
              <a:avLst/>
            </a:prstGeom>
          </p:spPr>
          <p:style>
            <a:lnRef idx="1">
              <a:schemeClr val="accent2">
                <a:tint val="40000"/>
                <a:alpha val="90000"/>
                <a:hueOff val="-6067826"/>
                <a:satOff val="16732"/>
                <a:lumOff val="1411"/>
                <a:alphaOff val="0"/>
              </a:schemeClr>
            </a:lnRef>
            <a:fillRef idx="1">
              <a:schemeClr val="accent2">
                <a:tint val="40000"/>
                <a:alpha val="90000"/>
                <a:hueOff val="-6067826"/>
                <a:satOff val="16732"/>
                <a:lumOff val="1411"/>
                <a:alphaOff val="0"/>
              </a:schemeClr>
            </a:fillRef>
            <a:effectRef idx="2">
              <a:schemeClr val="accent2">
                <a:tint val="40000"/>
                <a:alpha val="90000"/>
                <a:hueOff val="-6067826"/>
                <a:satOff val="16732"/>
                <a:lumOff val="1411"/>
                <a:alphaOff val="0"/>
              </a:schemeClr>
            </a:effectRef>
            <a:fontRef idx="minor">
              <a:schemeClr val="dk1">
                <a:hueOff val="0"/>
                <a:satOff val="0"/>
                <a:lumOff val="0"/>
                <a:alphaOff val="0"/>
              </a:schemeClr>
            </a:fontRef>
          </p:style>
        </p:sp>
        <p:sp>
          <p:nvSpPr>
            <p:cNvPr id="17" name="Chevron 12"/>
            <p:cNvSpPr/>
            <p:nvPr/>
          </p:nvSpPr>
          <p:spPr>
            <a:xfrm>
              <a:off x="7249257"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Free</a:t>
              </a:r>
            </a:p>
            <a:p>
              <a:pPr lvl="0" algn="ctr" defTabSz="889000" rtl="0">
                <a:lnSpc>
                  <a:spcPct val="90000"/>
                </a:lnSpc>
                <a:spcBef>
                  <a:spcPct val="0"/>
                </a:spcBef>
                <a:spcAft>
                  <a:spcPct val="35000"/>
                </a:spcAft>
              </a:pPr>
              <a:r>
                <a:rPr lang="en-US" sz="2000" kern="1200" dirty="0" smtClean="0"/>
                <a:t>Functions</a:t>
              </a:r>
              <a:endParaRPr lang="en-US" sz="2000" kern="1200" dirty="0"/>
            </a:p>
          </p:txBody>
        </p:sp>
      </p:grpSp>
      <p:grpSp>
        <p:nvGrpSpPr>
          <p:cNvPr id="8" name="Group 9"/>
          <p:cNvGrpSpPr/>
          <p:nvPr/>
        </p:nvGrpSpPr>
        <p:grpSpPr>
          <a:xfrm>
            <a:off x="199957" y="2936278"/>
            <a:ext cx="2279769" cy="911907"/>
            <a:chOff x="5518" y="3004114"/>
            <a:chExt cx="2279769" cy="911907"/>
          </a:xfrm>
        </p:grpSpPr>
        <p:sp>
          <p:nvSpPr>
            <p:cNvPr id="14" name="Chevron 13"/>
            <p:cNvSpPr/>
            <p:nvPr/>
          </p:nvSpPr>
          <p:spPr>
            <a:xfrm>
              <a:off x="5518" y="3004114"/>
              <a:ext cx="2279769" cy="911907"/>
            </a:xfrm>
            <a:prstGeom prst="chevron">
              <a:avLst/>
            </a:prstGeom>
          </p:spPr>
          <p:style>
            <a:lnRef idx="0">
              <a:schemeClr val="lt1">
                <a:hueOff val="0"/>
                <a:satOff val="0"/>
                <a:lumOff val="0"/>
                <a:alphaOff val="0"/>
              </a:schemeClr>
            </a:lnRef>
            <a:fillRef idx="3">
              <a:schemeClr val="accent2">
                <a:hueOff val="-7589485"/>
                <a:satOff val="21437"/>
                <a:lumOff val="5491"/>
                <a:alphaOff val="0"/>
              </a:schemeClr>
            </a:fillRef>
            <a:effectRef idx="3">
              <a:schemeClr val="accent2">
                <a:hueOff val="-7589485"/>
                <a:satOff val="21437"/>
                <a:lumOff val="5491"/>
                <a:alphaOff val="0"/>
              </a:schemeClr>
            </a:effectRef>
            <a:fontRef idx="minor">
              <a:schemeClr val="lt1"/>
            </a:fontRef>
          </p:style>
        </p:sp>
        <p:sp>
          <p:nvSpPr>
            <p:cNvPr id="15" name="Chevron 14"/>
            <p:cNvSpPr/>
            <p:nvPr/>
          </p:nvSpPr>
          <p:spPr>
            <a:xfrm>
              <a:off x="461472" y="3004114"/>
              <a:ext cx="1367862" cy="9119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 </a:t>
              </a:r>
              <a:r>
                <a:rPr lang="en-US" sz="1800" kern="1200" dirty="0" smtClean="0">
                  <a:sym typeface="Symbol"/>
                </a:rPr>
                <a:t>-Quantifier</a:t>
              </a:r>
              <a:endParaRPr lang="en-US" sz="1800" kern="1200" dirty="0"/>
            </a:p>
          </p:txBody>
        </p:sp>
      </p:grpSp>
      <p:grpSp>
        <p:nvGrpSpPr>
          <p:cNvPr id="9" name="Group 10"/>
          <p:cNvGrpSpPr/>
          <p:nvPr/>
        </p:nvGrpSpPr>
        <p:grpSpPr>
          <a:xfrm>
            <a:off x="2183356" y="3013790"/>
            <a:ext cx="6796547" cy="756883"/>
            <a:chOff x="1988917" y="3081626"/>
            <a:chExt cx="6796547" cy="756883"/>
          </a:xfrm>
        </p:grpSpPr>
        <p:sp>
          <p:nvSpPr>
            <p:cNvPr id="12" name="Chevron 11"/>
            <p:cNvSpPr/>
            <p:nvPr/>
          </p:nvSpPr>
          <p:spPr>
            <a:xfrm>
              <a:off x="1988917" y="3081626"/>
              <a:ext cx="6796547" cy="756883"/>
            </a:xfrm>
            <a:prstGeom prst="chevron">
              <a:avLst/>
            </a:prstGeom>
          </p:spPr>
          <p:style>
            <a:lnRef idx="1">
              <a:schemeClr val="accent2">
                <a:tint val="40000"/>
                <a:alpha val="90000"/>
                <a:hueOff val="-10113044"/>
                <a:satOff val="27887"/>
                <a:lumOff val="2352"/>
                <a:alphaOff val="0"/>
              </a:schemeClr>
            </a:lnRef>
            <a:fillRef idx="1">
              <a:schemeClr val="accent2">
                <a:tint val="40000"/>
                <a:alpha val="90000"/>
                <a:hueOff val="-10113044"/>
                <a:satOff val="27887"/>
                <a:lumOff val="2352"/>
                <a:alphaOff val="0"/>
              </a:schemeClr>
            </a:fillRef>
            <a:effectRef idx="2">
              <a:schemeClr val="accent2">
                <a:tint val="40000"/>
                <a:alpha val="90000"/>
                <a:hueOff val="-10113044"/>
                <a:satOff val="27887"/>
                <a:lumOff val="2352"/>
                <a:alphaOff val="0"/>
              </a:schemeClr>
            </a:effectRef>
            <a:fontRef idx="minor">
              <a:schemeClr val="dk1">
                <a:hueOff val="0"/>
                <a:satOff val="0"/>
                <a:lumOff val="0"/>
                <a:alphaOff val="0"/>
              </a:schemeClr>
            </a:fontRef>
          </p:style>
        </p:sp>
        <p:sp>
          <p:nvSpPr>
            <p:cNvPr id="13" name="Chevron 16"/>
            <p:cNvSpPr/>
            <p:nvPr/>
          </p:nvSpPr>
          <p:spPr>
            <a:xfrm>
              <a:off x="2367359" y="3081626"/>
              <a:ext cx="6039664"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Used to model custom theories (e.g., .NET type system)</a:t>
              </a:r>
              <a:endParaRPr lang="en-US" sz="2000" kern="1200" dirty="0"/>
            </a:p>
          </p:txBody>
        </p:sp>
      </p:grpSp>
      <p:sp>
        <p:nvSpPr>
          <p:cNvPr id="27" name="TextBox 26"/>
          <p:cNvSpPr txBox="1"/>
          <p:nvPr/>
        </p:nvSpPr>
        <p:spPr>
          <a:xfrm>
            <a:off x="164387" y="3965844"/>
            <a:ext cx="8578921" cy="1754326"/>
          </a:xfrm>
          <a:prstGeom prst="rect">
            <a:avLst/>
          </a:prstGeom>
          <a:noFill/>
        </p:spPr>
        <p:txBody>
          <a:bodyPr wrap="square" rtlCol="0">
            <a:spAutoFit/>
          </a:bodyPr>
          <a:lstStyle/>
          <a:p>
            <a:pPr algn="ctr"/>
            <a:r>
              <a:rPr lang="en-US" sz="3600" b="1" dirty="0" err="1" smtClean="0">
                <a:solidFill>
                  <a:srgbClr val="FF0000"/>
                </a:solidFill>
                <a:latin typeface="Calibri" pitchFamily="34" charset="0"/>
                <a:cs typeface="Calibri" pitchFamily="34" charset="0"/>
              </a:rPr>
              <a:t>Undecidable</a:t>
            </a:r>
            <a:r>
              <a:rPr lang="en-US" sz="3600" b="1" dirty="0" smtClean="0">
                <a:solidFill>
                  <a:srgbClr val="FF0000"/>
                </a:solidFill>
                <a:latin typeface="Calibri" pitchFamily="34" charset="0"/>
                <a:cs typeface="Calibri" pitchFamily="34" charset="0"/>
              </a:rPr>
              <a:t> </a:t>
            </a:r>
            <a:r>
              <a:rPr lang="en-US" sz="3600" dirty="0" smtClean="0">
                <a:solidFill>
                  <a:srgbClr val="FF0000"/>
                </a:solidFill>
                <a:latin typeface="Calibri" pitchFamily="34" charset="0"/>
                <a:cs typeface="Calibri" pitchFamily="34" charset="0"/>
              </a:rPr>
              <a:t>(in general)</a:t>
            </a:r>
          </a:p>
          <a:p>
            <a:r>
              <a:rPr lang="en-US" sz="3600" dirty="0" smtClean="0">
                <a:solidFill>
                  <a:schemeClr val="bg1"/>
                </a:solidFill>
                <a:latin typeface="Calibri" pitchFamily="34" charset="0"/>
                <a:cs typeface="Calibri" pitchFamily="34" charset="0"/>
              </a:rPr>
              <a:t>Refined solution: </a:t>
            </a:r>
          </a:p>
          <a:p>
            <a:r>
              <a:rPr lang="en-US" sz="3600" dirty="0" smtClean="0">
                <a:solidFill>
                  <a:schemeClr val="bg1"/>
                </a:solidFill>
                <a:latin typeface="Calibri" pitchFamily="34" charset="0"/>
                <a:cs typeface="Calibri" pitchFamily="34" charset="0"/>
              </a:rPr>
              <a:t>	Support for </a:t>
            </a:r>
            <a:r>
              <a:rPr lang="en-US" sz="3600" dirty="0" smtClean="0">
                <a:solidFill>
                  <a:srgbClr val="FF0000"/>
                </a:solidFill>
                <a:latin typeface="Calibri" pitchFamily="34" charset="0"/>
                <a:cs typeface="Calibri" pitchFamily="34" charset="0"/>
              </a:rPr>
              <a:t>decidable fragments</a:t>
            </a:r>
            <a:r>
              <a:rPr lang="en-US" sz="3600" dirty="0" smtClean="0">
                <a:solidFill>
                  <a:schemeClr val="bg1"/>
                </a:solidFill>
                <a:latin typeface="Calibri" pitchFamily="34" charset="0"/>
                <a:cs typeface="Calibri" pitchFamily="34" charset="0"/>
              </a:rPr>
              <a:t>.</a:t>
            </a:r>
          </a:p>
        </p:txBody>
      </p:sp>
    </p:spTree>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75435"/>
            <a:ext cx="8382000" cy="4450449"/>
          </a:xfrm>
        </p:spPr>
        <p:txBody>
          <a:bodyPr/>
          <a:lstStyle/>
          <a:p>
            <a:r>
              <a:rPr lang="en-US" dirty="0" smtClean="0">
                <a:solidFill>
                  <a:srgbClr val="FF0000"/>
                </a:solidFill>
              </a:rPr>
              <a:t>Apply DART to large applications (not units).</a:t>
            </a:r>
          </a:p>
          <a:p>
            <a:r>
              <a:rPr lang="en-US" dirty="0" smtClean="0"/>
              <a:t>Start with well-formed input (not random).</a:t>
            </a:r>
          </a:p>
          <a:p>
            <a:r>
              <a:rPr lang="en-US" dirty="0" smtClean="0"/>
              <a:t>Combine with generational search (not DFS).</a:t>
            </a:r>
          </a:p>
          <a:p>
            <a:pPr lvl="1"/>
            <a:r>
              <a:rPr lang="en-US" dirty="0" smtClean="0"/>
              <a:t>Negate 1-by-1 each constraint in a path constraint.</a:t>
            </a:r>
          </a:p>
          <a:p>
            <a:pPr lvl="1"/>
            <a:r>
              <a:rPr lang="en-US" dirty="0" smtClean="0"/>
              <a:t>Generate many children for each parent run.</a:t>
            </a:r>
          </a:p>
          <a:p>
            <a:pPr lvl="1"/>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2" name="Title 1"/>
          <p:cNvSpPr>
            <a:spLocks noGrp="1"/>
          </p:cNvSpPr>
          <p:nvPr>
            <p:ph type="title"/>
          </p:nvPr>
        </p:nvSpPr>
        <p:spPr/>
        <p:txBody>
          <a:bodyPr/>
          <a:lstStyle/>
          <a:p>
            <a:r>
              <a:rPr smtClean="0"/>
              <a:t>SAGE</a:t>
            </a:r>
            <a:endParaRPr lang="en-US" dirty="0"/>
          </a:p>
        </p:txBody>
      </p:sp>
      <p:sp>
        <p:nvSpPr>
          <p:cNvPr id="5" name="Right Arrow 4"/>
          <p:cNvSpPr/>
          <p:nvPr/>
        </p:nvSpPr>
        <p:spPr bwMode="auto">
          <a:xfrm>
            <a:off x="1056640"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Oval 5"/>
          <p:cNvSpPr/>
          <p:nvPr/>
        </p:nvSpPr>
        <p:spPr bwMode="auto">
          <a:xfrm>
            <a:off x="1755422"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Right Arrow 6"/>
          <p:cNvSpPr/>
          <p:nvPr/>
        </p:nvSpPr>
        <p:spPr bwMode="auto">
          <a:xfrm>
            <a:off x="2017324"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Oval 7"/>
          <p:cNvSpPr/>
          <p:nvPr/>
        </p:nvSpPr>
        <p:spPr bwMode="auto">
          <a:xfrm>
            <a:off x="2716106"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ight Arrow 8"/>
          <p:cNvSpPr/>
          <p:nvPr/>
        </p:nvSpPr>
        <p:spPr bwMode="auto">
          <a:xfrm>
            <a:off x="2978008"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Oval 9"/>
          <p:cNvSpPr/>
          <p:nvPr/>
        </p:nvSpPr>
        <p:spPr bwMode="auto">
          <a:xfrm>
            <a:off x="3676790"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ight Arrow 10"/>
          <p:cNvSpPr/>
          <p:nvPr/>
        </p:nvSpPr>
        <p:spPr bwMode="auto">
          <a:xfrm>
            <a:off x="3938692"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Oval 11"/>
          <p:cNvSpPr/>
          <p:nvPr/>
        </p:nvSpPr>
        <p:spPr bwMode="auto">
          <a:xfrm>
            <a:off x="4637474"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3" name="Right Arrow 12"/>
          <p:cNvSpPr/>
          <p:nvPr/>
        </p:nvSpPr>
        <p:spPr bwMode="auto">
          <a:xfrm>
            <a:off x="4899376"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Oval 13"/>
          <p:cNvSpPr/>
          <p:nvPr/>
        </p:nvSpPr>
        <p:spPr bwMode="auto">
          <a:xfrm>
            <a:off x="5598160"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2" name="TextBox 21"/>
          <p:cNvSpPr txBox="1"/>
          <p:nvPr/>
        </p:nvSpPr>
        <p:spPr>
          <a:xfrm>
            <a:off x="5852160" y="5039360"/>
            <a:ext cx="806311" cy="369332"/>
          </a:xfrm>
          <a:prstGeom prst="rect">
            <a:avLst/>
          </a:prstGeom>
          <a:noFill/>
        </p:spPr>
        <p:txBody>
          <a:bodyPr wrap="none" rtlCol="0">
            <a:spAutoFit/>
          </a:bodyPr>
          <a:lstStyle/>
          <a:p>
            <a:r>
              <a:rPr lang="en-US" dirty="0" smtClean="0">
                <a:solidFill>
                  <a:schemeClr val="accent2">
                    <a:lumMod val="75000"/>
                  </a:schemeClr>
                </a:solidFill>
                <a:latin typeface="Calibri" pitchFamily="34" charset="0"/>
              </a:rPr>
              <a:t>parent</a:t>
            </a:r>
          </a:p>
        </p:txBody>
      </p:sp>
      <p:pic>
        <p:nvPicPr>
          <p:cNvPr id="15" name="Picture 14" descr="image.jpg"/>
          <p:cNvPicPr>
            <a:picLocks noChangeAspect="1"/>
          </p:cNvPicPr>
          <p:nvPr/>
        </p:nvPicPr>
        <p:blipFill>
          <a:blip r:embed="rId3" cstate="print">
            <a:extLst/>
          </a:blip>
          <a:srcRect/>
          <a:stretch>
            <a:fillRect/>
          </a:stretch>
        </p:blipFill>
        <p:spPr bwMode="auto">
          <a:xfrm>
            <a:off x="7101533" y="5224026"/>
            <a:ext cx="2042466" cy="1633973"/>
          </a:xfrm>
          <a:prstGeom prst="rect">
            <a:avLst/>
          </a:prstGeom>
          <a:extLst/>
        </p:spPr>
      </p:pic>
    </p:spTree>
    <p:custDataLst>
      <p:tags r:id="rId1"/>
    </p:custDataLs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75435"/>
            <a:ext cx="8382000" cy="4450449"/>
          </a:xfrm>
        </p:spPr>
        <p:txBody>
          <a:bodyPr/>
          <a:lstStyle/>
          <a:p>
            <a:r>
              <a:rPr lang="en-US" dirty="0" smtClean="0">
                <a:solidFill>
                  <a:srgbClr val="FF0000"/>
                </a:solidFill>
              </a:rPr>
              <a:t>Apply DART to large applications (not units).</a:t>
            </a:r>
          </a:p>
          <a:p>
            <a:r>
              <a:rPr lang="en-US" dirty="0" smtClean="0"/>
              <a:t>Start with well-formed input (not random).</a:t>
            </a:r>
          </a:p>
          <a:p>
            <a:r>
              <a:rPr lang="en-US" dirty="0" smtClean="0"/>
              <a:t>Combine with generational search (not DFS).</a:t>
            </a:r>
          </a:p>
          <a:p>
            <a:pPr lvl="1"/>
            <a:r>
              <a:rPr lang="en-US" dirty="0" smtClean="0"/>
              <a:t>Negate 1-by-1 each constraint in a path constraint.</a:t>
            </a:r>
          </a:p>
          <a:p>
            <a:pPr lvl="1"/>
            <a:r>
              <a:rPr lang="en-US" dirty="0" smtClean="0"/>
              <a:t>Generate many children for each parent run.</a:t>
            </a:r>
          </a:p>
          <a:p>
            <a:pPr lvl="1"/>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2" name="Title 1"/>
          <p:cNvSpPr>
            <a:spLocks noGrp="1"/>
          </p:cNvSpPr>
          <p:nvPr>
            <p:ph type="title"/>
          </p:nvPr>
        </p:nvSpPr>
        <p:spPr/>
        <p:txBody>
          <a:bodyPr/>
          <a:lstStyle/>
          <a:p>
            <a:r>
              <a:rPr smtClean="0"/>
              <a:t>SAGE</a:t>
            </a:r>
            <a:endParaRPr lang="en-US" dirty="0"/>
          </a:p>
        </p:txBody>
      </p:sp>
      <p:sp>
        <p:nvSpPr>
          <p:cNvPr id="23" name="Oval 22"/>
          <p:cNvSpPr/>
          <p:nvPr/>
        </p:nvSpPr>
        <p:spPr bwMode="auto">
          <a:xfrm>
            <a:off x="1808480" y="4348480"/>
            <a:ext cx="4876800" cy="741680"/>
          </a:xfrm>
          <a:prstGeom prst="ellipse">
            <a:avLst/>
          </a:prstGeom>
          <a:gradFill>
            <a:gsLst>
              <a:gs pos="0">
                <a:schemeClr val="accent3">
                  <a:tint val="62000"/>
                  <a:satMod val="180000"/>
                  <a:alpha val="35000"/>
                </a:schemeClr>
              </a:gs>
              <a:gs pos="65000">
                <a:schemeClr val="accent3">
                  <a:tint val="32000"/>
                  <a:satMod val="250000"/>
                </a:schemeClr>
              </a:gs>
              <a:gs pos="100000">
                <a:schemeClr val="accent3">
                  <a:tint val="23000"/>
                  <a:satMod val="300000"/>
                </a:schemeClr>
              </a:gs>
            </a:gsLs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 name="Right Arrow 4"/>
          <p:cNvSpPr/>
          <p:nvPr/>
        </p:nvSpPr>
        <p:spPr bwMode="auto">
          <a:xfrm>
            <a:off x="1056640"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Oval 5"/>
          <p:cNvSpPr/>
          <p:nvPr/>
        </p:nvSpPr>
        <p:spPr bwMode="auto">
          <a:xfrm>
            <a:off x="1755422"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Right Arrow 6"/>
          <p:cNvSpPr/>
          <p:nvPr/>
        </p:nvSpPr>
        <p:spPr bwMode="auto">
          <a:xfrm>
            <a:off x="2017324"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Oval 7"/>
          <p:cNvSpPr/>
          <p:nvPr/>
        </p:nvSpPr>
        <p:spPr bwMode="auto">
          <a:xfrm>
            <a:off x="2716106"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ight Arrow 8"/>
          <p:cNvSpPr/>
          <p:nvPr/>
        </p:nvSpPr>
        <p:spPr bwMode="auto">
          <a:xfrm>
            <a:off x="2978008"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Oval 9"/>
          <p:cNvSpPr/>
          <p:nvPr/>
        </p:nvSpPr>
        <p:spPr bwMode="auto">
          <a:xfrm>
            <a:off x="3676790"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ight Arrow 10"/>
          <p:cNvSpPr/>
          <p:nvPr/>
        </p:nvSpPr>
        <p:spPr bwMode="auto">
          <a:xfrm>
            <a:off x="3938692"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Oval 11"/>
          <p:cNvSpPr/>
          <p:nvPr/>
        </p:nvSpPr>
        <p:spPr bwMode="auto">
          <a:xfrm>
            <a:off x="4637474"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3" name="Right Arrow 12"/>
          <p:cNvSpPr/>
          <p:nvPr/>
        </p:nvSpPr>
        <p:spPr bwMode="auto">
          <a:xfrm>
            <a:off x="4899376"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Oval 13"/>
          <p:cNvSpPr/>
          <p:nvPr/>
        </p:nvSpPr>
        <p:spPr bwMode="auto">
          <a:xfrm>
            <a:off x="5598160"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ight Arrow 16"/>
          <p:cNvSpPr/>
          <p:nvPr/>
        </p:nvSpPr>
        <p:spPr bwMode="auto">
          <a:xfrm rot="19341167">
            <a:off x="18807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ight Arrow 17"/>
          <p:cNvSpPr/>
          <p:nvPr/>
        </p:nvSpPr>
        <p:spPr bwMode="auto">
          <a:xfrm rot="19341167">
            <a:off x="28459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 name="Right Arrow 18"/>
          <p:cNvSpPr/>
          <p:nvPr/>
        </p:nvSpPr>
        <p:spPr bwMode="auto">
          <a:xfrm rot="19341167">
            <a:off x="38111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Right Arrow 19"/>
          <p:cNvSpPr/>
          <p:nvPr/>
        </p:nvSpPr>
        <p:spPr bwMode="auto">
          <a:xfrm rot="19341167">
            <a:off x="47763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Right Arrow 20"/>
          <p:cNvSpPr/>
          <p:nvPr/>
        </p:nvSpPr>
        <p:spPr bwMode="auto">
          <a:xfrm rot="19341167">
            <a:off x="57415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2" name="TextBox 21"/>
          <p:cNvSpPr txBox="1"/>
          <p:nvPr/>
        </p:nvSpPr>
        <p:spPr>
          <a:xfrm>
            <a:off x="5852160" y="5039360"/>
            <a:ext cx="806311" cy="369332"/>
          </a:xfrm>
          <a:prstGeom prst="rect">
            <a:avLst/>
          </a:prstGeom>
          <a:noFill/>
        </p:spPr>
        <p:txBody>
          <a:bodyPr wrap="none" rtlCol="0">
            <a:spAutoFit/>
          </a:bodyPr>
          <a:lstStyle/>
          <a:p>
            <a:r>
              <a:rPr lang="en-US" dirty="0" smtClean="0">
                <a:solidFill>
                  <a:schemeClr val="accent2">
                    <a:lumMod val="75000"/>
                  </a:schemeClr>
                </a:solidFill>
                <a:latin typeface="Calibri" pitchFamily="34" charset="0"/>
              </a:rPr>
              <a:t>parent</a:t>
            </a:r>
          </a:p>
        </p:txBody>
      </p:sp>
      <p:sp>
        <p:nvSpPr>
          <p:cNvPr id="29" name="TextBox 28"/>
          <p:cNvSpPr txBox="1"/>
          <p:nvPr/>
        </p:nvSpPr>
        <p:spPr>
          <a:xfrm>
            <a:off x="6725920" y="4551680"/>
            <a:ext cx="1371722" cy="369332"/>
          </a:xfrm>
          <a:prstGeom prst="rect">
            <a:avLst/>
          </a:prstGeom>
          <a:noFill/>
        </p:spPr>
        <p:txBody>
          <a:bodyPr wrap="none" rtlCol="0">
            <a:spAutoFit/>
          </a:bodyPr>
          <a:lstStyle/>
          <a:p>
            <a:r>
              <a:rPr lang="en-US" dirty="0" smtClean="0">
                <a:solidFill>
                  <a:schemeClr val="accent3">
                    <a:lumMod val="75000"/>
                  </a:schemeClr>
                </a:solidFill>
                <a:latin typeface="Calibri" pitchFamily="34" charset="0"/>
              </a:rPr>
              <a:t>generation 1</a:t>
            </a:r>
          </a:p>
        </p:txBody>
      </p:sp>
      <p:pic>
        <p:nvPicPr>
          <p:cNvPr id="24" name="Picture 23" descr="image.jpg"/>
          <p:cNvPicPr>
            <a:picLocks noChangeAspect="1"/>
          </p:cNvPicPr>
          <p:nvPr/>
        </p:nvPicPr>
        <p:blipFill>
          <a:blip r:embed="rId3" cstate="print">
            <a:extLst/>
          </a:blip>
          <a:srcRect/>
          <a:stretch>
            <a:fillRect/>
          </a:stretch>
        </p:blipFill>
        <p:spPr bwMode="auto">
          <a:xfrm>
            <a:off x="7101533" y="5224026"/>
            <a:ext cx="2042466" cy="1633973"/>
          </a:xfrm>
          <a:prstGeom prst="rect">
            <a:avLst/>
          </a:prstGeom>
          <a:extLst/>
        </p:spPr>
      </p:pic>
    </p:spTree>
    <p:custDataLst>
      <p:tags r:id="rId1"/>
    </p:custDataLs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Theorem </a:t>
            </a:r>
            <a:r>
              <a:rPr lang="en-US" dirty="0" err="1" smtClean="0"/>
              <a:t>Provers</a:t>
            </a:r>
            <a:r>
              <a:rPr lang="en-US" dirty="0" smtClean="0"/>
              <a:t>/Satisfiability Checkers</a:t>
            </a:r>
            <a:endParaRPr spc="-167">
              <a:solidFill>
                <a:schemeClr val="accent1"/>
              </a:solidFill>
              <a:effectLst>
                <a:outerShdw blurRad="50800" dist="38100" dir="2700000" algn="tl" rotWithShape="0">
                  <a:prstClr val="black">
                    <a:alpha val="61000"/>
                  </a:prstClr>
                </a:outerShdw>
              </a:effectLst>
            </a:endParaRPr>
          </a:p>
        </p:txBody>
      </p:sp>
      <p:sp>
        <p:nvSpPr>
          <p:cNvPr id="4" name="TextBox 3"/>
          <p:cNvSpPr txBox="1"/>
          <p:nvPr/>
        </p:nvSpPr>
        <p:spPr>
          <a:xfrm>
            <a:off x="1426396" y="1549683"/>
            <a:ext cx="5796337" cy="1384995"/>
          </a:xfrm>
          <a:prstGeom prst="rect">
            <a:avLst/>
          </a:prstGeom>
          <a:noFill/>
        </p:spPr>
        <p:txBody>
          <a:bodyPr wrap="square" rtlCol="0">
            <a:spAutoFit/>
          </a:bodyPr>
          <a:lstStyle/>
          <a:p>
            <a:pPr algn="ctr"/>
            <a:r>
              <a:rPr lang="en-US" sz="2800" dirty="0" smtClean="0">
                <a:solidFill>
                  <a:schemeClr val="bg1"/>
                </a:solidFill>
                <a:latin typeface="Calibri" pitchFamily="34" charset="0"/>
                <a:cs typeface="Calibri" pitchFamily="34" charset="0"/>
              </a:rPr>
              <a:t>A formula </a:t>
            </a:r>
            <a:r>
              <a:rPr lang="en-US" sz="2800" dirty="0" smtClean="0">
                <a:solidFill>
                  <a:srgbClr val="FF0000"/>
                </a:solidFill>
                <a:latin typeface="Calibri" pitchFamily="34" charset="0"/>
                <a:cs typeface="Calibri" pitchFamily="34" charset="0"/>
              </a:rPr>
              <a:t>F</a:t>
            </a:r>
            <a:r>
              <a:rPr lang="en-US" sz="2800" dirty="0" smtClean="0">
                <a:solidFill>
                  <a:schemeClr val="bg1"/>
                </a:solidFill>
                <a:latin typeface="Calibri" pitchFamily="34" charset="0"/>
                <a:cs typeface="Calibri" pitchFamily="34" charset="0"/>
              </a:rPr>
              <a:t> is valid</a:t>
            </a:r>
          </a:p>
          <a:p>
            <a:pPr algn="ctr"/>
            <a:r>
              <a:rPr lang="en-US" sz="2800" dirty="0" err="1" smtClean="0">
                <a:solidFill>
                  <a:schemeClr val="bg1"/>
                </a:solidFill>
                <a:latin typeface="Calibri" pitchFamily="34" charset="0"/>
                <a:cs typeface="Calibri" pitchFamily="34" charset="0"/>
              </a:rPr>
              <a:t>Iff</a:t>
            </a:r>
            <a:endParaRPr lang="en-US" sz="2800" dirty="0" smtClean="0">
              <a:solidFill>
                <a:schemeClr val="bg1"/>
              </a:solidFill>
              <a:latin typeface="Calibri" pitchFamily="34" charset="0"/>
              <a:cs typeface="Calibri" pitchFamily="34" charset="0"/>
            </a:endParaRPr>
          </a:p>
          <a:p>
            <a:pPr algn="ctr"/>
            <a:r>
              <a:rPr lang="en-US" sz="2800" dirty="0" smtClean="0">
                <a:solidFill>
                  <a:srgbClr val="FF0000"/>
                </a:solidFill>
                <a:latin typeface="Calibri" pitchFamily="34" charset="0"/>
                <a:cs typeface="Calibri" pitchFamily="34" charset="0"/>
                <a:sym typeface="Symbol"/>
              </a:rPr>
              <a:t>F</a:t>
            </a:r>
            <a:r>
              <a:rPr lang="en-US" sz="2800" dirty="0" smtClean="0">
                <a:solidFill>
                  <a:schemeClr val="bg1"/>
                </a:solidFill>
                <a:latin typeface="Calibri" pitchFamily="34" charset="0"/>
                <a:cs typeface="Calibri" pitchFamily="34" charset="0"/>
                <a:sym typeface="Symbol"/>
              </a:rPr>
              <a:t> is </a:t>
            </a:r>
            <a:r>
              <a:rPr lang="en-US" sz="2800" dirty="0" err="1" smtClean="0">
                <a:solidFill>
                  <a:schemeClr val="bg1"/>
                </a:solidFill>
                <a:latin typeface="Calibri" pitchFamily="34" charset="0"/>
                <a:cs typeface="Calibri" pitchFamily="34" charset="0"/>
                <a:sym typeface="Symbol"/>
              </a:rPr>
              <a:t>unsatisfiable</a:t>
            </a:r>
            <a:endParaRPr lang="en-US" sz="2800" dirty="0" smtClean="0">
              <a:solidFill>
                <a:schemeClr val="bg1"/>
              </a:solidFill>
              <a:latin typeface="Calibri" pitchFamily="34" charset="0"/>
              <a:cs typeface="Calibri" pitchFamily="34" charset="0"/>
            </a:endParaRPr>
          </a:p>
        </p:txBody>
      </p:sp>
      <p:sp>
        <p:nvSpPr>
          <p:cNvPr id="7" name="Rounded Rectangle 6"/>
          <p:cNvSpPr/>
          <p:nvPr/>
        </p:nvSpPr>
        <p:spPr bwMode="auto">
          <a:xfrm>
            <a:off x="2793720" y="3380198"/>
            <a:ext cx="3195263" cy="172606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Theorem </a:t>
            </a:r>
            <a:r>
              <a:rPr kumimoji="0" lang="en-US" sz="2400" b="0" i="0" u="none" strike="noStrike" cap="none" normalizeH="0" baseline="0" dirty="0" err="1" smtClean="0">
                <a:solidFill>
                  <a:schemeClr val="bg1"/>
                </a:solidFill>
                <a:latin typeface="Calibri" pitchFamily="34" charset="0"/>
                <a:cs typeface="Calibri" pitchFamily="34" charset="0"/>
              </a:rPr>
              <a:t>Prover</a:t>
            </a:r>
            <a:r>
              <a:rPr kumimoji="0" lang="en-US" sz="2400" b="0" i="0" u="none" strike="noStrike" cap="none" normalizeH="0" baseline="0" dirty="0" smtClean="0">
                <a:solidFill>
                  <a:schemeClr val="bg1"/>
                </a:solidFill>
                <a:latin typeface="Calibri" pitchFamily="34" charset="0"/>
                <a:cs typeface="Calibri" pitchFamily="34" charset="0"/>
              </a:rPr>
              <a:t>/</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Satisfiability Checker</a:t>
            </a: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2" name="TextBox 11"/>
          <p:cNvSpPr txBox="1"/>
          <p:nvPr/>
        </p:nvSpPr>
        <p:spPr>
          <a:xfrm>
            <a:off x="6714169" y="3323689"/>
            <a:ext cx="1504899" cy="830997"/>
          </a:xfrm>
          <a:prstGeom prst="rect">
            <a:avLst/>
          </a:prstGeom>
          <a:noFill/>
        </p:spPr>
        <p:txBody>
          <a:bodyPr wrap="none" rtlCol="0">
            <a:spAutoFit/>
          </a:bodyPr>
          <a:lstStyle/>
          <a:p>
            <a:r>
              <a:rPr lang="en-US" sz="2400" b="1" dirty="0" err="1" smtClean="0">
                <a:solidFill>
                  <a:schemeClr val="bg1"/>
                </a:solidFill>
                <a:latin typeface="Calibri" pitchFamily="34" charset="0"/>
                <a:cs typeface="Calibri" pitchFamily="34" charset="0"/>
              </a:rPr>
              <a:t>Satisfiable</a:t>
            </a:r>
            <a:endParaRPr lang="en-US" sz="2400" b="1" dirty="0" smtClean="0">
              <a:solidFill>
                <a:schemeClr val="bg1"/>
              </a:solidFill>
              <a:latin typeface="Calibri" pitchFamily="34" charset="0"/>
              <a:cs typeface="Calibri" pitchFamily="34" charset="0"/>
            </a:endParaRPr>
          </a:p>
          <a:p>
            <a:r>
              <a:rPr lang="en-US" sz="2400" dirty="0" smtClean="0">
                <a:solidFill>
                  <a:schemeClr val="bg1"/>
                </a:solidFill>
                <a:latin typeface="Calibri" pitchFamily="34" charset="0"/>
                <a:cs typeface="Calibri" pitchFamily="34" charset="0"/>
              </a:rPr>
              <a:t>Model</a:t>
            </a:r>
          </a:p>
        </p:txBody>
      </p:sp>
      <p:sp>
        <p:nvSpPr>
          <p:cNvPr id="14" name="Right Arrow 13"/>
          <p:cNvSpPr/>
          <p:nvPr/>
        </p:nvSpPr>
        <p:spPr bwMode="auto">
          <a:xfrm>
            <a:off x="2116482" y="3986375"/>
            <a:ext cx="606175" cy="51370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5" name="TextBox 14"/>
          <p:cNvSpPr txBox="1"/>
          <p:nvPr/>
        </p:nvSpPr>
        <p:spPr>
          <a:xfrm>
            <a:off x="1688388" y="3989799"/>
            <a:ext cx="349776" cy="523220"/>
          </a:xfrm>
          <a:prstGeom prst="rect">
            <a:avLst/>
          </a:prstGeom>
          <a:noFill/>
        </p:spPr>
        <p:txBody>
          <a:bodyPr wrap="none" rtlCol="0">
            <a:spAutoFit/>
          </a:bodyPr>
          <a:lstStyle/>
          <a:p>
            <a:r>
              <a:rPr lang="en-US" sz="2800" b="1" dirty="0" smtClean="0">
                <a:solidFill>
                  <a:srgbClr val="FF0000"/>
                </a:solidFill>
                <a:latin typeface="Calibri" pitchFamily="34" charset="0"/>
                <a:cs typeface="Calibri" pitchFamily="34" charset="0"/>
              </a:rPr>
              <a:t>F</a:t>
            </a:r>
          </a:p>
        </p:txBody>
      </p:sp>
      <p:sp>
        <p:nvSpPr>
          <p:cNvPr id="16" name="Right Arrow 15"/>
          <p:cNvSpPr/>
          <p:nvPr/>
        </p:nvSpPr>
        <p:spPr bwMode="auto">
          <a:xfrm>
            <a:off x="6080594" y="3450404"/>
            <a:ext cx="606175" cy="51370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7" name="TextBox 16"/>
          <p:cNvSpPr txBox="1"/>
          <p:nvPr/>
        </p:nvSpPr>
        <p:spPr>
          <a:xfrm>
            <a:off x="6763828" y="4349392"/>
            <a:ext cx="1847942" cy="830997"/>
          </a:xfrm>
          <a:prstGeom prst="rect">
            <a:avLst/>
          </a:prstGeom>
          <a:noFill/>
        </p:spPr>
        <p:txBody>
          <a:bodyPr wrap="none" rtlCol="0">
            <a:spAutoFit/>
          </a:bodyPr>
          <a:lstStyle/>
          <a:p>
            <a:r>
              <a:rPr lang="en-US" sz="2400" b="1" dirty="0" err="1" smtClean="0">
                <a:solidFill>
                  <a:schemeClr val="bg1"/>
                </a:solidFill>
                <a:latin typeface="Calibri" pitchFamily="34" charset="0"/>
                <a:cs typeface="Calibri" pitchFamily="34" charset="0"/>
              </a:rPr>
              <a:t>Unsatisfiable</a:t>
            </a:r>
            <a:endParaRPr lang="en-US" sz="2400" b="1" dirty="0" smtClean="0">
              <a:solidFill>
                <a:schemeClr val="bg1"/>
              </a:solidFill>
              <a:latin typeface="Calibri" pitchFamily="34" charset="0"/>
              <a:cs typeface="Calibri" pitchFamily="34" charset="0"/>
            </a:endParaRPr>
          </a:p>
          <a:p>
            <a:r>
              <a:rPr lang="en-US" sz="2400" dirty="0" smtClean="0">
                <a:solidFill>
                  <a:schemeClr val="bg1"/>
                </a:solidFill>
                <a:latin typeface="Calibri" pitchFamily="34" charset="0"/>
                <a:cs typeface="Calibri" pitchFamily="34" charset="0"/>
              </a:rPr>
              <a:t>Proof</a:t>
            </a:r>
          </a:p>
        </p:txBody>
      </p:sp>
      <p:sp>
        <p:nvSpPr>
          <p:cNvPr id="18" name="Right Arrow 17"/>
          <p:cNvSpPr/>
          <p:nvPr/>
        </p:nvSpPr>
        <p:spPr bwMode="auto">
          <a:xfrm>
            <a:off x="6089156" y="4486381"/>
            <a:ext cx="606175" cy="51370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Tree>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7" name="Rectangle 5"/>
          <p:cNvSpPr>
            <a:spLocks noChangeArrowheads="1"/>
          </p:cNvSpPr>
          <p:nvPr/>
        </p:nvSpPr>
        <p:spPr bwMode="auto">
          <a:xfrm>
            <a:off x="228600" y="2971800"/>
            <a:ext cx="8991600" cy="1600200"/>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00 00 00 00 00 00 00 00 00 00 00 00 00 00 00 00 ;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00 00 00 00 00 00 00 00 00 00 00 00 ; ................</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8" name="TextBox 4"/>
          <p:cNvSpPr txBox="1">
            <a:spLocks noChangeArrowheads="1"/>
          </p:cNvSpPr>
          <p:nvPr/>
        </p:nvSpPr>
        <p:spPr bwMode="auto">
          <a:xfrm>
            <a:off x="228600" y="4648200"/>
            <a:ext cx="30480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0 – seed file</a:t>
            </a:r>
          </a:p>
        </p:txBody>
      </p:sp>
    </p:spTree>
    <p:custDataLst>
      <p:tags r:id="rId1"/>
    </p:custDataLs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B2 75 76 3A 28 00 00 00 ; ....strf²uv:(...</a:t>
            </a:r>
          </a:p>
          <a:p>
            <a:pPr eaLnBrk="1" hangingPunct="1"/>
            <a:r>
              <a:rPr lang="pt-BR" sz="1400" dirty="0">
                <a:solidFill>
                  <a:schemeClr val="bg1"/>
                </a:solidFill>
                <a:latin typeface="Courier New" pitchFamily="49" charset="0"/>
              </a:rPr>
              <a:t>00000050h: 00 00 00 00 00 00 00 00 00 00 00 00 01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7721600" cy="369332"/>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10 – </a:t>
            </a:r>
            <a:r>
              <a:rPr lang="en-US" dirty="0" smtClean="0">
                <a:solidFill>
                  <a:srgbClr val="FF0000"/>
                </a:solidFill>
                <a:latin typeface="Calibri" pitchFamily="34" charset="0"/>
              </a:rPr>
              <a:t>CRASH</a:t>
            </a:r>
            <a:endParaRPr lang="en-US" dirty="0">
              <a:solidFill>
                <a:srgbClr val="FF0000"/>
              </a:solidFill>
              <a:latin typeface="Calibri" pitchFamily="34" charset="0"/>
            </a:endParaRPr>
          </a:p>
        </p:txBody>
      </p:sp>
      <p:sp>
        <p:nvSpPr>
          <p:cNvPr id="8" name="Rectangle 7"/>
          <p:cNvSpPr/>
          <p:nvPr/>
        </p:nvSpPr>
        <p:spPr>
          <a:xfrm>
            <a:off x="7620000" y="3886200"/>
            <a:ext cx="457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4343400" y="3886200"/>
            <a:ext cx="9144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SAGE (cont.)</a:t>
            </a:r>
            <a:endParaRPr lang="en-US" dirty="0"/>
          </a:p>
        </p:txBody>
      </p:sp>
      <p:sp>
        <p:nvSpPr>
          <p:cNvPr id="3" name="Content Placeholder 2"/>
          <p:cNvSpPr>
            <a:spLocks noGrp="1"/>
          </p:cNvSpPr>
          <p:nvPr>
            <p:ph idx="1"/>
          </p:nvPr>
        </p:nvSpPr>
        <p:spPr>
          <a:xfrm>
            <a:off x="360680" y="1626235"/>
            <a:ext cx="8382000" cy="3231654"/>
          </a:xfrm>
        </p:spPr>
        <p:txBody>
          <a:bodyPr/>
          <a:lstStyle/>
          <a:p>
            <a:r>
              <a:rPr lang="en-US" dirty="0" smtClean="0">
                <a:solidFill>
                  <a:srgbClr val="FF0000"/>
                </a:solidFill>
              </a:rPr>
              <a:t>SAGE is very effective at finding bugs.</a:t>
            </a:r>
          </a:p>
          <a:p>
            <a:r>
              <a:rPr lang="en-US" dirty="0" smtClean="0"/>
              <a:t>Works on large applications.</a:t>
            </a:r>
          </a:p>
          <a:p>
            <a:r>
              <a:rPr lang="en-US" dirty="0" smtClean="0"/>
              <a:t>Fully automated</a:t>
            </a:r>
          </a:p>
          <a:p>
            <a:r>
              <a:rPr lang="en-US" dirty="0" smtClean="0"/>
              <a:t>Easy to deploy (x86 analysis – any language)</a:t>
            </a:r>
          </a:p>
          <a:p>
            <a:r>
              <a:rPr lang="en-US" dirty="0" smtClean="0"/>
              <a:t>Used in various groups inside Microsoft</a:t>
            </a:r>
          </a:p>
          <a:p>
            <a:r>
              <a:rPr lang="en-US" dirty="0" smtClean="0"/>
              <a:t>Powered by Z3.</a:t>
            </a:r>
          </a:p>
          <a:p>
            <a:endParaRPr lang="en-US" dirty="0"/>
          </a:p>
        </p:txBody>
      </p:sp>
    </p:spTree>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SAGE↔ Z3</a:t>
            </a:r>
            <a:endParaRPr lang="en-US" dirty="0"/>
          </a:p>
        </p:txBody>
      </p:sp>
      <p:sp>
        <p:nvSpPr>
          <p:cNvPr id="3" name="Content Placeholder 2"/>
          <p:cNvSpPr>
            <a:spLocks noGrp="1"/>
          </p:cNvSpPr>
          <p:nvPr>
            <p:ph idx="1"/>
          </p:nvPr>
        </p:nvSpPr>
        <p:spPr>
          <a:xfrm>
            <a:off x="360680" y="1697355"/>
            <a:ext cx="8382000" cy="2622256"/>
          </a:xfrm>
        </p:spPr>
        <p:txBody>
          <a:bodyPr/>
          <a:lstStyle/>
          <a:p>
            <a:r>
              <a:rPr lang="en-US" dirty="0" smtClean="0"/>
              <a:t>Formulas are usually big conjunctions.</a:t>
            </a:r>
          </a:p>
          <a:p>
            <a:r>
              <a:rPr lang="en-US" dirty="0" smtClean="0"/>
              <a:t>SAGE uses only the </a:t>
            </a:r>
            <a:r>
              <a:rPr lang="en-US" dirty="0" err="1" smtClean="0"/>
              <a:t>bitvector</a:t>
            </a:r>
            <a:r>
              <a:rPr lang="en-US" dirty="0" smtClean="0"/>
              <a:t> and array theories.</a:t>
            </a:r>
          </a:p>
          <a:p>
            <a:r>
              <a:rPr lang="en-US" dirty="0" smtClean="0"/>
              <a:t>Pre-processing step has a huge performance impact.</a:t>
            </a:r>
          </a:p>
          <a:p>
            <a:pPr lvl="1"/>
            <a:r>
              <a:rPr lang="en-US" dirty="0" smtClean="0"/>
              <a:t>Eliminate variables.</a:t>
            </a:r>
          </a:p>
          <a:p>
            <a:pPr lvl="1"/>
            <a:r>
              <a:rPr lang="en-US" dirty="0" smtClean="0"/>
              <a:t>Simplify formulas.</a:t>
            </a:r>
          </a:p>
          <a:p>
            <a:r>
              <a:rPr lang="en-US" dirty="0" smtClean="0">
                <a:solidFill>
                  <a:srgbClr val="FF0000"/>
                </a:solidFill>
              </a:rPr>
              <a:t>Early </a:t>
            </a:r>
            <a:r>
              <a:rPr lang="en-US" dirty="0" err="1" smtClean="0">
                <a:solidFill>
                  <a:srgbClr val="FF0000"/>
                </a:solidFill>
              </a:rPr>
              <a:t>unsat</a:t>
            </a:r>
            <a:r>
              <a:rPr lang="en-US" dirty="0" smtClean="0">
                <a:solidFill>
                  <a:srgbClr val="FF0000"/>
                </a:solidFill>
              </a:rPr>
              <a:t> detection</a:t>
            </a:r>
            <a:r>
              <a:rPr lang="en-US" dirty="0" smtClean="0"/>
              <a:t>.</a:t>
            </a:r>
          </a:p>
        </p:txBody>
      </p:sp>
    </p:spTree>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623656"/>
            <a:ext cx="7690115" cy="750205"/>
          </a:xfrm>
        </p:spPr>
        <p:txBody>
          <a:bodyPr/>
          <a:lstStyle/>
          <a:p>
            <a:r>
              <a:rPr lang="en-US" dirty="0" smtClean="0"/>
              <a:t>Static Driver Verifier</a:t>
            </a:r>
            <a:endParaRPr lang="en-US" dirty="0"/>
          </a:p>
        </p:txBody>
      </p:sp>
      <p:pic>
        <p:nvPicPr>
          <p:cNvPr id="6" name="Picture 2"/>
          <p:cNvPicPr>
            <a:picLocks noChangeAspect="1" noChangeArrowheads="1"/>
          </p:cNvPicPr>
          <p:nvPr/>
        </p:nvPicPr>
        <p:blipFill>
          <a:blip r:embed="rId3" cstate="print"/>
          <a:srcRect/>
          <a:stretch>
            <a:fillRect/>
          </a:stretch>
        </p:blipFill>
        <p:spPr bwMode="auto">
          <a:xfrm>
            <a:off x="691586" y="2751871"/>
            <a:ext cx="2600833" cy="1159953"/>
          </a:xfrm>
          <a:prstGeom prst="rect">
            <a:avLst/>
          </a:prstGeom>
          <a:noFill/>
          <a:ln w="9525">
            <a:noFill/>
            <a:miter lim="800000"/>
            <a:headEnd/>
            <a:tailEnd/>
          </a:ln>
          <a:effectLst/>
        </p:spPr>
      </p:pic>
    </p:spTree>
    <p:custDataLst>
      <p:tags r:id="rId1"/>
    </p:custDataLs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Driver Verifier</a:t>
            </a:r>
            <a:br>
              <a:rPr lang="en-US" dirty="0" smtClean="0"/>
            </a:br>
            <a:endParaRPr spc="-167">
              <a:solidFill>
                <a:schemeClr val="accent1"/>
              </a:solidFill>
              <a:effectLst>
                <a:outerShdw blurRad="50800" dist="38100" dir="2700000" algn="tl" rotWithShape="0">
                  <a:prstClr val="black">
                    <a:alpha val="61000"/>
                  </a:prstClr>
                </a:outerShdw>
              </a:effectLst>
            </a:endParaRPr>
          </a:p>
        </p:txBody>
      </p:sp>
      <p:sp>
        <p:nvSpPr>
          <p:cNvPr id="107" name="TextBox 106"/>
          <p:cNvSpPr txBox="1"/>
          <p:nvPr/>
        </p:nvSpPr>
        <p:spPr>
          <a:xfrm>
            <a:off x="128356" y="5922037"/>
            <a:ext cx="3669921" cy="461665"/>
          </a:xfrm>
          <a:prstGeom prst="rect">
            <a:avLst/>
          </a:prstGeom>
          <a:noFill/>
        </p:spPr>
        <p:txBody>
          <a:bodyPr wrap="square" rtlCol="0">
            <a:spAutoFit/>
          </a:bodyPr>
          <a:lstStyle/>
          <a:p>
            <a:r>
              <a:rPr lang="en-US" sz="1200" dirty="0" smtClean="0">
                <a:solidFill>
                  <a:srgbClr val="9C42E6"/>
                </a:solidFill>
                <a:latin typeface="Calibri" pitchFamily="34" charset="0"/>
              </a:rPr>
              <a:t>Ella Bounimova, Vlad Levin, Jakob Lichtenberg, </a:t>
            </a:r>
          </a:p>
          <a:p>
            <a:r>
              <a:rPr lang="en-US" sz="1200" dirty="0" smtClean="0">
                <a:solidFill>
                  <a:srgbClr val="9C42E6"/>
                </a:solidFill>
                <a:latin typeface="Calibri" pitchFamily="34" charset="0"/>
              </a:rPr>
              <a:t>Tom Ball, Sriram Rajamani, Byron Cook</a:t>
            </a:r>
            <a:endParaRPr lang="en-US" sz="1200" dirty="0">
              <a:solidFill>
                <a:srgbClr val="9C42E6"/>
              </a:solidFill>
              <a:latin typeface="Calibri" pitchFamily="34" charset="0"/>
            </a:endParaRPr>
          </a:p>
        </p:txBody>
      </p:sp>
      <p:sp>
        <p:nvSpPr>
          <p:cNvPr id="68" name="Text Placeholder 2"/>
          <p:cNvSpPr txBox="1">
            <a:spLocks/>
          </p:cNvSpPr>
          <p:nvPr/>
        </p:nvSpPr>
        <p:spPr>
          <a:xfrm>
            <a:off x="381000" y="1676400"/>
            <a:ext cx="8382000" cy="1809726"/>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Z3 is</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part of SDV 2.0 (Windows 7)</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2800" dirty="0" smtClean="0">
                <a:solidFill>
                  <a:schemeClr val="bg1"/>
                </a:solidFill>
                <a:latin typeface="Calibri" pitchFamily="34" charset="0"/>
              </a:rPr>
              <a:t>It </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is used for:</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rPr>
              <a:t>Predicate abstraction (c2bp)</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rPr>
              <a:t>Counter-example refinement (</a:t>
            </a:r>
            <a:r>
              <a:rPr lang="en-US" sz="2800" dirty="0" err="1" smtClean="0">
                <a:solidFill>
                  <a:schemeClr val="bg1"/>
                </a:solidFill>
                <a:latin typeface="Calibri" pitchFamily="34" charset="0"/>
              </a:rPr>
              <a:t>newton</a:t>
            </a:r>
            <a:r>
              <a:rPr lang="en-US" sz="2800" dirty="0" smtClean="0">
                <a:solidFill>
                  <a:schemeClr val="bg1"/>
                </a:solidFill>
                <a:latin typeface="Calibri" pitchFamily="34" charset="0"/>
              </a:rPr>
              <a:t>)</a:t>
            </a:r>
          </a:p>
        </p:txBody>
      </p:sp>
      <p:pic>
        <p:nvPicPr>
          <p:cNvPr id="21506" name="Picture 2"/>
          <p:cNvPicPr>
            <a:picLocks noChangeAspect="1" noChangeArrowheads="1"/>
          </p:cNvPicPr>
          <p:nvPr/>
        </p:nvPicPr>
        <p:blipFill>
          <a:blip r:embed="rId4" cstate="print"/>
          <a:srcRect/>
          <a:stretch>
            <a:fillRect/>
          </a:stretch>
        </p:blipFill>
        <p:spPr bwMode="auto">
          <a:xfrm>
            <a:off x="2921078" y="4097785"/>
            <a:ext cx="2600833" cy="1159953"/>
          </a:xfrm>
          <a:prstGeom prst="rect">
            <a:avLst/>
          </a:prstGeom>
          <a:noFill/>
          <a:ln w="9525">
            <a:noFill/>
            <a:miter lim="800000"/>
            <a:headEnd/>
            <a:tailEnd/>
          </a:ln>
          <a:effectLst/>
        </p:spPr>
      </p:pic>
      <p:pic>
        <p:nvPicPr>
          <p:cNvPr id="7" name="Picture 6" descr="tball.jpg"/>
          <p:cNvPicPr>
            <a:picLocks noChangeAspect="1"/>
          </p:cNvPicPr>
          <p:nvPr/>
        </p:nvPicPr>
        <p:blipFill>
          <a:blip r:embed="rId5" cstate="print"/>
          <a:stretch>
            <a:fillRect/>
          </a:stretch>
        </p:blipFill>
        <p:spPr>
          <a:xfrm>
            <a:off x="215703" y="5234075"/>
            <a:ext cx="615154" cy="615154"/>
          </a:xfrm>
          <a:prstGeom prst="rect">
            <a:avLst/>
          </a:prstGeom>
        </p:spPr>
      </p:pic>
      <p:pic>
        <p:nvPicPr>
          <p:cNvPr id="8" name="Picture 7" descr="rse-fte.jpg"/>
          <p:cNvPicPr>
            <a:picLocks noChangeAspect="1"/>
          </p:cNvPicPr>
          <p:nvPr/>
        </p:nvPicPr>
        <p:blipFill>
          <a:blip r:embed="rId6" cstate="print"/>
          <a:srcRect l="53218" t="19025" r="31604" b="58814"/>
          <a:stretch>
            <a:fillRect/>
          </a:stretch>
        </p:blipFill>
        <p:spPr>
          <a:xfrm>
            <a:off x="822178" y="5214090"/>
            <a:ext cx="575569" cy="635523"/>
          </a:xfrm>
          <a:prstGeom prst="rect">
            <a:avLst/>
          </a:prstGeom>
        </p:spPr>
      </p:pic>
      <p:pic>
        <p:nvPicPr>
          <p:cNvPr id="9" name="Picture 8" descr="ella.jpg"/>
          <p:cNvPicPr>
            <a:picLocks noChangeAspect="1"/>
          </p:cNvPicPr>
          <p:nvPr/>
        </p:nvPicPr>
        <p:blipFill>
          <a:blip r:embed="rId7" cstate="print"/>
          <a:stretch>
            <a:fillRect/>
          </a:stretch>
        </p:blipFill>
        <p:spPr>
          <a:xfrm>
            <a:off x="1378564" y="5223803"/>
            <a:ext cx="660433" cy="601688"/>
          </a:xfrm>
          <a:prstGeom prst="rect">
            <a:avLst/>
          </a:prstGeom>
        </p:spPr>
      </p:pic>
      <p:pic>
        <p:nvPicPr>
          <p:cNvPr id="10" name="Picture 9" descr="jl.jpg"/>
          <p:cNvPicPr>
            <a:picLocks noChangeAspect="1"/>
          </p:cNvPicPr>
          <p:nvPr/>
        </p:nvPicPr>
        <p:blipFill>
          <a:blip r:embed="rId8" cstate="print"/>
          <a:stretch>
            <a:fillRect/>
          </a:stretch>
        </p:blipFill>
        <p:spPr>
          <a:xfrm>
            <a:off x="1995029" y="5184729"/>
            <a:ext cx="447868" cy="647112"/>
          </a:xfrm>
          <a:prstGeom prst="rect">
            <a:avLst/>
          </a:prstGeom>
        </p:spPr>
      </p:pic>
    </p:spTree>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Overview</a:t>
            </a:r>
            <a:endParaRPr lang="en-US" dirty="0">
              <a:latin typeface="Calibri" pitchFamily="34" charset="0"/>
            </a:endParaRPr>
          </a:p>
        </p:txBody>
      </p:sp>
      <p:sp>
        <p:nvSpPr>
          <p:cNvPr id="3" name="Content Placeholder 2"/>
          <p:cNvSpPr>
            <a:spLocks noGrp="1"/>
          </p:cNvSpPr>
          <p:nvPr>
            <p:ph idx="4294967295"/>
          </p:nvPr>
        </p:nvSpPr>
        <p:spPr>
          <a:xfrm>
            <a:off x="493295" y="1786189"/>
            <a:ext cx="8382000" cy="4246563"/>
          </a:xfrm>
        </p:spPr>
        <p:txBody>
          <a:bodyPr/>
          <a:lstStyle/>
          <a:p>
            <a:r>
              <a:rPr lang="en-US" sz="2400" i="1" dirty="0" smtClean="0">
                <a:latin typeface="Calibri" pitchFamily="34" charset="0"/>
              </a:rPr>
              <a:t>http://research.microsoft.com/slam/</a:t>
            </a:r>
          </a:p>
          <a:p>
            <a:r>
              <a:rPr lang="en-US" sz="2400" i="1" dirty="0" smtClean="0">
                <a:solidFill>
                  <a:srgbClr val="FF0000"/>
                </a:solidFill>
                <a:latin typeface="Calibri" pitchFamily="34" charset="0"/>
              </a:rPr>
              <a:t>SLAM/SDV</a:t>
            </a:r>
            <a:r>
              <a:rPr lang="en-US" sz="2400" dirty="0" smtClean="0">
                <a:latin typeface="Calibri" pitchFamily="34" charset="0"/>
              </a:rPr>
              <a:t> is a software model checker.</a:t>
            </a:r>
          </a:p>
          <a:p>
            <a:r>
              <a:rPr lang="en-US" sz="2400" dirty="0" smtClean="0">
                <a:latin typeface="Calibri" pitchFamily="34" charset="0"/>
              </a:rPr>
              <a:t>Application domain: </a:t>
            </a:r>
            <a:r>
              <a:rPr lang="en-US" sz="2400" i="1" dirty="0" smtClean="0">
                <a:solidFill>
                  <a:srgbClr val="FF0000"/>
                </a:solidFill>
                <a:latin typeface="Calibri" pitchFamily="34" charset="0"/>
              </a:rPr>
              <a:t>device drivers</a:t>
            </a:r>
            <a:r>
              <a:rPr lang="en-US" sz="2400" i="1" dirty="0" smtClean="0">
                <a:latin typeface="Calibri" pitchFamily="34" charset="0"/>
              </a:rPr>
              <a:t>.</a:t>
            </a:r>
          </a:p>
          <a:p>
            <a:r>
              <a:rPr lang="en-US" sz="2400" dirty="0" smtClean="0">
                <a:latin typeface="Calibri" pitchFamily="34" charset="0"/>
              </a:rPr>
              <a:t>Architecture:</a:t>
            </a:r>
          </a:p>
          <a:p>
            <a:pPr lvl="1">
              <a:buNone/>
            </a:pPr>
            <a:r>
              <a:rPr lang="en-US" sz="2400" b="1" dirty="0" smtClean="0">
                <a:latin typeface="Calibri" pitchFamily="34" charset="0"/>
              </a:rPr>
              <a:t>c2bp  </a:t>
            </a:r>
            <a:r>
              <a:rPr lang="en-US" sz="2400" dirty="0" smtClean="0">
                <a:latin typeface="Calibri" pitchFamily="34" charset="0"/>
              </a:rPr>
              <a:t>C program → </a:t>
            </a:r>
            <a:r>
              <a:rPr lang="en-US" sz="2400" dirty="0" err="1" smtClean="0">
                <a:latin typeface="Calibri" pitchFamily="34" charset="0"/>
              </a:rPr>
              <a:t>boolean</a:t>
            </a:r>
            <a:r>
              <a:rPr lang="en-US" sz="2400" dirty="0" smtClean="0">
                <a:latin typeface="Calibri" pitchFamily="34" charset="0"/>
              </a:rPr>
              <a:t> program (</a:t>
            </a:r>
            <a:r>
              <a:rPr lang="en-US" sz="2400" i="1" dirty="0" smtClean="0">
                <a:latin typeface="Calibri" pitchFamily="34" charset="0"/>
              </a:rPr>
              <a:t>predicate abstraction).</a:t>
            </a:r>
          </a:p>
          <a:p>
            <a:pPr lvl="1">
              <a:buNone/>
            </a:pPr>
            <a:r>
              <a:rPr lang="en-US" sz="2400" b="1" dirty="0" smtClean="0">
                <a:latin typeface="Calibri" pitchFamily="34" charset="0"/>
              </a:rPr>
              <a:t>bebop </a:t>
            </a:r>
            <a:r>
              <a:rPr lang="en-US" sz="2400" dirty="0" smtClean="0">
                <a:latin typeface="Calibri" pitchFamily="34" charset="0"/>
              </a:rPr>
              <a:t>Model checker for </a:t>
            </a:r>
            <a:r>
              <a:rPr lang="en-US" sz="2400" dirty="0" err="1" smtClean="0">
                <a:latin typeface="Calibri" pitchFamily="34" charset="0"/>
              </a:rPr>
              <a:t>boolean</a:t>
            </a:r>
            <a:r>
              <a:rPr lang="en-US" sz="2400" dirty="0" smtClean="0">
                <a:latin typeface="Calibri" pitchFamily="34" charset="0"/>
              </a:rPr>
              <a:t> programs.</a:t>
            </a:r>
          </a:p>
          <a:p>
            <a:pPr lvl="1">
              <a:buNone/>
            </a:pPr>
            <a:r>
              <a:rPr lang="en-US" sz="2400" b="1" dirty="0" err="1" smtClean="0">
                <a:latin typeface="Calibri" pitchFamily="34" charset="0"/>
              </a:rPr>
              <a:t>newton</a:t>
            </a:r>
            <a:r>
              <a:rPr lang="en-US" sz="2400" b="1" dirty="0" smtClean="0">
                <a:latin typeface="Calibri" pitchFamily="34" charset="0"/>
              </a:rPr>
              <a:t> </a:t>
            </a:r>
            <a:r>
              <a:rPr lang="en-US" sz="2400" dirty="0" smtClean="0">
                <a:latin typeface="Calibri" pitchFamily="34" charset="0"/>
              </a:rPr>
              <a:t>Model refinement (check for path feasibility)</a:t>
            </a:r>
          </a:p>
          <a:p>
            <a:r>
              <a:rPr lang="en-US" sz="2400" dirty="0" smtClean="0">
                <a:latin typeface="Calibri" pitchFamily="34" charset="0"/>
              </a:rPr>
              <a:t>SMT solvers are used to perform predicate abstraction and to check path feasibility.</a:t>
            </a:r>
          </a:p>
          <a:p>
            <a:r>
              <a:rPr lang="en-US" sz="2400" dirty="0" smtClean="0">
                <a:latin typeface="Calibri" pitchFamily="34" charset="0"/>
              </a:rPr>
              <a:t>c2bp makes several calls to the SMT solver. The formulas are relatively small.</a:t>
            </a:r>
            <a:endParaRPr lang="en-US" sz="2400" dirty="0">
              <a:latin typeface="Calibri" pitchFamily="34" charset="0"/>
            </a:endParaRPr>
          </a:p>
        </p:txBody>
      </p:sp>
    </p:spTree>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KeAcquireSpinLock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err="1" smtClean="0">
                <a:solidFill>
                  <a:schemeClr val="bg1"/>
                </a:solidFill>
                <a:latin typeface="Courier New" pitchFamily="49" charset="0"/>
              </a:rPr>
              <a:t>nPacketsOld</a:t>
            </a:r>
            <a:r>
              <a:rPr lang="en-US" sz="2000" b="0" dirty="0" smtClean="0">
                <a:solidFill>
                  <a:schemeClr val="bg1"/>
                </a:solidFill>
                <a:latin typeface="Courier New" pitchFamily="49" charset="0"/>
              </a:rPr>
              <a:t> = </a:t>
            </a:r>
            <a:r>
              <a:rPr lang="en-US" sz="2000" b="0" dirty="0" err="1" smtClean="0">
                <a:solidFill>
                  <a:schemeClr val="bg1"/>
                </a:solidFill>
                <a:latin typeface="Courier New" pitchFamily="49" charset="0"/>
              </a:rPr>
              <a:t>nPackets</a:t>
            </a: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if(request){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request = request-&gt;Next;</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0" dirty="0" err="1" smtClean="0">
                <a:solidFill>
                  <a:schemeClr val="bg1"/>
                </a:solidFill>
                <a:latin typeface="Courier New" pitchFamily="49" charset="0"/>
              </a:rPr>
              <a:t>nPackets</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0" dirty="0" err="1" smtClean="0">
                <a:solidFill>
                  <a:schemeClr val="bg1"/>
                </a:solidFill>
                <a:latin typeface="Courier New" pitchFamily="49" charset="0"/>
              </a:rPr>
              <a:t>nPackets</a:t>
            </a:r>
            <a:r>
              <a:rPr lang="en-US" sz="2000" b="0" dirty="0" smtClean="0">
                <a:solidFill>
                  <a:schemeClr val="bg1"/>
                </a:solidFill>
                <a:latin typeface="Courier New" pitchFamily="49" charset="0"/>
              </a:rPr>
              <a:t> != </a:t>
            </a:r>
            <a:r>
              <a:rPr lang="en-US" sz="2000" b="0" dirty="0" err="1" smtClean="0">
                <a:solidFill>
                  <a:schemeClr val="bg1"/>
                </a:solidFill>
                <a:latin typeface="Courier New" pitchFamily="49" charset="0"/>
              </a:rPr>
              <a:t>nPacketsOld</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5688767" y="292308"/>
            <a:ext cx="324537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tx1"/>
                </a:solidFill>
                <a:effectLst>
                  <a:outerShdw blurRad="38100" dist="38100" dir="2700000" algn="tl">
                    <a:srgbClr val="000000">
                      <a:alpha val="43137"/>
                    </a:srgbClr>
                  </a:outerShdw>
                </a:effectLst>
                <a:latin typeface="Calibri" pitchFamily="34" charset="0"/>
              </a:rPr>
              <a:t>Do this code obey the looking rule?</a:t>
            </a:r>
            <a:endPar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endParaRPr>
          </a:p>
        </p:txBody>
      </p:sp>
    </p:spTree>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KeAcquireSpinLock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5508885" y="292308"/>
            <a:ext cx="3425253"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tx1"/>
                </a:solidFill>
                <a:effectLst>
                  <a:outerShdw blurRad="38100" dist="38100" dir="2700000" algn="tl">
                    <a:srgbClr val="000000">
                      <a:alpha val="43137"/>
                    </a:srgbClr>
                  </a:outerShdw>
                </a:effectLst>
                <a:latin typeface="Calibri" pitchFamily="34" charset="0"/>
              </a:rPr>
              <a:t>Model checking Boolean program</a:t>
            </a:r>
            <a:endPar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5" name="AutoShape 10"/>
          <p:cNvCxnSpPr>
            <a:cxnSpLocks noChangeShapeType="1"/>
            <a:stCxn id="26" idx="4"/>
            <a:endCxn id="27" idx="0"/>
          </p:cNvCxnSpPr>
          <p:nvPr/>
        </p:nvCxnSpPr>
        <p:spPr bwMode="auto">
          <a:xfrm flipH="1">
            <a:off x="2051779" y="5311515"/>
            <a:ext cx="30480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6" name="AutoShape 11"/>
          <p:cNvCxnSpPr>
            <a:cxnSpLocks noChangeShapeType="1"/>
          </p:cNvCxnSpPr>
          <p:nvPr/>
        </p:nvCxnSpPr>
        <p:spPr bwMode="auto">
          <a:xfrm flipH="1">
            <a:off x="2040667" y="5843328"/>
            <a:ext cx="3175"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7" name="Oval 24"/>
          <p:cNvSpPr>
            <a:spLocks noChangeArrowheads="1"/>
          </p:cNvSpPr>
          <p:nvPr/>
        </p:nvSpPr>
        <p:spPr bwMode="auto">
          <a:xfrm>
            <a:off x="17850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8" name="Oval 25"/>
          <p:cNvSpPr>
            <a:spLocks noChangeArrowheads="1"/>
          </p:cNvSpPr>
          <p:nvPr/>
        </p:nvSpPr>
        <p:spPr bwMode="auto">
          <a:xfrm>
            <a:off x="1785079" y="6149715"/>
            <a:ext cx="533400" cy="30480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sz="2000" b="0">
                <a:solidFill>
                  <a:schemeClr val="bg1"/>
                </a:solidFill>
              </a:rPr>
              <a:t>E</a:t>
            </a:r>
          </a:p>
        </p:txBody>
      </p:sp>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5" grpId="0" animBg="1"/>
      <p:bldP spid="26" grpId="0" animBg="1"/>
      <p:bldP spid="27"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KeAcquireSpinLock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9C42E6"/>
                </a:solidFill>
                <a:latin typeface="Courier New" pitchFamily="49" charset="0"/>
              </a:rPr>
              <a:t>nPacketsOld</a:t>
            </a:r>
            <a:r>
              <a:rPr lang="en-US" sz="2000" b="1" dirty="0" smtClean="0">
                <a:solidFill>
                  <a:srgbClr val="9C42E6"/>
                </a:solidFill>
                <a:latin typeface="Courier New" pitchFamily="49" charset="0"/>
              </a:rPr>
              <a:t> = </a:t>
            </a:r>
            <a:r>
              <a:rPr lang="en-US" sz="2000" b="1" dirty="0" err="1" smtClean="0">
                <a:solidFill>
                  <a:srgbClr val="9C42E6"/>
                </a:solidFill>
                <a:latin typeface="Courier New" pitchFamily="49" charset="0"/>
              </a:rPr>
              <a:t>nPackets</a:t>
            </a:r>
            <a:r>
              <a:rPr lang="en-US" sz="2000" b="1" dirty="0" smtClean="0">
                <a:solidFill>
                  <a:srgbClr val="9C42E6"/>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if(request){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request = request-&gt;Next;</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1" dirty="0" err="1" smtClean="0">
                <a:solidFill>
                  <a:srgbClr val="9C42E6"/>
                </a:solidFill>
                <a:latin typeface="Courier New" pitchFamily="49" charset="0"/>
              </a:rPr>
              <a:t>nPackets</a:t>
            </a:r>
            <a:r>
              <a:rPr lang="en-US" sz="2000" b="1" dirty="0" smtClean="0">
                <a:solidFill>
                  <a:srgbClr val="9C42E6"/>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1" dirty="0" err="1" smtClean="0">
                <a:solidFill>
                  <a:srgbClr val="9C42E6"/>
                </a:solidFill>
                <a:latin typeface="Courier New" pitchFamily="49" charset="0"/>
              </a:rPr>
              <a:t>nPackets</a:t>
            </a:r>
            <a:r>
              <a:rPr lang="en-US" sz="2000" b="1" dirty="0" smtClean="0">
                <a:solidFill>
                  <a:srgbClr val="9C42E6"/>
                </a:solidFill>
                <a:latin typeface="Courier New" pitchFamily="49" charset="0"/>
              </a:rPr>
              <a:t> != </a:t>
            </a:r>
            <a:r>
              <a:rPr lang="en-US" sz="2000" b="1" dirty="0" err="1" smtClean="0">
                <a:solidFill>
                  <a:srgbClr val="9C42E6"/>
                </a:solidFill>
                <a:latin typeface="Courier New" pitchFamily="49" charset="0"/>
              </a:rPr>
              <a:t>nPacketsOld</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5688767" y="292308"/>
            <a:ext cx="324537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tx1"/>
                </a:solidFill>
                <a:effectLst>
                  <a:outerShdw blurRad="38100" dist="38100" dir="2700000" algn="tl">
                    <a:srgbClr val="000000">
                      <a:alpha val="43137"/>
                    </a:srgbClr>
                  </a:outerShdw>
                </a:effectLst>
                <a:latin typeface="Calibri" pitchFamily="34" charset="0"/>
              </a:rPr>
              <a:t>Is error path feasible? </a:t>
            </a:r>
            <a:endPar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5" name="AutoShape 10"/>
          <p:cNvCxnSpPr>
            <a:cxnSpLocks noChangeShapeType="1"/>
            <a:stCxn id="26" idx="4"/>
            <a:endCxn id="27" idx="0"/>
          </p:cNvCxnSpPr>
          <p:nvPr/>
        </p:nvCxnSpPr>
        <p:spPr bwMode="auto">
          <a:xfrm flipH="1">
            <a:off x="2051779" y="5311515"/>
            <a:ext cx="304800" cy="2286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6" name="AutoShape 11"/>
          <p:cNvCxnSpPr>
            <a:cxnSpLocks noChangeShapeType="1"/>
          </p:cNvCxnSpPr>
          <p:nvPr/>
        </p:nvCxnSpPr>
        <p:spPr bwMode="auto">
          <a:xfrm flipH="1">
            <a:off x="2040667" y="5843328"/>
            <a:ext cx="3175"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7" name="Oval 24"/>
          <p:cNvSpPr>
            <a:spLocks noChangeArrowheads="1"/>
          </p:cNvSpPr>
          <p:nvPr/>
        </p:nvSpPr>
        <p:spPr bwMode="auto">
          <a:xfrm>
            <a:off x="1785079" y="5540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8" name="Oval 25"/>
          <p:cNvSpPr>
            <a:spLocks noChangeArrowheads="1"/>
          </p:cNvSpPr>
          <p:nvPr/>
        </p:nvSpPr>
        <p:spPr bwMode="auto">
          <a:xfrm>
            <a:off x="1785079" y="6149715"/>
            <a:ext cx="533400" cy="30480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sz="2000" b="0">
                <a:solidFill>
                  <a:schemeClr val="bg1"/>
                </a:solidFill>
              </a:rPr>
              <a:t>E</a:t>
            </a:r>
          </a:p>
        </p:txBody>
      </p:sp>
    </p:spTree>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Theorem </a:t>
            </a:r>
            <a:r>
              <a:rPr lang="en-US" dirty="0" err="1" smtClean="0"/>
              <a:t>Provers</a:t>
            </a:r>
            <a:r>
              <a:rPr lang="en-US" dirty="0" smtClean="0"/>
              <a:t>/Satisfiability Checkers</a:t>
            </a:r>
            <a:endParaRPr spc="-167">
              <a:solidFill>
                <a:schemeClr val="accent1"/>
              </a:solidFill>
              <a:effectLst>
                <a:outerShdw blurRad="50800" dist="38100" dir="2700000" algn="tl" rotWithShape="0">
                  <a:prstClr val="black">
                    <a:alpha val="61000"/>
                  </a:prstClr>
                </a:outerShdw>
              </a:effectLst>
            </a:endParaRPr>
          </a:p>
        </p:txBody>
      </p:sp>
      <p:sp>
        <p:nvSpPr>
          <p:cNvPr id="4" name="TextBox 3"/>
          <p:cNvSpPr txBox="1"/>
          <p:nvPr/>
        </p:nvSpPr>
        <p:spPr>
          <a:xfrm>
            <a:off x="1426396" y="1549683"/>
            <a:ext cx="5796337" cy="1384995"/>
          </a:xfrm>
          <a:prstGeom prst="rect">
            <a:avLst/>
          </a:prstGeom>
          <a:noFill/>
        </p:spPr>
        <p:txBody>
          <a:bodyPr wrap="square" rtlCol="0">
            <a:spAutoFit/>
          </a:bodyPr>
          <a:lstStyle/>
          <a:p>
            <a:pPr algn="ctr"/>
            <a:r>
              <a:rPr lang="en-US" sz="2800" dirty="0" smtClean="0">
                <a:solidFill>
                  <a:schemeClr val="bg1"/>
                </a:solidFill>
                <a:latin typeface="Calibri" pitchFamily="34" charset="0"/>
                <a:cs typeface="Calibri" pitchFamily="34" charset="0"/>
              </a:rPr>
              <a:t>A formula </a:t>
            </a:r>
            <a:r>
              <a:rPr lang="en-US" sz="2800" dirty="0" smtClean="0">
                <a:solidFill>
                  <a:srgbClr val="FF0000"/>
                </a:solidFill>
                <a:latin typeface="Calibri" pitchFamily="34" charset="0"/>
                <a:cs typeface="Calibri" pitchFamily="34" charset="0"/>
              </a:rPr>
              <a:t>F</a:t>
            </a:r>
            <a:r>
              <a:rPr lang="en-US" sz="2800" dirty="0" smtClean="0">
                <a:solidFill>
                  <a:schemeClr val="bg1"/>
                </a:solidFill>
                <a:latin typeface="Calibri" pitchFamily="34" charset="0"/>
                <a:cs typeface="Calibri" pitchFamily="34" charset="0"/>
              </a:rPr>
              <a:t> is valid</a:t>
            </a:r>
          </a:p>
          <a:p>
            <a:pPr algn="ctr"/>
            <a:r>
              <a:rPr lang="en-US" sz="2800" dirty="0" err="1" smtClean="0">
                <a:solidFill>
                  <a:schemeClr val="bg1"/>
                </a:solidFill>
                <a:latin typeface="Calibri" pitchFamily="34" charset="0"/>
                <a:cs typeface="Calibri" pitchFamily="34" charset="0"/>
              </a:rPr>
              <a:t>Iff</a:t>
            </a:r>
            <a:endParaRPr lang="en-US" sz="2800" dirty="0" smtClean="0">
              <a:solidFill>
                <a:schemeClr val="bg1"/>
              </a:solidFill>
              <a:latin typeface="Calibri" pitchFamily="34" charset="0"/>
              <a:cs typeface="Calibri" pitchFamily="34" charset="0"/>
            </a:endParaRPr>
          </a:p>
          <a:p>
            <a:pPr algn="ctr"/>
            <a:r>
              <a:rPr lang="en-US" sz="2800" dirty="0" smtClean="0">
                <a:solidFill>
                  <a:srgbClr val="FF0000"/>
                </a:solidFill>
                <a:latin typeface="Calibri" pitchFamily="34" charset="0"/>
                <a:cs typeface="Calibri" pitchFamily="34" charset="0"/>
                <a:sym typeface="Symbol"/>
              </a:rPr>
              <a:t>F</a:t>
            </a:r>
            <a:r>
              <a:rPr lang="en-US" sz="2800" dirty="0" smtClean="0">
                <a:solidFill>
                  <a:schemeClr val="bg1"/>
                </a:solidFill>
                <a:latin typeface="Calibri" pitchFamily="34" charset="0"/>
                <a:cs typeface="Calibri" pitchFamily="34" charset="0"/>
                <a:sym typeface="Symbol"/>
              </a:rPr>
              <a:t> is </a:t>
            </a:r>
            <a:r>
              <a:rPr lang="en-US" sz="2800" dirty="0" err="1" smtClean="0">
                <a:solidFill>
                  <a:schemeClr val="bg1"/>
                </a:solidFill>
                <a:latin typeface="Calibri" pitchFamily="34" charset="0"/>
                <a:cs typeface="Calibri" pitchFamily="34" charset="0"/>
                <a:sym typeface="Symbol"/>
              </a:rPr>
              <a:t>unsatisfiable</a:t>
            </a:r>
            <a:endParaRPr lang="en-US" sz="2800" dirty="0" smtClean="0">
              <a:solidFill>
                <a:schemeClr val="bg1"/>
              </a:solidFill>
              <a:latin typeface="Calibri" pitchFamily="34" charset="0"/>
              <a:cs typeface="Calibri" pitchFamily="34" charset="0"/>
            </a:endParaRPr>
          </a:p>
        </p:txBody>
      </p:sp>
      <p:sp>
        <p:nvSpPr>
          <p:cNvPr id="7" name="Rounded Rectangle 6"/>
          <p:cNvSpPr/>
          <p:nvPr/>
        </p:nvSpPr>
        <p:spPr bwMode="auto">
          <a:xfrm>
            <a:off x="2793720" y="3380198"/>
            <a:ext cx="3195263" cy="172606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Theorem </a:t>
            </a:r>
            <a:r>
              <a:rPr kumimoji="0" lang="en-US" sz="2400" b="0" i="0" u="none" strike="noStrike" cap="none" normalizeH="0" baseline="0" dirty="0" err="1" smtClean="0">
                <a:solidFill>
                  <a:schemeClr val="bg1"/>
                </a:solidFill>
                <a:latin typeface="Calibri" pitchFamily="34" charset="0"/>
                <a:cs typeface="Calibri" pitchFamily="34" charset="0"/>
              </a:rPr>
              <a:t>Prover</a:t>
            </a:r>
            <a:r>
              <a:rPr kumimoji="0" lang="en-US" sz="2400" b="0" i="0" u="none" strike="noStrike" cap="none" normalizeH="0" baseline="0" dirty="0" smtClean="0">
                <a:solidFill>
                  <a:schemeClr val="bg1"/>
                </a:solidFill>
                <a:latin typeface="Calibri" pitchFamily="34" charset="0"/>
                <a:cs typeface="Calibri" pitchFamily="34" charset="0"/>
              </a:rPr>
              <a:t>/</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Satisfiability Checker</a:t>
            </a: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2" name="TextBox 11"/>
          <p:cNvSpPr txBox="1"/>
          <p:nvPr/>
        </p:nvSpPr>
        <p:spPr>
          <a:xfrm>
            <a:off x="6714169" y="3323689"/>
            <a:ext cx="1504899" cy="830997"/>
          </a:xfrm>
          <a:prstGeom prst="rect">
            <a:avLst/>
          </a:prstGeom>
          <a:noFill/>
        </p:spPr>
        <p:txBody>
          <a:bodyPr wrap="none" rtlCol="0">
            <a:spAutoFit/>
          </a:bodyPr>
          <a:lstStyle/>
          <a:p>
            <a:r>
              <a:rPr lang="en-US" sz="2400" b="1" dirty="0" err="1" smtClean="0">
                <a:solidFill>
                  <a:schemeClr val="bg1"/>
                </a:solidFill>
                <a:latin typeface="Calibri" pitchFamily="34" charset="0"/>
                <a:cs typeface="Calibri" pitchFamily="34" charset="0"/>
              </a:rPr>
              <a:t>Satisfiable</a:t>
            </a:r>
            <a:endParaRPr lang="en-US" sz="2400" b="1" dirty="0" smtClean="0">
              <a:solidFill>
                <a:schemeClr val="bg1"/>
              </a:solidFill>
              <a:latin typeface="Calibri" pitchFamily="34" charset="0"/>
              <a:cs typeface="Calibri" pitchFamily="34" charset="0"/>
            </a:endParaRPr>
          </a:p>
          <a:p>
            <a:r>
              <a:rPr lang="en-US" sz="2400" dirty="0" smtClean="0">
                <a:solidFill>
                  <a:schemeClr val="bg1"/>
                </a:solidFill>
                <a:latin typeface="Calibri" pitchFamily="34" charset="0"/>
                <a:cs typeface="Calibri" pitchFamily="34" charset="0"/>
              </a:rPr>
              <a:t>Model</a:t>
            </a:r>
          </a:p>
        </p:txBody>
      </p:sp>
      <p:sp>
        <p:nvSpPr>
          <p:cNvPr id="14" name="Right Arrow 13"/>
          <p:cNvSpPr/>
          <p:nvPr/>
        </p:nvSpPr>
        <p:spPr bwMode="auto">
          <a:xfrm>
            <a:off x="2116482" y="3986375"/>
            <a:ext cx="606175" cy="51370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5" name="TextBox 14"/>
          <p:cNvSpPr txBox="1"/>
          <p:nvPr/>
        </p:nvSpPr>
        <p:spPr>
          <a:xfrm>
            <a:off x="1688388" y="3989799"/>
            <a:ext cx="349776" cy="523220"/>
          </a:xfrm>
          <a:prstGeom prst="rect">
            <a:avLst/>
          </a:prstGeom>
          <a:noFill/>
        </p:spPr>
        <p:txBody>
          <a:bodyPr wrap="none" rtlCol="0">
            <a:spAutoFit/>
          </a:bodyPr>
          <a:lstStyle/>
          <a:p>
            <a:r>
              <a:rPr lang="en-US" sz="2800" b="1" dirty="0" smtClean="0">
                <a:solidFill>
                  <a:srgbClr val="FF0000"/>
                </a:solidFill>
                <a:latin typeface="Calibri" pitchFamily="34" charset="0"/>
                <a:cs typeface="Calibri" pitchFamily="34" charset="0"/>
              </a:rPr>
              <a:t>F</a:t>
            </a:r>
          </a:p>
        </p:txBody>
      </p:sp>
      <p:sp>
        <p:nvSpPr>
          <p:cNvPr id="16" name="Right Arrow 15"/>
          <p:cNvSpPr/>
          <p:nvPr/>
        </p:nvSpPr>
        <p:spPr bwMode="auto">
          <a:xfrm>
            <a:off x="6080594" y="3450404"/>
            <a:ext cx="606175" cy="51370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7" name="TextBox 16"/>
          <p:cNvSpPr txBox="1"/>
          <p:nvPr/>
        </p:nvSpPr>
        <p:spPr>
          <a:xfrm>
            <a:off x="6763828" y="4349392"/>
            <a:ext cx="1847942" cy="830997"/>
          </a:xfrm>
          <a:prstGeom prst="rect">
            <a:avLst/>
          </a:prstGeom>
          <a:noFill/>
        </p:spPr>
        <p:txBody>
          <a:bodyPr wrap="none" rtlCol="0">
            <a:spAutoFit/>
          </a:bodyPr>
          <a:lstStyle/>
          <a:p>
            <a:r>
              <a:rPr lang="en-US" sz="2400" b="1" dirty="0" err="1" smtClean="0">
                <a:solidFill>
                  <a:schemeClr val="bg1"/>
                </a:solidFill>
                <a:latin typeface="Calibri" pitchFamily="34" charset="0"/>
                <a:cs typeface="Calibri" pitchFamily="34" charset="0"/>
              </a:rPr>
              <a:t>Unsatisfiable</a:t>
            </a:r>
            <a:endParaRPr lang="en-US" sz="2400" b="1" dirty="0" smtClean="0">
              <a:solidFill>
                <a:schemeClr val="bg1"/>
              </a:solidFill>
              <a:latin typeface="Calibri" pitchFamily="34" charset="0"/>
              <a:cs typeface="Calibri" pitchFamily="34" charset="0"/>
            </a:endParaRPr>
          </a:p>
          <a:p>
            <a:r>
              <a:rPr lang="en-US" sz="2400" dirty="0" smtClean="0">
                <a:solidFill>
                  <a:schemeClr val="bg1"/>
                </a:solidFill>
                <a:latin typeface="Calibri" pitchFamily="34" charset="0"/>
                <a:cs typeface="Calibri" pitchFamily="34" charset="0"/>
              </a:rPr>
              <a:t>Proof</a:t>
            </a:r>
          </a:p>
        </p:txBody>
      </p:sp>
      <p:sp>
        <p:nvSpPr>
          <p:cNvPr id="18" name="Right Arrow 17"/>
          <p:cNvSpPr/>
          <p:nvPr/>
        </p:nvSpPr>
        <p:spPr bwMode="auto">
          <a:xfrm>
            <a:off x="6089156" y="4486381"/>
            <a:ext cx="606175" cy="51370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1" name="Down Arrow 10"/>
          <p:cNvSpPr/>
          <p:nvPr/>
        </p:nvSpPr>
        <p:spPr bwMode="auto">
          <a:xfrm>
            <a:off x="3071973" y="5250093"/>
            <a:ext cx="484632" cy="485249"/>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3" name="TextBox 12"/>
          <p:cNvSpPr txBox="1"/>
          <p:nvPr/>
        </p:nvSpPr>
        <p:spPr>
          <a:xfrm>
            <a:off x="2684986" y="5787774"/>
            <a:ext cx="1255472" cy="461665"/>
          </a:xfrm>
          <a:prstGeom prst="rect">
            <a:avLst/>
          </a:prstGeom>
          <a:noFill/>
        </p:spPr>
        <p:txBody>
          <a:bodyPr wrap="none" rtlCol="0">
            <a:spAutoFit/>
          </a:bodyPr>
          <a:lstStyle/>
          <a:p>
            <a:r>
              <a:rPr lang="en-US" sz="2400" b="1" dirty="0" smtClean="0">
                <a:solidFill>
                  <a:schemeClr val="bg1"/>
                </a:solidFill>
                <a:latin typeface="Calibri" pitchFamily="34" charset="0"/>
                <a:cs typeface="Calibri" pitchFamily="34" charset="0"/>
              </a:rPr>
              <a:t>Timeout</a:t>
            </a:r>
          </a:p>
        </p:txBody>
      </p:sp>
      <p:sp>
        <p:nvSpPr>
          <p:cNvPr id="19" name="Down Arrow 18"/>
          <p:cNvSpPr/>
          <p:nvPr/>
        </p:nvSpPr>
        <p:spPr bwMode="auto">
          <a:xfrm>
            <a:off x="5145629" y="5248381"/>
            <a:ext cx="484632" cy="485249"/>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20" name="TextBox 19"/>
          <p:cNvSpPr txBox="1"/>
          <p:nvPr/>
        </p:nvSpPr>
        <p:spPr>
          <a:xfrm>
            <a:off x="4758642" y="5786062"/>
            <a:ext cx="1297150" cy="461665"/>
          </a:xfrm>
          <a:prstGeom prst="rect">
            <a:avLst/>
          </a:prstGeom>
          <a:noFill/>
        </p:spPr>
        <p:txBody>
          <a:bodyPr wrap="none" rtlCol="0">
            <a:spAutoFit/>
          </a:bodyPr>
          <a:lstStyle/>
          <a:p>
            <a:r>
              <a:rPr lang="en-US" sz="2400" b="1" dirty="0" err="1" smtClean="0">
                <a:solidFill>
                  <a:schemeClr val="bg1"/>
                </a:solidFill>
                <a:latin typeface="Calibri" pitchFamily="34" charset="0"/>
                <a:cs typeface="Calibri" pitchFamily="34" charset="0"/>
              </a:rPr>
              <a:t>Memout</a:t>
            </a:r>
            <a:endParaRPr lang="en-US" sz="2400" b="1" dirty="0" smtClean="0">
              <a:solidFill>
                <a:schemeClr val="bg1"/>
              </a:solidFill>
              <a:latin typeface="Calibri" pitchFamily="34" charset="0"/>
              <a:cs typeface="Calibri" pitchFamily="34" charset="0"/>
            </a:endParaRPr>
          </a:p>
        </p:txBody>
      </p:sp>
    </p:spTree>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KeAcquireSpinLock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9C42E6"/>
                </a:solidFill>
                <a:latin typeface="Courier New" pitchFamily="49" charset="0"/>
              </a:rPr>
              <a:t>nPacketsOld</a:t>
            </a:r>
            <a:r>
              <a:rPr lang="en-US" sz="2000" b="1" dirty="0" smtClean="0">
                <a:solidFill>
                  <a:srgbClr val="9C42E6"/>
                </a:solidFill>
                <a:latin typeface="Courier New" pitchFamily="49" charset="0"/>
              </a:rPr>
              <a:t> = </a:t>
            </a:r>
            <a:r>
              <a:rPr lang="en-US" sz="2000" b="1" dirty="0" err="1" smtClean="0">
                <a:solidFill>
                  <a:srgbClr val="9C42E6"/>
                </a:solidFill>
                <a:latin typeface="Courier New" pitchFamily="49" charset="0"/>
              </a:rPr>
              <a:t>nPackets</a:t>
            </a:r>
            <a:r>
              <a:rPr lang="en-US" sz="2000" b="1" dirty="0" smtClean="0">
                <a:solidFill>
                  <a:srgbClr val="9C42E6"/>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if(request){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request = request-&gt;Next;</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1" dirty="0" err="1" smtClean="0">
                <a:solidFill>
                  <a:srgbClr val="9C42E6"/>
                </a:solidFill>
                <a:latin typeface="Courier New" pitchFamily="49" charset="0"/>
              </a:rPr>
              <a:t>nPackets</a:t>
            </a:r>
            <a:r>
              <a:rPr lang="en-US" sz="2000" b="1" dirty="0" smtClean="0">
                <a:solidFill>
                  <a:srgbClr val="9C42E6"/>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1" dirty="0" err="1" smtClean="0">
                <a:solidFill>
                  <a:srgbClr val="9C42E6"/>
                </a:solidFill>
                <a:latin typeface="Courier New" pitchFamily="49" charset="0"/>
              </a:rPr>
              <a:t>nPackets</a:t>
            </a:r>
            <a:r>
              <a:rPr lang="en-US" sz="2000" b="1" dirty="0" smtClean="0">
                <a:solidFill>
                  <a:srgbClr val="9C42E6"/>
                </a:solidFill>
                <a:latin typeface="Courier New" pitchFamily="49" charset="0"/>
              </a:rPr>
              <a:t> != </a:t>
            </a:r>
            <a:r>
              <a:rPr lang="en-US" sz="2000" b="1" dirty="0" err="1" smtClean="0">
                <a:solidFill>
                  <a:srgbClr val="9C42E6"/>
                </a:solidFill>
                <a:latin typeface="Courier New" pitchFamily="49" charset="0"/>
              </a:rPr>
              <a:t>nPacketsOld</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4849318" y="292308"/>
            <a:ext cx="408482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val="000000">
                      <a:alpha val="43137"/>
                    </a:srgbClr>
                  </a:outerShdw>
                </a:effectLst>
                <a:latin typeface="Calibri" pitchFamily="34" charset="0"/>
              </a:rPr>
              <a:t>Add new predicate to </a:t>
            </a:r>
          </a:p>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val="000000">
                      <a:alpha val="43137"/>
                    </a:srgbClr>
                  </a:outerShdw>
                </a:effectLst>
                <a:latin typeface="Calibri" pitchFamily="34" charset="0"/>
              </a:rPr>
              <a:t>Boolean program</a:t>
            </a:r>
          </a:p>
          <a:p>
            <a:pPr algn="ctr" defTabSz="1096963" fontAlgn="base">
              <a:spcBef>
                <a:spcPct val="0"/>
              </a:spcBef>
              <a:spcAft>
                <a:spcPct val="0"/>
              </a:spcAft>
            </a:pPr>
            <a:r>
              <a:rPr lang="en-US" dirty="0" smtClean="0">
                <a:solidFill>
                  <a:srgbClr val="FF0000"/>
                </a:solidFill>
                <a:effectLst>
                  <a:outerShdw blurRad="38100" dist="38100" dir="2700000" algn="tl">
                    <a:srgbClr val="000000">
                      <a:alpha val="43137"/>
                    </a:srgbClr>
                  </a:outerShdw>
                </a:effectLst>
                <a:latin typeface="Calibri" pitchFamily="34" charset="0"/>
              </a:rPr>
              <a:t>b</a:t>
            </a:r>
            <a:r>
              <a:rPr lang="en-US" dirty="0" smtClean="0">
                <a:solidFill>
                  <a:schemeClr val="tx1"/>
                </a:solidFill>
                <a:effectLst>
                  <a:outerShdw blurRad="38100" dist="38100" dir="2700000" algn="tl">
                    <a:srgbClr val="000000">
                      <a:alpha val="43137"/>
                    </a:srgbClr>
                  </a:outerShdw>
                </a:effectLst>
                <a:latin typeface="Calibri" pitchFamily="34" charset="0"/>
              </a:rPr>
              <a:t>: (</a:t>
            </a:r>
            <a:r>
              <a:rPr lang="en-US" dirty="0" err="1" smtClean="0">
                <a:solidFill>
                  <a:schemeClr val="tx1"/>
                </a:solidFill>
                <a:effectLst>
                  <a:outerShdw blurRad="38100" dist="38100" dir="2700000" algn="tl">
                    <a:srgbClr val="000000">
                      <a:alpha val="43137"/>
                    </a:srgbClr>
                  </a:outerShdw>
                </a:effectLst>
                <a:latin typeface="Calibri" pitchFamily="34" charset="0"/>
              </a:rPr>
              <a:t>nPacketsOld</a:t>
            </a:r>
            <a:r>
              <a:rPr lang="en-US" dirty="0" smtClean="0">
                <a:solidFill>
                  <a:schemeClr val="tx1"/>
                </a:solidFill>
                <a:effectLst>
                  <a:outerShdw blurRad="38100" dist="38100" dir="2700000" algn="tl">
                    <a:srgbClr val="000000">
                      <a:alpha val="43137"/>
                    </a:srgbClr>
                  </a:outerShdw>
                </a:effectLst>
                <a:latin typeface="Calibri" pitchFamily="34" charset="0"/>
              </a:rPr>
              <a:t> == </a:t>
            </a:r>
            <a:r>
              <a:rPr lang="en-US" dirty="0" err="1" smtClean="0">
                <a:solidFill>
                  <a:schemeClr val="tx1"/>
                </a:solidFill>
                <a:effectLst>
                  <a:outerShdw blurRad="38100" dist="38100" dir="2700000" algn="tl">
                    <a:srgbClr val="000000">
                      <a:alpha val="43137"/>
                    </a:srgbClr>
                  </a:outerShdw>
                </a:effectLst>
                <a:latin typeface="Calibri" pitchFamily="34" charset="0"/>
              </a:rPr>
              <a:t>nPackets</a:t>
            </a:r>
            <a:r>
              <a:rPr lang="en-US" dirty="0" smtClean="0">
                <a:solidFill>
                  <a:schemeClr val="tx1"/>
                </a:solidFill>
                <a:effectLst>
                  <a:outerShdw blurRad="38100" dist="38100" dir="2700000" algn="tl">
                    <a:srgbClr val="000000">
                      <a:alpha val="43137"/>
                    </a:srgbClr>
                  </a:outerShdw>
                </a:effectLst>
                <a:latin typeface="Calibri" pitchFamily="34" charset="0"/>
              </a:rPr>
              <a:t>)</a:t>
            </a:r>
            <a:endPar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5" name="AutoShape 10"/>
          <p:cNvCxnSpPr>
            <a:cxnSpLocks noChangeShapeType="1"/>
            <a:stCxn id="26" idx="4"/>
            <a:endCxn id="27" idx="0"/>
          </p:cNvCxnSpPr>
          <p:nvPr/>
        </p:nvCxnSpPr>
        <p:spPr bwMode="auto">
          <a:xfrm flipH="1">
            <a:off x="2051779" y="5311515"/>
            <a:ext cx="304800" cy="2286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6" name="AutoShape 11"/>
          <p:cNvCxnSpPr>
            <a:cxnSpLocks noChangeShapeType="1"/>
          </p:cNvCxnSpPr>
          <p:nvPr/>
        </p:nvCxnSpPr>
        <p:spPr bwMode="auto">
          <a:xfrm flipH="1">
            <a:off x="2040667" y="5843328"/>
            <a:ext cx="3175"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7" name="Oval 24"/>
          <p:cNvSpPr>
            <a:spLocks noChangeArrowheads="1"/>
          </p:cNvSpPr>
          <p:nvPr/>
        </p:nvSpPr>
        <p:spPr bwMode="auto">
          <a:xfrm>
            <a:off x="1785079" y="5540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8" name="Oval 25"/>
          <p:cNvSpPr>
            <a:spLocks noChangeArrowheads="1"/>
          </p:cNvSpPr>
          <p:nvPr/>
        </p:nvSpPr>
        <p:spPr bwMode="auto">
          <a:xfrm>
            <a:off x="1785079" y="6149715"/>
            <a:ext cx="533400" cy="30480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sz="2000" b="0">
                <a:solidFill>
                  <a:schemeClr val="bg1"/>
                </a:solidFill>
              </a:rPr>
              <a:t>E</a:t>
            </a:r>
          </a:p>
        </p:txBody>
      </p:sp>
      <p:sp>
        <p:nvSpPr>
          <p:cNvPr id="30" name="Rectangle 29"/>
          <p:cNvSpPr/>
          <p:nvPr/>
        </p:nvSpPr>
        <p:spPr bwMode="auto">
          <a:xfrm>
            <a:off x="3905535" y="2881648"/>
            <a:ext cx="3732550" cy="427220"/>
          </a:xfrm>
          <a:prstGeom prst="rect">
            <a:avLst/>
          </a:prstGeom>
          <a:solidFill>
            <a:schemeClr val="accent2">
              <a:lumMod val="60000"/>
              <a:lumOff val="40000"/>
              <a:alpha val="92000"/>
            </a:schemeClr>
          </a:solidFill>
          <a:ln>
            <a:headEnd type="none" w="med" len="med"/>
            <a:tailEnd type="none" w="med" len="med"/>
          </a:ln>
          <a:effectLst>
            <a:outerShdw blurRad="63500" dist="38100" dir="5400000" sx="1000" sy="1000" rotWithShape="0">
              <a:srgbClr val="000000">
                <a:alpha val="45000"/>
              </a:srgbClr>
            </a:outerShdw>
          </a:effectLst>
          <a:scene3d>
            <a:camera prst="orthographicFront">
              <a:rot lat="0" lon="0" rev="0"/>
            </a:camera>
            <a:lightRig rig="glow" dir="t">
              <a:rot lat="0" lon="0" rev="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tx1"/>
                </a:solidFill>
                <a:effectLst>
                  <a:outerShdw blurRad="38100" dist="38100" dir="2700000" algn="tl">
                    <a:srgbClr val="000000">
                      <a:alpha val="43137"/>
                    </a:srgbClr>
                  </a:outerShdw>
                </a:effectLst>
                <a:latin typeface="Courier New" pitchFamily="49" charset="0"/>
                <a:cs typeface="Courier New" pitchFamily="49" charset="0"/>
              </a:rPr>
              <a:t>b = true;</a:t>
            </a:r>
          </a:p>
        </p:txBody>
      </p:sp>
      <p:sp>
        <p:nvSpPr>
          <p:cNvPr id="31" name="Rectangle 30"/>
          <p:cNvSpPr/>
          <p:nvPr/>
        </p:nvSpPr>
        <p:spPr bwMode="auto">
          <a:xfrm>
            <a:off x="4555539" y="4555540"/>
            <a:ext cx="4082321" cy="427220"/>
          </a:xfrm>
          <a:prstGeom prst="rect">
            <a:avLst/>
          </a:prstGeom>
          <a:solidFill>
            <a:schemeClr val="accent2">
              <a:lumMod val="60000"/>
              <a:lumOff val="40000"/>
              <a:alpha val="92000"/>
            </a:schemeClr>
          </a:solidFill>
          <a:ln>
            <a:headEnd type="none" w="med" len="med"/>
            <a:tailEnd type="none" w="med" len="med"/>
          </a:ln>
          <a:effectLst>
            <a:outerShdw blurRad="63500" dist="38100" dir="5400000" sx="1000" sy="1000" rotWithShape="0">
              <a:srgbClr val="000000">
                <a:alpha val="45000"/>
              </a:srgbClr>
            </a:outerShdw>
          </a:effectLst>
          <a:scene3d>
            <a:camera prst="orthographicFront">
              <a:rot lat="0" lon="0" rev="0"/>
            </a:camera>
            <a:lightRig rig="glow" dir="t">
              <a:rot lat="0" lon="0" rev="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tx1"/>
                </a:solidFill>
                <a:effectLst>
                  <a:outerShdw blurRad="38100" dist="38100" dir="2700000" algn="tl">
                    <a:srgbClr val="000000">
                      <a:alpha val="43137"/>
                    </a:srgbClr>
                  </a:outerShdw>
                </a:effectLst>
                <a:latin typeface="Courier New" pitchFamily="49" charset="0"/>
                <a:cs typeface="Courier New" pitchFamily="49" charset="0"/>
              </a:rPr>
              <a:t>b = b</a:t>
            </a:r>
            <a:r>
              <a:rPr kumimoji="0" lang="en-US" sz="2800" b="1" i="0" u="none" strike="noStrike" cap="none" normalizeH="0" dirty="0" smtClean="0">
                <a:solidFill>
                  <a:schemeClr val="tx1"/>
                </a:solidFill>
                <a:effectLst>
                  <a:outerShdw blurRad="38100" dist="38100" dir="2700000" algn="tl">
                    <a:srgbClr val="000000">
                      <a:alpha val="43137"/>
                    </a:srgbClr>
                  </a:outerShdw>
                </a:effectLst>
                <a:latin typeface="Courier New" pitchFamily="49" charset="0"/>
                <a:cs typeface="Courier New" pitchFamily="49" charset="0"/>
              </a:rPr>
              <a:t> ? false : *</a:t>
            </a:r>
            <a:r>
              <a:rPr kumimoji="0" lang="en-US" sz="2800" b="1" i="0" u="none" strike="noStrike" cap="none" normalizeH="0" baseline="0" dirty="0" smtClean="0">
                <a:solidFill>
                  <a:schemeClr val="tx1"/>
                </a:solidFill>
                <a:effectLst>
                  <a:outerShdw blurRad="38100" dist="38100" dir="2700000" algn="tl">
                    <a:srgbClr val="000000">
                      <a:alpha val="43137"/>
                    </a:srgbClr>
                  </a:outerShdw>
                </a:effectLst>
                <a:latin typeface="Courier New" pitchFamily="49" charset="0"/>
                <a:cs typeface="Courier New" pitchFamily="49" charset="0"/>
              </a:rPr>
              <a:t>;</a:t>
            </a:r>
          </a:p>
        </p:txBody>
      </p:sp>
      <p:sp>
        <p:nvSpPr>
          <p:cNvPr id="33" name="Rectangle 32"/>
          <p:cNvSpPr/>
          <p:nvPr/>
        </p:nvSpPr>
        <p:spPr bwMode="auto">
          <a:xfrm>
            <a:off x="4804940" y="5224081"/>
            <a:ext cx="3520190" cy="427220"/>
          </a:xfrm>
          <a:prstGeom prst="rect">
            <a:avLst/>
          </a:prstGeom>
          <a:solidFill>
            <a:schemeClr val="accent2">
              <a:lumMod val="60000"/>
              <a:lumOff val="40000"/>
              <a:alpha val="92000"/>
            </a:schemeClr>
          </a:solidFill>
          <a:ln>
            <a:headEnd type="none" w="med" len="med"/>
            <a:tailEnd type="none" w="med" len="med"/>
          </a:ln>
          <a:effectLst>
            <a:outerShdw blurRad="63500" dist="38100" dir="5400000" sx="1000" sy="1000" rotWithShape="0">
              <a:srgbClr val="000000">
                <a:alpha val="45000"/>
              </a:srgbClr>
            </a:outerShdw>
          </a:effectLst>
          <a:scene3d>
            <a:camera prst="orthographicFront">
              <a:rot lat="0" lon="0" rev="0"/>
            </a:camera>
            <a:lightRig rig="glow" dir="t">
              <a:rot lat="0" lon="0" rev="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tx1"/>
                </a:solidFill>
                <a:effectLst>
                  <a:outerShdw blurRad="38100" dist="38100" dir="2700000" algn="tl">
                    <a:srgbClr val="000000">
                      <a:alpha val="43137"/>
                    </a:srgbClr>
                  </a:outerShdw>
                </a:effectLst>
                <a:latin typeface="Courier New" pitchFamily="49" charset="0"/>
                <a:cs typeface="Courier New" pitchFamily="49" charset="0"/>
              </a:rPr>
              <a:t>!b</a:t>
            </a:r>
          </a:p>
        </p:txBody>
      </p:sp>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20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KeAcquireSpinLock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smtClean="0">
                <a:solidFill>
                  <a:srgbClr val="9C42E6"/>
                </a:solidFill>
                <a:latin typeface="Courier New" pitchFamily="49" charset="0"/>
              </a:rPr>
              <a:t>b = true;</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1" dirty="0" smtClean="0">
                <a:solidFill>
                  <a:srgbClr val="9C42E6"/>
                </a:solidFill>
                <a:latin typeface="Courier New" pitchFamily="49" charset="0"/>
              </a:rPr>
              <a:t>b = b ? false :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1" dirty="0" smtClean="0">
                <a:solidFill>
                  <a:srgbClr val="9C42E6"/>
                </a:solidFill>
                <a:latin typeface="Courier New" pitchFamily="49" charset="0"/>
              </a:rPr>
              <a:t>!b</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4849318" y="292308"/>
            <a:ext cx="408482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val="000000">
                      <a:alpha val="43137"/>
                    </a:srgbClr>
                  </a:outerShdw>
                </a:effectLst>
                <a:latin typeface="Calibri" pitchFamily="34" charset="0"/>
              </a:rPr>
              <a:t>Model Checking </a:t>
            </a:r>
          </a:p>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val="000000">
                      <a:alpha val="43137"/>
                    </a:srgbClr>
                  </a:outerShdw>
                </a:effectLst>
                <a:latin typeface="Calibri" pitchFamily="34" charset="0"/>
              </a:rPr>
              <a:t>Refined Program</a:t>
            </a:r>
          </a:p>
          <a:p>
            <a:pPr algn="ctr" defTabSz="1096963" fontAlgn="base">
              <a:spcBef>
                <a:spcPct val="0"/>
              </a:spcBef>
              <a:spcAft>
                <a:spcPct val="0"/>
              </a:spcAft>
            </a:pPr>
            <a:r>
              <a:rPr lang="en-US" dirty="0" smtClean="0">
                <a:solidFill>
                  <a:srgbClr val="FF0000"/>
                </a:solidFill>
                <a:effectLst>
                  <a:outerShdw blurRad="38100" dist="38100" dir="2700000" algn="tl">
                    <a:srgbClr val="000000">
                      <a:alpha val="43137"/>
                    </a:srgbClr>
                  </a:outerShdw>
                </a:effectLst>
                <a:latin typeface="Calibri" pitchFamily="34" charset="0"/>
              </a:rPr>
              <a:t>b</a:t>
            </a:r>
            <a:r>
              <a:rPr lang="en-US" dirty="0" smtClean="0">
                <a:solidFill>
                  <a:schemeClr val="tx1"/>
                </a:solidFill>
                <a:effectLst>
                  <a:outerShdw blurRad="38100" dist="38100" dir="2700000" algn="tl">
                    <a:srgbClr val="000000">
                      <a:alpha val="43137"/>
                    </a:srgbClr>
                  </a:outerShdw>
                </a:effectLst>
                <a:latin typeface="Calibri" pitchFamily="34" charset="0"/>
              </a:rPr>
              <a:t>: (</a:t>
            </a:r>
            <a:r>
              <a:rPr lang="en-US" dirty="0" err="1" smtClean="0">
                <a:solidFill>
                  <a:schemeClr val="tx1"/>
                </a:solidFill>
                <a:effectLst>
                  <a:outerShdw blurRad="38100" dist="38100" dir="2700000" algn="tl">
                    <a:srgbClr val="000000">
                      <a:alpha val="43137"/>
                    </a:srgbClr>
                  </a:outerShdw>
                </a:effectLst>
                <a:latin typeface="Calibri" pitchFamily="34" charset="0"/>
              </a:rPr>
              <a:t>nPacketsOld</a:t>
            </a:r>
            <a:r>
              <a:rPr lang="en-US" dirty="0" smtClean="0">
                <a:solidFill>
                  <a:schemeClr val="tx1"/>
                </a:solidFill>
                <a:effectLst>
                  <a:outerShdw blurRad="38100" dist="38100" dir="2700000" algn="tl">
                    <a:srgbClr val="000000">
                      <a:alpha val="43137"/>
                    </a:srgbClr>
                  </a:outerShdw>
                </a:effectLst>
                <a:latin typeface="Calibri" pitchFamily="34" charset="0"/>
              </a:rPr>
              <a:t> == </a:t>
            </a:r>
            <a:r>
              <a:rPr lang="en-US" dirty="0" err="1" smtClean="0">
                <a:solidFill>
                  <a:schemeClr val="tx1"/>
                </a:solidFill>
                <a:effectLst>
                  <a:outerShdw blurRad="38100" dist="38100" dir="2700000" algn="tl">
                    <a:srgbClr val="000000">
                      <a:alpha val="43137"/>
                    </a:srgbClr>
                  </a:outerShdw>
                </a:effectLst>
                <a:latin typeface="Calibri" pitchFamily="34" charset="0"/>
              </a:rPr>
              <a:t>nPackets</a:t>
            </a:r>
            <a:r>
              <a:rPr lang="en-US" dirty="0" smtClean="0">
                <a:solidFill>
                  <a:schemeClr val="tx1"/>
                </a:solidFill>
                <a:effectLst>
                  <a:outerShdw blurRad="38100" dist="38100" dir="2700000" algn="tl">
                    <a:srgbClr val="000000">
                      <a:alpha val="43137"/>
                    </a:srgbClr>
                  </a:outerShdw>
                </a:effectLst>
                <a:latin typeface="Calibri" pitchFamily="34" charset="0"/>
              </a:rPr>
              <a:t>)</a:t>
            </a:r>
            <a:endPar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5" name="AutoShape 10"/>
          <p:cNvCxnSpPr>
            <a:cxnSpLocks noChangeShapeType="1"/>
            <a:stCxn id="26" idx="4"/>
            <a:endCxn id="27" idx="0"/>
          </p:cNvCxnSpPr>
          <p:nvPr/>
        </p:nvCxnSpPr>
        <p:spPr bwMode="auto">
          <a:xfrm flipH="1">
            <a:off x="2051779" y="5311515"/>
            <a:ext cx="304800" cy="2286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6" name="AutoShape 11"/>
          <p:cNvCxnSpPr>
            <a:cxnSpLocks noChangeShapeType="1"/>
          </p:cNvCxnSpPr>
          <p:nvPr/>
        </p:nvCxnSpPr>
        <p:spPr bwMode="auto">
          <a:xfrm flipH="1">
            <a:off x="2040667" y="5843328"/>
            <a:ext cx="3175"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7" name="Oval 24"/>
          <p:cNvSpPr>
            <a:spLocks noChangeArrowheads="1"/>
          </p:cNvSpPr>
          <p:nvPr/>
        </p:nvSpPr>
        <p:spPr bwMode="auto">
          <a:xfrm>
            <a:off x="1785079" y="5540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8" name="Oval 25"/>
          <p:cNvSpPr>
            <a:spLocks noChangeArrowheads="1"/>
          </p:cNvSpPr>
          <p:nvPr/>
        </p:nvSpPr>
        <p:spPr bwMode="auto">
          <a:xfrm>
            <a:off x="1785079" y="6149715"/>
            <a:ext cx="533400" cy="30480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sz="2000" b="0">
                <a:solidFill>
                  <a:schemeClr val="bg1"/>
                </a:solidFill>
              </a:rPr>
              <a:t>E</a:t>
            </a:r>
          </a:p>
        </p:txBody>
      </p:sp>
      <p:sp>
        <p:nvSpPr>
          <p:cNvPr id="32" name="TextBox 31"/>
          <p:cNvSpPr txBox="1"/>
          <p:nvPr/>
        </p:nvSpPr>
        <p:spPr>
          <a:xfrm>
            <a:off x="854580" y="3187581"/>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4" name="TextBox 33"/>
          <p:cNvSpPr txBox="1"/>
          <p:nvPr/>
        </p:nvSpPr>
        <p:spPr>
          <a:xfrm>
            <a:off x="289133" y="4929499"/>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5" name="TextBox 34"/>
          <p:cNvSpPr txBox="1"/>
          <p:nvPr/>
        </p:nvSpPr>
        <p:spPr>
          <a:xfrm>
            <a:off x="596782" y="5467883"/>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6" name="TextBox 35"/>
          <p:cNvSpPr txBox="1"/>
          <p:nvPr/>
        </p:nvSpPr>
        <p:spPr>
          <a:xfrm>
            <a:off x="588236" y="6066090"/>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7" name="TextBox 36"/>
          <p:cNvSpPr txBox="1"/>
          <p:nvPr/>
        </p:nvSpPr>
        <p:spPr>
          <a:xfrm>
            <a:off x="2656318" y="362199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8" name="TextBox 37"/>
          <p:cNvSpPr txBox="1"/>
          <p:nvPr/>
        </p:nvSpPr>
        <p:spPr>
          <a:xfrm>
            <a:off x="2656318" y="415183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9" name="TextBox 38"/>
          <p:cNvSpPr txBox="1"/>
          <p:nvPr/>
        </p:nvSpPr>
        <p:spPr>
          <a:xfrm>
            <a:off x="2605043" y="4929499"/>
            <a:ext cx="450764"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2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2000"/>
                                        <p:tgtEl>
                                          <p:spTgt spid="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2000"/>
                                        <p:tgtEl>
                                          <p:spTgt spid="3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20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2000"/>
                                        <p:tgtEl>
                                          <p:spTgt spid="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2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5" grpId="0"/>
      <p:bldP spid="36" grpId="0"/>
      <p:bldP spid="37" grpId="0"/>
      <p:bldP spid="38" grpId="0"/>
      <p:bldP spid="3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KeAcquireSpinLock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smtClean="0">
                <a:solidFill>
                  <a:srgbClr val="9C42E6"/>
                </a:solidFill>
                <a:latin typeface="Courier New" pitchFamily="49" charset="0"/>
              </a:rPr>
              <a:t>b = true;</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1" dirty="0" smtClean="0">
                <a:solidFill>
                  <a:srgbClr val="9C42E6"/>
                </a:solidFill>
                <a:latin typeface="Courier New" pitchFamily="49" charset="0"/>
              </a:rPr>
              <a:t>b = b ? false :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1" dirty="0" smtClean="0">
                <a:solidFill>
                  <a:srgbClr val="9C42E6"/>
                </a:solidFill>
                <a:latin typeface="Courier New" pitchFamily="49" charset="0"/>
              </a:rPr>
              <a:t>!b</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4849318" y="292308"/>
            <a:ext cx="408482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val="000000">
                      <a:alpha val="43137"/>
                    </a:srgbClr>
                  </a:outerShdw>
                </a:effectLst>
                <a:latin typeface="Calibri" pitchFamily="34" charset="0"/>
              </a:rPr>
              <a:t>Model Checking </a:t>
            </a:r>
          </a:p>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val="000000">
                      <a:alpha val="43137"/>
                    </a:srgbClr>
                  </a:outerShdw>
                </a:effectLst>
                <a:latin typeface="Calibri" pitchFamily="34" charset="0"/>
              </a:rPr>
              <a:t>Refined Program</a:t>
            </a:r>
          </a:p>
          <a:p>
            <a:pPr algn="ctr" defTabSz="1096963" fontAlgn="base">
              <a:spcBef>
                <a:spcPct val="0"/>
              </a:spcBef>
              <a:spcAft>
                <a:spcPct val="0"/>
              </a:spcAft>
            </a:pPr>
            <a:r>
              <a:rPr lang="en-US" dirty="0" smtClean="0">
                <a:solidFill>
                  <a:srgbClr val="FF0000"/>
                </a:solidFill>
                <a:effectLst>
                  <a:outerShdw blurRad="38100" dist="38100" dir="2700000" algn="tl">
                    <a:srgbClr val="000000">
                      <a:alpha val="43137"/>
                    </a:srgbClr>
                  </a:outerShdw>
                </a:effectLst>
                <a:latin typeface="Calibri" pitchFamily="34" charset="0"/>
              </a:rPr>
              <a:t>b</a:t>
            </a:r>
            <a:r>
              <a:rPr lang="en-US" dirty="0" smtClean="0">
                <a:solidFill>
                  <a:schemeClr val="tx1"/>
                </a:solidFill>
                <a:effectLst>
                  <a:outerShdw blurRad="38100" dist="38100" dir="2700000" algn="tl">
                    <a:srgbClr val="000000">
                      <a:alpha val="43137"/>
                    </a:srgbClr>
                  </a:outerShdw>
                </a:effectLst>
                <a:latin typeface="Calibri" pitchFamily="34" charset="0"/>
              </a:rPr>
              <a:t>: (</a:t>
            </a:r>
            <a:r>
              <a:rPr lang="en-US" dirty="0" err="1" smtClean="0">
                <a:solidFill>
                  <a:schemeClr val="tx1"/>
                </a:solidFill>
                <a:effectLst>
                  <a:outerShdw blurRad="38100" dist="38100" dir="2700000" algn="tl">
                    <a:srgbClr val="000000">
                      <a:alpha val="43137"/>
                    </a:srgbClr>
                  </a:outerShdw>
                </a:effectLst>
                <a:latin typeface="Calibri" pitchFamily="34" charset="0"/>
              </a:rPr>
              <a:t>nPacketsOld</a:t>
            </a:r>
            <a:r>
              <a:rPr lang="en-US" dirty="0" smtClean="0">
                <a:solidFill>
                  <a:schemeClr val="tx1"/>
                </a:solidFill>
                <a:effectLst>
                  <a:outerShdw blurRad="38100" dist="38100" dir="2700000" algn="tl">
                    <a:srgbClr val="000000">
                      <a:alpha val="43137"/>
                    </a:srgbClr>
                  </a:outerShdw>
                </a:effectLst>
                <a:latin typeface="Calibri" pitchFamily="34" charset="0"/>
              </a:rPr>
              <a:t> == </a:t>
            </a:r>
            <a:r>
              <a:rPr lang="en-US" dirty="0" err="1" smtClean="0">
                <a:solidFill>
                  <a:schemeClr val="tx1"/>
                </a:solidFill>
                <a:effectLst>
                  <a:outerShdw blurRad="38100" dist="38100" dir="2700000" algn="tl">
                    <a:srgbClr val="000000">
                      <a:alpha val="43137"/>
                    </a:srgbClr>
                  </a:outerShdw>
                </a:effectLst>
                <a:latin typeface="Calibri" pitchFamily="34" charset="0"/>
              </a:rPr>
              <a:t>nPackets</a:t>
            </a:r>
            <a:r>
              <a:rPr lang="en-US" dirty="0" smtClean="0">
                <a:solidFill>
                  <a:schemeClr val="tx1"/>
                </a:solidFill>
                <a:effectLst>
                  <a:outerShdw blurRad="38100" dist="38100" dir="2700000" algn="tl">
                    <a:srgbClr val="000000">
                      <a:alpha val="43137"/>
                    </a:srgbClr>
                  </a:outerShdw>
                </a:effectLst>
                <a:latin typeface="Calibri" pitchFamily="34" charset="0"/>
              </a:rPr>
              <a:t>)</a:t>
            </a:r>
            <a:endPar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32" name="TextBox 31"/>
          <p:cNvSpPr txBox="1"/>
          <p:nvPr/>
        </p:nvSpPr>
        <p:spPr>
          <a:xfrm>
            <a:off x="854580" y="3187581"/>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4" name="TextBox 33"/>
          <p:cNvSpPr txBox="1"/>
          <p:nvPr/>
        </p:nvSpPr>
        <p:spPr>
          <a:xfrm>
            <a:off x="289133" y="4929499"/>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5" name="TextBox 34"/>
          <p:cNvSpPr txBox="1"/>
          <p:nvPr/>
        </p:nvSpPr>
        <p:spPr>
          <a:xfrm>
            <a:off x="596782" y="5467883"/>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6" name="TextBox 35"/>
          <p:cNvSpPr txBox="1"/>
          <p:nvPr/>
        </p:nvSpPr>
        <p:spPr>
          <a:xfrm>
            <a:off x="588236" y="6066090"/>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7" name="TextBox 36"/>
          <p:cNvSpPr txBox="1"/>
          <p:nvPr/>
        </p:nvSpPr>
        <p:spPr>
          <a:xfrm>
            <a:off x="2656318" y="362199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8" name="TextBox 37"/>
          <p:cNvSpPr txBox="1"/>
          <p:nvPr/>
        </p:nvSpPr>
        <p:spPr>
          <a:xfrm>
            <a:off x="2656318" y="415183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9" name="TextBox 38"/>
          <p:cNvSpPr txBox="1"/>
          <p:nvPr/>
        </p:nvSpPr>
        <p:spPr>
          <a:xfrm>
            <a:off x="2605043" y="4929499"/>
            <a:ext cx="450764"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Tree>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KeAcquireSpinLock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smtClean="0">
                <a:solidFill>
                  <a:srgbClr val="9C42E6"/>
                </a:solidFill>
                <a:latin typeface="Courier New" pitchFamily="49" charset="0"/>
              </a:rPr>
              <a:t>b = true;</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1" dirty="0" smtClean="0">
                <a:solidFill>
                  <a:srgbClr val="9C42E6"/>
                </a:solidFill>
                <a:latin typeface="Courier New" pitchFamily="49" charset="0"/>
              </a:rPr>
              <a:t>b = b ? false :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1" dirty="0" smtClean="0">
                <a:solidFill>
                  <a:srgbClr val="9C42E6"/>
                </a:solidFill>
                <a:latin typeface="Courier New" pitchFamily="49" charset="0"/>
              </a:rPr>
              <a:t>!b</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4849318" y="292308"/>
            <a:ext cx="408482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val="000000">
                      <a:alpha val="43137"/>
                    </a:srgbClr>
                  </a:outerShdw>
                </a:effectLst>
                <a:latin typeface="Calibri" pitchFamily="34" charset="0"/>
              </a:rPr>
              <a:t>Model Checking </a:t>
            </a:r>
          </a:p>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val="000000">
                      <a:alpha val="43137"/>
                    </a:srgbClr>
                  </a:outerShdw>
                </a:effectLst>
                <a:latin typeface="Calibri" pitchFamily="34" charset="0"/>
              </a:rPr>
              <a:t>Refined Program</a:t>
            </a:r>
          </a:p>
          <a:p>
            <a:pPr algn="ctr" defTabSz="1096963" fontAlgn="base">
              <a:spcBef>
                <a:spcPct val="0"/>
              </a:spcBef>
              <a:spcAft>
                <a:spcPct val="0"/>
              </a:spcAft>
            </a:pPr>
            <a:r>
              <a:rPr lang="en-US" dirty="0" smtClean="0">
                <a:solidFill>
                  <a:srgbClr val="FF0000"/>
                </a:solidFill>
                <a:effectLst>
                  <a:outerShdw blurRad="38100" dist="38100" dir="2700000" algn="tl">
                    <a:srgbClr val="000000">
                      <a:alpha val="43137"/>
                    </a:srgbClr>
                  </a:outerShdw>
                </a:effectLst>
                <a:latin typeface="Calibri" pitchFamily="34" charset="0"/>
              </a:rPr>
              <a:t>b</a:t>
            </a:r>
            <a:r>
              <a:rPr lang="en-US" dirty="0" smtClean="0">
                <a:solidFill>
                  <a:schemeClr val="tx1"/>
                </a:solidFill>
                <a:effectLst>
                  <a:outerShdw blurRad="38100" dist="38100" dir="2700000" algn="tl">
                    <a:srgbClr val="000000">
                      <a:alpha val="43137"/>
                    </a:srgbClr>
                  </a:outerShdw>
                </a:effectLst>
                <a:latin typeface="Calibri" pitchFamily="34" charset="0"/>
              </a:rPr>
              <a:t>: (</a:t>
            </a:r>
            <a:r>
              <a:rPr lang="en-US" dirty="0" err="1" smtClean="0">
                <a:solidFill>
                  <a:schemeClr val="tx1"/>
                </a:solidFill>
                <a:effectLst>
                  <a:outerShdw blurRad="38100" dist="38100" dir="2700000" algn="tl">
                    <a:srgbClr val="000000">
                      <a:alpha val="43137"/>
                    </a:srgbClr>
                  </a:outerShdw>
                </a:effectLst>
                <a:latin typeface="Calibri" pitchFamily="34" charset="0"/>
              </a:rPr>
              <a:t>nPacketsOld</a:t>
            </a:r>
            <a:r>
              <a:rPr lang="en-US" dirty="0" smtClean="0">
                <a:solidFill>
                  <a:schemeClr val="tx1"/>
                </a:solidFill>
                <a:effectLst>
                  <a:outerShdw blurRad="38100" dist="38100" dir="2700000" algn="tl">
                    <a:srgbClr val="000000">
                      <a:alpha val="43137"/>
                    </a:srgbClr>
                  </a:outerShdw>
                </a:effectLst>
                <a:latin typeface="Calibri" pitchFamily="34" charset="0"/>
              </a:rPr>
              <a:t> == </a:t>
            </a:r>
            <a:r>
              <a:rPr lang="en-US" dirty="0" err="1" smtClean="0">
                <a:solidFill>
                  <a:schemeClr val="tx1"/>
                </a:solidFill>
                <a:effectLst>
                  <a:outerShdw blurRad="38100" dist="38100" dir="2700000" algn="tl">
                    <a:srgbClr val="000000">
                      <a:alpha val="43137"/>
                    </a:srgbClr>
                  </a:outerShdw>
                </a:effectLst>
                <a:latin typeface="Calibri" pitchFamily="34" charset="0"/>
              </a:rPr>
              <a:t>nPackets</a:t>
            </a:r>
            <a:r>
              <a:rPr lang="en-US" dirty="0" smtClean="0">
                <a:solidFill>
                  <a:schemeClr val="tx1"/>
                </a:solidFill>
                <a:effectLst>
                  <a:outerShdw blurRad="38100" dist="38100" dir="2700000" algn="tl">
                    <a:srgbClr val="000000">
                      <a:alpha val="43137"/>
                    </a:srgbClr>
                  </a:outerShdw>
                </a:effectLst>
                <a:latin typeface="Calibri" pitchFamily="34" charset="0"/>
              </a:rPr>
              <a:t>)</a:t>
            </a:r>
            <a:endPar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32" name="TextBox 31"/>
          <p:cNvSpPr txBox="1"/>
          <p:nvPr/>
        </p:nvSpPr>
        <p:spPr>
          <a:xfrm>
            <a:off x="854580" y="3187581"/>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4" name="TextBox 33"/>
          <p:cNvSpPr txBox="1"/>
          <p:nvPr/>
        </p:nvSpPr>
        <p:spPr>
          <a:xfrm>
            <a:off x="289133" y="4929499"/>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5" name="TextBox 34"/>
          <p:cNvSpPr txBox="1"/>
          <p:nvPr/>
        </p:nvSpPr>
        <p:spPr>
          <a:xfrm>
            <a:off x="596782" y="5467883"/>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6" name="TextBox 35"/>
          <p:cNvSpPr txBox="1"/>
          <p:nvPr/>
        </p:nvSpPr>
        <p:spPr>
          <a:xfrm>
            <a:off x="588236" y="6066090"/>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7" name="TextBox 36"/>
          <p:cNvSpPr txBox="1"/>
          <p:nvPr/>
        </p:nvSpPr>
        <p:spPr>
          <a:xfrm>
            <a:off x="2656318" y="362199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8" name="TextBox 37"/>
          <p:cNvSpPr txBox="1"/>
          <p:nvPr/>
        </p:nvSpPr>
        <p:spPr>
          <a:xfrm>
            <a:off x="2656318" y="415183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9" name="TextBox 38"/>
          <p:cNvSpPr txBox="1"/>
          <p:nvPr/>
        </p:nvSpPr>
        <p:spPr>
          <a:xfrm>
            <a:off x="2605043" y="4929499"/>
            <a:ext cx="450764"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cxnSp>
        <p:nvCxnSpPr>
          <p:cNvPr id="29" name="AutoShape 26"/>
          <p:cNvCxnSpPr>
            <a:cxnSpLocks noChangeShapeType="1"/>
          </p:cNvCxnSpPr>
          <p:nvPr/>
        </p:nvCxnSpPr>
        <p:spPr bwMode="auto">
          <a:xfrm rot="16200000" flipV="1">
            <a:off x="105042" y="3094646"/>
            <a:ext cx="3657600" cy="838200"/>
          </a:xfrm>
          <a:prstGeom prst="bentConnector5">
            <a:avLst>
              <a:gd name="adj1" fmla="val -6250"/>
              <a:gd name="adj2" fmla="val -95226"/>
              <a:gd name="adj3" fmla="val 106250"/>
            </a:avLst>
          </a:prstGeom>
          <a:ln>
            <a:headEnd/>
            <a:tailEnd type="triangle" w="med" len="med"/>
          </a:ln>
        </p:spPr>
        <p:style>
          <a:lnRef idx="1">
            <a:schemeClr val="accent2"/>
          </a:lnRef>
          <a:fillRef idx="3">
            <a:schemeClr val="accent2"/>
          </a:fillRef>
          <a:effectRef idx="2">
            <a:schemeClr val="accent2"/>
          </a:effectRef>
          <a:fontRef idx="minor">
            <a:schemeClr val="lt1"/>
          </a:fontRef>
        </p:style>
      </p:cxnSp>
    </p:spTree>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Observations about SLAM</a:t>
            </a:r>
            <a:endParaRPr lang="en-US" dirty="0">
              <a:latin typeface="Calibri" pitchFamily="34" charset="0"/>
            </a:endParaRPr>
          </a:p>
        </p:txBody>
      </p:sp>
      <p:sp>
        <p:nvSpPr>
          <p:cNvPr id="3" name="Content Placeholder 2"/>
          <p:cNvSpPr>
            <a:spLocks noGrp="1"/>
          </p:cNvSpPr>
          <p:nvPr>
            <p:ph idx="1"/>
          </p:nvPr>
        </p:nvSpPr>
        <p:spPr>
          <a:xfrm>
            <a:off x="402266" y="1614893"/>
            <a:ext cx="8382000" cy="4579715"/>
          </a:xfrm>
        </p:spPr>
        <p:txBody>
          <a:bodyPr/>
          <a:lstStyle/>
          <a:p>
            <a:pPr>
              <a:lnSpc>
                <a:spcPct val="80000"/>
              </a:lnSpc>
            </a:pPr>
            <a:r>
              <a:rPr lang="en-US" sz="2400" dirty="0" smtClean="0"/>
              <a:t>Automatic discovery of invariants</a:t>
            </a:r>
          </a:p>
          <a:p>
            <a:pPr lvl="1">
              <a:lnSpc>
                <a:spcPct val="80000"/>
              </a:lnSpc>
            </a:pPr>
            <a:r>
              <a:rPr lang="en-US" sz="2000" dirty="0" smtClean="0"/>
              <a:t>driven by property and a finite set of (false) execution paths</a:t>
            </a:r>
          </a:p>
          <a:p>
            <a:pPr lvl="1">
              <a:lnSpc>
                <a:spcPct val="80000"/>
              </a:lnSpc>
            </a:pPr>
            <a:r>
              <a:rPr lang="en-US" sz="2000" dirty="0" smtClean="0"/>
              <a:t>predicates are </a:t>
            </a:r>
            <a:r>
              <a:rPr lang="en-US" sz="2000" b="1" i="1" u="sng" dirty="0" smtClean="0"/>
              <a:t>not</a:t>
            </a:r>
            <a:r>
              <a:rPr lang="en-US" sz="2000" dirty="0" smtClean="0"/>
              <a:t> invariants, but </a:t>
            </a:r>
            <a:r>
              <a:rPr lang="en-US" sz="2000" i="1" dirty="0" smtClean="0"/>
              <a:t>observations</a:t>
            </a:r>
            <a:endParaRPr lang="en-US" sz="2000" dirty="0" smtClean="0"/>
          </a:p>
          <a:p>
            <a:pPr lvl="1">
              <a:lnSpc>
                <a:spcPct val="80000"/>
              </a:lnSpc>
            </a:pPr>
            <a:r>
              <a:rPr lang="en-US" sz="2000" dirty="0" smtClean="0"/>
              <a:t>abstraction + model checking computes inductive invariants (Boolean combinations of observations)</a:t>
            </a:r>
          </a:p>
          <a:p>
            <a:pPr>
              <a:lnSpc>
                <a:spcPct val="80000"/>
              </a:lnSpc>
            </a:pPr>
            <a:endParaRPr lang="en-US" sz="2400" dirty="0" smtClean="0"/>
          </a:p>
          <a:p>
            <a:pPr>
              <a:lnSpc>
                <a:spcPct val="80000"/>
              </a:lnSpc>
            </a:pPr>
            <a:r>
              <a:rPr lang="en-US" sz="2400" dirty="0" smtClean="0"/>
              <a:t>A hybrid dynamic/static analysis</a:t>
            </a:r>
          </a:p>
          <a:p>
            <a:pPr lvl="1">
              <a:lnSpc>
                <a:spcPct val="80000"/>
              </a:lnSpc>
            </a:pPr>
            <a:r>
              <a:rPr lang="en-US" sz="2000" dirty="0" err="1" smtClean="0"/>
              <a:t>newton</a:t>
            </a:r>
            <a:r>
              <a:rPr lang="en-US" sz="2000" dirty="0" smtClean="0"/>
              <a:t> executes path through C code symbolically </a:t>
            </a:r>
          </a:p>
          <a:p>
            <a:pPr lvl="1">
              <a:lnSpc>
                <a:spcPct val="80000"/>
              </a:lnSpc>
            </a:pPr>
            <a:r>
              <a:rPr lang="en-US" sz="2000" dirty="0" smtClean="0"/>
              <a:t>c2bp+bebop explore all paths through abstraction</a:t>
            </a:r>
          </a:p>
          <a:p>
            <a:pPr>
              <a:lnSpc>
                <a:spcPct val="80000"/>
              </a:lnSpc>
            </a:pPr>
            <a:endParaRPr lang="en-US" sz="2400" dirty="0" smtClean="0"/>
          </a:p>
          <a:p>
            <a:pPr>
              <a:lnSpc>
                <a:spcPct val="80000"/>
              </a:lnSpc>
            </a:pPr>
            <a:r>
              <a:rPr lang="en-US" sz="2400" dirty="0" smtClean="0"/>
              <a:t>A new form of program slicing</a:t>
            </a:r>
          </a:p>
          <a:p>
            <a:pPr lvl="1">
              <a:lnSpc>
                <a:spcPct val="80000"/>
              </a:lnSpc>
            </a:pPr>
            <a:r>
              <a:rPr lang="en-US" sz="2000" dirty="0" smtClean="0"/>
              <a:t>program code and data not relevant to property are dropped</a:t>
            </a:r>
          </a:p>
          <a:p>
            <a:pPr lvl="1">
              <a:lnSpc>
                <a:spcPct val="80000"/>
              </a:lnSpc>
            </a:pPr>
            <a:r>
              <a:rPr lang="en-US" sz="2000" dirty="0" smtClean="0"/>
              <a:t>non-determinism allows slices to have more behaviors</a:t>
            </a:r>
          </a:p>
          <a:p>
            <a:pPr>
              <a:buNone/>
            </a:pPr>
            <a:endParaRPr lang="en-US" sz="2400" dirty="0">
              <a:latin typeface="Calibri" pitchFamily="34" charset="0"/>
            </a:endParaRPr>
          </a:p>
        </p:txBody>
      </p:sp>
    </p:spTree>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Predicate Abstraction: </a:t>
            </a:r>
            <a:r>
              <a:rPr i="1" smtClean="0">
                <a:latin typeface="Calibri" pitchFamily="34" charset="0"/>
              </a:rPr>
              <a:t>c2bp</a:t>
            </a:r>
            <a:endParaRPr lang="en-US" i="1" dirty="0">
              <a:latin typeface="Calibri" pitchFamily="34" charset="0"/>
            </a:endParaRPr>
          </a:p>
        </p:txBody>
      </p:sp>
      <p:sp>
        <p:nvSpPr>
          <p:cNvPr id="3" name="Content Placeholder 2"/>
          <p:cNvSpPr>
            <a:spLocks noGrp="1"/>
          </p:cNvSpPr>
          <p:nvPr>
            <p:ph idx="1"/>
          </p:nvPr>
        </p:nvSpPr>
        <p:spPr/>
        <p:txBody>
          <a:bodyPr/>
          <a:lstStyle/>
          <a:p>
            <a:r>
              <a:rPr lang="en-US" sz="2800" b="1" dirty="0" smtClean="0">
                <a:latin typeface="Calibri" pitchFamily="34" charset="0"/>
              </a:rPr>
              <a:t>Given</a:t>
            </a:r>
            <a:r>
              <a:rPr lang="en-US" sz="2800" dirty="0" smtClean="0">
                <a:latin typeface="Calibri" pitchFamily="34" charset="0"/>
              </a:rPr>
              <a:t> a C program </a:t>
            </a:r>
            <a:r>
              <a:rPr lang="en-US" sz="2800" i="1" dirty="0" smtClean="0">
                <a:solidFill>
                  <a:srgbClr val="FF0000"/>
                </a:solidFill>
                <a:latin typeface="Calibri" pitchFamily="34" charset="0"/>
              </a:rPr>
              <a:t>P</a:t>
            </a:r>
            <a:r>
              <a:rPr lang="en-US" sz="2800" dirty="0" smtClean="0">
                <a:latin typeface="Calibri" pitchFamily="34" charset="0"/>
              </a:rPr>
              <a:t> and </a:t>
            </a:r>
            <a:r>
              <a:rPr lang="en-US" sz="2800" i="1" dirty="0" smtClean="0">
                <a:solidFill>
                  <a:srgbClr val="FF0000"/>
                </a:solidFill>
                <a:latin typeface="Calibri" pitchFamily="34" charset="0"/>
              </a:rPr>
              <a:t>F </a:t>
            </a:r>
            <a:r>
              <a:rPr lang="en-US" sz="2800" dirty="0" smtClean="0">
                <a:solidFill>
                  <a:srgbClr val="FF0000"/>
                </a:solidFill>
                <a:latin typeface="Calibri" pitchFamily="34" charset="0"/>
              </a:rPr>
              <a:t>= {</a:t>
            </a:r>
            <a:r>
              <a:rPr lang="en-US" sz="2800" i="1" dirty="0" smtClean="0">
                <a:solidFill>
                  <a:srgbClr val="FF0000"/>
                </a:solidFill>
                <a:latin typeface="Calibri" pitchFamily="34" charset="0"/>
              </a:rPr>
              <a:t>p</a:t>
            </a:r>
            <a:r>
              <a:rPr lang="en-US" sz="2800" i="1" baseline="-25000" dirty="0" smtClean="0">
                <a:solidFill>
                  <a:srgbClr val="FF0000"/>
                </a:solidFill>
                <a:latin typeface="Calibri" pitchFamily="34" charset="0"/>
              </a:rPr>
              <a:t>1</a:t>
            </a:r>
            <a:r>
              <a:rPr lang="en-US" sz="2800" dirty="0" smtClean="0">
                <a:solidFill>
                  <a:srgbClr val="FF0000"/>
                </a:solidFill>
                <a:latin typeface="Calibri" pitchFamily="34" charset="0"/>
              </a:rPr>
              <a:t>, … , </a:t>
            </a:r>
            <a:r>
              <a:rPr lang="en-US" sz="2800" i="1" dirty="0" err="1" smtClean="0">
                <a:solidFill>
                  <a:srgbClr val="FF0000"/>
                </a:solidFill>
                <a:latin typeface="Calibri" pitchFamily="34" charset="0"/>
              </a:rPr>
              <a:t>p</a:t>
            </a:r>
            <a:r>
              <a:rPr lang="en-US" sz="2800" i="1" baseline="-25000" dirty="0" err="1" smtClean="0">
                <a:solidFill>
                  <a:srgbClr val="FF0000"/>
                </a:solidFill>
                <a:latin typeface="Calibri" pitchFamily="34" charset="0"/>
              </a:rPr>
              <a:t>n</a:t>
            </a:r>
            <a:r>
              <a:rPr lang="en-US" sz="2800" dirty="0" smtClean="0">
                <a:solidFill>
                  <a:srgbClr val="FF0000"/>
                </a:solidFill>
                <a:latin typeface="Calibri" pitchFamily="34" charset="0"/>
              </a:rPr>
              <a:t>}</a:t>
            </a:r>
            <a:r>
              <a:rPr lang="en-US" sz="2800" dirty="0" smtClean="0">
                <a:latin typeface="Calibri" pitchFamily="34" charset="0"/>
              </a:rPr>
              <a:t>.</a:t>
            </a:r>
          </a:p>
          <a:p>
            <a:r>
              <a:rPr lang="en-US" sz="2800" b="1" dirty="0" smtClean="0">
                <a:latin typeface="Calibri" pitchFamily="34" charset="0"/>
              </a:rPr>
              <a:t>Produce </a:t>
            </a:r>
            <a:r>
              <a:rPr lang="en-US" sz="2800" dirty="0" smtClean="0">
                <a:latin typeface="Calibri" pitchFamily="34" charset="0"/>
              </a:rPr>
              <a:t>a Boolean program </a:t>
            </a:r>
            <a:r>
              <a:rPr lang="en-US" sz="2800" i="1" dirty="0" smtClean="0">
                <a:latin typeface="Calibri" pitchFamily="34" charset="0"/>
              </a:rPr>
              <a:t>B</a:t>
            </a:r>
            <a:r>
              <a:rPr lang="en-US" sz="2800" dirty="0" smtClean="0">
                <a:latin typeface="Calibri" pitchFamily="34" charset="0"/>
              </a:rPr>
              <a:t>(</a:t>
            </a:r>
            <a:r>
              <a:rPr lang="en-US" sz="2800" i="1" dirty="0" smtClean="0">
                <a:latin typeface="Calibri" pitchFamily="34" charset="0"/>
              </a:rPr>
              <a:t>P</a:t>
            </a:r>
            <a:r>
              <a:rPr lang="en-US" sz="2800" dirty="0" smtClean="0">
                <a:latin typeface="Calibri" pitchFamily="34" charset="0"/>
              </a:rPr>
              <a:t>, </a:t>
            </a:r>
            <a:r>
              <a:rPr lang="en-US" sz="2800" i="1" dirty="0" smtClean="0">
                <a:latin typeface="Calibri" pitchFamily="34" charset="0"/>
              </a:rPr>
              <a:t>F</a:t>
            </a:r>
            <a:r>
              <a:rPr lang="en-US" sz="2800" dirty="0" smtClean="0">
                <a:latin typeface="Calibri" pitchFamily="34" charset="0"/>
              </a:rPr>
              <a:t>)</a:t>
            </a:r>
          </a:p>
          <a:p>
            <a:pPr lvl="1"/>
            <a:r>
              <a:rPr lang="en-US" sz="2800" dirty="0" smtClean="0">
                <a:latin typeface="Calibri" pitchFamily="34" charset="0"/>
              </a:rPr>
              <a:t>Same control flow structure as P.</a:t>
            </a:r>
          </a:p>
          <a:p>
            <a:pPr lvl="1"/>
            <a:r>
              <a:rPr lang="en-US" sz="2800" dirty="0" smtClean="0">
                <a:latin typeface="Calibri" pitchFamily="34" charset="0"/>
              </a:rPr>
              <a:t>Boolean variables {b</a:t>
            </a:r>
            <a:r>
              <a:rPr lang="en-US" sz="2800" baseline="-25000" dirty="0" smtClean="0">
                <a:latin typeface="Calibri" pitchFamily="34" charset="0"/>
              </a:rPr>
              <a:t>1</a:t>
            </a:r>
            <a:r>
              <a:rPr lang="en-US" sz="2800" dirty="0" smtClean="0">
                <a:latin typeface="Calibri" pitchFamily="34" charset="0"/>
              </a:rPr>
              <a:t>, … , </a:t>
            </a:r>
            <a:r>
              <a:rPr lang="en-US" sz="2800" dirty="0" err="1" smtClean="0">
                <a:latin typeface="Calibri" pitchFamily="34" charset="0"/>
              </a:rPr>
              <a:t>b</a:t>
            </a:r>
            <a:r>
              <a:rPr lang="en-US" sz="2800" baseline="-25000" dirty="0" err="1" smtClean="0">
                <a:latin typeface="Calibri" pitchFamily="34" charset="0"/>
              </a:rPr>
              <a:t>n</a:t>
            </a:r>
            <a:r>
              <a:rPr lang="en-US" sz="2800" dirty="0" smtClean="0">
                <a:latin typeface="Calibri" pitchFamily="34" charset="0"/>
              </a:rPr>
              <a:t>} to match {</a:t>
            </a:r>
            <a:r>
              <a:rPr lang="en-US" sz="2800" i="1" dirty="0" smtClean="0">
                <a:latin typeface="Calibri" pitchFamily="34" charset="0"/>
              </a:rPr>
              <a:t>p</a:t>
            </a:r>
            <a:r>
              <a:rPr lang="en-US" sz="2800" i="1" baseline="-25000" dirty="0" smtClean="0">
                <a:latin typeface="Calibri" pitchFamily="34" charset="0"/>
              </a:rPr>
              <a:t>1</a:t>
            </a:r>
            <a:r>
              <a:rPr lang="en-US" sz="2800" dirty="0" smtClean="0">
                <a:latin typeface="Calibri" pitchFamily="34" charset="0"/>
              </a:rPr>
              <a:t>, … , </a:t>
            </a:r>
            <a:r>
              <a:rPr lang="en-US" sz="2800" i="1" dirty="0" err="1" smtClean="0">
                <a:latin typeface="Calibri" pitchFamily="34" charset="0"/>
              </a:rPr>
              <a:t>p</a:t>
            </a:r>
            <a:r>
              <a:rPr lang="en-US" sz="2800" i="1" baseline="-25000" dirty="0" err="1" smtClean="0">
                <a:latin typeface="Calibri" pitchFamily="34" charset="0"/>
              </a:rPr>
              <a:t>n</a:t>
            </a:r>
            <a:r>
              <a:rPr lang="en-US" sz="2800" dirty="0" smtClean="0">
                <a:latin typeface="Calibri" pitchFamily="34" charset="0"/>
              </a:rPr>
              <a:t>}.</a:t>
            </a:r>
          </a:p>
          <a:p>
            <a:pPr lvl="1"/>
            <a:r>
              <a:rPr lang="en-US" sz="2800" dirty="0" smtClean="0">
                <a:latin typeface="Calibri" pitchFamily="34" charset="0"/>
              </a:rPr>
              <a:t>Properties true in </a:t>
            </a:r>
            <a:r>
              <a:rPr lang="en-US" sz="2800" i="1" dirty="0" smtClean="0">
                <a:latin typeface="Calibri" pitchFamily="34" charset="0"/>
              </a:rPr>
              <a:t>B</a:t>
            </a:r>
            <a:r>
              <a:rPr lang="en-US" sz="2800" dirty="0" smtClean="0">
                <a:latin typeface="Calibri" pitchFamily="34" charset="0"/>
              </a:rPr>
              <a:t>(</a:t>
            </a:r>
            <a:r>
              <a:rPr lang="en-US" sz="2800" i="1" dirty="0" smtClean="0">
                <a:latin typeface="Calibri" pitchFamily="34" charset="0"/>
              </a:rPr>
              <a:t>P</a:t>
            </a:r>
            <a:r>
              <a:rPr lang="en-US" sz="2800" dirty="0" smtClean="0">
                <a:latin typeface="Calibri" pitchFamily="34" charset="0"/>
              </a:rPr>
              <a:t>, </a:t>
            </a:r>
            <a:r>
              <a:rPr lang="en-US" sz="2800" i="1" dirty="0" smtClean="0">
                <a:latin typeface="Calibri" pitchFamily="34" charset="0"/>
              </a:rPr>
              <a:t>F</a:t>
            </a:r>
            <a:r>
              <a:rPr lang="en-US" sz="2800" dirty="0" smtClean="0">
                <a:latin typeface="Calibri" pitchFamily="34" charset="0"/>
              </a:rPr>
              <a:t>) are true in </a:t>
            </a:r>
            <a:r>
              <a:rPr lang="en-US" sz="2800" i="1" dirty="0" smtClean="0">
                <a:latin typeface="Calibri" pitchFamily="34" charset="0"/>
              </a:rPr>
              <a:t>P</a:t>
            </a:r>
            <a:r>
              <a:rPr lang="en-US" sz="2800" dirty="0" smtClean="0">
                <a:latin typeface="Calibri" pitchFamily="34" charset="0"/>
              </a:rPr>
              <a:t>.</a:t>
            </a:r>
          </a:p>
          <a:p>
            <a:r>
              <a:rPr lang="en-US" sz="2800" dirty="0" smtClean="0">
                <a:latin typeface="Calibri" pitchFamily="34" charset="0"/>
              </a:rPr>
              <a:t>Each </a:t>
            </a:r>
            <a:r>
              <a:rPr lang="en-US" sz="2800" i="1" dirty="0" smtClean="0">
                <a:latin typeface="Calibri" pitchFamily="34" charset="0"/>
              </a:rPr>
              <a:t>p</a:t>
            </a:r>
            <a:r>
              <a:rPr lang="en-US" sz="2800" i="1" baseline="-25000" dirty="0" smtClean="0">
                <a:latin typeface="Calibri" pitchFamily="34" charset="0"/>
              </a:rPr>
              <a:t>i</a:t>
            </a:r>
            <a:r>
              <a:rPr lang="en-US" sz="2800" dirty="0" smtClean="0">
                <a:latin typeface="Calibri" pitchFamily="34" charset="0"/>
              </a:rPr>
              <a:t> is a pure Boolean expression.</a:t>
            </a:r>
          </a:p>
          <a:p>
            <a:r>
              <a:rPr lang="en-US" sz="2800" dirty="0" smtClean="0">
                <a:latin typeface="Calibri" pitchFamily="34" charset="0"/>
              </a:rPr>
              <a:t>Each </a:t>
            </a:r>
            <a:r>
              <a:rPr lang="en-US" sz="2800" i="1" dirty="0" smtClean="0">
                <a:latin typeface="Calibri" pitchFamily="34" charset="0"/>
              </a:rPr>
              <a:t>p</a:t>
            </a:r>
            <a:r>
              <a:rPr lang="en-US" sz="2800" i="1" baseline="-25000" dirty="0" smtClean="0">
                <a:latin typeface="Calibri" pitchFamily="34" charset="0"/>
              </a:rPr>
              <a:t>i</a:t>
            </a:r>
            <a:r>
              <a:rPr lang="en-US" sz="2800" dirty="0" smtClean="0">
                <a:latin typeface="Calibri" pitchFamily="34" charset="0"/>
              </a:rPr>
              <a:t> represents set of states for which </a:t>
            </a:r>
            <a:r>
              <a:rPr lang="en-US" sz="2800" i="1" dirty="0" smtClean="0">
                <a:latin typeface="Calibri" pitchFamily="34" charset="0"/>
              </a:rPr>
              <a:t>p</a:t>
            </a:r>
            <a:r>
              <a:rPr lang="en-US" sz="2800" i="1" baseline="-25000" dirty="0" smtClean="0">
                <a:latin typeface="Calibri" pitchFamily="34" charset="0"/>
              </a:rPr>
              <a:t>i</a:t>
            </a:r>
            <a:r>
              <a:rPr lang="en-US" sz="2800" dirty="0" smtClean="0">
                <a:latin typeface="Calibri" pitchFamily="34" charset="0"/>
              </a:rPr>
              <a:t> is true.</a:t>
            </a:r>
          </a:p>
          <a:p>
            <a:r>
              <a:rPr lang="en-US" sz="2800" dirty="0" smtClean="0">
                <a:latin typeface="Calibri" pitchFamily="34" charset="0"/>
              </a:rPr>
              <a:t>Performs modular abstraction.</a:t>
            </a:r>
            <a:endParaRPr lang="en-US" sz="2800" dirty="0">
              <a:latin typeface="Calibri" pitchFamily="34" charset="0"/>
            </a:endParaRPr>
          </a:p>
        </p:txBody>
      </p:sp>
    </p:spTree>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Abstracting Expressions via </a:t>
            </a:r>
            <a:r>
              <a:rPr i="1" smtClean="0">
                <a:latin typeface="Calibri" pitchFamily="34" charset="0"/>
              </a:rPr>
              <a:t>F</a:t>
            </a:r>
            <a:endParaRPr lang="en-US" i="1" dirty="0">
              <a:latin typeface="Calibri" pitchFamily="34" charset="0"/>
            </a:endParaRPr>
          </a:p>
        </p:txBody>
      </p:sp>
      <p:sp>
        <p:nvSpPr>
          <p:cNvPr id="3" name="Content Placeholder 2"/>
          <p:cNvSpPr>
            <a:spLocks noGrp="1"/>
          </p:cNvSpPr>
          <p:nvPr>
            <p:ph idx="1"/>
          </p:nvPr>
        </p:nvSpPr>
        <p:spPr>
          <a:xfrm>
            <a:off x="497957" y="2167787"/>
            <a:ext cx="8382000" cy="2210862"/>
          </a:xfrm>
        </p:spPr>
        <p:txBody>
          <a:bodyPr/>
          <a:lstStyle/>
          <a:p>
            <a:r>
              <a:rPr lang="en-US" i="1" dirty="0" err="1" smtClean="0">
                <a:solidFill>
                  <a:srgbClr val="FF0000"/>
                </a:solidFill>
                <a:latin typeface="Calibri" pitchFamily="34" charset="0"/>
              </a:rPr>
              <a:t>Implies</a:t>
            </a:r>
            <a:r>
              <a:rPr lang="en-US" i="1" baseline="-25000" dirty="0" err="1" smtClean="0">
                <a:solidFill>
                  <a:srgbClr val="FF0000"/>
                </a:solidFill>
                <a:latin typeface="Calibri" pitchFamily="34" charset="0"/>
              </a:rPr>
              <a:t>F</a:t>
            </a:r>
            <a:r>
              <a:rPr lang="en-US" i="1" dirty="0" smtClean="0">
                <a:solidFill>
                  <a:srgbClr val="FF0000"/>
                </a:solidFill>
                <a:latin typeface="Calibri" pitchFamily="34" charset="0"/>
              </a:rPr>
              <a:t> (e)</a:t>
            </a:r>
          </a:p>
          <a:p>
            <a:pPr lvl="1"/>
            <a:r>
              <a:rPr lang="en-US" dirty="0" smtClean="0">
                <a:latin typeface="Calibri" pitchFamily="34" charset="0"/>
              </a:rPr>
              <a:t>Best Boolean function over </a:t>
            </a:r>
            <a:r>
              <a:rPr lang="en-US" i="1" dirty="0" smtClean="0">
                <a:latin typeface="Calibri" pitchFamily="34" charset="0"/>
              </a:rPr>
              <a:t>F</a:t>
            </a:r>
            <a:r>
              <a:rPr lang="en-US" dirty="0" smtClean="0">
                <a:latin typeface="Calibri" pitchFamily="34" charset="0"/>
              </a:rPr>
              <a:t> that implies </a:t>
            </a:r>
            <a:r>
              <a:rPr lang="en-US" i="1" dirty="0" smtClean="0">
                <a:latin typeface="Calibri" pitchFamily="34" charset="0"/>
              </a:rPr>
              <a:t>e.</a:t>
            </a:r>
          </a:p>
          <a:p>
            <a:r>
              <a:rPr lang="en-US" i="1" dirty="0" err="1" smtClean="0">
                <a:solidFill>
                  <a:srgbClr val="FF0000"/>
                </a:solidFill>
                <a:latin typeface="Calibri" pitchFamily="34" charset="0"/>
              </a:rPr>
              <a:t>ImpliedBy</a:t>
            </a:r>
            <a:r>
              <a:rPr lang="en-US" i="1" baseline="-25000" dirty="0" err="1" smtClean="0">
                <a:solidFill>
                  <a:srgbClr val="FF0000"/>
                </a:solidFill>
                <a:latin typeface="Calibri" pitchFamily="34" charset="0"/>
              </a:rPr>
              <a:t>F</a:t>
            </a:r>
            <a:r>
              <a:rPr lang="en-US" i="1" dirty="0" smtClean="0">
                <a:solidFill>
                  <a:srgbClr val="FF0000"/>
                </a:solidFill>
                <a:latin typeface="Calibri" pitchFamily="34" charset="0"/>
              </a:rPr>
              <a:t> (e)</a:t>
            </a:r>
          </a:p>
          <a:p>
            <a:pPr lvl="1"/>
            <a:r>
              <a:rPr lang="en-US" dirty="0" smtClean="0">
                <a:latin typeface="Calibri" pitchFamily="34" charset="0"/>
              </a:rPr>
              <a:t>Best Boolean function over </a:t>
            </a:r>
            <a:r>
              <a:rPr lang="en-US" i="1" dirty="0" smtClean="0">
                <a:latin typeface="Calibri" pitchFamily="34" charset="0"/>
              </a:rPr>
              <a:t>F</a:t>
            </a:r>
            <a:r>
              <a:rPr lang="en-US" dirty="0" smtClean="0">
                <a:latin typeface="Calibri" pitchFamily="34" charset="0"/>
              </a:rPr>
              <a:t> that is implied by </a:t>
            </a:r>
            <a:r>
              <a:rPr lang="en-US" i="1" dirty="0" smtClean="0">
                <a:latin typeface="Calibri" pitchFamily="34" charset="0"/>
              </a:rPr>
              <a:t>e.</a:t>
            </a:r>
          </a:p>
          <a:p>
            <a:pPr lvl="1"/>
            <a:r>
              <a:rPr lang="en-US" i="1" dirty="0" err="1" smtClean="0">
                <a:latin typeface="Calibri" pitchFamily="34" charset="0"/>
              </a:rPr>
              <a:t>ImpliedBy</a:t>
            </a:r>
            <a:r>
              <a:rPr lang="en-US" i="1" baseline="-25000" dirty="0" err="1" smtClean="0">
                <a:latin typeface="Calibri" pitchFamily="34" charset="0"/>
              </a:rPr>
              <a:t>F</a:t>
            </a:r>
            <a:r>
              <a:rPr lang="en-US" i="1" dirty="0" smtClean="0">
                <a:latin typeface="Calibri" pitchFamily="34" charset="0"/>
              </a:rPr>
              <a:t> (e) = not </a:t>
            </a:r>
            <a:r>
              <a:rPr lang="en-US" i="1" dirty="0" err="1" smtClean="0">
                <a:latin typeface="Calibri" pitchFamily="34" charset="0"/>
              </a:rPr>
              <a:t>Implies</a:t>
            </a:r>
            <a:r>
              <a:rPr lang="en-US" i="1" baseline="-25000" dirty="0" err="1" smtClean="0">
                <a:latin typeface="Calibri" pitchFamily="34" charset="0"/>
              </a:rPr>
              <a:t>F</a:t>
            </a:r>
            <a:r>
              <a:rPr lang="en-US" i="1" dirty="0" smtClean="0">
                <a:latin typeface="Calibri" pitchFamily="34" charset="0"/>
              </a:rPr>
              <a:t> (</a:t>
            </a:r>
            <a:r>
              <a:rPr lang="en-US" i="1" dirty="0" smtClean="0">
                <a:latin typeface="Calibri" pitchFamily="34" charset="0"/>
                <a:sym typeface="Symbol"/>
              </a:rPr>
              <a:t>not </a:t>
            </a:r>
            <a:r>
              <a:rPr lang="en-US" i="1" dirty="0" smtClean="0">
                <a:latin typeface="Calibri" pitchFamily="34" charset="0"/>
              </a:rPr>
              <a:t>e)</a:t>
            </a:r>
            <a:endParaRPr lang="en-US" dirty="0">
              <a:latin typeface="Calibri" pitchFamily="34" charset="0"/>
            </a:endParaRPr>
          </a:p>
        </p:txBody>
      </p:sp>
    </p:spTree>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Implies</a:t>
            </a:r>
            <a:r>
              <a:rPr baseline="-25000" smtClean="0"/>
              <a:t>F</a:t>
            </a:r>
            <a:r>
              <a:rPr smtClean="0"/>
              <a:t>(e) and ImpliedBy</a:t>
            </a:r>
            <a:r>
              <a:rPr baseline="-25000" smtClean="0"/>
              <a:t>F</a:t>
            </a:r>
            <a:r>
              <a:rPr smtClean="0"/>
              <a:t>(e) </a:t>
            </a:r>
            <a:endParaRPr lang="en-US" dirty="0">
              <a:latin typeface="Calibri" pitchFamily="34" charset="0"/>
            </a:endParaRPr>
          </a:p>
        </p:txBody>
      </p:sp>
      <p:grpSp>
        <p:nvGrpSpPr>
          <p:cNvPr id="3" name="Group 65"/>
          <p:cNvGrpSpPr>
            <a:grpSpLocks/>
          </p:cNvGrpSpPr>
          <p:nvPr/>
        </p:nvGrpSpPr>
        <p:grpSpPr bwMode="auto">
          <a:xfrm>
            <a:off x="3048000" y="2667000"/>
            <a:ext cx="3352800" cy="2286000"/>
            <a:chOff x="1920" y="1680"/>
            <a:chExt cx="2112" cy="1440"/>
          </a:xfrm>
        </p:grpSpPr>
        <p:sp>
          <p:nvSpPr>
            <p:cNvPr id="61" name="Line 12"/>
            <p:cNvSpPr>
              <a:spLocks noChangeShapeType="1"/>
            </p:cNvSpPr>
            <p:nvPr/>
          </p:nvSpPr>
          <p:spPr bwMode="auto">
            <a:xfrm rot="-5400000">
              <a:off x="2976" y="2064"/>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2" name="Line 13"/>
            <p:cNvSpPr>
              <a:spLocks noChangeShapeType="1"/>
            </p:cNvSpPr>
            <p:nvPr/>
          </p:nvSpPr>
          <p:spPr bwMode="auto">
            <a:xfrm rot="-5400000">
              <a:off x="2976" y="177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3" name="Line 14"/>
            <p:cNvSpPr>
              <a:spLocks noChangeShapeType="1"/>
            </p:cNvSpPr>
            <p:nvPr/>
          </p:nvSpPr>
          <p:spPr bwMode="auto">
            <a:xfrm rot="-5400000">
              <a:off x="2976" y="1488"/>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4" name="Line 15"/>
            <p:cNvSpPr>
              <a:spLocks noChangeShapeType="1"/>
            </p:cNvSpPr>
            <p:nvPr/>
          </p:nvSpPr>
          <p:spPr bwMode="auto">
            <a:xfrm rot="-5400000">
              <a:off x="2976" y="1200"/>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5" name="Line 16"/>
            <p:cNvSpPr>
              <a:spLocks noChangeShapeType="1"/>
            </p:cNvSpPr>
            <p:nvPr/>
          </p:nvSpPr>
          <p:spPr bwMode="auto">
            <a:xfrm rot="-5400000">
              <a:off x="2976" y="912"/>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6" name="Line 19"/>
            <p:cNvSpPr>
              <a:spLocks noChangeShapeType="1"/>
            </p:cNvSpPr>
            <p:nvPr/>
          </p:nvSpPr>
          <p:spPr bwMode="auto">
            <a:xfrm rot="-5400000">
              <a:off x="2976" y="624"/>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grpSp>
      <p:grpSp>
        <p:nvGrpSpPr>
          <p:cNvPr id="4" name="Group 66"/>
          <p:cNvGrpSpPr>
            <a:grpSpLocks/>
          </p:cNvGrpSpPr>
          <p:nvPr/>
        </p:nvGrpSpPr>
        <p:grpSpPr bwMode="auto">
          <a:xfrm>
            <a:off x="3276600" y="2438400"/>
            <a:ext cx="2286000" cy="3352800"/>
            <a:chOff x="2064" y="1536"/>
            <a:chExt cx="1440" cy="2112"/>
          </a:xfrm>
        </p:grpSpPr>
        <p:sp>
          <p:nvSpPr>
            <p:cNvPr id="68" name="Line 6"/>
            <p:cNvSpPr>
              <a:spLocks noChangeShapeType="1"/>
            </p:cNvSpPr>
            <p:nvPr/>
          </p:nvSpPr>
          <p:spPr bwMode="auto">
            <a:xfrm>
              <a:off x="2352"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9" name="Line 7"/>
            <p:cNvSpPr>
              <a:spLocks noChangeShapeType="1"/>
            </p:cNvSpPr>
            <p:nvPr/>
          </p:nvSpPr>
          <p:spPr bwMode="auto">
            <a:xfrm>
              <a:off x="2640"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70" name="Line 8"/>
            <p:cNvSpPr>
              <a:spLocks noChangeShapeType="1"/>
            </p:cNvSpPr>
            <p:nvPr/>
          </p:nvSpPr>
          <p:spPr bwMode="auto">
            <a:xfrm>
              <a:off x="2928"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71" name="Line 9"/>
            <p:cNvSpPr>
              <a:spLocks noChangeShapeType="1"/>
            </p:cNvSpPr>
            <p:nvPr/>
          </p:nvSpPr>
          <p:spPr bwMode="auto">
            <a:xfrm>
              <a:off x="3216"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72" name="Line 10"/>
            <p:cNvSpPr>
              <a:spLocks noChangeShapeType="1"/>
            </p:cNvSpPr>
            <p:nvPr/>
          </p:nvSpPr>
          <p:spPr bwMode="auto">
            <a:xfrm>
              <a:off x="3504"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73" name="Line 18"/>
            <p:cNvSpPr>
              <a:spLocks noChangeShapeType="1"/>
            </p:cNvSpPr>
            <p:nvPr/>
          </p:nvSpPr>
          <p:spPr bwMode="auto">
            <a:xfrm>
              <a:off x="2064"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grpSp>
      <p:grpSp>
        <p:nvGrpSpPr>
          <p:cNvPr id="5" name="Group 70"/>
          <p:cNvGrpSpPr>
            <a:grpSpLocks/>
          </p:cNvGrpSpPr>
          <p:nvPr/>
        </p:nvGrpSpPr>
        <p:grpSpPr bwMode="auto">
          <a:xfrm>
            <a:off x="533400" y="2667000"/>
            <a:ext cx="5029200" cy="2286000"/>
            <a:chOff x="336" y="1680"/>
            <a:chExt cx="3168" cy="1440"/>
          </a:xfrm>
        </p:grpSpPr>
        <p:grpSp>
          <p:nvGrpSpPr>
            <p:cNvPr id="6" name="Group 54"/>
            <p:cNvGrpSpPr>
              <a:grpSpLocks/>
            </p:cNvGrpSpPr>
            <p:nvPr/>
          </p:nvGrpSpPr>
          <p:grpSpPr bwMode="auto">
            <a:xfrm>
              <a:off x="2064" y="1680"/>
              <a:ext cx="1440" cy="1440"/>
              <a:chOff x="3648" y="1680"/>
              <a:chExt cx="1440" cy="1440"/>
            </a:xfrm>
          </p:grpSpPr>
          <p:sp>
            <p:nvSpPr>
              <p:cNvPr id="78" name="Rectangle 31"/>
              <p:cNvSpPr>
                <a:spLocks noChangeArrowheads="1"/>
              </p:cNvSpPr>
              <p:nvPr/>
            </p:nvSpPr>
            <p:spPr bwMode="auto">
              <a:xfrm>
                <a:off x="3936" y="2256"/>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79" name="Rectangle 32"/>
              <p:cNvSpPr>
                <a:spLocks noChangeArrowheads="1"/>
              </p:cNvSpPr>
              <p:nvPr/>
            </p:nvSpPr>
            <p:spPr bwMode="auto">
              <a:xfrm>
                <a:off x="4224" y="2256"/>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0" name="Rectangle 33"/>
              <p:cNvSpPr>
                <a:spLocks noChangeArrowheads="1"/>
              </p:cNvSpPr>
              <p:nvPr/>
            </p:nvSpPr>
            <p:spPr bwMode="auto">
              <a:xfrm>
                <a:off x="4224" y="2544"/>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1" name="Rectangle 34"/>
              <p:cNvSpPr>
                <a:spLocks noChangeArrowheads="1"/>
              </p:cNvSpPr>
              <p:nvPr/>
            </p:nvSpPr>
            <p:spPr bwMode="auto">
              <a:xfrm>
                <a:off x="4224" y="1968"/>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2" name="Rectangle 35"/>
              <p:cNvSpPr>
                <a:spLocks noChangeArrowheads="1"/>
              </p:cNvSpPr>
              <p:nvPr/>
            </p:nvSpPr>
            <p:spPr bwMode="auto">
              <a:xfrm>
                <a:off x="4512" y="2256"/>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3" name="Rectangle 36"/>
              <p:cNvSpPr>
                <a:spLocks noChangeArrowheads="1"/>
              </p:cNvSpPr>
              <p:nvPr/>
            </p:nvSpPr>
            <p:spPr bwMode="auto">
              <a:xfrm>
                <a:off x="4512" y="2544"/>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4" name="Rectangle 37"/>
              <p:cNvSpPr>
                <a:spLocks noChangeArrowheads="1"/>
              </p:cNvSpPr>
              <p:nvPr/>
            </p:nvSpPr>
            <p:spPr bwMode="auto">
              <a:xfrm>
                <a:off x="3936" y="1968"/>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5" name="Rectangle 38"/>
              <p:cNvSpPr>
                <a:spLocks noChangeArrowheads="1"/>
              </p:cNvSpPr>
              <p:nvPr/>
            </p:nvSpPr>
            <p:spPr bwMode="auto">
              <a:xfrm>
                <a:off x="4224" y="1680"/>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6" name="Rectangle 39"/>
              <p:cNvSpPr>
                <a:spLocks noChangeArrowheads="1"/>
              </p:cNvSpPr>
              <p:nvPr/>
            </p:nvSpPr>
            <p:spPr bwMode="auto">
              <a:xfrm>
                <a:off x="4512" y="1680"/>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7" name="Rectangle 40"/>
              <p:cNvSpPr>
                <a:spLocks noChangeArrowheads="1"/>
              </p:cNvSpPr>
              <p:nvPr/>
            </p:nvSpPr>
            <p:spPr bwMode="auto">
              <a:xfrm>
                <a:off x="4512" y="1968"/>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8" name="Rectangle 41"/>
              <p:cNvSpPr>
                <a:spLocks noChangeArrowheads="1"/>
              </p:cNvSpPr>
              <p:nvPr/>
            </p:nvSpPr>
            <p:spPr bwMode="auto">
              <a:xfrm>
                <a:off x="4800" y="1968"/>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9" name="Rectangle 42"/>
              <p:cNvSpPr>
                <a:spLocks noChangeArrowheads="1"/>
              </p:cNvSpPr>
              <p:nvPr/>
            </p:nvSpPr>
            <p:spPr bwMode="auto">
              <a:xfrm>
                <a:off x="4800" y="2256"/>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0" name="Rectangle 43"/>
              <p:cNvSpPr>
                <a:spLocks noChangeArrowheads="1"/>
              </p:cNvSpPr>
              <p:nvPr/>
            </p:nvSpPr>
            <p:spPr bwMode="auto">
              <a:xfrm>
                <a:off x="4800" y="2544"/>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1" name="Rectangle 44"/>
              <p:cNvSpPr>
                <a:spLocks noChangeArrowheads="1"/>
              </p:cNvSpPr>
              <p:nvPr/>
            </p:nvSpPr>
            <p:spPr bwMode="auto">
              <a:xfrm>
                <a:off x="4224" y="2832"/>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2" name="Rectangle 45"/>
              <p:cNvSpPr>
                <a:spLocks noChangeArrowheads="1"/>
              </p:cNvSpPr>
              <p:nvPr/>
            </p:nvSpPr>
            <p:spPr bwMode="auto">
              <a:xfrm>
                <a:off x="4512" y="2832"/>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3" name="Rectangle 46"/>
              <p:cNvSpPr>
                <a:spLocks noChangeArrowheads="1"/>
              </p:cNvSpPr>
              <p:nvPr/>
            </p:nvSpPr>
            <p:spPr bwMode="auto">
              <a:xfrm>
                <a:off x="3936" y="2544"/>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4" name="Rectangle 47"/>
              <p:cNvSpPr>
                <a:spLocks noChangeArrowheads="1"/>
              </p:cNvSpPr>
              <p:nvPr/>
            </p:nvSpPr>
            <p:spPr bwMode="auto">
              <a:xfrm>
                <a:off x="3648" y="2544"/>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5" name="Rectangle 48"/>
              <p:cNvSpPr>
                <a:spLocks noChangeArrowheads="1"/>
              </p:cNvSpPr>
              <p:nvPr/>
            </p:nvSpPr>
            <p:spPr bwMode="auto">
              <a:xfrm>
                <a:off x="3648" y="2256"/>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6" name="Rectangle 52"/>
              <p:cNvSpPr>
                <a:spLocks noChangeArrowheads="1"/>
              </p:cNvSpPr>
              <p:nvPr/>
            </p:nvSpPr>
            <p:spPr bwMode="auto">
              <a:xfrm>
                <a:off x="3936" y="2832"/>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7" name="Rectangle 53"/>
              <p:cNvSpPr>
                <a:spLocks noChangeArrowheads="1"/>
              </p:cNvSpPr>
              <p:nvPr/>
            </p:nvSpPr>
            <p:spPr bwMode="auto">
              <a:xfrm>
                <a:off x="4800" y="2832"/>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grpSp>
        <p:sp>
          <p:nvSpPr>
            <p:cNvPr id="76" name="Rectangle 60"/>
            <p:cNvSpPr>
              <a:spLocks noChangeArrowheads="1"/>
            </p:cNvSpPr>
            <p:nvPr/>
          </p:nvSpPr>
          <p:spPr bwMode="auto">
            <a:xfrm>
              <a:off x="336" y="2112"/>
              <a:ext cx="960" cy="288"/>
            </a:xfrm>
            <a:prstGeom prst="rect">
              <a:avLst/>
            </a:prstGeom>
            <a:solidFill>
              <a:schemeClr val="folHlink"/>
            </a:solidFill>
            <a:ln w="9525">
              <a:solidFill>
                <a:srgbClr val="FFFF00"/>
              </a:solidFill>
              <a:miter lim="800000"/>
              <a:headEnd/>
              <a:tailEnd/>
            </a:ln>
            <a:effectLst/>
          </p:spPr>
          <p:txBody>
            <a:bodyPr wrap="none" anchor="ctr"/>
            <a:lstStyle/>
            <a:p>
              <a:pPr algn="ctr"/>
              <a:r>
                <a:rPr lang="en-US" dirty="0" err="1">
                  <a:solidFill>
                    <a:schemeClr val="bg1"/>
                  </a:solidFill>
                </a:rPr>
                <a:t>ImpliedBy</a:t>
              </a:r>
              <a:r>
                <a:rPr lang="en-US" baseline="-25000" dirty="0" err="1">
                  <a:solidFill>
                    <a:schemeClr val="bg1"/>
                  </a:solidFill>
                </a:rPr>
                <a:t>F</a:t>
              </a:r>
              <a:r>
                <a:rPr lang="en-US" dirty="0">
                  <a:solidFill>
                    <a:schemeClr val="bg1"/>
                  </a:solidFill>
                </a:rPr>
                <a:t>(e)</a:t>
              </a:r>
              <a:endParaRPr lang="en-US" sz="4000" dirty="0">
                <a:solidFill>
                  <a:schemeClr val="bg1"/>
                </a:solidFill>
              </a:endParaRPr>
            </a:p>
          </p:txBody>
        </p:sp>
        <p:cxnSp>
          <p:nvCxnSpPr>
            <p:cNvPr id="77" name="AutoShape 61"/>
            <p:cNvCxnSpPr>
              <a:cxnSpLocks noChangeShapeType="1"/>
              <a:stCxn id="76" idx="3"/>
              <a:endCxn id="95" idx="1"/>
            </p:cNvCxnSpPr>
            <p:nvPr/>
          </p:nvCxnSpPr>
          <p:spPr bwMode="auto">
            <a:xfrm>
              <a:off x="1296" y="2256"/>
              <a:ext cx="768" cy="144"/>
            </a:xfrm>
            <a:prstGeom prst="straightConnector1">
              <a:avLst/>
            </a:prstGeom>
            <a:noFill/>
            <a:ln w="38100">
              <a:solidFill>
                <a:srgbClr val="FFFF00"/>
              </a:solidFill>
              <a:round/>
              <a:headEnd/>
              <a:tailEnd/>
            </a:ln>
            <a:effectLst/>
          </p:spPr>
        </p:cxnSp>
      </p:grpSp>
      <p:grpSp>
        <p:nvGrpSpPr>
          <p:cNvPr id="7" name="Group 63"/>
          <p:cNvGrpSpPr>
            <a:grpSpLocks/>
          </p:cNvGrpSpPr>
          <p:nvPr/>
        </p:nvGrpSpPr>
        <p:grpSpPr bwMode="auto">
          <a:xfrm>
            <a:off x="3668713" y="1981200"/>
            <a:ext cx="4191000" cy="2728913"/>
            <a:chOff x="2304" y="1248"/>
            <a:chExt cx="2640" cy="1719"/>
          </a:xfrm>
        </p:grpSpPr>
        <p:sp>
          <p:nvSpPr>
            <p:cNvPr id="99" name="Oval 4"/>
            <p:cNvSpPr>
              <a:spLocks noChangeArrowheads="1"/>
            </p:cNvSpPr>
            <p:nvPr/>
          </p:nvSpPr>
          <p:spPr bwMode="auto">
            <a:xfrm>
              <a:off x="2304" y="1911"/>
              <a:ext cx="1200" cy="1056"/>
            </a:xfrm>
            <a:prstGeom prst="ellipse">
              <a:avLst/>
            </a:prstGeom>
            <a:solidFill>
              <a:srgbClr val="FF0000">
                <a:alpha val="59000"/>
              </a:srgbClr>
            </a:solidFill>
            <a:ln w="9525">
              <a:solidFill>
                <a:srgbClr val="FF0000"/>
              </a:solidFill>
              <a:round/>
              <a:headEnd/>
              <a:tailEnd/>
            </a:ln>
            <a:effectLst/>
          </p:spPr>
          <p:txBody>
            <a:bodyPr wrap="none" anchor="ctr"/>
            <a:lstStyle/>
            <a:p>
              <a:endParaRPr lang="en-US"/>
            </a:p>
          </p:txBody>
        </p:sp>
        <p:cxnSp>
          <p:nvCxnSpPr>
            <p:cNvPr id="100" name="AutoShape 55"/>
            <p:cNvCxnSpPr>
              <a:cxnSpLocks noChangeShapeType="1"/>
              <a:stCxn id="99" idx="7"/>
              <a:endCxn id="101" idx="1"/>
            </p:cNvCxnSpPr>
            <p:nvPr/>
          </p:nvCxnSpPr>
          <p:spPr bwMode="auto">
            <a:xfrm flipV="1">
              <a:off x="3328" y="1392"/>
              <a:ext cx="1232" cy="674"/>
            </a:xfrm>
            <a:prstGeom prst="straightConnector1">
              <a:avLst/>
            </a:prstGeom>
            <a:noFill/>
            <a:ln w="38100">
              <a:solidFill>
                <a:srgbClr val="FF0000"/>
              </a:solidFill>
              <a:round/>
              <a:headEnd/>
              <a:tailEnd/>
            </a:ln>
            <a:effectLst/>
          </p:spPr>
        </p:cxnSp>
        <p:sp>
          <p:nvSpPr>
            <p:cNvPr id="101" name="Rectangle 57"/>
            <p:cNvSpPr>
              <a:spLocks noChangeArrowheads="1"/>
            </p:cNvSpPr>
            <p:nvPr/>
          </p:nvSpPr>
          <p:spPr bwMode="auto">
            <a:xfrm>
              <a:off x="4560" y="1248"/>
              <a:ext cx="384" cy="288"/>
            </a:xfrm>
            <a:prstGeom prst="rect">
              <a:avLst/>
            </a:prstGeom>
            <a:solidFill>
              <a:srgbClr val="FF0000">
                <a:alpha val="59000"/>
              </a:srgbClr>
            </a:solidFill>
            <a:ln w="9525">
              <a:solidFill>
                <a:srgbClr val="FF0000"/>
              </a:solidFill>
              <a:miter lim="800000"/>
              <a:headEnd/>
              <a:tailEnd/>
            </a:ln>
            <a:effectLst/>
          </p:spPr>
          <p:txBody>
            <a:bodyPr wrap="none" anchor="ctr"/>
            <a:lstStyle/>
            <a:p>
              <a:pPr algn="ctr"/>
              <a:r>
                <a:rPr lang="en-US" sz="2400">
                  <a:solidFill>
                    <a:schemeClr val="bg1"/>
                  </a:solidFill>
                </a:rPr>
                <a:t>e</a:t>
              </a:r>
            </a:p>
          </p:txBody>
        </p:sp>
      </p:grpSp>
      <p:grpSp>
        <p:nvGrpSpPr>
          <p:cNvPr id="8" name="Group 69"/>
          <p:cNvGrpSpPr>
            <a:grpSpLocks/>
          </p:cNvGrpSpPr>
          <p:nvPr/>
        </p:nvGrpSpPr>
        <p:grpSpPr bwMode="auto">
          <a:xfrm>
            <a:off x="3733800" y="3124200"/>
            <a:ext cx="1905000" cy="3124200"/>
            <a:chOff x="2352" y="1968"/>
            <a:chExt cx="1200" cy="1968"/>
          </a:xfrm>
        </p:grpSpPr>
        <p:grpSp>
          <p:nvGrpSpPr>
            <p:cNvPr id="9" name="Group 27"/>
            <p:cNvGrpSpPr>
              <a:grpSpLocks/>
            </p:cNvGrpSpPr>
            <p:nvPr/>
          </p:nvGrpSpPr>
          <p:grpSpPr bwMode="auto">
            <a:xfrm>
              <a:off x="2352" y="1968"/>
              <a:ext cx="864" cy="864"/>
              <a:chOff x="3264" y="1968"/>
              <a:chExt cx="864" cy="864"/>
            </a:xfrm>
          </p:grpSpPr>
          <p:sp>
            <p:nvSpPr>
              <p:cNvPr id="106" name="Rectangle 21"/>
              <p:cNvSpPr>
                <a:spLocks noChangeArrowheads="1"/>
              </p:cNvSpPr>
              <p:nvPr/>
            </p:nvSpPr>
            <p:spPr bwMode="auto">
              <a:xfrm>
                <a:off x="3264" y="2256"/>
                <a:ext cx="288" cy="288"/>
              </a:xfrm>
              <a:prstGeom prst="rect">
                <a:avLst/>
              </a:prstGeom>
              <a:solidFill>
                <a:srgbClr val="0066FF">
                  <a:alpha val="67000"/>
                </a:srgbClr>
              </a:solidFill>
              <a:ln w="9525">
                <a:solidFill>
                  <a:srgbClr val="0066FF"/>
                </a:solidFill>
                <a:miter lim="800000"/>
                <a:headEnd/>
                <a:tailEnd/>
              </a:ln>
              <a:effectLst/>
            </p:spPr>
            <p:txBody>
              <a:bodyPr wrap="none" anchor="ctr"/>
              <a:lstStyle/>
              <a:p>
                <a:endParaRPr lang="en-US"/>
              </a:p>
            </p:txBody>
          </p:sp>
          <p:sp>
            <p:nvSpPr>
              <p:cNvPr id="107" name="Rectangle 22"/>
              <p:cNvSpPr>
                <a:spLocks noChangeArrowheads="1"/>
              </p:cNvSpPr>
              <p:nvPr/>
            </p:nvSpPr>
            <p:spPr bwMode="auto">
              <a:xfrm>
                <a:off x="3552" y="2256"/>
                <a:ext cx="288" cy="288"/>
              </a:xfrm>
              <a:prstGeom prst="rect">
                <a:avLst/>
              </a:prstGeom>
              <a:solidFill>
                <a:srgbClr val="0066FF">
                  <a:alpha val="67000"/>
                </a:srgbClr>
              </a:solidFill>
              <a:ln w="9525">
                <a:solidFill>
                  <a:srgbClr val="0066FF"/>
                </a:solidFill>
                <a:miter lim="800000"/>
                <a:headEnd/>
                <a:tailEnd/>
              </a:ln>
              <a:effectLst/>
            </p:spPr>
            <p:txBody>
              <a:bodyPr wrap="none" anchor="ctr"/>
              <a:lstStyle/>
              <a:p>
                <a:endParaRPr lang="en-US"/>
              </a:p>
            </p:txBody>
          </p:sp>
          <p:sp>
            <p:nvSpPr>
              <p:cNvPr id="108" name="Rectangle 23"/>
              <p:cNvSpPr>
                <a:spLocks noChangeArrowheads="1"/>
              </p:cNvSpPr>
              <p:nvPr/>
            </p:nvSpPr>
            <p:spPr bwMode="auto">
              <a:xfrm>
                <a:off x="3552" y="2544"/>
                <a:ext cx="288" cy="288"/>
              </a:xfrm>
              <a:prstGeom prst="rect">
                <a:avLst/>
              </a:prstGeom>
              <a:solidFill>
                <a:srgbClr val="0066FF">
                  <a:alpha val="67000"/>
                </a:srgbClr>
              </a:solidFill>
              <a:ln w="9525">
                <a:solidFill>
                  <a:srgbClr val="0066FF"/>
                </a:solidFill>
                <a:miter lim="800000"/>
                <a:headEnd/>
                <a:tailEnd/>
              </a:ln>
              <a:effectLst/>
            </p:spPr>
            <p:txBody>
              <a:bodyPr wrap="none" anchor="ctr"/>
              <a:lstStyle/>
              <a:p>
                <a:endParaRPr lang="en-US"/>
              </a:p>
            </p:txBody>
          </p:sp>
          <p:sp>
            <p:nvSpPr>
              <p:cNvPr id="109" name="Rectangle 24"/>
              <p:cNvSpPr>
                <a:spLocks noChangeArrowheads="1"/>
              </p:cNvSpPr>
              <p:nvPr/>
            </p:nvSpPr>
            <p:spPr bwMode="auto">
              <a:xfrm>
                <a:off x="3552" y="1968"/>
                <a:ext cx="288" cy="288"/>
              </a:xfrm>
              <a:prstGeom prst="rect">
                <a:avLst/>
              </a:prstGeom>
              <a:solidFill>
                <a:srgbClr val="0066FF">
                  <a:alpha val="67000"/>
                </a:srgbClr>
              </a:solidFill>
              <a:ln w="9525">
                <a:solidFill>
                  <a:srgbClr val="0066FF"/>
                </a:solidFill>
                <a:miter lim="800000"/>
                <a:headEnd/>
                <a:tailEnd/>
              </a:ln>
              <a:effectLst/>
            </p:spPr>
            <p:txBody>
              <a:bodyPr wrap="none" anchor="ctr"/>
              <a:lstStyle/>
              <a:p>
                <a:endParaRPr lang="en-US"/>
              </a:p>
            </p:txBody>
          </p:sp>
          <p:sp>
            <p:nvSpPr>
              <p:cNvPr id="110" name="Rectangle 25"/>
              <p:cNvSpPr>
                <a:spLocks noChangeArrowheads="1"/>
              </p:cNvSpPr>
              <p:nvPr/>
            </p:nvSpPr>
            <p:spPr bwMode="auto">
              <a:xfrm>
                <a:off x="3840" y="2256"/>
                <a:ext cx="288" cy="288"/>
              </a:xfrm>
              <a:prstGeom prst="rect">
                <a:avLst/>
              </a:prstGeom>
              <a:solidFill>
                <a:srgbClr val="0066FF">
                  <a:alpha val="67000"/>
                </a:srgbClr>
              </a:solidFill>
              <a:ln w="9525">
                <a:solidFill>
                  <a:srgbClr val="0066FF"/>
                </a:solidFill>
                <a:miter lim="800000"/>
                <a:headEnd/>
                <a:tailEnd/>
              </a:ln>
              <a:effectLst/>
            </p:spPr>
            <p:txBody>
              <a:bodyPr wrap="none" anchor="ctr"/>
              <a:lstStyle/>
              <a:p>
                <a:endParaRPr lang="en-US"/>
              </a:p>
            </p:txBody>
          </p:sp>
          <p:sp>
            <p:nvSpPr>
              <p:cNvPr id="111" name="Rectangle 26"/>
              <p:cNvSpPr>
                <a:spLocks noChangeArrowheads="1"/>
              </p:cNvSpPr>
              <p:nvPr/>
            </p:nvSpPr>
            <p:spPr bwMode="auto">
              <a:xfrm>
                <a:off x="3840" y="2544"/>
                <a:ext cx="288" cy="288"/>
              </a:xfrm>
              <a:prstGeom prst="rect">
                <a:avLst/>
              </a:prstGeom>
              <a:solidFill>
                <a:srgbClr val="0066FF">
                  <a:alpha val="67000"/>
                </a:srgbClr>
              </a:solidFill>
              <a:ln w="9525">
                <a:solidFill>
                  <a:srgbClr val="0066FF"/>
                </a:solidFill>
                <a:miter lim="800000"/>
                <a:headEnd/>
                <a:tailEnd/>
              </a:ln>
              <a:effectLst/>
            </p:spPr>
            <p:txBody>
              <a:bodyPr wrap="none" anchor="ctr"/>
              <a:lstStyle/>
              <a:p>
                <a:endParaRPr lang="en-US"/>
              </a:p>
            </p:txBody>
          </p:sp>
        </p:grpSp>
        <p:cxnSp>
          <p:nvCxnSpPr>
            <p:cNvPr id="104" name="AutoShape 58"/>
            <p:cNvCxnSpPr>
              <a:cxnSpLocks noChangeShapeType="1"/>
              <a:stCxn id="108" idx="2"/>
              <a:endCxn id="105" idx="0"/>
            </p:cNvCxnSpPr>
            <p:nvPr/>
          </p:nvCxnSpPr>
          <p:spPr bwMode="auto">
            <a:xfrm>
              <a:off x="2784" y="2832"/>
              <a:ext cx="336" cy="816"/>
            </a:xfrm>
            <a:prstGeom prst="straightConnector1">
              <a:avLst/>
            </a:prstGeom>
            <a:noFill/>
            <a:ln w="38100">
              <a:solidFill>
                <a:srgbClr val="0066FF"/>
              </a:solidFill>
              <a:round/>
              <a:headEnd/>
              <a:tailEnd/>
            </a:ln>
            <a:effectLst/>
          </p:spPr>
        </p:cxnSp>
        <p:sp>
          <p:nvSpPr>
            <p:cNvPr id="105" name="Rectangle 59"/>
            <p:cNvSpPr>
              <a:spLocks noChangeArrowheads="1"/>
            </p:cNvSpPr>
            <p:nvPr/>
          </p:nvSpPr>
          <p:spPr bwMode="auto">
            <a:xfrm>
              <a:off x="2688" y="3648"/>
              <a:ext cx="864" cy="288"/>
            </a:xfrm>
            <a:prstGeom prst="rect">
              <a:avLst/>
            </a:prstGeom>
            <a:solidFill>
              <a:srgbClr val="0066FF">
                <a:alpha val="67000"/>
              </a:srgbClr>
            </a:solidFill>
            <a:ln w="9525">
              <a:noFill/>
              <a:miter lim="800000"/>
              <a:headEnd/>
              <a:tailEnd/>
            </a:ln>
            <a:effectLst/>
          </p:spPr>
          <p:txBody>
            <a:bodyPr wrap="none" anchor="ctr"/>
            <a:lstStyle/>
            <a:p>
              <a:pPr algn="ctr"/>
              <a:r>
                <a:rPr lang="en-US" sz="2000" dirty="0" err="1">
                  <a:solidFill>
                    <a:schemeClr val="bg1"/>
                  </a:solidFill>
                </a:rPr>
                <a:t>Implies</a:t>
              </a:r>
              <a:r>
                <a:rPr lang="en-US" sz="2000" baseline="-25000" dirty="0" err="1">
                  <a:solidFill>
                    <a:schemeClr val="bg1"/>
                  </a:solidFill>
                </a:rPr>
                <a:t>F</a:t>
              </a:r>
              <a:r>
                <a:rPr lang="en-US" sz="2000" dirty="0">
                  <a:solidFill>
                    <a:schemeClr val="bg1"/>
                  </a:solidFill>
                </a:rPr>
                <a:t>(e)</a:t>
              </a:r>
              <a:endParaRPr lang="en-US" sz="4400" dirty="0">
                <a:solidFill>
                  <a:schemeClr val="bg1"/>
                </a:solidFill>
              </a:endParaRPr>
            </a:p>
          </p:txBody>
        </p:sp>
      </p:grpSp>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800" smtClean="0">
                <a:latin typeface="Calibri" pitchFamily="34" charset="0"/>
              </a:rPr>
              <a:t>Computing </a:t>
            </a:r>
            <a:r>
              <a:rPr sz="4800" i="1" smtClean="0">
                <a:latin typeface="Calibri" pitchFamily="34" charset="0"/>
              </a:rPr>
              <a:t>Implies</a:t>
            </a:r>
            <a:r>
              <a:rPr sz="4800" i="1" baseline="-25000" smtClean="0">
                <a:latin typeface="Calibri" pitchFamily="34" charset="0"/>
              </a:rPr>
              <a:t>F</a:t>
            </a:r>
            <a:r>
              <a:rPr sz="4800" i="1" smtClean="0">
                <a:latin typeface="Calibri" pitchFamily="34" charset="0"/>
              </a:rPr>
              <a:t>(e)</a:t>
            </a:r>
            <a:endParaRPr lang="en-US" sz="4800" i="1" dirty="0">
              <a:latin typeface="Calibri" pitchFamily="34" charset="0"/>
            </a:endParaRPr>
          </a:p>
        </p:txBody>
      </p:sp>
      <p:sp>
        <p:nvSpPr>
          <p:cNvPr id="3" name="Content Placeholder 2"/>
          <p:cNvSpPr>
            <a:spLocks noGrp="1"/>
          </p:cNvSpPr>
          <p:nvPr>
            <p:ph idx="1"/>
          </p:nvPr>
        </p:nvSpPr>
        <p:spPr>
          <a:xfrm>
            <a:off x="381000" y="1561731"/>
            <a:ext cx="8382000" cy="3145476"/>
          </a:xfrm>
        </p:spPr>
        <p:txBody>
          <a:bodyPr/>
          <a:lstStyle/>
          <a:p>
            <a:r>
              <a:rPr lang="it-IT" dirty="0" smtClean="0"/>
              <a:t>minterm </a:t>
            </a:r>
            <a:r>
              <a:rPr lang="it-IT" i="1" dirty="0" smtClean="0"/>
              <a:t>m</a:t>
            </a:r>
            <a:r>
              <a:rPr lang="it-IT" dirty="0" smtClean="0"/>
              <a:t> = </a:t>
            </a:r>
            <a:r>
              <a:rPr lang="it-IT" i="1" dirty="0" smtClean="0">
                <a:solidFill>
                  <a:srgbClr val="FF0000"/>
                </a:solidFill>
              </a:rPr>
              <a:t>l</a:t>
            </a:r>
            <a:r>
              <a:rPr lang="it-IT" i="1" baseline="-25000" dirty="0" smtClean="0">
                <a:solidFill>
                  <a:srgbClr val="FF0000"/>
                </a:solidFill>
              </a:rPr>
              <a:t>1</a:t>
            </a:r>
            <a:r>
              <a:rPr lang="it-IT" dirty="0" smtClean="0">
                <a:solidFill>
                  <a:srgbClr val="FF0000"/>
                </a:solidFill>
              </a:rPr>
              <a:t> and ... and </a:t>
            </a:r>
            <a:r>
              <a:rPr lang="it-IT" i="1" dirty="0" smtClean="0">
                <a:solidFill>
                  <a:srgbClr val="FF0000"/>
                </a:solidFill>
              </a:rPr>
              <a:t>l</a:t>
            </a:r>
            <a:r>
              <a:rPr lang="it-IT" i="1" baseline="-25000" dirty="0" smtClean="0">
                <a:solidFill>
                  <a:srgbClr val="FF0000"/>
                </a:solidFill>
              </a:rPr>
              <a:t>n</a:t>
            </a:r>
            <a:r>
              <a:rPr lang="it-IT" dirty="0" smtClean="0"/>
              <a:t>, where </a:t>
            </a:r>
            <a:r>
              <a:rPr lang="it-IT" i="1" dirty="0" smtClean="0"/>
              <a:t>l</a:t>
            </a:r>
            <a:r>
              <a:rPr lang="it-IT" i="1" baseline="-25000" dirty="0" smtClean="0"/>
              <a:t>i</a:t>
            </a:r>
            <a:r>
              <a:rPr lang="it-IT" dirty="0" smtClean="0"/>
              <a:t> = </a:t>
            </a:r>
            <a:r>
              <a:rPr lang="it-IT" i="1" dirty="0" smtClean="0"/>
              <a:t>p</a:t>
            </a:r>
            <a:r>
              <a:rPr lang="it-IT" i="1" baseline="-25000" dirty="0" smtClean="0"/>
              <a:t>i</a:t>
            </a:r>
            <a:r>
              <a:rPr lang="it-IT" dirty="0" smtClean="0"/>
              <a:t>, or </a:t>
            </a:r>
            <a:r>
              <a:rPr lang="it-IT" i="1" dirty="0" smtClean="0"/>
              <a:t>l</a:t>
            </a:r>
            <a:r>
              <a:rPr lang="it-IT" i="1" baseline="-25000" dirty="0" smtClean="0"/>
              <a:t>i</a:t>
            </a:r>
            <a:r>
              <a:rPr lang="it-IT" dirty="0" smtClean="0"/>
              <a:t> = </a:t>
            </a:r>
            <a:r>
              <a:rPr lang="it-IT" i="1" dirty="0" smtClean="0"/>
              <a:t>not p</a:t>
            </a:r>
            <a:r>
              <a:rPr lang="it-IT" i="1" baseline="-25000" dirty="0" smtClean="0"/>
              <a:t>i</a:t>
            </a:r>
            <a:r>
              <a:rPr lang="it-IT" dirty="0" smtClean="0"/>
              <a:t>.</a:t>
            </a:r>
          </a:p>
          <a:p>
            <a:r>
              <a:rPr lang="en-US" i="1" dirty="0" err="1" smtClean="0"/>
              <a:t>Implies</a:t>
            </a:r>
            <a:r>
              <a:rPr lang="en-US" i="1" baseline="-25000" dirty="0" err="1" smtClean="0"/>
              <a:t>F</a:t>
            </a:r>
            <a:r>
              <a:rPr lang="en-US" i="1" dirty="0" smtClean="0"/>
              <a:t>(e)</a:t>
            </a:r>
            <a:r>
              <a:rPr lang="en-US" dirty="0" smtClean="0"/>
              <a:t>:</a:t>
            </a:r>
            <a:r>
              <a:rPr lang="en-US" i="1" dirty="0" smtClean="0"/>
              <a:t> </a:t>
            </a:r>
            <a:r>
              <a:rPr lang="en-US" dirty="0" smtClean="0"/>
              <a:t>disjunction of all </a:t>
            </a:r>
            <a:r>
              <a:rPr lang="en-US" dirty="0" err="1" smtClean="0"/>
              <a:t>minterms</a:t>
            </a:r>
            <a:r>
              <a:rPr lang="en-US" dirty="0" smtClean="0"/>
              <a:t> that imply</a:t>
            </a:r>
            <a:r>
              <a:rPr lang="en-US" i="1" dirty="0" smtClean="0"/>
              <a:t> e.</a:t>
            </a:r>
          </a:p>
          <a:p>
            <a:r>
              <a:rPr lang="en-US" dirty="0" smtClean="0"/>
              <a:t>Naive approach</a:t>
            </a:r>
          </a:p>
          <a:p>
            <a:pPr lvl="1"/>
            <a:r>
              <a:rPr lang="en-US" sz="2800" dirty="0" smtClean="0"/>
              <a:t>Generate all 2</a:t>
            </a:r>
            <a:r>
              <a:rPr lang="en-US" sz="2800" i="1" baseline="30000" dirty="0" smtClean="0"/>
              <a:t>n</a:t>
            </a:r>
            <a:r>
              <a:rPr lang="en-US" sz="2800" dirty="0" smtClean="0"/>
              <a:t> possible </a:t>
            </a:r>
            <a:r>
              <a:rPr lang="en-US" sz="2800" dirty="0" err="1" smtClean="0"/>
              <a:t>minterms</a:t>
            </a:r>
            <a:r>
              <a:rPr lang="en-US" sz="2800" dirty="0" smtClean="0"/>
              <a:t>.</a:t>
            </a:r>
          </a:p>
          <a:p>
            <a:pPr lvl="1"/>
            <a:r>
              <a:rPr lang="en-US" sz="2800" dirty="0" smtClean="0"/>
              <a:t>For each </a:t>
            </a:r>
            <a:r>
              <a:rPr lang="en-US" sz="2800" dirty="0" err="1" smtClean="0"/>
              <a:t>minterm</a:t>
            </a:r>
            <a:r>
              <a:rPr lang="en-US" sz="2800" dirty="0" smtClean="0"/>
              <a:t> </a:t>
            </a:r>
            <a:r>
              <a:rPr lang="en-US" sz="2800" i="1" dirty="0" smtClean="0"/>
              <a:t>m</a:t>
            </a:r>
            <a:r>
              <a:rPr lang="en-US" sz="2800" dirty="0" smtClean="0"/>
              <a:t>, use SMT solver to check validity of </a:t>
            </a:r>
            <a:r>
              <a:rPr lang="en-US" sz="2800" i="1" dirty="0" smtClean="0">
                <a:solidFill>
                  <a:srgbClr val="FF0000"/>
                </a:solidFill>
              </a:rPr>
              <a:t>m</a:t>
            </a:r>
            <a:r>
              <a:rPr lang="en-US" sz="2800" dirty="0" smtClean="0">
                <a:solidFill>
                  <a:srgbClr val="FF0000"/>
                </a:solidFill>
              </a:rPr>
              <a:t> implies </a:t>
            </a:r>
            <a:r>
              <a:rPr lang="en-US" sz="2800" i="1" dirty="0" smtClean="0">
                <a:solidFill>
                  <a:srgbClr val="FF0000"/>
                </a:solidFill>
              </a:rPr>
              <a:t>e</a:t>
            </a:r>
            <a:r>
              <a:rPr lang="en-US" sz="2800" dirty="0" smtClean="0"/>
              <a:t>.</a:t>
            </a:r>
          </a:p>
          <a:p>
            <a:r>
              <a:rPr lang="en-US" dirty="0" smtClean="0"/>
              <a:t>Many possible optimizations</a:t>
            </a:r>
          </a:p>
        </p:txBody>
      </p:sp>
    </p:spTree>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Computing </a:t>
            </a:r>
            <a:r>
              <a:rPr i="1" smtClean="0">
                <a:latin typeface="Calibri" pitchFamily="34" charset="0"/>
              </a:rPr>
              <a:t>Implies</a:t>
            </a:r>
            <a:r>
              <a:rPr i="1" baseline="-25000" smtClean="0">
                <a:latin typeface="Calibri" pitchFamily="34" charset="0"/>
              </a:rPr>
              <a:t>F</a:t>
            </a:r>
            <a:r>
              <a:rPr i="1" smtClean="0">
                <a:latin typeface="Calibri" pitchFamily="34" charset="0"/>
              </a:rPr>
              <a:t>(e)</a:t>
            </a:r>
            <a:endParaRPr lang="en-US" i="1" dirty="0">
              <a:latin typeface="Calibri" pitchFamily="34" charset="0"/>
            </a:endParaRPr>
          </a:p>
        </p:txBody>
      </p:sp>
      <p:sp>
        <p:nvSpPr>
          <p:cNvPr id="3" name="Content Placeholder 2"/>
          <p:cNvSpPr>
            <a:spLocks noGrp="1"/>
          </p:cNvSpPr>
          <p:nvPr>
            <p:ph idx="1"/>
          </p:nvPr>
        </p:nvSpPr>
        <p:spPr>
          <a:xfrm>
            <a:off x="381000" y="1561731"/>
            <a:ext cx="8382000" cy="2210862"/>
          </a:xfrm>
        </p:spPr>
        <p:txBody>
          <a:bodyPr/>
          <a:lstStyle/>
          <a:p>
            <a:r>
              <a:rPr lang="it-IT" sz="2800" dirty="0" smtClean="0">
                <a:latin typeface="Calibri" pitchFamily="34" charset="0"/>
              </a:rPr>
              <a:t>F = { x &lt; y, x = 2}</a:t>
            </a:r>
          </a:p>
          <a:p>
            <a:r>
              <a:rPr lang="en-US" sz="2800" i="1" dirty="0" smtClean="0">
                <a:latin typeface="Calibri" pitchFamily="34" charset="0"/>
              </a:rPr>
              <a:t>e </a:t>
            </a:r>
            <a:r>
              <a:rPr lang="en-US" sz="2800" dirty="0" smtClean="0">
                <a:latin typeface="Calibri" pitchFamily="34" charset="0"/>
              </a:rPr>
              <a:t>: y &gt; 1</a:t>
            </a:r>
            <a:endParaRPr lang="en-US" sz="2800" i="1" dirty="0" smtClean="0">
              <a:latin typeface="Calibri" pitchFamily="34" charset="0"/>
            </a:endParaRPr>
          </a:p>
          <a:p>
            <a:r>
              <a:rPr lang="en-US" sz="2800" dirty="0" err="1" smtClean="0">
                <a:latin typeface="Calibri" pitchFamily="34" charset="0"/>
              </a:rPr>
              <a:t>Minterms</a:t>
            </a:r>
            <a:r>
              <a:rPr lang="en-US" sz="2800" dirty="0" smtClean="0">
                <a:latin typeface="Calibri" pitchFamily="34" charset="0"/>
              </a:rPr>
              <a:t> over F</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buNone/>
            </a:pPr>
            <a:r>
              <a:rPr lang="en-US" sz="2500" dirty="0" smtClean="0">
                <a:latin typeface="Calibri" pitchFamily="34" charset="0"/>
              </a:rPr>
              <a:t>	</a:t>
            </a:r>
          </a:p>
        </p:txBody>
      </p:sp>
    </p:spTree>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Verification/Analysis Tool: “Template”</a:t>
            </a:r>
            <a:endParaRPr spc="-167">
              <a:solidFill>
                <a:schemeClr val="accent1"/>
              </a:solidFill>
              <a:effectLst>
                <a:outerShdw blurRad="50800" dist="38100" dir="2700000" algn="tl" rotWithShape="0">
                  <a:prstClr val="black">
                    <a:alpha val="61000"/>
                  </a:prstClr>
                </a:outerShdw>
              </a:effectLst>
            </a:endParaRPr>
          </a:p>
        </p:txBody>
      </p:sp>
      <p:sp>
        <p:nvSpPr>
          <p:cNvPr id="4" name="Rounded Rectangle 3"/>
          <p:cNvSpPr/>
          <p:nvPr/>
        </p:nvSpPr>
        <p:spPr bwMode="auto">
          <a:xfrm>
            <a:off x="2875907" y="1890451"/>
            <a:ext cx="3195263" cy="125344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Verification/Analysis</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Tool</a:t>
            </a: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6" name="Down Arrow 5"/>
          <p:cNvSpPr/>
          <p:nvPr/>
        </p:nvSpPr>
        <p:spPr bwMode="auto">
          <a:xfrm>
            <a:off x="4231222" y="3287731"/>
            <a:ext cx="484632" cy="493165"/>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7" name="Rounded Rectangle 6"/>
          <p:cNvSpPr/>
          <p:nvPr/>
        </p:nvSpPr>
        <p:spPr bwMode="auto">
          <a:xfrm>
            <a:off x="2875907" y="3892199"/>
            <a:ext cx="3195263" cy="124488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Theorem </a:t>
            </a:r>
            <a:r>
              <a:rPr kumimoji="0" lang="en-US" sz="2400" b="0" i="0" u="none" strike="noStrike" cap="none" normalizeH="0" baseline="0" dirty="0" err="1" smtClean="0">
                <a:solidFill>
                  <a:schemeClr val="bg1"/>
                </a:solidFill>
                <a:latin typeface="Calibri" pitchFamily="34" charset="0"/>
                <a:cs typeface="Calibri" pitchFamily="34" charset="0"/>
              </a:rPr>
              <a:t>Prover</a:t>
            </a:r>
            <a:r>
              <a:rPr kumimoji="0" lang="en-US" sz="2400" b="0" i="0" u="none" strike="noStrike" cap="none" normalizeH="0" baseline="0" dirty="0" smtClean="0">
                <a:solidFill>
                  <a:schemeClr val="bg1"/>
                </a:solidFill>
                <a:latin typeface="Calibri" pitchFamily="34" charset="0"/>
                <a:cs typeface="Calibri" pitchFamily="34" charset="0"/>
              </a:rPr>
              <a:t>/</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Satisfiability Checker</a:t>
            </a: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8" name="Down Arrow 7"/>
          <p:cNvSpPr/>
          <p:nvPr/>
        </p:nvSpPr>
        <p:spPr bwMode="auto">
          <a:xfrm>
            <a:off x="3090807" y="5279205"/>
            <a:ext cx="484632" cy="493165"/>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9" name="Down Arrow 8"/>
          <p:cNvSpPr/>
          <p:nvPr/>
        </p:nvSpPr>
        <p:spPr bwMode="auto">
          <a:xfrm>
            <a:off x="5330574" y="5248383"/>
            <a:ext cx="484632" cy="493165"/>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0" name="Down Arrow 9"/>
          <p:cNvSpPr/>
          <p:nvPr/>
        </p:nvSpPr>
        <p:spPr bwMode="auto">
          <a:xfrm>
            <a:off x="4231222" y="1292832"/>
            <a:ext cx="484632" cy="493165"/>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1" name="TextBox 10"/>
          <p:cNvSpPr txBox="1"/>
          <p:nvPr/>
        </p:nvSpPr>
        <p:spPr>
          <a:xfrm>
            <a:off x="4787758" y="1263721"/>
            <a:ext cx="1264513" cy="461665"/>
          </a:xfrm>
          <a:prstGeom prst="rect">
            <a:avLst/>
          </a:prstGeom>
          <a:noFill/>
        </p:spPr>
        <p:txBody>
          <a:bodyPr wrap="none" rtlCol="0">
            <a:spAutoFit/>
          </a:bodyPr>
          <a:lstStyle/>
          <a:p>
            <a:r>
              <a:rPr lang="en-US" sz="2400" b="1" dirty="0" smtClean="0">
                <a:solidFill>
                  <a:schemeClr val="bg1"/>
                </a:solidFill>
                <a:latin typeface="Calibri" pitchFamily="34" charset="0"/>
                <a:cs typeface="Calibri" pitchFamily="34" charset="0"/>
              </a:rPr>
              <a:t>Problem</a:t>
            </a:r>
          </a:p>
        </p:txBody>
      </p:sp>
      <p:sp>
        <p:nvSpPr>
          <p:cNvPr id="12" name="TextBox 11"/>
          <p:cNvSpPr txBox="1"/>
          <p:nvPr/>
        </p:nvSpPr>
        <p:spPr>
          <a:xfrm>
            <a:off x="4796320" y="3275743"/>
            <a:ext cx="2178032" cy="461665"/>
          </a:xfrm>
          <a:prstGeom prst="rect">
            <a:avLst/>
          </a:prstGeom>
          <a:noFill/>
        </p:spPr>
        <p:txBody>
          <a:bodyPr wrap="none" rtlCol="0">
            <a:spAutoFit/>
          </a:bodyPr>
          <a:lstStyle/>
          <a:p>
            <a:r>
              <a:rPr lang="en-US" sz="2400" b="1" dirty="0" smtClean="0">
                <a:solidFill>
                  <a:schemeClr val="bg1"/>
                </a:solidFill>
                <a:latin typeface="Calibri" pitchFamily="34" charset="0"/>
                <a:cs typeface="Calibri" pitchFamily="34" charset="0"/>
              </a:rPr>
              <a:t>Logical Formula</a:t>
            </a:r>
          </a:p>
        </p:txBody>
      </p:sp>
      <p:pic>
        <p:nvPicPr>
          <p:cNvPr id="13" name="Picture 3"/>
          <p:cNvPicPr>
            <a:picLocks noChangeAspect="1" noChangeArrowheads="1"/>
          </p:cNvPicPr>
          <p:nvPr/>
        </p:nvPicPr>
        <p:blipFill>
          <a:blip r:embed="rId3" cstate="print"/>
          <a:srcRect/>
          <a:stretch>
            <a:fillRect/>
          </a:stretch>
        </p:blipFill>
        <p:spPr bwMode="auto">
          <a:xfrm>
            <a:off x="4786653" y="5725739"/>
            <a:ext cx="685517" cy="664712"/>
          </a:xfrm>
          <a:prstGeom prst="rect">
            <a:avLst/>
          </a:prstGeom>
          <a:noFill/>
          <a:ln w="38100" algn="ctr">
            <a:noFill/>
            <a:miter lim="800000"/>
            <a:headEnd/>
            <a:tailEnd/>
          </a:ln>
          <a:effectLst>
            <a:outerShdw dist="35921" dir="2700000" algn="ctr" rotWithShape="0">
              <a:srgbClr val="CCCCCC"/>
            </a:outerShdw>
          </a:effectLst>
        </p:spPr>
      </p:pic>
      <p:sp>
        <p:nvSpPr>
          <p:cNvPr id="14" name="TextBox 13"/>
          <p:cNvSpPr txBox="1"/>
          <p:nvPr/>
        </p:nvSpPr>
        <p:spPr>
          <a:xfrm>
            <a:off x="5452151" y="5883666"/>
            <a:ext cx="1847942" cy="461665"/>
          </a:xfrm>
          <a:prstGeom prst="rect">
            <a:avLst/>
          </a:prstGeom>
          <a:noFill/>
        </p:spPr>
        <p:txBody>
          <a:bodyPr wrap="none" rtlCol="0">
            <a:spAutoFit/>
          </a:bodyPr>
          <a:lstStyle/>
          <a:p>
            <a:r>
              <a:rPr lang="en-US" sz="2400" b="1" dirty="0" err="1" smtClean="0">
                <a:solidFill>
                  <a:schemeClr val="bg1"/>
                </a:solidFill>
                <a:latin typeface="Calibri" pitchFamily="34" charset="0"/>
                <a:cs typeface="Calibri" pitchFamily="34" charset="0"/>
              </a:rPr>
              <a:t>Unsatisfiable</a:t>
            </a:r>
            <a:endParaRPr lang="en-US" sz="2400" b="1" dirty="0" smtClean="0">
              <a:solidFill>
                <a:schemeClr val="bg1"/>
              </a:solidFill>
              <a:latin typeface="Calibri" pitchFamily="34" charset="0"/>
              <a:cs typeface="Calibri" pitchFamily="34" charset="0"/>
            </a:endParaRPr>
          </a:p>
        </p:txBody>
      </p:sp>
      <p:sp>
        <p:nvSpPr>
          <p:cNvPr id="16" name="TextBox 15"/>
          <p:cNvSpPr txBox="1"/>
          <p:nvPr/>
        </p:nvSpPr>
        <p:spPr>
          <a:xfrm>
            <a:off x="2388746" y="5943599"/>
            <a:ext cx="2580899" cy="830997"/>
          </a:xfrm>
          <a:prstGeom prst="rect">
            <a:avLst/>
          </a:prstGeom>
          <a:noFill/>
        </p:spPr>
        <p:txBody>
          <a:bodyPr wrap="none" rtlCol="0">
            <a:spAutoFit/>
          </a:bodyPr>
          <a:lstStyle/>
          <a:p>
            <a:r>
              <a:rPr lang="en-US" sz="2400" b="1" dirty="0" err="1" smtClean="0">
                <a:solidFill>
                  <a:schemeClr val="bg1"/>
                </a:solidFill>
                <a:latin typeface="Calibri" pitchFamily="34" charset="0"/>
                <a:cs typeface="Calibri" pitchFamily="34" charset="0"/>
              </a:rPr>
              <a:t>Satisfiable</a:t>
            </a:r>
            <a:endParaRPr lang="en-US" sz="2400" b="1" dirty="0" smtClean="0">
              <a:solidFill>
                <a:schemeClr val="bg1"/>
              </a:solidFill>
              <a:latin typeface="Calibri" pitchFamily="34" charset="0"/>
              <a:cs typeface="Calibri" pitchFamily="34" charset="0"/>
            </a:endParaRPr>
          </a:p>
          <a:p>
            <a:r>
              <a:rPr lang="en-US" sz="2400" b="1" dirty="0" smtClean="0">
                <a:solidFill>
                  <a:schemeClr val="bg1"/>
                </a:solidFill>
                <a:latin typeface="Calibri" pitchFamily="34" charset="0"/>
                <a:cs typeface="Calibri" pitchFamily="34" charset="0"/>
              </a:rPr>
              <a:t>(</a:t>
            </a:r>
            <a:r>
              <a:rPr lang="en-US" sz="2400" b="1" dirty="0" smtClean="0">
                <a:solidFill>
                  <a:srgbClr val="FF0000"/>
                </a:solidFill>
                <a:latin typeface="Calibri" pitchFamily="34" charset="0"/>
                <a:cs typeface="Calibri" pitchFamily="34" charset="0"/>
              </a:rPr>
              <a:t>Counter-example</a:t>
            </a:r>
            <a:r>
              <a:rPr lang="en-US" sz="2400" b="1" dirty="0" smtClean="0">
                <a:solidFill>
                  <a:schemeClr val="bg1"/>
                </a:solidFill>
                <a:latin typeface="Calibri" pitchFamily="34" charset="0"/>
                <a:cs typeface="Calibri" pitchFamily="34" charset="0"/>
              </a:rPr>
              <a:t>)</a:t>
            </a:r>
          </a:p>
        </p:txBody>
      </p:sp>
      <p:pic>
        <p:nvPicPr>
          <p:cNvPr id="17" name="Picture 4"/>
          <p:cNvPicPr>
            <a:picLocks noChangeAspect="1" noChangeArrowheads="1"/>
          </p:cNvPicPr>
          <p:nvPr/>
        </p:nvPicPr>
        <p:blipFill>
          <a:blip r:embed="rId4" cstate="print"/>
          <a:srcRect/>
          <a:stretch>
            <a:fillRect/>
          </a:stretch>
        </p:blipFill>
        <p:spPr bwMode="auto">
          <a:xfrm>
            <a:off x="1632494" y="5833464"/>
            <a:ext cx="758966" cy="653898"/>
          </a:xfrm>
          <a:prstGeom prst="rect">
            <a:avLst/>
          </a:prstGeom>
          <a:noFill/>
          <a:ln w="38100" algn="ctr">
            <a:noFill/>
            <a:miter lim="800000"/>
            <a:headEnd/>
            <a:tailEnd/>
          </a:ln>
          <a:effectLst>
            <a:outerShdw dist="35921" dir="2700000" algn="ctr" rotWithShape="0">
              <a:srgbClr val="CCCCCC"/>
            </a:outerShdw>
          </a:effectLst>
        </p:spPr>
      </p:pic>
      <p:pic>
        <p:nvPicPr>
          <p:cNvPr id="19" name="Picture 18" descr="cartoon_bug.jpg"/>
          <p:cNvPicPr>
            <a:picLocks noChangeAspect="1"/>
          </p:cNvPicPr>
          <p:nvPr/>
        </p:nvPicPr>
        <p:blipFill>
          <a:blip r:embed="rId5" cstate="print"/>
          <a:stretch>
            <a:fillRect/>
          </a:stretch>
        </p:blipFill>
        <p:spPr>
          <a:xfrm>
            <a:off x="900452" y="5754304"/>
            <a:ext cx="671494" cy="703234"/>
          </a:xfrm>
          <a:prstGeom prst="rect">
            <a:avLst/>
          </a:prstGeom>
        </p:spPr>
      </p:pic>
    </p:spTree>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Computing </a:t>
            </a:r>
            <a:r>
              <a:rPr i="1" smtClean="0">
                <a:latin typeface="Calibri" pitchFamily="34" charset="0"/>
              </a:rPr>
              <a:t>Implies</a:t>
            </a:r>
            <a:r>
              <a:rPr i="1" baseline="-25000" smtClean="0">
                <a:latin typeface="Calibri" pitchFamily="34" charset="0"/>
              </a:rPr>
              <a:t>F</a:t>
            </a:r>
            <a:r>
              <a:rPr i="1" smtClean="0">
                <a:latin typeface="Calibri" pitchFamily="34" charset="0"/>
              </a:rPr>
              <a:t>(e)</a:t>
            </a:r>
            <a:endParaRPr lang="en-US" i="1" dirty="0">
              <a:latin typeface="Calibri" pitchFamily="34" charset="0"/>
            </a:endParaRPr>
          </a:p>
        </p:txBody>
      </p:sp>
      <p:sp>
        <p:nvSpPr>
          <p:cNvPr id="3" name="Content Placeholder 2"/>
          <p:cNvSpPr>
            <a:spLocks noGrp="1"/>
          </p:cNvSpPr>
          <p:nvPr>
            <p:ph idx="1"/>
          </p:nvPr>
        </p:nvSpPr>
        <p:spPr>
          <a:xfrm>
            <a:off x="381000" y="1561731"/>
            <a:ext cx="8382000" cy="2210862"/>
          </a:xfrm>
        </p:spPr>
        <p:txBody>
          <a:bodyPr/>
          <a:lstStyle/>
          <a:p>
            <a:r>
              <a:rPr lang="it-IT" sz="2800" dirty="0" smtClean="0">
                <a:latin typeface="Calibri" pitchFamily="34" charset="0"/>
              </a:rPr>
              <a:t>F = { x &lt; y, x = 2}</a:t>
            </a:r>
          </a:p>
          <a:p>
            <a:r>
              <a:rPr lang="en-US" sz="2800" i="1" dirty="0" smtClean="0">
                <a:latin typeface="Calibri" pitchFamily="34" charset="0"/>
              </a:rPr>
              <a:t>e </a:t>
            </a:r>
            <a:r>
              <a:rPr lang="en-US" sz="2800" dirty="0" smtClean="0">
                <a:latin typeface="Calibri" pitchFamily="34" charset="0"/>
              </a:rPr>
              <a:t>: y &gt; 1</a:t>
            </a:r>
            <a:endParaRPr lang="en-US" sz="2800" i="1" dirty="0" smtClean="0">
              <a:latin typeface="Calibri" pitchFamily="34" charset="0"/>
            </a:endParaRPr>
          </a:p>
          <a:p>
            <a:r>
              <a:rPr lang="en-US" sz="2800" dirty="0" err="1" smtClean="0">
                <a:latin typeface="Calibri" pitchFamily="34" charset="0"/>
              </a:rPr>
              <a:t>Minterms</a:t>
            </a:r>
            <a:r>
              <a:rPr lang="en-US" sz="2800" dirty="0" smtClean="0">
                <a:latin typeface="Calibri" pitchFamily="34" charset="0"/>
              </a:rPr>
              <a:t> over F</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buNone/>
            </a:pPr>
            <a:r>
              <a:rPr lang="en-US" sz="2500" dirty="0" smtClean="0">
                <a:latin typeface="Calibri" pitchFamily="34" charset="0"/>
              </a:rPr>
              <a:t>	</a:t>
            </a:r>
          </a:p>
        </p:txBody>
      </p:sp>
      <p:sp>
        <p:nvSpPr>
          <p:cNvPr id="5" name="&quot;No&quot; Symbol 4"/>
          <p:cNvSpPr/>
          <p:nvPr/>
        </p:nvSpPr>
        <p:spPr bwMode="auto">
          <a:xfrm>
            <a:off x="4136165" y="2972769"/>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quot;No&quot; Symbol 5"/>
          <p:cNvSpPr/>
          <p:nvPr/>
        </p:nvSpPr>
        <p:spPr bwMode="auto">
          <a:xfrm>
            <a:off x="4136165" y="3398635"/>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quot;No&quot; Symbol 6"/>
          <p:cNvSpPr/>
          <p:nvPr/>
        </p:nvSpPr>
        <p:spPr bwMode="auto">
          <a:xfrm>
            <a:off x="4136165" y="3825924"/>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Freeform 8"/>
          <p:cNvSpPr/>
          <p:nvPr/>
        </p:nvSpPr>
        <p:spPr bwMode="auto">
          <a:xfrm>
            <a:off x="4136165" y="4203364"/>
            <a:ext cx="418744" cy="239282"/>
          </a:xfrm>
          <a:custGeom>
            <a:avLst/>
            <a:gdLst>
              <a:gd name="connsiteX0" fmla="*/ 0 w 418744"/>
              <a:gd name="connsiteY0" fmla="*/ 111096 h 239282"/>
              <a:gd name="connsiteX1" fmla="*/ 34183 w 418744"/>
              <a:gd name="connsiteY1" fmla="*/ 239282 h 239282"/>
              <a:gd name="connsiteX2" fmla="*/ 418744 w 418744"/>
              <a:gd name="connsiteY2" fmla="*/ 0 h 239282"/>
              <a:gd name="connsiteX3" fmla="*/ 42729 w 418744"/>
              <a:gd name="connsiteY3" fmla="*/ 170916 h 239282"/>
              <a:gd name="connsiteX4" fmla="*/ 0 w 418744"/>
              <a:gd name="connsiteY4" fmla="*/ 111096 h 239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744" h="239282">
                <a:moveTo>
                  <a:pt x="0" y="111096"/>
                </a:moveTo>
                <a:lnTo>
                  <a:pt x="34183" y="239282"/>
                </a:lnTo>
                <a:lnTo>
                  <a:pt x="418744" y="0"/>
                </a:lnTo>
                <a:lnTo>
                  <a:pt x="42729" y="170916"/>
                </a:lnTo>
                <a:lnTo>
                  <a:pt x="0" y="111096"/>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Computing </a:t>
            </a:r>
            <a:r>
              <a:rPr i="1" smtClean="0">
                <a:latin typeface="Calibri" pitchFamily="34" charset="0"/>
              </a:rPr>
              <a:t>Implies</a:t>
            </a:r>
            <a:r>
              <a:rPr i="1" baseline="-25000" smtClean="0">
                <a:latin typeface="Calibri" pitchFamily="34" charset="0"/>
              </a:rPr>
              <a:t>F</a:t>
            </a:r>
            <a:r>
              <a:rPr i="1" smtClean="0">
                <a:latin typeface="Calibri" pitchFamily="34" charset="0"/>
              </a:rPr>
              <a:t>(e)</a:t>
            </a:r>
            <a:endParaRPr lang="en-US" i="1" dirty="0">
              <a:latin typeface="Calibri" pitchFamily="34" charset="0"/>
            </a:endParaRPr>
          </a:p>
        </p:txBody>
      </p:sp>
      <p:sp>
        <p:nvSpPr>
          <p:cNvPr id="3" name="Content Placeholder 2"/>
          <p:cNvSpPr>
            <a:spLocks noGrp="1"/>
          </p:cNvSpPr>
          <p:nvPr>
            <p:ph idx="1"/>
          </p:nvPr>
        </p:nvSpPr>
        <p:spPr>
          <a:xfrm>
            <a:off x="381000" y="1561731"/>
            <a:ext cx="8382000" cy="2210862"/>
          </a:xfrm>
        </p:spPr>
        <p:txBody>
          <a:bodyPr/>
          <a:lstStyle/>
          <a:p>
            <a:r>
              <a:rPr lang="it-IT" sz="2800" dirty="0" smtClean="0">
                <a:latin typeface="Calibri" pitchFamily="34" charset="0"/>
              </a:rPr>
              <a:t>F = { x &lt; y, x = 2}</a:t>
            </a:r>
          </a:p>
          <a:p>
            <a:r>
              <a:rPr lang="en-US" sz="2800" i="1" dirty="0" smtClean="0">
                <a:latin typeface="Calibri" pitchFamily="34" charset="0"/>
              </a:rPr>
              <a:t>e </a:t>
            </a:r>
            <a:r>
              <a:rPr lang="en-US" sz="2800" dirty="0" smtClean="0">
                <a:latin typeface="Calibri" pitchFamily="34" charset="0"/>
              </a:rPr>
              <a:t>: y &gt; 1</a:t>
            </a:r>
            <a:endParaRPr lang="en-US" sz="2800" i="1" dirty="0" smtClean="0">
              <a:latin typeface="Calibri" pitchFamily="34" charset="0"/>
            </a:endParaRPr>
          </a:p>
          <a:p>
            <a:r>
              <a:rPr lang="en-US" sz="2800" dirty="0" err="1" smtClean="0">
                <a:latin typeface="Calibri" pitchFamily="34" charset="0"/>
              </a:rPr>
              <a:t>Minterms</a:t>
            </a:r>
            <a:r>
              <a:rPr lang="en-US" sz="2800" dirty="0" smtClean="0">
                <a:latin typeface="Calibri" pitchFamily="34" charset="0"/>
              </a:rPr>
              <a:t> over F</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buNone/>
            </a:pPr>
            <a:r>
              <a:rPr lang="en-US" sz="2500" dirty="0" smtClean="0">
                <a:latin typeface="Calibri" pitchFamily="34" charset="0"/>
              </a:rPr>
              <a:t>	</a:t>
            </a:r>
          </a:p>
        </p:txBody>
      </p:sp>
      <p:sp>
        <p:nvSpPr>
          <p:cNvPr id="5" name="&quot;No&quot; Symbol 4"/>
          <p:cNvSpPr/>
          <p:nvPr/>
        </p:nvSpPr>
        <p:spPr bwMode="auto">
          <a:xfrm>
            <a:off x="4136165" y="2972769"/>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quot;No&quot; Symbol 5"/>
          <p:cNvSpPr/>
          <p:nvPr/>
        </p:nvSpPr>
        <p:spPr bwMode="auto">
          <a:xfrm>
            <a:off x="4136165" y="3398635"/>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quot;No&quot; Symbol 6"/>
          <p:cNvSpPr/>
          <p:nvPr/>
        </p:nvSpPr>
        <p:spPr bwMode="auto">
          <a:xfrm>
            <a:off x="4136165" y="3825924"/>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Freeform 8"/>
          <p:cNvSpPr/>
          <p:nvPr/>
        </p:nvSpPr>
        <p:spPr bwMode="auto">
          <a:xfrm>
            <a:off x="4136165" y="4203364"/>
            <a:ext cx="418744" cy="239282"/>
          </a:xfrm>
          <a:custGeom>
            <a:avLst/>
            <a:gdLst>
              <a:gd name="connsiteX0" fmla="*/ 0 w 418744"/>
              <a:gd name="connsiteY0" fmla="*/ 111096 h 239282"/>
              <a:gd name="connsiteX1" fmla="*/ 34183 w 418744"/>
              <a:gd name="connsiteY1" fmla="*/ 239282 h 239282"/>
              <a:gd name="connsiteX2" fmla="*/ 418744 w 418744"/>
              <a:gd name="connsiteY2" fmla="*/ 0 h 239282"/>
              <a:gd name="connsiteX3" fmla="*/ 42729 w 418744"/>
              <a:gd name="connsiteY3" fmla="*/ 170916 h 239282"/>
              <a:gd name="connsiteX4" fmla="*/ 0 w 418744"/>
              <a:gd name="connsiteY4" fmla="*/ 111096 h 239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744" h="239282">
                <a:moveTo>
                  <a:pt x="0" y="111096"/>
                </a:moveTo>
                <a:lnTo>
                  <a:pt x="34183" y="239282"/>
                </a:lnTo>
                <a:lnTo>
                  <a:pt x="418744" y="0"/>
                </a:lnTo>
                <a:lnTo>
                  <a:pt x="42729" y="170916"/>
                </a:lnTo>
                <a:lnTo>
                  <a:pt x="0" y="111096"/>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TextBox 9"/>
          <p:cNvSpPr txBox="1"/>
          <p:nvPr/>
        </p:nvSpPr>
        <p:spPr>
          <a:xfrm>
            <a:off x="668107" y="4645263"/>
            <a:ext cx="3256020" cy="461665"/>
          </a:xfrm>
          <a:prstGeom prst="rect">
            <a:avLst/>
          </a:prstGeom>
          <a:noFill/>
        </p:spPr>
        <p:txBody>
          <a:bodyPr wrap="none" rtlCol="0">
            <a:spAutoFit/>
          </a:bodyPr>
          <a:lstStyle/>
          <a:p>
            <a:r>
              <a:rPr lang="en-US" sz="2400" i="1" dirty="0" err="1" smtClean="0">
                <a:solidFill>
                  <a:srgbClr val="FF0000"/>
                </a:solidFill>
                <a:latin typeface="Calibri" pitchFamily="34" charset="0"/>
              </a:rPr>
              <a:t>Implies</a:t>
            </a:r>
            <a:r>
              <a:rPr lang="en-US" sz="2400" i="1" baseline="-25000" dirty="0" err="1" smtClean="0">
                <a:solidFill>
                  <a:srgbClr val="FF0000"/>
                </a:solidFill>
                <a:latin typeface="Calibri" pitchFamily="34" charset="0"/>
              </a:rPr>
              <a:t>F</a:t>
            </a:r>
            <a:r>
              <a:rPr lang="en-US" sz="2400" dirty="0" smtClean="0">
                <a:solidFill>
                  <a:srgbClr val="FF0000"/>
                </a:solidFill>
                <a:latin typeface="Calibri" pitchFamily="34" charset="0"/>
              </a:rPr>
              <a:t>(y&gt;1) = x&lt;y </a:t>
            </a:r>
            <a:r>
              <a:rPr lang="en-US" sz="2400" dirty="0" smtClean="0">
                <a:solidFill>
                  <a:srgbClr val="FF0000"/>
                </a:solidFill>
                <a:latin typeface="Calibri" pitchFamily="34" charset="0"/>
                <a:sym typeface="Symbol"/>
              </a:rPr>
              <a:t></a:t>
            </a:r>
            <a:r>
              <a:rPr lang="en-US" sz="2400" dirty="0" smtClean="0">
                <a:solidFill>
                  <a:srgbClr val="FF0000"/>
                </a:solidFill>
                <a:latin typeface="Calibri" pitchFamily="34" charset="0"/>
              </a:rPr>
              <a:t> x=2</a:t>
            </a:r>
          </a:p>
        </p:txBody>
      </p:sp>
    </p:spTree>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Computing </a:t>
            </a:r>
            <a:r>
              <a:rPr i="1" smtClean="0">
                <a:latin typeface="Calibri" pitchFamily="34" charset="0"/>
              </a:rPr>
              <a:t>Implies</a:t>
            </a:r>
            <a:r>
              <a:rPr i="1" baseline="-25000" smtClean="0">
                <a:latin typeface="Calibri" pitchFamily="34" charset="0"/>
              </a:rPr>
              <a:t>F</a:t>
            </a:r>
            <a:r>
              <a:rPr i="1" smtClean="0">
                <a:latin typeface="Calibri" pitchFamily="34" charset="0"/>
              </a:rPr>
              <a:t>(e)</a:t>
            </a:r>
            <a:endParaRPr lang="en-US" i="1" dirty="0">
              <a:latin typeface="Calibri" pitchFamily="34" charset="0"/>
            </a:endParaRPr>
          </a:p>
        </p:txBody>
      </p:sp>
      <p:sp>
        <p:nvSpPr>
          <p:cNvPr id="3" name="Content Placeholder 2"/>
          <p:cNvSpPr>
            <a:spLocks noGrp="1"/>
          </p:cNvSpPr>
          <p:nvPr>
            <p:ph idx="1"/>
          </p:nvPr>
        </p:nvSpPr>
        <p:spPr>
          <a:xfrm>
            <a:off x="381000" y="1561731"/>
            <a:ext cx="8382000" cy="2210862"/>
          </a:xfrm>
        </p:spPr>
        <p:txBody>
          <a:bodyPr/>
          <a:lstStyle/>
          <a:p>
            <a:r>
              <a:rPr lang="it-IT" sz="2800" dirty="0" smtClean="0">
                <a:latin typeface="Calibri" pitchFamily="34" charset="0"/>
              </a:rPr>
              <a:t>F = { x &lt; y, x = 2}</a:t>
            </a:r>
          </a:p>
          <a:p>
            <a:r>
              <a:rPr lang="en-US" sz="2800" i="1" dirty="0" smtClean="0">
                <a:latin typeface="Calibri" pitchFamily="34" charset="0"/>
              </a:rPr>
              <a:t>e </a:t>
            </a:r>
            <a:r>
              <a:rPr lang="en-US" sz="2800" dirty="0" smtClean="0">
                <a:latin typeface="Calibri" pitchFamily="34" charset="0"/>
              </a:rPr>
              <a:t>: y &gt; 1</a:t>
            </a:r>
            <a:endParaRPr lang="en-US" sz="2800" i="1" dirty="0" smtClean="0">
              <a:latin typeface="Calibri" pitchFamily="34" charset="0"/>
            </a:endParaRPr>
          </a:p>
          <a:p>
            <a:r>
              <a:rPr lang="en-US" sz="2800" dirty="0" err="1" smtClean="0">
                <a:latin typeface="Calibri" pitchFamily="34" charset="0"/>
              </a:rPr>
              <a:t>Minterms</a:t>
            </a:r>
            <a:r>
              <a:rPr lang="en-US" sz="2800" dirty="0" smtClean="0">
                <a:latin typeface="Calibri" pitchFamily="34" charset="0"/>
              </a:rPr>
              <a:t> over F</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buNone/>
            </a:pPr>
            <a:r>
              <a:rPr lang="en-US" sz="2500" dirty="0" smtClean="0">
                <a:latin typeface="Calibri" pitchFamily="34" charset="0"/>
              </a:rPr>
              <a:t>	</a:t>
            </a:r>
          </a:p>
        </p:txBody>
      </p:sp>
      <p:sp>
        <p:nvSpPr>
          <p:cNvPr id="5" name="&quot;No&quot; Symbol 4"/>
          <p:cNvSpPr/>
          <p:nvPr/>
        </p:nvSpPr>
        <p:spPr bwMode="auto">
          <a:xfrm>
            <a:off x="4136165" y="2972769"/>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quot;No&quot; Symbol 5"/>
          <p:cNvSpPr/>
          <p:nvPr/>
        </p:nvSpPr>
        <p:spPr bwMode="auto">
          <a:xfrm>
            <a:off x="4136165" y="3398635"/>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quot;No&quot; Symbol 6"/>
          <p:cNvSpPr/>
          <p:nvPr/>
        </p:nvSpPr>
        <p:spPr bwMode="auto">
          <a:xfrm>
            <a:off x="4136165" y="3825924"/>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Freeform 8"/>
          <p:cNvSpPr/>
          <p:nvPr/>
        </p:nvSpPr>
        <p:spPr bwMode="auto">
          <a:xfrm>
            <a:off x="4136165" y="4203364"/>
            <a:ext cx="418744" cy="239282"/>
          </a:xfrm>
          <a:custGeom>
            <a:avLst/>
            <a:gdLst>
              <a:gd name="connsiteX0" fmla="*/ 0 w 418744"/>
              <a:gd name="connsiteY0" fmla="*/ 111096 h 239282"/>
              <a:gd name="connsiteX1" fmla="*/ 34183 w 418744"/>
              <a:gd name="connsiteY1" fmla="*/ 239282 h 239282"/>
              <a:gd name="connsiteX2" fmla="*/ 418744 w 418744"/>
              <a:gd name="connsiteY2" fmla="*/ 0 h 239282"/>
              <a:gd name="connsiteX3" fmla="*/ 42729 w 418744"/>
              <a:gd name="connsiteY3" fmla="*/ 170916 h 239282"/>
              <a:gd name="connsiteX4" fmla="*/ 0 w 418744"/>
              <a:gd name="connsiteY4" fmla="*/ 111096 h 239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744" h="239282">
                <a:moveTo>
                  <a:pt x="0" y="111096"/>
                </a:moveTo>
                <a:lnTo>
                  <a:pt x="34183" y="239282"/>
                </a:lnTo>
                <a:lnTo>
                  <a:pt x="418744" y="0"/>
                </a:lnTo>
                <a:lnTo>
                  <a:pt x="42729" y="170916"/>
                </a:lnTo>
                <a:lnTo>
                  <a:pt x="0" y="111096"/>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TextBox 10"/>
          <p:cNvSpPr txBox="1"/>
          <p:nvPr/>
        </p:nvSpPr>
        <p:spPr>
          <a:xfrm>
            <a:off x="715929" y="4756027"/>
            <a:ext cx="2949846" cy="461665"/>
          </a:xfrm>
          <a:prstGeom prst="rect">
            <a:avLst/>
          </a:prstGeom>
          <a:noFill/>
        </p:spPr>
        <p:txBody>
          <a:bodyPr wrap="none" rtlCol="0">
            <a:spAutoFit/>
          </a:bodyPr>
          <a:lstStyle/>
          <a:p>
            <a:r>
              <a:rPr lang="en-US" sz="2400" i="1" dirty="0" err="1" smtClean="0">
                <a:solidFill>
                  <a:srgbClr val="FF0000"/>
                </a:solidFill>
                <a:latin typeface="Calibri" pitchFamily="34" charset="0"/>
              </a:rPr>
              <a:t>Implies</a:t>
            </a:r>
            <a:r>
              <a:rPr lang="en-US" sz="2400" i="1" baseline="-25000" dirty="0" err="1" smtClean="0">
                <a:solidFill>
                  <a:srgbClr val="FF0000"/>
                </a:solidFill>
                <a:latin typeface="Calibri" pitchFamily="34" charset="0"/>
              </a:rPr>
              <a:t>F</a:t>
            </a:r>
            <a:r>
              <a:rPr lang="en-US" sz="2400" dirty="0" smtClean="0">
                <a:solidFill>
                  <a:srgbClr val="FF0000"/>
                </a:solidFill>
                <a:latin typeface="Calibri" pitchFamily="34" charset="0"/>
              </a:rPr>
              <a:t>(y&gt;1) = b</a:t>
            </a:r>
            <a:r>
              <a:rPr lang="en-US" sz="2400" baseline="-25000" dirty="0" smtClean="0">
                <a:solidFill>
                  <a:srgbClr val="FF0000"/>
                </a:solidFill>
                <a:latin typeface="Calibri" pitchFamily="34" charset="0"/>
              </a:rPr>
              <a:t>1</a:t>
            </a:r>
            <a:r>
              <a:rPr lang="en-US" sz="2400" dirty="0" smtClean="0">
                <a:solidFill>
                  <a:srgbClr val="FF0000"/>
                </a:solidFill>
                <a:latin typeface="Calibri" pitchFamily="34" charset="0"/>
              </a:rPr>
              <a:t> </a:t>
            </a:r>
            <a:r>
              <a:rPr lang="en-US" sz="2400" dirty="0" smtClean="0">
                <a:solidFill>
                  <a:srgbClr val="FF0000"/>
                </a:solidFill>
                <a:latin typeface="Calibri" pitchFamily="34" charset="0"/>
                <a:sym typeface="Symbol"/>
              </a:rPr>
              <a:t></a:t>
            </a:r>
            <a:r>
              <a:rPr lang="en-US" sz="2400" dirty="0" smtClean="0">
                <a:solidFill>
                  <a:srgbClr val="FF0000"/>
                </a:solidFill>
                <a:latin typeface="Calibri" pitchFamily="34" charset="0"/>
              </a:rPr>
              <a:t> b</a:t>
            </a:r>
            <a:r>
              <a:rPr lang="en-US" sz="2400" baseline="-25000" dirty="0" smtClean="0">
                <a:solidFill>
                  <a:srgbClr val="FF0000"/>
                </a:solidFill>
                <a:latin typeface="Calibri" pitchFamily="34" charset="0"/>
              </a:rPr>
              <a:t>2</a:t>
            </a:r>
            <a:endParaRPr lang="en-US" sz="2400" dirty="0" smtClean="0">
              <a:solidFill>
                <a:srgbClr val="FF0000"/>
              </a:solidFill>
              <a:latin typeface="Calibri" pitchFamily="34" charset="0"/>
            </a:endParaRPr>
          </a:p>
        </p:txBody>
      </p:sp>
    </p:spTree>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i="1" smtClean="0">
                <a:latin typeface="Calibri" pitchFamily="34" charset="0"/>
              </a:rPr>
              <a:t>Newton</a:t>
            </a:r>
            <a:endParaRPr lang="en-US" i="1" dirty="0">
              <a:latin typeface="Calibri" pitchFamily="34" charset="0"/>
            </a:endParaRPr>
          </a:p>
        </p:txBody>
      </p:sp>
      <p:sp>
        <p:nvSpPr>
          <p:cNvPr id="3" name="Content Placeholder 2"/>
          <p:cNvSpPr>
            <a:spLocks noGrp="1"/>
          </p:cNvSpPr>
          <p:nvPr>
            <p:ph idx="1"/>
          </p:nvPr>
        </p:nvSpPr>
        <p:spPr>
          <a:xfrm>
            <a:off x="370368" y="1604261"/>
            <a:ext cx="8382000" cy="2210862"/>
          </a:xfrm>
        </p:spPr>
        <p:txBody>
          <a:bodyPr/>
          <a:lstStyle/>
          <a:p>
            <a:r>
              <a:rPr lang="en-US" sz="2800" dirty="0" smtClean="0">
                <a:latin typeface="Calibri" pitchFamily="34" charset="0"/>
              </a:rPr>
              <a:t>Given an error path </a:t>
            </a:r>
            <a:r>
              <a:rPr lang="en-US" sz="2800" i="1" dirty="0" smtClean="0">
                <a:latin typeface="Calibri" pitchFamily="34" charset="0"/>
              </a:rPr>
              <a:t>p</a:t>
            </a:r>
            <a:r>
              <a:rPr lang="en-US" sz="2800" dirty="0" smtClean="0">
                <a:latin typeface="Calibri" pitchFamily="34" charset="0"/>
              </a:rPr>
              <a:t> in the Boolean program </a:t>
            </a:r>
            <a:r>
              <a:rPr lang="en-US" sz="2800" i="1" dirty="0" smtClean="0">
                <a:latin typeface="Calibri" pitchFamily="34" charset="0"/>
              </a:rPr>
              <a:t>B</a:t>
            </a:r>
            <a:r>
              <a:rPr lang="en-US" sz="2800" dirty="0" smtClean="0">
                <a:latin typeface="Calibri" pitchFamily="34" charset="0"/>
              </a:rPr>
              <a:t>.</a:t>
            </a:r>
          </a:p>
          <a:p>
            <a:r>
              <a:rPr lang="en-US" sz="2800" dirty="0" smtClean="0">
                <a:latin typeface="Calibri" pitchFamily="34" charset="0"/>
              </a:rPr>
              <a:t>Is </a:t>
            </a:r>
            <a:r>
              <a:rPr lang="en-US" sz="2800" i="1" dirty="0" smtClean="0">
                <a:latin typeface="Calibri" pitchFamily="34" charset="0"/>
              </a:rPr>
              <a:t>p</a:t>
            </a:r>
            <a:r>
              <a:rPr lang="en-US" sz="2800" dirty="0" smtClean="0">
                <a:latin typeface="Calibri" pitchFamily="34" charset="0"/>
              </a:rPr>
              <a:t> a feasible path of the corresponding C program?</a:t>
            </a:r>
          </a:p>
          <a:p>
            <a:pPr lvl="1"/>
            <a:r>
              <a:rPr lang="en-US" sz="2800" dirty="0" smtClean="0">
                <a:latin typeface="Calibri" pitchFamily="34" charset="0"/>
              </a:rPr>
              <a:t>Yes: found a bug.</a:t>
            </a:r>
          </a:p>
          <a:p>
            <a:pPr lvl="1"/>
            <a:r>
              <a:rPr lang="en-US" sz="2800" dirty="0" smtClean="0">
                <a:latin typeface="Calibri" pitchFamily="34" charset="0"/>
              </a:rPr>
              <a:t>No: find predicates that explain the infeasibility.</a:t>
            </a:r>
          </a:p>
          <a:p>
            <a:r>
              <a:rPr lang="en-US" sz="2800" dirty="0" smtClean="0">
                <a:latin typeface="Calibri" pitchFamily="34" charset="0"/>
              </a:rPr>
              <a:t>Execute path symbolically.</a:t>
            </a:r>
          </a:p>
          <a:p>
            <a:r>
              <a:rPr lang="en-US" sz="2800" dirty="0" smtClean="0">
                <a:latin typeface="Calibri" pitchFamily="34" charset="0"/>
              </a:rPr>
              <a:t>Check conditions for inconsistency using SMT solver.</a:t>
            </a:r>
            <a:endParaRPr lang="en-US" sz="2800" dirty="0">
              <a:latin typeface="Calibri" pitchFamily="34" charset="0"/>
            </a:endParaRPr>
          </a:p>
        </p:txBody>
      </p:sp>
    </p:spTree>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rPr>
              <a:t>Z3 &amp; Static Driver Verifier</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1000" y="1676400"/>
            <a:ext cx="8382000" cy="2283702"/>
          </a:xfrm>
        </p:spPr>
        <p:txBody>
          <a:bodyPr/>
          <a:lstStyle/>
          <a:p>
            <a:pPr>
              <a:lnSpc>
                <a:spcPct val="90000"/>
              </a:lnSpc>
            </a:pPr>
            <a:r>
              <a:rPr lang="en-US" sz="2800" dirty="0" smtClean="0">
                <a:latin typeface="Calibri" pitchFamily="34" charset="0"/>
              </a:rPr>
              <a:t>All-SAT</a:t>
            </a:r>
          </a:p>
          <a:p>
            <a:pPr lvl="1"/>
            <a:r>
              <a:rPr lang="en-US" sz="2800" dirty="0" smtClean="0">
                <a:latin typeface="Calibri" pitchFamily="34" charset="0"/>
              </a:rPr>
              <a:t>Better (more precise) Predicate Abstraction</a:t>
            </a:r>
          </a:p>
          <a:p>
            <a:r>
              <a:rPr lang="en-US" sz="2800" dirty="0" err="1" smtClean="0">
                <a:latin typeface="Calibri" pitchFamily="34" charset="0"/>
              </a:rPr>
              <a:t>Unsatisfiable</a:t>
            </a:r>
            <a:r>
              <a:rPr lang="en-US" sz="2800" dirty="0" smtClean="0">
                <a:latin typeface="Calibri" pitchFamily="34" charset="0"/>
              </a:rPr>
              <a:t> cores</a:t>
            </a:r>
          </a:p>
          <a:p>
            <a:pPr lvl="1"/>
            <a:r>
              <a:rPr lang="en-US" sz="2800" dirty="0" smtClean="0">
                <a:latin typeface="Calibri" pitchFamily="34" charset="0"/>
              </a:rPr>
              <a:t>Why the abstract path is not feasible?</a:t>
            </a:r>
          </a:p>
          <a:p>
            <a:pPr lvl="1"/>
            <a:r>
              <a:rPr lang="en-US" sz="2800" dirty="0" smtClean="0">
                <a:latin typeface="Calibri" pitchFamily="34" charset="0"/>
              </a:rPr>
              <a:t>Fast Predicate Abstraction</a:t>
            </a:r>
          </a:p>
        </p:txBody>
      </p:sp>
    </p:spTree>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00200"/>
            <a:ext cx="7690115" cy="1495794"/>
          </a:xfrm>
        </p:spPr>
        <p:txBody>
          <a:bodyPr/>
          <a:lstStyle/>
          <a:p>
            <a:r>
              <a:rPr lang="en-US" dirty="0" smtClean="0"/>
              <a:t>Bit-precise Scalable</a:t>
            </a:r>
            <a:br>
              <a:rPr lang="en-US" dirty="0" smtClean="0"/>
            </a:br>
            <a:r>
              <a:rPr lang="en-US" dirty="0" smtClean="0"/>
              <a:t>Static Analysis</a:t>
            </a:r>
            <a:endParaRPr lang="en-US" dirty="0"/>
          </a:p>
        </p:txBody>
      </p:sp>
      <p:sp>
        <p:nvSpPr>
          <p:cNvPr id="3" name="Subtitle 2"/>
          <p:cNvSpPr>
            <a:spLocks noGrp="1"/>
          </p:cNvSpPr>
          <p:nvPr>
            <p:ph type="subTitle" idx="1"/>
          </p:nvPr>
        </p:nvSpPr>
        <p:spPr>
          <a:xfrm>
            <a:off x="1027416" y="5611404"/>
            <a:ext cx="7430784" cy="941796"/>
          </a:xfrm>
        </p:spPr>
        <p:txBody>
          <a:bodyPr/>
          <a:lstStyle/>
          <a:p>
            <a:r>
              <a:rPr lang="en-US" dirty="0" err="1" smtClean="0"/>
              <a:t>PREfix</a:t>
            </a:r>
            <a:r>
              <a:rPr lang="en-US" dirty="0" smtClean="0"/>
              <a:t>    [Moy, Bjorner, Sielaff 2009]</a:t>
            </a:r>
            <a:endParaRPr lang="en-US" dirty="0"/>
          </a:p>
        </p:txBody>
      </p:sp>
    </p:spTree>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wrong here?</a:t>
            </a:r>
            <a:endParaRPr lang="en-US" dirty="0"/>
          </a:p>
        </p:txBody>
      </p:sp>
      <p:sp>
        <p:nvSpPr>
          <p:cNvPr id="5" name="Subtitle 2"/>
          <p:cNvSpPr txBox="1">
            <a:spLocks/>
          </p:cNvSpPr>
          <p:nvPr/>
        </p:nvSpPr>
        <p:spPr bwMode="auto">
          <a:xfrm>
            <a:off x="801756" y="1977886"/>
            <a:ext cx="3863009" cy="3965714"/>
          </a:xfrm>
          <a:prstGeom prst="rect">
            <a:avLst/>
          </a:prstGeom>
          <a:ln>
            <a:solidFill>
              <a:schemeClr val="accent2">
                <a:lumMod val="50000"/>
              </a:schemeClr>
            </a:solidFill>
          </a:ln>
          <a:extLst/>
        </p:spPr>
        <p:txBody>
          <a:bodyPr vert="horz" wrap="square" lIns="0" tIns="0" rIns="0" bIns="0" numCol="1" anchor="t" anchorCtr="0" compatLnSpc="1">
            <a:prstTxWarp prst="textNoShape">
              <a:avLst/>
            </a:prstTxWarp>
            <a:noAutofit/>
          </a:bodyPr>
          <a:lstStyle/>
          <a:p>
            <a:pPr marL="384175" marR="0" lvl="0" indent="-384175" algn="l" defTabSz="912813" rtl="0" eaLnBrk="1" fontAlgn="base" latinLnBrk="0" hangingPunct="1">
              <a:lnSpc>
                <a:spcPct val="90000"/>
              </a:lnSpc>
              <a:spcBef>
                <a:spcPct val="20000"/>
              </a:spcBef>
              <a:spcAft>
                <a:spcPct val="0"/>
              </a:spcAft>
              <a:buClrTx/>
              <a:buSzPct val="90000"/>
              <a:tabLst/>
              <a:defRPr/>
            </a:pP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binary_search</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i</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nt</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arr</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a:t>
            </a:r>
            <a:r>
              <a:rPr kumimoji="0" lang="en-US" sz="2000" b="1"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1"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low, </a:t>
            </a:r>
            <a:br>
              <a:rPr kumimoji="0" lang="en-US" sz="2000" b="0" i="0" u="none" strike="noStrike" kern="1200" cap="none" spc="0" normalizeH="0" baseline="0" noProof="0" dirty="0" smtClean="0">
                <a:ln>
                  <a:noFill/>
                </a:ln>
                <a:solidFill>
                  <a:schemeClr val="bg1"/>
                </a:solidFill>
                <a:effectLst/>
                <a:uLnTx/>
                <a:uFillTx/>
                <a:latin typeface="+mn-lt"/>
                <a:ea typeface="+mn-ea"/>
                <a:cs typeface="+mn-cs"/>
              </a:rPr>
            </a:br>
            <a:r>
              <a:rPr kumimoji="0" lang="en-US" sz="20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1"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high, </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 key)  </a:t>
            </a:r>
          </a:p>
          <a:p>
            <a:r>
              <a:rPr lang="en-US" sz="2000" b="1" dirty="0" smtClean="0">
                <a:solidFill>
                  <a:schemeClr val="bg1"/>
                </a:solidFill>
              </a:rPr>
              <a:t>while</a:t>
            </a:r>
            <a:r>
              <a:rPr lang="en-US" sz="2000" dirty="0" smtClean="0">
                <a:solidFill>
                  <a:schemeClr val="bg1"/>
                </a:solidFill>
              </a:rPr>
              <a:t> (low &lt;= high)  </a:t>
            </a:r>
          </a:p>
          <a:p>
            <a:r>
              <a:rPr lang="en-US" sz="2000" dirty="0" smtClean="0">
                <a:solidFill>
                  <a:schemeClr val="bg1"/>
                </a:solidFill>
              </a:rPr>
              <a:t>    {</a:t>
            </a:r>
          </a:p>
          <a:p>
            <a:r>
              <a:rPr lang="en-US" sz="2000" dirty="0" smtClean="0">
                <a:solidFill>
                  <a:schemeClr val="bg1"/>
                </a:solidFill>
              </a:rPr>
              <a:t>        // Find middle value </a:t>
            </a:r>
          </a:p>
          <a:p>
            <a:r>
              <a:rPr lang="en-US" sz="2000" dirty="0" smtClean="0">
                <a:solidFill>
                  <a:schemeClr val="bg1"/>
                </a:solidFill>
              </a:rPr>
              <a:t>        </a:t>
            </a:r>
            <a:r>
              <a:rPr lang="en-US" sz="2000" b="1" dirty="0" err="1" smtClean="0">
                <a:solidFill>
                  <a:schemeClr val="bg1"/>
                </a:solidFill>
              </a:rPr>
              <a:t>int</a:t>
            </a:r>
            <a:r>
              <a:rPr lang="en-US" sz="2000" dirty="0" smtClean="0">
                <a:solidFill>
                  <a:schemeClr val="bg1"/>
                </a:solidFill>
              </a:rPr>
              <a:t> mid = (low + high) / 2;</a:t>
            </a:r>
          </a:p>
          <a:p>
            <a:r>
              <a:rPr lang="en-US" sz="2000" dirty="0" smtClean="0">
                <a:solidFill>
                  <a:schemeClr val="bg1"/>
                </a:solidFill>
              </a:rPr>
              <a:t>        </a:t>
            </a:r>
            <a:r>
              <a:rPr lang="en-US" sz="2000" b="1" dirty="0" err="1" smtClean="0">
                <a:solidFill>
                  <a:schemeClr val="bg1"/>
                </a:solidFill>
              </a:rPr>
              <a:t>int</a:t>
            </a:r>
            <a:r>
              <a:rPr lang="en-US" sz="2000" dirty="0" smtClean="0">
                <a:solidFill>
                  <a:schemeClr val="bg1"/>
                </a:solidFill>
              </a:rPr>
              <a:t> </a:t>
            </a:r>
            <a:r>
              <a:rPr lang="en-US" sz="2000" dirty="0" err="1" smtClean="0">
                <a:solidFill>
                  <a:schemeClr val="bg1"/>
                </a:solidFill>
              </a:rPr>
              <a:t>val</a:t>
            </a:r>
            <a:r>
              <a:rPr lang="en-US" sz="2000" dirty="0" smtClean="0">
                <a:solidFill>
                  <a:schemeClr val="bg1"/>
                </a:solidFill>
              </a:rPr>
              <a:t> = </a:t>
            </a:r>
            <a:r>
              <a:rPr lang="en-US" sz="2000" dirty="0" err="1" smtClean="0">
                <a:solidFill>
                  <a:schemeClr val="bg1"/>
                </a:solidFill>
              </a:rPr>
              <a:t>arr</a:t>
            </a:r>
            <a:r>
              <a:rPr lang="en-US" sz="2000" dirty="0" smtClean="0">
                <a:solidFill>
                  <a:schemeClr val="bg1"/>
                </a:solidFill>
              </a:rPr>
              <a:t>[mid];</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if</a:t>
            </a:r>
            <a:r>
              <a:rPr lang="en-US" sz="2000" dirty="0" smtClean="0">
                <a:solidFill>
                  <a:schemeClr val="bg1"/>
                </a:solidFill>
              </a:rPr>
              <a:t> (</a:t>
            </a:r>
            <a:r>
              <a:rPr lang="en-US" sz="2000" dirty="0" err="1" smtClean="0">
                <a:solidFill>
                  <a:schemeClr val="bg1"/>
                </a:solidFill>
              </a:rPr>
              <a:t>val</a:t>
            </a:r>
            <a:r>
              <a:rPr lang="en-US" sz="2000" dirty="0" smtClean="0">
                <a:solidFill>
                  <a:schemeClr val="bg1"/>
                </a:solidFill>
              </a:rPr>
              <a:t> == key) </a:t>
            </a:r>
            <a:r>
              <a:rPr lang="en-US" sz="2000" b="1" dirty="0" smtClean="0">
                <a:solidFill>
                  <a:schemeClr val="bg1"/>
                </a:solidFill>
              </a:rPr>
              <a:t>return</a:t>
            </a:r>
            <a:r>
              <a:rPr lang="en-US" sz="2000" dirty="0" smtClean="0">
                <a:solidFill>
                  <a:schemeClr val="bg1"/>
                </a:solidFill>
              </a:rPr>
              <a:t> mid;</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if</a:t>
            </a:r>
            <a:r>
              <a:rPr lang="en-US" sz="2000" dirty="0" smtClean="0">
                <a:solidFill>
                  <a:schemeClr val="bg1"/>
                </a:solidFill>
              </a:rPr>
              <a:t> (</a:t>
            </a:r>
            <a:r>
              <a:rPr lang="en-US" sz="2000" dirty="0" err="1" smtClean="0">
                <a:solidFill>
                  <a:schemeClr val="bg1"/>
                </a:solidFill>
              </a:rPr>
              <a:t>val</a:t>
            </a:r>
            <a:r>
              <a:rPr lang="en-US" sz="2000" dirty="0" smtClean="0">
                <a:solidFill>
                  <a:schemeClr val="bg1"/>
                </a:solidFill>
              </a:rPr>
              <a:t> &lt; key) low = mid+1; </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else</a:t>
            </a:r>
            <a:r>
              <a:rPr lang="en-US" sz="2000" dirty="0" smtClean="0">
                <a:solidFill>
                  <a:schemeClr val="bg1"/>
                </a:solidFill>
              </a:rPr>
              <a:t> high = mid-1;</a:t>
            </a:r>
            <a:br>
              <a:rPr lang="en-US" sz="2000" dirty="0" smtClean="0">
                <a:solidFill>
                  <a:schemeClr val="bg1"/>
                </a:solidFill>
              </a:rPr>
            </a:br>
            <a:r>
              <a:rPr lang="en-US" sz="2000" dirty="0" smtClean="0">
                <a:solidFill>
                  <a:schemeClr val="bg1"/>
                </a:solidFill>
              </a:rPr>
              <a:t>     }</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return</a:t>
            </a:r>
            <a:r>
              <a:rPr lang="en-US" sz="2000" dirty="0" smtClean="0">
                <a:solidFill>
                  <a:schemeClr val="bg1"/>
                </a:solidFill>
              </a:rPr>
              <a:t> -1;</a:t>
            </a:r>
          </a:p>
          <a:p>
            <a:r>
              <a:rPr lang="en-US" sz="2000" dirty="0" smtClean="0">
                <a:solidFill>
                  <a:schemeClr val="bg1"/>
                </a:solidFill>
              </a:rPr>
              <a:t>}</a:t>
            </a:r>
          </a:p>
        </p:txBody>
      </p:sp>
      <p:sp>
        <p:nvSpPr>
          <p:cNvPr id="6" name="Subtitle 2"/>
          <p:cNvSpPr txBox="1">
            <a:spLocks/>
          </p:cNvSpPr>
          <p:nvPr/>
        </p:nvSpPr>
        <p:spPr bwMode="auto">
          <a:xfrm>
            <a:off x="5486400" y="1958008"/>
            <a:ext cx="3124200" cy="3985592"/>
          </a:xfrm>
          <a:prstGeom prst="rect">
            <a:avLst/>
          </a:prstGeom>
          <a:ln>
            <a:solidFill>
              <a:schemeClr val="accent2">
                <a:lumMod val="50000"/>
              </a:schemeClr>
            </a:solidFill>
          </a:ln>
          <a:extLst/>
        </p:spPr>
        <p:txBody>
          <a:bodyPr vert="horz" wrap="square" lIns="0" tIns="0" rIns="0" bIns="0" numCol="1" anchor="t" anchorCtr="0" compatLnSpc="1">
            <a:prstTxWarp prst="textNoShape">
              <a:avLst/>
            </a:prstTxWarp>
            <a:noAutofit/>
          </a:bodyPr>
          <a:lstStyle/>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b="1" dirty="0" smtClean="0">
                <a:solidFill>
                  <a:schemeClr val="bg1"/>
                </a:solidFill>
                <a:latin typeface="+mn-lt"/>
              </a:rPr>
              <a:t>void </a:t>
            </a:r>
            <a:r>
              <a:rPr lang="en-US" sz="2000" dirty="0" err="1" smtClean="0">
                <a:solidFill>
                  <a:schemeClr val="bg1"/>
                </a:solidFill>
                <a:latin typeface="+mn-lt"/>
              </a:rPr>
              <a:t>itoa</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0" i="0" u="none" strike="noStrike" kern="1200" cap="none" spc="0" normalizeH="0" noProof="0" dirty="0" smtClean="0">
                <a:ln>
                  <a:noFill/>
                </a:ln>
                <a:solidFill>
                  <a:schemeClr val="bg1"/>
                </a:solidFill>
                <a:effectLst/>
                <a:uLnTx/>
                <a:uFillTx/>
                <a:latin typeface="+mn-lt"/>
                <a:ea typeface="+mn-ea"/>
                <a:cs typeface="+mn-cs"/>
              </a:rPr>
              <a:t> </a:t>
            </a:r>
            <a:r>
              <a:rPr lang="en-US" sz="2000" dirty="0" smtClean="0">
                <a:solidFill>
                  <a:schemeClr val="bg1"/>
                </a:solidFill>
                <a:latin typeface="+mn-lt"/>
              </a:rPr>
              <a:t>n, char* s</a:t>
            </a:r>
            <a:r>
              <a:rPr kumimoji="0" lang="en-US" sz="2000" b="0" i="0" u="none" strike="noStrike" kern="1200" cap="none" spc="0" normalizeH="0" noProof="0" dirty="0" smtClean="0">
                <a:ln>
                  <a:noFill/>
                </a:ln>
                <a:solidFill>
                  <a:schemeClr val="bg1"/>
                </a:solidFill>
                <a:effectLst/>
                <a:uLnTx/>
                <a:uFillTx/>
                <a:latin typeface="+mn-lt"/>
                <a:ea typeface="+mn-ea"/>
                <a:cs typeface="+mn-cs"/>
              </a:rPr>
              <a:t>) {</a:t>
            </a: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dirty="0" smtClean="0">
                <a:solidFill>
                  <a:schemeClr val="bg1"/>
                </a:solidFill>
                <a:latin typeface="+mn-lt"/>
              </a:rPr>
              <a:t>      </a:t>
            </a:r>
            <a:r>
              <a:rPr lang="en-US" sz="2000" baseline="0" dirty="0" smtClean="0">
                <a:solidFill>
                  <a:schemeClr val="bg1"/>
                </a:solidFill>
                <a:latin typeface="+mn-lt"/>
              </a:rPr>
              <a:t>if (n &lt; 0) {</a:t>
            </a:r>
          </a:p>
          <a:p>
            <a:pPr marL="384175" marR="0" lvl="0" indent="-384175" algn="l" defTabSz="912813" rtl="0" eaLnBrk="1" fontAlgn="base" latinLnBrk="0" hangingPunct="1">
              <a:lnSpc>
                <a:spcPct val="90000"/>
              </a:lnSpc>
              <a:spcBef>
                <a:spcPct val="20000"/>
              </a:spcBef>
              <a:spcAft>
                <a:spcPct val="0"/>
              </a:spcAft>
              <a:buClrTx/>
              <a:buSzPct val="90000"/>
              <a:tabLst/>
              <a:defRPr/>
            </a:pPr>
            <a:r>
              <a:rPr kumimoji="0" lang="en-US" sz="2000" b="0" i="0" u="none" strike="noStrike" kern="1200" cap="none" spc="0" normalizeH="0" noProof="0" dirty="0" smtClean="0">
                <a:ln>
                  <a:noFill/>
                </a:ln>
                <a:solidFill>
                  <a:schemeClr val="bg1"/>
                </a:solidFill>
                <a:effectLst/>
                <a:uLnTx/>
                <a:uFillTx/>
                <a:latin typeface="+mn-lt"/>
                <a:ea typeface="+mn-ea"/>
                <a:cs typeface="+mn-cs"/>
              </a:rPr>
              <a:t>         *s++ = ‘-’;</a:t>
            </a: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dirty="0" smtClean="0">
                <a:solidFill>
                  <a:schemeClr val="bg1"/>
                </a:solidFill>
                <a:latin typeface="+mn-lt"/>
              </a:rPr>
              <a:t>         n = -n;</a:t>
            </a:r>
            <a:endParaRPr kumimoji="0" lang="en-US" sz="2000" b="0" i="0" u="none" strike="noStrike" kern="1200" cap="none" spc="0" normalizeH="0" noProof="0" dirty="0" smtClean="0">
              <a:ln>
                <a:noFill/>
              </a:ln>
              <a:solidFill>
                <a:schemeClr val="bg1"/>
              </a:solidFill>
              <a:effectLst/>
              <a:uLnTx/>
              <a:uFillTx/>
              <a:latin typeface="+mn-lt"/>
              <a:ea typeface="+mn-ea"/>
              <a:cs typeface="+mn-cs"/>
            </a:endParaRP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baseline="0" dirty="0" smtClean="0">
                <a:solidFill>
                  <a:schemeClr val="bg1"/>
                </a:solidFill>
                <a:latin typeface="+mn-lt"/>
              </a:rPr>
              <a:t>     }</a:t>
            </a:r>
          </a:p>
          <a:p>
            <a:pPr marL="384175" marR="0" lvl="0" indent="-384175" algn="l" defTabSz="912813" rtl="0" eaLnBrk="1" fontAlgn="base" latinLnBrk="0" hangingPunct="1">
              <a:lnSpc>
                <a:spcPct val="90000"/>
              </a:lnSpc>
              <a:spcBef>
                <a:spcPct val="20000"/>
              </a:spcBef>
              <a:spcAft>
                <a:spcPct val="0"/>
              </a:spcAft>
              <a:buClrTx/>
              <a:buSzPct val="90000"/>
              <a:tabLst/>
              <a:defRPr/>
            </a:pPr>
            <a:r>
              <a:rPr kumimoji="0" lang="en-US" sz="2000" b="0" i="0" u="none" strike="noStrike" kern="1200" cap="none" spc="0" normalizeH="0" noProof="0" dirty="0" smtClean="0">
                <a:ln>
                  <a:noFill/>
                </a:ln>
                <a:solidFill>
                  <a:schemeClr val="bg1"/>
                </a:solidFill>
                <a:effectLst/>
                <a:uLnTx/>
                <a:uFillTx/>
                <a:latin typeface="+mn-lt"/>
                <a:ea typeface="+mn-ea"/>
                <a:cs typeface="+mn-cs"/>
              </a:rPr>
              <a:t>     // Add digits to s</a:t>
            </a: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dirty="0" smtClean="0">
                <a:solidFill>
                  <a:schemeClr val="bg1"/>
                </a:solidFill>
                <a:latin typeface="+mn-lt"/>
              </a:rPr>
              <a:t>     </a:t>
            </a:r>
            <a:r>
              <a:rPr kumimoji="0" lang="en-US" sz="2000" b="0" i="0" u="none" strike="noStrike" kern="1200" cap="none" spc="0" normalizeH="0" noProof="0" dirty="0" smtClean="0">
                <a:ln>
                  <a:noFill/>
                </a:ln>
                <a:solidFill>
                  <a:schemeClr val="bg1"/>
                </a:solidFill>
                <a:effectLst/>
                <a:uLnTx/>
                <a:uFillTx/>
                <a:latin typeface="+mn-lt"/>
                <a:ea typeface="+mn-ea"/>
                <a:cs typeface="+mn-cs"/>
              </a:rPr>
              <a:t>….</a:t>
            </a:r>
          </a:p>
          <a:p>
            <a:pPr marL="384175" marR="0" lvl="0" indent="-384175" algn="l" defTabSz="912813" rtl="0" eaLnBrk="1" fontAlgn="base" latinLnBrk="0" hangingPunct="1">
              <a:lnSpc>
                <a:spcPct val="90000"/>
              </a:lnSpc>
              <a:spcBef>
                <a:spcPct val="20000"/>
              </a:spcBef>
              <a:spcAft>
                <a:spcPct val="0"/>
              </a:spcAft>
              <a:buClrTx/>
              <a:buSzPct val="90000"/>
              <a:tabLst/>
              <a:defRPr/>
            </a:pPr>
            <a:endParaRPr kumimoji="0" lang="en-US" sz="20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9" name="Horizontal Scroll 8"/>
          <p:cNvSpPr/>
          <p:nvPr/>
        </p:nvSpPr>
        <p:spPr>
          <a:xfrm>
            <a:off x="457200" y="5410200"/>
            <a:ext cx="2971800" cy="1371600"/>
          </a:xfrm>
          <a:prstGeom prst="horizontalScroll">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Package: </a:t>
            </a:r>
            <a:r>
              <a:rPr lang="en-US" dirty="0" err="1" smtClean="0"/>
              <a:t>java.util.Arrays</a:t>
            </a:r>
            <a:endParaRPr lang="en-US" dirty="0" smtClean="0"/>
          </a:p>
          <a:p>
            <a:r>
              <a:rPr lang="en-US" dirty="0" smtClean="0"/>
              <a:t>Function: </a:t>
            </a:r>
            <a:r>
              <a:rPr lang="en-US" dirty="0" err="1" smtClean="0"/>
              <a:t>binary_search</a:t>
            </a:r>
            <a:endParaRPr lang="en-US" dirty="0"/>
          </a:p>
        </p:txBody>
      </p:sp>
      <p:sp>
        <p:nvSpPr>
          <p:cNvPr id="10" name="Horizontal Scroll 9"/>
          <p:cNvSpPr/>
          <p:nvPr/>
        </p:nvSpPr>
        <p:spPr>
          <a:xfrm>
            <a:off x="4953000" y="5410200"/>
            <a:ext cx="3505200" cy="1371600"/>
          </a:xfrm>
          <a:prstGeom prst="horizontalScroll">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Book: Kernighan and Ritchie</a:t>
            </a:r>
          </a:p>
          <a:p>
            <a:r>
              <a:rPr lang="en-US" dirty="0" smtClean="0"/>
              <a:t>Function: </a:t>
            </a:r>
            <a:r>
              <a:rPr lang="en-US" dirty="0" err="1" smtClean="0"/>
              <a:t>itoa</a:t>
            </a:r>
            <a:r>
              <a:rPr lang="en-US" dirty="0" smtClean="0"/>
              <a:t> (integer to </a:t>
            </a:r>
            <a:r>
              <a:rPr lang="en-US" dirty="0" err="1" smtClean="0"/>
              <a:t>ascii</a:t>
            </a:r>
            <a:r>
              <a:rPr lang="en-US" dirty="0" smtClean="0"/>
              <a:t>)</a:t>
            </a:r>
            <a:endParaRPr lang="en-US" dirty="0"/>
          </a:p>
        </p:txBody>
      </p:sp>
      <p:pic>
        <p:nvPicPr>
          <p:cNvPr id="12" name="Picture 11" descr="thumbnailCARL17PJ.jpg"/>
          <p:cNvPicPr>
            <a:picLocks noChangeAspect="1"/>
          </p:cNvPicPr>
          <p:nvPr/>
        </p:nvPicPr>
        <p:blipFill>
          <a:blip r:embed="rId2" cstate="print"/>
          <a:srcRect l="10000" r="15000"/>
          <a:stretch>
            <a:fillRect/>
          </a:stretch>
        </p:blipFill>
        <p:spPr>
          <a:xfrm>
            <a:off x="7716321" y="4274050"/>
            <a:ext cx="1125662" cy="1500883"/>
          </a:xfrm>
          <a:prstGeom prst="rect">
            <a:avLst/>
          </a:prstGeom>
        </p:spPr>
      </p:pic>
    </p:spTree>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wrong here?</a:t>
            </a:r>
            <a:endParaRPr lang="en-US" dirty="0"/>
          </a:p>
        </p:txBody>
      </p:sp>
      <p:sp>
        <p:nvSpPr>
          <p:cNvPr id="5" name="Subtitle 2"/>
          <p:cNvSpPr txBox="1">
            <a:spLocks/>
          </p:cNvSpPr>
          <p:nvPr/>
        </p:nvSpPr>
        <p:spPr bwMode="auto">
          <a:xfrm>
            <a:off x="801756" y="1977886"/>
            <a:ext cx="3863009" cy="3965714"/>
          </a:xfrm>
          <a:prstGeom prst="rect">
            <a:avLst/>
          </a:prstGeom>
          <a:ln>
            <a:solidFill>
              <a:schemeClr val="accent2">
                <a:lumMod val="50000"/>
              </a:schemeClr>
            </a:solidFill>
          </a:ln>
          <a:extLst/>
        </p:spPr>
        <p:txBody>
          <a:bodyPr vert="horz" wrap="square" lIns="0" tIns="0" rIns="0" bIns="0" numCol="1" anchor="t" anchorCtr="0" compatLnSpc="1">
            <a:prstTxWarp prst="textNoShape">
              <a:avLst/>
            </a:prstTxWarp>
            <a:noAutofit/>
          </a:bodyPr>
          <a:lstStyle/>
          <a:p>
            <a:pPr marL="384175" marR="0" lvl="0" indent="-384175" algn="l" defTabSz="912813" rtl="0" eaLnBrk="1" fontAlgn="base" latinLnBrk="0" hangingPunct="1">
              <a:lnSpc>
                <a:spcPct val="90000"/>
              </a:lnSpc>
              <a:spcBef>
                <a:spcPct val="20000"/>
              </a:spcBef>
              <a:spcAft>
                <a:spcPct val="0"/>
              </a:spcAft>
              <a:buClrTx/>
              <a:buSzPct val="90000"/>
              <a:tabLst/>
              <a:defRPr/>
            </a:pP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binary_search</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i</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nt</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arr</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a:t>
            </a:r>
            <a:r>
              <a:rPr kumimoji="0" lang="en-US" sz="2000" b="1"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1"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low, </a:t>
            </a:r>
            <a:br>
              <a:rPr kumimoji="0" lang="en-US" sz="2000" b="0" i="0" u="none" strike="noStrike" kern="1200" cap="none" spc="0" normalizeH="0" baseline="0" noProof="0" dirty="0" smtClean="0">
                <a:ln>
                  <a:noFill/>
                </a:ln>
                <a:solidFill>
                  <a:schemeClr val="bg1"/>
                </a:solidFill>
                <a:effectLst/>
                <a:uLnTx/>
                <a:uFillTx/>
                <a:latin typeface="+mn-lt"/>
                <a:ea typeface="+mn-ea"/>
                <a:cs typeface="+mn-cs"/>
              </a:rPr>
            </a:br>
            <a:r>
              <a:rPr kumimoji="0" lang="en-US" sz="20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1"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high, </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 key)  </a:t>
            </a:r>
          </a:p>
          <a:p>
            <a:r>
              <a:rPr lang="en-US" sz="2000" b="1" dirty="0" smtClean="0">
                <a:solidFill>
                  <a:schemeClr val="bg1"/>
                </a:solidFill>
              </a:rPr>
              <a:t>while</a:t>
            </a:r>
            <a:r>
              <a:rPr lang="en-US" sz="2000" dirty="0" smtClean="0">
                <a:solidFill>
                  <a:schemeClr val="bg1"/>
                </a:solidFill>
              </a:rPr>
              <a:t> (low &lt;= high)  </a:t>
            </a:r>
          </a:p>
          <a:p>
            <a:r>
              <a:rPr lang="en-US" sz="2000" dirty="0" smtClean="0">
                <a:solidFill>
                  <a:schemeClr val="bg1"/>
                </a:solidFill>
              </a:rPr>
              <a:t>    {</a:t>
            </a:r>
          </a:p>
          <a:p>
            <a:r>
              <a:rPr lang="en-US" sz="2000" dirty="0" smtClean="0">
                <a:solidFill>
                  <a:schemeClr val="bg1"/>
                </a:solidFill>
              </a:rPr>
              <a:t>        // Find middle value </a:t>
            </a:r>
          </a:p>
          <a:p>
            <a:r>
              <a:rPr lang="en-US" sz="2000" dirty="0" smtClean="0">
                <a:solidFill>
                  <a:schemeClr val="bg1"/>
                </a:solidFill>
              </a:rPr>
              <a:t>        </a:t>
            </a:r>
            <a:r>
              <a:rPr lang="en-US" sz="2000" b="1" dirty="0" err="1" smtClean="0">
                <a:solidFill>
                  <a:schemeClr val="bg1"/>
                </a:solidFill>
              </a:rPr>
              <a:t>int</a:t>
            </a:r>
            <a:r>
              <a:rPr lang="en-US" sz="2000" dirty="0" smtClean="0">
                <a:solidFill>
                  <a:schemeClr val="bg1"/>
                </a:solidFill>
              </a:rPr>
              <a:t> mid = (low + high) / 2;</a:t>
            </a:r>
          </a:p>
          <a:p>
            <a:r>
              <a:rPr lang="en-US" sz="2000" dirty="0" smtClean="0">
                <a:solidFill>
                  <a:schemeClr val="bg1"/>
                </a:solidFill>
              </a:rPr>
              <a:t>        </a:t>
            </a:r>
            <a:r>
              <a:rPr lang="en-US" sz="2000" b="1" dirty="0" err="1" smtClean="0">
                <a:solidFill>
                  <a:schemeClr val="bg1"/>
                </a:solidFill>
              </a:rPr>
              <a:t>int</a:t>
            </a:r>
            <a:r>
              <a:rPr lang="en-US" sz="2000" dirty="0" smtClean="0">
                <a:solidFill>
                  <a:schemeClr val="bg1"/>
                </a:solidFill>
              </a:rPr>
              <a:t> </a:t>
            </a:r>
            <a:r>
              <a:rPr lang="en-US" sz="2000" dirty="0" err="1" smtClean="0">
                <a:solidFill>
                  <a:schemeClr val="bg1"/>
                </a:solidFill>
              </a:rPr>
              <a:t>val</a:t>
            </a:r>
            <a:r>
              <a:rPr lang="en-US" sz="2000" dirty="0" smtClean="0">
                <a:solidFill>
                  <a:schemeClr val="bg1"/>
                </a:solidFill>
              </a:rPr>
              <a:t> = </a:t>
            </a:r>
            <a:r>
              <a:rPr lang="en-US" sz="2000" dirty="0" err="1" smtClean="0">
                <a:solidFill>
                  <a:schemeClr val="bg1"/>
                </a:solidFill>
              </a:rPr>
              <a:t>arr</a:t>
            </a:r>
            <a:r>
              <a:rPr lang="en-US" sz="2000" dirty="0" smtClean="0">
                <a:solidFill>
                  <a:schemeClr val="bg1"/>
                </a:solidFill>
              </a:rPr>
              <a:t>[mid];</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if</a:t>
            </a:r>
            <a:r>
              <a:rPr lang="en-US" sz="2000" dirty="0" smtClean="0">
                <a:solidFill>
                  <a:schemeClr val="bg1"/>
                </a:solidFill>
              </a:rPr>
              <a:t> (</a:t>
            </a:r>
            <a:r>
              <a:rPr lang="en-US" sz="2000" dirty="0" err="1" smtClean="0">
                <a:solidFill>
                  <a:schemeClr val="bg1"/>
                </a:solidFill>
              </a:rPr>
              <a:t>val</a:t>
            </a:r>
            <a:r>
              <a:rPr lang="en-US" sz="2000" dirty="0" smtClean="0">
                <a:solidFill>
                  <a:schemeClr val="bg1"/>
                </a:solidFill>
              </a:rPr>
              <a:t> == key) </a:t>
            </a:r>
            <a:r>
              <a:rPr lang="en-US" sz="2000" b="1" dirty="0" smtClean="0">
                <a:solidFill>
                  <a:schemeClr val="bg1"/>
                </a:solidFill>
              </a:rPr>
              <a:t>return</a:t>
            </a:r>
            <a:r>
              <a:rPr lang="en-US" sz="2000" dirty="0" smtClean="0">
                <a:solidFill>
                  <a:schemeClr val="bg1"/>
                </a:solidFill>
              </a:rPr>
              <a:t> mid;</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if</a:t>
            </a:r>
            <a:r>
              <a:rPr lang="en-US" sz="2000" dirty="0" smtClean="0">
                <a:solidFill>
                  <a:schemeClr val="bg1"/>
                </a:solidFill>
              </a:rPr>
              <a:t> (</a:t>
            </a:r>
            <a:r>
              <a:rPr lang="en-US" sz="2000" dirty="0" err="1" smtClean="0">
                <a:solidFill>
                  <a:schemeClr val="bg1"/>
                </a:solidFill>
              </a:rPr>
              <a:t>val</a:t>
            </a:r>
            <a:r>
              <a:rPr lang="en-US" sz="2000" dirty="0" smtClean="0">
                <a:solidFill>
                  <a:schemeClr val="bg1"/>
                </a:solidFill>
              </a:rPr>
              <a:t> &lt; key) low = mid+1; </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else</a:t>
            </a:r>
            <a:r>
              <a:rPr lang="en-US" sz="2000" dirty="0" smtClean="0">
                <a:solidFill>
                  <a:schemeClr val="bg1"/>
                </a:solidFill>
              </a:rPr>
              <a:t> high = mid-1;</a:t>
            </a:r>
            <a:br>
              <a:rPr lang="en-US" sz="2000" dirty="0" smtClean="0">
                <a:solidFill>
                  <a:schemeClr val="bg1"/>
                </a:solidFill>
              </a:rPr>
            </a:br>
            <a:r>
              <a:rPr lang="en-US" sz="2000" dirty="0" smtClean="0">
                <a:solidFill>
                  <a:schemeClr val="bg1"/>
                </a:solidFill>
              </a:rPr>
              <a:t>     }</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return</a:t>
            </a:r>
            <a:r>
              <a:rPr lang="en-US" sz="2000" dirty="0" smtClean="0">
                <a:solidFill>
                  <a:schemeClr val="bg1"/>
                </a:solidFill>
              </a:rPr>
              <a:t> -1;</a:t>
            </a:r>
          </a:p>
          <a:p>
            <a:r>
              <a:rPr lang="en-US" sz="2000" dirty="0" smtClean="0">
                <a:solidFill>
                  <a:schemeClr val="bg1"/>
                </a:solidFill>
              </a:rPr>
              <a:t>}</a:t>
            </a:r>
          </a:p>
        </p:txBody>
      </p:sp>
      <p:sp>
        <p:nvSpPr>
          <p:cNvPr id="6" name="Subtitle 2"/>
          <p:cNvSpPr txBox="1">
            <a:spLocks/>
          </p:cNvSpPr>
          <p:nvPr/>
        </p:nvSpPr>
        <p:spPr bwMode="auto">
          <a:xfrm>
            <a:off x="5486400" y="1958008"/>
            <a:ext cx="3124200" cy="3985592"/>
          </a:xfrm>
          <a:prstGeom prst="rect">
            <a:avLst/>
          </a:prstGeom>
          <a:ln>
            <a:solidFill>
              <a:schemeClr val="accent2">
                <a:lumMod val="50000"/>
              </a:schemeClr>
            </a:solidFill>
          </a:ln>
          <a:extLst/>
        </p:spPr>
        <p:txBody>
          <a:bodyPr vert="horz" wrap="square" lIns="0" tIns="0" rIns="0" bIns="0" numCol="1" anchor="t" anchorCtr="0" compatLnSpc="1">
            <a:prstTxWarp prst="textNoShape">
              <a:avLst/>
            </a:prstTxWarp>
            <a:noAutofit/>
          </a:bodyPr>
          <a:lstStyle/>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b="1" dirty="0" smtClean="0">
                <a:solidFill>
                  <a:schemeClr val="bg1"/>
                </a:solidFill>
                <a:latin typeface="+mn-lt"/>
              </a:rPr>
              <a:t>void </a:t>
            </a:r>
            <a:r>
              <a:rPr lang="en-US" sz="2000" dirty="0" err="1" smtClean="0">
                <a:solidFill>
                  <a:schemeClr val="bg1"/>
                </a:solidFill>
                <a:latin typeface="+mn-lt"/>
              </a:rPr>
              <a:t>itoa</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0" i="0" u="none" strike="noStrike" kern="1200" cap="none" spc="0" normalizeH="0" noProof="0" dirty="0" smtClean="0">
                <a:ln>
                  <a:noFill/>
                </a:ln>
                <a:solidFill>
                  <a:schemeClr val="bg1"/>
                </a:solidFill>
                <a:effectLst/>
                <a:uLnTx/>
                <a:uFillTx/>
                <a:latin typeface="+mn-lt"/>
                <a:ea typeface="+mn-ea"/>
                <a:cs typeface="+mn-cs"/>
              </a:rPr>
              <a:t> </a:t>
            </a:r>
            <a:r>
              <a:rPr lang="en-US" sz="2000" dirty="0" smtClean="0">
                <a:solidFill>
                  <a:schemeClr val="bg1"/>
                </a:solidFill>
                <a:latin typeface="+mn-lt"/>
              </a:rPr>
              <a:t>n, char* s</a:t>
            </a:r>
            <a:r>
              <a:rPr kumimoji="0" lang="en-US" sz="2000" b="0" i="0" u="none" strike="noStrike" kern="1200" cap="none" spc="0" normalizeH="0" noProof="0" dirty="0" smtClean="0">
                <a:ln>
                  <a:noFill/>
                </a:ln>
                <a:solidFill>
                  <a:schemeClr val="bg1"/>
                </a:solidFill>
                <a:effectLst/>
                <a:uLnTx/>
                <a:uFillTx/>
                <a:latin typeface="+mn-lt"/>
                <a:ea typeface="+mn-ea"/>
                <a:cs typeface="+mn-cs"/>
              </a:rPr>
              <a:t>) {</a:t>
            </a: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dirty="0" smtClean="0">
                <a:solidFill>
                  <a:schemeClr val="bg1"/>
                </a:solidFill>
                <a:latin typeface="+mn-lt"/>
              </a:rPr>
              <a:t>      </a:t>
            </a:r>
            <a:r>
              <a:rPr lang="en-US" sz="2000" baseline="0" dirty="0" smtClean="0">
                <a:solidFill>
                  <a:schemeClr val="bg1"/>
                </a:solidFill>
                <a:latin typeface="+mn-lt"/>
              </a:rPr>
              <a:t>if (n &lt; 0) {</a:t>
            </a:r>
          </a:p>
          <a:p>
            <a:pPr marL="384175" marR="0" lvl="0" indent="-384175" algn="l" defTabSz="912813" rtl="0" eaLnBrk="1" fontAlgn="base" latinLnBrk="0" hangingPunct="1">
              <a:lnSpc>
                <a:spcPct val="90000"/>
              </a:lnSpc>
              <a:spcBef>
                <a:spcPct val="20000"/>
              </a:spcBef>
              <a:spcAft>
                <a:spcPct val="0"/>
              </a:spcAft>
              <a:buClrTx/>
              <a:buSzPct val="90000"/>
              <a:tabLst/>
              <a:defRPr/>
            </a:pPr>
            <a:r>
              <a:rPr kumimoji="0" lang="en-US" sz="2000" b="0" i="0" u="none" strike="noStrike" kern="1200" cap="none" spc="0" normalizeH="0" noProof="0" dirty="0" smtClean="0">
                <a:ln>
                  <a:noFill/>
                </a:ln>
                <a:solidFill>
                  <a:schemeClr val="bg1"/>
                </a:solidFill>
                <a:effectLst/>
                <a:uLnTx/>
                <a:uFillTx/>
                <a:latin typeface="+mn-lt"/>
                <a:ea typeface="+mn-ea"/>
                <a:cs typeface="+mn-cs"/>
              </a:rPr>
              <a:t>         *s++ = ‘-’;</a:t>
            </a: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dirty="0" smtClean="0">
                <a:solidFill>
                  <a:schemeClr val="bg1"/>
                </a:solidFill>
                <a:latin typeface="+mn-lt"/>
              </a:rPr>
              <a:t>         n = -n;</a:t>
            </a:r>
            <a:endParaRPr kumimoji="0" lang="en-US" sz="2000" b="0" i="0" u="none" strike="noStrike" kern="1200" cap="none" spc="0" normalizeH="0" noProof="0" dirty="0" smtClean="0">
              <a:ln>
                <a:noFill/>
              </a:ln>
              <a:solidFill>
                <a:schemeClr val="bg1"/>
              </a:solidFill>
              <a:effectLst/>
              <a:uLnTx/>
              <a:uFillTx/>
              <a:latin typeface="+mn-lt"/>
              <a:ea typeface="+mn-ea"/>
              <a:cs typeface="+mn-cs"/>
            </a:endParaRP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baseline="0" dirty="0" smtClean="0">
                <a:solidFill>
                  <a:schemeClr val="bg1"/>
                </a:solidFill>
                <a:latin typeface="+mn-lt"/>
              </a:rPr>
              <a:t>     }</a:t>
            </a:r>
          </a:p>
          <a:p>
            <a:pPr marL="384175" marR="0" lvl="0" indent="-384175" algn="l" defTabSz="912813" rtl="0" eaLnBrk="1" fontAlgn="base" latinLnBrk="0" hangingPunct="1">
              <a:lnSpc>
                <a:spcPct val="90000"/>
              </a:lnSpc>
              <a:spcBef>
                <a:spcPct val="20000"/>
              </a:spcBef>
              <a:spcAft>
                <a:spcPct val="0"/>
              </a:spcAft>
              <a:buClrTx/>
              <a:buSzPct val="90000"/>
              <a:tabLst/>
              <a:defRPr/>
            </a:pPr>
            <a:r>
              <a:rPr kumimoji="0" lang="en-US" sz="2000" b="0" i="0" u="none" strike="noStrike" kern="1200" cap="none" spc="0" normalizeH="0" noProof="0" dirty="0" smtClean="0">
                <a:ln>
                  <a:noFill/>
                </a:ln>
                <a:solidFill>
                  <a:schemeClr val="bg1"/>
                </a:solidFill>
                <a:effectLst/>
                <a:uLnTx/>
                <a:uFillTx/>
                <a:latin typeface="+mn-lt"/>
                <a:ea typeface="+mn-ea"/>
                <a:cs typeface="+mn-cs"/>
              </a:rPr>
              <a:t>     // Add digits to s</a:t>
            </a: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dirty="0" smtClean="0">
                <a:solidFill>
                  <a:schemeClr val="bg1"/>
                </a:solidFill>
                <a:latin typeface="+mn-lt"/>
              </a:rPr>
              <a:t>     </a:t>
            </a:r>
            <a:r>
              <a:rPr kumimoji="0" lang="en-US" sz="2000" b="0" i="0" u="none" strike="noStrike" kern="1200" cap="none" spc="0" normalizeH="0" noProof="0" dirty="0" smtClean="0">
                <a:ln>
                  <a:noFill/>
                </a:ln>
                <a:solidFill>
                  <a:schemeClr val="bg1"/>
                </a:solidFill>
                <a:effectLst/>
                <a:uLnTx/>
                <a:uFillTx/>
                <a:latin typeface="+mn-lt"/>
                <a:ea typeface="+mn-ea"/>
                <a:cs typeface="+mn-cs"/>
              </a:rPr>
              <a:t>….</a:t>
            </a:r>
          </a:p>
          <a:p>
            <a:pPr marL="384175" marR="0" lvl="0" indent="-384175" algn="l" defTabSz="912813" rtl="0" eaLnBrk="1" fontAlgn="base" latinLnBrk="0" hangingPunct="1">
              <a:lnSpc>
                <a:spcPct val="90000"/>
              </a:lnSpc>
              <a:spcBef>
                <a:spcPct val="20000"/>
              </a:spcBef>
              <a:spcAft>
                <a:spcPct val="0"/>
              </a:spcAft>
              <a:buClrTx/>
              <a:buSzPct val="90000"/>
              <a:tabLst/>
              <a:defRPr/>
            </a:pPr>
            <a:endParaRPr kumimoji="0" lang="en-US" sz="20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8" name="Cloud Callout 7"/>
          <p:cNvSpPr/>
          <p:nvPr/>
        </p:nvSpPr>
        <p:spPr bwMode="auto">
          <a:xfrm>
            <a:off x="2209800" y="1219200"/>
            <a:ext cx="3562350" cy="1774698"/>
          </a:xfrm>
          <a:prstGeom prst="cloudCallou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dirty="0" smtClean="0">
                <a:solidFill>
                  <a:schemeClr val="bg1"/>
                </a:solidFill>
                <a:latin typeface="Calibri" pitchFamily="34" charset="0"/>
                <a:cs typeface="Calibri" pitchFamily="34" charset="0"/>
              </a:rPr>
              <a:t>3(INT_MAX+1)/4 +</a:t>
            </a:r>
            <a:br>
              <a:rPr lang="en-US" dirty="0" smtClean="0">
                <a:solidFill>
                  <a:schemeClr val="bg1"/>
                </a:solidFill>
                <a:latin typeface="Calibri" pitchFamily="34" charset="0"/>
                <a:cs typeface="Calibri" pitchFamily="34" charset="0"/>
              </a:rPr>
            </a:br>
            <a:r>
              <a:rPr lang="en-US" dirty="0" smtClean="0">
                <a:solidFill>
                  <a:schemeClr val="bg1"/>
                </a:solidFill>
                <a:latin typeface="Calibri" pitchFamily="34" charset="0"/>
                <a:cs typeface="Calibri" pitchFamily="34" charset="0"/>
              </a:rPr>
              <a:t>(INT_MAX+1)/4 </a:t>
            </a:r>
          </a:p>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bg1"/>
                </a:solidFill>
                <a:latin typeface="Calibri" pitchFamily="34" charset="0"/>
                <a:cs typeface="Calibri" pitchFamily="34" charset="0"/>
              </a:rPr>
              <a:t> = INT_MIN</a:t>
            </a:r>
            <a:endParaRPr kumimoji="0" lang="en-US" b="0" i="0" u="none" strike="noStrike" cap="none" normalizeH="0" baseline="0" dirty="0" smtClean="0">
              <a:solidFill>
                <a:schemeClr val="bg1"/>
              </a:solidFill>
              <a:latin typeface="Calibri" pitchFamily="34" charset="0"/>
              <a:cs typeface="Calibri" pitchFamily="34" charset="0"/>
            </a:endParaRPr>
          </a:p>
        </p:txBody>
      </p:sp>
      <p:sp>
        <p:nvSpPr>
          <p:cNvPr id="9" name="Horizontal Scroll 8"/>
          <p:cNvSpPr/>
          <p:nvPr/>
        </p:nvSpPr>
        <p:spPr>
          <a:xfrm>
            <a:off x="457200" y="5410200"/>
            <a:ext cx="2971800" cy="1371600"/>
          </a:xfrm>
          <a:prstGeom prst="horizontalScroll">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Package: </a:t>
            </a:r>
            <a:r>
              <a:rPr lang="en-US" dirty="0" err="1" smtClean="0"/>
              <a:t>java.util.Arrays</a:t>
            </a:r>
            <a:endParaRPr lang="en-US" dirty="0" smtClean="0"/>
          </a:p>
          <a:p>
            <a:r>
              <a:rPr lang="en-US" dirty="0" smtClean="0"/>
              <a:t>Function: </a:t>
            </a:r>
            <a:r>
              <a:rPr lang="en-US" dirty="0" err="1" smtClean="0"/>
              <a:t>binary_search</a:t>
            </a:r>
            <a:endParaRPr lang="en-US" dirty="0"/>
          </a:p>
        </p:txBody>
      </p:sp>
      <p:sp>
        <p:nvSpPr>
          <p:cNvPr id="10" name="Horizontal Scroll 9"/>
          <p:cNvSpPr/>
          <p:nvPr/>
        </p:nvSpPr>
        <p:spPr>
          <a:xfrm>
            <a:off x="4953000" y="5410200"/>
            <a:ext cx="3505200" cy="1371600"/>
          </a:xfrm>
          <a:prstGeom prst="horizontalScroll">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Book: Kernighan and Ritchie</a:t>
            </a:r>
          </a:p>
          <a:p>
            <a:r>
              <a:rPr lang="en-US" dirty="0" smtClean="0"/>
              <a:t>Function: </a:t>
            </a:r>
            <a:r>
              <a:rPr lang="en-US" dirty="0" err="1" smtClean="0"/>
              <a:t>itoa</a:t>
            </a:r>
            <a:r>
              <a:rPr lang="en-US" dirty="0" smtClean="0"/>
              <a:t> (integer to </a:t>
            </a:r>
            <a:r>
              <a:rPr lang="en-US" dirty="0" err="1" smtClean="0"/>
              <a:t>ascii</a:t>
            </a:r>
            <a:r>
              <a:rPr lang="en-US" dirty="0" smtClean="0"/>
              <a:t>)</a:t>
            </a:r>
            <a:endParaRPr lang="en-US" dirty="0"/>
          </a:p>
        </p:txBody>
      </p:sp>
      <p:pic>
        <p:nvPicPr>
          <p:cNvPr id="12" name="Picture 11" descr="thumbnailCARL17PJ.jpg"/>
          <p:cNvPicPr>
            <a:picLocks noChangeAspect="1"/>
          </p:cNvPicPr>
          <p:nvPr/>
        </p:nvPicPr>
        <p:blipFill>
          <a:blip r:embed="rId2" cstate="print"/>
          <a:srcRect l="10000" r="15000"/>
          <a:stretch>
            <a:fillRect/>
          </a:stretch>
        </p:blipFill>
        <p:spPr>
          <a:xfrm>
            <a:off x="7716321" y="4274050"/>
            <a:ext cx="1125662" cy="1500883"/>
          </a:xfrm>
          <a:prstGeom prst="rect">
            <a:avLst/>
          </a:prstGeom>
        </p:spPr>
      </p:pic>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wrong here?</a:t>
            </a:r>
            <a:endParaRPr lang="en-US" dirty="0"/>
          </a:p>
        </p:txBody>
      </p:sp>
      <p:sp>
        <p:nvSpPr>
          <p:cNvPr id="5" name="Subtitle 2"/>
          <p:cNvSpPr txBox="1">
            <a:spLocks/>
          </p:cNvSpPr>
          <p:nvPr/>
        </p:nvSpPr>
        <p:spPr bwMode="auto">
          <a:xfrm>
            <a:off x="801756" y="1977886"/>
            <a:ext cx="3863009" cy="3965714"/>
          </a:xfrm>
          <a:prstGeom prst="rect">
            <a:avLst/>
          </a:prstGeom>
          <a:ln>
            <a:solidFill>
              <a:schemeClr val="accent2">
                <a:lumMod val="50000"/>
              </a:schemeClr>
            </a:solidFill>
          </a:ln>
          <a:extLst/>
        </p:spPr>
        <p:txBody>
          <a:bodyPr vert="horz" wrap="square" lIns="0" tIns="0" rIns="0" bIns="0" numCol="1" anchor="t" anchorCtr="0" compatLnSpc="1">
            <a:prstTxWarp prst="textNoShape">
              <a:avLst/>
            </a:prstTxWarp>
            <a:noAutofit/>
          </a:bodyPr>
          <a:lstStyle/>
          <a:p>
            <a:pPr marL="384175" marR="0" lvl="0" indent="-384175" algn="l" defTabSz="912813" rtl="0" eaLnBrk="1" fontAlgn="base" latinLnBrk="0" hangingPunct="1">
              <a:lnSpc>
                <a:spcPct val="90000"/>
              </a:lnSpc>
              <a:spcBef>
                <a:spcPct val="20000"/>
              </a:spcBef>
              <a:spcAft>
                <a:spcPct val="0"/>
              </a:spcAft>
              <a:buClrTx/>
              <a:buSzPct val="90000"/>
              <a:tabLst/>
              <a:defRPr/>
            </a:pP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binary_search</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i</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nt</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arr</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a:t>
            </a:r>
            <a:r>
              <a:rPr kumimoji="0" lang="en-US" sz="2000" b="1"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1"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low, </a:t>
            </a:r>
            <a:br>
              <a:rPr kumimoji="0" lang="en-US" sz="2000" b="0" i="0" u="none" strike="noStrike" kern="1200" cap="none" spc="0" normalizeH="0" baseline="0" noProof="0" dirty="0" smtClean="0">
                <a:ln>
                  <a:noFill/>
                </a:ln>
                <a:solidFill>
                  <a:schemeClr val="bg1"/>
                </a:solidFill>
                <a:effectLst/>
                <a:uLnTx/>
                <a:uFillTx/>
                <a:latin typeface="+mn-lt"/>
                <a:ea typeface="+mn-ea"/>
                <a:cs typeface="+mn-cs"/>
              </a:rPr>
            </a:br>
            <a:r>
              <a:rPr kumimoji="0" lang="en-US" sz="20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1"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high, </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 key)  </a:t>
            </a:r>
          </a:p>
          <a:p>
            <a:r>
              <a:rPr lang="en-US" sz="2000" b="1" dirty="0" smtClean="0">
                <a:solidFill>
                  <a:schemeClr val="bg1"/>
                </a:solidFill>
              </a:rPr>
              <a:t>while</a:t>
            </a:r>
            <a:r>
              <a:rPr lang="en-US" sz="2000" dirty="0" smtClean="0">
                <a:solidFill>
                  <a:schemeClr val="bg1"/>
                </a:solidFill>
              </a:rPr>
              <a:t> (low &lt;= high)  </a:t>
            </a:r>
          </a:p>
          <a:p>
            <a:r>
              <a:rPr lang="en-US" sz="2000" dirty="0" smtClean="0">
                <a:solidFill>
                  <a:schemeClr val="bg1"/>
                </a:solidFill>
              </a:rPr>
              <a:t>    {</a:t>
            </a:r>
          </a:p>
          <a:p>
            <a:r>
              <a:rPr lang="en-US" sz="2000" dirty="0" smtClean="0">
                <a:solidFill>
                  <a:schemeClr val="bg1"/>
                </a:solidFill>
              </a:rPr>
              <a:t>        // Find middle value </a:t>
            </a:r>
          </a:p>
          <a:p>
            <a:r>
              <a:rPr lang="en-US" sz="2000" dirty="0" smtClean="0">
                <a:solidFill>
                  <a:schemeClr val="bg1"/>
                </a:solidFill>
              </a:rPr>
              <a:t>        </a:t>
            </a:r>
            <a:r>
              <a:rPr lang="en-US" sz="2000" b="1" dirty="0" err="1" smtClean="0">
                <a:solidFill>
                  <a:schemeClr val="bg1"/>
                </a:solidFill>
              </a:rPr>
              <a:t>int</a:t>
            </a:r>
            <a:r>
              <a:rPr lang="en-US" sz="2000" dirty="0" smtClean="0">
                <a:solidFill>
                  <a:schemeClr val="bg1"/>
                </a:solidFill>
              </a:rPr>
              <a:t> mid = (low + high) / 2;</a:t>
            </a:r>
          </a:p>
          <a:p>
            <a:r>
              <a:rPr lang="en-US" sz="2000" dirty="0" smtClean="0">
                <a:solidFill>
                  <a:schemeClr val="bg1"/>
                </a:solidFill>
              </a:rPr>
              <a:t>        </a:t>
            </a:r>
            <a:r>
              <a:rPr lang="en-US" sz="2000" b="1" dirty="0" err="1" smtClean="0">
                <a:solidFill>
                  <a:schemeClr val="bg1"/>
                </a:solidFill>
              </a:rPr>
              <a:t>int</a:t>
            </a:r>
            <a:r>
              <a:rPr lang="en-US" sz="2000" dirty="0" smtClean="0">
                <a:solidFill>
                  <a:schemeClr val="bg1"/>
                </a:solidFill>
              </a:rPr>
              <a:t> </a:t>
            </a:r>
            <a:r>
              <a:rPr lang="en-US" sz="2000" dirty="0" err="1" smtClean="0">
                <a:solidFill>
                  <a:schemeClr val="bg1"/>
                </a:solidFill>
              </a:rPr>
              <a:t>val</a:t>
            </a:r>
            <a:r>
              <a:rPr lang="en-US" sz="2000" dirty="0" smtClean="0">
                <a:solidFill>
                  <a:schemeClr val="bg1"/>
                </a:solidFill>
              </a:rPr>
              <a:t> = </a:t>
            </a:r>
            <a:r>
              <a:rPr lang="en-US" sz="2000" dirty="0" err="1" smtClean="0">
                <a:solidFill>
                  <a:schemeClr val="bg1"/>
                </a:solidFill>
              </a:rPr>
              <a:t>arr</a:t>
            </a:r>
            <a:r>
              <a:rPr lang="en-US" sz="2000" dirty="0" smtClean="0">
                <a:solidFill>
                  <a:schemeClr val="bg1"/>
                </a:solidFill>
              </a:rPr>
              <a:t>[mid];</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if</a:t>
            </a:r>
            <a:r>
              <a:rPr lang="en-US" sz="2000" dirty="0" smtClean="0">
                <a:solidFill>
                  <a:schemeClr val="bg1"/>
                </a:solidFill>
              </a:rPr>
              <a:t> (</a:t>
            </a:r>
            <a:r>
              <a:rPr lang="en-US" sz="2000" dirty="0" err="1" smtClean="0">
                <a:solidFill>
                  <a:schemeClr val="bg1"/>
                </a:solidFill>
              </a:rPr>
              <a:t>val</a:t>
            </a:r>
            <a:r>
              <a:rPr lang="en-US" sz="2000" dirty="0" smtClean="0">
                <a:solidFill>
                  <a:schemeClr val="bg1"/>
                </a:solidFill>
              </a:rPr>
              <a:t> == key) </a:t>
            </a:r>
            <a:r>
              <a:rPr lang="en-US" sz="2000" b="1" dirty="0" smtClean="0">
                <a:solidFill>
                  <a:schemeClr val="bg1"/>
                </a:solidFill>
              </a:rPr>
              <a:t>return</a:t>
            </a:r>
            <a:r>
              <a:rPr lang="en-US" sz="2000" dirty="0" smtClean="0">
                <a:solidFill>
                  <a:schemeClr val="bg1"/>
                </a:solidFill>
              </a:rPr>
              <a:t> mid;</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if</a:t>
            </a:r>
            <a:r>
              <a:rPr lang="en-US" sz="2000" dirty="0" smtClean="0">
                <a:solidFill>
                  <a:schemeClr val="bg1"/>
                </a:solidFill>
              </a:rPr>
              <a:t> (</a:t>
            </a:r>
            <a:r>
              <a:rPr lang="en-US" sz="2000" dirty="0" err="1" smtClean="0">
                <a:solidFill>
                  <a:schemeClr val="bg1"/>
                </a:solidFill>
              </a:rPr>
              <a:t>val</a:t>
            </a:r>
            <a:r>
              <a:rPr lang="en-US" sz="2000" dirty="0" smtClean="0">
                <a:solidFill>
                  <a:schemeClr val="bg1"/>
                </a:solidFill>
              </a:rPr>
              <a:t> &lt; key) low = mid+1; </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else</a:t>
            </a:r>
            <a:r>
              <a:rPr lang="en-US" sz="2000" dirty="0" smtClean="0">
                <a:solidFill>
                  <a:schemeClr val="bg1"/>
                </a:solidFill>
              </a:rPr>
              <a:t> high = mid-1;</a:t>
            </a:r>
            <a:br>
              <a:rPr lang="en-US" sz="2000" dirty="0" smtClean="0">
                <a:solidFill>
                  <a:schemeClr val="bg1"/>
                </a:solidFill>
              </a:rPr>
            </a:br>
            <a:r>
              <a:rPr lang="en-US" sz="2000" dirty="0" smtClean="0">
                <a:solidFill>
                  <a:schemeClr val="bg1"/>
                </a:solidFill>
              </a:rPr>
              <a:t>     }</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return</a:t>
            </a:r>
            <a:r>
              <a:rPr lang="en-US" sz="2000" dirty="0" smtClean="0">
                <a:solidFill>
                  <a:schemeClr val="bg1"/>
                </a:solidFill>
              </a:rPr>
              <a:t> -1;</a:t>
            </a:r>
          </a:p>
          <a:p>
            <a:r>
              <a:rPr lang="en-US" sz="2000" dirty="0" smtClean="0">
                <a:solidFill>
                  <a:schemeClr val="bg1"/>
                </a:solidFill>
              </a:rPr>
              <a:t>}</a:t>
            </a:r>
          </a:p>
        </p:txBody>
      </p:sp>
      <p:sp>
        <p:nvSpPr>
          <p:cNvPr id="6" name="Subtitle 2"/>
          <p:cNvSpPr txBox="1">
            <a:spLocks/>
          </p:cNvSpPr>
          <p:nvPr/>
        </p:nvSpPr>
        <p:spPr bwMode="auto">
          <a:xfrm>
            <a:off x="5486400" y="1958008"/>
            <a:ext cx="3124200" cy="3985592"/>
          </a:xfrm>
          <a:prstGeom prst="rect">
            <a:avLst/>
          </a:prstGeom>
          <a:ln>
            <a:solidFill>
              <a:schemeClr val="accent2">
                <a:lumMod val="50000"/>
              </a:schemeClr>
            </a:solidFill>
          </a:ln>
          <a:extLst/>
        </p:spPr>
        <p:txBody>
          <a:bodyPr vert="horz" wrap="square" lIns="0" tIns="0" rIns="0" bIns="0" numCol="1" anchor="t" anchorCtr="0" compatLnSpc="1">
            <a:prstTxWarp prst="textNoShape">
              <a:avLst/>
            </a:prstTxWarp>
            <a:noAutofit/>
          </a:bodyPr>
          <a:lstStyle/>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b="1" dirty="0" smtClean="0">
                <a:solidFill>
                  <a:schemeClr val="bg1"/>
                </a:solidFill>
                <a:latin typeface="+mn-lt"/>
              </a:rPr>
              <a:t>void </a:t>
            </a:r>
            <a:r>
              <a:rPr lang="en-US" sz="2000" dirty="0" err="1" smtClean="0">
                <a:solidFill>
                  <a:schemeClr val="bg1"/>
                </a:solidFill>
                <a:latin typeface="+mn-lt"/>
              </a:rPr>
              <a:t>itoa</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0" i="0" u="none" strike="noStrike" kern="1200" cap="none" spc="0" normalizeH="0" noProof="0" dirty="0" smtClean="0">
                <a:ln>
                  <a:noFill/>
                </a:ln>
                <a:solidFill>
                  <a:schemeClr val="bg1"/>
                </a:solidFill>
                <a:effectLst/>
                <a:uLnTx/>
                <a:uFillTx/>
                <a:latin typeface="+mn-lt"/>
                <a:ea typeface="+mn-ea"/>
                <a:cs typeface="+mn-cs"/>
              </a:rPr>
              <a:t> </a:t>
            </a:r>
            <a:r>
              <a:rPr lang="en-US" sz="2000" dirty="0" smtClean="0">
                <a:solidFill>
                  <a:schemeClr val="bg1"/>
                </a:solidFill>
                <a:latin typeface="+mn-lt"/>
              </a:rPr>
              <a:t>n, char* s</a:t>
            </a:r>
            <a:r>
              <a:rPr kumimoji="0" lang="en-US" sz="2000" b="0" i="0" u="none" strike="noStrike" kern="1200" cap="none" spc="0" normalizeH="0" noProof="0" dirty="0" smtClean="0">
                <a:ln>
                  <a:noFill/>
                </a:ln>
                <a:solidFill>
                  <a:schemeClr val="bg1"/>
                </a:solidFill>
                <a:effectLst/>
                <a:uLnTx/>
                <a:uFillTx/>
                <a:latin typeface="+mn-lt"/>
                <a:ea typeface="+mn-ea"/>
                <a:cs typeface="+mn-cs"/>
              </a:rPr>
              <a:t>) {</a:t>
            </a: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dirty="0" smtClean="0">
                <a:solidFill>
                  <a:schemeClr val="bg1"/>
                </a:solidFill>
                <a:latin typeface="+mn-lt"/>
              </a:rPr>
              <a:t>      </a:t>
            </a:r>
            <a:r>
              <a:rPr lang="en-US" sz="2000" baseline="0" dirty="0" smtClean="0">
                <a:solidFill>
                  <a:schemeClr val="bg1"/>
                </a:solidFill>
                <a:latin typeface="+mn-lt"/>
              </a:rPr>
              <a:t>if (n &lt; 0) {</a:t>
            </a:r>
          </a:p>
          <a:p>
            <a:pPr marL="384175" marR="0" lvl="0" indent="-384175" algn="l" defTabSz="912813" rtl="0" eaLnBrk="1" fontAlgn="base" latinLnBrk="0" hangingPunct="1">
              <a:lnSpc>
                <a:spcPct val="90000"/>
              </a:lnSpc>
              <a:spcBef>
                <a:spcPct val="20000"/>
              </a:spcBef>
              <a:spcAft>
                <a:spcPct val="0"/>
              </a:spcAft>
              <a:buClrTx/>
              <a:buSzPct val="90000"/>
              <a:tabLst/>
              <a:defRPr/>
            </a:pPr>
            <a:r>
              <a:rPr kumimoji="0" lang="en-US" sz="2000" b="0" i="0" u="none" strike="noStrike" kern="1200" cap="none" spc="0" normalizeH="0" noProof="0" dirty="0" smtClean="0">
                <a:ln>
                  <a:noFill/>
                </a:ln>
                <a:solidFill>
                  <a:schemeClr val="bg1"/>
                </a:solidFill>
                <a:effectLst/>
                <a:uLnTx/>
                <a:uFillTx/>
                <a:latin typeface="+mn-lt"/>
                <a:ea typeface="+mn-ea"/>
                <a:cs typeface="+mn-cs"/>
              </a:rPr>
              <a:t>         *s++ = ‘-’;</a:t>
            </a: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dirty="0" smtClean="0">
                <a:solidFill>
                  <a:schemeClr val="bg1"/>
                </a:solidFill>
                <a:latin typeface="+mn-lt"/>
              </a:rPr>
              <a:t>         n = -n;</a:t>
            </a:r>
            <a:endParaRPr kumimoji="0" lang="en-US" sz="2000" b="0" i="0" u="none" strike="noStrike" kern="1200" cap="none" spc="0" normalizeH="0" noProof="0" dirty="0" smtClean="0">
              <a:ln>
                <a:noFill/>
              </a:ln>
              <a:solidFill>
                <a:schemeClr val="bg1"/>
              </a:solidFill>
              <a:effectLst/>
              <a:uLnTx/>
              <a:uFillTx/>
              <a:latin typeface="+mn-lt"/>
              <a:ea typeface="+mn-ea"/>
              <a:cs typeface="+mn-cs"/>
            </a:endParaRP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baseline="0" dirty="0" smtClean="0">
                <a:solidFill>
                  <a:schemeClr val="bg1"/>
                </a:solidFill>
                <a:latin typeface="+mn-lt"/>
              </a:rPr>
              <a:t>     }</a:t>
            </a:r>
          </a:p>
          <a:p>
            <a:pPr marL="384175" marR="0" lvl="0" indent="-384175" algn="l" defTabSz="912813" rtl="0" eaLnBrk="1" fontAlgn="base" latinLnBrk="0" hangingPunct="1">
              <a:lnSpc>
                <a:spcPct val="90000"/>
              </a:lnSpc>
              <a:spcBef>
                <a:spcPct val="20000"/>
              </a:spcBef>
              <a:spcAft>
                <a:spcPct val="0"/>
              </a:spcAft>
              <a:buClrTx/>
              <a:buSzPct val="90000"/>
              <a:tabLst/>
              <a:defRPr/>
            </a:pPr>
            <a:r>
              <a:rPr kumimoji="0" lang="en-US" sz="2000" b="0" i="0" u="none" strike="noStrike" kern="1200" cap="none" spc="0" normalizeH="0" noProof="0" dirty="0" smtClean="0">
                <a:ln>
                  <a:noFill/>
                </a:ln>
                <a:solidFill>
                  <a:schemeClr val="bg1"/>
                </a:solidFill>
                <a:effectLst/>
                <a:uLnTx/>
                <a:uFillTx/>
                <a:latin typeface="+mn-lt"/>
                <a:ea typeface="+mn-ea"/>
                <a:cs typeface="+mn-cs"/>
              </a:rPr>
              <a:t>     // Add digits to s</a:t>
            </a: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dirty="0" smtClean="0">
                <a:solidFill>
                  <a:schemeClr val="bg1"/>
                </a:solidFill>
                <a:latin typeface="+mn-lt"/>
              </a:rPr>
              <a:t>     </a:t>
            </a:r>
            <a:r>
              <a:rPr kumimoji="0" lang="en-US" sz="2000" b="0" i="0" u="none" strike="noStrike" kern="1200" cap="none" spc="0" normalizeH="0" noProof="0" dirty="0" smtClean="0">
                <a:ln>
                  <a:noFill/>
                </a:ln>
                <a:solidFill>
                  <a:schemeClr val="bg1"/>
                </a:solidFill>
                <a:effectLst/>
                <a:uLnTx/>
                <a:uFillTx/>
                <a:latin typeface="+mn-lt"/>
                <a:ea typeface="+mn-ea"/>
                <a:cs typeface="+mn-cs"/>
              </a:rPr>
              <a:t>….</a:t>
            </a:r>
          </a:p>
          <a:p>
            <a:pPr marL="384175" marR="0" lvl="0" indent="-384175" algn="l" defTabSz="912813" rtl="0" eaLnBrk="1" fontAlgn="base" latinLnBrk="0" hangingPunct="1">
              <a:lnSpc>
                <a:spcPct val="90000"/>
              </a:lnSpc>
              <a:spcBef>
                <a:spcPct val="20000"/>
              </a:spcBef>
              <a:spcAft>
                <a:spcPct val="0"/>
              </a:spcAft>
              <a:buClrTx/>
              <a:buSzPct val="90000"/>
              <a:tabLst/>
              <a:defRPr/>
            </a:pPr>
            <a:endParaRPr kumimoji="0" lang="en-US" sz="20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7" name="Cloud Callout 6"/>
          <p:cNvSpPr/>
          <p:nvPr/>
        </p:nvSpPr>
        <p:spPr bwMode="auto">
          <a:xfrm>
            <a:off x="6819900" y="0"/>
            <a:ext cx="2324100" cy="1774698"/>
          </a:xfrm>
          <a:prstGeom prst="cloudCallout">
            <a:avLst>
              <a:gd name="adj1" fmla="val -47609"/>
              <a:gd name="adj2" fmla="val 118318"/>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bg1"/>
                </a:solidFill>
                <a:latin typeface="Calibri" pitchFamily="34" charset="0"/>
                <a:cs typeface="Calibri" pitchFamily="34" charset="0"/>
              </a:rPr>
              <a:t>-INT_MIN= INT_MIN</a:t>
            </a:r>
            <a:endParaRPr kumimoji="0" lang="en-US" b="0" i="0" u="none" strike="noStrike" cap="none" normalizeH="0" baseline="0" dirty="0" smtClean="0">
              <a:solidFill>
                <a:schemeClr val="bg1"/>
              </a:solidFill>
              <a:latin typeface="Calibri" pitchFamily="34" charset="0"/>
              <a:cs typeface="Calibri" pitchFamily="34" charset="0"/>
            </a:endParaRPr>
          </a:p>
        </p:txBody>
      </p:sp>
      <p:sp>
        <p:nvSpPr>
          <p:cNvPr id="8" name="Cloud Callout 7"/>
          <p:cNvSpPr/>
          <p:nvPr/>
        </p:nvSpPr>
        <p:spPr bwMode="auto">
          <a:xfrm>
            <a:off x="2209800" y="1219200"/>
            <a:ext cx="3562350" cy="1774698"/>
          </a:xfrm>
          <a:prstGeom prst="cloudCallou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dirty="0" smtClean="0">
                <a:solidFill>
                  <a:schemeClr val="bg1"/>
                </a:solidFill>
                <a:latin typeface="Calibri" pitchFamily="34" charset="0"/>
                <a:cs typeface="Calibri" pitchFamily="34" charset="0"/>
              </a:rPr>
              <a:t>3(INT_MAX+1)/4 +</a:t>
            </a:r>
            <a:br>
              <a:rPr lang="en-US" dirty="0" smtClean="0">
                <a:solidFill>
                  <a:schemeClr val="bg1"/>
                </a:solidFill>
                <a:latin typeface="Calibri" pitchFamily="34" charset="0"/>
                <a:cs typeface="Calibri" pitchFamily="34" charset="0"/>
              </a:rPr>
            </a:br>
            <a:r>
              <a:rPr lang="en-US" dirty="0" smtClean="0">
                <a:solidFill>
                  <a:schemeClr val="bg1"/>
                </a:solidFill>
                <a:latin typeface="Calibri" pitchFamily="34" charset="0"/>
                <a:cs typeface="Calibri" pitchFamily="34" charset="0"/>
              </a:rPr>
              <a:t>(INT_MAX+1)/4 </a:t>
            </a:r>
          </a:p>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bg1"/>
                </a:solidFill>
                <a:latin typeface="Calibri" pitchFamily="34" charset="0"/>
                <a:cs typeface="Calibri" pitchFamily="34" charset="0"/>
              </a:rPr>
              <a:t> = INT_MIN</a:t>
            </a:r>
            <a:endParaRPr kumimoji="0" lang="en-US" b="0" i="0" u="none" strike="noStrike" cap="none" normalizeH="0" baseline="0" dirty="0" smtClean="0">
              <a:solidFill>
                <a:schemeClr val="bg1"/>
              </a:solidFill>
              <a:latin typeface="Calibri" pitchFamily="34" charset="0"/>
              <a:cs typeface="Calibri" pitchFamily="34" charset="0"/>
            </a:endParaRPr>
          </a:p>
        </p:txBody>
      </p:sp>
      <p:sp>
        <p:nvSpPr>
          <p:cNvPr id="9" name="Horizontal Scroll 8"/>
          <p:cNvSpPr/>
          <p:nvPr/>
        </p:nvSpPr>
        <p:spPr>
          <a:xfrm>
            <a:off x="457200" y="5410200"/>
            <a:ext cx="2971800" cy="1371600"/>
          </a:xfrm>
          <a:prstGeom prst="horizontalScroll">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Package: </a:t>
            </a:r>
            <a:r>
              <a:rPr lang="en-US" dirty="0" err="1" smtClean="0"/>
              <a:t>java.util.Arrays</a:t>
            </a:r>
            <a:endParaRPr lang="en-US" dirty="0" smtClean="0"/>
          </a:p>
          <a:p>
            <a:r>
              <a:rPr lang="en-US" dirty="0" smtClean="0"/>
              <a:t>Function: </a:t>
            </a:r>
            <a:r>
              <a:rPr lang="en-US" dirty="0" err="1" smtClean="0"/>
              <a:t>binary_search</a:t>
            </a:r>
            <a:endParaRPr lang="en-US" dirty="0"/>
          </a:p>
        </p:txBody>
      </p:sp>
      <p:sp>
        <p:nvSpPr>
          <p:cNvPr id="10" name="Horizontal Scroll 9"/>
          <p:cNvSpPr/>
          <p:nvPr/>
        </p:nvSpPr>
        <p:spPr>
          <a:xfrm>
            <a:off x="4953000" y="5410200"/>
            <a:ext cx="3505200" cy="1371600"/>
          </a:xfrm>
          <a:prstGeom prst="horizontalScroll">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Book: Kernighan and Ritchie</a:t>
            </a:r>
          </a:p>
          <a:p>
            <a:r>
              <a:rPr lang="en-US" dirty="0" smtClean="0"/>
              <a:t>Function: </a:t>
            </a:r>
            <a:r>
              <a:rPr lang="en-US" dirty="0" err="1" smtClean="0"/>
              <a:t>itoa</a:t>
            </a:r>
            <a:r>
              <a:rPr lang="en-US" dirty="0" smtClean="0"/>
              <a:t> (integer to </a:t>
            </a:r>
            <a:r>
              <a:rPr lang="en-US" dirty="0" err="1" smtClean="0"/>
              <a:t>ascii</a:t>
            </a:r>
            <a:r>
              <a:rPr lang="en-US" dirty="0" smtClean="0"/>
              <a:t>)</a:t>
            </a:r>
            <a:endParaRPr lang="en-US" dirty="0"/>
          </a:p>
        </p:txBody>
      </p:sp>
      <p:pic>
        <p:nvPicPr>
          <p:cNvPr id="12" name="Picture 11" descr="thumbnailCARL17PJ.jpg"/>
          <p:cNvPicPr>
            <a:picLocks noChangeAspect="1"/>
          </p:cNvPicPr>
          <p:nvPr/>
        </p:nvPicPr>
        <p:blipFill>
          <a:blip r:embed="rId2" cstate="print"/>
          <a:srcRect l="10000" r="15000"/>
          <a:stretch>
            <a:fillRect/>
          </a:stretch>
        </p:blipFill>
        <p:spPr>
          <a:xfrm>
            <a:off x="7716321" y="4274050"/>
            <a:ext cx="1125662" cy="1500883"/>
          </a:xfrm>
          <a:prstGeom prst="rect">
            <a:avLst/>
          </a:prstGeom>
        </p:spPr>
      </p:pic>
    </p:spTree>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4294967295"/>
          </p:nvPr>
        </p:nvSpPr>
        <p:spPr>
          <a:xfrm>
            <a:off x="152400" y="1524000"/>
            <a:ext cx="3733800" cy="4191000"/>
          </a:xfrm>
          <a:ln w="19050">
            <a:solidFill>
              <a:srgbClr val="0070C0"/>
            </a:solidFill>
          </a:ln>
        </p:spPr>
        <p:txBody>
          <a:bodyPr>
            <a:noAutofit/>
          </a:bodyPr>
          <a:lstStyle/>
          <a:p>
            <a:pPr algn="l">
              <a:buNone/>
            </a:pPr>
            <a:r>
              <a:rPr lang="en-US" sz="1100" dirty="0" smtClean="0"/>
              <a:t>	</a:t>
            </a:r>
            <a:r>
              <a:rPr lang="en-US" sz="1100" dirty="0" err="1" smtClean="0"/>
              <a:t>int</a:t>
            </a:r>
            <a:r>
              <a:rPr lang="en-US" sz="1100" dirty="0" smtClean="0"/>
              <a:t> </a:t>
            </a:r>
            <a:r>
              <a:rPr lang="en-US" sz="1100" dirty="0" err="1" smtClean="0"/>
              <a:t>init_name</a:t>
            </a:r>
            <a:r>
              <a:rPr lang="en-US" sz="1100" dirty="0" smtClean="0"/>
              <a:t>(char **</a:t>
            </a:r>
            <a:r>
              <a:rPr lang="en-US" sz="1100" dirty="0" err="1" smtClean="0"/>
              <a:t>outname</a:t>
            </a:r>
            <a:r>
              <a:rPr lang="en-US" sz="1100" dirty="0" smtClean="0"/>
              <a:t>, </a:t>
            </a:r>
            <a:r>
              <a:rPr lang="en-US" sz="1100" dirty="0" err="1" smtClean="0"/>
              <a:t>uint</a:t>
            </a:r>
            <a:r>
              <a:rPr lang="en-US" sz="1100" dirty="0" smtClean="0"/>
              <a:t> n)</a:t>
            </a:r>
          </a:p>
          <a:p>
            <a:pPr algn="l">
              <a:buNone/>
            </a:pPr>
            <a:r>
              <a:rPr lang="en-US" sz="1100" dirty="0" smtClean="0"/>
              <a:t>	{</a:t>
            </a:r>
          </a:p>
          <a:p>
            <a:pPr algn="l">
              <a:buNone/>
            </a:pPr>
            <a:r>
              <a:rPr lang="en-US" sz="1100" dirty="0" smtClean="0"/>
              <a:t>	    if (n == 0) return 0;</a:t>
            </a:r>
          </a:p>
          <a:p>
            <a:pPr algn="l">
              <a:buNone/>
            </a:pPr>
            <a:r>
              <a:rPr lang="en-US" sz="1100" dirty="0" smtClean="0"/>
              <a:t>	    else if (n &gt; UINT16_MAX) exit(1);</a:t>
            </a:r>
          </a:p>
          <a:p>
            <a:pPr algn="l">
              <a:buNone/>
            </a:pPr>
            <a:r>
              <a:rPr lang="en-US" sz="1100" dirty="0" smtClean="0"/>
              <a:t>	    else if ((*</a:t>
            </a:r>
            <a:r>
              <a:rPr lang="en-US" sz="1100" dirty="0" err="1" smtClean="0"/>
              <a:t>outname</a:t>
            </a:r>
            <a:r>
              <a:rPr lang="en-US" sz="1100" dirty="0" smtClean="0"/>
              <a:t> = </a:t>
            </a:r>
            <a:r>
              <a:rPr lang="en-US" sz="1100" dirty="0" err="1" smtClean="0"/>
              <a:t>malloc</a:t>
            </a:r>
            <a:r>
              <a:rPr lang="en-US" sz="1100" dirty="0" smtClean="0"/>
              <a:t>(n)) == NULL) {</a:t>
            </a:r>
          </a:p>
          <a:p>
            <a:pPr>
              <a:buNone/>
            </a:pPr>
            <a:r>
              <a:rPr lang="en-US" sz="1100" dirty="0" smtClean="0"/>
              <a:t>	        return </a:t>
            </a:r>
            <a:r>
              <a:rPr lang="en-US" sz="1100" dirty="0" smtClean="0">
                <a:solidFill>
                  <a:schemeClr val="accent3">
                    <a:lumMod val="50000"/>
                  </a:schemeClr>
                </a:solidFill>
              </a:rPr>
              <a:t>0xC0000095; // NT_STATUS_NO_MEM</a:t>
            </a:r>
            <a:r>
              <a:rPr lang="en-US" sz="1100" dirty="0" smtClean="0"/>
              <a:t>;</a:t>
            </a:r>
          </a:p>
          <a:p>
            <a:pPr algn="l">
              <a:buNone/>
            </a:pPr>
            <a:r>
              <a:rPr lang="en-US" sz="1100" dirty="0" smtClean="0"/>
              <a:t>	    }</a:t>
            </a:r>
          </a:p>
          <a:p>
            <a:pPr algn="l">
              <a:buNone/>
            </a:pPr>
            <a:r>
              <a:rPr lang="en-US" sz="1100" dirty="0" smtClean="0"/>
              <a:t>	    return 0;</a:t>
            </a:r>
          </a:p>
          <a:p>
            <a:pPr algn="l">
              <a:buNone/>
            </a:pPr>
            <a:r>
              <a:rPr lang="en-US" sz="1100" dirty="0" smtClean="0"/>
              <a:t>	}</a:t>
            </a:r>
          </a:p>
          <a:p>
            <a:pPr algn="l"/>
            <a:endParaRPr lang="en-US" sz="1100" dirty="0" smtClean="0"/>
          </a:p>
          <a:p>
            <a:pPr algn="l">
              <a:buNone/>
            </a:pPr>
            <a:r>
              <a:rPr lang="en-US" sz="1100" dirty="0" smtClean="0"/>
              <a:t>	</a:t>
            </a:r>
            <a:r>
              <a:rPr lang="en-US" sz="1100" dirty="0" err="1" smtClean="0"/>
              <a:t>int</a:t>
            </a:r>
            <a:r>
              <a:rPr lang="en-US" sz="1100" dirty="0" smtClean="0"/>
              <a:t> </a:t>
            </a:r>
            <a:r>
              <a:rPr lang="en-US" sz="1100" dirty="0" err="1" smtClean="0"/>
              <a:t>get_name</a:t>
            </a:r>
            <a:r>
              <a:rPr lang="en-US" sz="1100" dirty="0" smtClean="0"/>
              <a:t>(char* </a:t>
            </a:r>
            <a:r>
              <a:rPr lang="en-US" sz="1100" dirty="0" err="1" smtClean="0"/>
              <a:t>dst</a:t>
            </a:r>
            <a:r>
              <a:rPr lang="en-US" sz="1100" dirty="0" smtClean="0"/>
              <a:t>, </a:t>
            </a:r>
            <a:r>
              <a:rPr lang="en-US" sz="1100" dirty="0" err="1" smtClean="0"/>
              <a:t>uint</a:t>
            </a:r>
            <a:r>
              <a:rPr lang="en-US" sz="1100" dirty="0" smtClean="0"/>
              <a:t> size) </a:t>
            </a:r>
          </a:p>
          <a:p>
            <a:pPr algn="l">
              <a:buNone/>
            </a:pPr>
            <a:r>
              <a:rPr lang="en-US" sz="1100" dirty="0" smtClean="0"/>
              <a:t>	{</a:t>
            </a:r>
          </a:p>
          <a:p>
            <a:pPr algn="l">
              <a:buNone/>
            </a:pPr>
            <a:r>
              <a:rPr lang="en-US" sz="1100" dirty="0" smtClean="0"/>
              <a:t>	    char* name;</a:t>
            </a:r>
          </a:p>
          <a:p>
            <a:pPr algn="l">
              <a:buNone/>
            </a:pPr>
            <a:r>
              <a:rPr lang="en-US" sz="1100" dirty="0" smtClean="0">
                <a:solidFill>
                  <a:schemeClr val="accent3">
                    <a:lumMod val="50000"/>
                  </a:schemeClr>
                </a:solidFill>
              </a:rPr>
              <a:t>	    </a:t>
            </a:r>
            <a:r>
              <a:rPr lang="en-US" sz="1100" dirty="0" err="1" smtClean="0">
                <a:solidFill>
                  <a:schemeClr val="accent3">
                    <a:lumMod val="50000"/>
                  </a:schemeClr>
                </a:solidFill>
              </a:rPr>
              <a:t>int</a:t>
            </a:r>
            <a:r>
              <a:rPr lang="en-US" sz="1100" dirty="0" smtClean="0">
                <a:solidFill>
                  <a:schemeClr val="accent3">
                    <a:lumMod val="50000"/>
                  </a:schemeClr>
                </a:solidFill>
              </a:rPr>
              <a:t> status = 0;</a:t>
            </a:r>
          </a:p>
          <a:p>
            <a:pPr algn="l">
              <a:buNone/>
            </a:pPr>
            <a:r>
              <a:rPr lang="en-US" sz="1100" dirty="0" smtClean="0">
                <a:solidFill>
                  <a:schemeClr val="accent3">
                    <a:lumMod val="50000"/>
                  </a:schemeClr>
                </a:solidFill>
              </a:rPr>
              <a:t>	    status = </a:t>
            </a:r>
            <a:r>
              <a:rPr lang="en-US" sz="1100" dirty="0" err="1" smtClean="0">
                <a:solidFill>
                  <a:schemeClr val="accent3">
                    <a:lumMod val="50000"/>
                  </a:schemeClr>
                </a:solidFill>
              </a:rPr>
              <a:t>init_name</a:t>
            </a:r>
            <a:r>
              <a:rPr lang="en-US" sz="1100" dirty="0" smtClean="0">
                <a:solidFill>
                  <a:schemeClr val="accent3">
                    <a:lumMod val="50000"/>
                  </a:schemeClr>
                </a:solidFill>
              </a:rPr>
              <a:t>(&amp;name, size);</a:t>
            </a:r>
          </a:p>
          <a:p>
            <a:pPr algn="l">
              <a:buNone/>
            </a:pPr>
            <a:r>
              <a:rPr lang="en-US" sz="1100" dirty="0" smtClean="0">
                <a:solidFill>
                  <a:schemeClr val="accent3">
                    <a:lumMod val="50000"/>
                  </a:schemeClr>
                </a:solidFill>
              </a:rPr>
              <a:t>	    if (status != 0) {</a:t>
            </a:r>
          </a:p>
          <a:p>
            <a:pPr algn="l">
              <a:buNone/>
            </a:pPr>
            <a:r>
              <a:rPr lang="en-US" sz="1100" dirty="0" smtClean="0"/>
              <a:t>	        </a:t>
            </a:r>
            <a:r>
              <a:rPr lang="en-US" sz="1100" dirty="0" err="1" smtClean="0"/>
              <a:t>goto</a:t>
            </a:r>
            <a:r>
              <a:rPr lang="en-US" sz="1100" dirty="0" smtClean="0"/>
              <a:t> error;</a:t>
            </a:r>
          </a:p>
          <a:p>
            <a:pPr algn="l">
              <a:buNone/>
            </a:pPr>
            <a:r>
              <a:rPr lang="en-US" sz="1100" dirty="0" smtClean="0"/>
              <a:t>	    }</a:t>
            </a:r>
          </a:p>
          <a:p>
            <a:pPr>
              <a:buNone/>
            </a:pPr>
            <a:r>
              <a:rPr lang="en-US" sz="1100" dirty="0" smtClean="0"/>
              <a:t>	    </a:t>
            </a:r>
            <a:r>
              <a:rPr lang="en-US" sz="1100" dirty="0" err="1" smtClean="0"/>
              <a:t>strcpy</a:t>
            </a:r>
            <a:r>
              <a:rPr lang="en-US" sz="1100" dirty="0" smtClean="0"/>
              <a:t>(</a:t>
            </a:r>
            <a:r>
              <a:rPr lang="en-US" sz="1100" dirty="0" err="1" smtClean="0"/>
              <a:t>dst</a:t>
            </a:r>
            <a:r>
              <a:rPr lang="en-US" sz="1100" dirty="0" smtClean="0"/>
              <a:t>, name);</a:t>
            </a:r>
          </a:p>
          <a:p>
            <a:pPr algn="l">
              <a:buNone/>
            </a:pPr>
            <a:r>
              <a:rPr lang="en-US" sz="1100" dirty="0" smtClean="0"/>
              <a:t>	error:</a:t>
            </a:r>
          </a:p>
          <a:p>
            <a:pPr algn="l">
              <a:buNone/>
            </a:pPr>
            <a:r>
              <a:rPr lang="en-US" sz="1100" dirty="0" smtClean="0"/>
              <a:t>	    return status;</a:t>
            </a:r>
          </a:p>
          <a:p>
            <a:pPr algn="l">
              <a:buNone/>
            </a:pPr>
            <a:r>
              <a:rPr lang="en-US" sz="1100" dirty="0" smtClean="0"/>
              <a:t>	}</a:t>
            </a:r>
          </a:p>
        </p:txBody>
      </p:sp>
      <p:sp>
        <p:nvSpPr>
          <p:cNvPr id="2" name="Title 1"/>
          <p:cNvSpPr>
            <a:spLocks noGrp="1"/>
          </p:cNvSpPr>
          <p:nvPr>
            <p:ph type="ctrTitle" idx="4294967295"/>
          </p:nvPr>
        </p:nvSpPr>
        <p:spPr>
          <a:xfrm>
            <a:off x="457200" y="228600"/>
            <a:ext cx="7620000" cy="838200"/>
          </a:xfrm>
        </p:spPr>
        <p:txBody>
          <a:bodyPr>
            <a:normAutofit/>
          </a:bodyPr>
          <a:lstStyle/>
          <a:p>
            <a:r>
              <a:rPr lang="en-US" sz="4000" dirty="0" smtClean="0"/>
              <a:t>The PREfix Static Analysis Engine</a:t>
            </a:r>
            <a:endParaRPr lang="en-US" sz="4000" dirty="0"/>
          </a:p>
        </p:txBody>
      </p:sp>
      <p:sp>
        <p:nvSpPr>
          <p:cNvPr id="5" name="TextBox 4"/>
          <p:cNvSpPr txBox="1"/>
          <p:nvPr/>
        </p:nvSpPr>
        <p:spPr>
          <a:xfrm>
            <a:off x="228600" y="5791200"/>
            <a:ext cx="3200400" cy="584775"/>
          </a:xfrm>
          <a:prstGeom prst="rect">
            <a:avLst/>
          </a:prstGeom>
          <a:solidFill>
            <a:schemeClr val="accent1"/>
          </a:solidFill>
          <a:ln w="19050">
            <a:solidFill>
              <a:schemeClr val="tx2"/>
            </a:solidFill>
          </a:ln>
        </p:spPr>
        <p:txBody>
          <a:bodyPr wrap="square" rtlCol="0">
            <a:spAutoFit/>
          </a:bodyPr>
          <a:lstStyle/>
          <a:p>
            <a:r>
              <a:rPr lang="en-US" sz="3200" dirty="0" smtClean="0">
                <a:solidFill>
                  <a:schemeClr val="bg1"/>
                </a:solidFill>
              </a:rPr>
              <a:t>C/C++ functions</a:t>
            </a:r>
            <a:endParaRPr lang="en-US" sz="3200" dirty="0">
              <a:solidFill>
                <a:schemeClr val="bg1"/>
              </a:solidFill>
            </a:endParaRPr>
          </a:p>
        </p:txBody>
      </p:sp>
    </p:spTree>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SMT@Microsoft: Solver</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2" name="Text Placeholder 2"/>
          <p:cNvSpPr txBox="1">
            <a:spLocks/>
          </p:cNvSpPr>
          <p:nvPr/>
        </p:nvSpPr>
        <p:spPr>
          <a:xfrm>
            <a:off x="416560" y="1503273"/>
            <a:ext cx="8382000" cy="4653582"/>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Z3 is a new solver developed at Microsoft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Development/Research driven by internal customers.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Free for academic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Interfaces:</a:t>
            </a: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pPr>
            <a:endParaRPr lang="en-US" sz="2800" dirty="0" smtClean="0">
              <a:solidFill>
                <a:schemeClr val="bg1"/>
              </a:solidFill>
              <a:latin typeface="Calibri" pitchFamily="34" charset="0"/>
              <a:sym typeface="Symbol"/>
              <a:hlinkClick r:id=""/>
            </a:endParaRP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hlinkClick r:id=""/>
              </a:rPr>
              <a:t>http://research.microsoft.com/projects/z3</a:t>
            </a:r>
            <a:endParaRPr lang="en-US" sz="2800" dirty="0" smtClean="0">
              <a:solidFill>
                <a:schemeClr val="bg1"/>
              </a:solidFill>
              <a:latin typeface="Calibri" pitchFamily="34" charset="0"/>
              <a:sym typeface="Symbol"/>
            </a:endParaRPr>
          </a:p>
        </p:txBody>
      </p:sp>
      <p:graphicFrame>
        <p:nvGraphicFramePr>
          <p:cNvPr id="25" name="Diagram 24"/>
          <p:cNvGraphicFramePr/>
          <p:nvPr/>
        </p:nvGraphicFramePr>
        <p:xfrm>
          <a:off x="993596" y="3328288"/>
          <a:ext cx="6636564" cy="23409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4294967295"/>
          </p:nvPr>
        </p:nvSpPr>
        <p:spPr>
          <a:xfrm>
            <a:off x="152400" y="1524000"/>
            <a:ext cx="3733800" cy="4191000"/>
          </a:xfrm>
          <a:ln w="19050">
            <a:solidFill>
              <a:srgbClr val="0070C0"/>
            </a:solidFill>
          </a:ln>
        </p:spPr>
        <p:txBody>
          <a:bodyPr>
            <a:noAutofit/>
          </a:bodyPr>
          <a:lstStyle/>
          <a:p>
            <a:pPr algn="l">
              <a:buNone/>
            </a:pPr>
            <a:r>
              <a:rPr lang="en-US" sz="1100" dirty="0" smtClean="0"/>
              <a:t>	</a:t>
            </a:r>
            <a:r>
              <a:rPr lang="en-US" sz="1100" dirty="0" err="1" smtClean="0"/>
              <a:t>int</a:t>
            </a:r>
            <a:r>
              <a:rPr lang="en-US" sz="1100" dirty="0" smtClean="0"/>
              <a:t> </a:t>
            </a:r>
            <a:r>
              <a:rPr lang="en-US" sz="1100" dirty="0" err="1" smtClean="0"/>
              <a:t>init_name</a:t>
            </a:r>
            <a:r>
              <a:rPr lang="en-US" sz="1100" dirty="0" smtClean="0"/>
              <a:t>(char **</a:t>
            </a:r>
            <a:r>
              <a:rPr lang="en-US" sz="1100" dirty="0" err="1" smtClean="0"/>
              <a:t>outname</a:t>
            </a:r>
            <a:r>
              <a:rPr lang="en-US" sz="1100" dirty="0" smtClean="0"/>
              <a:t>, </a:t>
            </a:r>
            <a:r>
              <a:rPr lang="en-US" sz="1100" dirty="0" err="1" smtClean="0"/>
              <a:t>uint</a:t>
            </a:r>
            <a:r>
              <a:rPr lang="en-US" sz="1100" dirty="0" smtClean="0"/>
              <a:t> n)</a:t>
            </a:r>
          </a:p>
          <a:p>
            <a:pPr algn="l">
              <a:buNone/>
            </a:pPr>
            <a:r>
              <a:rPr lang="en-US" sz="1100" dirty="0" smtClean="0"/>
              <a:t>	{</a:t>
            </a:r>
          </a:p>
          <a:p>
            <a:pPr algn="l">
              <a:buNone/>
            </a:pPr>
            <a:r>
              <a:rPr lang="en-US" sz="1100" dirty="0" smtClean="0"/>
              <a:t>	    if (n == 0) return 0;</a:t>
            </a:r>
          </a:p>
          <a:p>
            <a:pPr algn="l">
              <a:buNone/>
            </a:pPr>
            <a:r>
              <a:rPr lang="en-US" sz="1100" dirty="0" smtClean="0"/>
              <a:t>	    else if (n &gt; UINT16_MAX) exit(1);</a:t>
            </a:r>
          </a:p>
          <a:p>
            <a:pPr algn="l">
              <a:buNone/>
            </a:pPr>
            <a:r>
              <a:rPr lang="en-US" sz="1100" dirty="0" smtClean="0"/>
              <a:t>	    else if ((*</a:t>
            </a:r>
            <a:r>
              <a:rPr lang="en-US" sz="1100" dirty="0" err="1" smtClean="0"/>
              <a:t>outname</a:t>
            </a:r>
            <a:r>
              <a:rPr lang="en-US" sz="1100" dirty="0" smtClean="0"/>
              <a:t> = </a:t>
            </a:r>
            <a:r>
              <a:rPr lang="en-US" sz="1100" dirty="0" err="1" smtClean="0"/>
              <a:t>malloc</a:t>
            </a:r>
            <a:r>
              <a:rPr lang="en-US" sz="1100" dirty="0" smtClean="0"/>
              <a:t>(n)) == NULL) {</a:t>
            </a:r>
          </a:p>
          <a:p>
            <a:pPr>
              <a:buNone/>
            </a:pPr>
            <a:r>
              <a:rPr lang="en-US" sz="1100" dirty="0" smtClean="0"/>
              <a:t>	        return </a:t>
            </a:r>
            <a:r>
              <a:rPr lang="en-US" sz="1100" dirty="0" smtClean="0">
                <a:solidFill>
                  <a:schemeClr val="accent3">
                    <a:lumMod val="50000"/>
                  </a:schemeClr>
                </a:solidFill>
              </a:rPr>
              <a:t>0xC0000095; // NT_STATUS_NO_MEM</a:t>
            </a:r>
            <a:r>
              <a:rPr lang="en-US" sz="1100" dirty="0" smtClean="0"/>
              <a:t>;</a:t>
            </a:r>
          </a:p>
          <a:p>
            <a:pPr algn="l">
              <a:buNone/>
            </a:pPr>
            <a:r>
              <a:rPr lang="en-US" sz="1100" dirty="0" smtClean="0"/>
              <a:t>	    }</a:t>
            </a:r>
          </a:p>
          <a:p>
            <a:pPr algn="l">
              <a:buNone/>
            </a:pPr>
            <a:r>
              <a:rPr lang="en-US" sz="1100" dirty="0" smtClean="0"/>
              <a:t>	    return 0;</a:t>
            </a:r>
          </a:p>
          <a:p>
            <a:pPr algn="l">
              <a:buNone/>
            </a:pPr>
            <a:r>
              <a:rPr lang="en-US" sz="1100" dirty="0" smtClean="0"/>
              <a:t>	}</a:t>
            </a:r>
          </a:p>
          <a:p>
            <a:pPr algn="l"/>
            <a:endParaRPr lang="en-US" sz="1100" dirty="0" smtClean="0"/>
          </a:p>
          <a:p>
            <a:pPr algn="l">
              <a:buNone/>
            </a:pPr>
            <a:r>
              <a:rPr lang="en-US" sz="1100" dirty="0" smtClean="0"/>
              <a:t>	</a:t>
            </a:r>
            <a:r>
              <a:rPr lang="en-US" sz="1100" dirty="0" err="1" smtClean="0"/>
              <a:t>int</a:t>
            </a:r>
            <a:r>
              <a:rPr lang="en-US" sz="1100" dirty="0" smtClean="0"/>
              <a:t> </a:t>
            </a:r>
            <a:r>
              <a:rPr lang="en-US" sz="1100" dirty="0" err="1" smtClean="0"/>
              <a:t>get_name</a:t>
            </a:r>
            <a:r>
              <a:rPr lang="en-US" sz="1100" dirty="0" smtClean="0"/>
              <a:t>(char* </a:t>
            </a:r>
            <a:r>
              <a:rPr lang="en-US" sz="1100" dirty="0" err="1" smtClean="0"/>
              <a:t>dst</a:t>
            </a:r>
            <a:r>
              <a:rPr lang="en-US" sz="1100" dirty="0" smtClean="0"/>
              <a:t>, </a:t>
            </a:r>
            <a:r>
              <a:rPr lang="en-US" sz="1100" dirty="0" err="1" smtClean="0"/>
              <a:t>uint</a:t>
            </a:r>
            <a:r>
              <a:rPr lang="en-US" sz="1100" dirty="0" smtClean="0"/>
              <a:t> size) </a:t>
            </a:r>
          </a:p>
          <a:p>
            <a:pPr algn="l">
              <a:buNone/>
            </a:pPr>
            <a:r>
              <a:rPr lang="en-US" sz="1100" dirty="0" smtClean="0"/>
              <a:t>	{</a:t>
            </a:r>
          </a:p>
          <a:p>
            <a:pPr algn="l">
              <a:buNone/>
            </a:pPr>
            <a:r>
              <a:rPr lang="en-US" sz="1100" dirty="0" smtClean="0"/>
              <a:t>	    char* name;</a:t>
            </a:r>
          </a:p>
          <a:p>
            <a:pPr algn="l">
              <a:buNone/>
            </a:pPr>
            <a:r>
              <a:rPr lang="en-US" sz="1100" dirty="0" smtClean="0">
                <a:solidFill>
                  <a:schemeClr val="accent3">
                    <a:lumMod val="50000"/>
                  </a:schemeClr>
                </a:solidFill>
              </a:rPr>
              <a:t>	    </a:t>
            </a:r>
            <a:r>
              <a:rPr lang="en-US" sz="1100" dirty="0" err="1" smtClean="0">
                <a:solidFill>
                  <a:schemeClr val="accent3">
                    <a:lumMod val="50000"/>
                  </a:schemeClr>
                </a:solidFill>
              </a:rPr>
              <a:t>int</a:t>
            </a:r>
            <a:r>
              <a:rPr lang="en-US" sz="1100" dirty="0" smtClean="0">
                <a:solidFill>
                  <a:schemeClr val="accent3">
                    <a:lumMod val="50000"/>
                  </a:schemeClr>
                </a:solidFill>
              </a:rPr>
              <a:t> status = 0;</a:t>
            </a:r>
          </a:p>
          <a:p>
            <a:pPr algn="l">
              <a:buNone/>
            </a:pPr>
            <a:r>
              <a:rPr lang="en-US" sz="1100" dirty="0" smtClean="0">
                <a:solidFill>
                  <a:schemeClr val="accent3">
                    <a:lumMod val="50000"/>
                  </a:schemeClr>
                </a:solidFill>
              </a:rPr>
              <a:t>	    status = </a:t>
            </a:r>
            <a:r>
              <a:rPr lang="en-US" sz="1100" dirty="0" err="1" smtClean="0">
                <a:solidFill>
                  <a:schemeClr val="accent3">
                    <a:lumMod val="50000"/>
                  </a:schemeClr>
                </a:solidFill>
              </a:rPr>
              <a:t>init_name</a:t>
            </a:r>
            <a:r>
              <a:rPr lang="en-US" sz="1100" dirty="0" smtClean="0">
                <a:solidFill>
                  <a:schemeClr val="accent3">
                    <a:lumMod val="50000"/>
                  </a:schemeClr>
                </a:solidFill>
              </a:rPr>
              <a:t>(&amp;name, size);</a:t>
            </a:r>
          </a:p>
          <a:p>
            <a:pPr algn="l">
              <a:buNone/>
            </a:pPr>
            <a:r>
              <a:rPr lang="en-US" sz="1100" dirty="0" smtClean="0">
                <a:solidFill>
                  <a:schemeClr val="accent3">
                    <a:lumMod val="50000"/>
                  </a:schemeClr>
                </a:solidFill>
              </a:rPr>
              <a:t>	    if (status != 0) {</a:t>
            </a:r>
          </a:p>
          <a:p>
            <a:pPr algn="l">
              <a:buNone/>
            </a:pPr>
            <a:r>
              <a:rPr lang="en-US" sz="1100" dirty="0" smtClean="0"/>
              <a:t>	        </a:t>
            </a:r>
            <a:r>
              <a:rPr lang="en-US" sz="1100" dirty="0" err="1" smtClean="0"/>
              <a:t>goto</a:t>
            </a:r>
            <a:r>
              <a:rPr lang="en-US" sz="1100" dirty="0" smtClean="0"/>
              <a:t> error;</a:t>
            </a:r>
          </a:p>
          <a:p>
            <a:pPr algn="l">
              <a:buNone/>
            </a:pPr>
            <a:r>
              <a:rPr lang="en-US" sz="1100" dirty="0" smtClean="0"/>
              <a:t>	    }</a:t>
            </a:r>
          </a:p>
          <a:p>
            <a:pPr>
              <a:buNone/>
            </a:pPr>
            <a:r>
              <a:rPr lang="en-US" sz="1100" dirty="0" smtClean="0"/>
              <a:t>	    </a:t>
            </a:r>
            <a:r>
              <a:rPr lang="en-US" sz="1100" dirty="0" err="1" smtClean="0"/>
              <a:t>strcpy</a:t>
            </a:r>
            <a:r>
              <a:rPr lang="en-US" sz="1100" dirty="0" smtClean="0"/>
              <a:t>(</a:t>
            </a:r>
            <a:r>
              <a:rPr lang="en-US" sz="1100" dirty="0" err="1" smtClean="0"/>
              <a:t>dst</a:t>
            </a:r>
            <a:r>
              <a:rPr lang="en-US" sz="1100" dirty="0" smtClean="0"/>
              <a:t>, name);</a:t>
            </a:r>
          </a:p>
          <a:p>
            <a:pPr algn="l">
              <a:buNone/>
            </a:pPr>
            <a:r>
              <a:rPr lang="en-US" sz="1100" dirty="0" smtClean="0"/>
              <a:t>	error:</a:t>
            </a:r>
          </a:p>
          <a:p>
            <a:pPr algn="l">
              <a:buNone/>
            </a:pPr>
            <a:r>
              <a:rPr lang="en-US" sz="1100" dirty="0" smtClean="0"/>
              <a:t>	    return status;</a:t>
            </a:r>
          </a:p>
          <a:p>
            <a:pPr algn="l">
              <a:buNone/>
            </a:pPr>
            <a:r>
              <a:rPr lang="en-US" sz="1100" dirty="0" smtClean="0"/>
              <a:t>	}</a:t>
            </a:r>
          </a:p>
        </p:txBody>
      </p:sp>
      <p:sp>
        <p:nvSpPr>
          <p:cNvPr id="2" name="Title 1"/>
          <p:cNvSpPr>
            <a:spLocks noGrp="1"/>
          </p:cNvSpPr>
          <p:nvPr>
            <p:ph type="ctrTitle" idx="4294967295"/>
          </p:nvPr>
        </p:nvSpPr>
        <p:spPr>
          <a:xfrm>
            <a:off x="457200" y="228600"/>
            <a:ext cx="7620000" cy="838200"/>
          </a:xfrm>
        </p:spPr>
        <p:txBody>
          <a:bodyPr>
            <a:normAutofit/>
          </a:bodyPr>
          <a:lstStyle/>
          <a:p>
            <a:r>
              <a:rPr lang="en-US" sz="4000" dirty="0" smtClean="0"/>
              <a:t>The PREfix Static Analysis Engine</a:t>
            </a:r>
            <a:endParaRPr lang="en-US" sz="4000" dirty="0"/>
          </a:p>
        </p:txBody>
      </p:sp>
      <p:sp>
        <p:nvSpPr>
          <p:cNvPr id="5" name="TextBox 4"/>
          <p:cNvSpPr txBox="1"/>
          <p:nvPr/>
        </p:nvSpPr>
        <p:spPr>
          <a:xfrm>
            <a:off x="228600" y="5791200"/>
            <a:ext cx="3200400" cy="584775"/>
          </a:xfrm>
          <a:prstGeom prst="rect">
            <a:avLst/>
          </a:prstGeom>
          <a:solidFill>
            <a:schemeClr val="accent1"/>
          </a:solidFill>
          <a:ln w="19050">
            <a:solidFill>
              <a:schemeClr val="tx2"/>
            </a:solidFill>
          </a:ln>
        </p:spPr>
        <p:txBody>
          <a:bodyPr wrap="square" rtlCol="0">
            <a:spAutoFit/>
          </a:bodyPr>
          <a:lstStyle/>
          <a:p>
            <a:r>
              <a:rPr lang="en-US" sz="3200" dirty="0" smtClean="0">
                <a:solidFill>
                  <a:schemeClr val="bg1"/>
                </a:solidFill>
              </a:rPr>
              <a:t>C/C++ functions</a:t>
            </a:r>
            <a:endParaRPr lang="en-US" sz="3200" dirty="0">
              <a:solidFill>
                <a:schemeClr val="bg1"/>
              </a:solidFill>
            </a:endParaRPr>
          </a:p>
        </p:txBody>
      </p:sp>
      <p:sp>
        <p:nvSpPr>
          <p:cNvPr id="6" name="Subtitle 2"/>
          <p:cNvSpPr txBox="1">
            <a:spLocks/>
          </p:cNvSpPr>
          <p:nvPr/>
        </p:nvSpPr>
        <p:spPr>
          <a:xfrm>
            <a:off x="4191000" y="1524000"/>
            <a:ext cx="2895600" cy="2286000"/>
          </a:xfrm>
          <a:prstGeom prst="rect">
            <a:avLst/>
          </a:prstGeom>
          <a:ln w="19050">
            <a:solidFill>
              <a:srgbClr val="0070C0"/>
            </a:solidFill>
          </a:ln>
        </p:spPr>
        <p:txBody>
          <a:bodyPr vert="horz" lIns="91440" tIns="45720" rIns="91440" bIns="45720" rtlCol="0">
            <a:noAutofit/>
          </a:bodyPr>
          <a:lstStyle/>
          <a:p>
            <a:pPr lvl="0">
              <a:spcBef>
                <a:spcPct val="20000"/>
              </a:spcBef>
            </a:pPr>
            <a:r>
              <a:rPr lang="en-US" sz="1000" u="sng" dirty="0" smtClean="0">
                <a:solidFill>
                  <a:schemeClr val="accent3">
                    <a:lumMod val="50000"/>
                  </a:schemeClr>
                </a:solidFill>
              </a:rPr>
              <a:t>model for function </a:t>
            </a:r>
            <a:r>
              <a:rPr lang="en-US" sz="1000" u="sng" dirty="0" err="1" smtClean="0">
                <a:solidFill>
                  <a:schemeClr val="accent3">
                    <a:lumMod val="50000"/>
                  </a:schemeClr>
                </a:solidFill>
              </a:rPr>
              <a:t>init_name</a:t>
            </a:r>
            <a:endParaRPr lang="en-US" sz="1000" u="sng" dirty="0" smtClean="0">
              <a:solidFill>
                <a:schemeClr val="accent3">
                  <a:lumMod val="50000"/>
                </a:schemeClr>
              </a:solidFill>
            </a:endParaRPr>
          </a:p>
          <a:p>
            <a:pPr lvl="0">
              <a:spcBef>
                <a:spcPct val="20000"/>
              </a:spcBef>
            </a:pPr>
            <a:r>
              <a:rPr lang="en-US" sz="1000" dirty="0" smtClean="0">
                <a:solidFill>
                  <a:sysClr val="windowText" lastClr="000000"/>
                </a:solidFill>
              </a:rPr>
              <a:t>outcome init_name_0:</a:t>
            </a:r>
          </a:p>
          <a:p>
            <a:pPr lvl="0">
              <a:spcBef>
                <a:spcPct val="20000"/>
              </a:spcBef>
            </a:pPr>
            <a:r>
              <a:rPr lang="en-US" sz="1000" dirty="0" smtClean="0">
                <a:solidFill>
                  <a:sysClr val="windowText" lastClr="000000"/>
                </a:solidFill>
              </a:rPr>
              <a:t>    guards: n == 0</a:t>
            </a:r>
          </a:p>
          <a:p>
            <a:pPr lvl="0">
              <a:spcBef>
                <a:spcPct val="20000"/>
              </a:spcBef>
            </a:pPr>
            <a:r>
              <a:rPr lang="en-US" sz="1000" dirty="0" smtClean="0">
                <a:solidFill>
                  <a:sysClr val="windowText" lastClr="000000"/>
                </a:solidFill>
              </a:rPr>
              <a:t>    results: result == 0</a:t>
            </a:r>
            <a:endParaRPr lang="en-US" sz="1000" dirty="0" smtClean="0">
              <a:solidFill>
                <a:schemeClr val="tx1">
                  <a:tint val="75000"/>
                </a:schemeClr>
              </a:solidFill>
            </a:endParaRPr>
          </a:p>
          <a:p>
            <a:pPr lvl="0">
              <a:spcBef>
                <a:spcPct val="20000"/>
              </a:spcBef>
            </a:pPr>
            <a:r>
              <a:rPr lang="en-US" sz="1000" dirty="0" smtClean="0">
                <a:solidFill>
                  <a:schemeClr val="accent3">
                    <a:lumMod val="50000"/>
                  </a:schemeClr>
                </a:solidFill>
              </a:rPr>
              <a:t>outcome init_name_1:</a:t>
            </a:r>
          </a:p>
          <a:p>
            <a:pPr lvl="0">
              <a:spcBef>
                <a:spcPct val="20000"/>
              </a:spcBef>
            </a:pPr>
            <a:r>
              <a:rPr lang="en-US" sz="1000" dirty="0" smtClean="0">
                <a:solidFill>
                  <a:schemeClr val="accent3">
                    <a:lumMod val="50000"/>
                  </a:schemeClr>
                </a:solidFill>
              </a:rPr>
              <a:t>     guards: n &gt; 0; n &lt;= 65535</a:t>
            </a:r>
          </a:p>
          <a:p>
            <a:pPr lvl="0">
              <a:spcBef>
                <a:spcPct val="20000"/>
              </a:spcBef>
            </a:pPr>
            <a:r>
              <a:rPr lang="en-US" sz="1000" dirty="0" smtClean="0">
                <a:solidFill>
                  <a:schemeClr val="accent3">
                    <a:lumMod val="50000"/>
                  </a:schemeClr>
                </a:solidFill>
              </a:rPr>
              <a:t>     results: result == 0xC0000095</a:t>
            </a:r>
          </a:p>
          <a:p>
            <a:pPr lvl="0">
              <a:spcBef>
                <a:spcPct val="20000"/>
              </a:spcBef>
            </a:pPr>
            <a:r>
              <a:rPr lang="en-US" sz="1000" dirty="0" smtClean="0">
                <a:solidFill>
                  <a:schemeClr val="accent3">
                    <a:lumMod val="50000"/>
                  </a:schemeClr>
                </a:solidFill>
              </a:rPr>
              <a:t>outcome init_name_2:</a:t>
            </a:r>
          </a:p>
          <a:p>
            <a:pPr lvl="0">
              <a:spcBef>
                <a:spcPct val="20000"/>
              </a:spcBef>
            </a:pPr>
            <a:r>
              <a:rPr lang="en-US" sz="1000" dirty="0" smtClean="0">
                <a:solidFill>
                  <a:schemeClr val="accent3">
                    <a:lumMod val="50000"/>
                  </a:schemeClr>
                </a:solidFill>
              </a:rPr>
              <a:t>     guards: n &gt; 0|; n &lt;= 65535</a:t>
            </a:r>
          </a:p>
          <a:p>
            <a:pPr lvl="0">
              <a:spcBef>
                <a:spcPct val="20000"/>
              </a:spcBef>
            </a:pPr>
            <a:r>
              <a:rPr lang="en-US" sz="1000" dirty="0" smtClean="0">
                <a:solidFill>
                  <a:schemeClr val="accent3">
                    <a:lumMod val="50000"/>
                  </a:schemeClr>
                </a:solidFill>
              </a:rPr>
              <a:t>     constraints: valid(</a:t>
            </a:r>
            <a:r>
              <a:rPr lang="en-US" sz="1000" dirty="0" err="1" smtClean="0">
                <a:solidFill>
                  <a:schemeClr val="accent3">
                    <a:lumMod val="50000"/>
                  </a:schemeClr>
                </a:solidFill>
              </a:rPr>
              <a:t>outname</a:t>
            </a:r>
            <a:r>
              <a:rPr lang="en-US" sz="1000" dirty="0" smtClean="0">
                <a:solidFill>
                  <a:schemeClr val="accent3">
                    <a:lumMod val="50000"/>
                  </a:schemeClr>
                </a:solidFill>
              </a:rPr>
              <a:t>)</a:t>
            </a:r>
          </a:p>
          <a:p>
            <a:pPr lvl="0">
              <a:spcBef>
                <a:spcPct val="20000"/>
              </a:spcBef>
            </a:pPr>
            <a:r>
              <a:rPr lang="en-US" sz="1000" dirty="0" smtClean="0">
                <a:solidFill>
                  <a:schemeClr val="accent3">
                    <a:lumMod val="50000"/>
                  </a:schemeClr>
                </a:solidFill>
              </a:rPr>
              <a:t>     results: result == 0; init(*</a:t>
            </a:r>
            <a:r>
              <a:rPr lang="en-US" sz="1000" dirty="0" err="1" smtClean="0">
                <a:solidFill>
                  <a:schemeClr val="accent3">
                    <a:lumMod val="50000"/>
                  </a:schemeClr>
                </a:solidFill>
              </a:rPr>
              <a:t>outname</a:t>
            </a:r>
            <a:r>
              <a:rPr lang="en-US" sz="1000" dirty="0" smtClean="0">
                <a:solidFill>
                  <a:schemeClr val="accent3">
                    <a:lumMod val="50000"/>
                  </a:schemeClr>
                </a:solidFill>
              </a:rPr>
              <a:t>)</a:t>
            </a:r>
          </a:p>
          <a:p>
            <a:pPr lvl="0">
              <a:spcBef>
                <a:spcPct val="20000"/>
              </a:spcBef>
            </a:pPr>
            <a:endParaRPr kumimoji="0" lang="en-US" sz="1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cxnSp>
        <p:nvCxnSpPr>
          <p:cNvPr id="10" name="Straight Arrow Connector 9"/>
          <p:cNvCxnSpPr/>
          <p:nvPr/>
        </p:nvCxnSpPr>
        <p:spPr>
          <a:xfrm>
            <a:off x="3048000" y="2057400"/>
            <a:ext cx="1143000" cy="15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7239000" y="1905000"/>
            <a:ext cx="1404552" cy="584775"/>
          </a:xfrm>
          <a:prstGeom prst="rect">
            <a:avLst/>
          </a:prstGeom>
          <a:solidFill>
            <a:schemeClr val="accent1"/>
          </a:solidFill>
          <a:ln w="19050">
            <a:solidFill>
              <a:schemeClr val="tx2"/>
            </a:solidFill>
          </a:ln>
        </p:spPr>
        <p:txBody>
          <a:bodyPr wrap="none" rtlCol="0">
            <a:spAutoFit/>
          </a:bodyPr>
          <a:lstStyle/>
          <a:p>
            <a:r>
              <a:rPr lang="en-US" sz="3200" dirty="0" smtClean="0">
                <a:solidFill>
                  <a:schemeClr val="bg1"/>
                </a:solidFill>
              </a:rPr>
              <a:t>models</a:t>
            </a:r>
            <a:endParaRPr lang="en-US" sz="3200" dirty="0">
              <a:solidFill>
                <a:schemeClr val="bg1"/>
              </a:solidFill>
            </a:endParaRPr>
          </a:p>
        </p:txBody>
      </p:sp>
    </p:spTree>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4294967295"/>
          </p:nvPr>
        </p:nvSpPr>
        <p:spPr>
          <a:xfrm>
            <a:off x="152400" y="1524000"/>
            <a:ext cx="3733800" cy="4191000"/>
          </a:xfrm>
          <a:ln w="19050">
            <a:solidFill>
              <a:srgbClr val="0070C0"/>
            </a:solidFill>
          </a:ln>
        </p:spPr>
        <p:txBody>
          <a:bodyPr>
            <a:noAutofit/>
          </a:bodyPr>
          <a:lstStyle/>
          <a:p>
            <a:pPr algn="l">
              <a:buNone/>
            </a:pPr>
            <a:r>
              <a:rPr lang="en-US" sz="1100" dirty="0" smtClean="0"/>
              <a:t>	</a:t>
            </a:r>
            <a:r>
              <a:rPr lang="en-US" sz="1100" dirty="0" err="1" smtClean="0"/>
              <a:t>int</a:t>
            </a:r>
            <a:r>
              <a:rPr lang="en-US" sz="1100" dirty="0" smtClean="0"/>
              <a:t> </a:t>
            </a:r>
            <a:r>
              <a:rPr lang="en-US" sz="1100" dirty="0" err="1" smtClean="0"/>
              <a:t>init_name</a:t>
            </a:r>
            <a:r>
              <a:rPr lang="en-US" sz="1100" dirty="0" smtClean="0"/>
              <a:t>(char **</a:t>
            </a:r>
            <a:r>
              <a:rPr lang="en-US" sz="1100" dirty="0" err="1" smtClean="0"/>
              <a:t>outname</a:t>
            </a:r>
            <a:r>
              <a:rPr lang="en-US" sz="1100" dirty="0" smtClean="0"/>
              <a:t>, </a:t>
            </a:r>
            <a:r>
              <a:rPr lang="en-US" sz="1100" dirty="0" err="1" smtClean="0"/>
              <a:t>uint</a:t>
            </a:r>
            <a:r>
              <a:rPr lang="en-US" sz="1100" dirty="0" smtClean="0"/>
              <a:t> n)</a:t>
            </a:r>
          </a:p>
          <a:p>
            <a:pPr algn="l">
              <a:buNone/>
            </a:pPr>
            <a:r>
              <a:rPr lang="en-US" sz="1100" dirty="0" smtClean="0"/>
              <a:t>	{</a:t>
            </a:r>
          </a:p>
          <a:p>
            <a:pPr algn="l">
              <a:buNone/>
            </a:pPr>
            <a:r>
              <a:rPr lang="en-US" sz="1100" dirty="0" smtClean="0"/>
              <a:t>	    if (n == 0) return 0;</a:t>
            </a:r>
          </a:p>
          <a:p>
            <a:pPr algn="l">
              <a:buNone/>
            </a:pPr>
            <a:r>
              <a:rPr lang="en-US" sz="1100" dirty="0" smtClean="0"/>
              <a:t>	    else if (n &gt; UINT16_MAX) exit(1);</a:t>
            </a:r>
          </a:p>
          <a:p>
            <a:pPr algn="l">
              <a:buNone/>
            </a:pPr>
            <a:r>
              <a:rPr lang="en-US" sz="1100" dirty="0" smtClean="0"/>
              <a:t>	    else if ((*</a:t>
            </a:r>
            <a:r>
              <a:rPr lang="en-US" sz="1100" dirty="0" err="1" smtClean="0"/>
              <a:t>outname</a:t>
            </a:r>
            <a:r>
              <a:rPr lang="en-US" sz="1100" dirty="0" smtClean="0"/>
              <a:t> = </a:t>
            </a:r>
            <a:r>
              <a:rPr lang="en-US" sz="1100" dirty="0" err="1" smtClean="0"/>
              <a:t>malloc</a:t>
            </a:r>
            <a:r>
              <a:rPr lang="en-US" sz="1100" dirty="0" smtClean="0"/>
              <a:t>(n)) == NULL) {</a:t>
            </a:r>
          </a:p>
          <a:p>
            <a:pPr>
              <a:buNone/>
            </a:pPr>
            <a:r>
              <a:rPr lang="en-US" sz="1100" dirty="0" smtClean="0"/>
              <a:t>	        return </a:t>
            </a:r>
            <a:r>
              <a:rPr lang="en-US" sz="1100" dirty="0" smtClean="0">
                <a:solidFill>
                  <a:schemeClr val="accent3">
                    <a:lumMod val="50000"/>
                  </a:schemeClr>
                </a:solidFill>
              </a:rPr>
              <a:t>0xC0000095; // NT_STATUS_NO_MEM</a:t>
            </a:r>
            <a:r>
              <a:rPr lang="en-US" sz="1100" dirty="0" smtClean="0"/>
              <a:t>;</a:t>
            </a:r>
          </a:p>
          <a:p>
            <a:pPr algn="l">
              <a:buNone/>
            </a:pPr>
            <a:r>
              <a:rPr lang="en-US" sz="1100" dirty="0" smtClean="0"/>
              <a:t>	    }</a:t>
            </a:r>
          </a:p>
          <a:p>
            <a:pPr algn="l">
              <a:buNone/>
            </a:pPr>
            <a:r>
              <a:rPr lang="en-US" sz="1100" dirty="0" smtClean="0"/>
              <a:t>	    return 0;</a:t>
            </a:r>
          </a:p>
          <a:p>
            <a:pPr algn="l">
              <a:buNone/>
            </a:pPr>
            <a:r>
              <a:rPr lang="en-US" sz="1100" dirty="0" smtClean="0"/>
              <a:t>	}</a:t>
            </a:r>
          </a:p>
          <a:p>
            <a:pPr algn="l"/>
            <a:endParaRPr lang="en-US" sz="1100" dirty="0" smtClean="0"/>
          </a:p>
          <a:p>
            <a:pPr algn="l">
              <a:buNone/>
            </a:pPr>
            <a:r>
              <a:rPr lang="en-US" sz="1100" dirty="0" smtClean="0"/>
              <a:t>	</a:t>
            </a:r>
            <a:r>
              <a:rPr lang="en-US" sz="1100" dirty="0" err="1" smtClean="0"/>
              <a:t>int</a:t>
            </a:r>
            <a:r>
              <a:rPr lang="en-US" sz="1100" dirty="0" smtClean="0"/>
              <a:t> </a:t>
            </a:r>
            <a:r>
              <a:rPr lang="en-US" sz="1100" dirty="0" err="1" smtClean="0"/>
              <a:t>get_name</a:t>
            </a:r>
            <a:r>
              <a:rPr lang="en-US" sz="1100" dirty="0" smtClean="0"/>
              <a:t>(char* </a:t>
            </a:r>
            <a:r>
              <a:rPr lang="en-US" sz="1100" dirty="0" err="1" smtClean="0"/>
              <a:t>dst</a:t>
            </a:r>
            <a:r>
              <a:rPr lang="en-US" sz="1100" dirty="0" smtClean="0"/>
              <a:t>, </a:t>
            </a:r>
            <a:r>
              <a:rPr lang="en-US" sz="1100" dirty="0" err="1" smtClean="0"/>
              <a:t>uint</a:t>
            </a:r>
            <a:r>
              <a:rPr lang="en-US" sz="1100" dirty="0" smtClean="0"/>
              <a:t> size) </a:t>
            </a:r>
          </a:p>
          <a:p>
            <a:pPr algn="l">
              <a:buNone/>
            </a:pPr>
            <a:r>
              <a:rPr lang="en-US" sz="1100" dirty="0" smtClean="0"/>
              <a:t>	{</a:t>
            </a:r>
          </a:p>
          <a:p>
            <a:pPr algn="l">
              <a:buNone/>
            </a:pPr>
            <a:r>
              <a:rPr lang="en-US" sz="1100" dirty="0" smtClean="0"/>
              <a:t>	    char* name;</a:t>
            </a:r>
          </a:p>
          <a:p>
            <a:pPr algn="l">
              <a:buNone/>
            </a:pPr>
            <a:r>
              <a:rPr lang="en-US" sz="1100" dirty="0" smtClean="0">
                <a:solidFill>
                  <a:schemeClr val="accent3">
                    <a:lumMod val="50000"/>
                  </a:schemeClr>
                </a:solidFill>
              </a:rPr>
              <a:t>	    </a:t>
            </a:r>
            <a:r>
              <a:rPr lang="en-US" sz="1100" dirty="0" err="1" smtClean="0">
                <a:solidFill>
                  <a:schemeClr val="accent3">
                    <a:lumMod val="50000"/>
                  </a:schemeClr>
                </a:solidFill>
              </a:rPr>
              <a:t>int</a:t>
            </a:r>
            <a:r>
              <a:rPr lang="en-US" sz="1100" dirty="0" smtClean="0">
                <a:solidFill>
                  <a:schemeClr val="accent3">
                    <a:lumMod val="50000"/>
                  </a:schemeClr>
                </a:solidFill>
              </a:rPr>
              <a:t> status = 0;</a:t>
            </a:r>
          </a:p>
          <a:p>
            <a:pPr algn="l">
              <a:buNone/>
            </a:pPr>
            <a:r>
              <a:rPr lang="en-US" sz="1100" dirty="0" smtClean="0">
                <a:solidFill>
                  <a:schemeClr val="accent3">
                    <a:lumMod val="50000"/>
                  </a:schemeClr>
                </a:solidFill>
              </a:rPr>
              <a:t>	    status = </a:t>
            </a:r>
            <a:r>
              <a:rPr lang="en-US" sz="1100" dirty="0" err="1" smtClean="0">
                <a:solidFill>
                  <a:schemeClr val="accent3">
                    <a:lumMod val="50000"/>
                  </a:schemeClr>
                </a:solidFill>
              </a:rPr>
              <a:t>init_name</a:t>
            </a:r>
            <a:r>
              <a:rPr lang="en-US" sz="1100" dirty="0" smtClean="0">
                <a:solidFill>
                  <a:schemeClr val="accent3">
                    <a:lumMod val="50000"/>
                  </a:schemeClr>
                </a:solidFill>
              </a:rPr>
              <a:t>(&amp;name, size);</a:t>
            </a:r>
          </a:p>
          <a:p>
            <a:pPr algn="l">
              <a:buNone/>
            </a:pPr>
            <a:r>
              <a:rPr lang="en-US" sz="1100" dirty="0" smtClean="0">
                <a:solidFill>
                  <a:schemeClr val="accent3">
                    <a:lumMod val="50000"/>
                  </a:schemeClr>
                </a:solidFill>
              </a:rPr>
              <a:t>	    if (status != 0) {</a:t>
            </a:r>
          </a:p>
          <a:p>
            <a:pPr algn="l">
              <a:buNone/>
            </a:pPr>
            <a:r>
              <a:rPr lang="en-US" sz="1100" dirty="0" smtClean="0"/>
              <a:t>	        </a:t>
            </a:r>
            <a:r>
              <a:rPr lang="en-US" sz="1100" dirty="0" err="1" smtClean="0"/>
              <a:t>goto</a:t>
            </a:r>
            <a:r>
              <a:rPr lang="en-US" sz="1100" dirty="0" smtClean="0"/>
              <a:t> error;</a:t>
            </a:r>
          </a:p>
          <a:p>
            <a:pPr algn="l">
              <a:buNone/>
            </a:pPr>
            <a:r>
              <a:rPr lang="en-US" sz="1100" dirty="0" smtClean="0"/>
              <a:t>	    }</a:t>
            </a:r>
          </a:p>
          <a:p>
            <a:pPr>
              <a:buNone/>
            </a:pPr>
            <a:r>
              <a:rPr lang="en-US" sz="1100" dirty="0" smtClean="0"/>
              <a:t>	    </a:t>
            </a:r>
            <a:r>
              <a:rPr lang="en-US" sz="1100" dirty="0" err="1" smtClean="0"/>
              <a:t>strcpy</a:t>
            </a:r>
            <a:r>
              <a:rPr lang="en-US" sz="1100" dirty="0" smtClean="0"/>
              <a:t>(</a:t>
            </a:r>
            <a:r>
              <a:rPr lang="en-US" sz="1100" dirty="0" err="1" smtClean="0"/>
              <a:t>dst</a:t>
            </a:r>
            <a:r>
              <a:rPr lang="en-US" sz="1100" dirty="0" smtClean="0"/>
              <a:t>, name);</a:t>
            </a:r>
          </a:p>
          <a:p>
            <a:pPr algn="l">
              <a:buNone/>
            </a:pPr>
            <a:r>
              <a:rPr lang="en-US" sz="1100" dirty="0" smtClean="0"/>
              <a:t>	error:</a:t>
            </a:r>
          </a:p>
          <a:p>
            <a:pPr algn="l">
              <a:buNone/>
            </a:pPr>
            <a:r>
              <a:rPr lang="en-US" sz="1100" dirty="0" smtClean="0"/>
              <a:t>	    return status;</a:t>
            </a:r>
          </a:p>
          <a:p>
            <a:pPr algn="l">
              <a:buNone/>
            </a:pPr>
            <a:r>
              <a:rPr lang="en-US" sz="1100" dirty="0" smtClean="0"/>
              <a:t>	}</a:t>
            </a:r>
          </a:p>
        </p:txBody>
      </p:sp>
      <p:sp>
        <p:nvSpPr>
          <p:cNvPr id="2" name="Title 1"/>
          <p:cNvSpPr>
            <a:spLocks noGrp="1"/>
          </p:cNvSpPr>
          <p:nvPr>
            <p:ph type="ctrTitle" idx="4294967295"/>
          </p:nvPr>
        </p:nvSpPr>
        <p:spPr>
          <a:xfrm>
            <a:off x="457200" y="228600"/>
            <a:ext cx="7620000" cy="838200"/>
          </a:xfrm>
        </p:spPr>
        <p:txBody>
          <a:bodyPr>
            <a:normAutofit/>
          </a:bodyPr>
          <a:lstStyle/>
          <a:p>
            <a:r>
              <a:rPr lang="en-US" sz="4000" dirty="0" smtClean="0"/>
              <a:t>The PREfix Static Analysis Engine</a:t>
            </a:r>
            <a:endParaRPr lang="en-US" sz="4000" dirty="0"/>
          </a:p>
        </p:txBody>
      </p:sp>
      <p:sp>
        <p:nvSpPr>
          <p:cNvPr id="5" name="TextBox 4"/>
          <p:cNvSpPr txBox="1"/>
          <p:nvPr/>
        </p:nvSpPr>
        <p:spPr>
          <a:xfrm>
            <a:off x="228600" y="5791200"/>
            <a:ext cx="3200400" cy="584775"/>
          </a:xfrm>
          <a:prstGeom prst="rect">
            <a:avLst/>
          </a:prstGeom>
          <a:solidFill>
            <a:schemeClr val="accent1"/>
          </a:solidFill>
          <a:ln w="19050">
            <a:solidFill>
              <a:schemeClr val="tx2"/>
            </a:solidFill>
          </a:ln>
        </p:spPr>
        <p:txBody>
          <a:bodyPr wrap="square" rtlCol="0">
            <a:spAutoFit/>
          </a:bodyPr>
          <a:lstStyle/>
          <a:p>
            <a:r>
              <a:rPr lang="en-US" sz="3200" dirty="0" smtClean="0">
                <a:solidFill>
                  <a:schemeClr val="bg1"/>
                </a:solidFill>
              </a:rPr>
              <a:t>C/C++ functions</a:t>
            </a:r>
            <a:endParaRPr lang="en-US" sz="3200" dirty="0">
              <a:solidFill>
                <a:schemeClr val="bg1"/>
              </a:solidFill>
            </a:endParaRPr>
          </a:p>
        </p:txBody>
      </p:sp>
      <p:sp>
        <p:nvSpPr>
          <p:cNvPr id="6" name="Subtitle 2"/>
          <p:cNvSpPr txBox="1">
            <a:spLocks/>
          </p:cNvSpPr>
          <p:nvPr/>
        </p:nvSpPr>
        <p:spPr>
          <a:xfrm>
            <a:off x="4191000" y="1524000"/>
            <a:ext cx="2895600" cy="2286000"/>
          </a:xfrm>
          <a:prstGeom prst="rect">
            <a:avLst/>
          </a:prstGeom>
          <a:ln w="19050">
            <a:solidFill>
              <a:srgbClr val="0070C0"/>
            </a:solidFill>
          </a:ln>
        </p:spPr>
        <p:txBody>
          <a:bodyPr vert="horz" lIns="91440" tIns="45720" rIns="91440" bIns="45720" rtlCol="0">
            <a:noAutofit/>
          </a:bodyPr>
          <a:lstStyle/>
          <a:p>
            <a:pPr lvl="0">
              <a:spcBef>
                <a:spcPct val="20000"/>
              </a:spcBef>
            </a:pPr>
            <a:r>
              <a:rPr lang="en-US" sz="1000" u="sng" dirty="0" smtClean="0">
                <a:solidFill>
                  <a:schemeClr val="accent3">
                    <a:lumMod val="50000"/>
                  </a:schemeClr>
                </a:solidFill>
              </a:rPr>
              <a:t>model for function </a:t>
            </a:r>
            <a:r>
              <a:rPr lang="en-US" sz="1000" u="sng" dirty="0" err="1" smtClean="0">
                <a:solidFill>
                  <a:schemeClr val="accent3">
                    <a:lumMod val="50000"/>
                  </a:schemeClr>
                </a:solidFill>
              </a:rPr>
              <a:t>init_name</a:t>
            </a:r>
            <a:endParaRPr lang="en-US" sz="1000" u="sng" dirty="0" smtClean="0">
              <a:solidFill>
                <a:schemeClr val="accent3">
                  <a:lumMod val="50000"/>
                </a:schemeClr>
              </a:solidFill>
            </a:endParaRPr>
          </a:p>
          <a:p>
            <a:pPr lvl="0">
              <a:spcBef>
                <a:spcPct val="20000"/>
              </a:spcBef>
            </a:pPr>
            <a:r>
              <a:rPr lang="en-US" sz="1000" dirty="0" smtClean="0">
                <a:solidFill>
                  <a:sysClr val="windowText" lastClr="000000"/>
                </a:solidFill>
              </a:rPr>
              <a:t>outcome init_name_0:</a:t>
            </a:r>
          </a:p>
          <a:p>
            <a:pPr lvl="0">
              <a:spcBef>
                <a:spcPct val="20000"/>
              </a:spcBef>
            </a:pPr>
            <a:r>
              <a:rPr lang="en-US" sz="1000" dirty="0" smtClean="0">
                <a:solidFill>
                  <a:sysClr val="windowText" lastClr="000000"/>
                </a:solidFill>
              </a:rPr>
              <a:t>    guards: n == 0</a:t>
            </a:r>
          </a:p>
          <a:p>
            <a:pPr lvl="0">
              <a:spcBef>
                <a:spcPct val="20000"/>
              </a:spcBef>
            </a:pPr>
            <a:r>
              <a:rPr lang="en-US" sz="1000" dirty="0" smtClean="0">
                <a:solidFill>
                  <a:sysClr val="windowText" lastClr="000000"/>
                </a:solidFill>
              </a:rPr>
              <a:t>    results: result == 0</a:t>
            </a:r>
            <a:endParaRPr lang="en-US" sz="1000" dirty="0" smtClean="0">
              <a:solidFill>
                <a:schemeClr val="tx1">
                  <a:tint val="75000"/>
                </a:schemeClr>
              </a:solidFill>
            </a:endParaRPr>
          </a:p>
          <a:p>
            <a:pPr lvl="0">
              <a:spcBef>
                <a:spcPct val="20000"/>
              </a:spcBef>
            </a:pPr>
            <a:r>
              <a:rPr lang="en-US" sz="1000" dirty="0" smtClean="0">
                <a:solidFill>
                  <a:schemeClr val="accent3">
                    <a:lumMod val="50000"/>
                  </a:schemeClr>
                </a:solidFill>
              </a:rPr>
              <a:t>outcome init_name_1:</a:t>
            </a:r>
          </a:p>
          <a:p>
            <a:pPr lvl="0">
              <a:spcBef>
                <a:spcPct val="20000"/>
              </a:spcBef>
            </a:pPr>
            <a:r>
              <a:rPr lang="en-US" sz="1000" dirty="0" smtClean="0">
                <a:solidFill>
                  <a:schemeClr val="accent3">
                    <a:lumMod val="50000"/>
                  </a:schemeClr>
                </a:solidFill>
              </a:rPr>
              <a:t>     guards: n &gt; 0; n &lt;= 65535</a:t>
            </a:r>
          </a:p>
          <a:p>
            <a:pPr lvl="0">
              <a:spcBef>
                <a:spcPct val="20000"/>
              </a:spcBef>
            </a:pPr>
            <a:r>
              <a:rPr lang="en-US" sz="1000" dirty="0" smtClean="0">
                <a:solidFill>
                  <a:schemeClr val="accent3">
                    <a:lumMod val="50000"/>
                  </a:schemeClr>
                </a:solidFill>
              </a:rPr>
              <a:t>     results: result == 0xC0000095</a:t>
            </a:r>
          </a:p>
          <a:p>
            <a:pPr lvl="0">
              <a:spcBef>
                <a:spcPct val="20000"/>
              </a:spcBef>
            </a:pPr>
            <a:r>
              <a:rPr lang="en-US" sz="1000" dirty="0" smtClean="0">
                <a:solidFill>
                  <a:schemeClr val="accent3">
                    <a:lumMod val="50000"/>
                  </a:schemeClr>
                </a:solidFill>
              </a:rPr>
              <a:t>outcome init_name_2:</a:t>
            </a:r>
          </a:p>
          <a:p>
            <a:pPr lvl="0">
              <a:spcBef>
                <a:spcPct val="20000"/>
              </a:spcBef>
            </a:pPr>
            <a:r>
              <a:rPr lang="en-US" sz="1000" dirty="0" smtClean="0">
                <a:solidFill>
                  <a:schemeClr val="accent3">
                    <a:lumMod val="50000"/>
                  </a:schemeClr>
                </a:solidFill>
              </a:rPr>
              <a:t>     guards: n &gt; 0|; n &lt;= 65535</a:t>
            </a:r>
          </a:p>
          <a:p>
            <a:pPr lvl="0">
              <a:spcBef>
                <a:spcPct val="20000"/>
              </a:spcBef>
            </a:pPr>
            <a:r>
              <a:rPr lang="en-US" sz="1000" dirty="0" smtClean="0">
                <a:solidFill>
                  <a:schemeClr val="accent3">
                    <a:lumMod val="50000"/>
                  </a:schemeClr>
                </a:solidFill>
              </a:rPr>
              <a:t>     constraints: valid(</a:t>
            </a:r>
            <a:r>
              <a:rPr lang="en-US" sz="1000" dirty="0" err="1" smtClean="0">
                <a:solidFill>
                  <a:schemeClr val="accent3">
                    <a:lumMod val="50000"/>
                  </a:schemeClr>
                </a:solidFill>
              </a:rPr>
              <a:t>outname</a:t>
            </a:r>
            <a:r>
              <a:rPr lang="en-US" sz="1000" dirty="0" smtClean="0">
                <a:solidFill>
                  <a:schemeClr val="accent3">
                    <a:lumMod val="50000"/>
                  </a:schemeClr>
                </a:solidFill>
              </a:rPr>
              <a:t>)</a:t>
            </a:r>
          </a:p>
          <a:p>
            <a:pPr lvl="0">
              <a:spcBef>
                <a:spcPct val="20000"/>
              </a:spcBef>
            </a:pPr>
            <a:r>
              <a:rPr lang="en-US" sz="1000" dirty="0" smtClean="0">
                <a:solidFill>
                  <a:schemeClr val="accent3">
                    <a:lumMod val="50000"/>
                  </a:schemeClr>
                </a:solidFill>
              </a:rPr>
              <a:t>     results: result == 0; init(*</a:t>
            </a:r>
            <a:r>
              <a:rPr lang="en-US" sz="1000" dirty="0" err="1" smtClean="0">
                <a:solidFill>
                  <a:schemeClr val="accent3">
                    <a:lumMod val="50000"/>
                  </a:schemeClr>
                </a:solidFill>
              </a:rPr>
              <a:t>outname</a:t>
            </a:r>
            <a:r>
              <a:rPr lang="en-US" sz="1000" dirty="0" smtClean="0">
                <a:solidFill>
                  <a:schemeClr val="accent3">
                    <a:lumMod val="50000"/>
                  </a:schemeClr>
                </a:solidFill>
              </a:rPr>
              <a:t>)</a:t>
            </a:r>
          </a:p>
          <a:p>
            <a:pPr lvl="0">
              <a:spcBef>
                <a:spcPct val="20000"/>
              </a:spcBef>
            </a:pPr>
            <a:endParaRPr kumimoji="0" lang="en-US" sz="1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sp>
        <p:nvSpPr>
          <p:cNvPr id="8" name="Subtitle 2"/>
          <p:cNvSpPr txBox="1">
            <a:spLocks/>
          </p:cNvSpPr>
          <p:nvPr/>
        </p:nvSpPr>
        <p:spPr>
          <a:xfrm>
            <a:off x="4191000" y="3962400"/>
            <a:ext cx="2895600" cy="990600"/>
          </a:xfrm>
          <a:prstGeom prst="rect">
            <a:avLst/>
          </a:prstGeom>
          <a:ln w="19050">
            <a:solidFill>
              <a:srgbClr val="0070C0"/>
            </a:solidFill>
          </a:ln>
        </p:spPr>
        <p:txBody>
          <a:bodyPr vert="horz" lIns="91440" tIns="45720" rIns="91440" bIns="45720" rtlCol="0">
            <a:noAutofit/>
          </a:bodyPr>
          <a:lstStyle/>
          <a:p>
            <a:pPr lvl="0">
              <a:spcBef>
                <a:spcPct val="20000"/>
              </a:spcBef>
            </a:pPr>
            <a:r>
              <a:rPr lang="en-US" sz="1000" u="sng" dirty="0" smtClean="0">
                <a:solidFill>
                  <a:schemeClr val="accent3">
                    <a:lumMod val="50000"/>
                  </a:schemeClr>
                </a:solidFill>
              </a:rPr>
              <a:t>path for function </a:t>
            </a:r>
            <a:r>
              <a:rPr lang="en-US" sz="1000" u="sng" dirty="0" err="1" smtClean="0">
                <a:solidFill>
                  <a:schemeClr val="accent3">
                    <a:lumMod val="50000"/>
                  </a:schemeClr>
                </a:solidFill>
              </a:rPr>
              <a:t>get_name</a:t>
            </a:r>
            <a:endParaRPr lang="en-US" sz="1000" u="sng" dirty="0" smtClean="0">
              <a:solidFill>
                <a:schemeClr val="accent3">
                  <a:lumMod val="50000"/>
                </a:schemeClr>
              </a:solidFill>
            </a:endParaRPr>
          </a:p>
          <a:p>
            <a:pPr lvl="0">
              <a:spcBef>
                <a:spcPct val="20000"/>
              </a:spcBef>
            </a:pPr>
            <a:r>
              <a:rPr lang="en-US" sz="1000" dirty="0" smtClean="0">
                <a:solidFill>
                  <a:schemeClr val="accent3">
                    <a:lumMod val="50000"/>
                  </a:schemeClr>
                </a:solidFill>
              </a:rPr>
              <a:t>    guards: size == 0</a:t>
            </a:r>
          </a:p>
          <a:p>
            <a:pPr lvl="0">
              <a:spcBef>
                <a:spcPct val="20000"/>
              </a:spcBef>
            </a:pPr>
            <a:r>
              <a:rPr lang="en-US" sz="1000" dirty="0" smtClean="0">
                <a:solidFill>
                  <a:schemeClr val="accent3">
                    <a:lumMod val="50000"/>
                  </a:schemeClr>
                </a:solidFill>
              </a:rPr>
              <a:t>    constraints:</a:t>
            </a:r>
          </a:p>
          <a:p>
            <a:pPr lvl="0">
              <a:spcBef>
                <a:spcPct val="20000"/>
              </a:spcBef>
            </a:pPr>
            <a:r>
              <a:rPr lang="en-US" sz="1000" dirty="0" smtClean="0">
                <a:solidFill>
                  <a:schemeClr val="accent3">
                    <a:lumMod val="50000"/>
                  </a:schemeClr>
                </a:solidFill>
              </a:rPr>
              <a:t>    facts: init(</a:t>
            </a:r>
            <a:r>
              <a:rPr lang="en-US" sz="1000" dirty="0" err="1" smtClean="0">
                <a:solidFill>
                  <a:schemeClr val="accent3">
                    <a:lumMod val="50000"/>
                  </a:schemeClr>
                </a:solidFill>
              </a:rPr>
              <a:t>dst</a:t>
            </a:r>
            <a:r>
              <a:rPr lang="en-US" sz="1000" dirty="0" smtClean="0">
                <a:solidFill>
                  <a:schemeClr val="accent3">
                    <a:lumMod val="50000"/>
                  </a:schemeClr>
                </a:solidFill>
              </a:rPr>
              <a:t>); init(size); status == 0</a:t>
            </a:r>
            <a:endParaRPr kumimoji="0" lang="en-US" sz="1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cxnSp>
        <p:nvCxnSpPr>
          <p:cNvPr id="10" name="Straight Arrow Connector 9"/>
          <p:cNvCxnSpPr/>
          <p:nvPr/>
        </p:nvCxnSpPr>
        <p:spPr>
          <a:xfrm>
            <a:off x="3048000" y="2057400"/>
            <a:ext cx="1143000" cy="15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7239000" y="1905000"/>
            <a:ext cx="1404552" cy="584775"/>
          </a:xfrm>
          <a:prstGeom prst="rect">
            <a:avLst/>
          </a:prstGeom>
          <a:solidFill>
            <a:schemeClr val="accent1"/>
          </a:solidFill>
          <a:ln w="19050">
            <a:solidFill>
              <a:schemeClr val="tx2"/>
            </a:solidFill>
          </a:ln>
        </p:spPr>
        <p:txBody>
          <a:bodyPr wrap="none" rtlCol="0">
            <a:spAutoFit/>
          </a:bodyPr>
          <a:lstStyle/>
          <a:p>
            <a:r>
              <a:rPr lang="en-US" sz="3200" dirty="0" smtClean="0">
                <a:solidFill>
                  <a:schemeClr val="bg1"/>
                </a:solidFill>
              </a:rPr>
              <a:t>models</a:t>
            </a:r>
            <a:endParaRPr lang="en-US" sz="3200" dirty="0">
              <a:solidFill>
                <a:schemeClr val="bg1"/>
              </a:solidFill>
            </a:endParaRPr>
          </a:p>
        </p:txBody>
      </p:sp>
      <p:sp>
        <p:nvSpPr>
          <p:cNvPr id="12" name="TextBox 11"/>
          <p:cNvSpPr txBox="1"/>
          <p:nvPr/>
        </p:nvSpPr>
        <p:spPr>
          <a:xfrm>
            <a:off x="7315200" y="4114800"/>
            <a:ext cx="1109022" cy="584775"/>
          </a:xfrm>
          <a:prstGeom prst="rect">
            <a:avLst/>
          </a:prstGeom>
          <a:solidFill>
            <a:schemeClr val="accent1"/>
          </a:solidFill>
          <a:ln w="19050">
            <a:solidFill>
              <a:schemeClr val="tx2"/>
            </a:solidFill>
          </a:ln>
        </p:spPr>
        <p:txBody>
          <a:bodyPr wrap="none" rtlCol="0">
            <a:spAutoFit/>
          </a:bodyPr>
          <a:lstStyle/>
          <a:p>
            <a:r>
              <a:rPr lang="en-US" sz="3200" dirty="0" smtClean="0">
                <a:solidFill>
                  <a:schemeClr val="bg1"/>
                </a:solidFill>
              </a:rPr>
              <a:t>paths</a:t>
            </a:r>
            <a:endParaRPr lang="en-US" sz="3200" dirty="0">
              <a:solidFill>
                <a:schemeClr val="bg1"/>
              </a:solidFill>
            </a:endParaRPr>
          </a:p>
        </p:txBody>
      </p:sp>
      <p:cxnSp>
        <p:nvCxnSpPr>
          <p:cNvPr id="17" name="Straight Arrow Connector 16"/>
          <p:cNvCxnSpPr>
            <a:stCxn id="6" idx="1"/>
          </p:cNvCxnSpPr>
          <p:nvPr/>
        </p:nvCxnSpPr>
        <p:spPr>
          <a:xfrm rot="10800000" flipV="1">
            <a:off x="2209800" y="2667000"/>
            <a:ext cx="1981200" cy="1676400"/>
          </a:xfrm>
          <a:prstGeom prst="straightConnector1">
            <a:avLst/>
          </a:prstGeom>
          <a:ln>
            <a:headEnd type="none"/>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flipV="1">
            <a:off x="2438400" y="4267200"/>
            <a:ext cx="1905000" cy="76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p:nvPr/>
        </p:nvCxnSpPr>
        <p:spPr>
          <a:xfrm>
            <a:off x="1524000" y="5105400"/>
            <a:ext cx="3581400" cy="8382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0" name="TextBox 39"/>
          <p:cNvSpPr txBox="1"/>
          <p:nvPr/>
        </p:nvSpPr>
        <p:spPr>
          <a:xfrm>
            <a:off x="5181600" y="5715000"/>
            <a:ext cx="1694888" cy="584775"/>
          </a:xfrm>
          <a:prstGeom prst="rect">
            <a:avLst/>
          </a:prstGeom>
          <a:ln/>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sz="3200" dirty="0" smtClean="0">
                <a:solidFill>
                  <a:schemeClr val="bg1"/>
                </a:solidFill>
              </a:rPr>
              <a:t>warnings</a:t>
            </a:r>
            <a:endParaRPr lang="en-US" sz="3200" dirty="0">
              <a:solidFill>
                <a:schemeClr val="bg1"/>
              </a:solidFill>
            </a:endParaRPr>
          </a:p>
        </p:txBody>
      </p:sp>
      <p:sp>
        <p:nvSpPr>
          <p:cNvPr id="20" name="Subtitle 2"/>
          <p:cNvSpPr txBox="1">
            <a:spLocks/>
          </p:cNvSpPr>
          <p:nvPr/>
        </p:nvSpPr>
        <p:spPr>
          <a:xfrm>
            <a:off x="4191000" y="5105400"/>
            <a:ext cx="2895600" cy="533400"/>
          </a:xfrm>
          <a:prstGeom prst="rect">
            <a:avLst/>
          </a:prstGeom>
          <a:ln w="19050">
            <a:solidFill>
              <a:srgbClr val="0070C0"/>
            </a:solidFill>
          </a:ln>
        </p:spPr>
        <p:txBody>
          <a:bodyPr vert="horz" lIns="91440" tIns="45720" rIns="91440" bIns="45720" rtlCol="0">
            <a:noAutofit/>
          </a:bodyPr>
          <a:lstStyle/>
          <a:p>
            <a:pPr lvl="0">
              <a:spcBef>
                <a:spcPct val="20000"/>
              </a:spcBef>
            </a:pPr>
            <a:r>
              <a:rPr lang="en-US" sz="1000" u="sng" dirty="0" smtClean="0">
                <a:solidFill>
                  <a:schemeClr val="accent3">
                    <a:lumMod val="50000"/>
                  </a:schemeClr>
                </a:solidFill>
              </a:rPr>
              <a:t>pre-condition for function </a:t>
            </a:r>
            <a:r>
              <a:rPr lang="en-US" sz="1000" u="sng" dirty="0" err="1" smtClean="0">
                <a:solidFill>
                  <a:schemeClr val="accent3">
                    <a:lumMod val="50000"/>
                  </a:schemeClr>
                </a:solidFill>
              </a:rPr>
              <a:t>strcpy</a:t>
            </a:r>
            <a:endParaRPr lang="en-US" sz="1000" u="sng" dirty="0" smtClean="0">
              <a:solidFill>
                <a:schemeClr val="accent3">
                  <a:lumMod val="50000"/>
                </a:schemeClr>
              </a:solidFill>
            </a:endParaRPr>
          </a:p>
          <a:p>
            <a:pPr lvl="0">
              <a:spcBef>
                <a:spcPct val="20000"/>
              </a:spcBef>
            </a:pPr>
            <a:r>
              <a:rPr lang="en-US" sz="1000" dirty="0" smtClean="0">
                <a:solidFill>
                  <a:schemeClr val="accent3">
                    <a:lumMod val="50000"/>
                  </a:schemeClr>
                </a:solidFill>
              </a:rPr>
              <a:t>    init(</a:t>
            </a:r>
            <a:r>
              <a:rPr lang="en-US" sz="1000" dirty="0" err="1" smtClean="0">
                <a:solidFill>
                  <a:schemeClr val="accent3">
                    <a:lumMod val="50000"/>
                  </a:schemeClr>
                </a:solidFill>
              </a:rPr>
              <a:t>dst</a:t>
            </a:r>
            <a:r>
              <a:rPr lang="en-US" sz="1000" dirty="0" smtClean="0">
                <a:solidFill>
                  <a:schemeClr val="accent3">
                    <a:lumMod val="50000"/>
                  </a:schemeClr>
                </a:solidFill>
              </a:rPr>
              <a:t>) and valid(name)</a:t>
            </a:r>
          </a:p>
        </p:txBody>
      </p:sp>
    </p:spTree>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4294967295"/>
          </p:nvPr>
        </p:nvSpPr>
        <p:spPr>
          <a:xfrm>
            <a:off x="7010400" y="6356350"/>
            <a:ext cx="2133600" cy="365125"/>
          </a:xfrm>
          <a:prstGeom prst="rect">
            <a:avLst/>
          </a:prstGeom>
        </p:spPr>
        <p:txBody>
          <a:bodyPr/>
          <a:lstStyle/>
          <a:p>
            <a:fld id="{E77C7A3F-DB19-4026-9A65-668E3AF35006}" type="slidenum">
              <a:rPr lang="en-US" smtClean="0"/>
              <a:pPr/>
              <a:t>72</a:t>
            </a:fld>
            <a:endParaRPr lang="en-US"/>
          </a:p>
        </p:txBody>
      </p:sp>
      <p:sp>
        <p:nvSpPr>
          <p:cNvPr id="3" name="Subtitle 2"/>
          <p:cNvSpPr>
            <a:spLocks noGrp="1"/>
          </p:cNvSpPr>
          <p:nvPr>
            <p:ph type="subTitle" idx="4294967295"/>
          </p:nvPr>
        </p:nvSpPr>
        <p:spPr>
          <a:xfrm>
            <a:off x="1066800" y="2667000"/>
            <a:ext cx="8077200" cy="2895600"/>
          </a:xfrm>
        </p:spPr>
        <p:txBody>
          <a:bodyPr>
            <a:noAutofit/>
          </a:bodyPr>
          <a:lstStyle/>
          <a:p>
            <a:pPr algn="l">
              <a:buNone/>
            </a:pPr>
            <a:r>
              <a:rPr lang="en-US" sz="2000" dirty="0" err="1" smtClean="0">
                <a:solidFill>
                  <a:schemeClr val="bg1"/>
                </a:solidFill>
              </a:rPr>
              <a:t>iElement</a:t>
            </a:r>
            <a:r>
              <a:rPr lang="en-US" sz="2000" dirty="0" smtClean="0">
                <a:solidFill>
                  <a:schemeClr val="bg1"/>
                </a:solidFill>
              </a:rPr>
              <a:t> = </a:t>
            </a:r>
            <a:r>
              <a:rPr lang="en-US" sz="2000" dirty="0" err="1" smtClean="0">
                <a:solidFill>
                  <a:schemeClr val="bg1"/>
                </a:solidFill>
              </a:rPr>
              <a:t>m_nSize</a:t>
            </a:r>
            <a:r>
              <a:rPr lang="en-US" sz="2000" dirty="0" smtClean="0">
                <a:solidFill>
                  <a:schemeClr val="bg1"/>
                </a:solidFill>
              </a:rPr>
              <a:t>;</a:t>
            </a:r>
          </a:p>
          <a:p>
            <a:pPr algn="l">
              <a:buNone/>
            </a:pPr>
            <a:r>
              <a:rPr lang="en-US" sz="2000" b="1" dirty="0" smtClean="0">
                <a:solidFill>
                  <a:schemeClr val="bg1"/>
                </a:solidFill>
              </a:rPr>
              <a:t>if</a:t>
            </a:r>
            <a:r>
              <a:rPr lang="en-US" sz="2000" dirty="0" smtClean="0">
                <a:solidFill>
                  <a:schemeClr val="bg1"/>
                </a:solidFill>
              </a:rPr>
              <a:t>( </a:t>
            </a:r>
            <a:r>
              <a:rPr lang="en-US" sz="2000" dirty="0" err="1" smtClean="0">
                <a:solidFill>
                  <a:schemeClr val="bg1"/>
                </a:solidFill>
              </a:rPr>
              <a:t>iElement</a:t>
            </a:r>
            <a:r>
              <a:rPr lang="en-US" sz="2000" dirty="0" smtClean="0">
                <a:solidFill>
                  <a:schemeClr val="bg1"/>
                </a:solidFill>
              </a:rPr>
              <a:t> &gt;= </a:t>
            </a:r>
            <a:r>
              <a:rPr lang="en-US" sz="2000" dirty="0" err="1" smtClean="0">
                <a:solidFill>
                  <a:schemeClr val="bg1"/>
                </a:solidFill>
              </a:rPr>
              <a:t>m_nMaxSize</a:t>
            </a:r>
            <a:r>
              <a:rPr lang="en-US" sz="2000" dirty="0" smtClean="0">
                <a:solidFill>
                  <a:schemeClr val="bg1"/>
                </a:solidFill>
              </a:rPr>
              <a:t> )</a:t>
            </a:r>
          </a:p>
          <a:p>
            <a:pPr algn="l">
              <a:buNone/>
            </a:pPr>
            <a:r>
              <a:rPr lang="en-US" sz="2000" dirty="0" smtClean="0">
                <a:solidFill>
                  <a:schemeClr val="bg1"/>
                </a:solidFill>
              </a:rPr>
              <a:t>{</a:t>
            </a:r>
          </a:p>
          <a:p>
            <a:pPr algn="l">
              <a:buNone/>
            </a:pPr>
            <a:r>
              <a:rPr lang="en-US" sz="2000" dirty="0">
                <a:solidFill>
                  <a:schemeClr val="bg1"/>
                </a:solidFill>
              </a:rPr>
              <a:t>	</a:t>
            </a:r>
            <a:r>
              <a:rPr lang="en-US" sz="2000" b="1" dirty="0" err="1" smtClean="0">
                <a:solidFill>
                  <a:schemeClr val="bg1"/>
                </a:solidFill>
              </a:rPr>
              <a:t>bool</a:t>
            </a:r>
            <a:r>
              <a:rPr lang="en-US" sz="2000" dirty="0" smtClean="0">
                <a:solidFill>
                  <a:schemeClr val="bg1"/>
                </a:solidFill>
              </a:rPr>
              <a:t> </a:t>
            </a:r>
            <a:r>
              <a:rPr lang="en-US" sz="2000" dirty="0" err="1" smtClean="0">
                <a:solidFill>
                  <a:schemeClr val="bg1"/>
                </a:solidFill>
              </a:rPr>
              <a:t>bSuccess</a:t>
            </a:r>
            <a:r>
              <a:rPr lang="en-US" sz="2000" dirty="0" smtClean="0">
                <a:solidFill>
                  <a:schemeClr val="bg1"/>
                </a:solidFill>
              </a:rPr>
              <a:t> = </a:t>
            </a:r>
            <a:r>
              <a:rPr lang="en-US" sz="2000" dirty="0" err="1" smtClean="0">
                <a:solidFill>
                  <a:schemeClr val="bg1"/>
                </a:solidFill>
              </a:rPr>
              <a:t>GrowBuffer</a:t>
            </a:r>
            <a:r>
              <a:rPr lang="en-US" sz="2000" dirty="0" smtClean="0">
                <a:solidFill>
                  <a:schemeClr val="bg1"/>
                </a:solidFill>
              </a:rPr>
              <a:t>( iElement+1 );</a:t>
            </a:r>
          </a:p>
          <a:p>
            <a:pPr algn="l">
              <a:buNone/>
            </a:pPr>
            <a:r>
              <a:rPr lang="en-US" sz="2000" dirty="0">
                <a:solidFill>
                  <a:schemeClr val="bg1"/>
                </a:solidFill>
              </a:rPr>
              <a:t>	</a:t>
            </a:r>
            <a:r>
              <a:rPr lang="en-US" sz="2000" dirty="0" smtClean="0">
                <a:solidFill>
                  <a:schemeClr val="bg1"/>
                </a:solidFill>
              </a:rPr>
              <a:t>…</a:t>
            </a:r>
          </a:p>
          <a:p>
            <a:pPr algn="l">
              <a:buNone/>
            </a:pPr>
            <a:r>
              <a:rPr lang="en-US" sz="2000" dirty="0" smtClean="0">
                <a:solidFill>
                  <a:schemeClr val="bg1"/>
                </a:solidFill>
              </a:rPr>
              <a:t>}</a:t>
            </a:r>
          </a:p>
          <a:p>
            <a:pPr algn="l">
              <a:buNone/>
            </a:pPr>
            <a:r>
              <a:rPr lang="en-US" sz="2000" dirty="0" smtClean="0">
                <a:solidFill>
                  <a:schemeClr val="bg1"/>
                </a:solidFill>
              </a:rPr>
              <a:t>::new( </a:t>
            </a:r>
            <a:r>
              <a:rPr lang="en-US" sz="2000" dirty="0" err="1" smtClean="0">
                <a:solidFill>
                  <a:schemeClr val="bg1"/>
                </a:solidFill>
              </a:rPr>
              <a:t>m_pData+iElement</a:t>
            </a:r>
            <a:r>
              <a:rPr lang="en-US" sz="2000" dirty="0" smtClean="0">
                <a:solidFill>
                  <a:schemeClr val="bg1"/>
                </a:solidFill>
              </a:rPr>
              <a:t> ) E( element );</a:t>
            </a:r>
          </a:p>
          <a:p>
            <a:pPr algn="l">
              <a:buNone/>
            </a:pPr>
            <a:r>
              <a:rPr lang="en-US" sz="2000" dirty="0" err="1" smtClean="0">
                <a:solidFill>
                  <a:schemeClr val="bg1"/>
                </a:solidFill>
              </a:rPr>
              <a:t>m_nSize</a:t>
            </a:r>
            <a:r>
              <a:rPr lang="en-US" sz="2000" dirty="0" smtClean="0">
                <a:solidFill>
                  <a:schemeClr val="bg1"/>
                </a:solidFill>
              </a:rPr>
              <a:t>++;</a:t>
            </a:r>
          </a:p>
        </p:txBody>
      </p:sp>
      <p:sp>
        <p:nvSpPr>
          <p:cNvPr id="2" name="Title 1"/>
          <p:cNvSpPr>
            <a:spLocks noGrp="1"/>
          </p:cNvSpPr>
          <p:nvPr>
            <p:ph type="ctrTitle" idx="4294967295"/>
          </p:nvPr>
        </p:nvSpPr>
        <p:spPr>
          <a:xfrm>
            <a:off x="990600" y="152400"/>
            <a:ext cx="6858000" cy="762000"/>
          </a:xfrm>
        </p:spPr>
        <p:txBody>
          <a:bodyPr>
            <a:normAutofit/>
          </a:bodyPr>
          <a:lstStyle/>
          <a:p>
            <a:r>
              <a:rPr lang="en-US" sz="4000" dirty="0" smtClean="0"/>
              <a:t>Overflow on unsigned addition</a:t>
            </a:r>
            <a:endParaRPr lang="en-US" sz="4000" dirty="0"/>
          </a:p>
        </p:txBody>
      </p:sp>
      <p:sp>
        <p:nvSpPr>
          <p:cNvPr id="5" name="Rectangular Callout 4"/>
          <p:cNvSpPr/>
          <p:nvPr/>
        </p:nvSpPr>
        <p:spPr>
          <a:xfrm>
            <a:off x="4267200" y="1447800"/>
            <a:ext cx="4419600" cy="914400"/>
          </a:xfrm>
          <a:prstGeom prst="wedgeRectCallout">
            <a:avLst>
              <a:gd name="adj1" fmla="val -58638"/>
              <a:gd name="adj2" fmla="val 10250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m_nSize</a:t>
            </a:r>
            <a:r>
              <a:rPr lang="en-US" dirty="0" smtClean="0"/>
              <a:t> == </a:t>
            </a:r>
            <a:r>
              <a:rPr lang="en-US" dirty="0" err="1" smtClean="0"/>
              <a:t>m_nMaxSize</a:t>
            </a:r>
            <a:r>
              <a:rPr lang="en-US" dirty="0" smtClean="0"/>
              <a:t> == UINT_MAX</a:t>
            </a:r>
            <a:endParaRPr lang="en-US" dirty="0"/>
          </a:p>
        </p:txBody>
      </p:sp>
      <p:sp>
        <p:nvSpPr>
          <p:cNvPr id="6" name="Explosion 1 5"/>
          <p:cNvSpPr/>
          <p:nvPr/>
        </p:nvSpPr>
        <p:spPr>
          <a:xfrm>
            <a:off x="2286000" y="5043756"/>
            <a:ext cx="2971800" cy="1752600"/>
          </a:xfrm>
          <a:prstGeom prst="irregularSeal1">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Write in unallocated memory</a:t>
            </a:r>
          </a:p>
        </p:txBody>
      </p:sp>
      <p:sp>
        <p:nvSpPr>
          <p:cNvPr id="9" name="Rectangular Callout 8"/>
          <p:cNvSpPr/>
          <p:nvPr/>
        </p:nvSpPr>
        <p:spPr>
          <a:xfrm>
            <a:off x="5702300" y="3048000"/>
            <a:ext cx="2057400" cy="609600"/>
          </a:xfrm>
          <a:prstGeom prst="wedgeRectCallout">
            <a:avLst>
              <a:gd name="adj1" fmla="val -66107"/>
              <a:gd name="adj2" fmla="val 5309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iElement</a:t>
            </a:r>
            <a:r>
              <a:rPr lang="en-US" dirty="0" smtClean="0"/>
              <a:t> + 1 == 0</a:t>
            </a:r>
            <a:endParaRPr lang="en-US" dirty="0"/>
          </a:p>
        </p:txBody>
      </p:sp>
      <p:sp>
        <p:nvSpPr>
          <p:cNvPr id="13" name="Explosion 1 12"/>
          <p:cNvSpPr/>
          <p:nvPr/>
        </p:nvSpPr>
        <p:spPr>
          <a:xfrm>
            <a:off x="5346700" y="3962400"/>
            <a:ext cx="3797300" cy="2743200"/>
          </a:xfrm>
          <a:prstGeom prst="irregularSeal1">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Code was written for address space &lt; 4GB</a:t>
            </a:r>
          </a:p>
        </p:txBody>
      </p:sp>
    </p:spTree>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228600"/>
            <a:ext cx="7467600" cy="762000"/>
          </a:xfrm>
        </p:spPr>
        <p:txBody>
          <a:bodyPr>
            <a:normAutofit/>
          </a:bodyPr>
          <a:lstStyle/>
          <a:p>
            <a:r>
              <a:rPr lang="en-US" sz="3200" dirty="0" smtClean="0"/>
              <a:t> </a:t>
            </a:r>
            <a:r>
              <a:rPr lang="en-US" sz="4000" dirty="0" smtClean="0"/>
              <a:t>Using </a:t>
            </a:r>
            <a:r>
              <a:rPr lang="en-US" sz="4000" dirty="0"/>
              <a:t>an </a:t>
            </a:r>
            <a:r>
              <a:rPr lang="en-US" sz="4000" dirty="0" err="1"/>
              <a:t>overflown</a:t>
            </a:r>
            <a:r>
              <a:rPr lang="en-US" sz="4000" dirty="0"/>
              <a:t> value as </a:t>
            </a:r>
            <a:r>
              <a:rPr lang="en-US" sz="4000" dirty="0" smtClean="0"/>
              <a:t>allocation size</a:t>
            </a:r>
            <a:endParaRPr lang="en-US" sz="3200" dirty="0"/>
          </a:p>
        </p:txBody>
      </p:sp>
      <p:sp>
        <p:nvSpPr>
          <p:cNvPr id="3" name="Subtitle 2"/>
          <p:cNvSpPr>
            <a:spLocks noGrp="1"/>
          </p:cNvSpPr>
          <p:nvPr>
            <p:ph type="subTitle" idx="4294967295"/>
          </p:nvPr>
        </p:nvSpPr>
        <p:spPr>
          <a:xfrm>
            <a:off x="685800" y="2438400"/>
            <a:ext cx="8077200" cy="2895600"/>
          </a:xfrm>
        </p:spPr>
        <p:txBody>
          <a:bodyPr>
            <a:noAutofit/>
          </a:bodyPr>
          <a:lstStyle/>
          <a:p>
            <a:pPr>
              <a:buNone/>
            </a:pPr>
            <a:r>
              <a:rPr lang="en-US" sz="2000" b="1" dirty="0" smtClean="0">
                <a:solidFill>
                  <a:schemeClr val="bg1"/>
                </a:solidFill>
              </a:rPr>
              <a:t>ULONG</a:t>
            </a:r>
            <a:r>
              <a:rPr lang="en-US" sz="2000" dirty="0" smtClean="0">
                <a:solidFill>
                  <a:schemeClr val="bg1"/>
                </a:solidFill>
              </a:rPr>
              <a:t> </a:t>
            </a:r>
            <a:r>
              <a:rPr lang="en-US" sz="2000" dirty="0" err="1" smtClean="0">
                <a:solidFill>
                  <a:schemeClr val="bg1"/>
                </a:solidFill>
              </a:rPr>
              <a:t>AllocationSize</a:t>
            </a:r>
            <a:r>
              <a:rPr lang="en-US" sz="2000" dirty="0" smtClean="0">
                <a:solidFill>
                  <a:schemeClr val="bg1"/>
                </a:solidFill>
              </a:rPr>
              <a:t>;</a:t>
            </a:r>
          </a:p>
          <a:p>
            <a:pPr>
              <a:buNone/>
            </a:pPr>
            <a:r>
              <a:rPr lang="en-US" sz="2000" b="1" dirty="0" smtClean="0">
                <a:solidFill>
                  <a:schemeClr val="bg1"/>
                </a:solidFill>
              </a:rPr>
              <a:t>while</a:t>
            </a:r>
            <a:r>
              <a:rPr lang="en-US" sz="2000" dirty="0" smtClean="0">
                <a:solidFill>
                  <a:schemeClr val="bg1"/>
                </a:solidFill>
              </a:rPr>
              <a:t> (</a:t>
            </a:r>
            <a:r>
              <a:rPr lang="en-US" sz="2000" dirty="0" err="1" smtClean="0">
                <a:solidFill>
                  <a:schemeClr val="bg1"/>
                </a:solidFill>
              </a:rPr>
              <a:t>CurrentBuffer</a:t>
            </a:r>
            <a:r>
              <a:rPr lang="en-US" sz="2000" dirty="0" smtClean="0">
                <a:solidFill>
                  <a:schemeClr val="bg1"/>
                </a:solidFill>
              </a:rPr>
              <a:t> != NULL) {</a:t>
            </a:r>
          </a:p>
          <a:p>
            <a:pPr>
              <a:buNone/>
            </a:pPr>
            <a:r>
              <a:rPr lang="en-US" sz="2000" dirty="0" smtClean="0">
                <a:solidFill>
                  <a:schemeClr val="bg1"/>
                </a:solidFill>
              </a:rPr>
              <a:t>        </a:t>
            </a:r>
            <a:r>
              <a:rPr lang="en-US" sz="2000" b="1" dirty="0" smtClean="0">
                <a:solidFill>
                  <a:schemeClr val="bg1"/>
                </a:solidFill>
              </a:rPr>
              <a:t>if</a:t>
            </a:r>
            <a:r>
              <a:rPr lang="en-US" sz="2000" dirty="0" smtClean="0">
                <a:solidFill>
                  <a:schemeClr val="bg1"/>
                </a:solidFill>
              </a:rPr>
              <a:t> (</a:t>
            </a:r>
            <a:r>
              <a:rPr lang="en-US" sz="2000" dirty="0" err="1" smtClean="0">
                <a:solidFill>
                  <a:schemeClr val="bg1"/>
                </a:solidFill>
              </a:rPr>
              <a:t>NumberOfBuffers</a:t>
            </a:r>
            <a:r>
              <a:rPr lang="en-US" sz="2000" dirty="0" smtClean="0">
                <a:solidFill>
                  <a:schemeClr val="bg1"/>
                </a:solidFill>
              </a:rPr>
              <a:t> &gt; MAX_ULONG / </a:t>
            </a:r>
            <a:r>
              <a:rPr lang="en-US" sz="2000" dirty="0" err="1" smtClean="0">
                <a:solidFill>
                  <a:schemeClr val="bg1"/>
                </a:solidFill>
              </a:rPr>
              <a:t>sizeof</a:t>
            </a:r>
            <a:r>
              <a:rPr lang="en-US" sz="2000" dirty="0" smtClean="0">
                <a:solidFill>
                  <a:schemeClr val="bg1"/>
                </a:solidFill>
              </a:rPr>
              <a:t>(MYBUFFER)) {                </a:t>
            </a:r>
          </a:p>
          <a:p>
            <a:pPr>
              <a:buNone/>
            </a:pPr>
            <a:r>
              <a:rPr lang="en-US" sz="2000" b="1" dirty="0" smtClean="0"/>
              <a:t>		</a:t>
            </a:r>
            <a:r>
              <a:rPr lang="en-US" sz="2000" b="1" dirty="0" smtClean="0">
                <a:solidFill>
                  <a:schemeClr val="bg1"/>
                </a:solidFill>
              </a:rPr>
              <a:t>return</a:t>
            </a:r>
            <a:r>
              <a:rPr lang="en-US" sz="2000" dirty="0" smtClean="0">
                <a:solidFill>
                  <a:schemeClr val="bg1"/>
                </a:solidFill>
              </a:rPr>
              <a:t> NULL;</a:t>
            </a:r>
            <a:br>
              <a:rPr lang="en-US" sz="2000" dirty="0" smtClean="0">
                <a:solidFill>
                  <a:schemeClr val="bg1"/>
                </a:solidFill>
              </a:rPr>
            </a:br>
            <a:r>
              <a:rPr lang="en-US" sz="2000" dirty="0" smtClean="0">
                <a:solidFill>
                  <a:schemeClr val="bg1"/>
                </a:solidFill>
              </a:rPr>
              <a:t>   }</a:t>
            </a:r>
            <a:br>
              <a:rPr lang="en-US" sz="2000" dirty="0" smtClean="0">
                <a:solidFill>
                  <a:schemeClr val="bg1"/>
                </a:solidFill>
              </a:rPr>
            </a:br>
            <a:r>
              <a:rPr lang="en-US" sz="2000" dirty="0" smtClean="0">
                <a:solidFill>
                  <a:schemeClr val="bg1"/>
                </a:solidFill>
              </a:rPr>
              <a:t>   </a:t>
            </a:r>
            <a:r>
              <a:rPr lang="en-US" sz="2000" dirty="0" err="1" smtClean="0">
                <a:solidFill>
                  <a:schemeClr val="bg1"/>
                </a:solidFill>
              </a:rPr>
              <a:t>NumberOfBuffers</a:t>
            </a:r>
            <a:r>
              <a:rPr lang="en-US" sz="2000" dirty="0" smtClean="0">
                <a:solidFill>
                  <a:schemeClr val="bg1"/>
                </a:solidFill>
              </a:rPr>
              <a:t>++;</a:t>
            </a:r>
            <a:br>
              <a:rPr lang="en-US" sz="2000" dirty="0" smtClean="0">
                <a:solidFill>
                  <a:schemeClr val="bg1"/>
                </a:solidFill>
              </a:rPr>
            </a:br>
            <a:r>
              <a:rPr lang="en-US" sz="2000" dirty="0" smtClean="0">
                <a:solidFill>
                  <a:schemeClr val="bg1"/>
                </a:solidFill>
              </a:rPr>
              <a:t>   </a:t>
            </a:r>
            <a:r>
              <a:rPr lang="en-US" sz="2000" dirty="0" err="1" smtClean="0">
                <a:solidFill>
                  <a:schemeClr val="bg1"/>
                </a:solidFill>
              </a:rPr>
              <a:t>CurrentBuffer</a:t>
            </a:r>
            <a:r>
              <a:rPr lang="en-US" sz="2000" dirty="0" smtClean="0">
                <a:solidFill>
                  <a:schemeClr val="bg1"/>
                </a:solidFill>
              </a:rPr>
              <a:t> = </a:t>
            </a:r>
            <a:r>
              <a:rPr lang="en-US" sz="2000" dirty="0" err="1" smtClean="0">
                <a:solidFill>
                  <a:schemeClr val="bg1"/>
                </a:solidFill>
              </a:rPr>
              <a:t>CurrentBuffer</a:t>
            </a:r>
            <a:r>
              <a:rPr lang="en-US" sz="2000" dirty="0" smtClean="0">
                <a:solidFill>
                  <a:schemeClr val="bg1"/>
                </a:solidFill>
              </a:rPr>
              <a:t>-&gt;</a:t>
            </a:r>
            <a:r>
              <a:rPr lang="en-US" sz="2000" dirty="0" err="1" smtClean="0">
                <a:solidFill>
                  <a:schemeClr val="bg1"/>
                </a:solidFill>
              </a:rPr>
              <a:t>NextBuffer</a:t>
            </a:r>
            <a:r>
              <a:rPr lang="en-US" sz="2000" dirty="0" smtClean="0"/>
              <a:t>;</a:t>
            </a:r>
          </a:p>
          <a:p>
            <a:pPr>
              <a:buNone/>
            </a:pPr>
            <a:r>
              <a:rPr lang="en-US" sz="2000" dirty="0" smtClean="0">
                <a:solidFill>
                  <a:schemeClr val="bg1"/>
                </a:solidFill>
              </a:rPr>
              <a:t>}</a:t>
            </a:r>
            <a:endParaRPr lang="en-US" sz="2000" dirty="0" smtClean="0"/>
          </a:p>
          <a:p>
            <a:pPr>
              <a:buNone/>
            </a:pPr>
            <a:r>
              <a:rPr lang="en-US" sz="2000" dirty="0" err="1" smtClean="0">
                <a:solidFill>
                  <a:schemeClr val="bg1"/>
                </a:solidFill>
              </a:rPr>
              <a:t>AllocationSize</a:t>
            </a:r>
            <a:r>
              <a:rPr lang="en-US" sz="2000" dirty="0" smtClean="0">
                <a:solidFill>
                  <a:schemeClr val="bg1"/>
                </a:solidFill>
              </a:rPr>
              <a:t> = </a:t>
            </a:r>
            <a:r>
              <a:rPr lang="en-US" sz="2000" b="1" dirty="0" err="1" smtClean="0">
                <a:solidFill>
                  <a:schemeClr val="bg1"/>
                </a:solidFill>
              </a:rPr>
              <a:t>sizeof</a:t>
            </a:r>
            <a:r>
              <a:rPr lang="en-US" sz="2000" dirty="0" smtClean="0">
                <a:solidFill>
                  <a:schemeClr val="bg1"/>
                </a:solidFill>
              </a:rPr>
              <a:t>(MYBUFFER)*</a:t>
            </a:r>
            <a:r>
              <a:rPr lang="en-US" sz="2000" dirty="0" err="1" smtClean="0">
                <a:solidFill>
                  <a:schemeClr val="bg1"/>
                </a:solidFill>
              </a:rPr>
              <a:t>NumberOfBuffers</a:t>
            </a:r>
            <a:r>
              <a:rPr lang="en-US" sz="2000" dirty="0" smtClean="0">
                <a:solidFill>
                  <a:schemeClr val="bg1"/>
                </a:solidFill>
              </a:rPr>
              <a:t>;</a:t>
            </a:r>
            <a:endParaRPr lang="en-US" sz="2000" dirty="0">
              <a:solidFill>
                <a:schemeClr val="bg1"/>
              </a:solidFill>
            </a:endParaRPr>
          </a:p>
          <a:p>
            <a:pPr>
              <a:buNone/>
            </a:pPr>
            <a:r>
              <a:rPr lang="en-US" sz="2000" dirty="0" err="1" smtClean="0">
                <a:solidFill>
                  <a:schemeClr val="bg1"/>
                </a:solidFill>
              </a:rPr>
              <a:t>UserBuffersHead</a:t>
            </a:r>
            <a:r>
              <a:rPr lang="en-US" sz="2000" dirty="0" smtClean="0">
                <a:solidFill>
                  <a:schemeClr val="bg1"/>
                </a:solidFill>
              </a:rPr>
              <a:t> = </a:t>
            </a:r>
            <a:r>
              <a:rPr lang="en-US" sz="2000" dirty="0" err="1" smtClean="0">
                <a:solidFill>
                  <a:schemeClr val="bg1"/>
                </a:solidFill>
              </a:rPr>
              <a:t>malloc</a:t>
            </a:r>
            <a:r>
              <a:rPr lang="en-US" sz="2000" dirty="0" smtClean="0">
                <a:solidFill>
                  <a:schemeClr val="bg1"/>
                </a:solidFill>
              </a:rPr>
              <a:t>(</a:t>
            </a:r>
            <a:r>
              <a:rPr lang="en-US" sz="2000" dirty="0" err="1" smtClean="0">
                <a:solidFill>
                  <a:schemeClr val="bg1"/>
                </a:solidFill>
              </a:rPr>
              <a:t>AllocationSize</a:t>
            </a:r>
            <a:r>
              <a:rPr lang="en-US" sz="2000" dirty="0" smtClean="0">
                <a:solidFill>
                  <a:schemeClr val="bg1"/>
                </a:solidFill>
              </a:rPr>
              <a:t>);</a:t>
            </a:r>
            <a:br>
              <a:rPr lang="en-US" sz="2000" dirty="0" smtClean="0">
                <a:solidFill>
                  <a:schemeClr val="bg1"/>
                </a:solidFill>
              </a:rPr>
            </a:br>
            <a:endParaRPr lang="en-US" sz="2000" dirty="0">
              <a:solidFill>
                <a:schemeClr val="bg1"/>
              </a:solidFill>
            </a:endParaRPr>
          </a:p>
        </p:txBody>
      </p:sp>
      <p:sp>
        <p:nvSpPr>
          <p:cNvPr id="11" name="Slide Number Placeholder 10"/>
          <p:cNvSpPr>
            <a:spLocks noGrp="1"/>
          </p:cNvSpPr>
          <p:nvPr>
            <p:ph type="sldNum" sz="quarter" idx="4294967295"/>
          </p:nvPr>
        </p:nvSpPr>
        <p:spPr>
          <a:xfrm>
            <a:off x="7010400" y="6356350"/>
            <a:ext cx="2133600" cy="365125"/>
          </a:xfrm>
          <a:prstGeom prst="rect">
            <a:avLst/>
          </a:prstGeom>
        </p:spPr>
        <p:txBody>
          <a:bodyPr/>
          <a:lstStyle/>
          <a:p>
            <a:fld id="{E77C7A3F-DB19-4026-9A65-668E3AF35006}" type="slidenum">
              <a:rPr lang="en-US" smtClean="0"/>
              <a:pPr/>
              <a:t>73</a:t>
            </a:fld>
            <a:endParaRPr lang="en-US"/>
          </a:p>
        </p:txBody>
      </p:sp>
      <p:sp>
        <p:nvSpPr>
          <p:cNvPr id="5" name="Rectangular Callout 4"/>
          <p:cNvSpPr/>
          <p:nvPr/>
        </p:nvSpPr>
        <p:spPr>
          <a:xfrm>
            <a:off x="6248400" y="1905000"/>
            <a:ext cx="1828800" cy="609600"/>
          </a:xfrm>
          <a:prstGeom prst="wedgeRectCallout">
            <a:avLst>
              <a:gd name="adj1" fmla="val -132664"/>
              <a:gd name="adj2" fmla="val 13079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Overflow check</a:t>
            </a:r>
            <a:endParaRPr lang="en-US" dirty="0"/>
          </a:p>
        </p:txBody>
      </p:sp>
      <p:sp>
        <p:nvSpPr>
          <p:cNvPr id="6" name="Explosion 1 5"/>
          <p:cNvSpPr/>
          <p:nvPr/>
        </p:nvSpPr>
        <p:spPr>
          <a:xfrm>
            <a:off x="6337300" y="4864100"/>
            <a:ext cx="2514600" cy="1752600"/>
          </a:xfrm>
          <a:prstGeom prst="irregularSeal1">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Possible overflow</a:t>
            </a:r>
            <a:endParaRPr lang="en-US" dirty="0"/>
          </a:p>
        </p:txBody>
      </p:sp>
      <p:sp>
        <p:nvSpPr>
          <p:cNvPr id="9" name="Rectangular Callout 8"/>
          <p:cNvSpPr/>
          <p:nvPr/>
        </p:nvSpPr>
        <p:spPr>
          <a:xfrm>
            <a:off x="5791200" y="3505200"/>
            <a:ext cx="2133600" cy="609600"/>
          </a:xfrm>
          <a:prstGeom prst="wedgeRectCallout">
            <a:avLst>
              <a:gd name="adj1" fmla="val -88290"/>
              <a:gd name="adj2" fmla="val 7302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Increment and exit from loop</a:t>
            </a:r>
            <a:endParaRPr lang="en-US" dirty="0"/>
          </a:p>
        </p:txBody>
      </p:sp>
    </p:spTree>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4879" y="2177603"/>
            <a:ext cx="7690115" cy="2243691"/>
          </a:xfrm>
        </p:spPr>
        <p:txBody>
          <a:bodyPr/>
          <a:lstStyle/>
          <a:p>
            <a:r>
              <a:rPr lang="en-US" dirty="0" smtClean="0"/>
              <a:t>Model-based Design </a:t>
            </a:r>
            <a:r>
              <a:rPr lang="en-US" dirty="0" smtClean="0"/>
              <a:t/>
            </a:r>
            <a:br>
              <a:rPr lang="en-US" dirty="0" smtClean="0"/>
            </a:br>
            <a:r>
              <a:rPr lang="en-US" dirty="0" smtClean="0"/>
              <a:t/>
            </a:r>
            <a:br>
              <a:rPr lang="en-US" dirty="0" smtClean="0"/>
            </a:br>
            <a:r>
              <a:rPr lang="en-US" dirty="0" smtClean="0"/>
              <a:t>	</a:t>
            </a:r>
            <a:r>
              <a:rPr lang="en-US" sz="4000" dirty="0" smtClean="0"/>
              <a:t>- FORMULA</a:t>
            </a:r>
            <a:endParaRPr lang="en-US" dirty="0"/>
          </a:p>
        </p:txBody>
      </p:sp>
    </p:spTree>
    <p:extLst>
      <p:ext uri="{BB962C8B-B14F-4D97-AF65-F5344CB8AC3E}">
        <p14:creationId xmlns:p14="http://schemas.microsoft.com/office/powerpoint/2010/main" val="887896702"/>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t>FORMULA: </a:t>
            </a:r>
            <a:r>
              <a:rPr lang="en-US" sz="4000" dirty="0" smtClean="0"/>
              <a:t>Design Space Exploration</a:t>
            </a:r>
            <a:endParaRPr lang="en-US" sz="4000" dirty="0"/>
          </a:p>
        </p:txBody>
      </p:sp>
      <p:grpSp>
        <p:nvGrpSpPr>
          <p:cNvPr id="9" name="Group 8"/>
          <p:cNvGrpSpPr/>
          <p:nvPr/>
        </p:nvGrpSpPr>
        <p:grpSpPr>
          <a:xfrm>
            <a:off x="683612" y="1645316"/>
            <a:ext cx="7373901" cy="3688684"/>
            <a:chOff x="208320" y="1790519"/>
            <a:chExt cx="8476350" cy="4313218"/>
          </a:xfrm>
        </p:grpSpPr>
        <p:pic>
          <p:nvPicPr>
            <p:cNvPr id="3"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5870" y="1790519"/>
              <a:ext cx="18288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9570" y="1790519"/>
              <a:ext cx="18288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37720" y="1790519"/>
              <a:ext cx="18288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57738" y="4274937"/>
              <a:ext cx="18288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8320" y="4274937"/>
              <a:ext cx="18288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33029" y="4274937"/>
              <a:ext cx="18288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TextBox 9"/>
          <p:cNvSpPr txBox="1"/>
          <p:nvPr/>
        </p:nvSpPr>
        <p:spPr>
          <a:xfrm>
            <a:off x="389838" y="5924490"/>
            <a:ext cx="8601762" cy="400110"/>
          </a:xfrm>
          <a:prstGeom prst="rect">
            <a:avLst/>
          </a:prstGeom>
          <a:noFill/>
        </p:spPr>
        <p:txBody>
          <a:bodyPr wrap="square" rtlCol="0">
            <a:spAutoFit/>
          </a:bodyPr>
          <a:lstStyle/>
          <a:p>
            <a:pPr defTabSz="914400" fontAlgn="auto">
              <a:spcBef>
                <a:spcPts val="0"/>
              </a:spcBef>
              <a:spcAft>
                <a:spcPts val="0"/>
              </a:spcAft>
            </a:pPr>
            <a:r>
              <a:rPr lang="en-US" sz="2000" dirty="0" smtClean="0">
                <a:solidFill>
                  <a:prstClr val="black"/>
                </a:solidFill>
                <a:latin typeface="Arial" pitchFamily="34" charset="0"/>
                <a:cs typeface="Arial" pitchFamily="34" charset="0"/>
              </a:rPr>
              <a:t>Use </a:t>
            </a:r>
            <a:r>
              <a:rPr lang="en-US" sz="2000" dirty="0">
                <a:solidFill>
                  <a:prstClr val="black"/>
                </a:solidFill>
                <a:latin typeface="Arial" pitchFamily="34" charset="0"/>
                <a:cs typeface="Arial" pitchFamily="34" charset="0"/>
              </a:rPr>
              <a:t>Design Space </a:t>
            </a:r>
            <a:r>
              <a:rPr lang="en-US" sz="2000" dirty="0" smtClean="0">
                <a:solidFill>
                  <a:prstClr val="black"/>
                </a:solidFill>
                <a:latin typeface="Arial" pitchFamily="34" charset="0"/>
                <a:cs typeface="Arial" pitchFamily="34" charset="0"/>
              </a:rPr>
              <a:t>Exploration to identify valid candidate architectures</a:t>
            </a:r>
            <a:endParaRPr lang="en-US" sz="20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2627796950"/>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p:cNvPicPr>
            <a:picLocks noChangeAspect="1" noChangeArrowheads="1"/>
          </p:cNvPicPr>
          <p:nvPr/>
        </p:nvPicPr>
        <p:blipFill>
          <a:blip r:embed="rId2" cstate="print"/>
          <a:srcRect/>
          <a:stretch>
            <a:fillRect/>
          </a:stretch>
        </p:blipFill>
        <p:spPr bwMode="auto">
          <a:xfrm>
            <a:off x="4990347" y="1873203"/>
            <a:ext cx="3925053" cy="4432556"/>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FORMULA: Diversified Search</a:t>
            </a:r>
            <a:endParaRPr lang="en-US" dirty="0"/>
          </a:p>
        </p:txBody>
      </p:sp>
      <p:sp>
        <p:nvSpPr>
          <p:cNvPr id="11" name="Rounded Rectangle 10"/>
          <p:cNvSpPr/>
          <p:nvPr/>
        </p:nvSpPr>
        <p:spPr>
          <a:xfrm>
            <a:off x="2056991" y="2209803"/>
            <a:ext cx="1179912" cy="99631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Arial Narrow" pitchFamily="34" charset="0"/>
                <a:ea typeface="+mn-ea"/>
                <a:cs typeface="+mn-cs"/>
              </a:rPr>
              <a:t>SMT Formula</a:t>
            </a:r>
            <a:endParaRPr kumimoji="0" lang="en-US" sz="1600" b="0" i="0" u="none" strike="noStrike" kern="0" cap="none" spc="0" normalizeH="0" baseline="0" noProof="0" dirty="0">
              <a:ln>
                <a:noFill/>
              </a:ln>
              <a:solidFill>
                <a:sysClr val="windowText" lastClr="000000"/>
              </a:solidFill>
              <a:effectLst/>
              <a:uLnTx/>
              <a:uFillTx/>
              <a:latin typeface="Arial Narrow" pitchFamily="34" charset="0"/>
              <a:ea typeface="+mn-ea"/>
              <a:cs typeface="+mn-cs"/>
            </a:endParaRPr>
          </a:p>
        </p:txBody>
      </p:sp>
      <p:sp>
        <p:nvSpPr>
          <p:cNvPr id="13" name="Rounded Rectangle 12"/>
          <p:cNvSpPr/>
          <p:nvPr/>
        </p:nvSpPr>
        <p:spPr>
          <a:xfrm>
            <a:off x="3597370" y="3709656"/>
            <a:ext cx="1033009" cy="100829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Arial Narrow" pitchFamily="34" charset="0"/>
                <a:ea typeface="+mn-ea"/>
                <a:cs typeface="+mn-cs"/>
              </a:rPr>
              <a:t>Z3 Solver</a:t>
            </a:r>
            <a:endParaRPr kumimoji="0" lang="en-US" sz="1800" b="0" i="0" u="none" strike="noStrike" kern="0" cap="none" spc="0" normalizeH="0" baseline="0" noProof="0" dirty="0">
              <a:ln>
                <a:noFill/>
              </a:ln>
              <a:solidFill>
                <a:sysClr val="windowText" lastClr="000000"/>
              </a:solidFill>
              <a:effectLst/>
              <a:uLnTx/>
              <a:uFillTx/>
              <a:latin typeface="Arial Narrow" pitchFamily="34" charset="0"/>
              <a:ea typeface="+mn-ea"/>
              <a:cs typeface="+mn-cs"/>
            </a:endParaRPr>
          </a:p>
        </p:txBody>
      </p:sp>
      <p:sp>
        <p:nvSpPr>
          <p:cNvPr id="14" name="Right Arrow 13"/>
          <p:cNvSpPr/>
          <p:nvPr/>
        </p:nvSpPr>
        <p:spPr>
          <a:xfrm rot="2758105">
            <a:off x="2903638" y="3106652"/>
            <a:ext cx="1125999" cy="711924"/>
          </a:xfrm>
          <a:prstGeom prst="rightArrow">
            <a:avLst/>
          </a:prstGeom>
          <a:solidFill>
            <a:srgbClr val="4F81BD"/>
          </a:solidFill>
          <a:ln w="25400" cap="flat" cmpd="sng" algn="ctr">
            <a:noFill/>
            <a:prstDash val="solid"/>
          </a:ln>
          <a:effectLst/>
          <a:scene3d>
            <a:camera prst="orthographicFront">
              <a:rot lat="0" lon="0" rev="0"/>
            </a:camera>
            <a:lightRig rig="chilly" dir="t">
              <a:rot lat="0" lon="0" rev="18480000"/>
            </a:lightRig>
          </a:scene3d>
          <a:sp3d prstMaterial="clear">
            <a:bevelT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Narrow" pitchFamily="34" charset="0"/>
              <a:ea typeface="+mn-ea"/>
              <a:cs typeface="+mn-cs"/>
            </a:endParaRPr>
          </a:p>
        </p:txBody>
      </p:sp>
      <p:sp>
        <p:nvSpPr>
          <p:cNvPr id="17" name="Rounded Rectangle 16"/>
          <p:cNvSpPr/>
          <p:nvPr/>
        </p:nvSpPr>
        <p:spPr>
          <a:xfrm>
            <a:off x="1905000" y="5331606"/>
            <a:ext cx="1259016" cy="840594"/>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Arial Narrow" pitchFamily="34" charset="0"/>
                <a:ea typeface="+mn-ea"/>
                <a:cs typeface="+mn-cs"/>
              </a:rPr>
              <a:t>Remember this model</a:t>
            </a:r>
            <a:endParaRPr kumimoji="0" lang="en-US" sz="1600" b="0" i="0" u="none" strike="noStrike" kern="0" cap="none" spc="0" normalizeH="0" baseline="0" noProof="0" dirty="0">
              <a:ln>
                <a:noFill/>
              </a:ln>
              <a:solidFill>
                <a:sysClr val="windowText" lastClr="000000"/>
              </a:solidFill>
              <a:effectLst/>
              <a:uLnTx/>
              <a:uFillTx/>
              <a:latin typeface="Arial Narrow" pitchFamily="34" charset="0"/>
              <a:ea typeface="+mn-ea"/>
              <a:cs typeface="+mn-cs"/>
            </a:endParaRPr>
          </a:p>
        </p:txBody>
      </p:sp>
      <p:pic>
        <p:nvPicPr>
          <p:cNvPr id="19" name="Picture 3"/>
          <p:cNvPicPr>
            <a:picLocks noChangeAspect="1" noChangeArrowheads="1"/>
          </p:cNvPicPr>
          <p:nvPr/>
        </p:nvPicPr>
        <p:blipFill>
          <a:blip r:embed="rId3" cstate="print"/>
          <a:srcRect/>
          <a:stretch>
            <a:fillRect/>
          </a:stretch>
        </p:blipFill>
        <p:spPr bwMode="auto">
          <a:xfrm>
            <a:off x="4978182" y="1814337"/>
            <a:ext cx="4013418" cy="4510263"/>
          </a:xfrm>
          <a:prstGeom prst="rect">
            <a:avLst/>
          </a:prstGeom>
          <a:noFill/>
          <a:ln w="9525">
            <a:noFill/>
            <a:miter lim="800000"/>
            <a:headEnd/>
            <a:tailEnd/>
          </a:ln>
        </p:spPr>
      </p:pic>
      <p:sp>
        <p:nvSpPr>
          <p:cNvPr id="20" name="Right Arrow 19"/>
          <p:cNvSpPr/>
          <p:nvPr/>
        </p:nvSpPr>
        <p:spPr>
          <a:xfrm rot="8323646">
            <a:off x="2702028" y="4680811"/>
            <a:ext cx="1235050" cy="752041"/>
          </a:xfrm>
          <a:prstGeom prst="rightArrow">
            <a:avLst/>
          </a:prstGeom>
          <a:solidFill>
            <a:srgbClr val="4F81BD"/>
          </a:solidFill>
          <a:ln w="25400" cap="flat" cmpd="sng" algn="ctr">
            <a:noFill/>
            <a:prstDash val="solid"/>
          </a:ln>
          <a:effectLst/>
          <a:scene3d>
            <a:camera prst="orthographicFront">
              <a:rot lat="0" lon="0" rev="0"/>
            </a:camera>
            <a:lightRig rig="chilly" dir="t">
              <a:rot lat="0" lon="0" rev="18480000"/>
            </a:lightRig>
          </a:scene3d>
          <a:sp3d prstMaterial="clear">
            <a:bevelT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Narrow" pitchFamily="34" charset="0"/>
              <a:ea typeface="+mn-ea"/>
              <a:cs typeface="+mn-cs"/>
            </a:endParaRPr>
          </a:p>
        </p:txBody>
      </p:sp>
      <p:grpSp>
        <p:nvGrpSpPr>
          <p:cNvPr id="28" name="Group 27"/>
          <p:cNvGrpSpPr/>
          <p:nvPr/>
        </p:nvGrpSpPr>
        <p:grpSpPr>
          <a:xfrm>
            <a:off x="-381001" y="2517812"/>
            <a:ext cx="2811461" cy="3541889"/>
            <a:chOff x="-381001" y="2517812"/>
            <a:chExt cx="2811461" cy="3541889"/>
          </a:xfrm>
        </p:grpSpPr>
        <p:sp>
          <p:nvSpPr>
            <p:cNvPr id="12" name="Right Arrow 11"/>
            <p:cNvSpPr/>
            <p:nvPr/>
          </p:nvSpPr>
          <p:spPr>
            <a:xfrm rot="19193314">
              <a:off x="1128975" y="3141243"/>
              <a:ext cx="1301485" cy="752041"/>
            </a:xfrm>
            <a:prstGeom prst="rightArrow">
              <a:avLst/>
            </a:prstGeom>
            <a:solidFill>
              <a:srgbClr val="4F81BD"/>
            </a:solidFill>
            <a:ln w="25400" cap="flat" cmpd="sng" algn="ctr">
              <a:noFill/>
              <a:prstDash val="solid"/>
            </a:ln>
            <a:effectLst/>
            <a:scene3d>
              <a:camera prst="orthographicFront">
                <a:rot lat="0" lon="0" rev="0"/>
              </a:camera>
              <a:lightRig rig="chilly" dir="t">
                <a:rot lat="0" lon="0" rev="18480000"/>
              </a:lightRig>
            </a:scene3d>
            <a:sp3d prstMaterial="clear">
              <a:bevelT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Narrow" pitchFamily="34" charset="0"/>
                <a:ea typeface="+mn-ea"/>
                <a:cs typeface="+mn-cs"/>
              </a:endParaRPr>
            </a:p>
          </p:txBody>
        </p:sp>
        <p:sp>
          <p:nvSpPr>
            <p:cNvPr id="16" name="TextBox 15"/>
            <p:cNvSpPr txBox="1"/>
            <p:nvPr/>
          </p:nvSpPr>
          <p:spPr>
            <a:xfrm>
              <a:off x="-381000" y="2517812"/>
              <a:ext cx="2757295" cy="1015663"/>
            </a:xfrm>
            <a:prstGeom prst="rect">
              <a:avLst/>
            </a:prstGeom>
            <a:noFill/>
          </p:spPr>
          <p:txBody>
            <a:bodyPr wrap="square" rtlCol="0">
              <a:spAutoFit/>
            </a:bodyPr>
            <a:lstStyle/>
            <a:p>
              <a:pPr algn="ctr"/>
              <a:r>
                <a:rPr lang="en-US" sz="2000" dirty="0" smtClean="0">
                  <a:solidFill>
                    <a:schemeClr val="bg1"/>
                  </a:solidFill>
                  <a:latin typeface="Arial Narrow" pitchFamily="34" charset="0"/>
                </a:rPr>
                <a:t>Subtract all </a:t>
              </a:r>
            </a:p>
            <a:p>
              <a:pPr algn="ctr"/>
              <a:r>
                <a:rPr lang="en-US" sz="2000" dirty="0" smtClean="0">
                  <a:solidFill>
                    <a:schemeClr val="bg1"/>
                  </a:solidFill>
                  <a:latin typeface="Arial Narrow" pitchFamily="34" charset="0"/>
                </a:rPr>
                <a:t>isomorphic </a:t>
              </a:r>
            </a:p>
            <a:p>
              <a:pPr algn="ctr"/>
              <a:r>
                <a:rPr lang="en-US" sz="2000" dirty="0" smtClean="0">
                  <a:solidFill>
                    <a:schemeClr val="bg1"/>
                  </a:solidFill>
                  <a:latin typeface="Arial Narrow" pitchFamily="34" charset="0"/>
                </a:rPr>
                <a:t>solutions</a:t>
              </a:r>
              <a:endParaRPr lang="en-US" sz="2000" dirty="0">
                <a:solidFill>
                  <a:schemeClr val="bg1"/>
                </a:solidFill>
                <a:latin typeface="Arial Narrow" pitchFamily="34" charset="0"/>
              </a:endParaRPr>
            </a:p>
          </p:txBody>
        </p:sp>
        <p:sp>
          <p:nvSpPr>
            <p:cNvPr id="21" name="Rounded Rectangle 20"/>
            <p:cNvSpPr/>
            <p:nvPr/>
          </p:nvSpPr>
          <p:spPr>
            <a:xfrm>
              <a:off x="685800" y="3733800"/>
              <a:ext cx="1179912" cy="99631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Arial Narrow" pitchFamily="34" charset="0"/>
                  <a:ea typeface="+mn-ea"/>
                  <a:cs typeface="+mn-cs"/>
                </a:rPr>
                <a:t>SMT Formula</a:t>
              </a:r>
              <a:endParaRPr kumimoji="0" lang="en-US" sz="1600" b="0" i="0" u="none" strike="noStrike" kern="0" cap="none" spc="0" normalizeH="0" baseline="0" noProof="0" dirty="0">
                <a:ln>
                  <a:noFill/>
                </a:ln>
                <a:solidFill>
                  <a:sysClr val="windowText" lastClr="000000"/>
                </a:solidFill>
                <a:effectLst/>
                <a:uLnTx/>
                <a:uFillTx/>
                <a:latin typeface="Arial Narrow" pitchFamily="34" charset="0"/>
                <a:ea typeface="+mn-ea"/>
                <a:cs typeface="+mn-cs"/>
              </a:endParaRPr>
            </a:p>
          </p:txBody>
        </p:sp>
        <p:sp>
          <p:nvSpPr>
            <p:cNvPr id="22" name="Right Arrow 21"/>
            <p:cNvSpPr/>
            <p:nvPr/>
          </p:nvSpPr>
          <p:spPr>
            <a:xfrm rot="14183212">
              <a:off x="1275840" y="4700870"/>
              <a:ext cx="1007756" cy="711924"/>
            </a:xfrm>
            <a:prstGeom prst="rightArrow">
              <a:avLst/>
            </a:prstGeom>
            <a:solidFill>
              <a:srgbClr val="4F81BD"/>
            </a:solidFill>
            <a:ln w="25400" cap="flat" cmpd="sng" algn="ctr">
              <a:noFill/>
              <a:prstDash val="solid"/>
            </a:ln>
            <a:effectLst/>
            <a:scene3d>
              <a:camera prst="orthographicFront">
                <a:rot lat="0" lon="0" rev="0"/>
              </a:camera>
              <a:lightRig rig="chilly" dir="t">
                <a:rot lat="0" lon="0" rev="18480000"/>
              </a:lightRig>
            </a:scene3d>
            <a:sp3d prstMaterial="clear">
              <a:bevelT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Narrow" pitchFamily="34" charset="0"/>
                <a:ea typeface="+mn-ea"/>
                <a:cs typeface="+mn-cs"/>
              </a:endParaRPr>
            </a:p>
          </p:txBody>
        </p:sp>
        <p:sp>
          <p:nvSpPr>
            <p:cNvPr id="23" name="TextBox 22"/>
            <p:cNvSpPr txBox="1"/>
            <p:nvPr/>
          </p:nvSpPr>
          <p:spPr>
            <a:xfrm>
              <a:off x="-381001" y="5044038"/>
              <a:ext cx="2757295" cy="1015663"/>
            </a:xfrm>
            <a:prstGeom prst="rect">
              <a:avLst/>
            </a:prstGeom>
            <a:noFill/>
          </p:spPr>
          <p:txBody>
            <a:bodyPr wrap="square" rtlCol="0">
              <a:spAutoFit/>
            </a:bodyPr>
            <a:lstStyle/>
            <a:p>
              <a:pPr algn="ctr"/>
              <a:r>
                <a:rPr lang="en-US" sz="2000" dirty="0" smtClean="0">
                  <a:solidFill>
                    <a:schemeClr val="bg1"/>
                  </a:solidFill>
                  <a:latin typeface="Arial Narrow" pitchFamily="34" charset="0"/>
                </a:rPr>
                <a:t>Diversify and</a:t>
              </a:r>
            </a:p>
            <a:p>
              <a:pPr algn="ctr"/>
              <a:r>
                <a:rPr lang="en-US" sz="2000" dirty="0" smtClean="0">
                  <a:solidFill>
                    <a:schemeClr val="bg1"/>
                  </a:solidFill>
                  <a:latin typeface="Arial Narrow" pitchFamily="34" charset="0"/>
                </a:rPr>
                <a:t>Constrain</a:t>
              </a:r>
            </a:p>
            <a:p>
              <a:pPr algn="ctr"/>
              <a:r>
                <a:rPr lang="en-US" sz="2000" dirty="0" smtClean="0">
                  <a:solidFill>
                    <a:schemeClr val="bg1"/>
                  </a:solidFill>
                  <a:latin typeface="Arial Narrow" pitchFamily="34" charset="0"/>
                </a:rPr>
                <a:t>Search Space</a:t>
              </a:r>
            </a:p>
          </p:txBody>
        </p:sp>
      </p:grpSp>
      <p:grpSp>
        <p:nvGrpSpPr>
          <p:cNvPr id="27" name="Group 26"/>
          <p:cNvGrpSpPr/>
          <p:nvPr/>
        </p:nvGrpSpPr>
        <p:grpSpPr>
          <a:xfrm>
            <a:off x="0" y="3133556"/>
            <a:ext cx="2975113" cy="2238361"/>
            <a:chOff x="-3313" y="3093244"/>
            <a:chExt cx="2975113" cy="2238361"/>
          </a:xfrm>
        </p:grpSpPr>
        <p:sp>
          <p:nvSpPr>
            <p:cNvPr id="25" name="Right Arrow 24"/>
            <p:cNvSpPr/>
            <p:nvPr/>
          </p:nvSpPr>
          <p:spPr>
            <a:xfrm rot="16200000">
              <a:off x="1496657" y="3856463"/>
              <a:ext cx="2238361" cy="711924"/>
            </a:xfrm>
            <a:prstGeom prst="rightArrow">
              <a:avLst/>
            </a:prstGeom>
            <a:solidFill>
              <a:srgbClr val="4F81BD"/>
            </a:solidFill>
            <a:ln w="25400" cap="flat" cmpd="sng" algn="ctr">
              <a:noFill/>
              <a:prstDash val="solid"/>
            </a:ln>
            <a:effectLst/>
            <a:scene3d>
              <a:camera prst="orthographicFront">
                <a:rot lat="0" lon="0" rev="0"/>
              </a:camera>
              <a:lightRig rig="chilly" dir="t">
                <a:rot lat="0" lon="0" rev="18480000"/>
              </a:lightRig>
            </a:scene3d>
            <a:sp3d prstMaterial="clear">
              <a:bevelT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Narrow" pitchFamily="34" charset="0"/>
                <a:ea typeface="+mn-ea"/>
                <a:cs typeface="+mn-cs"/>
              </a:endParaRPr>
            </a:p>
          </p:txBody>
        </p:sp>
        <p:sp>
          <p:nvSpPr>
            <p:cNvPr id="26" name="TextBox 25"/>
            <p:cNvSpPr txBox="1"/>
            <p:nvPr/>
          </p:nvSpPr>
          <p:spPr>
            <a:xfrm>
              <a:off x="-3313" y="3742729"/>
              <a:ext cx="2757295" cy="1015663"/>
            </a:xfrm>
            <a:prstGeom prst="rect">
              <a:avLst/>
            </a:prstGeom>
            <a:noFill/>
          </p:spPr>
          <p:txBody>
            <a:bodyPr wrap="square" rtlCol="0">
              <a:spAutoFit/>
            </a:bodyPr>
            <a:lstStyle/>
            <a:p>
              <a:pPr algn="ctr"/>
              <a:r>
                <a:rPr lang="en-US" sz="2000" dirty="0" smtClean="0">
                  <a:solidFill>
                    <a:schemeClr val="bg1"/>
                  </a:solidFill>
                  <a:latin typeface="Arial Narrow" pitchFamily="34" charset="0"/>
                </a:rPr>
                <a:t>Subtract all </a:t>
              </a:r>
            </a:p>
            <a:p>
              <a:pPr algn="ctr"/>
              <a:r>
                <a:rPr lang="en-US" sz="2000" dirty="0" smtClean="0">
                  <a:solidFill>
                    <a:schemeClr val="bg1"/>
                  </a:solidFill>
                  <a:latin typeface="Arial Narrow" pitchFamily="34" charset="0"/>
                </a:rPr>
                <a:t>isomorphic </a:t>
              </a:r>
            </a:p>
            <a:p>
              <a:pPr algn="ctr"/>
              <a:r>
                <a:rPr lang="en-US" sz="2000" dirty="0" smtClean="0">
                  <a:solidFill>
                    <a:schemeClr val="bg1"/>
                  </a:solidFill>
                  <a:latin typeface="Arial Narrow" pitchFamily="34" charset="0"/>
                </a:rPr>
                <a:t>solutions</a:t>
              </a:r>
              <a:endParaRPr lang="en-US" sz="2000" dirty="0">
                <a:solidFill>
                  <a:schemeClr val="bg1"/>
                </a:solidFill>
                <a:latin typeface="Arial Narrow" pitchFamily="34" charset="0"/>
              </a:endParaRPr>
            </a:p>
          </p:txBody>
        </p:sp>
      </p:grpSp>
    </p:spTree>
    <p:extLst>
      <p:ext uri="{BB962C8B-B14F-4D97-AF65-F5344CB8AC3E}">
        <p14:creationId xmlns:p14="http://schemas.microsoft.com/office/powerpoint/2010/main" val="8342455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623656"/>
            <a:ext cx="7690115" cy="750205"/>
          </a:xfrm>
        </p:spPr>
        <p:txBody>
          <a:bodyPr/>
          <a:lstStyle/>
          <a:p>
            <a:r>
              <a:rPr lang="en-US" dirty="0" smtClean="0"/>
              <a:t>Verifying Compilers</a:t>
            </a:r>
            <a:endParaRPr lang="en-US" dirty="0"/>
          </a:p>
        </p:txBody>
      </p:sp>
      <p:graphicFrame>
        <p:nvGraphicFramePr>
          <p:cNvPr id="4" name="Diagram 3"/>
          <p:cNvGraphicFramePr/>
          <p:nvPr/>
        </p:nvGraphicFramePr>
        <p:xfrm>
          <a:off x="1272792" y="196975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ular Callout 4"/>
          <p:cNvSpPr/>
          <p:nvPr/>
        </p:nvSpPr>
        <p:spPr bwMode="auto">
          <a:xfrm>
            <a:off x="3155183" y="5154805"/>
            <a:ext cx="3778180" cy="1346479"/>
          </a:xfrm>
          <a:prstGeom prst="wedgeRectCallout">
            <a:avLst>
              <a:gd name="adj1" fmla="val -61985"/>
              <a:gd name="adj2" fmla="val -10541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
            </a:r>
            <a:r>
              <a:rPr kumimoji="0" lang="en-US" sz="2800" b="0" i="0" u="none" strike="noStrike" cap="none" normalizeH="0" baseline="0" dirty="0" smtClean="0">
                <a:solidFill>
                  <a:schemeClr val="bg1"/>
                </a:solidFill>
                <a:latin typeface="Segoe" pitchFamily="34" charset="0"/>
              </a:rPr>
              <a:t>re/post</a:t>
            </a:r>
            <a:r>
              <a:rPr kumimoji="0" lang="en-US" sz="2800" b="0" i="0" u="none" strike="noStrike" cap="none" normalizeH="0" dirty="0" smtClean="0">
                <a:solidFill>
                  <a:schemeClr val="bg1"/>
                </a:solidFill>
                <a:latin typeface="Segoe" pitchFamily="34" charset="0"/>
              </a:rPr>
              <a:t> conditions</a:t>
            </a:r>
          </a:p>
          <a:p>
            <a:pPr marL="0" marR="0" indent="0"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i</a:t>
            </a:r>
            <a:r>
              <a:rPr lang="en-US" sz="2800" baseline="0" dirty="0" smtClean="0">
                <a:solidFill>
                  <a:schemeClr val="bg1"/>
                </a:solidFill>
                <a:latin typeface="Segoe" pitchFamily="34" charset="0"/>
              </a:rPr>
              <a:t>nvariants</a:t>
            </a:r>
          </a:p>
          <a:p>
            <a:pPr marL="0" marR="0" indent="0"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dirty="0" smtClean="0">
                <a:solidFill>
                  <a:schemeClr val="bg1"/>
                </a:solidFill>
                <a:latin typeface="Segoe" pitchFamily="34" charset="0"/>
              </a:rPr>
              <a:t>and other annotations</a:t>
            </a:r>
            <a:endParaRPr kumimoji="0" lang="en-US" sz="2800" b="0" i="0" u="none" strike="noStrike" cap="none" normalizeH="0" baseline="0" dirty="0" smtClean="0">
              <a:solidFill>
                <a:schemeClr val="bg1"/>
              </a:solidFill>
              <a:latin typeface="Segoe" pitchFamily="34" charset="0"/>
            </a:endParaRPr>
          </a:p>
        </p:txBody>
      </p:sp>
    </p:spTree>
    <p:custDataLst>
      <p:tags r:id="rId1"/>
    </p:custDataLs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963881" y="1831447"/>
            <a:ext cx="4436919" cy="4401205"/>
          </a:xfrm>
          <a:prstGeom prst="rect">
            <a:avLst/>
          </a:prstGeom>
        </p:spPr>
        <p:txBody>
          <a:bodyPr wrap="square">
            <a:spAutoFit/>
          </a:bodyPr>
          <a:lstStyle/>
          <a:p>
            <a:r>
              <a:rPr lang="en-US" sz="2800" b="1" dirty="0" smtClean="0">
                <a:solidFill>
                  <a:schemeClr val="bg1"/>
                </a:solidFill>
              </a:rPr>
              <a:t>class C {</a:t>
            </a:r>
          </a:p>
          <a:p>
            <a:r>
              <a:rPr lang="en-US" sz="2800" b="1" dirty="0" smtClean="0">
                <a:solidFill>
                  <a:schemeClr val="bg1"/>
                </a:solidFill>
              </a:rPr>
              <a:t>     private </a:t>
            </a:r>
            <a:r>
              <a:rPr lang="en-US" sz="2800" b="1" dirty="0" err="1" smtClean="0">
                <a:solidFill>
                  <a:schemeClr val="bg1"/>
                </a:solidFill>
              </a:rPr>
              <a:t>int</a:t>
            </a:r>
            <a:r>
              <a:rPr lang="en-US" sz="2800" b="1" dirty="0" smtClean="0">
                <a:solidFill>
                  <a:schemeClr val="bg1"/>
                </a:solidFill>
              </a:rPr>
              <a:t> a, z;</a:t>
            </a:r>
          </a:p>
          <a:p>
            <a:r>
              <a:rPr lang="en-US" sz="2800" i="1" dirty="0" smtClean="0">
                <a:solidFill>
                  <a:schemeClr val="bg1"/>
                </a:solidFill>
              </a:rPr>
              <a:t>     </a:t>
            </a:r>
            <a:r>
              <a:rPr lang="en-US" sz="2800" b="1" dirty="0" smtClean="0">
                <a:solidFill>
                  <a:srgbClr val="FF0000"/>
                </a:solidFill>
              </a:rPr>
              <a:t>invariant z &gt; 0</a:t>
            </a:r>
          </a:p>
          <a:p>
            <a:endParaRPr lang="en-US" sz="2800" b="1" dirty="0" smtClean="0">
              <a:solidFill>
                <a:schemeClr val="bg1"/>
              </a:solidFill>
            </a:endParaRPr>
          </a:p>
          <a:p>
            <a:r>
              <a:rPr lang="en-US" sz="2800" b="1" dirty="0" smtClean="0">
                <a:solidFill>
                  <a:schemeClr val="bg1"/>
                </a:solidFill>
              </a:rPr>
              <a:t>     public void M()</a:t>
            </a:r>
          </a:p>
          <a:p>
            <a:r>
              <a:rPr lang="en-US" sz="2800" i="1" dirty="0" smtClean="0">
                <a:solidFill>
                  <a:schemeClr val="bg1"/>
                </a:solidFill>
              </a:rPr>
              <a:t> 	</a:t>
            </a:r>
            <a:r>
              <a:rPr lang="en-US" sz="2800" b="1" dirty="0" smtClean="0">
                <a:solidFill>
                  <a:srgbClr val="FF0000"/>
                </a:solidFill>
              </a:rPr>
              <a:t>requires a != 0</a:t>
            </a:r>
          </a:p>
          <a:p>
            <a:r>
              <a:rPr lang="en-US" sz="2800" dirty="0" smtClean="0">
                <a:solidFill>
                  <a:schemeClr val="bg1"/>
                </a:solidFill>
              </a:rPr>
              <a:t>	{ </a:t>
            </a:r>
          </a:p>
          <a:p>
            <a:r>
              <a:rPr lang="en-US" sz="2800" dirty="0" smtClean="0">
                <a:solidFill>
                  <a:schemeClr val="bg1"/>
                </a:solidFill>
              </a:rPr>
              <a:t>	    z = 100/a; </a:t>
            </a:r>
          </a:p>
          <a:p>
            <a:r>
              <a:rPr lang="en-US" sz="2800" dirty="0" smtClean="0">
                <a:solidFill>
                  <a:schemeClr val="bg1"/>
                </a:solidFill>
              </a:rPr>
              <a:t>	}</a:t>
            </a:r>
          </a:p>
          <a:p>
            <a:r>
              <a:rPr lang="en-US" sz="2800" dirty="0" smtClean="0">
                <a:solidFill>
                  <a:schemeClr val="bg1"/>
                </a:solidFill>
              </a:rPr>
              <a:t>}</a:t>
            </a:r>
            <a:endParaRPr lang="en-US" sz="2800" dirty="0">
              <a:solidFill>
                <a:schemeClr val="bg1"/>
              </a:solidFill>
            </a:endParaRPr>
          </a:p>
        </p:txBody>
      </p:sp>
      <p:sp>
        <p:nvSpPr>
          <p:cNvPr id="4" name="Title 3"/>
          <p:cNvSpPr>
            <a:spLocks noGrp="1"/>
          </p:cNvSpPr>
          <p:nvPr>
            <p:ph type="title"/>
          </p:nvPr>
        </p:nvSpPr>
        <p:spPr/>
        <p:txBody>
          <a:bodyPr/>
          <a:lstStyle/>
          <a:p>
            <a:r>
              <a:rPr lang="en-US" dirty="0" smtClean="0"/>
              <a:t>Annotations: Example</a:t>
            </a:r>
            <a:endParaRPr lang="en-US" dirty="0"/>
          </a:p>
        </p:txBody>
      </p:sp>
    </p:spTree>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i="1" smtClean="0"/>
              <a:t>Spec# Approach for a Verifying Compiler</a:t>
            </a:r>
            <a:endParaRPr lang="en-US" sz="4000" dirty="0"/>
          </a:p>
        </p:txBody>
      </p:sp>
      <p:sp>
        <p:nvSpPr>
          <p:cNvPr id="3" name="Content Placeholder 2"/>
          <p:cNvSpPr>
            <a:spLocks noGrp="1"/>
          </p:cNvSpPr>
          <p:nvPr>
            <p:ph idx="1"/>
          </p:nvPr>
        </p:nvSpPr>
        <p:spPr>
          <a:xfrm>
            <a:off x="381000" y="1588366"/>
            <a:ext cx="8382000" cy="4801314"/>
          </a:xfrm>
        </p:spPr>
        <p:txBody>
          <a:bodyPr/>
          <a:lstStyle/>
          <a:p>
            <a:r>
              <a:rPr lang="en-US" sz="2400" i="1" dirty="0" smtClean="0">
                <a:solidFill>
                  <a:srgbClr val="FF0000"/>
                </a:solidFill>
                <a:latin typeface="Calibri" pitchFamily="34" charset="0"/>
              </a:rPr>
              <a:t>Source Language</a:t>
            </a:r>
          </a:p>
          <a:p>
            <a:pPr lvl="1"/>
            <a:r>
              <a:rPr lang="en-US" sz="2400" dirty="0" smtClean="0">
                <a:latin typeface="Calibri" pitchFamily="34" charset="0"/>
              </a:rPr>
              <a:t>C# + goodies = Spec#</a:t>
            </a:r>
          </a:p>
          <a:p>
            <a:r>
              <a:rPr lang="en-US" sz="2400" i="1" dirty="0" smtClean="0">
                <a:solidFill>
                  <a:srgbClr val="FF0000"/>
                </a:solidFill>
                <a:latin typeface="Calibri" pitchFamily="34" charset="0"/>
              </a:rPr>
              <a:t>Specifications</a:t>
            </a:r>
          </a:p>
          <a:p>
            <a:pPr lvl="1"/>
            <a:r>
              <a:rPr lang="en-US" sz="2400" dirty="0" smtClean="0">
                <a:latin typeface="Calibri" pitchFamily="34" charset="0"/>
              </a:rPr>
              <a:t>method contracts,</a:t>
            </a:r>
          </a:p>
          <a:p>
            <a:pPr lvl="1"/>
            <a:r>
              <a:rPr lang="en-US" sz="2400" dirty="0" smtClean="0">
                <a:latin typeface="Calibri" pitchFamily="34" charset="0"/>
              </a:rPr>
              <a:t>invariants,</a:t>
            </a:r>
          </a:p>
          <a:p>
            <a:pPr lvl="1"/>
            <a:r>
              <a:rPr lang="en-US" sz="2400" dirty="0" smtClean="0">
                <a:latin typeface="Calibri" pitchFamily="34" charset="0"/>
              </a:rPr>
              <a:t>field and type annotations.</a:t>
            </a:r>
          </a:p>
          <a:p>
            <a:r>
              <a:rPr lang="en-US" sz="2400" i="1" dirty="0" smtClean="0">
                <a:solidFill>
                  <a:srgbClr val="FF0000"/>
                </a:solidFill>
                <a:latin typeface="Calibri" pitchFamily="34" charset="0"/>
              </a:rPr>
              <a:t>Program</a:t>
            </a:r>
            <a:r>
              <a:rPr lang="en-US" sz="2400" i="1" dirty="0" smtClean="0">
                <a:latin typeface="Calibri" pitchFamily="34" charset="0"/>
              </a:rPr>
              <a:t> </a:t>
            </a:r>
            <a:r>
              <a:rPr lang="en-US" sz="2400" i="1" dirty="0" smtClean="0">
                <a:solidFill>
                  <a:srgbClr val="FF0000"/>
                </a:solidFill>
                <a:latin typeface="Calibri" pitchFamily="34" charset="0"/>
              </a:rPr>
              <a:t>Logic</a:t>
            </a:r>
            <a:r>
              <a:rPr lang="en-US" sz="2400" i="1" dirty="0" smtClean="0">
                <a:latin typeface="Calibri" pitchFamily="34" charset="0"/>
              </a:rPr>
              <a:t>: </a:t>
            </a:r>
          </a:p>
          <a:p>
            <a:pPr lvl="1"/>
            <a:r>
              <a:rPr lang="en-US" sz="2400" i="1" dirty="0" err="1" smtClean="0">
                <a:latin typeface="Calibri" pitchFamily="34" charset="0"/>
              </a:rPr>
              <a:t>Dijkstra’s</a:t>
            </a:r>
            <a:r>
              <a:rPr lang="en-US" sz="2400" i="1" dirty="0" smtClean="0">
                <a:latin typeface="Calibri" pitchFamily="34" charset="0"/>
              </a:rPr>
              <a:t> weakest preconditions.</a:t>
            </a:r>
          </a:p>
          <a:p>
            <a:r>
              <a:rPr lang="en-US" sz="2400" i="1" dirty="0" smtClean="0">
                <a:solidFill>
                  <a:srgbClr val="FF0000"/>
                </a:solidFill>
                <a:latin typeface="Calibri" pitchFamily="34" charset="0"/>
              </a:rPr>
              <a:t>Automatic</a:t>
            </a:r>
            <a:r>
              <a:rPr lang="en-US" sz="2400" i="1" dirty="0" smtClean="0">
                <a:latin typeface="Calibri" pitchFamily="34" charset="0"/>
              </a:rPr>
              <a:t> </a:t>
            </a:r>
            <a:r>
              <a:rPr lang="en-US" sz="2400" i="1" dirty="0" smtClean="0">
                <a:solidFill>
                  <a:srgbClr val="FF0000"/>
                </a:solidFill>
                <a:latin typeface="Calibri" pitchFamily="34" charset="0"/>
              </a:rPr>
              <a:t>Verification</a:t>
            </a:r>
          </a:p>
          <a:p>
            <a:pPr lvl="1"/>
            <a:r>
              <a:rPr lang="en-US" sz="2400" dirty="0" smtClean="0">
                <a:latin typeface="Calibri" pitchFamily="34" charset="0"/>
              </a:rPr>
              <a:t>type checking,</a:t>
            </a:r>
          </a:p>
          <a:p>
            <a:pPr lvl="1"/>
            <a:r>
              <a:rPr lang="en-US" sz="2400" dirty="0" smtClean="0">
                <a:latin typeface="Calibri" pitchFamily="34" charset="0"/>
              </a:rPr>
              <a:t>verification condition generation (VCG),</a:t>
            </a:r>
          </a:p>
          <a:p>
            <a:pPr lvl="1"/>
            <a:r>
              <a:rPr lang="en-US" b="1" dirty="0" smtClean="0">
                <a:solidFill>
                  <a:srgbClr val="FF0000"/>
                </a:solidFill>
              </a:rPr>
              <a:t>SMT</a:t>
            </a:r>
            <a:endParaRPr lang="en-US" sz="2400" b="1" dirty="0">
              <a:solidFill>
                <a:srgbClr val="FF0000"/>
              </a:solidFill>
              <a:latin typeface="Calibri" pitchFamily="34" charset="0"/>
            </a:endParaRPr>
          </a:p>
        </p:txBody>
      </p:sp>
      <p:sp>
        <p:nvSpPr>
          <p:cNvPr id="5" name="TextBox 4"/>
          <p:cNvSpPr txBox="1">
            <a:spLocks noChangeArrowheads="1"/>
          </p:cNvSpPr>
          <p:nvPr/>
        </p:nvSpPr>
        <p:spPr bwMode="auto">
          <a:xfrm>
            <a:off x="5796897" y="1744054"/>
            <a:ext cx="2987675" cy="366713"/>
          </a:xfrm>
          <a:prstGeom prst="rect">
            <a:avLst/>
          </a:prstGeom>
          <a:noFill/>
          <a:ln w="9525">
            <a:noFill/>
            <a:miter lim="800000"/>
            <a:headEnd/>
            <a:tailEnd/>
          </a:ln>
        </p:spPr>
        <p:txBody>
          <a:bodyPr>
            <a:spAutoFit/>
          </a:bodyPr>
          <a:lstStyle/>
          <a:p>
            <a:r>
              <a:rPr lang="en-US" sz="1800" i="1" dirty="0">
                <a:solidFill>
                  <a:schemeClr val="accent2"/>
                </a:solidFill>
              </a:rPr>
              <a:t>Spec# (annotated C#)</a:t>
            </a:r>
          </a:p>
        </p:txBody>
      </p:sp>
      <p:sp>
        <p:nvSpPr>
          <p:cNvPr id="6" name="TextBox 5"/>
          <p:cNvSpPr txBox="1">
            <a:spLocks noChangeArrowheads="1"/>
          </p:cNvSpPr>
          <p:nvPr/>
        </p:nvSpPr>
        <p:spPr bwMode="auto">
          <a:xfrm>
            <a:off x="6019800" y="2971800"/>
            <a:ext cx="2987675" cy="366713"/>
          </a:xfrm>
          <a:prstGeom prst="rect">
            <a:avLst/>
          </a:prstGeom>
          <a:noFill/>
          <a:ln w="9525">
            <a:noFill/>
            <a:miter lim="800000"/>
            <a:headEnd/>
            <a:tailEnd/>
          </a:ln>
        </p:spPr>
        <p:txBody>
          <a:bodyPr>
            <a:spAutoFit/>
          </a:bodyPr>
          <a:lstStyle/>
          <a:p>
            <a:r>
              <a:rPr lang="en-US" sz="1800" i="1" dirty="0">
                <a:solidFill>
                  <a:schemeClr val="accent2"/>
                </a:solidFill>
              </a:rPr>
              <a:t>Boogie PL</a:t>
            </a:r>
          </a:p>
        </p:txBody>
      </p:sp>
      <p:sp>
        <p:nvSpPr>
          <p:cNvPr id="7" name="TextBox 6"/>
          <p:cNvSpPr txBox="1">
            <a:spLocks noChangeArrowheads="1"/>
          </p:cNvSpPr>
          <p:nvPr/>
        </p:nvSpPr>
        <p:spPr bwMode="auto">
          <a:xfrm>
            <a:off x="5851525" y="2290763"/>
            <a:ext cx="2987675" cy="3762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r>
              <a:rPr lang="en-US" sz="1800" dirty="0"/>
              <a:t>Spec# Compiler</a:t>
            </a:r>
          </a:p>
        </p:txBody>
      </p:sp>
      <p:sp>
        <p:nvSpPr>
          <p:cNvPr id="8" name="TextBox 7"/>
          <p:cNvSpPr txBox="1">
            <a:spLocks noChangeArrowheads="1"/>
          </p:cNvSpPr>
          <p:nvPr/>
        </p:nvSpPr>
        <p:spPr bwMode="auto">
          <a:xfrm>
            <a:off x="5849938" y="3656013"/>
            <a:ext cx="2987675" cy="3762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r>
              <a:rPr lang="en-US" sz="1800" dirty="0"/>
              <a:t>VC Generator</a:t>
            </a:r>
          </a:p>
        </p:txBody>
      </p:sp>
      <p:sp>
        <p:nvSpPr>
          <p:cNvPr id="9" name="TextBox 8"/>
          <p:cNvSpPr txBox="1">
            <a:spLocks noChangeArrowheads="1"/>
          </p:cNvSpPr>
          <p:nvPr/>
        </p:nvSpPr>
        <p:spPr bwMode="auto">
          <a:xfrm>
            <a:off x="6156325" y="4343400"/>
            <a:ext cx="2987675" cy="366713"/>
          </a:xfrm>
          <a:prstGeom prst="rect">
            <a:avLst/>
          </a:prstGeom>
          <a:noFill/>
          <a:ln w="9525">
            <a:noFill/>
            <a:miter lim="800000"/>
            <a:headEnd/>
            <a:tailEnd/>
          </a:ln>
        </p:spPr>
        <p:txBody>
          <a:bodyPr>
            <a:spAutoFit/>
          </a:bodyPr>
          <a:lstStyle/>
          <a:p>
            <a:r>
              <a:rPr lang="en-US" sz="1800" i="1" dirty="0">
                <a:solidFill>
                  <a:schemeClr val="accent2"/>
                </a:solidFill>
              </a:rPr>
              <a:t>Formulas</a:t>
            </a:r>
          </a:p>
        </p:txBody>
      </p:sp>
      <p:sp>
        <p:nvSpPr>
          <p:cNvPr id="10" name="TextBox 9"/>
          <p:cNvSpPr txBox="1">
            <a:spLocks noChangeArrowheads="1"/>
          </p:cNvSpPr>
          <p:nvPr/>
        </p:nvSpPr>
        <p:spPr bwMode="auto">
          <a:xfrm>
            <a:off x="5883275" y="5021263"/>
            <a:ext cx="2947904" cy="369332"/>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sz="1800" dirty="0" smtClean="0"/>
              <a:t>SMT Solver</a:t>
            </a:r>
            <a:endParaRPr lang="en-US" sz="1800" dirty="0"/>
          </a:p>
        </p:txBody>
      </p:sp>
      <p:sp>
        <p:nvSpPr>
          <p:cNvPr id="11" name="Line 25"/>
          <p:cNvSpPr>
            <a:spLocks noChangeShapeType="1"/>
          </p:cNvSpPr>
          <p:nvPr/>
        </p:nvSpPr>
        <p:spPr bwMode="auto">
          <a:xfrm>
            <a:off x="7315200" y="5410200"/>
            <a:ext cx="0" cy="53340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en-US"/>
          </a:p>
        </p:txBody>
      </p:sp>
      <p:cxnSp>
        <p:nvCxnSpPr>
          <p:cNvPr id="12" name="AutoShape 27"/>
          <p:cNvCxnSpPr>
            <a:cxnSpLocks noChangeShapeType="1"/>
            <a:stCxn id="7" idx="2"/>
            <a:endCxn id="8" idx="0"/>
          </p:cNvCxnSpPr>
          <p:nvPr/>
        </p:nvCxnSpPr>
        <p:spPr bwMode="auto">
          <a:xfrm flipH="1">
            <a:off x="7343775" y="2667000"/>
            <a:ext cx="1588" cy="989013"/>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13" name="AutoShape 28"/>
          <p:cNvCxnSpPr>
            <a:cxnSpLocks noChangeShapeType="1"/>
            <a:stCxn id="8" idx="2"/>
            <a:endCxn id="10" idx="0"/>
          </p:cNvCxnSpPr>
          <p:nvPr/>
        </p:nvCxnSpPr>
        <p:spPr bwMode="auto">
          <a:xfrm rot="16200000" flipH="1">
            <a:off x="6855995" y="4520030"/>
            <a:ext cx="989013" cy="13451"/>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spTree>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623656"/>
            <a:ext cx="7690115" cy="750205"/>
          </a:xfrm>
        </p:spPr>
        <p:txBody>
          <a:bodyPr/>
          <a:lstStyle/>
          <a:p>
            <a:r>
              <a:rPr lang="en-US" dirty="0" smtClean="0"/>
              <a:t>Test case generation</a:t>
            </a:r>
            <a:endParaRPr lang="en-US" dirty="0"/>
          </a:p>
        </p:txBody>
      </p:sp>
    </p:spTree>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Command language</a:t>
            </a:r>
            <a:endParaRPr lang="en-US" dirty="0"/>
          </a:p>
        </p:txBody>
      </p:sp>
      <p:sp>
        <p:nvSpPr>
          <p:cNvPr id="3" name="Content Placeholder 2"/>
          <p:cNvSpPr>
            <a:spLocks noGrp="1"/>
          </p:cNvSpPr>
          <p:nvPr>
            <p:ph idx="1"/>
          </p:nvPr>
        </p:nvSpPr>
        <p:spPr/>
        <p:txBody>
          <a:bodyPr/>
          <a:lstStyle/>
          <a:p>
            <a:r>
              <a:rPr lang="en-US" sz="3200" dirty="0" smtClean="0"/>
              <a:t>x := E</a:t>
            </a:r>
          </a:p>
          <a:p>
            <a:pPr lvl="1"/>
            <a:r>
              <a:rPr sz="2400" smtClean="0"/>
              <a:t>x := x + 1</a:t>
            </a:r>
          </a:p>
          <a:p>
            <a:pPr lvl="1"/>
            <a:endParaRPr sz="2400" smtClean="0"/>
          </a:p>
          <a:p>
            <a:pPr lvl="1"/>
            <a:r>
              <a:rPr sz="2400" smtClean="0"/>
              <a:t>x := 10</a:t>
            </a:r>
          </a:p>
          <a:p>
            <a:endParaRPr lang="en-US" sz="3200" dirty="0" smtClean="0"/>
          </a:p>
          <a:p>
            <a:r>
              <a:rPr lang="en-US" sz="3200" dirty="0" smtClean="0">
                <a:solidFill>
                  <a:schemeClr val="accent2"/>
                </a:solidFill>
              </a:rPr>
              <a:t>havoc</a:t>
            </a:r>
            <a:r>
              <a:rPr lang="en-US" sz="3200" dirty="0" smtClean="0"/>
              <a:t> x</a:t>
            </a:r>
          </a:p>
          <a:p>
            <a:endParaRPr lang="en-US" sz="3200" dirty="0" smtClean="0"/>
          </a:p>
          <a:p>
            <a:r>
              <a:rPr lang="en-US" sz="3200" dirty="0" smtClean="0"/>
              <a:t>S ; T</a:t>
            </a:r>
            <a:endParaRPr lang="en-US" sz="3200" dirty="0"/>
          </a:p>
        </p:txBody>
      </p:sp>
      <p:sp>
        <p:nvSpPr>
          <p:cNvPr id="4" name="Content Placeholder 3"/>
          <p:cNvSpPr>
            <a:spLocks noGrp="1"/>
          </p:cNvSpPr>
          <p:nvPr>
            <p:ph sz="half" idx="4294967295"/>
          </p:nvPr>
        </p:nvSpPr>
        <p:spPr>
          <a:xfrm>
            <a:off x="5029200" y="1411288"/>
            <a:ext cx="4114800" cy="2609850"/>
          </a:xfrm>
        </p:spPr>
        <p:txBody>
          <a:bodyPr/>
          <a:lstStyle/>
          <a:p>
            <a:r>
              <a:rPr lang="en-US" sz="3200" dirty="0" smtClean="0">
                <a:solidFill>
                  <a:schemeClr val="accent2"/>
                </a:solidFill>
              </a:rPr>
              <a:t>assert</a:t>
            </a:r>
            <a:r>
              <a:rPr lang="en-US" sz="3200" dirty="0" smtClean="0"/>
              <a:t> P</a:t>
            </a:r>
          </a:p>
          <a:p>
            <a:endParaRPr lang="en-US" sz="3200" dirty="0" smtClean="0"/>
          </a:p>
          <a:p>
            <a:r>
              <a:rPr lang="en-US" sz="3200" dirty="0" smtClean="0">
                <a:solidFill>
                  <a:schemeClr val="accent2"/>
                </a:solidFill>
              </a:rPr>
              <a:t>assume</a:t>
            </a:r>
            <a:r>
              <a:rPr lang="en-US" sz="3200" dirty="0" smtClean="0"/>
              <a:t> P</a:t>
            </a:r>
          </a:p>
          <a:p>
            <a:endParaRPr lang="en-US" sz="3200" dirty="0" smtClean="0"/>
          </a:p>
          <a:p>
            <a:r>
              <a:rPr lang="en-US" sz="3200" dirty="0" smtClean="0"/>
              <a:t>S </a:t>
            </a:r>
            <a:r>
              <a:rPr lang="en-US" sz="3200" dirty="0" smtClean="0">
                <a:sym typeface="Symbol"/>
              </a:rPr>
              <a:t> T</a:t>
            </a:r>
            <a:endParaRPr lang="en-US" sz="3200" dirty="0"/>
          </a:p>
        </p:txBody>
      </p:sp>
    </p:spTree>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800" smtClean="0"/>
              <a:t>Reasoning about execution </a:t>
            </a:r>
            <a:r>
              <a:rPr sz="4800" smtClean="0">
                <a:latin typeface="Calibri" pitchFamily="34" charset="0"/>
              </a:rPr>
              <a:t>traces</a:t>
            </a:r>
            <a:endParaRPr lang="en-US" sz="4800" dirty="0">
              <a:latin typeface="Calibri" pitchFamily="34" charset="0"/>
            </a:endParaRPr>
          </a:p>
        </p:txBody>
      </p:sp>
      <p:sp>
        <p:nvSpPr>
          <p:cNvPr id="3" name="Content Placeholder 2"/>
          <p:cNvSpPr>
            <a:spLocks noGrp="1"/>
          </p:cNvSpPr>
          <p:nvPr>
            <p:ph idx="1"/>
          </p:nvPr>
        </p:nvSpPr>
        <p:spPr>
          <a:xfrm>
            <a:off x="381000" y="1412875"/>
            <a:ext cx="8382000" cy="2210862"/>
          </a:xfrm>
        </p:spPr>
        <p:txBody>
          <a:bodyPr/>
          <a:lstStyle/>
          <a:p>
            <a:pPr>
              <a:tabLst>
                <a:tab pos="3206750" algn="l"/>
              </a:tabLst>
            </a:pPr>
            <a:r>
              <a:rPr lang="en-US" sz="3200" dirty="0" smtClean="0">
                <a:latin typeface="Calibri" pitchFamily="34" charset="0"/>
              </a:rPr>
              <a:t>Hoare triple	{ P }  S  { Q }	says that</a:t>
            </a:r>
          </a:p>
          <a:p>
            <a:pPr lvl="1">
              <a:buNone/>
            </a:pPr>
            <a:r>
              <a:rPr sz="3200" smtClean="0">
                <a:latin typeface="Calibri" pitchFamily="34" charset="0"/>
              </a:rPr>
              <a:t>	every terminating execution trace of S that starts in a state satisfying P</a:t>
            </a:r>
          </a:p>
          <a:p>
            <a:pPr lvl="2"/>
            <a:r>
              <a:rPr sz="3200" smtClean="0">
                <a:latin typeface="Calibri" pitchFamily="34" charset="0"/>
              </a:rPr>
              <a:t>does not go wrong, and</a:t>
            </a:r>
          </a:p>
          <a:p>
            <a:pPr lvl="2"/>
            <a:r>
              <a:rPr sz="3200" smtClean="0">
                <a:latin typeface="Calibri" pitchFamily="34" charset="0"/>
              </a:rPr>
              <a:t>terminates in a state satisfying Q</a:t>
            </a:r>
          </a:p>
        </p:txBody>
      </p:sp>
    </p:spTree>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800" smtClean="0">
                <a:latin typeface="Calibri" pitchFamily="34" charset="0"/>
              </a:rPr>
              <a:t>Reasoning about execution traces</a:t>
            </a:r>
            <a:endParaRPr lang="en-US" sz="4800" dirty="0">
              <a:latin typeface="Calibri" pitchFamily="34" charset="0"/>
            </a:endParaRPr>
          </a:p>
        </p:txBody>
      </p:sp>
      <p:sp>
        <p:nvSpPr>
          <p:cNvPr id="3" name="Content Placeholder 2"/>
          <p:cNvSpPr>
            <a:spLocks noGrp="1"/>
          </p:cNvSpPr>
          <p:nvPr>
            <p:ph idx="1"/>
          </p:nvPr>
        </p:nvSpPr>
        <p:spPr>
          <a:xfrm>
            <a:off x="381000" y="1412875"/>
            <a:ext cx="8382000" cy="5022914"/>
          </a:xfrm>
        </p:spPr>
        <p:txBody>
          <a:bodyPr/>
          <a:lstStyle/>
          <a:p>
            <a:pPr>
              <a:tabLst>
                <a:tab pos="3206750" algn="l"/>
              </a:tabLst>
            </a:pPr>
            <a:r>
              <a:rPr lang="en-US" sz="3200" dirty="0" smtClean="0"/>
              <a:t>Hoare triple	{ P }  S  { Q }	says that</a:t>
            </a:r>
          </a:p>
          <a:p>
            <a:pPr lvl="1">
              <a:buNone/>
            </a:pPr>
            <a:r>
              <a:rPr sz="3200" smtClean="0"/>
              <a:t>	every terminating execution trace of S that starts in a state satisfying P</a:t>
            </a:r>
          </a:p>
          <a:p>
            <a:pPr lvl="2"/>
            <a:r>
              <a:rPr sz="3200" smtClean="0"/>
              <a:t>does not go wrong, and</a:t>
            </a:r>
          </a:p>
          <a:p>
            <a:pPr lvl="2"/>
            <a:r>
              <a:rPr sz="3200" smtClean="0"/>
              <a:t>terminates in a state satisfying Q</a:t>
            </a:r>
          </a:p>
          <a:p>
            <a:r>
              <a:rPr lang="en-US" sz="3200" dirty="0" smtClean="0">
                <a:sym typeface="Symbol"/>
              </a:rPr>
              <a:t>Given S and Q, what is the weakest </a:t>
            </a:r>
            <a:r>
              <a:rPr lang="en-US" sz="3200" dirty="0" smtClean="0">
                <a:solidFill>
                  <a:srgbClr val="FF0000"/>
                </a:solidFill>
                <a:sym typeface="Symbol"/>
              </a:rPr>
              <a:t>P’ </a:t>
            </a:r>
            <a:r>
              <a:rPr lang="en-US" sz="3200" dirty="0" smtClean="0">
                <a:sym typeface="Symbol"/>
              </a:rPr>
              <a:t>satisfying {</a:t>
            </a:r>
            <a:r>
              <a:rPr lang="en-US" sz="3200" dirty="0" smtClean="0">
                <a:solidFill>
                  <a:srgbClr val="FF0000"/>
                </a:solidFill>
                <a:sym typeface="Symbol"/>
              </a:rPr>
              <a:t>P’</a:t>
            </a:r>
            <a:r>
              <a:rPr lang="en-US" sz="3200" dirty="0" smtClean="0">
                <a:sym typeface="Symbol"/>
              </a:rPr>
              <a:t>} S {Q} ?</a:t>
            </a:r>
          </a:p>
          <a:p>
            <a:pPr lvl="1"/>
            <a:r>
              <a:rPr sz="3200" smtClean="0">
                <a:sym typeface="Symbol"/>
              </a:rPr>
              <a:t>P' is called the </a:t>
            </a:r>
            <a:r>
              <a:rPr sz="3200" i="1" smtClean="0">
                <a:solidFill>
                  <a:srgbClr val="FF0000"/>
                </a:solidFill>
                <a:sym typeface="Symbol"/>
              </a:rPr>
              <a:t>weakest precondition</a:t>
            </a:r>
            <a:r>
              <a:rPr sz="3200" smtClean="0">
                <a:solidFill>
                  <a:srgbClr val="FF0000"/>
                </a:solidFill>
                <a:sym typeface="Symbol"/>
              </a:rPr>
              <a:t> </a:t>
            </a:r>
            <a:r>
              <a:rPr sz="3200" smtClean="0">
                <a:sym typeface="Symbol"/>
              </a:rPr>
              <a:t>of S with respect to Q, written </a:t>
            </a:r>
            <a:r>
              <a:rPr sz="3200" smtClean="0">
                <a:solidFill>
                  <a:srgbClr val="FF0000"/>
                </a:solidFill>
                <a:sym typeface="Symbol"/>
              </a:rPr>
              <a:t>wp(S, Q)</a:t>
            </a:r>
          </a:p>
          <a:p>
            <a:pPr lvl="1"/>
            <a:r>
              <a:rPr sz="3200" smtClean="0">
                <a:sym typeface="Symbol"/>
              </a:rPr>
              <a:t>to check {P} S {Q}, check </a:t>
            </a:r>
            <a:r>
              <a:rPr sz="3200" smtClean="0">
                <a:solidFill>
                  <a:srgbClr val="FF0000"/>
                </a:solidFill>
                <a:sym typeface="Symbol"/>
              </a:rPr>
              <a:t>P </a:t>
            </a:r>
            <a:r>
              <a:rPr lang="en-US" sz="3200" dirty="0" smtClean="0">
                <a:solidFill>
                  <a:srgbClr val="FF0000"/>
                </a:solidFill>
                <a:sym typeface="Symbol"/>
              </a:rPr>
              <a:t> P’</a:t>
            </a:r>
          </a:p>
        </p:txBody>
      </p:sp>
    </p:spTree>
    <p:custDataLst>
      <p:tags r:id="rId1"/>
    </p:custDataLs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Weakest preconditions</a:t>
            </a:r>
            <a:endParaRPr lang="en-US" dirty="0">
              <a:latin typeface="Calibri" pitchFamily="34" charset="0"/>
            </a:endParaRPr>
          </a:p>
        </p:txBody>
      </p:sp>
      <p:sp>
        <p:nvSpPr>
          <p:cNvPr id="3" name="Content Placeholder 2"/>
          <p:cNvSpPr>
            <a:spLocks noGrp="1"/>
          </p:cNvSpPr>
          <p:nvPr>
            <p:ph idx="1"/>
          </p:nvPr>
        </p:nvSpPr>
        <p:spPr>
          <a:xfrm>
            <a:off x="393032" y="1858043"/>
            <a:ext cx="8382000" cy="2757678"/>
          </a:xfrm>
        </p:spPr>
        <p:txBody>
          <a:bodyPr/>
          <a:lstStyle/>
          <a:p>
            <a:pPr>
              <a:buNone/>
            </a:pPr>
            <a:r>
              <a:rPr lang="en-US" dirty="0" err="1" smtClean="0">
                <a:latin typeface="Calibri" pitchFamily="34" charset="0"/>
              </a:rPr>
              <a:t>wp</a:t>
            </a:r>
            <a:r>
              <a:rPr lang="en-US" dirty="0" smtClean="0">
                <a:latin typeface="Calibri" pitchFamily="34" charset="0"/>
              </a:rPr>
              <a:t>( x := E,  Q ) =</a:t>
            </a:r>
          </a:p>
          <a:p>
            <a:pPr>
              <a:buNone/>
            </a:pPr>
            <a:r>
              <a:rPr lang="en-US" dirty="0" err="1" smtClean="0">
                <a:latin typeface="Calibri" pitchFamily="34" charset="0"/>
              </a:rPr>
              <a:t>wp</a:t>
            </a:r>
            <a:r>
              <a:rPr lang="en-US" dirty="0" smtClean="0">
                <a:latin typeface="Calibri" pitchFamily="34" charset="0"/>
              </a:rPr>
              <a:t>( </a:t>
            </a:r>
            <a:r>
              <a:rPr lang="en-US" dirty="0" smtClean="0">
                <a:solidFill>
                  <a:schemeClr val="accent2"/>
                </a:solidFill>
                <a:latin typeface="Calibri" pitchFamily="34" charset="0"/>
              </a:rPr>
              <a:t>havoc</a:t>
            </a:r>
            <a:r>
              <a:rPr lang="en-US" dirty="0" smtClean="0">
                <a:latin typeface="Calibri" pitchFamily="34" charset="0"/>
              </a:rPr>
              <a:t> x,  Q ) =</a:t>
            </a:r>
            <a:endParaRPr lang="en-US" dirty="0" smtClean="0">
              <a:latin typeface="Calibri" pitchFamily="34" charset="0"/>
              <a:sym typeface="Symbol"/>
            </a:endParaRPr>
          </a:p>
          <a:p>
            <a:pPr>
              <a:buNone/>
            </a:pPr>
            <a:r>
              <a:rPr lang="en-US" dirty="0" err="1" smtClean="0">
                <a:latin typeface="Calibri" pitchFamily="34" charset="0"/>
                <a:sym typeface="Symbol"/>
              </a:rPr>
              <a:t>wp</a:t>
            </a:r>
            <a:r>
              <a:rPr lang="en-US" dirty="0" smtClean="0">
                <a:latin typeface="Calibri" pitchFamily="34" charset="0"/>
                <a:sym typeface="Symbol"/>
              </a:rPr>
              <a:t>( </a:t>
            </a:r>
            <a:r>
              <a:rPr lang="en-US" dirty="0" smtClean="0">
                <a:solidFill>
                  <a:schemeClr val="accent2"/>
                </a:solidFill>
                <a:latin typeface="Calibri" pitchFamily="34" charset="0"/>
                <a:sym typeface="Symbol"/>
              </a:rPr>
              <a:t>assert</a:t>
            </a:r>
            <a:r>
              <a:rPr lang="en-US" dirty="0" smtClean="0">
                <a:latin typeface="Calibri" pitchFamily="34" charset="0"/>
                <a:sym typeface="Symbol"/>
              </a:rPr>
              <a:t> P,  Q ) =</a:t>
            </a:r>
          </a:p>
          <a:p>
            <a:pPr>
              <a:buNone/>
            </a:pPr>
            <a:r>
              <a:rPr lang="en-US" dirty="0" err="1" smtClean="0">
                <a:latin typeface="Calibri" pitchFamily="34" charset="0"/>
                <a:sym typeface="Symbol"/>
              </a:rPr>
              <a:t>wp</a:t>
            </a:r>
            <a:r>
              <a:rPr lang="en-US" dirty="0" smtClean="0">
                <a:latin typeface="Calibri" pitchFamily="34" charset="0"/>
                <a:sym typeface="Symbol"/>
              </a:rPr>
              <a:t>( </a:t>
            </a:r>
            <a:r>
              <a:rPr lang="en-US" dirty="0" smtClean="0">
                <a:solidFill>
                  <a:schemeClr val="accent2"/>
                </a:solidFill>
                <a:latin typeface="Calibri" pitchFamily="34" charset="0"/>
                <a:sym typeface="Symbol"/>
              </a:rPr>
              <a:t>assume</a:t>
            </a:r>
            <a:r>
              <a:rPr lang="en-US" dirty="0" smtClean="0">
                <a:latin typeface="Calibri" pitchFamily="34" charset="0"/>
                <a:sym typeface="Symbol"/>
              </a:rPr>
              <a:t> P,  Q ) =</a:t>
            </a:r>
          </a:p>
          <a:p>
            <a:pPr>
              <a:buNone/>
            </a:pPr>
            <a:r>
              <a:rPr lang="en-US" dirty="0" err="1" smtClean="0">
                <a:latin typeface="Calibri" pitchFamily="34" charset="0"/>
                <a:sym typeface="Symbol"/>
              </a:rPr>
              <a:t>wp</a:t>
            </a:r>
            <a:r>
              <a:rPr lang="en-US" dirty="0" smtClean="0">
                <a:latin typeface="Calibri" pitchFamily="34" charset="0"/>
                <a:sym typeface="Symbol"/>
              </a:rPr>
              <a:t>( S ; T,  Q ) =</a:t>
            </a:r>
          </a:p>
          <a:p>
            <a:pPr>
              <a:buNone/>
            </a:pPr>
            <a:r>
              <a:rPr lang="en-US" dirty="0" err="1" smtClean="0">
                <a:latin typeface="Calibri" pitchFamily="34" charset="0"/>
                <a:sym typeface="Symbol"/>
              </a:rPr>
              <a:t>wp</a:t>
            </a:r>
            <a:r>
              <a:rPr lang="en-US" dirty="0" smtClean="0">
                <a:latin typeface="Calibri" pitchFamily="34" charset="0"/>
                <a:sym typeface="Symbol"/>
              </a:rPr>
              <a:t>( S  T,  Q ) =</a:t>
            </a:r>
            <a:endParaRPr lang="en-US" dirty="0">
              <a:latin typeface="Calibri" pitchFamily="34" charset="0"/>
            </a:endParaRPr>
          </a:p>
        </p:txBody>
      </p:sp>
      <p:sp>
        <p:nvSpPr>
          <p:cNvPr id="4" name="Content Placeholder 3"/>
          <p:cNvSpPr>
            <a:spLocks noGrp="1"/>
          </p:cNvSpPr>
          <p:nvPr>
            <p:ph sz="half" idx="4294967295"/>
          </p:nvPr>
        </p:nvSpPr>
        <p:spPr>
          <a:xfrm>
            <a:off x="4836695" y="1844424"/>
            <a:ext cx="4114800" cy="2757487"/>
          </a:xfrm>
        </p:spPr>
        <p:txBody>
          <a:bodyPr/>
          <a:lstStyle/>
          <a:p>
            <a:pPr>
              <a:buNone/>
            </a:pPr>
            <a:r>
              <a:rPr lang="en-US" dirty="0" smtClean="0">
                <a:latin typeface="Calibri" pitchFamily="34" charset="0"/>
              </a:rPr>
              <a:t>Q[ E / x ]</a:t>
            </a:r>
          </a:p>
          <a:p>
            <a:pPr>
              <a:buNone/>
            </a:pPr>
            <a:r>
              <a:rPr lang="en-US" dirty="0" smtClean="0">
                <a:latin typeface="Calibri" pitchFamily="34" charset="0"/>
              </a:rPr>
              <a:t>(</a:t>
            </a:r>
            <a:r>
              <a:rPr lang="en-US" dirty="0" smtClean="0">
                <a:latin typeface="Calibri" pitchFamily="34" charset="0"/>
                <a:sym typeface="Symbol"/>
              </a:rPr>
              <a:t>x   Q )</a:t>
            </a:r>
          </a:p>
          <a:p>
            <a:pPr>
              <a:buNone/>
            </a:pPr>
            <a:r>
              <a:rPr lang="en-US" dirty="0" smtClean="0">
                <a:latin typeface="Calibri" pitchFamily="34" charset="0"/>
                <a:sym typeface="Symbol"/>
              </a:rPr>
              <a:t>P  Q</a:t>
            </a:r>
          </a:p>
          <a:p>
            <a:pPr>
              <a:buNone/>
            </a:pPr>
            <a:r>
              <a:rPr lang="en-US" dirty="0" smtClean="0">
                <a:latin typeface="Calibri" pitchFamily="34" charset="0"/>
                <a:sym typeface="Symbol"/>
              </a:rPr>
              <a:t>P  Q</a:t>
            </a:r>
          </a:p>
          <a:p>
            <a:pPr>
              <a:buNone/>
            </a:pPr>
            <a:r>
              <a:rPr lang="en-US" dirty="0" err="1" smtClean="0">
                <a:latin typeface="Calibri" pitchFamily="34" charset="0"/>
                <a:sym typeface="Symbol"/>
              </a:rPr>
              <a:t>wp</a:t>
            </a:r>
            <a:r>
              <a:rPr lang="en-US" dirty="0" smtClean="0">
                <a:latin typeface="Calibri" pitchFamily="34" charset="0"/>
                <a:sym typeface="Symbol"/>
              </a:rPr>
              <a:t>( S,  </a:t>
            </a:r>
            <a:r>
              <a:rPr lang="en-US" dirty="0" err="1" smtClean="0">
                <a:latin typeface="Calibri" pitchFamily="34" charset="0"/>
                <a:sym typeface="Symbol"/>
              </a:rPr>
              <a:t>wp</a:t>
            </a:r>
            <a:r>
              <a:rPr lang="en-US" dirty="0" smtClean="0">
                <a:latin typeface="Calibri" pitchFamily="34" charset="0"/>
                <a:sym typeface="Symbol"/>
              </a:rPr>
              <a:t>( T, Q ))</a:t>
            </a:r>
          </a:p>
          <a:p>
            <a:pPr>
              <a:buNone/>
            </a:pPr>
            <a:r>
              <a:rPr lang="en-US" dirty="0" err="1" smtClean="0">
                <a:latin typeface="Calibri" pitchFamily="34" charset="0"/>
                <a:sym typeface="Symbol"/>
              </a:rPr>
              <a:t>wp</a:t>
            </a:r>
            <a:r>
              <a:rPr lang="en-US" dirty="0" smtClean="0">
                <a:latin typeface="Calibri" pitchFamily="34" charset="0"/>
                <a:sym typeface="Symbol"/>
              </a:rPr>
              <a:t>( S, Q )  </a:t>
            </a:r>
            <a:r>
              <a:rPr lang="en-US" dirty="0" err="1" smtClean="0">
                <a:latin typeface="Calibri" pitchFamily="34" charset="0"/>
                <a:sym typeface="Symbol"/>
              </a:rPr>
              <a:t>wp</a:t>
            </a:r>
            <a:r>
              <a:rPr lang="en-US" dirty="0" smtClean="0">
                <a:latin typeface="Calibri" pitchFamily="34" charset="0"/>
                <a:sym typeface="Symbol"/>
              </a:rPr>
              <a:t>( T, Q )</a:t>
            </a:r>
            <a:endParaRPr lang="en-US" dirty="0">
              <a:latin typeface="Calibri" pitchFamily="34" charset="0"/>
            </a:endParaRPr>
          </a:p>
        </p:txBody>
      </p:sp>
    </p:spTree>
    <p:custDataLst>
      <p:tags r:id="rId1"/>
    </p:custDataLs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Structured if statement</a:t>
            </a:r>
            <a:endParaRPr lang="en-US" dirty="0">
              <a:latin typeface="Calibri" pitchFamily="34" charset="0"/>
            </a:endParaRPr>
          </a:p>
        </p:txBody>
      </p:sp>
      <p:sp>
        <p:nvSpPr>
          <p:cNvPr id="3" name="Content Placeholder 2"/>
          <p:cNvSpPr>
            <a:spLocks noGrp="1"/>
          </p:cNvSpPr>
          <p:nvPr>
            <p:ph idx="1"/>
          </p:nvPr>
        </p:nvSpPr>
        <p:spPr/>
        <p:txBody>
          <a:bodyPr/>
          <a:lstStyle/>
          <a:p>
            <a:endParaRPr lang="en-US" dirty="0" smtClean="0">
              <a:solidFill>
                <a:schemeClr val="accent2"/>
              </a:solidFill>
            </a:endParaRPr>
          </a:p>
          <a:p>
            <a:pPr>
              <a:buNone/>
            </a:pPr>
            <a:r>
              <a:rPr lang="en-US" dirty="0" smtClean="0">
                <a:solidFill>
                  <a:schemeClr val="accent2"/>
                </a:solidFill>
                <a:latin typeface="Calibri" pitchFamily="34" charset="0"/>
              </a:rPr>
              <a:t>if</a:t>
            </a:r>
            <a:r>
              <a:rPr lang="en-US" dirty="0" smtClean="0">
                <a:latin typeface="Calibri" pitchFamily="34" charset="0"/>
              </a:rPr>
              <a:t> E </a:t>
            </a:r>
            <a:r>
              <a:rPr lang="en-US" dirty="0" smtClean="0">
                <a:solidFill>
                  <a:schemeClr val="accent2"/>
                </a:solidFill>
                <a:latin typeface="Calibri" pitchFamily="34" charset="0"/>
              </a:rPr>
              <a:t>then</a:t>
            </a:r>
            <a:r>
              <a:rPr lang="en-US" dirty="0" smtClean="0">
                <a:latin typeface="Calibri" pitchFamily="34" charset="0"/>
              </a:rPr>
              <a:t> S </a:t>
            </a:r>
            <a:r>
              <a:rPr lang="en-US" dirty="0" smtClean="0">
                <a:solidFill>
                  <a:schemeClr val="accent2"/>
                </a:solidFill>
                <a:latin typeface="Calibri" pitchFamily="34" charset="0"/>
              </a:rPr>
              <a:t>else</a:t>
            </a:r>
            <a:r>
              <a:rPr lang="en-US" dirty="0" smtClean="0">
                <a:latin typeface="Calibri" pitchFamily="34" charset="0"/>
              </a:rPr>
              <a:t> T </a:t>
            </a:r>
            <a:r>
              <a:rPr lang="en-US" dirty="0" smtClean="0">
                <a:solidFill>
                  <a:schemeClr val="accent2"/>
                </a:solidFill>
                <a:latin typeface="Calibri" pitchFamily="34" charset="0"/>
              </a:rPr>
              <a:t>end</a:t>
            </a:r>
            <a:r>
              <a:rPr lang="en-US" dirty="0" smtClean="0">
                <a:latin typeface="Calibri" pitchFamily="34" charset="0"/>
              </a:rPr>
              <a:t>  =</a:t>
            </a:r>
          </a:p>
          <a:p>
            <a:endParaRPr lang="en-US" dirty="0" smtClean="0">
              <a:latin typeface="Calibri" pitchFamily="34" charset="0"/>
            </a:endParaRPr>
          </a:p>
          <a:p>
            <a:pPr>
              <a:buNone/>
            </a:pPr>
            <a:r>
              <a:rPr lang="en-US" dirty="0" smtClean="0">
                <a:latin typeface="Calibri" pitchFamily="34" charset="0"/>
              </a:rPr>
              <a:t>		</a:t>
            </a:r>
            <a:r>
              <a:rPr lang="en-US" dirty="0" smtClean="0">
                <a:solidFill>
                  <a:schemeClr val="accent2"/>
                </a:solidFill>
                <a:latin typeface="Calibri" pitchFamily="34" charset="0"/>
              </a:rPr>
              <a:t>assume</a:t>
            </a:r>
            <a:r>
              <a:rPr lang="en-US" dirty="0" smtClean="0">
                <a:latin typeface="Calibri" pitchFamily="34" charset="0"/>
              </a:rPr>
              <a:t> E;  S</a:t>
            </a:r>
          </a:p>
          <a:p>
            <a:pPr>
              <a:buNone/>
            </a:pPr>
            <a:r>
              <a:rPr lang="en-US" dirty="0" smtClean="0">
                <a:latin typeface="Calibri" pitchFamily="34" charset="0"/>
                <a:sym typeface="Symbol"/>
              </a:rPr>
              <a:t>		</a:t>
            </a:r>
          </a:p>
          <a:p>
            <a:pPr>
              <a:buNone/>
            </a:pPr>
            <a:r>
              <a:rPr lang="en-US" dirty="0" smtClean="0">
                <a:latin typeface="Calibri" pitchFamily="34" charset="0"/>
                <a:sym typeface="Symbol"/>
              </a:rPr>
              <a:t>		</a:t>
            </a:r>
            <a:r>
              <a:rPr lang="en-US" dirty="0" smtClean="0">
                <a:solidFill>
                  <a:schemeClr val="accent2"/>
                </a:solidFill>
                <a:latin typeface="Calibri" pitchFamily="34" charset="0"/>
                <a:sym typeface="Symbol"/>
              </a:rPr>
              <a:t>assume</a:t>
            </a:r>
            <a:r>
              <a:rPr lang="en-US" dirty="0" smtClean="0">
                <a:latin typeface="Calibri" pitchFamily="34" charset="0"/>
                <a:sym typeface="Symbol"/>
              </a:rPr>
              <a:t> </a:t>
            </a:r>
            <a:r>
              <a:rPr lang="en-US" dirty="0" smtClean="0">
                <a:latin typeface="Calibri" pitchFamily="34" charset="0"/>
                <a:cs typeface="Segoe UI"/>
                <a:sym typeface="Symbol"/>
              </a:rPr>
              <a:t>¬</a:t>
            </a:r>
            <a:r>
              <a:rPr lang="en-US" dirty="0" smtClean="0">
                <a:latin typeface="Calibri" pitchFamily="34" charset="0"/>
              </a:rPr>
              <a:t>E;  T</a:t>
            </a:r>
            <a:endParaRPr lang="en-US" dirty="0">
              <a:latin typeface="Calibri" pitchFamily="34" charset="0"/>
            </a:endParaRPr>
          </a:p>
        </p:txBody>
      </p:sp>
    </p:spTree>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While loop with loop invariant</a:t>
            </a:r>
            <a:endParaRPr lang="en-US" dirty="0"/>
          </a:p>
        </p:txBody>
      </p:sp>
      <p:sp>
        <p:nvSpPr>
          <p:cNvPr id="3" name="Content Placeholder 2"/>
          <p:cNvSpPr>
            <a:spLocks noGrp="1"/>
          </p:cNvSpPr>
          <p:nvPr>
            <p:ph idx="1"/>
          </p:nvPr>
        </p:nvSpPr>
        <p:spPr>
          <a:xfrm>
            <a:off x="381000" y="1275072"/>
            <a:ext cx="8763000" cy="5055230"/>
          </a:xfrm>
        </p:spPr>
        <p:txBody>
          <a:bodyPr/>
          <a:lstStyle/>
          <a:p>
            <a:pPr>
              <a:buNone/>
              <a:tabLst>
                <a:tab pos="914400" algn="l"/>
              </a:tabLst>
            </a:pPr>
            <a:r>
              <a:rPr lang="en-US" dirty="0" smtClean="0"/>
              <a:t>	while E</a:t>
            </a:r>
            <a:br>
              <a:rPr lang="en-US" dirty="0" smtClean="0"/>
            </a:br>
            <a:r>
              <a:rPr lang="en-US" dirty="0" smtClean="0"/>
              <a:t>	invariant J</a:t>
            </a:r>
            <a:br>
              <a:rPr lang="en-US" dirty="0" smtClean="0"/>
            </a:br>
            <a:r>
              <a:rPr lang="en-US" dirty="0" smtClean="0"/>
              <a:t>do</a:t>
            </a:r>
            <a:br>
              <a:rPr lang="en-US" dirty="0" smtClean="0"/>
            </a:br>
            <a:r>
              <a:rPr lang="en-US" dirty="0" smtClean="0"/>
              <a:t>	S</a:t>
            </a:r>
            <a:br>
              <a:rPr lang="en-US" dirty="0" smtClean="0"/>
            </a:br>
            <a:r>
              <a:rPr lang="en-US" dirty="0" smtClean="0"/>
              <a:t>end</a:t>
            </a:r>
          </a:p>
          <a:p>
            <a:pPr>
              <a:lnSpc>
                <a:spcPct val="100000"/>
              </a:lnSpc>
              <a:spcBef>
                <a:spcPts val="1800"/>
              </a:spcBef>
              <a:buNone/>
              <a:tabLst>
                <a:tab pos="914400" algn="l"/>
                <a:tab pos="1377950" algn="l"/>
              </a:tabLst>
            </a:pPr>
            <a:r>
              <a:rPr lang="en-US" dirty="0" smtClean="0"/>
              <a:t>	=	</a:t>
            </a:r>
            <a:r>
              <a:rPr lang="en-US" dirty="0" smtClean="0">
                <a:solidFill>
                  <a:schemeClr val="accent2"/>
                </a:solidFill>
              </a:rPr>
              <a:t>assert</a:t>
            </a:r>
            <a:r>
              <a:rPr lang="en-US" dirty="0" smtClean="0"/>
              <a:t> J;</a:t>
            </a:r>
            <a:br>
              <a:rPr lang="en-US" dirty="0" smtClean="0"/>
            </a:br>
            <a:r>
              <a:rPr lang="en-US" dirty="0" smtClean="0"/>
              <a:t>	</a:t>
            </a:r>
            <a:r>
              <a:rPr lang="en-US" dirty="0" smtClean="0">
                <a:solidFill>
                  <a:schemeClr val="accent2"/>
                </a:solidFill>
              </a:rPr>
              <a:t>havoc</a:t>
            </a:r>
            <a:r>
              <a:rPr lang="en-US" dirty="0" smtClean="0"/>
              <a:t> x;  </a:t>
            </a:r>
            <a:r>
              <a:rPr lang="en-US" dirty="0" smtClean="0">
                <a:solidFill>
                  <a:schemeClr val="accent2"/>
                </a:solidFill>
              </a:rPr>
              <a:t>assume</a:t>
            </a:r>
            <a:r>
              <a:rPr lang="en-US" dirty="0" smtClean="0"/>
              <a:t> J;</a:t>
            </a:r>
            <a:br>
              <a:rPr lang="en-US" dirty="0" smtClean="0"/>
            </a:br>
            <a:r>
              <a:rPr lang="en-US" dirty="0" smtClean="0"/>
              <a:t>	(	</a:t>
            </a:r>
            <a:r>
              <a:rPr lang="en-US" dirty="0" smtClean="0">
                <a:solidFill>
                  <a:schemeClr val="accent2"/>
                </a:solidFill>
              </a:rPr>
              <a:t>assume</a:t>
            </a:r>
            <a:r>
              <a:rPr lang="en-US" dirty="0" smtClean="0"/>
              <a:t> E;  S;  </a:t>
            </a:r>
            <a:r>
              <a:rPr lang="en-US" dirty="0" smtClean="0">
                <a:solidFill>
                  <a:schemeClr val="accent2"/>
                </a:solidFill>
              </a:rPr>
              <a:t>assert</a:t>
            </a:r>
            <a:r>
              <a:rPr lang="en-US" dirty="0" smtClean="0"/>
              <a:t> J;  </a:t>
            </a:r>
            <a:r>
              <a:rPr lang="en-US" dirty="0" smtClean="0">
                <a:solidFill>
                  <a:schemeClr val="accent2"/>
                </a:solidFill>
              </a:rPr>
              <a:t>assume</a:t>
            </a:r>
            <a:r>
              <a:rPr lang="en-US" dirty="0" smtClean="0"/>
              <a:t> </a:t>
            </a:r>
            <a:r>
              <a:rPr lang="en-US" dirty="0" smtClean="0">
                <a:solidFill>
                  <a:schemeClr val="accent2"/>
                </a:solidFill>
              </a:rPr>
              <a:t>false</a:t>
            </a:r>
            <a:r>
              <a:rPr lang="en-US" dirty="0" smtClean="0"/>
              <a:t/>
            </a:r>
            <a:br>
              <a:rPr lang="en-US" dirty="0" smtClean="0"/>
            </a:br>
            <a:r>
              <a:rPr lang="en-US" dirty="0" smtClean="0"/>
              <a:t>	</a:t>
            </a:r>
            <a:r>
              <a:rPr lang="en-US" dirty="0" smtClean="0">
                <a:sym typeface="Symbol"/>
              </a:rPr>
              <a:t>	</a:t>
            </a:r>
            <a:r>
              <a:rPr lang="en-US" dirty="0" smtClean="0">
                <a:solidFill>
                  <a:schemeClr val="accent2"/>
                </a:solidFill>
                <a:sym typeface="Symbol"/>
              </a:rPr>
              <a:t>assume</a:t>
            </a:r>
            <a:r>
              <a:rPr lang="en-US" dirty="0" smtClean="0">
                <a:sym typeface="Symbol"/>
              </a:rPr>
              <a:t> </a:t>
            </a:r>
            <a:r>
              <a:rPr lang="en-US" dirty="0" smtClean="0">
                <a:latin typeface="Segoe UI"/>
                <a:cs typeface="Segoe UI"/>
                <a:sym typeface="Symbol"/>
              </a:rPr>
              <a:t>¬</a:t>
            </a:r>
            <a:r>
              <a:rPr lang="en-US" dirty="0" smtClean="0"/>
              <a:t>E</a:t>
            </a:r>
            <a:br>
              <a:rPr lang="en-US" dirty="0" smtClean="0"/>
            </a:br>
            <a:r>
              <a:rPr lang="en-US" dirty="0" smtClean="0"/>
              <a:t>	)</a:t>
            </a:r>
            <a:endParaRPr lang="en-US" dirty="0"/>
          </a:p>
        </p:txBody>
      </p:sp>
      <p:sp>
        <p:nvSpPr>
          <p:cNvPr id="6" name="Rounded Rectangle 5"/>
          <p:cNvSpPr/>
          <p:nvPr/>
        </p:nvSpPr>
        <p:spPr bwMode="auto">
          <a:xfrm>
            <a:off x="4394578" y="1487620"/>
            <a:ext cx="3725839" cy="1078173"/>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where x denotes the assignment targets</a:t>
            </a:r>
            <a:r>
              <a:rPr kumimoji="0" lang="en-US" sz="24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of S</a:t>
            </a:r>
            <a:endPar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Right Brace 6"/>
          <p:cNvSpPr/>
          <p:nvPr/>
        </p:nvSpPr>
        <p:spPr>
          <a:xfrm>
            <a:off x="4212209" y="3799477"/>
            <a:ext cx="368489" cy="477671"/>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TextBox 7"/>
          <p:cNvSpPr txBox="1"/>
          <p:nvPr/>
        </p:nvSpPr>
        <p:spPr>
          <a:xfrm>
            <a:off x="4648937" y="3690295"/>
            <a:ext cx="3138985" cy="646331"/>
          </a:xfrm>
          <a:prstGeom prst="rect">
            <a:avLst/>
          </a:prstGeom>
          <a:noFill/>
        </p:spPr>
        <p:txBody>
          <a:bodyPr wrap="square" rtlCol="0">
            <a:spAutoFit/>
          </a:bodyPr>
          <a:lstStyle/>
          <a:p>
            <a:r>
              <a:rPr lang="en-US" dirty="0" smtClean="0">
                <a:solidFill>
                  <a:schemeClr val="bg1"/>
                </a:solidFill>
              </a:rPr>
              <a:t>“fast forward” to an arbitrary iteration of the loop</a:t>
            </a:r>
            <a:endParaRPr lang="en-US" dirty="0">
              <a:solidFill>
                <a:schemeClr val="bg1"/>
              </a:solidFill>
            </a:endParaRPr>
          </a:p>
        </p:txBody>
      </p:sp>
      <p:cxnSp>
        <p:nvCxnSpPr>
          <p:cNvPr id="10" name="Straight Arrow Connector 9"/>
          <p:cNvCxnSpPr/>
          <p:nvPr/>
        </p:nvCxnSpPr>
        <p:spPr>
          <a:xfrm rot="10800000" flipV="1">
            <a:off x="2662964" y="3446734"/>
            <a:ext cx="382137" cy="13647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rot="5400000" flipH="1" flipV="1">
            <a:off x="5618303" y="4864376"/>
            <a:ext cx="300250" cy="4094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3113338" y="3201078"/>
            <a:ext cx="5063320" cy="369332"/>
          </a:xfrm>
          <a:prstGeom prst="rect">
            <a:avLst/>
          </a:prstGeom>
          <a:noFill/>
        </p:spPr>
        <p:txBody>
          <a:bodyPr wrap="square" rtlCol="0">
            <a:spAutoFit/>
          </a:bodyPr>
          <a:lstStyle/>
          <a:p>
            <a:r>
              <a:rPr lang="en-US" dirty="0" smtClean="0">
                <a:solidFill>
                  <a:schemeClr val="bg1"/>
                </a:solidFill>
              </a:rPr>
              <a:t>check that the loop invariant holds initially</a:t>
            </a:r>
            <a:endParaRPr lang="en-US" dirty="0">
              <a:solidFill>
                <a:schemeClr val="bg1"/>
              </a:solidFill>
            </a:endParaRPr>
          </a:p>
        </p:txBody>
      </p:sp>
      <p:sp>
        <p:nvSpPr>
          <p:cNvPr id="14" name="TextBox 13"/>
          <p:cNvSpPr txBox="1"/>
          <p:nvPr/>
        </p:nvSpPr>
        <p:spPr>
          <a:xfrm>
            <a:off x="4478723" y="5021328"/>
            <a:ext cx="3575699" cy="646331"/>
          </a:xfrm>
          <a:prstGeom prst="rect">
            <a:avLst/>
          </a:prstGeom>
          <a:noFill/>
        </p:spPr>
        <p:txBody>
          <a:bodyPr wrap="square" rtlCol="0">
            <a:spAutoFit/>
          </a:bodyPr>
          <a:lstStyle/>
          <a:p>
            <a:r>
              <a:rPr lang="en-US" dirty="0" smtClean="0">
                <a:solidFill>
                  <a:schemeClr val="bg1"/>
                </a:solidFill>
              </a:rPr>
              <a:t>check that the loop invariant is maintained by the loop body</a:t>
            </a:r>
            <a:endParaRPr lang="en-US" dirty="0">
              <a:solidFill>
                <a:schemeClr val="bg1"/>
              </a:solidFill>
            </a:endParaRPr>
          </a:p>
        </p:txBody>
      </p:sp>
    </p:spTree>
    <p:custDataLst>
      <p:tags r:id="rId1"/>
    </p:custDataLs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400" smtClean="0">
                <a:latin typeface="Calibri" pitchFamily="34" charset="0"/>
              </a:rPr>
              <a:t>Spec# Chunker.NextChunk translation</a:t>
            </a:r>
            <a:endParaRPr lang="en-US" sz="4400" dirty="0">
              <a:latin typeface="Calibri" pitchFamily="34" charset="0"/>
            </a:endParaRPr>
          </a:p>
        </p:txBody>
      </p:sp>
      <p:sp>
        <p:nvSpPr>
          <p:cNvPr id="3" name="Text Placeholder 2"/>
          <p:cNvSpPr>
            <a:spLocks noGrp="1"/>
          </p:cNvSpPr>
          <p:nvPr>
            <p:ph idx="1"/>
          </p:nvPr>
        </p:nvSpPr>
        <p:spPr>
          <a:xfrm>
            <a:off x="381000" y="1412875"/>
            <a:ext cx="8382000" cy="4985980"/>
          </a:xfrm>
        </p:spPr>
        <p:txBody>
          <a:bodyPr/>
          <a:lstStyle/>
          <a:p>
            <a:pPr marL="197107" indent="-197107">
              <a:spcBef>
                <a:spcPts val="0"/>
              </a:spcBef>
              <a:buNone/>
            </a:pPr>
            <a:r>
              <a:rPr lang="en-US" sz="1000" dirty="0" smtClean="0">
                <a:solidFill>
                  <a:schemeClr val="accent6"/>
                </a:solidFill>
                <a:latin typeface="Arial" pitchFamily="34" charset="0"/>
                <a:cs typeface="Arial" pitchFamily="34" charset="0"/>
              </a:rPr>
              <a:t>procedure</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Chunker.NextChunk</a:t>
            </a:r>
            <a:r>
              <a:rPr lang="en-US" sz="1000" dirty="0" smtClean="0">
                <a:latin typeface="Arial" pitchFamily="34" charset="0"/>
                <a:cs typeface="Arial" pitchFamily="34" charset="0"/>
              </a:rPr>
              <a:t>(this: ref </a:t>
            </a:r>
            <a:r>
              <a:rPr lang="en-US" sz="1000" dirty="0" smtClean="0">
                <a:solidFill>
                  <a:schemeClr val="accent6"/>
                </a:solidFill>
                <a:latin typeface="Arial" pitchFamily="34" charset="0"/>
                <a:cs typeface="Arial" pitchFamily="34" charset="0"/>
              </a:rPr>
              <a:t>where</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IsNotNull</a:t>
            </a:r>
            <a:r>
              <a:rPr lang="en-US" sz="1000" dirty="0" smtClean="0">
                <a:latin typeface="Arial" pitchFamily="34" charset="0"/>
                <a:cs typeface="Arial" pitchFamily="34" charset="0"/>
              </a:rPr>
              <a:t>(this, </a:t>
            </a:r>
            <a:r>
              <a:rPr lang="en-US" sz="1000" dirty="0" err="1" smtClean="0">
                <a:latin typeface="Arial" pitchFamily="34" charset="0"/>
                <a:cs typeface="Arial" pitchFamily="34" charset="0"/>
              </a:rPr>
              <a:t>Chunker</a:t>
            </a: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returns</a:t>
            </a:r>
            <a:r>
              <a:rPr lang="en-US" sz="1000" dirty="0" smtClean="0">
                <a:latin typeface="Arial" pitchFamily="34" charset="0"/>
                <a:cs typeface="Arial" pitchFamily="34" charset="0"/>
              </a:rPr>
              <a:t> ($result: ref </a:t>
            </a:r>
            <a:r>
              <a:rPr lang="en-US" sz="1000" dirty="0" smtClean="0">
                <a:solidFill>
                  <a:schemeClr val="accent6"/>
                </a:solidFill>
                <a:latin typeface="Arial" pitchFamily="34" charset="0"/>
                <a:cs typeface="Arial" pitchFamily="34" charset="0"/>
              </a:rPr>
              <a:t>where</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IsNotNull</a:t>
            </a:r>
            <a:r>
              <a:rPr lang="en-US" sz="1000" dirty="0" smtClean="0">
                <a:latin typeface="Arial" pitchFamily="34" charset="0"/>
                <a:cs typeface="Arial" pitchFamily="34" charset="0"/>
              </a:rPr>
              <a:t>($result, </a:t>
            </a:r>
            <a:r>
              <a:rPr lang="en-US" sz="1000" dirty="0" err="1" smtClean="0">
                <a:latin typeface="Arial" pitchFamily="34" charset="0"/>
                <a:cs typeface="Arial" pitchFamily="34" charset="0"/>
              </a:rPr>
              <a:t>System.String</a:t>
            </a:r>
            <a:r>
              <a:rPr lang="en-US" sz="1000" dirty="0" smtClean="0">
                <a:latin typeface="Arial" pitchFamily="34" charset="0"/>
                <a:cs typeface="Arial" pitchFamily="34" charset="0"/>
              </a:rPr>
              <a:t>));</a:t>
            </a:r>
          </a:p>
          <a:p>
            <a:pPr marL="197107" indent="-197107">
              <a:spcBef>
                <a:spcPts val="0"/>
              </a:spcBef>
              <a:buNone/>
            </a:pPr>
            <a:r>
              <a:rPr lang="en-US" sz="1000" dirty="0" smtClean="0">
                <a:solidFill>
                  <a:schemeClr val="accent5"/>
                </a:solidFill>
                <a:latin typeface="Arial" pitchFamily="34" charset="0"/>
                <a:cs typeface="Arial" pitchFamily="34" charset="0"/>
              </a:rPr>
              <a:t>  </a:t>
            </a:r>
            <a:r>
              <a:rPr lang="en-US" sz="1000" dirty="0" smtClean="0">
                <a:solidFill>
                  <a:srgbClr val="CF6A3D"/>
                </a:solidFill>
                <a:latin typeface="Arial" pitchFamily="34" charset="0"/>
                <a:cs typeface="Arial" pitchFamily="34" charset="0"/>
              </a:rPr>
              <a:t>// in-parameter:  target object</a:t>
            </a:r>
          </a:p>
          <a:p>
            <a:pPr marL="197107" indent="-197107">
              <a:spcBef>
                <a:spcPts val="0"/>
              </a:spcBef>
              <a:buNone/>
            </a:pP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free</a:t>
            </a: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requires</a:t>
            </a:r>
            <a:r>
              <a:rPr lang="en-US" sz="1000" dirty="0" smtClean="0">
                <a:latin typeface="Arial" pitchFamily="34" charset="0"/>
                <a:cs typeface="Arial" pitchFamily="34" charset="0"/>
              </a:rPr>
              <a:t> $Heap[this, $allocated];</a:t>
            </a:r>
          </a:p>
          <a:p>
            <a:pPr marL="197107" indent="-197107">
              <a:spcBef>
                <a:spcPts val="0"/>
              </a:spcBef>
              <a:buNone/>
            </a:pPr>
            <a:r>
              <a:rPr lang="en-US" sz="1000" dirty="0" smtClean="0">
                <a:solidFill>
                  <a:schemeClr val="accent6"/>
                </a:solidFill>
                <a:latin typeface="Arial" pitchFamily="34" charset="0"/>
                <a:cs typeface="Arial" pitchFamily="34" charset="0"/>
              </a:rPr>
              <a:t>  requires</a:t>
            </a:r>
            <a:r>
              <a:rPr lang="en-US" sz="1000" dirty="0" smtClean="0">
                <a:latin typeface="Arial" pitchFamily="34" charset="0"/>
                <a:cs typeface="Arial" pitchFamily="34" charset="0"/>
              </a:rPr>
              <a:t> ($Heap[this,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PeerGroupPlaceholder</a:t>
            </a:r>
            <a:r>
              <a:rPr lang="en-US" sz="1000" dirty="0" smtClean="0">
                <a:latin typeface="Arial" pitchFamily="34" charset="0"/>
                <a:cs typeface="Arial" pitchFamily="34" charset="0"/>
              </a:rPr>
              <a:t> || !($Heap[$Heap[this,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$inv] &lt;: $Heap[this,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 $Heap[$Heap[this,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localinv</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BaseClass</a:t>
            </a:r>
            <a:r>
              <a:rPr lang="en-US" sz="1000" dirty="0" smtClean="0">
                <a:latin typeface="Arial" pitchFamily="34" charset="0"/>
                <a:cs typeface="Arial" pitchFamily="34" charset="0"/>
              </a:rPr>
              <a:t>($Heap[this,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&amp;&amp; (</a:t>
            </a:r>
            <a:r>
              <a:rPr lang="en-US" sz="1000" dirty="0" err="1" smtClean="0">
                <a:solidFill>
                  <a:schemeClr val="accent6"/>
                </a:solidFill>
                <a:latin typeface="Arial" pitchFamily="34" charset="0"/>
                <a:cs typeface="Arial" pitchFamily="34" charset="0"/>
              </a:rPr>
              <a:t>forall</a:t>
            </a:r>
            <a:r>
              <a:rPr lang="en-US" sz="1000" dirty="0" smtClean="0">
                <a:latin typeface="Arial" pitchFamily="34" charset="0"/>
                <a:cs typeface="Arial" pitchFamily="34" charset="0"/>
              </a:rPr>
              <a:t> $pc: ref :: $pc != </a:t>
            </a:r>
            <a:r>
              <a:rPr lang="en-US" sz="1000" dirty="0" smtClean="0">
                <a:solidFill>
                  <a:schemeClr val="accent6"/>
                </a:solidFill>
                <a:latin typeface="Arial" pitchFamily="34" charset="0"/>
                <a:cs typeface="Arial" pitchFamily="34" charset="0"/>
              </a:rPr>
              <a:t>null</a:t>
            </a:r>
            <a:r>
              <a:rPr lang="en-US" sz="1000" dirty="0" smtClean="0">
                <a:latin typeface="Arial" pitchFamily="34" charset="0"/>
                <a:cs typeface="Arial" pitchFamily="34" charset="0"/>
              </a:rPr>
              <a:t> &amp;&amp; $Heap[$pc, $allocated] &amp;&amp; $Heap[$pc,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 $Heap[this,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&amp;&amp; $Heap[$pc,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 $Heap[this,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==&gt; $Heap[$pc, $inv] == $</a:t>
            </a:r>
            <a:r>
              <a:rPr lang="en-US" sz="1000" dirty="0" err="1" smtClean="0">
                <a:latin typeface="Arial" pitchFamily="34" charset="0"/>
                <a:cs typeface="Arial" pitchFamily="34" charset="0"/>
              </a:rPr>
              <a:t>typeof</a:t>
            </a:r>
            <a:r>
              <a:rPr lang="en-US" sz="1000" dirty="0" smtClean="0">
                <a:latin typeface="Arial" pitchFamily="34" charset="0"/>
                <a:cs typeface="Arial" pitchFamily="34" charset="0"/>
              </a:rPr>
              <a:t>($pc) &amp;&amp; $Heap[$pc, $</a:t>
            </a:r>
            <a:r>
              <a:rPr lang="en-US" sz="1000" dirty="0" err="1" smtClean="0">
                <a:latin typeface="Arial" pitchFamily="34" charset="0"/>
                <a:cs typeface="Arial" pitchFamily="34" charset="0"/>
              </a:rPr>
              <a:t>localinv</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typeof</a:t>
            </a:r>
            <a:r>
              <a:rPr lang="en-US" sz="1000" dirty="0" smtClean="0">
                <a:latin typeface="Arial" pitchFamily="34" charset="0"/>
                <a:cs typeface="Arial" pitchFamily="34" charset="0"/>
              </a:rPr>
              <a:t>($pc));</a:t>
            </a:r>
          </a:p>
          <a:p>
            <a:pPr marL="197107" indent="-197107">
              <a:spcBef>
                <a:spcPts val="0"/>
              </a:spcBef>
              <a:buNone/>
            </a:pPr>
            <a:r>
              <a:rPr lang="en-US" sz="1000" dirty="0" smtClean="0">
                <a:solidFill>
                  <a:srgbClr val="CF6A3D"/>
                </a:solidFill>
                <a:latin typeface="Arial" pitchFamily="34" charset="0"/>
                <a:cs typeface="Arial" pitchFamily="34" charset="0"/>
              </a:rPr>
              <a:t>  // out-parameter:  return value</a:t>
            </a:r>
          </a:p>
          <a:p>
            <a:pPr marL="197107" indent="-197107">
              <a:spcBef>
                <a:spcPts val="0"/>
              </a:spcBef>
              <a:buNone/>
            </a:pPr>
            <a:r>
              <a:rPr lang="en-US" sz="1000" dirty="0" smtClean="0">
                <a:solidFill>
                  <a:schemeClr val="accent6"/>
                </a:solidFill>
                <a:latin typeface="Arial" pitchFamily="34" charset="0"/>
                <a:cs typeface="Arial" pitchFamily="34" charset="0"/>
              </a:rPr>
              <a:t>  free</a:t>
            </a: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ensures</a:t>
            </a:r>
            <a:r>
              <a:rPr lang="en-US" sz="1000" dirty="0" smtClean="0">
                <a:latin typeface="Arial" pitchFamily="34" charset="0"/>
                <a:cs typeface="Arial" pitchFamily="34" charset="0"/>
              </a:rPr>
              <a:t> $Heap[$result, $allocated];</a:t>
            </a:r>
          </a:p>
          <a:p>
            <a:pPr marL="197107" indent="-197107">
              <a:spcBef>
                <a:spcPts val="0"/>
              </a:spcBef>
              <a:buNone/>
            </a:pPr>
            <a:r>
              <a:rPr lang="en-US" sz="1000" dirty="0" smtClean="0">
                <a:solidFill>
                  <a:schemeClr val="accent6"/>
                </a:solidFill>
                <a:latin typeface="Arial" pitchFamily="34" charset="0"/>
                <a:cs typeface="Arial" pitchFamily="34" charset="0"/>
              </a:rPr>
              <a:t>  ensures</a:t>
            </a:r>
            <a:r>
              <a:rPr lang="en-US" sz="1000" dirty="0" smtClean="0">
                <a:latin typeface="Arial" pitchFamily="34" charset="0"/>
                <a:cs typeface="Arial" pitchFamily="34" charset="0"/>
              </a:rPr>
              <a:t> ($Heap[$result,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PeerGroupPlaceholder</a:t>
            </a:r>
            <a:r>
              <a:rPr lang="en-US" sz="1000" dirty="0" smtClean="0">
                <a:latin typeface="Arial" pitchFamily="34" charset="0"/>
                <a:cs typeface="Arial" pitchFamily="34" charset="0"/>
              </a:rPr>
              <a:t> || !($Heap[$Heap[$result,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$inv] &lt;: $Heap[$result,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 $Heap[$Heap[$result,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localinv</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BaseClass</a:t>
            </a:r>
            <a:r>
              <a:rPr lang="en-US" sz="1000" dirty="0" smtClean="0">
                <a:latin typeface="Arial" pitchFamily="34" charset="0"/>
                <a:cs typeface="Arial" pitchFamily="34" charset="0"/>
              </a:rPr>
              <a:t>($Heap[$result,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&amp;&amp; (</a:t>
            </a:r>
            <a:r>
              <a:rPr lang="en-US" sz="1000" dirty="0" err="1" smtClean="0">
                <a:solidFill>
                  <a:schemeClr val="accent6"/>
                </a:solidFill>
                <a:latin typeface="Arial" pitchFamily="34" charset="0"/>
                <a:cs typeface="Arial" pitchFamily="34" charset="0"/>
              </a:rPr>
              <a:t>forall</a:t>
            </a:r>
            <a:r>
              <a:rPr lang="en-US" sz="1000" dirty="0" smtClean="0">
                <a:latin typeface="Arial" pitchFamily="34" charset="0"/>
                <a:cs typeface="Arial" pitchFamily="34" charset="0"/>
              </a:rPr>
              <a:t> $pc: ref :: $pc != </a:t>
            </a:r>
            <a:r>
              <a:rPr lang="en-US" sz="1000" dirty="0" smtClean="0">
                <a:solidFill>
                  <a:schemeClr val="accent6"/>
                </a:solidFill>
                <a:latin typeface="Arial" pitchFamily="34" charset="0"/>
                <a:cs typeface="Arial" pitchFamily="34" charset="0"/>
              </a:rPr>
              <a:t>null</a:t>
            </a:r>
            <a:r>
              <a:rPr lang="en-US" sz="1000" dirty="0" smtClean="0">
                <a:latin typeface="Arial" pitchFamily="34" charset="0"/>
                <a:cs typeface="Arial" pitchFamily="34" charset="0"/>
              </a:rPr>
              <a:t> &amp;&amp; $Heap[$pc, $allocated] &amp;&amp; $Heap[$pc,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 $Heap[$result,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&amp;&amp; $Heap[$pc,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 $Heap[$result,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==&gt; $Heap[$pc, $inv] == $</a:t>
            </a:r>
            <a:r>
              <a:rPr lang="en-US" sz="1000" dirty="0" err="1" smtClean="0">
                <a:latin typeface="Arial" pitchFamily="34" charset="0"/>
                <a:cs typeface="Arial" pitchFamily="34" charset="0"/>
              </a:rPr>
              <a:t>typeof</a:t>
            </a:r>
            <a:r>
              <a:rPr lang="en-US" sz="1000" dirty="0" smtClean="0">
                <a:latin typeface="Arial" pitchFamily="34" charset="0"/>
                <a:cs typeface="Arial" pitchFamily="34" charset="0"/>
              </a:rPr>
              <a:t>($pc) &amp;&amp; $Heap[$pc, $</a:t>
            </a:r>
            <a:r>
              <a:rPr lang="en-US" sz="1000" dirty="0" err="1" smtClean="0">
                <a:latin typeface="Arial" pitchFamily="34" charset="0"/>
                <a:cs typeface="Arial" pitchFamily="34" charset="0"/>
              </a:rPr>
              <a:t>localinv</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typeof</a:t>
            </a:r>
            <a:r>
              <a:rPr lang="en-US" sz="1000" dirty="0" smtClean="0">
                <a:latin typeface="Arial" pitchFamily="34" charset="0"/>
                <a:cs typeface="Arial" pitchFamily="34" charset="0"/>
              </a:rPr>
              <a:t>($pc));</a:t>
            </a:r>
          </a:p>
          <a:p>
            <a:pPr marL="197107" indent="-197107">
              <a:spcBef>
                <a:spcPts val="0"/>
              </a:spcBef>
              <a:buNone/>
            </a:pPr>
            <a:r>
              <a:rPr lang="en-US" sz="1000" dirty="0" smtClean="0">
                <a:solidFill>
                  <a:srgbClr val="CF6A3D"/>
                </a:solidFill>
                <a:latin typeface="Arial" pitchFamily="34" charset="0"/>
                <a:cs typeface="Arial" pitchFamily="34" charset="0"/>
              </a:rPr>
              <a:t>  // user-declared postconditions</a:t>
            </a:r>
          </a:p>
          <a:p>
            <a:pPr marL="197107" indent="-197107">
              <a:spcBef>
                <a:spcPts val="0"/>
              </a:spcBef>
              <a:buNone/>
            </a:pP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ensures</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StringLength</a:t>
            </a:r>
            <a:r>
              <a:rPr lang="en-US" sz="1000" dirty="0" smtClean="0">
                <a:latin typeface="Arial" pitchFamily="34" charset="0"/>
                <a:cs typeface="Arial" pitchFamily="34" charset="0"/>
              </a:rPr>
              <a:t>($result) &lt;= $Heap[this, </a:t>
            </a:r>
            <a:r>
              <a:rPr lang="en-US" sz="1000" dirty="0" err="1" smtClean="0">
                <a:latin typeface="Arial" pitchFamily="34" charset="0"/>
                <a:cs typeface="Arial" pitchFamily="34" charset="0"/>
              </a:rPr>
              <a:t>Chunker.ChunkSize</a:t>
            </a:r>
            <a:r>
              <a:rPr lang="en-US" sz="1000" dirty="0" smtClean="0">
                <a:latin typeface="Arial" pitchFamily="34" charset="0"/>
                <a:cs typeface="Arial" pitchFamily="34" charset="0"/>
              </a:rPr>
              <a:t>];</a:t>
            </a:r>
          </a:p>
          <a:p>
            <a:pPr marL="197107" indent="-197107">
              <a:spcBef>
                <a:spcPts val="0"/>
              </a:spcBef>
              <a:buNone/>
            </a:pPr>
            <a:r>
              <a:rPr lang="en-US" sz="1000" dirty="0" smtClean="0">
                <a:solidFill>
                  <a:srgbClr val="CF6A3D"/>
                </a:solidFill>
                <a:latin typeface="Arial" pitchFamily="34" charset="0"/>
                <a:cs typeface="Arial" pitchFamily="34" charset="0"/>
              </a:rPr>
              <a:t>  // frame condition</a:t>
            </a:r>
          </a:p>
          <a:p>
            <a:pPr marL="197107" indent="-197107">
              <a:spcBef>
                <a:spcPts val="0"/>
              </a:spcBef>
              <a:buNone/>
            </a:pPr>
            <a:r>
              <a:rPr lang="en-US" sz="1000" dirty="0" smtClean="0">
                <a:solidFill>
                  <a:schemeClr val="accent6"/>
                </a:solidFill>
                <a:latin typeface="Arial" pitchFamily="34" charset="0"/>
                <a:cs typeface="Arial" pitchFamily="34" charset="0"/>
              </a:rPr>
              <a:t>  modifies</a:t>
            </a:r>
            <a:r>
              <a:rPr lang="en-US" sz="1000" dirty="0" smtClean="0">
                <a:latin typeface="Arial" pitchFamily="34" charset="0"/>
                <a:cs typeface="Arial" pitchFamily="34" charset="0"/>
              </a:rPr>
              <a:t> $Heap;</a:t>
            </a:r>
          </a:p>
          <a:p>
            <a:pPr marL="197107" indent="-197107">
              <a:spcBef>
                <a:spcPts val="0"/>
              </a:spcBef>
              <a:buNone/>
            </a:pP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free</a:t>
            </a: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ensures</a:t>
            </a:r>
            <a:r>
              <a:rPr lang="en-US" sz="1000" dirty="0" smtClean="0">
                <a:latin typeface="Arial" pitchFamily="34" charset="0"/>
                <a:cs typeface="Arial" pitchFamily="34" charset="0"/>
              </a:rPr>
              <a:t> (</a:t>
            </a:r>
            <a:r>
              <a:rPr lang="en-US" sz="1000" dirty="0" err="1" smtClean="0">
                <a:solidFill>
                  <a:schemeClr val="accent6"/>
                </a:solidFill>
                <a:latin typeface="Arial" pitchFamily="34" charset="0"/>
                <a:cs typeface="Arial" pitchFamily="34" charset="0"/>
              </a:rPr>
              <a:t>forall</a:t>
            </a:r>
            <a:r>
              <a:rPr lang="en-US" sz="1000" dirty="0" smtClean="0">
                <a:latin typeface="Arial" pitchFamily="34" charset="0"/>
                <a:cs typeface="Arial" pitchFamily="34" charset="0"/>
              </a:rPr>
              <a:t> $o: ref, $f: name :: { $Heap[$o, $f] } $f != $inv &amp;&amp; $f != $</a:t>
            </a:r>
            <a:r>
              <a:rPr lang="en-US" sz="1000" dirty="0" err="1" smtClean="0">
                <a:latin typeface="Arial" pitchFamily="34" charset="0"/>
                <a:cs typeface="Arial" pitchFamily="34" charset="0"/>
              </a:rPr>
              <a:t>localinv</a:t>
            </a:r>
            <a:r>
              <a:rPr lang="en-US" sz="1000" dirty="0" smtClean="0">
                <a:latin typeface="Arial" pitchFamily="34" charset="0"/>
                <a:cs typeface="Arial" pitchFamily="34" charset="0"/>
              </a:rPr>
              <a:t> &amp;&amp; $f != $</a:t>
            </a:r>
            <a:r>
              <a:rPr lang="en-US" sz="1000" dirty="0" err="1" smtClean="0">
                <a:latin typeface="Arial" pitchFamily="34" charset="0"/>
                <a:cs typeface="Arial" pitchFamily="34" charset="0"/>
              </a:rPr>
              <a:t>FirstConsistentOwner</a:t>
            </a:r>
            <a:r>
              <a:rPr lang="en-US" sz="1000" dirty="0" smtClean="0">
                <a:latin typeface="Arial" pitchFamily="34" charset="0"/>
                <a:cs typeface="Arial" pitchFamily="34" charset="0"/>
              </a:rPr>
              <a:t> &amp;&amp; (!</a:t>
            </a:r>
            <a:r>
              <a:rPr lang="en-US" sz="1000" dirty="0" err="1" smtClean="0">
                <a:latin typeface="Arial" pitchFamily="34" charset="0"/>
                <a:cs typeface="Arial" pitchFamily="34" charset="0"/>
              </a:rPr>
              <a:t>IsStaticField</a:t>
            </a:r>
            <a:r>
              <a:rPr lang="en-US" sz="1000" dirty="0" smtClean="0">
                <a:latin typeface="Arial" pitchFamily="34" charset="0"/>
                <a:cs typeface="Arial" pitchFamily="34" charset="0"/>
              </a:rPr>
              <a:t>($f) || !</a:t>
            </a:r>
            <a:r>
              <a:rPr lang="en-US" sz="1000" dirty="0" err="1" smtClean="0">
                <a:latin typeface="Arial" pitchFamily="34" charset="0"/>
                <a:cs typeface="Arial" pitchFamily="34" charset="0"/>
              </a:rPr>
              <a:t>IsDirectlyModifiableField</a:t>
            </a:r>
            <a:r>
              <a:rPr lang="en-US" sz="1000" dirty="0" smtClean="0">
                <a:latin typeface="Arial" pitchFamily="34" charset="0"/>
                <a:cs typeface="Arial" pitchFamily="34" charset="0"/>
              </a:rPr>
              <a:t>($f)) &amp;&amp; $o != </a:t>
            </a:r>
            <a:r>
              <a:rPr lang="en-US" sz="1000" dirty="0" smtClean="0">
                <a:solidFill>
                  <a:schemeClr val="accent6"/>
                </a:solidFill>
                <a:latin typeface="Arial" pitchFamily="34" charset="0"/>
                <a:cs typeface="Arial" pitchFamily="34" charset="0"/>
              </a:rPr>
              <a:t>null</a:t>
            </a:r>
            <a:r>
              <a:rPr lang="en-US" sz="1000" dirty="0" smtClean="0">
                <a:latin typeface="Arial" pitchFamily="34" charset="0"/>
                <a:cs typeface="Arial" pitchFamily="34" charset="0"/>
              </a:rPr>
              <a:t> &amp;&amp;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$allocated] &amp;&amp;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PeerGroupPlaceholder</a:t>
            </a:r>
            <a:r>
              <a:rPr lang="en-US" sz="1000" dirty="0" smtClean="0">
                <a:latin typeface="Arial" pitchFamily="34" charset="0"/>
                <a:cs typeface="Arial" pitchFamily="34" charset="0"/>
              </a:rPr>
              <a:t> ||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$inv] &lt;: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localinv</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BaseClass</a:t>
            </a:r>
            <a:r>
              <a:rPr lang="en-US" sz="1000" dirty="0" smtClean="0">
                <a:latin typeface="Arial" pitchFamily="34" charset="0"/>
                <a:cs typeface="Arial" pitchFamily="34" charset="0"/>
              </a:rPr>
              <a:t>(</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&amp;&amp;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($o != this || !(</a:t>
            </a:r>
            <a:r>
              <a:rPr lang="en-US" sz="1000" dirty="0" err="1" smtClean="0">
                <a:latin typeface="Arial" pitchFamily="34" charset="0"/>
                <a:cs typeface="Arial" pitchFamily="34" charset="0"/>
              </a:rPr>
              <a:t>Chunker</a:t>
            </a:r>
            <a:r>
              <a:rPr lang="en-US" sz="1000" dirty="0" smtClean="0">
                <a:latin typeface="Arial" pitchFamily="34" charset="0"/>
                <a:cs typeface="Arial" pitchFamily="34" charset="0"/>
              </a:rPr>
              <a:t> &lt;: </a:t>
            </a:r>
            <a:r>
              <a:rPr lang="en-US" sz="1000" dirty="0" err="1" smtClean="0">
                <a:latin typeface="Arial" pitchFamily="34" charset="0"/>
                <a:cs typeface="Arial" pitchFamily="34" charset="0"/>
              </a:rPr>
              <a:t>DeclType</a:t>
            </a:r>
            <a:r>
              <a:rPr lang="en-US" sz="1000" dirty="0" smtClean="0">
                <a:latin typeface="Arial" pitchFamily="34" charset="0"/>
                <a:cs typeface="Arial" pitchFamily="34" charset="0"/>
              </a:rPr>
              <a:t>($f)) || !$</a:t>
            </a:r>
            <a:r>
              <a:rPr lang="en-US" sz="1000" dirty="0" err="1" smtClean="0">
                <a:latin typeface="Arial" pitchFamily="34" charset="0"/>
                <a:cs typeface="Arial" pitchFamily="34" charset="0"/>
              </a:rPr>
              <a:t>IncludedInModifiesStar</a:t>
            </a:r>
            <a:r>
              <a:rPr lang="en-US" sz="1000" dirty="0" smtClean="0">
                <a:latin typeface="Arial" pitchFamily="34" charset="0"/>
                <a:cs typeface="Arial" pitchFamily="34" charset="0"/>
              </a:rPr>
              <a:t>($f)) &amp;&amp;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($o != this || $f != $</a:t>
            </a:r>
            <a:r>
              <a:rPr lang="en-US" sz="1000" dirty="0" err="1" smtClean="0">
                <a:latin typeface="Arial" pitchFamily="34" charset="0"/>
                <a:cs typeface="Arial" pitchFamily="34" charset="0"/>
              </a:rPr>
              <a:t>exposeVersion</a:t>
            </a:r>
            <a:r>
              <a:rPr lang="en-US" sz="1000" dirty="0" smtClean="0">
                <a:latin typeface="Arial" pitchFamily="34" charset="0"/>
                <a:cs typeface="Arial" pitchFamily="34" charset="0"/>
              </a:rPr>
              <a:t>) ==&gt;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$f] == $Heap[$o, $f]);</a:t>
            </a:r>
          </a:p>
          <a:p>
            <a:pPr marL="197107" indent="-197107">
              <a:spcBef>
                <a:spcPts val="0"/>
              </a:spcBef>
              <a:buNone/>
            </a:pPr>
            <a:r>
              <a:rPr lang="en-US" sz="1000" dirty="0" smtClean="0">
                <a:solidFill>
                  <a:srgbClr val="CF6A3D"/>
                </a:solidFill>
                <a:latin typeface="Arial" pitchFamily="34" charset="0"/>
                <a:cs typeface="Arial" pitchFamily="34" charset="0"/>
              </a:rPr>
              <a:t>  // boilerplate</a:t>
            </a:r>
          </a:p>
          <a:p>
            <a:pPr marL="197107" indent="-197107">
              <a:spcBef>
                <a:spcPts val="0"/>
              </a:spcBef>
              <a:buNone/>
            </a:pP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free</a:t>
            </a: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requires</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BeingConstructed</a:t>
            </a:r>
            <a:r>
              <a:rPr lang="en-US" sz="1000" dirty="0" smtClean="0">
                <a:latin typeface="Arial" pitchFamily="34" charset="0"/>
                <a:cs typeface="Arial" pitchFamily="34" charset="0"/>
              </a:rPr>
              <a:t> == </a:t>
            </a:r>
            <a:r>
              <a:rPr lang="en-US" sz="1000" dirty="0" smtClean="0">
                <a:solidFill>
                  <a:schemeClr val="accent6"/>
                </a:solidFill>
                <a:latin typeface="Arial" pitchFamily="34" charset="0"/>
                <a:cs typeface="Arial" pitchFamily="34" charset="0"/>
              </a:rPr>
              <a:t>null</a:t>
            </a:r>
            <a:r>
              <a:rPr lang="en-US" sz="1000" dirty="0" smtClean="0">
                <a:latin typeface="Arial" pitchFamily="34" charset="0"/>
                <a:cs typeface="Arial" pitchFamily="34" charset="0"/>
              </a:rPr>
              <a:t>;</a:t>
            </a:r>
          </a:p>
          <a:p>
            <a:pPr marL="197107" indent="-197107">
              <a:spcBef>
                <a:spcPts val="0"/>
              </a:spcBef>
              <a:buNone/>
            </a:pP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free</a:t>
            </a: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ensures</a:t>
            </a:r>
            <a:r>
              <a:rPr lang="en-US" sz="1000" dirty="0" smtClean="0">
                <a:latin typeface="Arial" pitchFamily="34" charset="0"/>
                <a:cs typeface="Arial" pitchFamily="34" charset="0"/>
              </a:rPr>
              <a:t> (</a:t>
            </a:r>
            <a:r>
              <a:rPr lang="en-US" sz="1000" dirty="0" err="1" smtClean="0">
                <a:solidFill>
                  <a:schemeClr val="accent6"/>
                </a:solidFill>
                <a:latin typeface="Arial" pitchFamily="34" charset="0"/>
                <a:cs typeface="Arial" pitchFamily="34" charset="0"/>
              </a:rPr>
              <a:t>forall</a:t>
            </a:r>
            <a:r>
              <a:rPr lang="en-US" sz="1000" dirty="0" smtClean="0">
                <a:latin typeface="Arial" pitchFamily="34" charset="0"/>
                <a:cs typeface="Arial" pitchFamily="34" charset="0"/>
              </a:rPr>
              <a:t> $o: ref :: { $Heap[$o, $</a:t>
            </a:r>
            <a:r>
              <a:rPr lang="en-US" sz="1000" dirty="0" err="1" smtClean="0">
                <a:latin typeface="Arial" pitchFamily="34" charset="0"/>
                <a:cs typeface="Arial" pitchFamily="34" charset="0"/>
              </a:rPr>
              <a:t>localinv</a:t>
            </a:r>
            <a:r>
              <a:rPr lang="en-US" sz="1000" dirty="0" smtClean="0">
                <a:latin typeface="Arial" pitchFamily="34" charset="0"/>
                <a:cs typeface="Arial" pitchFamily="34" charset="0"/>
              </a:rPr>
              <a:t>] } { $Heap[$o, $inv] } $o != </a:t>
            </a:r>
            <a:r>
              <a:rPr lang="en-US" sz="1000" dirty="0" smtClean="0">
                <a:solidFill>
                  <a:schemeClr val="accent6"/>
                </a:solidFill>
                <a:latin typeface="Arial" pitchFamily="34" charset="0"/>
                <a:cs typeface="Arial" pitchFamily="34" charset="0"/>
              </a:rPr>
              <a:t>null</a:t>
            </a:r>
            <a:r>
              <a:rPr lang="en-US" sz="1000" dirty="0" smtClean="0">
                <a:latin typeface="Arial" pitchFamily="34" charset="0"/>
                <a:cs typeface="Arial" pitchFamily="34" charset="0"/>
              </a:rPr>
              <a:t> &amp;&amp;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$allocated] &amp;&amp; $Heap[$o, $allocated] ==&gt; $Heap[$o, $inv] == $</a:t>
            </a:r>
            <a:r>
              <a:rPr lang="en-US" sz="1000" dirty="0" err="1" smtClean="0">
                <a:latin typeface="Arial" pitchFamily="34" charset="0"/>
                <a:cs typeface="Arial" pitchFamily="34" charset="0"/>
              </a:rPr>
              <a:t>typeof</a:t>
            </a:r>
            <a:r>
              <a:rPr lang="en-US" sz="1000" dirty="0" smtClean="0">
                <a:latin typeface="Arial" pitchFamily="34" charset="0"/>
                <a:cs typeface="Arial" pitchFamily="34" charset="0"/>
              </a:rPr>
              <a:t>($o) &amp;&amp; $Heap[$o, $</a:t>
            </a:r>
            <a:r>
              <a:rPr lang="en-US" sz="1000" dirty="0" err="1" smtClean="0">
                <a:latin typeface="Arial" pitchFamily="34" charset="0"/>
                <a:cs typeface="Arial" pitchFamily="34" charset="0"/>
              </a:rPr>
              <a:t>localinv</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typeof</a:t>
            </a:r>
            <a:r>
              <a:rPr lang="en-US" sz="1000" dirty="0" smtClean="0">
                <a:latin typeface="Arial" pitchFamily="34" charset="0"/>
                <a:cs typeface="Arial" pitchFamily="34" charset="0"/>
              </a:rPr>
              <a:t>($o)); </a:t>
            </a:r>
          </a:p>
          <a:p>
            <a:pPr marL="197107" indent="-197107">
              <a:spcBef>
                <a:spcPts val="0"/>
              </a:spcBef>
              <a:buNone/>
            </a:pPr>
            <a:r>
              <a:rPr lang="en-US" sz="1000" dirty="0" smtClean="0">
                <a:solidFill>
                  <a:schemeClr val="accent6"/>
                </a:solidFill>
                <a:latin typeface="Arial" pitchFamily="34" charset="0"/>
                <a:cs typeface="Arial" pitchFamily="34" charset="0"/>
              </a:rPr>
              <a:t>  free</a:t>
            </a: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ensures</a:t>
            </a:r>
            <a:r>
              <a:rPr lang="en-US" sz="1000" dirty="0" smtClean="0">
                <a:latin typeface="Arial" pitchFamily="34" charset="0"/>
                <a:cs typeface="Arial" pitchFamily="34" charset="0"/>
              </a:rPr>
              <a:t> (</a:t>
            </a:r>
            <a:r>
              <a:rPr lang="en-US" sz="1000" dirty="0" err="1" smtClean="0">
                <a:solidFill>
                  <a:schemeClr val="accent6"/>
                </a:solidFill>
                <a:latin typeface="Arial" pitchFamily="34" charset="0"/>
                <a:cs typeface="Arial" pitchFamily="34" charset="0"/>
              </a:rPr>
              <a:t>forall</a:t>
            </a:r>
            <a:r>
              <a:rPr lang="en-US" sz="1000" dirty="0" smtClean="0">
                <a:latin typeface="Arial" pitchFamily="34" charset="0"/>
                <a:cs typeface="Arial" pitchFamily="34" charset="0"/>
              </a:rPr>
              <a:t> $o: ref :: { $Heap[$o, $</a:t>
            </a:r>
            <a:r>
              <a:rPr lang="en-US" sz="1000" dirty="0" err="1" smtClean="0">
                <a:latin typeface="Arial" pitchFamily="34" charset="0"/>
                <a:cs typeface="Arial" pitchFamily="34" charset="0"/>
              </a:rPr>
              <a:t>FirstConsistentOwner</a:t>
            </a:r>
            <a:r>
              <a:rPr lang="en-US" sz="1000" dirty="0" smtClean="0">
                <a:latin typeface="Arial" pitchFamily="34" charset="0"/>
                <a:cs typeface="Arial" pitchFamily="34" charset="0"/>
              </a:rPr>
              <a:t>] }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t>
            </a:r>
            <a:r>
              <a:rPr lang="en-US" sz="1000" dirty="0" err="1" smtClean="0">
                <a:latin typeface="Arial" pitchFamily="34" charset="0"/>
                <a:cs typeface="Arial" pitchFamily="34" charset="0"/>
              </a:rPr>
              <a:t>FirstConsistentOwner</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exposeVersion</a:t>
            </a:r>
            <a:r>
              <a:rPr lang="en-US" sz="1000" dirty="0" smtClean="0">
                <a:latin typeface="Arial" pitchFamily="34" charset="0"/>
                <a:cs typeface="Arial" pitchFamily="34" charset="0"/>
              </a:rPr>
              <a:t>] == $Heap[</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t>
            </a:r>
            <a:r>
              <a:rPr lang="en-US" sz="1000" dirty="0" err="1" smtClean="0">
                <a:latin typeface="Arial" pitchFamily="34" charset="0"/>
                <a:cs typeface="Arial" pitchFamily="34" charset="0"/>
              </a:rPr>
              <a:t>FirstConsistentOwner</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exposeVersion</a:t>
            </a:r>
            <a:r>
              <a:rPr lang="en-US" sz="1000" dirty="0" smtClean="0">
                <a:latin typeface="Arial" pitchFamily="34" charset="0"/>
                <a:cs typeface="Arial" pitchFamily="34" charset="0"/>
              </a:rPr>
              <a:t>] ==&gt;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t>
            </a:r>
            <a:r>
              <a:rPr lang="en-US" sz="1000" dirty="0" err="1" smtClean="0">
                <a:latin typeface="Arial" pitchFamily="34" charset="0"/>
                <a:cs typeface="Arial" pitchFamily="34" charset="0"/>
              </a:rPr>
              <a:t>FirstConsistentOwner</a:t>
            </a:r>
            <a:r>
              <a:rPr lang="en-US" sz="1000" dirty="0" smtClean="0">
                <a:latin typeface="Arial" pitchFamily="34" charset="0"/>
                <a:cs typeface="Arial" pitchFamily="34" charset="0"/>
              </a:rPr>
              <a:t>] == $Heap[$o, $</a:t>
            </a:r>
            <a:r>
              <a:rPr lang="en-US" sz="1000" dirty="0" err="1" smtClean="0">
                <a:latin typeface="Arial" pitchFamily="34" charset="0"/>
                <a:cs typeface="Arial" pitchFamily="34" charset="0"/>
              </a:rPr>
              <a:t>FirstConsistentOwner</a:t>
            </a:r>
            <a:r>
              <a:rPr lang="en-US" sz="1000" dirty="0" smtClean="0">
                <a:latin typeface="Arial" pitchFamily="34" charset="0"/>
                <a:cs typeface="Arial" pitchFamily="34" charset="0"/>
              </a:rPr>
              <a:t>]);</a:t>
            </a:r>
          </a:p>
          <a:p>
            <a:pPr marL="197107" indent="-197107">
              <a:spcBef>
                <a:spcPts val="0"/>
              </a:spcBef>
              <a:buNone/>
            </a:pP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free</a:t>
            </a: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ensures</a:t>
            </a:r>
            <a:r>
              <a:rPr lang="en-US" sz="1000" dirty="0" smtClean="0">
                <a:latin typeface="Arial" pitchFamily="34" charset="0"/>
                <a:cs typeface="Arial" pitchFamily="34" charset="0"/>
              </a:rPr>
              <a:t> (</a:t>
            </a:r>
            <a:r>
              <a:rPr lang="en-US" sz="1000" dirty="0" err="1" smtClean="0">
                <a:solidFill>
                  <a:schemeClr val="accent6"/>
                </a:solidFill>
                <a:latin typeface="Arial" pitchFamily="34" charset="0"/>
                <a:cs typeface="Arial" pitchFamily="34" charset="0"/>
              </a:rPr>
              <a:t>forall</a:t>
            </a:r>
            <a:r>
              <a:rPr lang="en-US" sz="1000" dirty="0" smtClean="0">
                <a:latin typeface="Arial" pitchFamily="34" charset="0"/>
                <a:cs typeface="Arial" pitchFamily="34" charset="0"/>
              </a:rPr>
              <a:t> $o: ref :: { $Heap[$o, $</a:t>
            </a:r>
            <a:r>
              <a:rPr lang="en-US" sz="1000" dirty="0" err="1" smtClean="0">
                <a:latin typeface="Arial" pitchFamily="34" charset="0"/>
                <a:cs typeface="Arial" pitchFamily="34" charset="0"/>
              </a:rPr>
              <a:t>localinv</a:t>
            </a:r>
            <a:r>
              <a:rPr lang="en-US" sz="1000" dirty="0" smtClean="0">
                <a:latin typeface="Arial" pitchFamily="34" charset="0"/>
                <a:cs typeface="Arial" pitchFamily="34" charset="0"/>
              </a:rPr>
              <a:t>] } { $Heap[$o, $inv] }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$allocated] ==&gt;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$inv] == $Heap[$o, $inv] &amp;&amp;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t>
            </a:r>
            <a:r>
              <a:rPr lang="en-US" sz="1000" dirty="0" err="1" smtClean="0">
                <a:latin typeface="Arial" pitchFamily="34" charset="0"/>
                <a:cs typeface="Arial" pitchFamily="34" charset="0"/>
              </a:rPr>
              <a:t>localinv</a:t>
            </a:r>
            <a:r>
              <a:rPr lang="en-US" sz="1000" dirty="0" smtClean="0">
                <a:latin typeface="Arial" pitchFamily="34" charset="0"/>
                <a:cs typeface="Arial" pitchFamily="34" charset="0"/>
              </a:rPr>
              <a:t>] == $Heap[$o, $</a:t>
            </a:r>
            <a:r>
              <a:rPr lang="en-US" sz="1000" dirty="0" err="1" smtClean="0">
                <a:latin typeface="Arial" pitchFamily="34" charset="0"/>
                <a:cs typeface="Arial" pitchFamily="34" charset="0"/>
              </a:rPr>
              <a:t>localinv</a:t>
            </a:r>
            <a:r>
              <a:rPr lang="en-US" sz="1000" dirty="0" smtClean="0">
                <a:latin typeface="Arial" pitchFamily="34" charset="0"/>
                <a:cs typeface="Arial" pitchFamily="34" charset="0"/>
              </a:rPr>
              <a:t>]);</a:t>
            </a:r>
          </a:p>
          <a:p>
            <a:pPr marL="197107" indent="-197107">
              <a:spcBef>
                <a:spcPts val="0"/>
              </a:spcBef>
              <a:buNone/>
            </a:pP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free</a:t>
            </a: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ensures</a:t>
            </a:r>
            <a:r>
              <a:rPr lang="en-US" sz="1000" dirty="0" smtClean="0">
                <a:latin typeface="Arial" pitchFamily="34" charset="0"/>
                <a:cs typeface="Arial" pitchFamily="34" charset="0"/>
              </a:rPr>
              <a:t> (</a:t>
            </a:r>
            <a:r>
              <a:rPr lang="en-US" sz="1000" dirty="0" err="1" smtClean="0">
                <a:solidFill>
                  <a:schemeClr val="accent6"/>
                </a:solidFill>
                <a:latin typeface="Arial" pitchFamily="34" charset="0"/>
                <a:cs typeface="Arial" pitchFamily="34" charset="0"/>
              </a:rPr>
              <a:t>forall</a:t>
            </a:r>
            <a:r>
              <a:rPr lang="en-US" sz="1000" dirty="0" smtClean="0">
                <a:latin typeface="Arial" pitchFamily="34" charset="0"/>
                <a:cs typeface="Arial" pitchFamily="34" charset="0"/>
              </a:rPr>
              <a:t> $o: ref :: { $Heap[$o, $allocated] }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$allocated] ==&gt; $Heap[$o, $allocated]) &amp;&amp; (</a:t>
            </a:r>
            <a:r>
              <a:rPr lang="en-US" sz="1000" dirty="0" err="1" smtClean="0">
                <a:solidFill>
                  <a:schemeClr val="accent6"/>
                </a:solidFill>
                <a:latin typeface="Arial" pitchFamily="34" charset="0"/>
                <a:cs typeface="Arial" pitchFamily="34" charset="0"/>
              </a:rPr>
              <a:t>forall</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ot</a:t>
            </a:r>
            <a:r>
              <a:rPr lang="en-US" sz="1000" dirty="0" smtClean="0">
                <a:latin typeface="Arial" pitchFamily="34" charset="0"/>
                <a:cs typeface="Arial" pitchFamily="34" charset="0"/>
              </a:rPr>
              <a:t>: ref :: { $Heap[$</a:t>
            </a:r>
            <a:r>
              <a:rPr lang="en-US" sz="1000" dirty="0" err="1" smtClean="0">
                <a:latin typeface="Arial" pitchFamily="34" charset="0"/>
                <a:cs typeface="Arial" pitchFamily="34" charset="0"/>
              </a:rPr>
              <a:t>ot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 { $Heap[$</a:t>
            </a:r>
            <a:r>
              <a:rPr lang="en-US" sz="1000" dirty="0" err="1" smtClean="0">
                <a:latin typeface="Arial" pitchFamily="34" charset="0"/>
                <a:cs typeface="Arial" pitchFamily="34" charset="0"/>
              </a:rPr>
              <a:t>ot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a:t>
            </a:r>
            <a:r>
              <a:rPr lang="en-US" sz="1000" dirty="0" err="1" smtClean="0">
                <a:latin typeface="Arial" pitchFamily="34" charset="0"/>
                <a:cs typeface="Arial" pitchFamily="34" charset="0"/>
              </a:rPr>
              <a:t>ot</a:t>
            </a:r>
            <a:r>
              <a:rPr lang="en-US" sz="1000" dirty="0" smtClean="0">
                <a:latin typeface="Arial" pitchFamily="34" charset="0"/>
                <a:cs typeface="Arial" pitchFamily="34" charset="0"/>
              </a:rPr>
              <a:t>, $allocated] &amp;&amp;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a:t>
            </a:r>
            <a:r>
              <a:rPr lang="en-US" sz="1000" dirty="0" err="1" smtClean="0">
                <a:latin typeface="Arial" pitchFamily="34" charset="0"/>
                <a:cs typeface="Arial" pitchFamily="34" charset="0"/>
              </a:rPr>
              <a:t>ot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PeerGroupPlaceholder</a:t>
            </a:r>
            <a:r>
              <a:rPr lang="en-US" sz="1000" dirty="0" smtClean="0">
                <a:latin typeface="Arial" pitchFamily="34" charset="0"/>
                <a:cs typeface="Arial" pitchFamily="34" charset="0"/>
              </a:rPr>
              <a:t> ==&gt;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a:t>
            </a:r>
            <a:r>
              <a:rPr lang="en-US" sz="1000" dirty="0" err="1" smtClean="0">
                <a:latin typeface="Arial" pitchFamily="34" charset="0"/>
                <a:cs typeface="Arial" pitchFamily="34" charset="0"/>
              </a:rPr>
              <a:t>ot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 $Heap[$</a:t>
            </a:r>
            <a:r>
              <a:rPr lang="en-US" sz="1000" dirty="0" err="1" smtClean="0">
                <a:latin typeface="Arial" pitchFamily="34" charset="0"/>
                <a:cs typeface="Arial" pitchFamily="34" charset="0"/>
              </a:rPr>
              <a:t>ot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&amp;&amp;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a:t>
            </a:r>
            <a:r>
              <a:rPr lang="en-US" sz="1000" dirty="0" err="1" smtClean="0">
                <a:latin typeface="Arial" pitchFamily="34" charset="0"/>
                <a:cs typeface="Arial" pitchFamily="34" charset="0"/>
              </a:rPr>
              <a:t>ot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 $Heap[$</a:t>
            </a:r>
            <a:r>
              <a:rPr lang="en-US" sz="1000" dirty="0" err="1" smtClean="0">
                <a:latin typeface="Arial" pitchFamily="34" charset="0"/>
                <a:cs typeface="Arial" pitchFamily="34" charset="0"/>
              </a:rPr>
              <a:t>ot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&amp;&amp;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a:t>
            </a:r>
            <a:r>
              <a:rPr lang="en-US" sz="1000" dirty="0" err="1" smtClean="0">
                <a:latin typeface="Arial" pitchFamily="34" charset="0"/>
                <a:cs typeface="Arial" pitchFamily="34" charset="0"/>
              </a:rPr>
              <a:t>BeingConstructed</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NonNullFieldsAreInitialized</a:t>
            </a:r>
            <a:r>
              <a:rPr lang="en-US" sz="1000" dirty="0" smtClean="0">
                <a:latin typeface="Arial" pitchFamily="34" charset="0"/>
                <a:cs typeface="Arial" pitchFamily="34" charset="0"/>
              </a:rPr>
              <a:t>] == $Heap[$</a:t>
            </a:r>
            <a:r>
              <a:rPr lang="en-US" sz="1000" dirty="0" err="1" smtClean="0">
                <a:latin typeface="Arial" pitchFamily="34" charset="0"/>
                <a:cs typeface="Arial" pitchFamily="34" charset="0"/>
              </a:rPr>
              <a:t>BeingConstructed</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NonNullFieldsAreInitialized</a:t>
            </a:r>
            <a:r>
              <a:rPr lang="en-US" sz="1000" dirty="0" smtClean="0">
                <a:latin typeface="Arial" pitchFamily="34" charset="0"/>
                <a:cs typeface="Arial" pitchFamily="34" charset="0"/>
              </a:rPr>
              <a:t>];</a:t>
            </a:r>
          </a:p>
          <a:p>
            <a:pPr marL="197107" indent="-197107">
              <a:spcBef>
                <a:spcPts val="0"/>
              </a:spcBef>
              <a:buNone/>
            </a:pPr>
            <a:endParaRPr lang="en-US" sz="1000" dirty="0">
              <a:latin typeface="Arial" pitchFamily="34" charset="0"/>
              <a:cs typeface="Arial" pitchFamily="34" charset="0"/>
            </a:endParaRPr>
          </a:p>
        </p:txBody>
      </p:sp>
    </p:spTree>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Verification conditions: Structure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Isosceles Triangle 3"/>
          <p:cNvSpPr/>
          <p:nvPr/>
        </p:nvSpPr>
        <p:spPr bwMode="auto">
          <a:xfrm>
            <a:off x="4547293" y="1828801"/>
            <a:ext cx="3855308" cy="3731740"/>
          </a:xfrm>
          <a:prstGeom prst="triangl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BIG</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rgbClr val="FF0000"/>
                </a:solidFill>
                <a:latin typeface="Segoe" pitchFamily="34" charset="0"/>
              </a:rPr>
              <a:t>a</a:t>
            </a:r>
            <a:r>
              <a:rPr kumimoji="0" lang="en-US" sz="2800" b="1" i="0" u="none" strike="noStrike" cap="none" normalizeH="0" baseline="0" dirty="0" smtClean="0">
                <a:solidFill>
                  <a:srgbClr val="FF0000"/>
                </a:solidFill>
                <a:latin typeface="Segoe" pitchFamily="34" charset="0"/>
              </a:rPr>
              <a:t>nd-or</a:t>
            </a:r>
            <a:r>
              <a:rPr kumimoji="0" lang="en-US" sz="2800" b="1" i="0" u="none" strike="noStrike" cap="none" normalizeH="0" baseline="0" dirty="0" smtClean="0">
                <a:solidFill>
                  <a:schemeClr val="bg1"/>
                </a:solidFill>
                <a:latin typeface="Segoe" pitchFamily="34" charset="0"/>
              </a:rPr>
              <a:t> tree</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(ground)</a:t>
            </a:r>
            <a:endParaRPr kumimoji="0" lang="en-US" sz="2800" b="1" i="0" u="none" strike="noStrike" cap="none" normalizeH="0" baseline="0"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2800" b="1"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solidFill>
                <a:schemeClr val="bg1"/>
              </a:solidFill>
              <a:latin typeface="Segoe" pitchFamily="34" charset="0"/>
            </a:endParaRPr>
          </a:p>
        </p:txBody>
      </p:sp>
      <p:sp>
        <p:nvSpPr>
          <p:cNvPr id="6" name="Plus 5"/>
          <p:cNvSpPr/>
          <p:nvPr/>
        </p:nvSpPr>
        <p:spPr bwMode="auto">
          <a:xfrm>
            <a:off x="3954168" y="3064475"/>
            <a:ext cx="988540" cy="988541"/>
          </a:xfrm>
          <a:prstGeom prst="mathPlu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Rectangle 6"/>
          <p:cNvSpPr/>
          <p:nvPr/>
        </p:nvSpPr>
        <p:spPr bwMode="auto">
          <a:xfrm>
            <a:off x="605486" y="2730843"/>
            <a:ext cx="2990335" cy="170523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sym typeface="Symbol"/>
              </a:rPr>
              <a:t> </a:t>
            </a:r>
            <a:r>
              <a:rPr kumimoji="0" lang="en-US" sz="2800" b="1" i="0" u="none" strike="noStrike" cap="none" normalizeH="0" baseline="0" dirty="0" smtClean="0">
                <a:solidFill>
                  <a:schemeClr val="bg1"/>
                </a:solidFill>
                <a:latin typeface="Segoe" pitchFamily="34" charset="0"/>
              </a:rPr>
              <a:t>Axioms</a:t>
            </a:r>
          </a:p>
          <a:p>
            <a:pPr algn="ctr" defTabSz="1096963" fontAlgn="base">
              <a:spcBef>
                <a:spcPct val="0"/>
              </a:spcBef>
              <a:spcAft>
                <a:spcPct val="0"/>
              </a:spcAft>
            </a:pPr>
            <a:r>
              <a:rPr lang="en-US" sz="2800" dirty="0" smtClean="0">
                <a:solidFill>
                  <a:schemeClr val="bg1"/>
                </a:solidFill>
                <a:effectLst>
                  <a:outerShdw blurRad="38100" dist="38100" dir="2700000" algn="tl">
                    <a:srgbClr val="000000">
                      <a:alpha val="43137"/>
                    </a:srgbClr>
                  </a:outerShdw>
                </a:effectLst>
                <a:latin typeface="Segoe" pitchFamily="34" charset="0"/>
              </a:rPr>
              <a:t>(</a:t>
            </a:r>
            <a:r>
              <a:rPr lang="en-US" sz="2800" b="1" dirty="0" smtClean="0">
                <a:solidFill>
                  <a:schemeClr val="bg1"/>
                </a:solidFill>
                <a:latin typeface="Segoe" pitchFamily="34" charset="0"/>
              </a:rPr>
              <a:t>non-ground)</a:t>
            </a:r>
            <a:endParaRPr kumimoji="0" lang="en-US" sz="2800" b="1" i="0" u="none" strike="noStrike" cap="none" normalizeH="0" baseline="0" dirty="0" smtClean="0">
              <a:solidFill>
                <a:schemeClr val="bg1"/>
              </a:solidFill>
              <a:latin typeface="Segoe" pitchFamily="34" charset="0"/>
            </a:endParaRPr>
          </a:p>
        </p:txBody>
      </p:sp>
      <p:sp>
        <p:nvSpPr>
          <p:cNvPr id="8" name="Rectangular Callout 7"/>
          <p:cNvSpPr/>
          <p:nvPr/>
        </p:nvSpPr>
        <p:spPr bwMode="auto">
          <a:xfrm>
            <a:off x="691978" y="5276335"/>
            <a:ext cx="3249827" cy="1198606"/>
          </a:xfrm>
          <a:prstGeom prst="wedgeRectCallout">
            <a:avLst>
              <a:gd name="adj1" fmla="val 107619"/>
              <a:gd name="adj2" fmla="val -14781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Control &amp; Data Flow</a:t>
            </a:r>
            <a:endParaRPr kumimoji="0" lang="en-US" sz="2800" b="1" i="0" u="none" strike="noStrike" cap="none" normalizeH="0" baseline="0" dirty="0" smtClean="0">
              <a:solidFill>
                <a:schemeClr val="bg1"/>
              </a:solidFill>
              <a:latin typeface="Segoe" pitchFamily="34" charset="0"/>
            </a:endParaRPr>
          </a:p>
        </p:txBody>
      </p:sp>
    </p:spTree>
    <p:custDataLst>
      <p:tags r:id="rId1"/>
    </p:custDataLs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latin typeface="Calibri" pitchFamily="34" charset="0"/>
              </a:rPr>
              <a:t>Hypervisor: A Manhattan Project </a:t>
            </a:r>
            <a:endParaRPr lang="en-US" dirty="0"/>
          </a:p>
        </p:txBody>
      </p:sp>
      <p:sp>
        <p:nvSpPr>
          <p:cNvPr id="3" name="Content Placeholder 2"/>
          <p:cNvSpPr>
            <a:spLocks noGrp="1"/>
          </p:cNvSpPr>
          <p:nvPr>
            <p:ph idx="1"/>
          </p:nvPr>
        </p:nvSpPr>
        <p:spPr>
          <a:xfrm>
            <a:off x="953768" y="1477944"/>
            <a:ext cx="8009374" cy="5029200"/>
          </a:xfrm>
        </p:spPr>
        <p:txBody>
          <a:bodyPr>
            <a:normAutofit/>
          </a:bodyPr>
          <a:lstStyle/>
          <a:p>
            <a:pPr>
              <a:buNone/>
            </a:pPr>
            <a:r>
              <a:rPr lang="en-US" sz="1200" dirty="0"/>
              <a:t> </a:t>
            </a:r>
            <a:r>
              <a:rPr lang="en-US" sz="1200" dirty="0" smtClean="0"/>
              <a:t>   </a:t>
            </a:r>
          </a:p>
          <a:p>
            <a:pPr>
              <a:buNone/>
            </a:pPr>
            <a:r>
              <a:rPr lang="en-US" sz="1200" dirty="0"/>
              <a:t> </a:t>
            </a:r>
            <a:r>
              <a:rPr lang="en-US" sz="1200" dirty="0" smtClean="0"/>
              <a:t>    </a:t>
            </a:r>
          </a:p>
          <a:p>
            <a:pPr>
              <a:buNone/>
            </a:pPr>
            <a:r>
              <a:rPr lang="en-US" sz="1200" dirty="0"/>
              <a:t> </a:t>
            </a:r>
            <a:r>
              <a:rPr lang="en-US" sz="1200" dirty="0" smtClean="0"/>
              <a:t>    </a:t>
            </a:r>
            <a:endParaRPr lang="en-US" sz="4000" dirty="0">
              <a:solidFill>
                <a:srgbClr val="00B050"/>
              </a:solidFill>
            </a:endParaRPr>
          </a:p>
          <a:p>
            <a:pPr>
              <a:buNone/>
            </a:pPr>
            <a:endParaRPr lang="en-US" dirty="0" smtClean="0"/>
          </a:p>
          <a:p>
            <a:pPr>
              <a:buNone/>
            </a:pPr>
            <a:endParaRPr lang="en-US" dirty="0"/>
          </a:p>
          <a:p>
            <a:pPr>
              <a:buNone/>
            </a:pPr>
            <a:endParaRPr lang="en-US" dirty="0" smtClean="0"/>
          </a:p>
          <a:p>
            <a:pPr lvl="1"/>
            <a:r>
              <a:rPr lang="en-US" sz="2400" b="1" dirty="0" smtClean="0"/>
              <a:t>Meta</a:t>
            </a:r>
            <a:r>
              <a:rPr lang="en-US" sz="2400" dirty="0" smtClean="0"/>
              <a:t> </a:t>
            </a:r>
            <a:r>
              <a:rPr lang="en-US" sz="2400" b="1" dirty="0" smtClean="0"/>
              <a:t>OS</a:t>
            </a:r>
            <a:r>
              <a:rPr lang="en-US" sz="2400" dirty="0" smtClean="0"/>
              <a:t>: small layer of software </a:t>
            </a:r>
            <a:br>
              <a:rPr lang="en-US" sz="2400" dirty="0" smtClean="0"/>
            </a:br>
            <a:r>
              <a:rPr lang="en-US" sz="2400" dirty="0" smtClean="0"/>
              <a:t>between hardware and OS</a:t>
            </a:r>
          </a:p>
          <a:p>
            <a:pPr lvl="1"/>
            <a:r>
              <a:rPr lang="en-US" sz="2400" b="1" dirty="0" smtClean="0"/>
              <a:t>Mini</a:t>
            </a:r>
            <a:r>
              <a:rPr lang="en-US" sz="2400" dirty="0" smtClean="0"/>
              <a:t>: </a:t>
            </a:r>
            <a:r>
              <a:rPr lang="en-US" dirty="0" smtClean="0"/>
              <a:t>10</a:t>
            </a:r>
            <a:r>
              <a:rPr lang="en-US" sz="2400" dirty="0" smtClean="0"/>
              <a:t>0K lines of non-trivial </a:t>
            </a:r>
            <a:br>
              <a:rPr lang="en-US" sz="2400" dirty="0" smtClean="0"/>
            </a:br>
            <a:r>
              <a:rPr lang="en-US" sz="2400" dirty="0" smtClean="0"/>
              <a:t>concurrent systems C code</a:t>
            </a:r>
          </a:p>
          <a:p>
            <a:pPr lvl="1"/>
            <a:r>
              <a:rPr lang="en-US" sz="2400" b="1" dirty="0" smtClean="0"/>
              <a:t>Critical: </a:t>
            </a:r>
            <a:r>
              <a:rPr lang="en-US" sz="2400" dirty="0" smtClean="0"/>
              <a:t>must </a:t>
            </a:r>
            <a:r>
              <a:rPr lang="en-US" sz="2400" dirty="0" smtClean="0">
                <a:solidFill>
                  <a:srgbClr val="FF0000"/>
                </a:solidFill>
              </a:rPr>
              <a:t>provide functional resource abstraction</a:t>
            </a:r>
          </a:p>
          <a:p>
            <a:pPr lvl="1"/>
            <a:r>
              <a:rPr lang="en-US" sz="2400" b="1" dirty="0" smtClean="0"/>
              <a:t>Trusted</a:t>
            </a:r>
            <a:r>
              <a:rPr lang="en-US" sz="2400" dirty="0" smtClean="0"/>
              <a:t>: a verification grand challenge</a:t>
            </a:r>
          </a:p>
          <a:p>
            <a:pPr lvl="1"/>
            <a:endParaRPr lang="en-US" dirty="0" smtClean="0"/>
          </a:p>
          <a:p>
            <a:pPr lvl="1">
              <a:buNone/>
            </a:pPr>
            <a:endParaRPr lang="en-US" dirty="0" smtClean="0"/>
          </a:p>
          <a:p>
            <a:pPr algn="just">
              <a:buNone/>
            </a:pPr>
            <a:endParaRPr lang="en-US" dirty="0"/>
          </a:p>
          <a:p>
            <a:pPr algn="just">
              <a:buNone/>
            </a:pPr>
            <a:endParaRPr lang="en-US" dirty="0" smtClean="0"/>
          </a:p>
          <a:p>
            <a:pPr algn="just">
              <a:buNone/>
            </a:pPr>
            <a:endParaRPr lang="en-US" dirty="0"/>
          </a:p>
          <a:p>
            <a:pPr algn="just">
              <a:buNone/>
            </a:pPr>
            <a:endParaRPr lang="en-US" dirty="0" smtClean="0"/>
          </a:p>
          <a:p>
            <a:pPr algn="just">
              <a:buNone/>
            </a:pPr>
            <a:endParaRPr lang="en-US" dirty="0" smtClean="0"/>
          </a:p>
          <a:p>
            <a:pPr algn="just">
              <a:buNone/>
            </a:pPr>
            <a:endParaRPr lang="en-US" dirty="0" smtClean="0"/>
          </a:p>
          <a:p>
            <a:pPr lvl="1">
              <a:buNone/>
            </a:pPr>
            <a:endParaRPr lang="en-US" dirty="0" smtClean="0"/>
          </a:p>
        </p:txBody>
      </p:sp>
      <p:grpSp>
        <p:nvGrpSpPr>
          <p:cNvPr id="7" name="Group 13"/>
          <p:cNvGrpSpPr/>
          <p:nvPr/>
        </p:nvGrpSpPr>
        <p:grpSpPr>
          <a:xfrm>
            <a:off x="3048000" y="1407160"/>
            <a:ext cx="2514600" cy="1828800"/>
            <a:chOff x="6172200" y="3124200"/>
            <a:chExt cx="2514600" cy="1828800"/>
          </a:xfrm>
        </p:grpSpPr>
        <p:sp>
          <p:nvSpPr>
            <p:cNvPr id="4" name="Rounded Rectangle 3"/>
            <p:cNvSpPr/>
            <p:nvPr/>
          </p:nvSpPr>
          <p:spPr>
            <a:xfrm>
              <a:off x="6172200" y="4191000"/>
              <a:ext cx="2514600" cy="762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Hardware</a:t>
              </a:r>
              <a:endParaRPr lang="en-US" dirty="0"/>
            </a:p>
          </p:txBody>
        </p:sp>
        <p:sp>
          <p:nvSpPr>
            <p:cNvPr id="5" name="Rounded Rectangle 4"/>
            <p:cNvSpPr/>
            <p:nvPr/>
          </p:nvSpPr>
          <p:spPr>
            <a:xfrm>
              <a:off x="6172200" y="3962400"/>
              <a:ext cx="2514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Hypervisor</a:t>
              </a:r>
              <a:endParaRPr lang="en-US" dirty="0"/>
            </a:p>
          </p:txBody>
        </p:sp>
        <p:sp>
          <p:nvSpPr>
            <p:cNvPr id="6" name="Rounded Rectangle 5"/>
            <p:cNvSpPr/>
            <p:nvPr/>
          </p:nvSpPr>
          <p:spPr>
            <a:xfrm>
              <a:off x="6172200" y="3124200"/>
              <a:ext cx="838200" cy="838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ounded Rectangle 7"/>
            <p:cNvSpPr/>
            <p:nvPr/>
          </p:nvSpPr>
          <p:spPr>
            <a:xfrm>
              <a:off x="7010400" y="3124200"/>
              <a:ext cx="838200" cy="838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6388" name="Picture 4" descr="http://www.wacom-asia.com/vista/img/Vista.gif"/>
            <p:cNvPicPr>
              <a:picLocks noChangeAspect="1" noChangeArrowheads="1"/>
            </p:cNvPicPr>
            <p:nvPr/>
          </p:nvPicPr>
          <p:blipFill>
            <a:blip r:embed="rId2" cstate="print"/>
            <a:srcRect/>
            <a:stretch>
              <a:fillRect/>
            </a:stretch>
          </p:blipFill>
          <p:spPr bwMode="auto">
            <a:xfrm>
              <a:off x="6400800" y="3352800"/>
              <a:ext cx="381000" cy="381000"/>
            </a:xfrm>
            <a:prstGeom prst="rect">
              <a:avLst/>
            </a:prstGeom>
            <a:noFill/>
          </p:spPr>
        </p:pic>
        <p:pic>
          <p:nvPicPr>
            <p:cNvPr id="16390" name="Picture 6" descr="http://www.novosoft-online.com/images/Logo_XP.gif"/>
            <p:cNvPicPr>
              <a:picLocks noChangeAspect="1" noChangeArrowheads="1"/>
            </p:cNvPicPr>
            <p:nvPr/>
          </p:nvPicPr>
          <p:blipFill>
            <a:blip r:embed="rId3" cstate="print"/>
            <a:srcRect/>
            <a:stretch>
              <a:fillRect/>
            </a:stretch>
          </p:blipFill>
          <p:spPr bwMode="auto">
            <a:xfrm>
              <a:off x="7162800" y="3398380"/>
              <a:ext cx="533400" cy="319058"/>
            </a:xfrm>
            <a:prstGeom prst="rect">
              <a:avLst/>
            </a:prstGeom>
            <a:noFill/>
          </p:spPr>
        </p:pic>
        <p:sp>
          <p:nvSpPr>
            <p:cNvPr id="12" name="Rounded Rectangle 11"/>
            <p:cNvSpPr/>
            <p:nvPr/>
          </p:nvSpPr>
          <p:spPr>
            <a:xfrm>
              <a:off x="7848600" y="3124200"/>
              <a:ext cx="838200" cy="838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pic>
          <p:nvPicPr>
            <p:cNvPr id="16392" name="Picture 8" descr="http://content.answers.com/main/content/wp/en/d/de/Windows_Server_System_logo.jpg"/>
            <p:cNvPicPr>
              <a:picLocks noChangeAspect="1" noChangeArrowheads="1"/>
            </p:cNvPicPr>
            <p:nvPr/>
          </p:nvPicPr>
          <p:blipFill>
            <a:blip r:embed="rId4" cstate="print"/>
            <a:srcRect/>
            <a:stretch>
              <a:fillRect/>
            </a:stretch>
          </p:blipFill>
          <p:spPr bwMode="auto">
            <a:xfrm>
              <a:off x="8001000" y="3352800"/>
              <a:ext cx="546100" cy="360426"/>
            </a:xfrm>
            <a:prstGeom prst="rect">
              <a:avLst/>
            </a:prstGeom>
            <a:noFill/>
          </p:spPr>
        </p:pic>
      </p:grpSp>
    </p:spTree>
    <p:extLst/>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HV Correctness: Simulation</a:t>
            </a:r>
            <a:endParaRPr lang="en-US" dirty="0"/>
          </a:p>
        </p:txBody>
      </p:sp>
      <p:sp>
        <p:nvSpPr>
          <p:cNvPr id="97" name="TextBox 96"/>
          <p:cNvSpPr txBox="1"/>
          <p:nvPr/>
        </p:nvSpPr>
        <p:spPr>
          <a:xfrm>
            <a:off x="706108" y="1285860"/>
            <a:ext cx="7744684" cy="1323439"/>
          </a:xfrm>
          <a:prstGeom prst="rect">
            <a:avLst/>
          </a:prstGeom>
          <a:noFill/>
        </p:spPr>
        <p:txBody>
          <a:bodyPr wrap="none" rtlCol="0">
            <a:spAutoFit/>
          </a:bodyPr>
          <a:lstStyle/>
          <a:p>
            <a:pPr algn="ctr"/>
            <a:r>
              <a:rPr lang="en-US" sz="2000" dirty="0" smtClean="0">
                <a:solidFill>
                  <a:schemeClr val="bg1"/>
                </a:solidFill>
              </a:rPr>
              <a:t>A partition cannot distinguish (with some exceptions)</a:t>
            </a:r>
          </a:p>
          <a:p>
            <a:pPr algn="ctr"/>
            <a:r>
              <a:rPr lang="en-US" sz="2000" dirty="0" smtClean="0">
                <a:solidFill>
                  <a:schemeClr val="bg1"/>
                </a:solidFill>
              </a:rPr>
              <a:t>whether a machine instruction is executed</a:t>
            </a:r>
          </a:p>
          <a:p>
            <a:endParaRPr lang="en-US" sz="2000" dirty="0" smtClean="0">
              <a:solidFill>
                <a:schemeClr val="bg1"/>
              </a:solidFill>
            </a:endParaRPr>
          </a:p>
          <a:p>
            <a:r>
              <a:rPr lang="en-US" sz="2000" dirty="0" smtClean="0">
                <a:solidFill>
                  <a:schemeClr val="bg1"/>
                </a:solidFill>
              </a:rPr>
              <a:t>        a) through the HV              OR	 b) directly on a processor</a:t>
            </a:r>
          </a:p>
        </p:txBody>
      </p:sp>
      <p:grpSp>
        <p:nvGrpSpPr>
          <p:cNvPr id="3" name="Group 45"/>
          <p:cNvGrpSpPr/>
          <p:nvPr/>
        </p:nvGrpSpPr>
        <p:grpSpPr>
          <a:xfrm>
            <a:off x="840442" y="3214686"/>
            <a:ext cx="7446334" cy="2592018"/>
            <a:chOff x="685800" y="3275382"/>
            <a:chExt cx="7446334" cy="2592018"/>
          </a:xfrm>
        </p:grpSpPr>
        <p:sp>
          <p:nvSpPr>
            <p:cNvPr id="5" name="AutoShape 83"/>
            <p:cNvSpPr>
              <a:spLocks noChangeAspect="1" noChangeArrowheads="1" noTextEdit="1"/>
            </p:cNvSpPr>
            <p:nvPr/>
          </p:nvSpPr>
          <p:spPr bwMode="auto">
            <a:xfrm>
              <a:off x="764684" y="3275382"/>
              <a:ext cx="4340716" cy="2590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pSp>
          <p:nvGrpSpPr>
            <p:cNvPr id="4" name="Group 44"/>
            <p:cNvGrpSpPr/>
            <p:nvPr/>
          </p:nvGrpSpPr>
          <p:grpSpPr>
            <a:xfrm>
              <a:off x="685800" y="3275382"/>
              <a:ext cx="3078152" cy="2590800"/>
              <a:chOff x="685800" y="3275382"/>
              <a:chExt cx="3078152" cy="2590800"/>
            </a:xfrm>
          </p:grpSpPr>
          <p:grpSp>
            <p:nvGrpSpPr>
              <p:cNvPr id="6" name="Group 78"/>
              <p:cNvGrpSpPr>
                <a:grpSpLocks/>
              </p:cNvGrpSpPr>
              <p:nvPr/>
            </p:nvGrpSpPr>
            <p:grpSpPr bwMode="auto">
              <a:xfrm>
                <a:off x="769275" y="5663893"/>
                <a:ext cx="2712947" cy="202289"/>
                <a:chOff x="480" y="3696"/>
                <a:chExt cx="3120" cy="240"/>
              </a:xfrm>
            </p:grpSpPr>
            <p:sp>
              <p:nvSpPr>
                <p:cNvPr id="65" name="Text Box 82"/>
                <p:cNvSpPr txBox="1">
                  <a:spLocks noChangeArrowheads="1"/>
                </p:cNvSpPr>
                <p:nvPr/>
              </p:nvSpPr>
              <p:spPr bwMode="auto">
                <a:xfrm>
                  <a:off x="480" y="3696"/>
                  <a:ext cx="672" cy="240"/>
                </a:xfrm>
                <a:prstGeom prst="rect">
                  <a:avLst/>
                </a:prstGeom>
                <a:gradFill rotWithShape="1">
                  <a:gsLst>
                    <a:gs pos="0">
                      <a:srgbClr val="808080">
                        <a:gamma/>
                        <a:shade val="70196"/>
                        <a:invGamma/>
                      </a:srgbClr>
                    </a:gs>
                    <a:gs pos="50000">
                      <a:srgbClr val="808080"/>
                    </a:gs>
                    <a:gs pos="100000">
                      <a:srgbClr val="808080">
                        <a:gamma/>
                        <a:shade val="70196"/>
                        <a:invGamma/>
                      </a:srgbClr>
                    </a:gs>
                  </a:gsLst>
                  <a:lin ang="2700000" scaled="1"/>
                </a:gradFill>
                <a:ln w="9525">
                  <a:solidFill>
                    <a:srgbClr val="000000"/>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FFFF"/>
                      </a:solidFill>
                      <a:effectLst/>
                      <a:latin typeface="Arial" pitchFamily="34" charset="0"/>
                      <a:ea typeface="Times New Roman" pitchFamily="18" charset="0"/>
                      <a:cs typeface="Arial" pitchFamily="34" charset="0"/>
                    </a:rPr>
                    <a:t>Disk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6" name="Text Box 81"/>
                <p:cNvSpPr txBox="1">
                  <a:spLocks noChangeArrowheads="1"/>
                </p:cNvSpPr>
                <p:nvPr/>
              </p:nvSpPr>
              <p:spPr bwMode="auto">
                <a:xfrm>
                  <a:off x="1248" y="3696"/>
                  <a:ext cx="672" cy="240"/>
                </a:xfrm>
                <a:prstGeom prst="rect">
                  <a:avLst/>
                </a:prstGeom>
                <a:gradFill rotWithShape="1">
                  <a:gsLst>
                    <a:gs pos="0">
                      <a:srgbClr val="808080">
                        <a:gamma/>
                        <a:shade val="70196"/>
                        <a:invGamma/>
                      </a:srgbClr>
                    </a:gs>
                    <a:gs pos="50000">
                      <a:srgbClr val="808080"/>
                    </a:gs>
                    <a:gs pos="100000">
                      <a:srgbClr val="808080">
                        <a:gamma/>
                        <a:shade val="70196"/>
                        <a:invGamma/>
                      </a:srgbClr>
                    </a:gs>
                  </a:gsLst>
                  <a:lin ang="2700000" scaled="1"/>
                </a:gradFill>
                <a:ln w="9525">
                  <a:solidFill>
                    <a:srgbClr val="000000"/>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FFFF"/>
                      </a:solidFill>
                      <a:effectLst/>
                      <a:latin typeface="Arial" pitchFamily="34" charset="0"/>
                      <a:ea typeface="Times New Roman" pitchFamily="18" charset="0"/>
                      <a:cs typeface="Arial" pitchFamily="34" charset="0"/>
                    </a:rPr>
                    <a:t>NIC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7" name="Text Box 80"/>
                <p:cNvSpPr txBox="1">
                  <a:spLocks noChangeArrowheads="1"/>
                </p:cNvSpPr>
                <p:nvPr/>
              </p:nvSpPr>
              <p:spPr bwMode="auto">
                <a:xfrm>
                  <a:off x="2160" y="3696"/>
                  <a:ext cx="672" cy="240"/>
                </a:xfrm>
                <a:prstGeom prst="rect">
                  <a:avLst/>
                </a:prstGeom>
                <a:gradFill rotWithShape="1">
                  <a:gsLst>
                    <a:gs pos="0">
                      <a:srgbClr val="808080">
                        <a:gamma/>
                        <a:shade val="70196"/>
                        <a:invGamma/>
                      </a:srgbClr>
                    </a:gs>
                    <a:gs pos="50000">
                      <a:srgbClr val="808080"/>
                    </a:gs>
                    <a:gs pos="100000">
                      <a:srgbClr val="808080">
                        <a:gamma/>
                        <a:shade val="70196"/>
                        <a:invGamma/>
                      </a:srgbClr>
                    </a:gs>
                  </a:gsLst>
                  <a:lin ang="2700000" scaled="1"/>
                </a:gradFill>
                <a:ln w="9525">
                  <a:solidFill>
                    <a:srgbClr val="000000"/>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FFFF"/>
                      </a:solidFill>
                      <a:effectLst/>
                      <a:latin typeface="Arial" pitchFamily="34" charset="0"/>
                      <a:ea typeface="Times New Roman" pitchFamily="18" charset="0"/>
                      <a:cs typeface="Arial" pitchFamily="34" charset="0"/>
                    </a:rPr>
                    <a:t>CPU</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8" name="Text Box 79"/>
                <p:cNvSpPr txBox="1">
                  <a:spLocks noChangeArrowheads="1"/>
                </p:cNvSpPr>
                <p:nvPr/>
              </p:nvSpPr>
              <p:spPr bwMode="auto">
                <a:xfrm>
                  <a:off x="2928" y="3696"/>
                  <a:ext cx="672" cy="240"/>
                </a:xfrm>
                <a:prstGeom prst="rect">
                  <a:avLst/>
                </a:prstGeom>
                <a:gradFill rotWithShape="1">
                  <a:gsLst>
                    <a:gs pos="0">
                      <a:srgbClr val="808080">
                        <a:gamma/>
                        <a:shade val="70196"/>
                        <a:invGamma/>
                      </a:srgbClr>
                    </a:gs>
                    <a:gs pos="50000">
                      <a:srgbClr val="808080"/>
                    </a:gs>
                    <a:gs pos="100000">
                      <a:srgbClr val="808080">
                        <a:gamma/>
                        <a:shade val="70196"/>
                        <a:invGamma/>
                      </a:srgbClr>
                    </a:gs>
                  </a:gsLst>
                  <a:lin ang="2700000" scaled="1"/>
                </a:gradFill>
                <a:ln w="9525">
                  <a:solidFill>
                    <a:srgbClr val="000000"/>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FFFF"/>
                      </a:solidFill>
                      <a:effectLst/>
                      <a:latin typeface="Arial" pitchFamily="34" charset="0"/>
                      <a:ea typeface="Times New Roman" pitchFamily="18" charset="0"/>
                      <a:cs typeface="Arial" pitchFamily="34" charset="0"/>
                    </a:rPr>
                    <a:t>RAM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62" name="Text Box 77"/>
              <p:cNvSpPr txBox="1">
                <a:spLocks noChangeArrowheads="1"/>
              </p:cNvSpPr>
              <p:nvPr/>
            </p:nvSpPr>
            <p:spPr bwMode="auto">
              <a:xfrm>
                <a:off x="685800" y="5377775"/>
                <a:ext cx="3078152" cy="202191"/>
              </a:xfrm>
              <a:prstGeom prst="rect">
                <a:avLst/>
              </a:prstGeom>
              <a:gradFill rotWithShape="1">
                <a:gsLst>
                  <a:gs pos="0">
                    <a:srgbClr val="57A74E">
                      <a:gamma/>
                      <a:shade val="70196"/>
                      <a:invGamma/>
                    </a:srgbClr>
                  </a:gs>
                  <a:gs pos="50000">
                    <a:srgbClr val="57A74E"/>
                  </a:gs>
                  <a:gs pos="100000">
                    <a:srgbClr val="57A74E">
                      <a:gamma/>
                      <a:shade val="70196"/>
                      <a:invGamma/>
                    </a:srgbClr>
                  </a:gs>
                </a:gsLst>
                <a:lin ang="2700000" scaled="1"/>
              </a:gradFill>
              <a:ln w="9525">
                <a:solidFill>
                  <a:srgbClr val="000000"/>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FFFF"/>
                    </a:solidFill>
                    <a:effectLst/>
                    <a:latin typeface="Arial" pitchFamily="34" charset="0"/>
                    <a:ea typeface="Times New Roman" pitchFamily="18" charset="0"/>
                    <a:cs typeface="Arial" pitchFamily="34" charset="0"/>
                  </a:rPr>
                  <a:t>Hypervisor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3" name="Line 76"/>
              <p:cNvSpPr>
                <a:spLocks noChangeShapeType="1"/>
              </p:cNvSpPr>
              <p:nvPr/>
            </p:nvSpPr>
            <p:spPr bwMode="auto">
              <a:xfrm flipH="1">
                <a:off x="2522257" y="5499090"/>
                <a:ext cx="0" cy="202191"/>
              </a:xfrm>
              <a:prstGeom prst="line">
                <a:avLst/>
              </a:prstGeom>
              <a:ln>
                <a:headEnd type="triangle" w="sm" len="med"/>
                <a:tailEnd type="triangle" w="sm"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64" name="Line 75"/>
              <p:cNvSpPr>
                <a:spLocks noChangeShapeType="1"/>
              </p:cNvSpPr>
              <p:nvPr/>
            </p:nvSpPr>
            <p:spPr bwMode="auto">
              <a:xfrm flipH="1">
                <a:off x="3190059" y="5499090"/>
                <a:ext cx="0" cy="202191"/>
              </a:xfrm>
              <a:prstGeom prst="line">
                <a:avLst/>
              </a:prstGeom>
              <a:ln>
                <a:headEnd type="triangle" w="sm" len="med"/>
                <a:tailEnd type="triangle" w="sm"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grpSp>
            <p:nvGrpSpPr>
              <p:cNvPr id="7" name="Group 48"/>
              <p:cNvGrpSpPr>
                <a:grpSpLocks/>
              </p:cNvGrpSpPr>
              <p:nvPr/>
            </p:nvGrpSpPr>
            <p:grpSpPr bwMode="auto">
              <a:xfrm>
                <a:off x="1038901" y="3275382"/>
                <a:ext cx="2248825" cy="2024075"/>
                <a:chOff x="793" y="864"/>
                <a:chExt cx="2586" cy="2400"/>
              </a:xfrm>
            </p:grpSpPr>
            <p:sp>
              <p:nvSpPr>
                <p:cNvPr id="39" name="Rectangle 63"/>
                <p:cNvSpPr>
                  <a:spLocks noChangeArrowheads="1"/>
                </p:cNvSpPr>
                <p:nvPr/>
              </p:nvSpPr>
              <p:spPr bwMode="auto">
                <a:xfrm>
                  <a:off x="793" y="864"/>
                  <a:ext cx="2586" cy="2400"/>
                </a:xfrm>
                <a:prstGeom prst="rect">
                  <a:avLst/>
                </a:prstGeom>
                <a:gradFill rotWithShape="1">
                  <a:gsLst>
                    <a:gs pos="0">
                      <a:srgbClr val="DDDDDD">
                        <a:gamma/>
                        <a:shade val="90196"/>
                        <a:invGamma/>
                      </a:srgbClr>
                    </a:gs>
                    <a:gs pos="50000">
                      <a:srgbClr val="DDDDDD"/>
                    </a:gs>
                    <a:gs pos="100000">
                      <a:srgbClr val="DDDDDD">
                        <a:gamma/>
                        <a:shade val="90196"/>
                        <a:invGamma/>
                      </a:srgbClr>
                    </a:gs>
                  </a:gsLst>
                  <a:lin ang="2700000" scaled="1"/>
                </a:gradFill>
                <a:ln w="9525">
                  <a:solidFill>
                    <a:srgbClr val="000000"/>
                  </a:solidFill>
                  <a:miter lim="800000"/>
                  <a:headEnd/>
                  <a:tailEnd/>
                </a:ln>
                <a:effectLst/>
              </p:spPr>
              <p:txBody>
                <a:bodyPr vert="horz" wrap="square" lIns="91440" tIns="45720" rIns="91440" bIns="45720" numCol="1" anchor="ctr" anchorCtr="0" compatLnSpc="1">
                  <a:prstTxWarp prst="textNoShape">
                    <a:avLst/>
                  </a:prstTxWarp>
                </a:bodyPr>
                <a:lstStyle/>
                <a:p>
                  <a:endParaRPr lang="en-US" dirty="0"/>
                </a:p>
              </p:txBody>
            </p:sp>
            <p:sp>
              <p:nvSpPr>
                <p:cNvPr id="40" name="Text Box 62"/>
                <p:cNvSpPr txBox="1">
                  <a:spLocks noChangeArrowheads="1"/>
                </p:cNvSpPr>
                <p:nvPr/>
              </p:nvSpPr>
              <p:spPr bwMode="auto">
                <a:xfrm>
                  <a:off x="1298" y="912"/>
                  <a:ext cx="1536" cy="240"/>
                </a:xfrm>
                <a:prstGeom prst="rect">
                  <a:avLst/>
                </a:prstGeom>
                <a:noFill/>
                <a:ln w="9525">
                  <a:no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Partition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 name="Text Box 61"/>
                <p:cNvSpPr txBox="1">
                  <a:spLocks noChangeArrowheads="1"/>
                </p:cNvSpPr>
                <p:nvPr/>
              </p:nvSpPr>
              <p:spPr bwMode="auto">
                <a:xfrm>
                  <a:off x="841" y="1872"/>
                  <a:ext cx="2447" cy="1344"/>
                </a:xfrm>
                <a:prstGeom prst="rect">
                  <a:avLst/>
                </a:prstGeom>
                <a:gradFill rotWithShape="1">
                  <a:gsLst>
                    <a:gs pos="0">
                      <a:srgbClr val="0571B1">
                        <a:gamma/>
                        <a:shade val="70196"/>
                        <a:invGamma/>
                      </a:srgbClr>
                    </a:gs>
                    <a:gs pos="50000">
                      <a:srgbClr val="0571B1"/>
                    </a:gs>
                    <a:gs pos="100000">
                      <a:srgbClr val="0571B1">
                        <a:gamma/>
                        <a:shade val="70196"/>
                        <a:invGamma/>
                      </a:srgbClr>
                    </a:gs>
                  </a:gsLst>
                  <a:lin ang="2700000" scaled="1"/>
                </a:gradFill>
                <a:ln w="9525">
                  <a:solidFill>
                    <a:srgbClr val="000000"/>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FFFF"/>
                      </a:solidFill>
                      <a:effectLst/>
                      <a:latin typeface="Arial" pitchFamily="34" charset="0"/>
                      <a:ea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2" name="Text Box 60"/>
                <p:cNvSpPr txBox="1">
                  <a:spLocks noChangeArrowheads="1"/>
                </p:cNvSpPr>
                <p:nvPr/>
              </p:nvSpPr>
              <p:spPr bwMode="auto">
                <a:xfrm>
                  <a:off x="1298" y="1200"/>
                  <a:ext cx="480" cy="624"/>
                </a:xfrm>
                <a:prstGeom prst="rect">
                  <a:avLst/>
                </a:prstGeom>
                <a:gradFill rotWithShape="1">
                  <a:gsLst>
                    <a:gs pos="0">
                      <a:srgbClr val="FFB301">
                        <a:gamma/>
                        <a:shade val="70196"/>
                        <a:invGamma/>
                      </a:srgbClr>
                    </a:gs>
                    <a:gs pos="50000">
                      <a:srgbClr val="FFB301"/>
                    </a:gs>
                    <a:gs pos="100000">
                      <a:srgbClr val="FFB301">
                        <a:gamma/>
                        <a:shade val="70196"/>
                        <a:invGamma/>
                      </a:srgbClr>
                    </a:gs>
                  </a:gsLst>
                  <a:lin ang="2700000" scaled="1"/>
                </a:gradFill>
                <a:ln w="9525">
                  <a:solidFill>
                    <a:srgbClr val="000000"/>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FFFF"/>
                      </a:solidFill>
                      <a:effectLst/>
                      <a:latin typeface="Arial" pitchFamily="34" charset="0"/>
                      <a:ea typeface="Times New Roman" pitchFamily="18" charset="0"/>
                      <a:cs typeface="Arial" pitchFamily="34" charset="0"/>
                    </a:rPr>
                    <a:t>App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3" name="Text Box 59"/>
                <p:cNvSpPr txBox="1">
                  <a:spLocks noChangeArrowheads="1"/>
                </p:cNvSpPr>
                <p:nvPr/>
              </p:nvSpPr>
              <p:spPr bwMode="auto">
                <a:xfrm>
                  <a:off x="1826" y="1200"/>
                  <a:ext cx="480" cy="624"/>
                </a:xfrm>
                <a:prstGeom prst="rect">
                  <a:avLst/>
                </a:prstGeom>
                <a:gradFill rotWithShape="1">
                  <a:gsLst>
                    <a:gs pos="0">
                      <a:srgbClr val="FFB301">
                        <a:gamma/>
                        <a:shade val="70196"/>
                        <a:invGamma/>
                      </a:srgbClr>
                    </a:gs>
                    <a:gs pos="50000">
                      <a:srgbClr val="FFB301"/>
                    </a:gs>
                    <a:gs pos="100000">
                      <a:srgbClr val="FFB301">
                        <a:gamma/>
                        <a:shade val="70196"/>
                        <a:invGamma/>
                      </a:srgbClr>
                    </a:gs>
                  </a:gsLst>
                  <a:lin ang="2700000" scaled="1"/>
                </a:gradFill>
                <a:ln w="9525">
                  <a:solidFill>
                    <a:srgbClr val="000000"/>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FFFF"/>
                      </a:solidFill>
                      <a:effectLst/>
                      <a:latin typeface="Arial" pitchFamily="34" charset="0"/>
                      <a:ea typeface="Times New Roman" pitchFamily="18" charset="0"/>
                      <a:cs typeface="Arial" pitchFamily="34" charset="0"/>
                    </a:rPr>
                    <a:t>App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Text Box 58"/>
                <p:cNvSpPr txBox="1">
                  <a:spLocks noChangeArrowheads="1"/>
                </p:cNvSpPr>
                <p:nvPr/>
              </p:nvSpPr>
              <p:spPr bwMode="auto">
                <a:xfrm>
                  <a:off x="2354" y="1200"/>
                  <a:ext cx="480" cy="624"/>
                </a:xfrm>
                <a:prstGeom prst="rect">
                  <a:avLst/>
                </a:prstGeom>
                <a:gradFill rotWithShape="1">
                  <a:gsLst>
                    <a:gs pos="0">
                      <a:srgbClr val="FFB301">
                        <a:gamma/>
                        <a:shade val="70196"/>
                        <a:invGamma/>
                      </a:srgbClr>
                    </a:gs>
                    <a:gs pos="50000">
                      <a:srgbClr val="FFB301"/>
                    </a:gs>
                    <a:gs pos="100000">
                      <a:srgbClr val="FFB301">
                        <a:gamma/>
                        <a:shade val="70196"/>
                        <a:invGamma/>
                      </a:srgbClr>
                    </a:gs>
                  </a:gsLst>
                  <a:lin ang="2700000" scaled="1"/>
                </a:gradFill>
                <a:ln w="9525">
                  <a:solidFill>
                    <a:srgbClr val="000000"/>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FFFF"/>
                      </a:solidFill>
                      <a:effectLst/>
                      <a:latin typeface="Arial" pitchFamily="34" charset="0"/>
                      <a:ea typeface="Times New Roman" pitchFamily="18" charset="0"/>
                      <a:cs typeface="Arial" pitchFamily="34" charset="0"/>
                    </a:rPr>
                    <a:t>App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0" name="Rectangle 52"/>
                <p:cNvSpPr>
                  <a:spLocks noChangeArrowheads="1"/>
                </p:cNvSpPr>
                <p:nvPr/>
              </p:nvSpPr>
              <p:spPr bwMode="auto">
                <a:xfrm>
                  <a:off x="1209" y="2407"/>
                  <a:ext cx="1806" cy="569"/>
                </a:xfrm>
                <a:prstGeom prst="rect">
                  <a:avLst/>
                </a:prstGeom>
                <a:gradFill rotWithShape="1">
                  <a:gsLst>
                    <a:gs pos="0">
                      <a:srgbClr val="B2B2B2">
                        <a:gamma/>
                        <a:shade val="69804"/>
                        <a:invGamma/>
                      </a:srgbClr>
                    </a:gs>
                    <a:gs pos="50000">
                      <a:srgbClr val="B2B2B2"/>
                    </a:gs>
                    <a:gs pos="100000">
                      <a:srgbClr val="B2B2B2">
                        <a:gamma/>
                        <a:shade val="69804"/>
                        <a:invGamma/>
                      </a:srgbClr>
                    </a:gs>
                  </a:gsLst>
                  <a:lin ang="2700000" scaled="1"/>
                </a:gradFill>
                <a:ln w="9525">
                  <a:solidFill>
                    <a:srgbClr val="FFFFFF"/>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chemeClr val="bg1"/>
                      </a:solidFill>
                      <a:latin typeface="Arial" pitchFamily="34" charset="0"/>
                      <a:cs typeface="Arial" pitchFamily="34" charset="0"/>
                    </a:rPr>
                    <a:t>machine instruction</a:t>
                  </a:r>
                </a:p>
                <a:p>
                  <a:pPr lvl="0" fontAlgn="base">
                    <a:spcBef>
                      <a:spcPct val="0"/>
                    </a:spcBef>
                    <a:spcAft>
                      <a:spcPct val="0"/>
                    </a:spcAft>
                  </a:pPr>
                  <a:r>
                    <a:rPr lang="en-US" sz="1200" dirty="0" smtClean="0">
                      <a:solidFill>
                        <a:schemeClr val="bg1"/>
                      </a:solidFill>
                    </a:rPr>
                    <a:t>mov EAX, 23</a:t>
                  </a:r>
                  <a:r>
                    <a:rPr lang="en-US" sz="1200" dirty="0" smtClean="0"/>
                    <a:t> </a:t>
                  </a:r>
                  <a:endParaRPr lang="en-US" sz="1200" dirty="0" smtClean="0">
                    <a:solidFill>
                      <a:schemeClr val="bg1"/>
                    </a:solidFill>
                    <a:latin typeface="Arial" pitchFamily="34" charset="0"/>
                    <a:cs typeface="Arial" pitchFamily="34" charset="0"/>
                  </a:endParaRPr>
                </a:p>
              </p:txBody>
            </p:sp>
          </p:grpSp>
          <p:sp>
            <p:nvSpPr>
              <p:cNvPr id="70" name="Line 76"/>
              <p:cNvSpPr>
                <a:spLocks noChangeShapeType="1"/>
              </p:cNvSpPr>
              <p:nvPr/>
            </p:nvSpPr>
            <p:spPr bwMode="auto">
              <a:xfrm flipH="1">
                <a:off x="2133600" y="5007114"/>
                <a:ext cx="0" cy="403086"/>
              </a:xfrm>
              <a:prstGeom prst="line">
                <a:avLst/>
              </a:prstGeom>
              <a:noFill/>
              <a:ln w="50800">
                <a:solidFill>
                  <a:srgbClr val="FF0000"/>
                </a:solidFill>
                <a:round/>
                <a:headEnd type="triangle" w="sm" len="med"/>
                <a:tailEnd type="triangle" w="sm" len="me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94"/>
            <p:cNvGrpSpPr/>
            <p:nvPr/>
          </p:nvGrpSpPr>
          <p:grpSpPr>
            <a:xfrm>
              <a:off x="4931734" y="3307281"/>
              <a:ext cx="3200400" cy="2560119"/>
              <a:chOff x="5181600" y="2773881"/>
              <a:chExt cx="3137647" cy="2560119"/>
            </a:xfrm>
          </p:grpSpPr>
          <p:sp>
            <p:nvSpPr>
              <p:cNvPr id="72" name="AutoShape 83"/>
              <p:cNvSpPr>
                <a:spLocks noChangeArrowheads="1" noTextEdit="1"/>
              </p:cNvSpPr>
              <p:nvPr/>
            </p:nvSpPr>
            <p:spPr bwMode="auto">
              <a:xfrm>
                <a:off x="5181600" y="2773881"/>
                <a:ext cx="3137647" cy="2560119"/>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pSp>
            <p:nvGrpSpPr>
              <p:cNvPr id="9" name="Group 78"/>
              <p:cNvGrpSpPr>
                <a:grpSpLocks/>
              </p:cNvGrpSpPr>
              <p:nvPr/>
            </p:nvGrpSpPr>
            <p:grpSpPr bwMode="auto">
              <a:xfrm>
                <a:off x="5186436" y="5134106"/>
                <a:ext cx="2857500" cy="199894"/>
                <a:chOff x="480" y="3696"/>
                <a:chExt cx="3120" cy="240"/>
              </a:xfrm>
            </p:grpSpPr>
            <p:sp>
              <p:nvSpPr>
                <p:cNvPr id="86" name="Text Box 82"/>
                <p:cNvSpPr txBox="1">
                  <a:spLocks noChangeArrowheads="1"/>
                </p:cNvSpPr>
                <p:nvPr/>
              </p:nvSpPr>
              <p:spPr bwMode="auto">
                <a:xfrm>
                  <a:off x="480" y="3696"/>
                  <a:ext cx="672" cy="240"/>
                </a:xfrm>
                <a:prstGeom prst="rect">
                  <a:avLst/>
                </a:prstGeom>
                <a:gradFill rotWithShape="1">
                  <a:gsLst>
                    <a:gs pos="0">
                      <a:srgbClr val="808080">
                        <a:gamma/>
                        <a:shade val="70196"/>
                        <a:invGamma/>
                      </a:srgbClr>
                    </a:gs>
                    <a:gs pos="50000">
                      <a:srgbClr val="808080"/>
                    </a:gs>
                    <a:gs pos="100000">
                      <a:srgbClr val="808080">
                        <a:gamma/>
                        <a:shade val="70196"/>
                        <a:invGamma/>
                      </a:srgbClr>
                    </a:gs>
                  </a:gsLst>
                  <a:lin ang="2700000" scaled="1"/>
                </a:gradFill>
                <a:ln w="9525">
                  <a:solidFill>
                    <a:srgbClr val="000000"/>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FFFF"/>
                      </a:solidFill>
                      <a:effectLst/>
                      <a:latin typeface="Arial" pitchFamily="34" charset="0"/>
                      <a:ea typeface="Times New Roman" pitchFamily="18" charset="0"/>
                      <a:cs typeface="Arial" pitchFamily="34" charset="0"/>
                    </a:rPr>
                    <a:t>Disk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7" name="Text Box 81"/>
                <p:cNvSpPr txBox="1">
                  <a:spLocks noChangeArrowheads="1"/>
                </p:cNvSpPr>
                <p:nvPr/>
              </p:nvSpPr>
              <p:spPr bwMode="auto">
                <a:xfrm>
                  <a:off x="1248" y="3696"/>
                  <a:ext cx="672" cy="240"/>
                </a:xfrm>
                <a:prstGeom prst="rect">
                  <a:avLst/>
                </a:prstGeom>
                <a:gradFill rotWithShape="1">
                  <a:gsLst>
                    <a:gs pos="0">
                      <a:srgbClr val="808080">
                        <a:gamma/>
                        <a:shade val="70196"/>
                        <a:invGamma/>
                      </a:srgbClr>
                    </a:gs>
                    <a:gs pos="50000">
                      <a:srgbClr val="808080"/>
                    </a:gs>
                    <a:gs pos="100000">
                      <a:srgbClr val="808080">
                        <a:gamma/>
                        <a:shade val="70196"/>
                        <a:invGamma/>
                      </a:srgbClr>
                    </a:gs>
                  </a:gsLst>
                  <a:lin ang="2700000" scaled="1"/>
                </a:gradFill>
                <a:ln w="9525">
                  <a:solidFill>
                    <a:srgbClr val="000000"/>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FFFF"/>
                      </a:solidFill>
                      <a:effectLst/>
                      <a:latin typeface="Arial" pitchFamily="34" charset="0"/>
                      <a:ea typeface="Times New Roman" pitchFamily="18" charset="0"/>
                      <a:cs typeface="Arial" pitchFamily="34" charset="0"/>
                    </a:rPr>
                    <a:t>NIC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8" name="Text Box 80"/>
                <p:cNvSpPr txBox="1">
                  <a:spLocks noChangeArrowheads="1"/>
                </p:cNvSpPr>
                <p:nvPr/>
              </p:nvSpPr>
              <p:spPr bwMode="auto">
                <a:xfrm>
                  <a:off x="2160" y="3696"/>
                  <a:ext cx="672" cy="240"/>
                </a:xfrm>
                <a:prstGeom prst="rect">
                  <a:avLst/>
                </a:prstGeom>
                <a:gradFill rotWithShape="1">
                  <a:gsLst>
                    <a:gs pos="0">
                      <a:srgbClr val="808080">
                        <a:gamma/>
                        <a:shade val="70196"/>
                        <a:invGamma/>
                      </a:srgbClr>
                    </a:gs>
                    <a:gs pos="50000">
                      <a:srgbClr val="808080"/>
                    </a:gs>
                    <a:gs pos="100000">
                      <a:srgbClr val="808080">
                        <a:gamma/>
                        <a:shade val="70196"/>
                        <a:invGamma/>
                      </a:srgbClr>
                    </a:gs>
                  </a:gsLst>
                  <a:lin ang="2700000" scaled="1"/>
                </a:gradFill>
                <a:ln w="9525">
                  <a:solidFill>
                    <a:srgbClr val="000000"/>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FFFF"/>
                      </a:solidFill>
                      <a:effectLst/>
                      <a:latin typeface="Arial" pitchFamily="34" charset="0"/>
                      <a:ea typeface="Times New Roman" pitchFamily="18" charset="0"/>
                      <a:cs typeface="Arial" pitchFamily="34" charset="0"/>
                    </a:rPr>
                    <a:t>CPU</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9" name="Text Box 79"/>
                <p:cNvSpPr txBox="1">
                  <a:spLocks noChangeArrowheads="1"/>
                </p:cNvSpPr>
                <p:nvPr/>
              </p:nvSpPr>
              <p:spPr bwMode="auto">
                <a:xfrm>
                  <a:off x="2928" y="3696"/>
                  <a:ext cx="672" cy="240"/>
                </a:xfrm>
                <a:prstGeom prst="rect">
                  <a:avLst/>
                </a:prstGeom>
                <a:gradFill rotWithShape="1">
                  <a:gsLst>
                    <a:gs pos="0">
                      <a:srgbClr val="808080">
                        <a:gamma/>
                        <a:shade val="70196"/>
                        <a:invGamma/>
                      </a:srgbClr>
                    </a:gs>
                    <a:gs pos="50000">
                      <a:srgbClr val="808080"/>
                    </a:gs>
                    <a:gs pos="100000">
                      <a:srgbClr val="808080">
                        <a:gamma/>
                        <a:shade val="70196"/>
                        <a:invGamma/>
                      </a:srgbClr>
                    </a:gs>
                  </a:gsLst>
                  <a:lin ang="2700000" scaled="1"/>
                </a:gradFill>
                <a:ln w="9525">
                  <a:solidFill>
                    <a:srgbClr val="000000"/>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FFFF"/>
                      </a:solidFill>
                      <a:effectLst/>
                      <a:latin typeface="Arial" pitchFamily="34" charset="0"/>
                      <a:ea typeface="Times New Roman" pitchFamily="18" charset="0"/>
                      <a:cs typeface="Arial" pitchFamily="34" charset="0"/>
                    </a:rPr>
                    <a:t>RAM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48"/>
              <p:cNvGrpSpPr>
                <a:grpSpLocks/>
              </p:cNvGrpSpPr>
              <p:nvPr/>
            </p:nvGrpSpPr>
            <p:grpSpPr bwMode="auto">
              <a:xfrm>
                <a:off x="5470427" y="2773881"/>
                <a:ext cx="2368648" cy="2000105"/>
                <a:chOff x="793" y="864"/>
                <a:chExt cx="2586" cy="2400"/>
              </a:xfrm>
            </p:grpSpPr>
            <p:sp>
              <p:nvSpPr>
                <p:cNvPr id="76" name="Rectangle 63"/>
                <p:cNvSpPr>
                  <a:spLocks noChangeArrowheads="1"/>
                </p:cNvSpPr>
                <p:nvPr/>
              </p:nvSpPr>
              <p:spPr bwMode="auto">
                <a:xfrm>
                  <a:off x="793" y="864"/>
                  <a:ext cx="2586" cy="2400"/>
                </a:xfrm>
                <a:prstGeom prst="rect">
                  <a:avLst/>
                </a:prstGeom>
                <a:gradFill rotWithShape="1">
                  <a:gsLst>
                    <a:gs pos="0">
                      <a:srgbClr val="DDDDDD">
                        <a:gamma/>
                        <a:shade val="90196"/>
                        <a:invGamma/>
                      </a:srgbClr>
                    </a:gs>
                    <a:gs pos="50000">
                      <a:srgbClr val="DDDDDD"/>
                    </a:gs>
                    <a:gs pos="100000">
                      <a:srgbClr val="DDDDDD">
                        <a:gamma/>
                        <a:shade val="90196"/>
                        <a:invGamma/>
                      </a:srgbClr>
                    </a:gs>
                  </a:gsLst>
                  <a:lin ang="2700000" scaled="1"/>
                </a:gradFill>
                <a:ln w="9525">
                  <a:solidFill>
                    <a:srgbClr val="000000"/>
                  </a:solidFill>
                  <a:miter lim="800000"/>
                  <a:headEnd/>
                  <a:tailEnd/>
                </a:ln>
                <a:effectLst/>
              </p:spPr>
              <p:txBody>
                <a:bodyPr vert="horz" wrap="square" lIns="91440" tIns="45720" rIns="91440" bIns="45720" numCol="1" anchor="ctr" anchorCtr="0" compatLnSpc="1">
                  <a:prstTxWarp prst="textNoShape">
                    <a:avLst/>
                  </a:prstTxWarp>
                </a:bodyPr>
                <a:lstStyle/>
                <a:p>
                  <a:endParaRPr lang="en-US" dirty="0"/>
                </a:p>
              </p:txBody>
            </p:sp>
            <p:sp>
              <p:nvSpPr>
                <p:cNvPr id="77" name="Text Box 62"/>
                <p:cNvSpPr txBox="1">
                  <a:spLocks noChangeArrowheads="1"/>
                </p:cNvSpPr>
                <p:nvPr/>
              </p:nvSpPr>
              <p:spPr bwMode="auto">
                <a:xfrm>
                  <a:off x="1298" y="912"/>
                  <a:ext cx="1536" cy="240"/>
                </a:xfrm>
                <a:prstGeom prst="rect">
                  <a:avLst/>
                </a:prstGeom>
                <a:noFill/>
                <a:ln w="9525">
                  <a:no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b="1" dirty="0" smtClean="0">
                      <a:solidFill>
                        <a:srgbClr val="000000"/>
                      </a:solidFill>
                      <a:latin typeface="Arial" pitchFamily="34" charset="0"/>
                      <a:cs typeface="Arial" pitchFamily="34" charset="0"/>
                    </a:rPr>
                    <a:t>Operating System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8" name="Text Box 61"/>
                <p:cNvSpPr txBox="1">
                  <a:spLocks noChangeArrowheads="1"/>
                </p:cNvSpPr>
                <p:nvPr/>
              </p:nvSpPr>
              <p:spPr bwMode="auto">
                <a:xfrm>
                  <a:off x="841" y="1872"/>
                  <a:ext cx="2447" cy="1344"/>
                </a:xfrm>
                <a:prstGeom prst="rect">
                  <a:avLst/>
                </a:prstGeom>
                <a:gradFill rotWithShape="1">
                  <a:gsLst>
                    <a:gs pos="0">
                      <a:srgbClr val="0571B1">
                        <a:gamma/>
                        <a:shade val="70196"/>
                        <a:invGamma/>
                      </a:srgbClr>
                    </a:gs>
                    <a:gs pos="50000">
                      <a:srgbClr val="0571B1"/>
                    </a:gs>
                    <a:gs pos="100000">
                      <a:srgbClr val="0571B1">
                        <a:gamma/>
                        <a:shade val="70196"/>
                        <a:invGamma/>
                      </a:srgbClr>
                    </a:gs>
                  </a:gsLst>
                  <a:lin ang="2700000" scaled="1"/>
                </a:gradFill>
                <a:ln w="9525">
                  <a:solidFill>
                    <a:srgbClr val="000000"/>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FFFF"/>
                      </a:solidFill>
                      <a:effectLst/>
                      <a:latin typeface="Arial" pitchFamily="34" charset="0"/>
                      <a:ea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9" name="Text Box 60"/>
                <p:cNvSpPr txBox="1">
                  <a:spLocks noChangeArrowheads="1"/>
                </p:cNvSpPr>
                <p:nvPr/>
              </p:nvSpPr>
              <p:spPr bwMode="auto">
                <a:xfrm>
                  <a:off x="1298" y="1200"/>
                  <a:ext cx="480" cy="624"/>
                </a:xfrm>
                <a:prstGeom prst="rect">
                  <a:avLst/>
                </a:prstGeom>
                <a:gradFill rotWithShape="1">
                  <a:gsLst>
                    <a:gs pos="0">
                      <a:srgbClr val="FFB301">
                        <a:gamma/>
                        <a:shade val="70196"/>
                        <a:invGamma/>
                      </a:srgbClr>
                    </a:gs>
                    <a:gs pos="50000">
                      <a:srgbClr val="FFB301"/>
                    </a:gs>
                    <a:gs pos="100000">
                      <a:srgbClr val="FFB301">
                        <a:gamma/>
                        <a:shade val="70196"/>
                        <a:invGamma/>
                      </a:srgbClr>
                    </a:gs>
                  </a:gsLst>
                  <a:lin ang="2700000" scaled="1"/>
                </a:gradFill>
                <a:ln w="9525">
                  <a:solidFill>
                    <a:srgbClr val="000000"/>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FFFF"/>
                      </a:solidFill>
                      <a:effectLst/>
                      <a:latin typeface="Arial" pitchFamily="34" charset="0"/>
                      <a:ea typeface="Times New Roman" pitchFamily="18" charset="0"/>
                      <a:cs typeface="Arial" pitchFamily="34" charset="0"/>
                    </a:rPr>
                    <a:t>App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0" name="Text Box 59"/>
                <p:cNvSpPr txBox="1">
                  <a:spLocks noChangeArrowheads="1"/>
                </p:cNvSpPr>
                <p:nvPr/>
              </p:nvSpPr>
              <p:spPr bwMode="auto">
                <a:xfrm>
                  <a:off x="1826" y="1200"/>
                  <a:ext cx="480" cy="624"/>
                </a:xfrm>
                <a:prstGeom prst="rect">
                  <a:avLst/>
                </a:prstGeom>
                <a:gradFill rotWithShape="1">
                  <a:gsLst>
                    <a:gs pos="0">
                      <a:srgbClr val="FFB301">
                        <a:gamma/>
                        <a:shade val="70196"/>
                        <a:invGamma/>
                      </a:srgbClr>
                    </a:gs>
                    <a:gs pos="50000">
                      <a:srgbClr val="FFB301"/>
                    </a:gs>
                    <a:gs pos="100000">
                      <a:srgbClr val="FFB301">
                        <a:gamma/>
                        <a:shade val="70196"/>
                        <a:invGamma/>
                      </a:srgbClr>
                    </a:gs>
                  </a:gsLst>
                  <a:lin ang="2700000" scaled="1"/>
                </a:gradFill>
                <a:ln w="9525">
                  <a:solidFill>
                    <a:srgbClr val="000000"/>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FFFF"/>
                      </a:solidFill>
                      <a:effectLst/>
                      <a:latin typeface="Arial" pitchFamily="34" charset="0"/>
                      <a:ea typeface="Times New Roman" pitchFamily="18" charset="0"/>
                      <a:cs typeface="Arial" pitchFamily="34" charset="0"/>
                    </a:rPr>
                    <a:t>App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1" name="Text Box 58"/>
                <p:cNvSpPr txBox="1">
                  <a:spLocks noChangeArrowheads="1"/>
                </p:cNvSpPr>
                <p:nvPr/>
              </p:nvSpPr>
              <p:spPr bwMode="auto">
                <a:xfrm>
                  <a:off x="2354" y="1200"/>
                  <a:ext cx="480" cy="624"/>
                </a:xfrm>
                <a:prstGeom prst="rect">
                  <a:avLst/>
                </a:prstGeom>
                <a:gradFill rotWithShape="1">
                  <a:gsLst>
                    <a:gs pos="0">
                      <a:srgbClr val="FFB301">
                        <a:gamma/>
                        <a:shade val="70196"/>
                        <a:invGamma/>
                      </a:srgbClr>
                    </a:gs>
                    <a:gs pos="50000">
                      <a:srgbClr val="FFB301"/>
                    </a:gs>
                    <a:gs pos="100000">
                      <a:srgbClr val="FFB301">
                        <a:gamma/>
                        <a:shade val="70196"/>
                        <a:invGamma/>
                      </a:srgbClr>
                    </a:gs>
                  </a:gsLst>
                  <a:lin ang="2700000" scaled="1"/>
                </a:gradFill>
                <a:ln w="9525">
                  <a:solidFill>
                    <a:srgbClr val="000000"/>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FFFF"/>
                      </a:solidFill>
                      <a:effectLst/>
                      <a:latin typeface="Arial" pitchFamily="34" charset="0"/>
                      <a:ea typeface="Times New Roman" pitchFamily="18" charset="0"/>
                      <a:cs typeface="Arial" pitchFamily="34" charset="0"/>
                    </a:rPr>
                    <a:t>App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2" name="Rectangle 52"/>
                <p:cNvSpPr>
                  <a:spLocks noChangeArrowheads="1"/>
                </p:cNvSpPr>
                <p:nvPr/>
              </p:nvSpPr>
              <p:spPr bwMode="auto">
                <a:xfrm>
                  <a:off x="1209" y="2407"/>
                  <a:ext cx="1806" cy="569"/>
                </a:xfrm>
                <a:prstGeom prst="rect">
                  <a:avLst/>
                </a:prstGeom>
                <a:gradFill rotWithShape="1">
                  <a:gsLst>
                    <a:gs pos="0">
                      <a:srgbClr val="B2B2B2">
                        <a:gamma/>
                        <a:shade val="69804"/>
                        <a:invGamma/>
                      </a:srgbClr>
                    </a:gs>
                    <a:gs pos="50000">
                      <a:srgbClr val="B2B2B2"/>
                    </a:gs>
                    <a:gs pos="100000">
                      <a:srgbClr val="B2B2B2">
                        <a:gamma/>
                        <a:shade val="69804"/>
                        <a:invGamma/>
                      </a:srgbClr>
                    </a:gs>
                  </a:gsLst>
                  <a:lin ang="2700000" scaled="1"/>
                </a:gradFill>
                <a:ln w="9525">
                  <a:solidFill>
                    <a:srgbClr val="FFFFFF"/>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chemeClr val="bg1"/>
                      </a:solidFill>
                      <a:latin typeface="Arial" pitchFamily="34" charset="0"/>
                      <a:cs typeface="Arial" pitchFamily="34" charset="0"/>
                    </a:rPr>
                    <a:t>machine instruction</a:t>
                  </a:r>
                </a:p>
                <a:p>
                  <a:pPr lvl="0" fontAlgn="base">
                    <a:spcBef>
                      <a:spcPct val="0"/>
                    </a:spcBef>
                    <a:spcAft>
                      <a:spcPct val="0"/>
                    </a:spcAft>
                  </a:pPr>
                  <a:r>
                    <a:rPr lang="en-US" sz="1200" dirty="0" smtClean="0">
                      <a:solidFill>
                        <a:schemeClr val="bg1"/>
                      </a:solidFill>
                    </a:rPr>
                    <a:t>mov EAX, 23</a:t>
                  </a:r>
                  <a:r>
                    <a:rPr lang="en-US" sz="1200" dirty="0" smtClean="0"/>
                    <a:t> </a:t>
                  </a:r>
                  <a:endParaRPr lang="en-US" sz="1200" dirty="0" smtClean="0">
                    <a:solidFill>
                      <a:schemeClr val="bg1"/>
                    </a:solidFill>
                    <a:latin typeface="Arial" pitchFamily="34" charset="0"/>
                    <a:cs typeface="Arial" pitchFamily="34" charset="0"/>
                  </a:endParaRPr>
                </a:p>
              </p:txBody>
            </p:sp>
          </p:grpSp>
          <p:sp>
            <p:nvSpPr>
              <p:cNvPr id="90" name="Line 76"/>
              <p:cNvSpPr>
                <a:spLocks noChangeShapeType="1"/>
              </p:cNvSpPr>
              <p:nvPr/>
            </p:nvSpPr>
            <p:spPr bwMode="auto">
              <a:xfrm flipH="1">
                <a:off x="6964681" y="4526481"/>
                <a:ext cx="45719" cy="609600"/>
              </a:xfrm>
              <a:prstGeom prst="line">
                <a:avLst/>
              </a:prstGeom>
              <a:noFill/>
              <a:ln w="50800">
                <a:solidFill>
                  <a:srgbClr val="FF0000"/>
                </a:solidFill>
                <a:round/>
                <a:headEnd type="triangle" w="sm" len="med"/>
                <a:tailEnd type="triangle" w="sm" len="med"/>
              </a:ln>
              <a:effectLst/>
            </p:spPr>
            <p:txBody>
              <a:bodyPr vert="horz" wrap="square" lIns="91440" tIns="45720" rIns="91440" bIns="45720" numCol="1" anchor="t" anchorCtr="0" compatLnSpc="1">
                <a:prstTxWarp prst="textNoShape">
                  <a:avLst/>
                </a:prstTxWarp>
              </a:bodyPr>
              <a:lstStyle/>
              <a:p>
                <a:endParaRPr lang="en-US" dirty="0"/>
              </a:p>
            </p:txBody>
          </p:sp>
          <p:sp>
            <p:nvSpPr>
              <p:cNvPr id="91" name="Line 76"/>
              <p:cNvSpPr>
                <a:spLocks noChangeShapeType="1"/>
              </p:cNvSpPr>
              <p:nvPr/>
            </p:nvSpPr>
            <p:spPr bwMode="auto">
              <a:xfrm>
                <a:off x="7010400" y="4526481"/>
                <a:ext cx="685800" cy="609600"/>
              </a:xfrm>
              <a:prstGeom prst="line">
                <a:avLst/>
              </a:prstGeom>
              <a:noFill/>
              <a:ln w="50800">
                <a:solidFill>
                  <a:srgbClr val="FF0000"/>
                </a:solidFill>
                <a:round/>
                <a:headEnd type="triangle" w="sm" len="med"/>
                <a:tailEnd type="triangle" w="sm" len="med"/>
              </a:ln>
              <a:effectLst/>
            </p:spPr>
            <p:txBody>
              <a:bodyPr vert="horz" wrap="square" lIns="91440" tIns="45720" rIns="91440" bIns="45720" numCol="1" anchor="t" anchorCtr="0" compatLnSpc="1">
                <a:prstTxWarp prst="textNoShape">
                  <a:avLst/>
                </a:prstTxWarp>
              </a:bodyPr>
              <a:lstStyle/>
              <a:p>
                <a:endParaRPr lang="en-US" dirty="0"/>
              </a:p>
            </p:txBody>
          </p:sp>
        </p:grpSp>
        <p:sp>
          <p:nvSpPr>
            <p:cNvPr id="98" name="Rectangle 97"/>
            <p:cNvSpPr/>
            <p:nvPr/>
          </p:nvSpPr>
          <p:spPr>
            <a:xfrm>
              <a:off x="4112476" y="3877270"/>
              <a:ext cx="535724"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spTree>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Test case generation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2" name="Text Placeholder 2"/>
          <p:cNvSpPr txBox="1">
            <a:spLocks/>
          </p:cNvSpPr>
          <p:nvPr/>
        </p:nvSpPr>
        <p:spPr>
          <a:xfrm>
            <a:off x="416560" y="1613801"/>
            <a:ext cx="8382000" cy="3705630"/>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Test (correctness + usability) is 95% of the deal:</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Dev/Test is 1-1 in products.</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Developers are responsible for unit tests.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Tools:</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Annotations and static analysis (SAL + ESP)</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File </a:t>
            </a:r>
            <a:r>
              <a:rPr lang="en-US" sz="2800" dirty="0" err="1" smtClean="0">
                <a:solidFill>
                  <a:schemeClr val="bg1"/>
                </a:solidFill>
                <a:latin typeface="Calibri" pitchFamily="34" charset="0"/>
                <a:sym typeface="Symbol"/>
              </a:rPr>
              <a:t>Fuzzing</a:t>
            </a:r>
            <a:endParaRPr lang="en-US" sz="2800" dirty="0" smtClean="0">
              <a:solidFill>
                <a:schemeClr val="bg1"/>
              </a:solidFill>
              <a:latin typeface="Calibri" pitchFamily="34" charset="0"/>
              <a:sym typeface="Symbol"/>
            </a:endParaRPr>
          </a:p>
          <a:p>
            <a:pPr marL="842136" lvl="1"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Unit test case generation</a:t>
            </a:r>
          </a:p>
          <a:p>
            <a:pPr marL="1299317" lvl="2" indent="-384954">
              <a:lnSpc>
                <a:spcPct val="90000"/>
              </a:lnSpc>
              <a:spcBef>
                <a:spcPct val="20000"/>
              </a:spcBef>
              <a:buSzPct val="90000"/>
            </a:pPr>
            <a:endParaRPr lang="en-US" sz="2800" dirty="0" smtClean="0">
              <a:solidFill>
                <a:schemeClr val="bg1"/>
              </a:solidFill>
              <a:latin typeface="Calibri" pitchFamily="34" charset="0"/>
              <a:sym typeface="Symbol"/>
            </a:endParaRPr>
          </a:p>
        </p:txBody>
      </p:sp>
    </p:spTree>
    <p:extLst/>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Hypervisor Implementation</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dirty="0"/>
              <a:t>real code, </a:t>
            </a:r>
            <a:r>
              <a:rPr lang="en-US" dirty="0" smtClean="0"/>
              <a:t>as shipped </a:t>
            </a:r>
            <a:r>
              <a:rPr lang="en-US" dirty="0"/>
              <a:t>with Windows Server 2008</a:t>
            </a:r>
          </a:p>
          <a:p>
            <a:r>
              <a:rPr lang="en-US" dirty="0" smtClean="0"/>
              <a:t>ca. 100 000 lines of C, 5 000 lines of x64 assembly</a:t>
            </a:r>
          </a:p>
          <a:p>
            <a:r>
              <a:rPr lang="en-US" dirty="0" smtClean="0"/>
              <a:t>concurrency</a:t>
            </a:r>
          </a:p>
          <a:p>
            <a:pPr lvl="1"/>
            <a:r>
              <a:rPr lang="en-US" dirty="0" smtClean="0"/>
              <a:t>spin locks, r/w locks, rundowns, turnstiles</a:t>
            </a:r>
          </a:p>
          <a:p>
            <a:pPr lvl="1"/>
            <a:r>
              <a:rPr lang="en-US" dirty="0" smtClean="0"/>
              <a:t>lock-free accesses to volatile data and hardware covered by implicit protocols</a:t>
            </a:r>
          </a:p>
          <a:p>
            <a:r>
              <a:rPr lang="en-US" dirty="0" smtClean="0"/>
              <a:t>scheduler, memory allocator, etc.</a:t>
            </a:r>
          </a:p>
          <a:p>
            <a:r>
              <a:rPr lang="en-US" dirty="0" smtClean="0"/>
              <a:t>access to hardware registers (memory management, virtualization support)</a:t>
            </a:r>
          </a:p>
          <a:p>
            <a:pPr lvl="1"/>
            <a:endParaRPr lang="en-US" dirty="0"/>
          </a:p>
        </p:txBody>
      </p:sp>
    </p:spTree>
    <p:extLst/>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verisoft logo.png"/>
          <p:cNvPicPr>
            <a:picLocks noChangeAspect="1"/>
          </p:cNvPicPr>
          <p:nvPr/>
        </p:nvPicPr>
        <p:blipFill>
          <a:blip r:embed="rId2" cstate="print"/>
          <a:stretch>
            <a:fillRect/>
          </a:stretch>
        </p:blipFill>
        <p:spPr>
          <a:xfrm>
            <a:off x="5572132" y="2214554"/>
            <a:ext cx="3215089" cy="2261279"/>
          </a:xfrm>
          <a:prstGeom prst="rect">
            <a:avLst/>
          </a:prstGeom>
        </p:spPr>
      </p:pic>
      <p:sp>
        <p:nvSpPr>
          <p:cNvPr id="2" name="Title 1"/>
          <p:cNvSpPr>
            <a:spLocks noGrp="1"/>
          </p:cNvSpPr>
          <p:nvPr>
            <p:ph type="title"/>
          </p:nvPr>
        </p:nvSpPr>
        <p:spPr>
          <a:xfrm>
            <a:off x="500034" y="274638"/>
            <a:ext cx="8186766" cy="1082660"/>
          </a:xfrm>
        </p:spPr>
        <p:txBody>
          <a:bodyPr>
            <a:normAutofit/>
          </a:bodyPr>
          <a:lstStyle/>
          <a:p>
            <a:r>
              <a:rPr lang="en-US" sz="3600" dirty="0" smtClean="0"/>
              <a:t>Hypervisor Verification (2007 – 2010)</a:t>
            </a:r>
            <a:endParaRPr lang="en-US" dirty="0"/>
          </a:p>
        </p:txBody>
      </p:sp>
      <p:sp>
        <p:nvSpPr>
          <p:cNvPr id="3" name="Content Placeholder 2"/>
          <p:cNvSpPr>
            <a:spLocks noGrp="1"/>
          </p:cNvSpPr>
          <p:nvPr>
            <p:ph idx="1"/>
          </p:nvPr>
        </p:nvSpPr>
        <p:spPr>
          <a:xfrm>
            <a:off x="457200" y="1814514"/>
            <a:ext cx="8229600" cy="4257692"/>
          </a:xfrm>
        </p:spPr>
        <p:txBody>
          <a:bodyPr>
            <a:noAutofit/>
          </a:bodyPr>
          <a:lstStyle/>
          <a:p>
            <a:pPr>
              <a:buNone/>
            </a:pPr>
            <a:r>
              <a:rPr lang="en-US" sz="2800" dirty="0" smtClean="0"/>
              <a:t>Partners:</a:t>
            </a:r>
          </a:p>
          <a:p>
            <a:r>
              <a:rPr lang="en-US" sz="2800" dirty="0" smtClean="0"/>
              <a:t>European Microsoft Innovation Center</a:t>
            </a:r>
          </a:p>
          <a:p>
            <a:r>
              <a:rPr lang="en-US" sz="2800" dirty="0" smtClean="0"/>
              <a:t>Microsoft Research</a:t>
            </a:r>
          </a:p>
          <a:p>
            <a:r>
              <a:rPr lang="en-US" sz="2800" dirty="0" smtClean="0"/>
              <a:t>Microsoft’s Windows Div.</a:t>
            </a:r>
          </a:p>
          <a:p>
            <a:r>
              <a:rPr lang="en-US" sz="2800" dirty="0" err="1" smtClean="0"/>
              <a:t>Universität</a:t>
            </a:r>
            <a:r>
              <a:rPr lang="en-US" sz="2800" dirty="0" smtClean="0"/>
              <a:t> des Saarlandes</a:t>
            </a:r>
          </a:p>
          <a:p>
            <a:pPr>
              <a:buNone/>
            </a:pPr>
            <a:endParaRPr lang="en-US" sz="2800" dirty="0" smtClean="0"/>
          </a:p>
          <a:p>
            <a:pPr>
              <a:buNone/>
            </a:pPr>
            <a:r>
              <a:rPr lang="en-US" sz="2400" dirty="0" smtClean="0"/>
              <a:t>co-funded by the German Ministry of Education and Research</a:t>
            </a:r>
          </a:p>
          <a:p>
            <a:pPr algn="r">
              <a:buNone/>
            </a:pPr>
            <a:r>
              <a:rPr lang="en-US" sz="2000" b="1" dirty="0" smtClean="0">
                <a:latin typeface="Courier New" pitchFamily="49" charset="0"/>
                <a:cs typeface="Courier New" pitchFamily="49" charset="0"/>
                <a:hlinkClick r:id=""/>
              </a:rPr>
              <a:t>http://www.verisoftxt.de</a:t>
            </a:r>
            <a:endParaRPr lang="en-US" sz="2000" b="1" dirty="0">
              <a:latin typeface="Courier New" pitchFamily="49" charset="0"/>
              <a:cs typeface="Courier New" pitchFamily="49" charset="0"/>
            </a:endParaRPr>
          </a:p>
        </p:txBody>
      </p:sp>
    </p:spTree>
    <p:extLst/>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Challenges for Verification of Concurrent C</a:t>
            </a:r>
            <a:endParaRPr lang="en-US" dirty="0"/>
          </a:p>
        </p:txBody>
      </p:sp>
      <p:sp>
        <p:nvSpPr>
          <p:cNvPr id="3" name="Content Placeholder 2"/>
          <p:cNvSpPr>
            <a:spLocks noGrp="1"/>
          </p:cNvSpPr>
          <p:nvPr>
            <p:ph idx="1"/>
          </p:nvPr>
        </p:nvSpPr>
        <p:spPr>
          <a:xfrm>
            <a:off x="381000" y="2174875"/>
            <a:ext cx="8382000" cy="3311525"/>
          </a:xfrm>
        </p:spPr>
        <p:txBody>
          <a:bodyPr>
            <a:normAutofit/>
          </a:bodyPr>
          <a:lstStyle/>
          <a:p>
            <a:pPr marL="514350" indent="-514350">
              <a:buFont typeface="+mj-lt"/>
              <a:buAutoNum type="arabicPeriod"/>
            </a:pPr>
            <a:r>
              <a:rPr lang="en-US" dirty="0" smtClean="0"/>
              <a:t> </a:t>
            </a:r>
            <a:r>
              <a:rPr lang="en-US" b="1" dirty="0" smtClean="0"/>
              <a:t>Memory model</a:t>
            </a:r>
            <a:r>
              <a:rPr lang="en-US" dirty="0" smtClean="0"/>
              <a:t> that is adequate and efficient to reason about</a:t>
            </a:r>
          </a:p>
          <a:p>
            <a:pPr marL="514350" indent="-514350">
              <a:buFont typeface="+mj-lt"/>
              <a:buAutoNum type="arabicPeriod"/>
            </a:pPr>
            <a:r>
              <a:rPr lang="en-US" dirty="0" smtClean="0"/>
              <a:t> </a:t>
            </a:r>
            <a:r>
              <a:rPr lang="en-US" b="1" dirty="0" smtClean="0"/>
              <a:t>Modular reasoning </a:t>
            </a:r>
            <a:r>
              <a:rPr lang="en-US" dirty="0" smtClean="0"/>
              <a:t>about concurrent code</a:t>
            </a:r>
          </a:p>
          <a:p>
            <a:pPr marL="514350" indent="-514350">
              <a:buFont typeface="+mj-lt"/>
              <a:buAutoNum type="arabicPeriod"/>
            </a:pPr>
            <a:r>
              <a:rPr lang="en-US" dirty="0" smtClean="0"/>
              <a:t> </a:t>
            </a:r>
            <a:r>
              <a:rPr lang="en-US" b="1" dirty="0" smtClean="0"/>
              <a:t>Invariants </a:t>
            </a:r>
            <a:r>
              <a:rPr lang="en-US" dirty="0" smtClean="0"/>
              <a:t>for (large and complex) C data structures</a:t>
            </a:r>
          </a:p>
          <a:p>
            <a:pPr marL="514350" indent="-514350">
              <a:buFont typeface="+mj-lt"/>
              <a:buAutoNum type="arabicPeriod"/>
            </a:pPr>
            <a:r>
              <a:rPr lang="en-US" dirty="0" smtClean="0"/>
              <a:t> Huge verification conditions to be proven </a:t>
            </a:r>
            <a:r>
              <a:rPr lang="en-US" b="1" dirty="0" smtClean="0"/>
              <a:t>automatically</a:t>
            </a:r>
          </a:p>
          <a:p>
            <a:pPr marL="514350" indent="-514350">
              <a:buFont typeface="+mj-lt"/>
              <a:buAutoNum type="arabicPeriod"/>
            </a:pPr>
            <a:r>
              <a:rPr lang="en-US" dirty="0" smtClean="0"/>
              <a:t>“Live” specifications that </a:t>
            </a:r>
            <a:r>
              <a:rPr lang="en-US" b="1" dirty="0" smtClean="0"/>
              <a:t>evolve with the code</a:t>
            </a:r>
          </a:p>
        </p:txBody>
      </p:sp>
    </p:spTree>
    <p:extLst/>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Microsoft Verifying C Compiler (VCC)</a:t>
            </a:r>
            <a:endParaRPr lang="en-US" sz="3600" dirty="0"/>
          </a:p>
        </p:txBody>
      </p:sp>
      <p:sp>
        <p:nvSpPr>
          <p:cNvPr id="3" name="Content Placeholder 2"/>
          <p:cNvSpPr>
            <a:spLocks noGrp="1"/>
          </p:cNvSpPr>
          <p:nvPr>
            <p:ph idx="1"/>
          </p:nvPr>
        </p:nvSpPr>
        <p:spPr>
          <a:xfrm>
            <a:off x="381000" y="1219200"/>
            <a:ext cx="5257800" cy="5445125"/>
          </a:xfrm>
        </p:spPr>
        <p:txBody>
          <a:bodyPr>
            <a:normAutofit/>
          </a:bodyPr>
          <a:lstStyle/>
          <a:p>
            <a:r>
              <a:rPr lang="en-US" dirty="0" smtClean="0">
                <a:solidFill>
                  <a:srgbClr val="0070C0"/>
                </a:solidFill>
              </a:rPr>
              <a:t>Source Language</a:t>
            </a:r>
          </a:p>
          <a:p>
            <a:pPr lvl="1"/>
            <a:r>
              <a:rPr lang="en-US" dirty="0" smtClean="0"/>
              <a:t>A</a:t>
            </a:r>
            <a:r>
              <a:rPr lang="pl-PL" dirty="0" smtClean="0"/>
              <a:t>NSI</a:t>
            </a:r>
            <a:r>
              <a:rPr lang="en-US" dirty="0" smtClean="0"/>
              <a:t> C</a:t>
            </a:r>
            <a:r>
              <a:rPr lang="pl-PL" dirty="0" smtClean="0"/>
              <a:t> </a:t>
            </a:r>
            <a:r>
              <a:rPr lang="en-US" dirty="0" smtClean="0"/>
              <a:t>+ </a:t>
            </a:r>
          </a:p>
          <a:p>
            <a:pPr lvl="1"/>
            <a:r>
              <a:rPr lang="en-US" dirty="0" smtClean="0"/>
              <a:t>Design-by-Contract Annotations + </a:t>
            </a:r>
          </a:p>
          <a:p>
            <a:pPr lvl="1"/>
            <a:r>
              <a:rPr lang="en-US" dirty="0" smtClean="0"/>
              <a:t>Ghost state +</a:t>
            </a:r>
          </a:p>
          <a:p>
            <a:pPr lvl="1"/>
            <a:r>
              <a:rPr lang="en-US" dirty="0" smtClean="0"/>
              <a:t>Theories +</a:t>
            </a:r>
          </a:p>
          <a:p>
            <a:pPr lvl="1"/>
            <a:r>
              <a:rPr lang="en-US" dirty="0" smtClean="0"/>
              <a:t>Metadata Annotations </a:t>
            </a:r>
          </a:p>
          <a:p>
            <a:r>
              <a:rPr lang="en-US" dirty="0" smtClean="0">
                <a:solidFill>
                  <a:srgbClr val="0070C0"/>
                </a:solidFill>
              </a:rPr>
              <a:t>Program Logic</a:t>
            </a:r>
          </a:p>
          <a:p>
            <a:pPr lvl="1"/>
            <a:r>
              <a:rPr lang="en-US" dirty="0" err="1" smtClean="0"/>
              <a:t>Dijkstra’s</a:t>
            </a:r>
            <a:r>
              <a:rPr lang="en-US" dirty="0" smtClean="0"/>
              <a:t> weakest preconditions</a:t>
            </a:r>
          </a:p>
          <a:p>
            <a:r>
              <a:rPr lang="en-US" dirty="0" smtClean="0">
                <a:solidFill>
                  <a:srgbClr val="0070C0"/>
                </a:solidFill>
              </a:rPr>
              <a:t>Automatic Verification</a:t>
            </a:r>
          </a:p>
          <a:p>
            <a:pPr lvl="1"/>
            <a:r>
              <a:rPr lang="en-US" dirty="0" smtClean="0"/>
              <a:t>verification condition generation (VCG)</a:t>
            </a:r>
          </a:p>
          <a:p>
            <a:pPr lvl="1"/>
            <a:r>
              <a:rPr lang="en-US" dirty="0" smtClean="0"/>
              <a:t>automatic theorem proving (SMT)</a:t>
            </a:r>
          </a:p>
        </p:txBody>
      </p:sp>
      <p:pic>
        <p:nvPicPr>
          <p:cNvPr id="5" name="Picture 4" descr="vcc.png"/>
          <p:cNvPicPr>
            <a:picLocks noChangeAspect="1"/>
          </p:cNvPicPr>
          <p:nvPr/>
        </p:nvPicPr>
        <p:blipFill>
          <a:blip r:embed="rId2" cstate="print"/>
          <a:stretch>
            <a:fillRect/>
          </a:stretch>
        </p:blipFill>
        <p:spPr>
          <a:xfrm>
            <a:off x="5429256" y="1794050"/>
            <a:ext cx="3071834" cy="3062130"/>
          </a:xfrm>
          <a:prstGeom prst="rect">
            <a:avLst/>
          </a:prstGeom>
        </p:spPr>
      </p:pic>
    </p:spTree>
    <p:extLst/>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sz="4800" dirty="0" smtClean="0">
                <a:latin typeface="Calibri" pitchFamily="34" charset="0"/>
                <a:cs typeface="Calibri" pitchFamily="34" charset="0"/>
              </a:rPr>
              <a:t>VCC Architecture</a:t>
            </a:r>
            <a:endParaRPr lang="en-US" sz="4800" dirty="0">
              <a:latin typeface="Calibri" pitchFamily="34" charset="0"/>
              <a:cs typeface="Calibri"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664508" y="1801909"/>
            <a:ext cx="7581900" cy="4724400"/>
          </a:xfrm>
          <a:prstGeom prst="rect">
            <a:avLst/>
          </a:prstGeom>
          <a:noFill/>
          <a:ln w="9525">
            <a:noFill/>
            <a:miter lim="800000"/>
            <a:headEnd/>
            <a:tailEnd/>
          </a:ln>
          <a:effectLst/>
        </p:spPr>
      </p:pic>
    </p:spTree>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Contracts / Modular Verification</a:t>
            </a:r>
            <a:endParaRPr lang="en-US" dirty="0"/>
          </a:p>
        </p:txBody>
      </p:sp>
      <p:sp>
        <p:nvSpPr>
          <p:cNvPr id="4" name="Content Placeholder 3"/>
          <p:cNvSpPr>
            <a:spLocks noGrp="1"/>
          </p:cNvSpPr>
          <p:nvPr>
            <p:ph idx="1"/>
          </p:nvPr>
        </p:nvSpPr>
        <p:spPr>
          <a:xfrm>
            <a:off x="500034" y="1571612"/>
            <a:ext cx="4267200" cy="1971676"/>
          </a:xfrm>
        </p:spPr>
        <p:txBody>
          <a:bodyPr>
            <a:normAutofit/>
          </a:bodyPr>
          <a:lstStyle/>
          <a:p>
            <a:pPr>
              <a:buNone/>
            </a:pPr>
            <a:r>
              <a:rPr lang="en-US" sz="1400" b="1" dirty="0"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b="1" dirty="0" smtClean="0">
                <a:solidFill>
                  <a:schemeClr val="accent2">
                    <a:lumMod val="75000"/>
                  </a:schemeClr>
                </a:solidFill>
                <a:latin typeface="Courier New" pitchFamily="49" charset="0"/>
                <a:cs typeface="Courier New" pitchFamily="49" charset="0"/>
              </a:rPr>
              <a:t>foo</a:t>
            </a:r>
            <a:r>
              <a:rPr lang="en-US" sz="1400" dirty="0" smtClean="0">
                <a:latin typeface="Courier New" pitchFamily="49" charset="0"/>
                <a:cs typeface="Courier New" pitchFamily="49" charset="0"/>
              </a:rPr>
              <a:t>(</a:t>
            </a:r>
            <a:r>
              <a:rPr lang="en-US" sz="1400" b="1" dirty="0" smtClean="0">
                <a:latin typeface="Courier New" pitchFamily="49" charset="0"/>
                <a:cs typeface="Courier New" pitchFamily="49" charset="0"/>
              </a:rPr>
              <a:t>int</a:t>
            </a:r>
            <a:r>
              <a:rPr lang="en-US" sz="1400" dirty="0" smtClean="0">
                <a:latin typeface="Courier New" pitchFamily="49" charset="0"/>
                <a:cs typeface="Courier New" pitchFamily="49" charset="0"/>
              </a:rPr>
              <a:t> x)</a:t>
            </a:r>
          </a:p>
          <a:p>
            <a:pPr>
              <a:buNone/>
            </a:pPr>
            <a:r>
              <a:rPr lang="en-US" sz="1400" dirty="0" smtClean="0">
                <a:latin typeface="Courier New" pitchFamily="49" charset="0"/>
                <a:cs typeface="Courier New" pitchFamily="49" charset="0"/>
              </a:rPr>
              <a:t>  </a:t>
            </a:r>
            <a:r>
              <a:rPr lang="en-US" sz="1400" b="1" dirty="0" smtClean="0">
                <a:latin typeface="Courier New" pitchFamily="49" charset="0"/>
                <a:cs typeface="Courier New" pitchFamily="49" charset="0"/>
              </a:rPr>
              <a:t>requires(x</a:t>
            </a:r>
            <a:r>
              <a:rPr lang="en-US" sz="1400" dirty="0" smtClean="0">
                <a:latin typeface="Courier New" pitchFamily="49" charset="0"/>
                <a:cs typeface="Courier New" pitchFamily="49" charset="0"/>
              </a:rPr>
              <a:t> &gt; 5)      // precond</a:t>
            </a:r>
          </a:p>
          <a:p>
            <a:pPr>
              <a:buNone/>
            </a:pPr>
            <a:r>
              <a:rPr lang="en-US" sz="1400" dirty="0" smtClean="0">
                <a:latin typeface="Courier New" pitchFamily="49" charset="0"/>
                <a:cs typeface="Courier New" pitchFamily="49" charset="0"/>
              </a:rPr>
              <a:t>  </a:t>
            </a:r>
            <a:r>
              <a:rPr lang="en-US" sz="1400" b="1" dirty="0" smtClean="0">
                <a:latin typeface="Courier New" pitchFamily="49" charset="0"/>
                <a:cs typeface="Courier New" pitchFamily="49" charset="0"/>
              </a:rPr>
              <a:t>ensures</a:t>
            </a:r>
            <a:r>
              <a:rPr lang="en-US" sz="1400" dirty="0" smtClean="0">
                <a:latin typeface="Courier New" pitchFamily="49" charset="0"/>
                <a:cs typeface="Courier New" pitchFamily="49" charset="0"/>
              </a:rPr>
              <a:t>(</a:t>
            </a:r>
            <a:r>
              <a:rPr lang="en-US" sz="1400" b="1" dirty="0" smtClean="0">
                <a:latin typeface="Courier New" pitchFamily="49" charset="0"/>
                <a:cs typeface="Courier New" pitchFamily="49" charset="0"/>
              </a:rPr>
              <a:t>result</a:t>
            </a:r>
            <a:r>
              <a:rPr lang="en-US" sz="1400" dirty="0" smtClean="0">
                <a:latin typeface="Courier New" pitchFamily="49" charset="0"/>
                <a:cs typeface="Courier New" pitchFamily="49" charset="0"/>
              </a:rPr>
              <a:t> &gt; x)  // postcond</a:t>
            </a:r>
          </a:p>
          <a:p>
            <a:pPr>
              <a:buNone/>
            </a:pPr>
            <a:r>
              <a:rPr lang="en-US" sz="1400" dirty="0" smtClean="0">
                <a:latin typeface="Courier New" pitchFamily="49" charset="0"/>
                <a:cs typeface="Courier New" pitchFamily="49" charset="0"/>
              </a:rPr>
              <a:t>{</a:t>
            </a:r>
          </a:p>
          <a:p>
            <a:pPr>
              <a:buNone/>
            </a:pPr>
            <a:r>
              <a:rPr lang="en-US" sz="1400" dirty="0" smtClean="0">
                <a:latin typeface="Courier New" pitchFamily="49" charset="0"/>
                <a:cs typeface="Courier New" pitchFamily="49" charset="0"/>
              </a:rPr>
              <a:t>…</a:t>
            </a:r>
          </a:p>
          <a:p>
            <a:pPr>
              <a:buNone/>
            </a:pP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
        <p:nvSpPr>
          <p:cNvPr id="5" name="Content Placeholder 3"/>
          <p:cNvSpPr txBox="1">
            <a:spLocks/>
          </p:cNvSpPr>
          <p:nvPr/>
        </p:nvSpPr>
        <p:spPr>
          <a:xfrm>
            <a:off x="4800600" y="1524000"/>
            <a:ext cx="3962400" cy="2190752"/>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400" b="1" dirty="0" smtClean="0">
                <a:solidFill>
                  <a:schemeClr val="bg1"/>
                </a:solidFill>
                <a:latin typeface="Courier New" pitchFamily="49" charset="0"/>
                <a:cs typeface="Courier New" pitchFamily="49" charset="0"/>
              </a:rPr>
              <a:t>void</a:t>
            </a:r>
            <a:r>
              <a:rPr lang="en-US" sz="1400" dirty="0" smtClean="0">
                <a:solidFill>
                  <a:schemeClr val="bg1"/>
                </a:solidFill>
                <a:latin typeface="Courier New" pitchFamily="49" charset="0"/>
                <a:cs typeface="Courier New" pitchFamily="49" charset="0"/>
              </a:rPr>
              <a:t> </a:t>
            </a:r>
            <a:r>
              <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bar(</a:t>
            </a:r>
            <a:r>
              <a:rPr kumimoji="0" lang="en-US" sz="14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int</a:t>
            </a:r>
            <a:r>
              <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 y; </a:t>
            </a:r>
            <a:r>
              <a:rPr kumimoji="0" lang="en-US" sz="14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int</a:t>
            </a:r>
            <a:r>
              <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 </a:t>
            </a:r>
            <a:r>
              <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sym typeface="Symbol"/>
              </a:rPr>
              <a:t></a:t>
            </a:r>
            <a:r>
              <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z)</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400" dirty="0" smtClean="0">
                <a:solidFill>
                  <a:schemeClr val="bg1"/>
                </a:solidFill>
                <a:latin typeface="Courier New" pitchFamily="49" charset="0"/>
                <a:cs typeface="Courier New" pitchFamily="49" charset="0"/>
              </a:rPr>
              <a:t>  </a:t>
            </a:r>
            <a:r>
              <a:rPr lang="en-US" sz="1400" b="1" dirty="0" smtClean="0">
                <a:solidFill>
                  <a:schemeClr val="bg1"/>
                </a:solidFill>
                <a:latin typeface="Courier New" pitchFamily="49" charset="0"/>
                <a:cs typeface="Courier New" pitchFamily="49" charset="0"/>
              </a:rPr>
              <a:t>writes</a:t>
            </a:r>
            <a:r>
              <a:rPr lang="en-US" sz="1400" dirty="0" smtClean="0">
                <a:solidFill>
                  <a:schemeClr val="bg1"/>
                </a:solidFill>
                <a:latin typeface="Courier New" pitchFamily="49" charset="0"/>
                <a:cs typeface="Courier New" pitchFamily="49" charset="0"/>
              </a:rPr>
              <a:t>(z)            // framing</a:t>
            </a:r>
            <a:endPar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400" dirty="0" smtClean="0">
                <a:solidFill>
                  <a:schemeClr val="bg1"/>
                </a:solidFill>
                <a:latin typeface="Courier New" pitchFamily="49" charset="0"/>
                <a:cs typeface="Courier New" pitchFamily="49" charset="0"/>
              </a:rPr>
              <a:t>  </a:t>
            </a:r>
            <a:r>
              <a:rPr lang="en-US" sz="1400" b="1" dirty="0" smtClean="0">
                <a:solidFill>
                  <a:schemeClr val="bg1"/>
                </a:solidFill>
                <a:latin typeface="Courier New" pitchFamily="49" charset="0"/>
                <a:cs typeface="Courier New" pitchFamily="49" charset="0"/>
              </a:rPr>
              <a:t>requires</a:t>
            </a:r>
            <a:r>
              <a:rPr lang="en-US" sz="1400" dirty="0" smtClean="0">
                <a:solidFill>
                  <a:schemeClr val="bg1"/>
                </a:solidFill>
                <a:latin typeface="Courier New" pitchFamily="49" charset="0"/>
                <a:cs typeface="Courier New" pitchFamily="49" charset="0"/>
              </a:rPr>
              <a:t>(y &gt; 7)</a:t>
            </a:r>
          </a:p>
          <a:p>
            <a:pPr marL="342900" lvl="0" indent="-342900">
              <a:spcBef>
                <a:spcPct val="20000"/>
              </a:spcBef>
              <a:defRPr/>
            </a:pPr>
            <a:r>
              <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  </a:t>
            </a:r>
            <a:r>
              <a:rPr kumimoji="0" lang="en-US" sz="14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maintains</a:t>
            </a:r>
            <a:r>
              <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r>
              <a:rPr lang="en-US" sz="1400" dirty="0" smtClean="0">
                <a:solidFill>
                  <a:schemeClr val="bg1"/>
                </a:solidFill>
                <a:latin typeface="Courier New" pitchFamily="49" charset="0"/>
                <a:cs typeface="Courier New" pitchFamily="49" charset="0"/>
                <a:sym typeface="Symbol"/>
              </a:rPr>
              <a:t>z &gt; 7)    // invariant</a:t>
            </a:r>
            <a:endPar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400" dirty="0" smtClean="0">
                <a:solidFill>
                  <a:schemeClr val="bg1"/>
                </a:solidFill>
                <a:latin typeface="Courier New" pitchFamily="49" charset="0"/>
                <a:cs typeface="Courier New" pitchFamily="49" charset="0"/>
              </a:rPr>
              <a:t>{</a:t>
            </a:r>
          </a:p>
          <a:p>
            <a:pPr marL="342900" lvl="0" indent="-342900">
              <a:spcBef>
                <a:spcPct val="20000"/>
              </a:spcBef>
              <a:defRPr/>
            </a:pPr>
            <a:r>
              <a:rPr lang="en-US" sz="1400" dirty="0" smtClean="0">
                <a:solidFill>
                  <a:schemeClr val="bg1"/>
                </a:solidFill>
                <a:latin typeface="Courier New" pitchFamily="49" charset="0"/>
                <a:cs typeface="Courier New" pitchFamily="49" charset="0"/>
                <a:sym typeface="Symbol"/>
              </a:rPr>
              <a:t>   </a:t>
            </a:r>
            <a:r>
              <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z = </a:t>
            </a:r>
            <a:r>
              <a:rPr kumimoji="0" lang="en-US" sz="14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foo</a:t>
            </a:r>
            <a:r>
              <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(y);</a:t>
            </a:r>
          </a:p>
          <a:p>
            <a:pPr marL="342900" lvl="0" indent="-342900">
              <a:spcBef>
                <a:spcPct val="20000"/>
              </a:spcBef>
              <a:defRPr/>
            </a:pPr>
            <a:r>
              <a:rPr lang="en-US" sz="1400" dirty="0" smtClean="0">
                <a:solidFill>
                  <a:schemeClr val="bg1"/>
                </a:solidFill>
                <a:latin typeface="Courier New" pitchFamily="49" charset="0"/>
                <a:cs typeface="Courier New" pitchFamily="49" charset="0"/>
              </a:rPr>
              <a:t>	</a:t>
            </a:r>
            <a:r>
              <a:rPr lang="en-US" sz="1400" b="1" dirty="0" smtClean="0">
                <a:solidFill>
                  <a:schemeClr val="bg1"/>
                </a:solidFill>
                <a:latin typeface="Courier New" pitchFamily="49" charset="0"/>
                <a:cs typeface="Courier New" pitchFamily="49" charset="0"/>
              </a:rPr>
              <a:t>assert</a:t>
            </a:r>
            <a:r>
              <a:rPr lang="en-US" sz="1400" dirty="0" smtClean="0">
                <a:solidFill>
                  <a:schemeClr val="bg1"/>
                </a:solidFill>
                <a:latin typeface="Courier New" pitchFamily="49" charset="0"/>
                <a:cs typeface="Courier New" pitchFamily="49" charset="0"/>
              </a:rPr>
              <a:t>(</a:t>
            </a:r>
            <a:r>
              <a:rPr lang="en-US" sz="1400" dirty="0" smtClean="0">
                <a:solidFill>
                  <a:schemeClr val="bg1"/>
                </a:solidFill>
                <a:latin typeface="Courier New" pitchFamily="49" charset="0"/>
                <a:cs typeface="Courier New" pitchFamily="49" charset="0"/>
                <a:sym typeface="Symbol"/>
              </a:rPr>
              <a:t></a:t>
            </a:r>
            <a:r>
              <a:rPr lang="en-US" sz="1400" dirty="0" smtClean="0">
                <a:solidFill>
                  <a:schemeClr val="bg1"/>
                </a:solidFill>
                <a:latin typeface="Courier New" pitchFamily="49" charset="0"/>
                <a:cs typeface="Courier New" pitchFamily="49" charset="0"/>
              </a:rPr>
              <a:t>z &gt; 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p>
        </p:txBody>
      </p:sp>
      <p:sp>
        <p:nvSpPr>
          <p:cNvPr id="8" name="TextBox 7"/>
          <p:cNvSpPr txBox="1"/>
          <p:nvPr/>
        </p:nvSpPr>
        <p:spPr>
          <a:xfrm>
            <a:off x="457200" y="4191000"/>
            <a:ext cx="8077200" cy="2492990"/>
          </a:xfrm>
          <a:prstGeom prst="rect">
            <a:avLst/>
          </a:prstGeom>
          <a:noFill/>
        </p:spPr>
        <p:txBody>
          <a:bodyPr wrap="square" rtlCol="0">
            <a:spAutoFit/>
          </a:bodyPr>
          <a:lstStyle/>
          <a:p>
            <a:pPr>
              <a:buFont typeface="Arial" pitchFamily="34" charset="0"/>
              <a:buChar char="•"/>
            </a:pPr>
            <a:r>
              <a:rPr lang="en-US" sz="2400" dirty="0" smtClean="0">
                <a:solidFill>
                  <a:schemeClr val="bg1"/>
                </a:solidFill>
              </a:rPr>
              <a:t> function contracts: pre-/postconditions, framing</a:t>
            </a:r>
          </a:p>
          <a:p>
            <a:pPr>
              <a:buFont typeface="Arial" pitchFamily="34" charset="0"/>
              <a:buChar char="•"/>
            </a:pPr>
            <a:r>
              <a:rPr lang="en-US" sz="2400" dirty="0" smtClean="0">
                <a:solidFill>
                  <a:schemeClr val="bg1"/>
                </a:solidFill>
              </a:rPr>
              <a:t> modularity: </a:t>
            </a:r>
            <a:r>
              <a:rPr lang="en-US" sz="2400" b="1" dirty="0" smtClean="0">
                <a:solidFill>
                  <a:schemeClr val="bg1"/>
                </a:solidFill>
                <a:latin typeface="Courier New" pitchFamily="49" charset="0"/>
                <a:cs typeface="Courier New" pitchFamily="49" charset="0"/>
              </a:rPr>
              <a:t>bar</a:t>
            </a:r>
            <a:r>
              <a:rPr lang="en-US" sz="2400" dirty="0" smtClean="0">
                <a:solidFill>
                  <a:schemeClr val="bg1"/>
                </a:solidFill>
              </a:rPr>
              <a:t> only knows contract (but not code) of </a:t>
            </a:r>
            <a:r>
              <a:rPr lang="en-US" sz="2400" b="1" dirty="0" err="1" smtClean="0">
                <a:solidFill>
                  <a:schemeClr val="bg1"/>
                </a:solidFill>
                <a:latin typeface="Courier New" pitchFamily="49" charset="0"/>
                <a:cs typeface="Courier New" pitchFamily="49" charset="0"/>
              </a:rPr>
              <a:t>foo</a:t>
            </a:r>
            <a:endParaRPr lang="en-US" sz="2400" b="1" dirty="0" smtClean="0">
              <a:solidFill>
                <a:schemeClr val="bg1"/>
              </a:solidFill>
              <a:latin typeface="Courier New" pitchFamily="49" charset="0"/>
              <a:cs typeface="Courier New" pitchFamily="49" charset="0"/>
            </a:endParaRPr>
          </a:p>
          <a:p>
            <a:pPr>
              <a:lnSpc>
                <a:spcPct val="150000"/>
              </a:lnSpc>
            </a:pPr>
            <a:r>
              <a:rPr lang="en-US" sz="2400" dirty="0" smtClean="0">
                <a:solidFill>
                  <a:schemeClr val="bg1"/>
                </a:solidFill>
              </a:rPr>
              <a:t>advantages: </a:t>
            </a:r>
          </a:p>
          <a:p>
            <a:pPr>
              <a:buFont typeface="Arial" pitchFamily="34" charset="0"/>
              <a:buChar char="•"/>
            </a:pPr>
            <a:r>
              <a:rPr lang="en-US" sz="2400" dirty="0" smtClean="0">
                <a:solidFill>
                  <a:schemeClr val="bg1"/>
                </a:solidFill>
              </a:rPr>
              <a:t> modular verification: one function at a time</a:t>
            </a:r>
          </a:p>
          <a:p>
            <a:pPr>
              <a:buFont typeface="Arial" pitchFamily="34" charset="0"/>
              <a:buChar char="•"/>
            </a:pPr>
            <a:r>
              <a:rPr lang="en-US" sz="2400" dirty="0" smtClean="0">
                <a:solidFill>
                  <a:schemeClr val="bg1"/>
                </a:solidFill>
              </a:rPr>
              <a:t> no unfolding of code: scales to large applications</a:t>
            </a:r>
            <a:endParaRPr lang="en-US" sz="2400" dirty="0">
              <a:solidFill>
                <a:schemeClr val="bg1"/>
              </a:solidFill>
            </a:endParaRPr>
          </a:p>
        </p:txBody>
      </p:sp>
    </p:spTree>
    <p:extLst/>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Hypervisor: Some </a:t>
            </a:r>
            <a:r>
              <a:rPr smtClean="0">
                <a:sym typeface="Symbol"/>
              </a:rPr>
              <a:t>S</a:t>
            </a:r>
            <a:r>
              <a:rPr smtClean="0">
                <a:latin typeface="Calibri" pitchFamily="34" charset="0"/>
                <a:sym typeface="Symbol"/>
              </a:rPr>
              <a:t>tatistics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1809726"/>
          </a:xfrm>
        </p:spPr>
        <p:txBody>
          <a:bodyPr/>
          <a:lstStyle/>
          <a:p>
            <a:r>
              <a:rPr lang="en-US" dirty="0" smtClean="0">
                <a:latin typeface="Calibri" pitchFamily="34" charset="0"/>
                <a:sym typeface="Symbol"/>
              </a:rPr>
              <a:t>VCs have several </a:t>
            </a:r>
            <a:r>
              <a:rPr lang="en-US" dirty="0" smtClean="0">
                <a:latin typeface="Calibri" pitchFamily="34" charset="0"/>
                <a:sym typeface="Symbol"/>
              </a:rPr>
              <a:t>MB</a:t>
            </a:r>
            <a:endParaRPr lang="en-US" dirty="0" smtClean="0">
              <a:latin typeface="Calibri" pitchFamily="34" charset="0"/>
              <a:sym typeface="Symbol"/>
            </a:endParaRPr>
          </a:p>
          <a:p>
            <a:r>
              <a:rPr lang="en-US" dirty="0" smtClean="0">
                <a:sym typeface="Symbol"/>
              </a:rPr>
              <a:t>Thousands of non ground clauses</a:t>
            </a:r>
            <a:endParaRPr lang="en-US" dirty="0" smtClean="0">
              <a:latin typeface="Calibri" pitchFamily="34" charset="0"/>
              <a:sym typeface="Symbol"/>
            </a:endParaRPr>
          </a:p>
          <a:p>
            <a:r>
              <a:rPr lang="en-US" dirty="0" smtClean="0">
                <a:sym typeface="Symbol"/>
              </a:rPr>
              <a:t>Users are </a:t>
            </a:r>
            <a:r>
              <a:rPr lang="en-US" dirty="0" smtClean="0">
                <a:sym typeface="Symbol"/>
              </a:rPr>
              <a:t>willing to wait at most 5 min per VC</a:t>
            </a:r>
          </a:p>
          <a:p>
            <a:endParaRPr lang="en-US" dirty="0" smtClean="0">
              <a:sym typeface="Symbol"/>
            </a:endParaRPr>
          </a:p>
        </p:txBody>
      </p:sp>
    </p:spTree>
    <p:extLst/>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Hypervisor: Some </a:t>
            </a:r>
            <a:r>
              <a:rPr smtClean="0">
                <a:sym typeface="Symbol"/>
              </a:rPr>
              <a:t>S</a:t>
            </a:r>
            <a:r>
              <a:rPr smtClean="0">
                <a:latin typeface="Calibri" pitchFamily="34" charset="0"/>
                <a:sym typeface="Symbol"/>
              </a:rPr>
              <a:t>tatistics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1809726"/>
          </a:xfrm>
        </p:spPr>
        <p:txBody>
          <a:bodyPr/>
          <a:lstStyle/>
          <a:p>
            <a:r>
              <a:rPr lang="en-US" dirty="0" smtClean="0">
                <a:latin typeface="Calibri" pitchFamily="34" charset="0"/>
                <a:sym typeface="Symbol"/>
              </a:rPr>
              <a:t>VCs have several Mb</a:t>
            </a:r>
          </a:p>
          <a:p>
            <a:r>
              <a:rPr lang="en-US" dirty="0" smtClean="0">
                <a:sym typeface="Symbol"/>
              </a:rPr>
              <a:t>Thousands of non ground clauses</a:t>
            </a:r>
            <a:endParaRPr lang="en-US" dirty="0" smtClean="0">
              <a:latin typeface="Calibri" pitchFamily="34" charset="0"/>
              <a:sym typeface="Symbol"/>
            </a:endParaRPr>
          </a:p>
          <a:p>
            <a:r>
              <a:rPr lang="en-US" dirty="0" smtClean="0">
                <a:sym typeface="Symbol"/>
              </a:rPr>
              <a:t>Developers are willing to wait at most 5 min per VC</a:t>
            </a:r>
          </a:p>
          <a:p>
            <a:endParaRPr lang="en-US" dirty="0" smtClean="0">
              <a:sym typeface="Symbol"/>
            </a:endParaRPr>
          </a:p>
        </p:txBody>
      </p:sp>
      <p:sp>
        <p:nvSpPr>
          <p:cNvPr id="4" name="Rounded Rectangle 3"/>
          <p:cNvSpPr/>
          <p:nvPr/>
        </p:nvSpPr>
        <p:spPr bwMode="auto">
          <a:xfrm>
            <a:off x="3137647" y="3379695"/>
            <a:ext cx="4545106" cy="190948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Are you willing to wait more than 5 min for</a:t>
            </a:r>
            <a:r>
              <a:rPr kumimoji="0" lang="en-US" sz="2400" b="0" i="0" u="none" strike="noStrike" cap="none" normalizeH="0" dirty="0" smtClean="0">
                <a:solidFill>
                  <a:schemeClr val="bg1"/>
                </a:solidFill>
                <a:latin typeface="Calibri" pitchFamily="34" charset="0"/>
                <a:cs typeface="Calibri" pitchFamily="34" charset="0"/>
              </a:rPr>
              <a:t> your compiler?</a:t>
            </a:r>
            <a:endParaRPr kumimoji="0" lang="en-US" sz="2400" b="0" i="0" u="none" strike="noStrike" cap="none" normalizeH="0" baseline="0" dirty="0" smtClean="0">
              <a:solidFill>
                <a:schemeClr val="bg1"/>
              </a:solidFill>
              <a:latin typeface="Calibri" pitchFamily="34" charset="0"/>
              <a:cs typeface="Calibri" pitchFamily="34" charset="0"/>
            </a:endParaRPr>
          </a:p>
        </p:txBody>
      </p:sp>
    </p:spTree>
    <p:extLst/>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1329595"/>
          </a:xfrm>
        </p:spPr>
        <p:txBody>
          <a:bodyPr/>
          <a:lstStyle/>
          <a:p>
            <a:r>
              <a:rPr lang="en-US" sz="4800" dirty="0" smtClean="0">
                <a:latin typeface="Calibri" pitchFamily="34" charset="0"/>
                <a:cs typeface="Calibri" pitchFamily="34" charset="0"/>
              </a:rPr>
              <a:t>Verification Attempt Time vs.</a:t>
            </a:r>
            <a:br>
              <a:rPr lang="en-US" sz="4800" dirty="0" smtClean="0">
                <a:latin typeface="Calibri" pitchFamily="34" charset="0"/>
                <a:cs typeface="Calibri" pitchFamily="34" charset="0"/>
              </a:rPr>
            </a:br>
            <a:r>
              <a:rPr lang="en-US" sz="4800" dirty="0" smtClean="0">
                <a:latin typeface="Calibri" pitchFamily="34" charset="0"/>
                <a:cs typeface="Calibri" pitchFamily="34" charset="0"/>
              </a:rPr>
              <a:t>Satisfaction and Productivity</a:t>
            </a:r>
            <a:endParaRPr lang="en-US" sz="4800" dirty="0">
              <a:latin typeface="Calibri" pitchFamily="34" charset="0"/>
              <a:cs typeface="Calibri"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817750" y="1857936"/>
            <a:ext cx="7400925" cy="4038600"/>
          </a:xfrm>
          <a:prstGeom prst="rect">
            <a:avLst/>
          </a:prstGeom>
          <a:noFill/>
          <a:ln w="9525">
            <a:noFill/>
            <a:miter lim="800000"/>
            <a:headEnd/>
            <a:tailEnd/>
          </a:ln>
          <a:effectLst/>
        </p:spPr>
      </p:pic>
      <p:sp>
        <p:nvSpPr>
          <p:cNvPr id="5" name="TextBox 4"/>
          <p:cNvSpPr txBox="1"/>
          <p:nvPr/>
        </p:nvSpPr>
        <p:spPr>
          <a:xfrm>
            <a:off x="815786" y="5979459"/>
            <a:ext cx="6955815" cy="369332"/>
          </a:xfrm>
          <a:prstGeom prst="rect">
            <a:avLst/>
          </a:prstGeom>
          <a:noFill/>
        </p:spPr>
        <p:txBody>
          <a:bodyPr wrap="none" rtlCol="0">
            <a:spAutoFit/>
          </a:bodyPr>
          <a:lstStyle/>
          <a:p>
            <a:r>
              <a:rPr lang="en-US" dirty="0" smtClean="0">
                <a:solidFill>
                  <a:schemeClr val="bg1"/>
                </a:solidFill>
              </a:rPr>
              <a:t>By Michal Moskal (VCC Designer and Software Verification Expert)</a:t>
            </a:r>
          </a:p>
        </p:txBody>
      </p:sp>
    </p:spTree>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Why did my proof attempt fail?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TextBox 3"/>
          <p:cNvSpPr txBox="1"/>
          <p:nvPr/>
        </p:nvSpPr>
        <p:spPr>
          <a:xfrm>
            <a:off x="819912" y="1860535"/>
            <a:ext cx="6559296" cy="830997"/>
          </a:xfrm>
          <a:prstGeom prst="rect">
            <a:avLst/>
          </a:prstGeom>
          <a:noFill/>
        </p:spPr>
        <p:txBody>
          <a:bodyPr wrap="square" rtlCol="0">
            <a:spAutoFit/>
          </a:bodyPr>
          <a:lstStyle/>
          <a:p>
            <a:r>
              <a:rPr lang="en-US" sz="2400" b="1" dirty="0" smtClean="0">
                <a:solidFill>
                  <a:srgbClr val="FF0000"/>
                </a:solidFill>
                <a:latin typeface="Calibri" pitchFamily="34" charset="0"/>
                <a:cs typeface="Calibri" pitchFamily="34" charset="0"/>
              </a:rPr>
              <a:t>1. My annotations are not strong enough!</a:t>
            </a:r>
          </a:p>
          <a:p>
            <a:r>
              <a:rPr lang="en-US" sz="2400" dirty="0" smtClean="0">
                <a:solidFill>
                  <a:schemeClr val="bg1"/>
                </a:solidFill>
                <a:latin typeface="Calibri" pitchFamily="34" charset="0"/>
                <a:cs typeface="Calibri" pitchFamily="34" charset="0"/>
              </a:rPr>
              <a:t>weak loop invariants and/or contracts </a:t>
            </a:r>
          </a:p>
        </p:txBody>
      </p:sp>
      <p:sp>
        <p:nvSpPr>
          <p:cNvPr id="5" name="TextBox 4"/>
          <p:cNvSpPr txBox="1"/>
          <p:nvPr/>
        </p:nvSpPr>
        <p:spPr>
          <a:xfrm>
            <a:off x="871728" y="3503407"/>
            <a:ext cx="7595616" cy="830997"/>
          </a:xfrm>
          <a:prstGeom prst="rect">
            <a:avLst/>
          </a:prstGeom>
          <a:noFill/>
        </p:spPr>
        <p:txBody>
          <a:bodyPr wrap="square" rtlCol="0">
            <a:spAutoFit/>
          </a:bodyPr>
          <a:lstStyle/>
          <a:p>
            <a:r>
              <a:rPr lang="en-US" sz="2400" b="1" dirty="0" smtClean="0">
                <a:solidFill>
                  <a:srgbClr val="FF0000"/>
                </a:solidFill>
                <a:latin typeface="Calibri" pitchFamily="34" charset="0"/>
                <a:cs typeface="Calibri" pitchFamily="34" charset="0"/>
              </a:rPr>
              <a:t>2. My theorem </a:t>
            </a:r>
            <a:r>
              <a:rPr lang="en-US" sz="2400" b="1" dirty="0" err="1" smtClean="0">
                <a:solidFill>
                  <a:srgbClr val="FF0000"/>
                </a:solidFill>
                <a:latin typeface="Calibri" pitchFamily="34" charset="0"/>
                <a:cs typeface="Calibri" pitchFamily="34" charset="0"/>
              </a:rPr>
              <a:t>prover</a:t>
            </a:r>
            <a:r>
              <a:rPr lang="en-US" sz="2400" b="1" dirty="0" smtClean="0">
                <a:solidFill>
                  <a:srgbClr val="FF0000"/>
                </a:solidFill>
                <a:latin typeface="Calibri" pitchFamily="34" charset="0"/>
                <a:cs typeface="Calibri" pitchFamily="34" charset="0"/>
              </a:rPr>
              <a:t> is not strong (or fast) enough.</a:t>
            </a:r>
          </a:p>
          <a:p>
            <a:r>
              <a:rPr lang="en-US" sz="2400" dirty="0" smtClean="0">
                <a:solidFill>
                  <a:schemeClr val="bg1"/>
                </a:solidFill>
                <a:latin typeface="Calibri" pitchFamily="34" charset="0"/>
                <a:cs typeface="Calibri" pitchFamily="34" charset="0"/>
              </a:rPr>
              <a:t>Send “angry” email to Nikolaj and Leo.</a:t>
            </a:r>
          </a:p>
        </p:txBody>
      </p:sp>
    </p:spTree>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10.7"/>
</p:tagLst>
</file>

<file path=ppt/tags/tag10.xml><?xml version="1.0" encoding="utf-8"?>
<p:tagLst xmlns:a="http://schemas.openxmlformats.org/drawingml/2006/main" xmlns:r="http://schemas.openxmlformats.org/officeDocument/2006/relationships" xmlns:p="http://schemas.openxmlformats.org/presentationml/2006/main">
  <p:tag name="TIMING" val="|4.1"/>
</p:tagLst>
</file>

<file path=ppt/tags/tag11.xml><?xml version="1.0" encoding="utf-8"?>
<p:tagLst xmlns:a="http://schemas.openxmlformats.org/drawingml/2006/main" xmlns:r="http://schemas.openxmlformats.org/officeDocument/2006/relationships" xmlns:p="http://schemas.openxmlformats.org/presentationml/2006/main">
  <p:tag name="TIMING" val="|36.4"/>
</p:tagLst>
</file>

<file path=ppt/tags/tag12.xml><?xml version="1.0" encoding="utf-8"?>
<p:tagLst xmlns:a="http://schemas.openxmlformats.org/drawingml/2006/main" xmlns:r="http://schemas.openxmlformats.org/officeDocument/2006/relationships" xmlns:p="http://schemas.openxmlformats.org/presentationml/2006/main">
  <p:tag name="TIMING" val="|3.3"/>
</p:tagLst>
</file>

<file path=ppt/tags/tag13.xml><?xml version="1.0" encoding="utf-8"?>
<p:tagLst xmlns:a="http://schemas.openxmlformats.org/drawingml/2006/main" xmlns:r="http://schemas.openxmlformats.org/officeDocument/2006/relationships" xmlns:p="http://schemas.openxmlformats.org/presentationml/2006/main">
  <p:tag name="TIMING" val="|2.7"/>
</p:tagLst>
</file>

<file path=ppt/tags/tag14.xml><?xml version="1.0" encoding="utf-8"?>
<p:tagLst xmlns:a="http://schemas.openxmlformats.org/drawingml/2006/main" xmlns:r="http://schemas.openxmlformats.org/officeDocument/2006/relationships" xmlns:p="http://schemas.openxmlformats.org/presentationml/2006/main">
  <p:tag name="TIMING" val="|1.5|10.5|10.2|9.1"/>
</p:tagLst>
</file>

<file path=ppt/tags/tag15.xml><?xml version="1.0" encoding="utf-8"?>
<p:tagLst xmlns:a="http://schemas.openxmlformats.org/drawingml/2006/main" xmlns:r="http://schemas.openxmlformats.org/officeDocument/2006/relationships" xmlns:p="http://schemas.openxmlformats.org/presentationml/2006/main">
  <p:tag name="TIMING" val="|3|22.8|25.5|5.8"/>
</p:tagLst>
</file>

<file path=ppt/tags/tag2.xml><?xml version="1.0" encoding="utf-8"?>
<p:tagLst xmlns:a="http://schemas.openxmlformats.org/drawingml/2006/main" xmlns:r="http://schemas.openxmlformats.org/officeDocument/2006/relationships" xmlns:p="http://schemas.openxmlformats.org/presentationml/2006/main">
  <p:tag name="TIMING" val="|4.1|34.4"/>
</p:tagLst>
</file>

<file path=ppt/tags/tag3.xml><?xml version="1.0" encoding="utf-8"?>
<p:tagLst xmlns:a="http://schemas.openxmlformats.org/drawingml/2006/main" xmlns:r="http://schemas.openxmlformats.org/officeDocument/2006/relationships" xmlns:p="http://schemas.openxmlformats.org/presentationml/2006/main">
  <p:tag name="TIMING" val="|35.2|2.6|0.6|5.4|0.8|0.4|14.8"/>
</p:tagLst>
</file>

<file path=ppt/tags/tag4.xml><?xml version="1.0" encoding="utf-8"?>
<p:tagLst xmlns:a="http://schemas.openxmlformats.org/drawingml/2006/main" xmlns:r="http://schemas.openxmlformats.org/officeDocument/2006/relationships" xmlns:p="http://schemas.openxmlformats.org/presentationml/2006/main">
  <p:tag name="TIMING" val="|35.2|2.6|0.6|5.4|0.8|0.4|14.8"/>
</p:tagLst>
</file>

<file path=ppt/tags/tag5.xml><?xml version="1.0" encoding="utf-8"?>
<p:tagLst xmlns:a="http://schemas.openxmlformats.org/drawingml/2006/main" xmlns:r="http://schemas.openxmlformats.org/officeDocument/2006/relationships" xmlns:p="http://schemas.openxmlformats.org/presentationml/2006/main">
  <p:tag name="TIMING" val="|15.3"/>
</p:tagLst>
</file>

<file path=ppt/tags/tag6.xml><?xml version="1.0" encoding="utf-8"?>
<p:tagLst xmlns:a="http://schemas.openxmlformats.org/drawingml/2006/main" xmlns:r="http://schemas.openxmlformats.org/officeDocument/2006/relationships" xmlns:p="http://schemas.openxmlformats.org/presentationml/2006/main">
  <p:tag name="TIMING" val="|22.8"/>
</p:tagLst>
</file>

<file path=ppt/tags/tag7.xml><?xml version="1.0" encoding="utf-8"?>
<p:tagLst xmlns:a="http://schemas.openxmlformats.org/drawingml/2006/main" xmlns:r="http://schemas.openxmlformats.org/officeDocument/2006/relationships" xmlns:p="http://schemas.openxmlformats.org/presentationml/2006/main">
  <p:tag name="TIMING" val="|22.8"/>
</p:tagLst>
</file>

<file path=ppt/tags/tag8.xml><?xml version="1.0" encoding="utf-8"?>
<p:tagLst xmlns:a="http://schemas.openxmlformats.org/drawingml/2006/main" xmlns:r="http://schemas.openxmlformats.org/officeDocument/2006/relationships" xmlns:p="http://schemas.openxmlformats.org/presentationml/2006/main">
  <p:tag name="TIMING" val="|19.2"/>
</p:tagLst>
</file>

<file path=ppt/tags/tag9.xml><?xml version="1.0" encoding="utf-8"?>
<p:tagLst xmlns:a="http://schemas.openxmlformats.org/drawingml/2006/main" xmlns:r="http://schemas.openxmlformats.org/officeDocument/2006/relationships" xmlns:p="http://schemas.openxmlformats.org/presentationml/2006/main">
  <p:tag name="TIMING" val="|1.5|4.6|0.8|2.5|0.5|1.7"/>
</p:tagLst>
</file>

<file path=ppt/theme/theme1.xml><?xml version="1.0" encoding="utf-8"?>
<a:theme xmlns:a="http://schemas.openxmlformats.org/drawingml/2006/main" name="MSR_PPT template_07_light">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09024F-16CA-4CA6-95A1-D32F69EDB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9F50A16-2F0A-48CD-98C8-4E4AE3627974}">
  <ds:schemaRefs>
    <ds:schemaRef ds:uri="http://schemas.microsoft.com/office/2006/metadata/properties"/>
  </ds:schemaRefs>
</ds:datastoreItem>
</file>

<file path=customXml/itemProps3.xml><?xml version="1.0" encoding="utf-8"?>
<ds:datastoreItem xmlns:ds="http://schemas.openxmlformats.org/officeDocument/2006/customXml" ds:itemID="{E7F898CC-13F8-471E-88EA-EFAA80FECF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12897</TotalTime>
  <Words>8296</Words>
  <Application>Microsoft Office PowerPoint</Application>
  <PresentationFormat>On-screen Show (4:3)</PresentationFormat>
  <Paragraphs>1567</Paragraphs>
  <Slides>116</Slides>
  <Notes>57</Notes>
  <HiddenSlides>0</HiddenSlides>
  <MMClips>0</MMClips>
  <ScaleCrop>false</ScaleCrop>
  <HeadingPairs>
    <vt:vector size="4" baseType="variant">
      <vt:variant>
        <vt:lpstr>Theme</vt:lpstr>
      </vt:variant>
      <vt:variant>
        <vt:i4>1</vt:i4>
      </vt:variant>
      <vt:variant>
        <vt:lpstr>Slide Titles</vt:lpstr>
      </vt:variant>
      <vt:variant>
        <vt:i4>116</vt:i4>
      </vt:variant>
    </vt:vector>
  </HeadingPairs>
  <TitlesOfParts>
    <vt:vector size="117" baseType="lpstr">
      <vt:lpstr>MSR_PPT template_07_light</vt:lpstr>
      <vt:lpstr>Decision Engines for Software Analysis using SMT Solvers PLDI 2010 - Toronto</vt:lpstr>
      <vt:lpstr>A Decision Engine for Software</vt:lpstr>
      <vt:lpstr>Applications</vt:lpstr>
      <vt:lpstr>Theorem Provers/Satisfiability Checkers</vt:lpstr>
      <vt:lpstr>Theorem Provers/Satisfiability Checkers</vt:lpstr>
      <vt:lpstr>Verification/Analysis Tool: “Template”</vt:lpstr>
      <vt:lpstr>SMT@Microsoft: Solver</vt:lpstr>
      <vt:lpstr>Test case generation</vt:lpstr>
      <vt:lpstr>Test case generation</vt:lpstr>
      <vt:lpstr>Security is critical</vt:lpstr>
      <vt:lpstr>Hunting for Security Bugs.</vt:lpstr>
      <vt:lpstr>Directed Automated Random Testing ( DART)</vt:lpstr>
      <vt:lpstr>DARTish projects at Microsoft</vt:lpstr>
      <vt:lpstr>What is Pex?</vt:lpstr>
      <vt:lpstr>ArrayList: The Spec</vt:lpstr>
      <vt:lpstr>ArrayList: AddItem Test</vt:lpstr>
      <vt:lpstr>ArrayList: Starting Pex…</vt:lpstr>
      <vt:lpstr>ArrayList: Run 1, (0,null)</vt:lpstr>
      <vt:lpstr>ArrayList: Run 1, (0,null)</vt:lpstr>
      <vt:lpstr>ArrayList: Run 1, (0,null)</vt:lpstr>
      <vt:lpstr>ArrayList: Run 1, (0,null)</vt:lpstr>
      <vt:lpstr>ArrayList: Picking the next branch to cover</vt:lpstr>
      <vt:lpstr>ArrayList: Solve constraints using SMT solver</vt:lpstr>
      <vt:lpstr>ArrayList: Run 2, (1, null)</vt:lpstr>
      <vt:lpstr>ArrayList: Pick new branch</vt:lpstr>
      <vt:lpstr>ArrayList: Run 3, (-1, null)</vt:lpstr>
      <vt:lpstr>ArrayList: Run 3, (-1, null)</vt:lpstr>
      <vt:lpstr>ArrayList: Run 3, (-1, null)</vt:lpstr>
      <vt:lpstr>White box testing in practice</vt:lpstr>
      <vt:lpstr>White box testing in practice</vt:lpstr>
      <vt:lpstr>White box testing in practice</vt:lpstr>
      <vt:lpstr>PowerPoint Presentation</vt:lpstr>
      <vt:lpstr>PowerPoint Presentation</vt:lpstr>
      <vt:lpstr>PEX ↔ Z3</vt:lpstr>
      <vt:lpstr>PEX ↔ Z3</vt:lpstr>
      <vt:lpstr>PEX ↔ Z3</vt:lpstr>
      <vt:lpstr>PEX ↔ Z3</vt:lpstr>
      <vt:lpstr>SAGE</vt:lpstr>
      <vt:lpstr>SAGE</vt:lpstr>
      <vt:lpstr>Zero to Crash in 10 Generations</vt:lpstr>
      <vt:lpstr>Zero to Crash in 10 Generations</vt:lpstr>
      <vt:lpstr>SAGE (cont.)</vt:lpstr>
      <vt:lpstr>SAGE↔ Z3</vt:lpstr>
      <vt:lpstr>Static Driver Verifier</vt:lpstr>
      <vt:lpstr>Static Driver Verifier </vt:lpstr>
      <vt:lpstr>Overview</vt:lpstr>
      <vt:lpstr>Example</vt:lpstr>
      <vt:lpstr>Example</vt:lpstr>
      <vt:lpstr>Example</vt:lpstr>
      <vt:lpstr>Example</vt:lpstr>
      <vt:lpstr>Example</vt:lpstr>
      <vt:lpstr>Example</vt:lpstr>
      <vt:lpstr>Example</vt:lpstr>
      <vt:lpstr>Observations about SLAM</vt:lpstr>
      <vt:lpstr>Predicate Abstraction: c2bp</vt:lpstr>
      <vt:lpstr>Abstracting Expressions via F</vt:lpstr>
      <vt:lpstr>ImpliesF(e) and ImpliedByF(e) </vt:lpstr>
      <vt:lpstr>Computing ImpliesF(e)</vt:lpstr>
      <vt:lpstr>Computing ImpliesF(e)</vt:lpstr>
      <vt:lpstr>Computing ImpliesF(e)</vt:lpstr>
      <vt:lpstr>Computing ImpliesF(e)</vt:lpstr>
      <vt:lpstr>Computing ImpliesF(e)</vt:lpstr>
      <vt:lpstr>Newton</vt:lpstr>
      <vt:lpstr>Z3 &amp; Static Driver Verifier</vt:lpstr>
      <vt:lpstr>Bit-precise Scalable Static Analysis</vt:lpstr>
      <vt:lpstr>What is wrong here?</vt:lpstr>
      <vt:lpstr>What is wrong here?</vt:lpstr>
      <vt:lpstr>What is wrong here?</vt:lpstr>
      <vt:lpstr>The PREfix Static Analysis Engine</vt:lpstr>
      <vt:lpstr>The PREfix Static Analysis Engine</vt:lpstr>
      <vt:lpstr>The PREfix Static Analysis Engine</vt:lpstr>
      <vt:lpstr>Overflow on unsigned addition</vt:lpstr>
      <vt:lpstr> Using an overflown value as allocation size</vt:lpstr>
      <vt:lpstr>Model-based Design    - FORMULA</vt:lpstr>
      <vt:lpstr>FORMULA: Design Space Exploration</vt:lpstr>
      <vt:lpstr>FORMULA: Diversified Search</vt:lpstr>
      <vt:lpstr>Verifying Compilers</vt:lpstr>
      <vt:lpstr>Annotations: Example</vt:lpstr>
      <vt:lpstr>Spec# Approach for a Verifying Compiler</vt:lpstr>
      <vt:lpstr>Command language</vt:lpstr>
      <vt:lpstr>Reasoning about execution traces</vt:lpstr>
      <vt:lpstr>Reasoning about execution traces</vt:lpstr>
      <vt:lpstr>Weakest preconditions</vt:lpstr>
      <vt:lpstr>Structured if statement</vt:lpstr>
      <vt:lpstr>While loop with loop invariant</vt:lpstr>
      <vt:lpstr>Spec# Chunker.NextChunk translation</vt:lpstr>
      <vt:lpstr>Verification conditions: Structure</vt:lpstr>
      <vt:lpstr>Hypervisor: A Manhattan Project </vt:lpstr>
      <vt:lpstr>HV Correctness: Simulation</vt:lpstr>
      <vt:lpstr>Hypervisor Implementation</vt:lpstr>
      <vt:lpstr>Hypervisor Verification (2007 – 2010)</vt:lpstr>
      <vt:lpstr>Challenges for Verification of Concurrent C</vt:lpstr>
      <vt:lpstr>The Microsoft Verifying C Compiler (VCC)</vt:lpstr>
      <vt:lpstr>VCC Architecture</vt:lpstr>
      <vt:lpstr>Contracts / Modular Verification</vt:lpstr>
      <vt:lpstr>Hypervisor: Some Statistics</vt:lpstr>
      <vt:lpstr>Hypervisor: Some Statistics</vt:lpstr>
      <vt:lpstr>Verification Attempt Time vs. Satisfaction and Productivity</vt:lpstr>
      <vt:lpstr>Why did my proof attempt fail?</vt:lpstr>
      <vt:lpstr>VCC Performance Trends Nov 08 – Mar 09</vt:lpstr>
      <vt:lpstr>The Importance of Speed</vt:lpstr>
      <vt:lpstr>Challenge</vt:lpstr>
      <vt:lpstr>Challenge</vt:lpstr>
      <vt:lpstr>Challenge</vt:lpstr>
      <vt:lpstr>Challenge</vt:lpstr>
      <vt:lpstr>Challenge</vt:lpstr>
      <vt:lpstr>Bad news</vt:lpstr>
      <vt:lpstr>Many Approaches</vt:lpstr>
      <vt:lpstr>Challenge: Modeling Runtime </vt:lpstr>
      <vt:lpstr>Challenge: Robustness</vt:lpstr>
      <vt:lpstr>Parallel Z3</vt:lpstr>
      <vt:lpstr>Hey, I don’t trust these proofs</vt:lpstr>
      <vt:lpstr>Hey, I don’t trust these proofs</vt:lpstr>
      <vt:lpstr>Hey, I don’t trust these proofs</vt:lpstr>
      <vt:lpstr>Engineer Perspective</vt:lpstr>
      <vt:lpstr>Conclusion</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Name of Event</dc:subject>
  <dc:creator>Colleen Nelson</dc:creator>
  <dc:description>Template: Mark Johnson, Silver Fox Productions Inc.
Formatting:
Event Date:
Event Location:
Audience:</dc:description>
  <cp:lastModifiedBy>Nikolaj Bjorner</cp:lastModifiedBy>
  <cp:revision>307</cp:revision>
  <dcterms:created xsi:type="dcterms:W3CDTF">2007-07-26T21:26:45Z</dcterms:created>
  <dcterms:modified xsi:type="dcterms:W3CDTF">2010-06-04T17:41:06Z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ies>
</file>