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tags/tag5.xml" ContentType="application/vnd.openxmlformats-officedocument.presentationml.tags+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7.xml" ContentType="application/vnd.openxmlformats-officedocument.presentationml.tags+xml"/>
  <Override PartName="/ppt/notesSlides/notesSlide22.xml" ContentType="application/vnd.openxmlformats-officedocument.presentationml.notesSlide+xml"/>
  <Override PartName="/ppt/tags/tag8.xml" ContentType="application/vnd.openxmlformats-officedocument.presentationml.tags+xml"/>
  <Override PartName="/ppt/notesSlides/notesSlide23.xml" ContentType="application/vnd.openxmlformats-officedocument.presentationml.notesSlide+xml"/>
  <Override PartName="/ppt/tags/tag9.xml" ContentType="application/vnd.openxmlformats-officedocument.presentationml.tags+xml"/>
  <Override PartName="/ppt/notesSlides/notesSlide24.xml" ContentType="application/vnd.openxmlformats-officedocument.presentationml.notesSlide+xml"/>
  <Override PartName="/ppt/tags/tag10.xml" ContentType="application/vnd.openxmlformats-officedocument.presentationml.tags+xml"/>
  <Override PartName="/ppt/notesSlides/notesSlide25.xml" ContentType="application/vnd.openxmlformats-officedocument.presentationml.notesSlide+xml"/>
  <Override PartName="/ppt/tags/tag11.xml" ContentType="application/vnd.openxmlformats-officedocument.presentationml.tags+xml"/>
  <Override PartName="/ppt/notesSlides/notesSlide26.xml" ContentType="application/vnd.openxmlformats-officedocument.presentationml.notesSlide+xml"/>
  <Override PartName="/ppt/tags/tag12.xml" ContentType="application/vnd.openxmlformats-officedocument.presentationml.tags+xml"/>
  <Override PartName="/ppt/notesSlides/notesSlide27.xml" ContentType="application/vnd.openxmlformats-officedocument.presentationml.notesSlide+xml"/>
  <Override PartName="/ppt/tags/tag13.xml" ContentType="application/vnd.openxmlformats-officedocument.presentationml.tags+xml"/>
  <Override PartName="/ppt/notesSlides/notesSlide28.xml" ContentType="application/vnd.openxmlformats-officedocument.presentationml.notesSlide+xml"/>
  <Override PartName="/ppt/tags/tag14.xml" ContentType="application/vnd.openxmlformats-officedocument.presentationml.tags+xml"/>
  <Override PartName="/ppt/notesSlides/notesSlide29.xml" ContentType="application/vnd.openxmlformats-officedocument.presentationml.notesSlide+xml"/>
  <Override PartName="/ppt/tags/tag15.xml" ContentType="application/vnd.openxmlformats-officedocument.presentationml.tags+xml"/>
  <Override PartName="/ppt/notesSlides/notesSlide30.xml" ContentType="application/vnd.openxmlformats-officedocument.presentationml.notesSlide+xml"/>
  <Override PartName="/ppt/tags/tag16.xml" ContentType="application/vnd.openxmlformats-officedocument.presentationml.tags+xml"/>
  <Override PartName="/ppt/notesSlides/notesSlide31.xml" ContentType="application/vnd.openxmlformats-officedocument.presentationml.notesSlide+xml"/>
  <Override PartName="/ppt/tags/tag17.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8.xml" ContentType="application/vnd.openxmlformats-officedocument.presentationml.tags+xml"/>
  <Override PartName="/ppt/notesSlides/notesSlide35.xml" ContentType="application/vnd.openxmlformats-officedocument.presentationml.notesSlide+xml"/>
  <Override PartName="/ppt/tags/tag19.xml" ContentType="application/vnd.openxmlformats-officedocument.presentationml.tags+xml"/>
  <Override PartName="/ppt/notesSlides/notesSlide36.xml" ContentType="application/vnd.openxmlformats-officedocument.presentationml.notesSlide+xml"/>
  <Override PartName="/ppt/tags/tag20.xml" ContentType="application/vnd.openxmlformats-officedocument.presentationml.tags+xml"/>
  <Override PartName="/ppt/notesSlides/notesSlide37.xml" ContentType="application/vnd.openxmlformats-officedocument.presentationml.notesSlide+xml"/>
  <Override PartName="/ppt/tags/tag21.xml" ContentType="application/vnd.openxmlformats-officedocument.presentationml.tags+xml"/>
  <Override PartName="/ppt/notesSlides/notesSlide38.xml" ContentType="application/vnd.openxmlformats-officedocument.presentationml.notesSlide+xml"/>
  <Override PartName="/ppt/tags/tag22.xml" ContentType="application/vnd.openxmlformats-officedocument.presentationml.tags+xml"/>
  <Override PartName="/ppt/notesSlides/notesSlide39.xml" ContentType="application/vnd.openxmlformats-officedocument.presentationml.notesSlide+xml"/>
  <Override PartName="/ppt/tags/tag23.xml" ContentType="application/vnd.openxmlformats-officedocument.presentationml.tags+xml"/>
  <Override PartName="/ppt/notesSlides/notesSlide40.xml" ContentType="application/vnd.openxmlformats-officedocument.presentationml.notesSlide+xml"/>
  <Override PartName="/ppt/tags/tag24.xml" ContentType="application/vnd.openxmlformats-officedocument.presentationml.tags+xml"/>
  <Override PartName="/ppt/notesSlides/notesSlide41.xml" ContentType="application/vnd.openxmlformats-officedocument.presentationml.notesSlide+xml"/>
  <Override PartName="/ppt/tags/tag25.xml" ContentType="application/vnd.openxmlformats-officedocument.presentationml.tags+xml"/>
  <Override PartName="/ppt/notesSlides/notesSlide42.xml" ContentType="application/vnd.openxmlformats-officedocument.presentationml.notesSlide+xml"/>
  <Override PartName="/ppt/tags/tag26.xml" ContentType="application/vnd.openxmlformats-officedocument.presentationml.tags+xml"/>
  <Override PartName="/ppt/notesSlides/notesSlide43.xml" ContentType="application/vnd.openxmlformats-officedocument.presentationml.notesSlide+xml"/>
  <Override PartName="/ppt/tags/tag27.xml" ContentType="application/vnd.openxmlformats-officedocument.presentationml.tags+xml"/>
  <Override PartName="/ppt/notesSlides/notesSlide44.xml" ContentType="application/vnd.openxmlformats-officedocument.presentationml.notesSlide+xml"/>
  <Override PartName="/ppt/tags/tag28.xml" ContentType="application/vnd.openxmlformats-officedocument.presentationml.tags+xml"/>
  <Override PartName="/ppt/notesSlides/notesSlide45.xml" ContentType="application/vnd.openxmlformats-officedocument.presentationml.notesSlide+xml"/>
  <Override PartName="/ppt/tags/tag29.xml" ContentType="application/vnd.openxmlformats-officedocument.presentationml.tags+xml"/>
  <Override PartName="/ppt/notesSlides/notesSlide46.xml" ContentType="application/vnd.openxmlformats-officedocument.presentationml.notesSlide+xml"/>
  <Override PartName="/ppt/tags/tag30.xml" ContentType="application/vnd.openxmlformats-officedocument.presentationml.tags+xml"/>
  <Override PartName="/ppt/notesSlides/notesSlide47.xml" ContentType="application/vnd.openxmlformats-officedocument.presentationml.notesSlide+xml"/>
  <Override PartName="/ppt/tags/tag31.xml" ContentType="application/vnd.openxmlformats-officedocument.presentationml.tags+xml"/>
  <Override PartName="/ppt/notesSlides/notesSlide48.xml" ContentType="application/vnd.openxmlformats-officedocument.presentationml.notesSlide+xml"/>
  <Override PartName="/ppt/tags/tag32.xml" ContentType="application/vnd.openxmlformats-officedocument.presentationml.tags+xml"/>
  <Override PartName="/ppt/notesSlides/notesSlide49.xml" ContentType="application/vnd.openxmlformats-officedocument.presentationml.notesSlide+xml"/>
  <Override PartName="/ppt/tags/tag33.xml" ContentType="application/vnd.openxmlformats-officedocument.presentationml.tags+xml"/>
  <Override PartName="/ppt/notesSlides/notesSlide50.xml" ContentType="application/vnd.openxmlformats-officedocument.presentationml.notesSlide+xml"/>
  <Override PartName="/ppt/tags/tag34.xml" ContentType="application/vnd.openxmlformats-officedocument.presentationml.tags+xml"/>
  <Override PartName="/ppt/notesSlides/notesSlide51.xml" ContentType="application/vnd.openxmlformats-officedocument.presentationml.notesSlide+xml"/>
  <Override PartName="/ppt/tags/tag35.xml" ContentType="application/vnd.openxmlformats-officedocument.presentationml.tags+xml"/>
  <Override PartName="/ppt/notesSlides/notesSlide52.xml" ContentType="application/vnd.openxmlformats-officedocument.presentationml.notesSlide+xml"/>
  <Override PartName="/ppt/tags/tag36.xml" ContentType="application/vnd.openxmlformats-officedocument.presentationml.tags+xml"/>
  <Override PartName="/ppt/notesSlides/notesSlide53.xml" ContentType="application/vnd.openxmlformats-officedocument.presentationml.notesSlide+xml"/>
  <Override PartName="/ppt/tags/tag37.xml" ContentType="application/vnd.openxmlformats-officedocument.presentationml.tags+xml"/>
  <Override PartName="/ppt/notesSlides/notesSlide54.xml" ContentType="application/vnd.openxmlformats-officedocument.presentationml.notesSlide+xml"/>
  <Override PartName="/ppt/tags/tag38.xml" ContentType="application/vnd.openxmlformats-officedocument.presentationml.tags+xml"/>
  <Override PartName="/ppt/notesSlides/notesSlide55.xml" ContentType="application/vnd.openxmlformats-officedocument.presentationml.notesSlide+xml"/>
  <Override PartName="/ppt/tags/tag39.xml" ContentType="application/vnd.openxmlformats-officedocument.presentationml.tags+xml"/>
  <Override PartName="/ppt/notesSlides/notesSlide56.xml" ContentType="application/vnd.openxmlformats-officedocument.presentationml.notesSlide+xml"/>
  <Override PartName="/ppt/tags/tag40.xml" ContentType="application/vnd.openxmlformats-officedocument.presentationml.tags+xml"/>
  <Override PartName="/ppt/notesSlides/notesSlide57.xml" ContentType="application/vnd.openxmlformats-officedocument.presentationml.notesSlide+xml"/>
  <Override PartName="/ppt/tags/tag41.xml" ContentType="application/vnd.openxmlformats-officedocument.presentationml.tags+xml"/>
  <Override PartName="/ppt/notesSlides/notesSlide58.xml" ContentType="application/vnd.openxmlformats-officedocument.presentationml.notesSlide+xml"/>
  <Override PartName="/ppt/tags/tag42.xml" ContentType="application/vnd.openxmlformats-officedocument.presentationml.tags+xml"/>
  <Override PartName="/ppt/notesSlides/notesSlide59.xml" ContentType="application/vnd.openxmlformats-officedocument.presentationml.notesSlide+xml"/>
  <Override PartName="/ppt/tags/tag43.xml" ContentType="application/vnd.openxmlformats-officedocument.presentationml.tags+xml"/>
  <Override PartName="/ppt/notesSlides/notesSlide60.xml" ContentType="application/vnd.openxmlformats-officedocument.presentationml.notesSlide+xml"/>
  <Override PartName="/ppt/tags/tag44.xml" ContentType="application/vnd.openxmlformats-officedocument.presentationml.tags+xml"/>
  <Override PartName="/ppt/notesSlides/notesSlide61.xml" ContentType="application/vnd.openxmlformats-officedocument.presentationml.notesSlide+xml"/>
  <Override PartName="/ppt/tags/tag45.xml" ContentType="application/vnd.openxmlformats-officedocument.presentationml.tags+xml"/>
  <Override PartName="/ppt/notesSlides/notesSlide62.xml" ContentType="application/vnd.openxmlformats-officedocument.presentationml.notesSlide+xml"/>
  <Override PartName="/ppt/tags/tag46.xml" ContentType="application/vnd.openxmlformats-officedocument.presentationml.tags+xml"/>
  <Override PartName="/ppt/notesSlides/notesSlide63.xml" ContentType="application/vnd.openxmlformats-officedocument.presentationml.notesSlide+xml"/>
  <Override PartName="/ppt/tags/tag47.xml" ContentType="application/vnd.openxmlformats-officedocument.presentationml.tags+xml"/>
  <Override PartName="/ppt/notesSlides/notesSlide64.xml" ContentType="application/vnd.openxmlformats-officedocument.presentationml.notesSlide+xml"/>
  <Override PartName="/ppt/tags/tag48.xml" ContentType="application/vnd.openxmlformats-officedocument.presentationml.tags+xml"/>
  <Override PartName="/ppt/notesSlides/notesSlide65.xml" ContentType="application/vnd.openxmlformats-officedocument.presentationml.notesSlide+xml"/>
  <Override PartName="/ppt/tags/tag49.xml" ContentType="application/vnd.openxmlformats-officedocument.presentationml.tags+xml"/>
  <Override PartName="/ppt/notesSlides/notesSlide66.xml" ContentType="application/vnd.openxmlformats-officedocument.presentationml.notesSlide+xml"/>
  <Override PartName="/ppt/tags/tag50.xml" ContentType="application/vnd.openxmlformats-officedocument.presentationml.tags+xml"/>
  <Override PartName="/ppt/notesSlides/notesSlide67.xml" ContentType="application/vnd.openxmlformats-officedocument.presentationml.notesSlide+xml"/>
  <Override PartName="/ppt/tags/tag51.xml" ContentType="application/vnd.openxmlformats-officedocument.presentationml.tags+xml"/>
  <Override PartName="/ppt/notesSlides/notesSlide68.xml" ContentType="application/vnd.openxmlformats-officedocument.presentationml.notesSlide+xml"/>
  <Override PartName="/ppt/tags/tag52.xml" ContentType="application/vnd.openxmlformats-officedocument.presentationml.tags+xml"/>
  <Override PartName="/ppt/notesSlides/notesSlide69.xml" ContentType="application/vnd.openxmlformats-officedocument.presentationml.notesSlide+xml"/>
  <Override PartName="/ppt/tags/tag53.xml" ContentType="application/vnd.openxmlformats-officedocument.presentationml.tags+xml"/>
  <Override PartName="/ppt/notesSlides/notesSlide70.xml" ContentType="application/vnd.openxmlformats-officedocument.presentationml.notesSlide+xml"/>
  <Override PartName="/ppt/tags/tag54.xml" ContentType="application/vnd.openxmlformats-officedocument.presentationml.tags+xml"/>
  <Override PartName="/ppt/notesSlides/notesSlide71.xml" ContentType="application/vnd.openxmlformats-officedocument.presentationml.notesSlide+xml"/>
  <Override PartName="/ppt/tags/tag55.xml" ContentType="application/vnd.openxmlformats-officedocument.presentationml.tags+xml"/>
  <Override PartName="/ppt/notesSlides/notesSlide72.xml" ContentType="application/vnd.openxmlformats-officedocument.presentationml.notesSlide+xml"/>
  <Override PartName="/ppt/tags/tag56.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tags/tag57.xml" ContentType="application/vnd.openxmlformats-officedocument.presentationml.tags+xml"/>
  <Override PartName="/ppt/notesSlides/notesSlide102.xml" ContentType="application/vnd.openxmlformats-officedocument.presentationml.notesSlide+xml"/>
  <Override PartName="/ppt/tags/tag58.xml" ContentType="application/vnd.openxmlformats-officedocument.presentationml.tags+xml"/>
  <Override PartName="/ppt/notesSlides/notesSlide103.xml" ContentType="application/vnd.openxmlformats-officedocument.presentationml.notesSlide+xml"/>
  <Override PartName="/ppt/tags/tag59.xml" ContentType="application/vnd.openxmlformats-officedocument.presentationml.tags+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5"/>
  </p:sldMasterIdLst>
  <p:notesMasterIdLst>
    <p:notesMasterId r:id="rId208"/>
  </p:notesMasterIdLst>
  <p:handoutMasterIdLst>
    <p:handoutMasterId r:id="rId209"/>
  </p:handoutMasterIdLst>
  <p:sldIdLst>
    <p:sldId id="295" r:id="rId6"/>
    <p:sldId id="426" r:id="rId7"/>
    <p:sldId id="550" r:id="rId8"/>
    <p:sldId id="494" r:id="rId9"/>
    <p:sldId id="425" r:id="rId10"/>
    <p:sldId id="551" r:id="rId11"/>
    <p:sldId id="496" r:id="rId12"/>
    <p:sldId id="614" r:id="rId13"/>
    <p:sldId id="615" r:id="rId14"/>
    <p:sldId id="616" r:id="rId15"/>
    <p:sldId id="617" r:id="rId16"/>
    <p:sldId id="618" r:id="rId17"/>
    <p:sldId id="619" r:id="rId18"/>
    <p:sldId id="620" r:id="rId19"/>
    <p:sldId id="621" r:id="rId20"/>
    <p:sldId id="622" r:id="rId21"/>
    <p:sldId id="623" r:id="rId22"/>
    <p:sldId id="624" r:id="rId23"/>
    <p:sldId id="625" r:id="rId24"/>
    <p:sldId id="626" r:id="rId25"/>
    <p:sldId id="627" r:id="rId26"/>
    <p:sldId id="628" r:id="rId27"/>
    <p:sldId id="629" r:id="rId28"/>
    <p:sldId id="630" r:id="rId29"/>
    <p:sldId id="631" r:id="rId30"/>
    <p:sldId id="632" r:id="rId31"/>
    <p:sldId id="633" r:id="rId32"/>
    <p:sldId id="634" r:id="rId33"/>
    <p:sldId id="635" r:id="rId34"/>
    <p:sldId id="636" r:id="rId35"/>
    <p:sldId id="637" r:id="rId36"/>
    <p:sldId id="638" r:id="rId37"/>
    <p:sldId id="639" r:id="rId38"/>
    <p:sldId id="640" r:id="rId39"/>
    <p:sldId id="641" r:id="rId40"/>
    <p:sldId id="642" r:id="rId41"/>
    <p:sldId id="643" r:id="rId42"/>
    <p:sldId id="644" r:id="rId43"/>
    <p:sldId id="645" r:id="rId44"/>
    <p:sldId id="646" r:id="rId45"/>
    <p:sldId id="647" r:id="rId46"/>
    <p:sldId id="648" r:id="rId47"/>
    <p:sldId id="649" r:id="rId48"/>
    <p:sldId id="650" r:id="rId49"/>
    <p:sldId id="493" r:id="rId50"/>
    <p:sldId id="431" r:id="rId51"/>
    <p:sldId id="428" r:id="rId52"/>
    <p:sldId id="429" r:id="rId53"/>
    <p:sldId id="430" r:id="rId54"/>
    <p:sldId id="654" r:id="rId55"/>
    <p:sldId id="655" r:id="rId56"/>
    <p:sldId id="656" r:id="rId57"/>
    <p:sldId id="657" r:id="rId58"/>
    <p:sldId id="658" r:id="rId59"/>
    <p:sldId id="651" r:id="rId60"/>
    <p:sldId id="652" r:id="rId61"/>
    <p:sldId id="653" r:id="rId62"/>
    <p:sldId id="482" r:id="rId63"/>
    <p:sldId id="659" r:id="rId64"/>
    <p:sldId id="660" r:id="rId65"/>
    <p:sldId id="661" r:id="rId66"/>
    <p:sldId id="662" r:id="rId67"/>
    <p:sldId id="663" r:id="rId68"/>
    <p:sldId id="664" r:id="rId69"/>
    <p:sldId id="665" r:id="rId70"/>
    <p:sldId id="666" r:id="rId71"/>
    <p:sldId id="667" r:id="rId72"/>
    <p:sldId id="668" r:id="rId73"/>
    <p:sldId id="669" r:id="rId74"/>
    <p:sldId id="670" r:id="rId75"/>
    <p:sldId id="671" r:id="rId76"/>
    <p:sldId id="672" r:id="rId77"/>
    <p:sldId id="673" r:id="rId78"/>
    <p:sldId id="674" r:id="rId79"/>
    <p:sldId id="675" r:id="rId80"/>
    <p:sldId id="676" r:id="rId81"/>
    <p:sldId id="677" r:id="rId82"/>
    <p:sldId id="678" r:id="rId83"/>
    <p:sldId id="679" r:id="rId84"/>
    <p:sldId id="680" r:id="rId85"/>
    <p:sldId id="681" r:id="rId86"/>
    <p:sldId id="682" r:id="rId87"/>
    <p:sldId id="683" r:id="rId88"/>
    <p:sldId id="684" r:id="rId89"/>
    <p:sldId id="685" r:id="rId90"/>
    <p:sldId id="686" r:id="rId91"/>
    <p:sldId id="687" r:id="rId92"/>
    <p:sldId id="688" r:id="rId93"/>
    <p:sldId id="689" r:id="rId94"/>
    <p:sldId id="690" r:id="rId95"/>
    <p:sldId id="691" r:id="rId96"/>
    <p:sldId id="692" r:id="rId97"/>
    <p:sldId id="693" r:id="rId98"/>
    <p:sldId id="694" r:id="rId99"/>
    <p:sldId id="695" r:id="rId100"/>
    <p:sldId id="696" r:id="rId101"/>
    <p:sldId id="697" r:id="rId102"/>
    <p:sldId id="698" r:id="rId103"/>
    <p:sldId id="699" r:id="rId104"/>
    <p:sldId id="700" r:id="rId105"/>
    <p:sldId id="701" r:id="rId106"/>
    <p:sldId id="702" r:id="rId107"/>
    <p:sldId id="703" r:id="rId108"/>
    <p:sldId id="704" r:id="rId109"/>
    <p:sldId id="705" r:id="rId110"/>
    <p:sldId id="706" r:id="rId111"/>
    <p:sldId id="707" r:id="rId112"/>
    <p:sldId id="708" r:id="rId113"/>
    <p:sldId id="709" r:id="rId114"/>
    <p:sldId id="710" r:id="rId115"/>
    <p:sldId id="711" r:id="rId116"/>
    <p:sldId id="712" r:id="rId117"/>
    <p:sldId id="715" r:id="rId118"/>
    <p:sldId id="716" r:id="rId119"/>
    <p:sldId id="717" r:id="rId120"/>
    <p:sldId id="718" r:id="rId121"/>
    <p:sldId id="719" r:id="rId122"/>
    <p:sldId id="720" r:id="rId123"/>
    <p:sldId id="721" r:id="rId124"/>
    <p:sldId id="722" r:id="rId125"/>
    <p:sldId id="723" r:id="rId126"/>
    <p:sldId id="724" r:id="rId127"/>
    <p:sldId id="725" r:id="rId128"/>
    <p:sldId id="726" r:id="rId129"/>
    <p:sldId id="727" r:id="rId130"/>
    <p:sldId id="728" r:id="rId131"/>
    <p:sldId id="729" r:id="rId132"/>
    <p:sldId id="730" r:id="rId133"/>
    <p:sldId id="731" r:id="rId134"/>
    <p:sldId id="732" r:id="rId135"/>
    <p:sldId id="733" r:id="rId136"/>
    <p:sldId id="734" r:id="rId137"/>
    <p:sldId id="735" r:id="rId138"/>
    <p:sldId id="736" r:id="rId139"/>
    <p:sldId id="737" r:id="rId140"/>
    <p:sldId id="738" r:id="rId141"/>
    <p:sldId id="739" r:id="rId142"/>
    <p:sldId id="740" r:id="rId143"/>
    <p:sldId id="741" r:id="rId144"/>
    <p:sldId id="742" r:id="rId145"/>
    <p:sldId id="743" r:id="rId146"/>
    <p:sldId id="744" r:id="rId147"/>
    <p:sldId id="745" r:id="rId148"/>
    <p:sldId id="746" r:id="rId149"/>
    <p:sldId id="747" r:id="rId150"/>
    <p:sldId id="748" r:id="rId151"/>
    <p:sldId id="749" r:id="rId152"/>
    <p:sldId id="750" r:id="rId153"/>
    <p:sldId id="751" r:id="rId154"/>
    <p:sldId id="752" r:id="rId155"/>
    <p:sldId id="753" r:id="rId156"/>
    <p:sldId id="754" r:id="rId157"/>
    <p:sldId id="755" r:id="rId158"/>
    <p:sldId id="756" r:id="rId159"/>
    <p:sldId id="757" r:id="rId160"/>
    <p:sldId id="758" r:id="rId161"/>
    <p:sldId id="759" r:id="rId162"/>
    <p:sldId id="760" r:id="rId163"/>
    <p:sldId id="761" r:id="rId164"/>
    <p:sldId id="762" r:id="rId165"/>
    <p:sldId id="763" r:id="rId166"/>
    <p:sldId id="764" r:id="rId167"/>
    <p:sldId id="765" r:id="rId168"/>
    <p:sldId id="766" r:id="rId169"/>
    <p:sldId id="767" r:id="rId170"/>
    <p:sldId id="768" r:id="rId171"/>
    <p:sldId id="769" r:id="rId172"/>
    <p:sldId id="770" r:id="rId173"/>
    <p:sldId id="771" r:id="rId174"/>
    <p:sldId id="772" r:id="rId175"/>
    <p:sldId id="773" r:id="rId176"/>
    <p:sldId id="774" r:id="rId177"/>
    <p:sldId id="775" r:id="rId178"/>
    <p:sldId id="776" r:id="rId179"/>
    <p:sldId id="777" r:id="rId180"/>
    <p:sldId id="778" r:id="rId181"/>
    <p:sldId id="779" r:id="rId182"/>
    <p:sldId id="780" r:id="rId183"/>
    <p:sldId id="781" r:id="rId184"/>
    <p:sldId id="782" r:id="rId185"/>
    <p:sldId id="783" r:id="rId186"/>
    <p:sldId id="784" r:id="rId187"/>
    <p:sldId id="785" r:id="rId188"/>
    <p:sldId id="786" r:id="rId189"/>
    <p:sldId id="787" r:id="rId190"/>
    <p:sldId id="788" r:id="rId191"/>
    <p:sldId id="789" r:id="rId192"/>
    <p:sldId id="790" r:id="rId193"/>
    <p:sldId id="791" r:id="rId194"/>
    <p:sldId id="792" r:id="rId195"/>
    <p:sldId id="793" r:id="rId196"/>
    <p:sldId id="794" r:id="rId197"/>
    <p:sldId id="795" r:id="rId198"/>
    <p:sldId id="796" r:id="rId199"/>
    <p:sldId id="797" r:id="rId200"/>
    <p:sldId id="798" r:id="rId201"/>
    <p:sldId id="799" r:id="rId202"/>
    <p:sldId id="800" r:id="rId203"/>
    <p:sldId id="801" r:id="rId204"/>
    <p:sldId id="802" r:id="rId205"/>
    <p:sldId id="803" r:id="rId206"/>
    <p:sldId id="804" r:id="rId207"/>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07/7/12/main">
          <a:srgbClr xmlns:mc="http://schemas.openxmlformats.org/markup-compatibility/2006" xmlns:a14="http://schemas.microsoft.com/office/drawing/2007/7/7/main" val="FF0000" mc:Ignorable=""/>
        </p14:laserClr>
      </p:ext>
      <p:ext uri="{2FDB2607-1784-4EEB-B798-7EB5836EED8A}">
        <p14:showMediaCtrls xmlns:p14="http://schemas.microsoft.com/office/powerpoint/2007/7/12/main" val="1"/>
      </p:ext>
    </p:extLst>
  </p:showPr>
  <p:clrMru>
    <a:srgbClr xmlns:mc="http://schemas.openxmlformats.org/markup-compatibility/2006" xmlns:a14="http://schemas.microsoft.com/office/drawing/2007/7/7/main" val="9C42E6" mc:Ignorable=""/>
    <a:srgbClr xmlns:mc="http://schemas.openxmlformats.org/markup-compatibility/2006" xmlns:a14="http://schemas.microsoft.com/office/drawing/2007/7/7/main" val="F1C283" mc:Ignorable=""/>
    <a:srgbClr xmlns:mc="http://schemas.openxmlformats.org/markup-compatibility/2006" xmlns:a14="http://schemas.microsoft.com/office/drawing/2007/7/7/main" val="FFCD2D" mc:Ignorable=""/>
    <a:srgbClr xmlns:mc="http://schemas.openxmlformats.org/markup-compatibility/2006" xmlns:a14="http://schemas.microsoft.com/office/drawing/2007/7/7/main" val="CE7E5A" mc:Ignorable=""/>
    <a:srgbClr xmlns:mc="http://schemas.openxmlformats.org/markup-compatibility/2006" xmlns:a14="http://schemas.microsoft.com/office/drawing/2007/7/7/main" val="CF6A3D" mc:Ignorable=""/>
    <a:srgbClr xmlns:mc="http://schemas.openxmlformats.org/markup-compatibility/2006" xmlns:a14="http://schemas.microsoft.com/office/drawing/2007/7/7/main" val="D1943B" mc:Ignorable=""/>
    <a:srgbClr xmlns:mc="http://schemas.openxmlformats.org/markup-compatibility/2006" xmlns:a14="http://schemas.microsoft.com/office/drawing/2007/7/7/main" val="F8F57B" mc:Ignorable=""/>
    <a:srgbClr xmlns:mc="http://schemas.openxmlformats.org/markup-compatibility/2006" xmlns:a14="http://schemas.microsoft.com/office/drawing/2007/7/7/main" val="D5B953" mc:Ignorable=""/>
    <a:srgbClr xmlns:mc="http://schemas.openxmlformats.org/markup-compatibility/2006" xmlns:a14="http://schemas.microsoft.com/office/drawing/2007/7/7/main" val="B87DF3" mc:Ignorable=""/>
    <a:srgbClr xmlns:mc="http://schemas.openxmlformats.org/markup-compatibility/2006" xmlns:a14="http://schemas.microsoft.com/office/drawing/2007/7/7/main" val="F4A234" mc:Ignorable=""/>
  </p:clrMru>
  <p:extLst>
    <p:ext uri="{E76CE94A-603C-4142-B9EB-6D1370010A27}">
      <p14:discardImageEditData xmlns:p14="http://schemas.microsoft.com/office/powerpoint/2007/7/12/main" val="0"/>
    </p:ext>
    <p:ext uri="{D31A062A-798A-4329-ABDD-BBA856620510}">
      <p14:defaultImageDpi xmlns:p14="http://schemas.microsoft.com/office/powerpoint/2007/7/12/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34" autoAdjust="0"/>
    <p:restoredTop sz="94684" autoAdjust="0"/>
  </p:normalViewPr>
  <p:slideViewPr>
    <p:cSldViewPr snapToGrid="0">
      <p:cViewPr varScale="1">
        <p:scale>
          <a:sx n="107" d="100"/>
          <a:sy n="107" d="100"/>
        </p:scale>
        <p:origin x="-156" y="-72"/>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8" d="100"/>
          <a:sy n="88" d="100"/>
        </p:scale>
        <p:origin x="-3179"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slide" Target="slides/slide165.xml"/><Relationship Id="rId191" Type="http://schemas.openxmlformats.org/officeDocument/2006/relationships/slide" Target="slides/slide186.xml"/><Relationship Id="rId205" Type="http://schemas.openxmlformats.org/officeDocument/2006/relationships/slide" Target="slides/slide200.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1.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slide" Target="slides/slide160.xml"/><Relationship Id="rId181" Type="http://schemas.openxmlformats.org/officeDocument/2006/relationships/slide" Target="slides/slide176.xml"/><Relationship Id="rId186" Type="http://schemas.openxmlformats.org/officeDocument/2006/relationships/slide" Target="slides/slide181.xml"/><Relationship Id="rId211" Type="http://schemas.openxmlformats.org/officeDocument/2006/relationships/viewProps" Target="viewProp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71" Type="http://schemas.openxmlformats.org/officeDocument/2006/relationships/slide" Target="slides/slide166.xml"/><Relationship Id="rId176" Type="http://schemas.openxmlformats.org/officeDocument/2006/relationships/slide" Target="slides/slide171.xml"/><Relationship Id="rId192" Type="http://schemas.openxmlformats.org/officeDocument/2006/relationships/slide" Target="slides/slide187.xml"/><Relationship Id="rId197" Type="http://schemas.openxmlformats.org/officeDocument/2006/relationships/slide" Target="slides/slide192.xml"/><Relationship Id="rId206" Type="http://schemas.openxmlformats.org/officeDocument/2006/relationships/slide" Target="slides/slide201.xml"/><Relationship Id="rId201" Type="http://schemas.openxmlformats.org/officeDocument/2006/relationships/slide" Target="slides/slide196.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slide" Target="slides/slide156.xml"/><Relationship Id="rId166" Type="http://schemas.openxmlformats.org/officeDocument/2006/relationships/slide" Target="slides/slide161.xml"/><Relationship Id="rId182" Type="http://schemas.openxmlformats.org/officeDocument/2006/relationships/slide" Target="slides/slide177.xml"/><Relationship Id="rId187" Type="http://schemas.openxmlformats.org/officeDocument/2006/relationships/slide" Target="slides/slide182.xml"/><Relationship Id="rId1" Type="http://schemas.openxmlformats.org/officeDocument/2006/relationships/customXml" Target="../customXml/item1.xml"/><Relationship Id="rId6" Type="http://schemas.openxmlformats.org/officeDocument/2006/relationships/slide" Target="slides/slide1.xml"/><Relationship Id="rId212" Type="http://schemas.openxmlformats.org/officeDocument/2006/relationships/theme" Target="theme/them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77" Type="http://schemas.openxmlformats.org/officeDocument/2006/relationships/slide" Target="slides/slide172.xml"/><Relationship Id="rId198" Type="http://schemas.openxmlformats.org/officeDocument/2006/relationships/slide" Target="slides/slide193.xml"/><Relationship Id="rId172" Type="http://schemas.openxmlformats.org/officeDocument/2006/relationships/slide" Target="slides/slide167.xml"/><Relationship Id="rId193" Type="http://schemas.openxmlformats.org/officeDocument/2006/relationships/slide" Target="slides/slide188.xml"/><Relationship Id="rId202" Type="http://schemas.openxmlformats.org/officeDocument/2006/relationships/slide" Target="slides/slide197.xml"/><Relationship Id="rId207" Type="http://schemas.openxmlformats.org/officeDocument/2006/relationships/slide" Target="slides/slide202.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slide" Target="slides/slide183.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slide" Target="slides/slide178.xml"/><Relationship Id="rId213"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4" Type="http://schemas.openxmlformats.org/officeDocument/2006/relationships/slide" Target="slides/slide189.xml"/><Relationship Id="rId199" Type="http://schemas.openxmlformats.org/officeDocument/2006/relationships/slide" Target="slides/slide194.xml"/><Relationship Id="rId203" Type="http://schemas.openxmlformats.org/officeDocument/2006/relationships/slide" Target="slides/slide198.xml"/><Relationship Id="rId208"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slide" Target="slides/slide179.xml"/><Relationship Id="rId189" Type="http://schemas.openxmlformats.org/officeDocument/2006/relationships/slide" Target="slides/slide184.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slide" Target="slides/slide174.xml"/><Relationship Id="rId195" Type="http://schemas.openxmlformats.org/officeDocument/2006/relationships/slide" Target="slides/slide190.xml"/><Relationship Id="rId209" Type="http://schemas.openxmlformats.org/officeDocument/2006/relationships/handoutMaster" Target="handoutMasters/handoutMaster1.xml"/><Relationship Id="rId190" Type="http://schemas.openxmlformats.org/officeDocument/2006/relationships/slide" Target="slides/slide185.xml"/><Relationship Id="rId204" Type="http://schemas.openxmlformats.org/officeDocument/2006/relationships/slide" Target="slides/slide199.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slide" Target="slides/slide180.xml"/><Relationship Id="rId4" Type="http://schemas.openxmlformats.org/officeDocument/2006/relationships/customXml" Target="../customXml/item4.xml"/><Relationship Id="rId9" Type="http://schemas.openxmlformats.org/officeDocument/2006/relationships/slide" Target="slides/slide4.xml"/><Relationship Id="rId180" Type="http://schemas.openxmlformats.org/officeDocument/2006/relationships/slide" Target="slides/slide175.xml"/><Relationship Id="rId210" Type="http://schemas.openxmlformats.org/officeDocument/2006/relationships/presProps" Target="presProps.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75" Type="http://schemas.openxmlformats.org/officeDocument/2006/relationships/slide" Target="slides/slide170.xml"/><Relationship Id="rId196" Type="http://schemas.openxmlformats.org/officeDocument/2006/relationships/slide" Target="slides/slide191.xml"/><Relationship Id="rId200" Type="http://schemas.openxmlformats.org/officeDocument/2006/relationships/slide" Target="slides/slide195.xml"/><Relationship Id="rId16"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A728FD-DA1C-4320-9F64-41E153BDF21F}"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893E2F48-C311-4190-AD51-7F8B2BA63A47}">
      <dgm:prSet/>
      <dgm:spPr/>
      <dgm:t>
        <a:bodyPr/>
        <a:lstStyle/>
        <a:p>
          <a:pPr algn="ctr" rtl="0"/>
          <a:r>
            <a:rPr lang="en-US" b="1" dirty="0" smtClean="0"/>
            <a:t>Test case generation</a:t>
          </a:r>
          <a:endParaRPr lang="en-US" dirty="0"/>
        </a:p>
      </dgm:t>
    </dgm:pt>
    <dgm:pt modelId="{C7FD790F-680E-4A8F-AEAF-03FD3C5EC264}" type="parTrans" cxnId="{9A94D50F-9CC8-4546-B25E-9D1D909B83C3}">
      <dgm:prSet/>
      <dgm:spPr/>
      <dgm:t>
        <a:bodyPr/>
        <a:lstStyle/>
        <a:p>
          <a:pPr algn="ctr"/>
          <a:endParaRPr lang="en-US"/>
        </a:p>
      </dgm:t>
    </dgm:pt>
    <dgm:pt modelId="{247C1435-A91A-4F26-8F6C-9497EACEB1FF}" type="sibTrans" cxnId="{9A94D50F-9CC8-4546-B25E-9D1D909B83C3}">
      <dgm:prSet/>
      <dgm:spPr/>
      <dgm:t>
        <a:bodyPr/>
        <a:lstStyle/>
        <a:p>
          <a:pPr algn="ctr"/>
          <a:endParaRPr lang="en-US"/>
        </a:p>
      </dgm:t>
    </dgm:pt>
    <dgm:pt modelId="{16ABD21D-6B4C-4964-96B9-1A50B1452172}">
      <dgm:prSet/>
      <dgm:spPr/>
      <dgm:t>
        <a:bodyPr/>
        <a:lstStyle/>
        <a:p>
          <a:pPr algn="ctr" rtl="0"/>
          <a:r>
            <a:rPr lang="en-US" b="1" dirty="0" smtClean="0"/>
            <a:t>Verifying Compilers</a:t>
          </a:r>
          <a:endParaRPr lang="en-US" dirty="0"/>
        </a:p>
      </dgm:t>
    </dgm:pt>
    <dgm:pt modelId="{D811FADF-6418-40DA-A681-E1CF0F008B02}" type="parTrans" cxnId="{22E14886-39DA-46BD-A5CE-C834F6F4D757}">
      <dgm:prSet/>
      <dgm:spPr/>
      <dgm:t>
        <a:bodyPr/>
        <a:lstStyle/>
        <a:p>
          <a:pPr algn="ctr"/>
          <a:endParaRPr lang="en-US"/>
        </a:p>
      </dgm:t>
    </dgm:pt>
    <dgm:pt modelId="{8037E45F-1C33-4495-84A2-61E12535AF6C}" type="sibTrans" cxnId="{22E14886-39DA-46BD-A5CE-C834F6F4D757}">
      <dgm:prSet/>
      <dgm:spPr/>
      <dgm:t>
        <a:bodyPr/>
        <a:lstStyle/>
        <a:p>
          <a:pPr algn="ctr"/>
          <a:endParaRPr lang="en-US"/>
        </a:p>
      </dgm:t>
    </dgm:pt>
    <dgm:pt modelId="{10BCAAC2-E0AB-4F7F-AD99-4B12FA756641}">
      <dgm:prSet/>
      <dgm:spPr/>
      <dgm:t>
        <a:bodyPr/>
        <a:lstStyle/>
        <a:p>
          <a:pPr algn="ctr" rtl="0"/>
          <a:r>
            <a:rPr lang="en-US" b="1" dirty="0" smtClean="0"/>
            <a:t>Predicate Abstraction</a:t>
          </a:r>
          <a:endParaRPr lang="en-US" dirty="0"/>
        </a:p>
      </dgm:t>
    </dgm:pt>
    <dgm:pt modelId="{70A49386-D90E-4C1B-BB45-D64ABDC75D49}" type="parTrans" cxnId="{0D62B2D8-8311-4B73-AAED-094B670A2691}">
      <dgm:prSet/>
      <dgm:spPr/>
      <dgm:t>
        <a:bodyPr/>
        <a:lstStyle/>
        <a:p>
          <a:pPr algn="ctr"/>
          <a:endParaRPr lang="en-US"/>
        </a:p>
      </dgm:t>
    </dgm:pt>
    <dgm:pt modelId="{5E06A297-C833-44AB-86B1-5455CF5019AA}" type="sibTrans" cxnId="{0D62B2D8-8311-4B73-AAED-094B670A2691}">
      <dgm:prSet/>
      <dgm:spPr/>
      <dgm:t>
        <a:bodyPr/>
        <a:lstStyle/>
        <a:p>
          <a:pPr algn="ctr"/>
          <a:endParaRPr lang="en-US"/>
        </a:p>
      </dgm:t>
    </dgm:pt>
    <dgm:pt modelId="{98EFB690-2F44-40DC-A544-D76023CFC90E}">
      <dgm:prSet/>
      <dgm:spPr/>
      <dgm:t>
        <a:bodyPr/>
        <a:lstStyle/>
        <a:p>
          <a:pPr algn="ctr" rtl="0"/>
          <a:r>
            <a:rPr lang="en-US" b="1" dirty="0" smtClean="0"/>
            <a:t>Invariant Generation</a:t>
          </a:r>
          <a:endParaRPr lang="en-US" dirty="0"/>
        </a:p>
      </dgm:t>
    </dgm:pt>
    <dgm:pt modelId="{96B2B7A0-7655-4A68-9C29-07A7BB43ACEA}" type="parTrans" cxnId="{638CF91E-B722-451E-9436-0DBEC69F9B8C}">
      <dgm:prSet/>
      <dgm:spPr/>
      <dgm:t>
        <a:bodyPr/>
        <a:lstStyle/>
        <a:p>
          <a:pPr algn="ctr"/>
          <a:endParaRPr lang="en-US"/>
        </a:p>
      </dgm:t>
    </dgm:pt>
    <dgm:pt modelId="{75A85F81-E5F6-42E8-B6A8-0975DFB3EAE8}" type="sibTrans" cxnId="{638CF91E-B722-451E-9436-0DBEC69F9B8C}">
      <dgm:prSet/>
      <dgm:spPr/>
      <dgm:t>
        <a:bodyPr/>
        <a:lstStyle/>
        <a:p>
          <a:pPr algn="ctr"/>
          <a:endParaRPr lang="en-US"/>
        </a:p>
      </dgm:t>
    </dgm:pt>
    <dgm:pt modelId="{35A186EA-B02E-4617-AAAB-5508528581EC}">
      <dgm:prSet/>
      <dgm:spPr/>
      <dgm:t>
        <a:bodyPr/>
        <a:lstStyle/>
        <a:p>
          <a:pPr algn="ctr" rtl="0"/>
          <a:r>
            <a:rPr lang="en-US" b="1" dirty="0" smtClean="0"/>
            <a:t>Type Checking</a:t>
          </a:r>
          <a:endParaRPr lang="en-US" dirty="0"/>
        </a:p>
      </dgm:t>
    </dgm:pt>
    <dgm:pt modelId="{30E7FE56-488D-40EC-A702-2B0612286212}" type="parTrans" cxnId="{9AD96461-84D2-4949-AD60-D813261EBAD7}">
      <dgm:prSet/>
      <dgm:spPr/>
      <dgm:t>
        <a:bodyPr/>
        <a:lstStyle/>
        <a:p>
          <a:pPr algn="ctr"/>
          <a:endParaRPr lang="en-US"/>
        </a:p>
      </dgm:t>
    </dgm:pt>
    <dgm:pt modelId="{C770B6D3-F35D-47CA-9A55-BD48FE787212}" type="sibTrans" cxnId="{9AD96461-84D2-4949-AD60-D813261EBAD7}">
      <dgm:prSet/>
      <dgm:spPr/>
      <dgm:t>
        <a:bodyPr/>
        <a:lstStyle/>
        <a:p>
          <a:pPr algn="ctr"/>
          <a:endParaRPr lang="en-US"/>
        </a:p>
      </dgm:t>
    </dgm:pt>
    <dgm:pt modelId="{A21B3DBC-A65B-4B25-856E-E617196ACB4E}">
      <dgm:prSet/>
      <dgm:spPr/>
      <dgm:t>
        <a:bodyPr/>
        <a:lstStyle/>
        <a:p>
          <a:pPr algn="ctr" rtl="0"/>
          <a:r>
            <a:rPr lang="en-US" b="1" dirty="0" smtClean="0"/>
            <a:t>Model Based Testing</a:t>
          </a:r>
          <a:endParaRPr lang="en-US" b="1" dirty="0"/>
        </a:p>
      </dgm:t>
    </dgm:pt>
    <dgm:pt modelId="{CEB7D2C2-743A-419B-B683-986C5FE6110D}" type="parTrans" cxnId="{81CD8FBF-F8E0-4F64-B5B1-3D12600FC6A6}">
      <dgm:prSet/>
      <dgm:spPr/>
      <dgm:t>
        <a:bodyPr/>
        <a:lstStyle/>
        <a:p>
          <a:pPr algn="ctr"/>
          <a:endParaRPr lang="en-US"/>
        </a:p>
      </dgm:t>
    </dgm:pt>
    <dgm:pt modelId="{14503B67-F4A6-4109-9074-7BD976EFD16D}" type="sibTrans" cxnId="{81CD8FBF-F8E0-4F64-B5B1-3D12600FC6A6}">
      <dgm:prSet/>
      <dgm:spPr/>
      <dgm:t>
        <a:bodyPr/>
        <a:lstStyle/>
        <a:p>
          <a:pPr algn="ctr"/>
          <a:endParaRPr lang="en-US"/>
        </a:p>
      </dgm:t>
    </dgm:pt>
    <dgm:pt modelId="{94705B86-31B9-4BB7-897E-19FC7AF1B13A}" type="pres">
      <dgm:prSet presAssocID="{20A728FD-DA1C-4320-9F64-41E153BDF21F}" presName="linear" presStyleCnt="0">
        <dgm:presLayoutVars>
          <dgm:animLvl val="lvl"/>
          <dgm:resizeHandles val="exact"/>
        </dgm:presLayoutVars>
      </dgm:prSet>
      <dgm:spPr/>
      <dgm:t>
        <a:bodyPr/>
        <a:lstStyle/>
        <a:p>
          <a:endParaRPr lang="en-US"/>
        </a:p>
      </dgm:t>
    </dgm:pt>
    <dgm:pt modelId="{FFB70455-7A51-4917-BE27-D1FAC3B7B8D1}" type="pres">
      <dgm:prSet presAssocID="{893E2F48-C311-4190-AD51-7F8B2BA63A47}" presName="parentText" presStyleLbl="node1" presStyleIdx="0" presStyleCnt="6">
        <dgm:presLayoutVars>
          <dgm:chMax val="0"/>
          <dgm:bulletEnabled val="1"/>
        </dgm:presLayoutVars>
      </dgm:prSet>
      <dgm:spPr/>
      <dgm:t>
        <a:bodyPr/>
        <a:lstStyle/>
        <a:p>
          <a:endParaRPr lang="en-US"/>
        </a:p>
      </dgm:t>
    </dgm:pt>
    <dgm:pt modelId="{B37D574C-4858-41CA-95ED-228BB0513E6A}" type="pres">
      <dgm:prSet presAssocID="{247C1435-A91A-4F26-8F6C-9497EACEB1FF}" presName="spacer" presStyleCnt="0"/>
      <dgm:spPr/>
    </dgm:pt>
    <dgm:pt modelId="{71497550-9F1D-4D88-9145-DDAD4329CE3E}" type="pres">
      <dgm:prSet presAssocID="{16ABD21D-6B4C-4964-96B9-1A50B1452172}" presName="parentText" presStyleLbl="node1" presStyleIdx="1" presStyleCnt="6">
        <dgm:presLayoutVars>
          <dgm:chMax val="0"/>
          <dgm:bulletEnabled val="1"/>
        </dgm:presLayoutVars>
      </dgm:prSet>
      <dgm:spPr/>
      <dgm:t>
        <a:bodyPr/>
        <a:lstStyle/>
        <a:p>
          <a:endParaRPr lang="en-US"/>
        </a:p>
      </dgm:t>
    </dgm:pt>
    <dgm:pt modelId="{A5E9C300-9A4D-4689-A170-84423EA75B74}" type="pres">
      <dgm:prSet presAssocID="{8037E45F-1C33-4495-84A2-61E12535AF6C}" presName="spacer" presStyleCnt="0"/>
      <dgm:spPr/>
    </dgm:pt>
    <dgm:pt modelId="{9E8040C1-5C12-4E02-8F39-1DE656AAD1FE}" type="pres">
      <dgm:prSet presAssocID="{10BCAAC2-E0AB-4F7F-AD99-4B12FA756641}" presName="parentText" presStyleLbl="node1" presStyleIdx="2" presStyleCnt="6">
        <dgm:presLayoutVars>
          <dgm:chMax val="0"/>
          <dgm:bulletEnabled val="1"/>
        </dgm:presLayoutVars>
      </dgm:prSet>
      <dgm:spPr/>
      <dgm:t>
        <a:bodyPr/>
        <a:lstStyle/>
        <a:p>
          <a:endParaRPr lang="en-US"/>
        </a:p>
      </dgm:t>
    </dgm:pt>
    <dgm:pt modelId="{7719BCE1-1794-49AD-9169-809F45DDBE46}" type="pres">
      <dgm:prSet presAssocID="{5E06A297-C833-44AB-86B1-5455CF5019AA}" presName="spacer" presStyleCnt="0"/>
      <dgm:spPr/>
    </dgm:pt>
    <dgm:pt modelId="{3973E97C-1B6E-46BE-AE9F-9D777A355762}" type="pres">
      <dgm:prSet presAssocID="{98EFB690-2F44-40DC-A544-D76023CFC90E}" presName="parentText" presStyleLbl="node1" presStyleIdx="3" presStyleCnt="6">
        <dgm:presLayoutVars>
          <dgm:chMax val="0"/>
          <dgm:bulletEnabled val="1"/>
        </dgm:presLayoutVars>
      </dgm:prSet>
      <dgm:spPr/>
      <dgm:t>
        <a:bodyPr/>
        <a:lstStyle/>
        <a:p>
          <a:endParaRPr lang="en-US"/>
        </a:p>
      </dgm:t>
    </dgm:pt>
    <dgm:pt modelId="{240FC017-D265-4C7A-9745-492BC16A7F10}" type="pres">
      <dgm:prSet presAssocID="{75A85F81-E5F6-42E8-B6A8-0975DFB3EAE8}" presName="spacer" presStyleCnt="0"/>
      <dgm:spPr/>
    </dgm:pt>
    <dgm:pt modelId="{BF66F49D-233C-415B-8655-05BD7089D001}" type="pres">
      <dgm:prSet presAssocID="{35A186EA-B02E-4617-AAAB-5508528581EC}" presName="parentText" presStyleLbl="node1" presStyleIdx="4" presStyleCnt="6">
        <dgm:presLayoutVars>
          <dgm:chMax val="0"/>
          <dgm:bulletEnabled val="1"/>
        </dgm:presLayoutVars>
      </dgm:prSet>
      <dgm:spPr/>
      <dgm:t>
        <a:bodyPr/>
        <a:lstStyle/>
        <a:p>
          <a:endParaRPr lang="en-US"/>
        </a:p>
      </dgm:t>
    </dgm:pt>
    <dgm:pt modelId="{3153FBDF-268C-42EC-B399-AF27511C8635}" type="pres">
      <dgm:prSet presAssocID="{C770B6D3-F35D-47CA-9A55-BD48FE787212}" presName="spacer" presStyleCnt="0"/>
      <dgm:spPr/>
    </dgm:pt>
    <dgm:pt modelId="{FB2D4B19-3337-4830-AD4B-119F5D9B67E6}" type="pres">
      <dgm:prSet presAssocID="{A21B3DBC-A65B-4B25-856E-E617196ACB4E}" presName="parentText" presStyleLbl="node1" presStyleIdx="5" presStyleCnt="6">
        <dgm:presLayoutVars>
          <dgm:chMax val="0"/>
          <dgm:bulletEnabled val="1"/>
        </dgm:presLayoutVars>
      </dgm:prSet>
      <dgm:spPr/>
      <dgm:t>
        <a:bodyPr/>
        <a:lstStyle/>
        <a:p>
          <a:endParaRPr lang="en-US"/>
        </a:p>
      </dgm:t>
    </dgm:pt>
  </dgm:ptLst>
  <dgm:cxnLst>
    <dgm:cxn modelId="{9AD96461-84D2-4949-AD60-D813261EBAD7}" srcId="{20A728FD-DA1C-4320-9F64-41E153BDF21F}" destId="{35A186EA-B02E-4617-AAAB-5508528581EC}" srcOrd="4" destOrd="0" parTransId="{30E7FE56-488D-40EC-A702-2B0612286212}" sibTransId="{C770B6D3-F35D-47CA-9A55-BD48FE787212}"/>
    <dgm:cxn modelId="{22E14886-39DA-46BD-A5CE-C834F6F4D757}" srcId="{20A728FD-DA1C-4320-9F64-41E153BDF21F}" destId="{16ABD21D-6B4C-4964-96B9-1A50B1452172}" srcOrd="1" destOrd="0" parTransId="{D811FADF-6418-40DA-A681-E1CF0F008B02}" sibTransId="{8037E45F-1C33-4495-84A2-61E12535AF6C}"/>
    <dgm:cxn modelId="{2A8AA481-1A75-49B5-8F26-8964D7807C4A}" type="presOf" srcId="{20A728FD-DA1C-4320-9F64-41E153BDF21F}" destId="{94705B86-31B9-4BB7-897E-19FC7AF1B13A}" srcOrd="0" destOrd="0" presId="urn:microsoft.com/office/officeart/2005/8/layout/vList2"/>
    <dgm:cxn modelId="{7A3F784E-FE88-4718-9FA9-D60EC506437F}" type="presOf" srcId="{A21B3DBC-A65B-4B25-856E-E617196ACB4E}" destId="{FB2D4B19-3337-4830-AD4B-119F5D9B67E6}" srcOrd="0" destOrd="0" presId="urn:microsoft.com/office/officeart/2005/8/layout/vList2"/>
    <dgm:cxn modelId="{11A0A260-23C7-48F8-B5D9-BC8B7E1E5B2A}" type="presOf" srcId="{98EFB690-2F44-40DC-A544-D76023CFC90E}" destId="{3973E97C-1B6E-46BE-AE9F-9D777A355762}" srcOrd="0" destOrd="0" presId="urn:microsoft.com/office/officeart/2005/8/layout/vList2"/>
    <dgm:cxn modelId="{0D62B2D8-8311-4B73-AAED-094B670A2691}" srcId="{20A728FD-DA1C-4320-9F64-41E153BDF21F}" destId="{10BCAAC2-E0AB-4F7F-AD99-4B12FA756641}" srcOrd="2" destOrd="0" parTransId="{70A49386-D90E-4C1B-BB45-D64ABDC75D49}" sibTransId="{5E06A297-C833-44AB-86B1-5455CF5019AA}"/>
    <dgm:cxn modelId="{326083D4-2B26-4FF9-BE4C-B39F2453DDE6}" type="presOf" srcId="{35A186EA-B02E-4617-AAAB-5508528581EC}" destId="{BF66F49D-233C-415B-8655-05BD7089D001}" srcOrd="0" destOrd="0" presId="urn:microsoft.com/office/officeart/2005/8/layout/vList2"/>
    <dgm:cxn modelId="{D73E8074-6B69-4A09-8473-11F13F31E257}" type="presOf" srcId="{16ABD21D-6B4C-4964-96B9-1A50B1452172}" destId="{71497550-9F1D-4D88-9145-DDAD4329CE3E}" srcOrd="0" destOrd="0" presId="urn:microsoft.com/office/officeart/2005/8/layout/vList2"/>
    <dgm:cxn modelId="{4BF813E4-8672-4904-86BB-040C1EF96356}" type="presOf" srcId="{893E2F48-C311-4190-AD51-7F8B2BA63A47}" destId="{FFB70455-7A51-4917-BE27-D1FAC3B7B8D1}" srcOrd="0" destOrd="0" presId="urn:microsoft.com/office/officeart/2005/8/layout/vList2"/>
    <dgm:cxn modelId="{9A94D50F-9CC8-4546-B25E-9D1D909B83C3}" srcId="{20A728FD-DA1C-4320-9F64-41E153BDF21F}" destId="{893E2F48-C311-4190-AD51-7F8B2BA63A47}" srcOrd="0" destOrd="0" parTransId="{C7FD790F-680E-4A8F-AEAF-03FD3C5EC264}" sibTransId="{247C1435-A91A-4F26-8F6C-9497EACEB1FF}"/>
    <dgm:cxn modelId="{638CF91E-B722-451E-9436-0DBEC69F9B8C}" srcId="{20A728FD-DA1C-4320-9F64-41E153BDF21F}" destId="{98EFB690-2F44-40DC-A544-D76023CFC90E}" srcOrd="3" destOrd="0" parTransId="{96B2B7A0-7655-4A68-9C29-07A7BB43ACEA}" sibTransId="{75A85F81-E5F6-42E8-B6A8-0975DFB3EAE8}"/>
    <dgm:cxn modelId="{81CD8FBF-F8E0-4F64-B5B1-3D12600FC6A6}" srcId="{20A728FD-DA1C-4320-9F64-41E153BDF21F}" destId="{A21B3DBC-A65B-4B25-856E-E617196ACB4E}" srcOrd="5" destOrd="0" parTransId="{CEB7D2C2-743A-419B-B683-986C5FE6110D}" sibTransId="{14503B67-F4A6-4109-9074-7BD976EFD16D}"/>
    <dgm:cxn modelId="{2B521F78-B5E6-43F9-8608-EEBC8D01B67E}" type="presOf" srcId="{10BCAAC2-E0AB-4F7F-AD99-4B12FA756641}" destId="{9E8040C1-5C12-4E02-8F39-1DE656AAD1FE}" srcOrd="0" destOrd="0" presId="urn:microsoft.com/office/officeart/2005/8/layout/vList2"/>
    <dgm:cxn modelId="{6E8997FA-9979-4B56-B4E9-53015E0244F7}" type="presParOf" srcId="{94705B86-31B9-4BB7-897E-19FC7AF1B13A}" destId="{FFB70455-7A51-4917-BE27-D1FAC3B7B8D1}" srcOrd="0" destOrd="0" presId="urn:microsoft.com/office/officeart/2005/8/layout/vList2"/>
    <dgm:cxn modelId="{1AF2DEB7-D9F9-4A03-9B36-BB7E69993D4A}" type="presParOf" srcId="{94705B86-31B9-4BB7-897E-19FC7AF1B13A}" destId="{B37D574C-4858-41CA-95ED-228BB0513E6A}" srcOrd="1" destOrd="0" presId="urn:microsoft.com/office/officeart/2005/8/layout/vList2"/>
    <dgm:cxn modelId="{F53A2B1C-09FF-4890-964E-730CF812065D}" type="presParOf" srcId="{94705B86-31B9-4BB7-897E-19FC7AF1B13A}" destId="{71497550-9F1D-4D88-9145-DDAD4329CE3E}" srcOrd="2" destOrd="0" presId="urn:microsoft.com/office/officeart/2005/8/layout/vList2"/>
    <dgm:cxn modelId="{3FEADEAC-1A5E-4DF0-A53A-C29182E3F180}" type="presParOf" srcId="{94705B86-31B9-4BB7-897E-19FC7AF1B13A}" destId="{A5E9C300-9A4D-4689-A170-84423EA75B74}" srcOrd="3" destOrd="0" presId="urn:microsoft.com/office/officeart/2005/8/layout/vList2"/>
    <dgm:cxn modelId="{FC38DD9D-FB8B-4AB4-9B4B-A0CB0966AFF6}" type="presParOf" srcId="{94705B86-31B9-4BB7-897E-19FC7AF1B13A}" destId="{9E8040C1-5C12-4E02-8F39-1DE656AAD1FE}" srcOrd="4" destOrd="0" presId="urn:microsoft.com/office/officeart/2005/8/layout/vList2"/>
    <dgm:cxn modelId="{4CB3094D-7644-4F1B-BF9C-A25EC243944F}" type="presParOf" srcId="{94705B86-31B9-4BB7-897E-19FC7AF1B13A}" destId="{7719BCE1-1794-49AD-9169-809F45DDBE46}" srcOrd="5" destOrd="0" presId="urn:microsoft.com/office/officeart/2005/8/layout/vList2"/>
    <dgm:cxn modelId="{19578C1D-AC4D-4505-BCFE-39187E07B33A}" type="presParOf" srcId="{94705B86-31B9-4BB7-897E-19FC7AF1B13A}" destId="{3973E97C-1B6E-46BE-AE9F-9D777A355762}" srcOrd="6" destOrd="0" presId="urn:microsoft.com/office/officeart/2005/8/layout/vList2"/>
    <dgm:cxn modelId="{C83D8D85-F881-4D0F-9A59-413BBBC7249E}" type="presParOf" srcId="{94705B86-31B9-4BB7-897E-19FC7AF1B13A}" destId="{240FC017-D265-4C7A-9745-492BC16A7F10}" srcOrd="7" destOrd="0" presId="urn:microsoft.com/office/officeart/2005/8/layout/vList2"/>
    <dgm:cxn modelId="{587351B7-231A-4C8D-89A3-8CF146613743}" type="presParOf" srcId="{94705B86-31B9-4BB7-897E-19FC7AF1B13A}" destId="{BF66F49D-233C-415B-8655-05BD7089D001}" srcOrd="8" destOrd="0" presId="urn:microsoft.com/office/officeart/2005/8/layout/vList2"/>
    <dgm:cxn modelId="{F1ED47A7-6447-4D8F-9104-FEDD0FE49806}" type="presParOf" srcId="{94705B86-31B9-4BB7-897E-19FC7AF1B13A}" destId="{3153FBDF-268C-42EC-B399-AF27511C8635}" srcOrd="9" destOrd="0" presId="urn:microsoft.com/office/officeart/2005/8/layout/vList2"/>
    <dgm:cxn modelId="{32718FC4-FBA7-460A-A6AB-55FB9E1CF0AD}" type="presParOf" srcId="{94705B86-31B9-4BB7-897E-19FC7AF1B13A}" destId="{FB2D4B19-3337-4830-AD4B-119F5D9B67E6}"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colorful3" csCatId="colorful" phldr="1"/>
      <dgm:spPr/>
      <dgm:t>
        <a:bodyPr/>
        <a:lstStyle/>
        <a:p>
          <a:endParaRPr lang="en-US"/>
        </a:p>
      </dgm:t>
    </dgm:pt>
    <dgm:pt modelId="{E92739AC-F107-4BAE-A129-3014333089C8}">
      <dgm:prSet phldrT="[Text]"/>
      <dgm:spPr/>
      <dgm:t>
        <a:bodyPr/>
        <a:lstStyle/>
        <a:p>
          <a:r>
            <a:rPr lang="en-US" dirty="0" smtClean="0"/>
            <a:t>Z3</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pPr/>
      <dgm:t>
        <a:bodyPr/>
        <a:lstStyle/>
        <a:p>
          <a:r>
            <a:rPr lang="en-US" dirty="0" smtClean="0"/>
            <a:t>Text</a:t>
          </a:r>
          <a:endParaRPr lang="en-US" dirty="0"/>
        </a:p>
      </dgm:t>
    </dgm:pt>
    <dgm:pt modelId="{B673F427-DDA0-488B-BCD1-AB03C1C6BBF1}" type="parTrans" cxnId="{D14A2E81-A5D5-4F77-B18D-B50B263F25AF}">
      <dgm:prSet/>
      <dgm:spPr/>
      <dgm:t>
        <a:bodyPr/>
        <a:lstStyle/>
        <a:p>
          <a:endParaRPr lang="en-US"/>
        </a:p>
      </dgm:t>
    </dgm:pt>
    <dgm:pt modelId="{F94C3F2F-DB76-4BF0-9C91-0E290658E5A5}" type="sibTrans" cxnId="{D14A2E81-A5D5-4F77-B18D-B50B263F25AF}">
      <dgm:prSet/>
      <dgm:spPr/>
      <dgm:t>
        <a:bodyPr/>
        <a:lstStyle/>
        <a:p>
          <a:endParaRPr lang="en-US"/>
        </a:p>
      </dgm:t>
    </dgm:pt>
    <dgm:pt modelId="{4BE23587-BF18-47E1-B53F-A506E2DBDDDC}">
      <dgm:prSet phldrT="[Text]"/>
      <dgm:spPr/>
      <dgm:t>
        <a:bodyPr/>
        <a:lstStyle/>
        <a:p>
          <a:r>
            <a:rPr lang="en-US" dirty="0" smtClean="0"/>
            <a:t>C/C++</a:t>
          </a:r>
          <a:endParaRPr lang="en-US" dirty="0"/>
        </a:p>
      </dgm:t>
    </dgm:pt>
    <dgm:pt modelId="{AE110CF7-280D-4A15-9432-15E93C1D0F3B}" type="parTrans" cxnId="{B1B2D082-5DDE-4606-80EE-04C69AF51A67}">
      <dgm:prSet/>
      <dgm:spPr/>
      <dgm:t>
        <a:bodyPr/>
        <a:lstStyle/>
        <a:p>
          <a:endParaRPr lang="en-US"/>
        </a:p>
      </dgm:t>
    </dgm:pt>
    <dgm:pt modelId="{7B6D276C-ED77-4CAD-8844-72179ADB3F7E}" type="sibTrans" cxnId="{B1B2D082-5DDE-4606-80EE-04C69AF51A67}">
      <dgm:prSet/>
      <dgm:spPr/>
      <dgm:t>
        <a:bodyPr/>
        <a:lstStyle/>
        <a:p>
          <a:endParaRPr lang="en-US"/>
        </a:p>
      </dgm:t>
    </dgm:pt>
    <dgm:pt modelId="{F16FB16E-0D23-4C04-88AD-9F29ACB4EA5B}">
      <dgm:prSet phldrT="[Text]"/>
      <dgm:spPr/>
      <dgm:t>
        <a:bodyPr/>
        <a:lstStyle/>
        <a:p>
          <a:r>
            <a:rPr lang="en-US" dirty="0" smtClean="0"/>
            <a:t>.NET</a:t>
          </a:r>
          <a:endParaRPr lang="en-US" dirty="0"/>
        </a:p>
      </dgm:t>
    </dgm:pt>
    <dgm:pt modelId="{FAB02FCB-96B4-4F88-AF15-AC138074C1A3}" type="parTrans" cxnId="{7A9A5D84-41DC-4EB9-8751-1C72196C285D}">
      <dgm:prSet/>
      <dgm:spPr/>
      <dgm:t>
        <a:bodyPr/>
        <a:lstStyle/>
        <a:p>
          <a:endParaRPr lang="en-US"/>
        </a:p>
      </dgm:t>
    </dgm:pt>
    <dgm:pt modelId="{DC02768A-3E5B-486C-AC13-2CA793C4056B}" type="sibTrans" cxnId="{7A9A5D84-41DC-4EB9-8751-1C72196C285D}">
      <dgm:prSet/>
      <dgm:spPr/>
      <dgm:t>
        <a:bodyPr/>
        <a:lstStyle/>
        <a:p>
          <a:endParaRPr lang="en-US"/>
        </a:p>
      </dgm:t>
    </dgm:pt>
    <dgm:pt modelId="{4DC027FD-8C51-46D5-B496-597614E96E8D}">
      <dgm:prSet phldrT="[Text]"/>
      <dgm:spPr/>
      <dgm:t>
        <a:bodyPr/>
        <a:lstStyle/>
        <a:p>
          <a:r>
            <a:rPr lang="en-US" dirty="0" err="1" smtClean="0"/>
            <a:t>OCaml</a:t>
          </a:r>
          <a:endParaRPr lang="en-US" dirty="0"/>
        </a:p>
      </dgm:t>
    </dgm:pt>
    <dgm:pt modelId="{5609854C-A4E6-46EB-AF7B-08B33ECC8005}" type="parTrans" cxnId="{CA50539E-2E48-4518-ABB8-F1E8B7E157CC}">
      <dgm:prSet/>
      <dgm:spPr/>
      <dgm:t>
        <a:bodyPr/>
        <a:lstStyle/>
        <a:p>
          <a:endParaRPr lang="en-US"/>
        </a:p>
      </dgm:t>
    </dgm:pt>
    <dgm:pt modelId="{941ACAEF-45EF-43AB-8C41-7102706F7CC0}" type="sibTrans" cxnId="{CA50539E-2E48-4518-ABB8-F1E8B7E157CC}">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86854" custScaleY="85750"/>
      <dgm:spPr/>
      <dgm:t>
        <a:bodyPr/>
        <a:lstStyle/>
        <a:p>
          <a:endParaRPr lang="en-US"/>
        </a:p>
      </dgm:t>
    </dgm:pt>
    <dgm:pt modelId="{4791977B-3D60-45CE-A267-EB0E534B83F4}" type="pres">
      <dgm:prSet presAssocID="{B673F427-DDA0-488B-BCD1-AB03C1C6BBF1}" presName="parTrans" presStyleLbl="bgSibTrans2D1" presStyleIdx="0" presStyleCnt="4"/>
      <dgm:spPr/>
      <dgm:t>
        <a:bodyPr/>
        <a:lstStyle/>
        <a:p>
          <a:endParaRPr lang="en-US"/>
        </a:p>
      </dgm:t>
    </dgm:pt>
    <dgm:pt modelId="{75B58844-1A6B-4178-B654-1BDC9729BEDA}" type="pres">
      <dgm:prSet presAssocID="{6B6B3B46-C0CC-4BB5-95C2-FEB1FB52B1E5}" presName="node" presStyleLbl="node1" presStyleIdx="0" presStyleCnt="4">
        <dgm:presLayoutVars>
          <dgm:bulletEnabled val="1"/>
        </dgm:presLayoutVars>
      </dgm:prSet>
      <dgm:spPr/>
      <dgm:t>
        <a:bodyPr/>
        <a:lstStyle/>
        <a:p>
          <a:endParaRPr lang="en-US"/>
        </a:p>
      </dgm:t>
    </dgm:pt>
    <dgm:pt modelId="{37DAC68F-24B1-4F47-B42F-F4B9F50132B0}" type="pres">
      <dgm:prSet presAssocID="{AE110CF7-280D-4A15-9432-15E93C1D0F3B}" presName="parTrans" presStyleLbl="bgSibTrans2D1" presStyleIdx="1" presStyleCnt="4"/>
      <dgm:spPr/>
      <dgm:t>
        <a:bodyPr/>
        <a:lstStyle/>
        <a:p>
          <a:endParaRPr lang="en-US"/>
        </a:p>
      </dgm:t>
    </dgm:pt>
    <dgm:pt modelId="{8034B1A8-9228-48E4-AC62-0BA38AAD0108}" type="pres">
      <dgm:prSet presAssocID="{4BE23587-BF18-47E1-B53F-A506E2DBDDDC}" presName="node" presStyleLbl="node1" presStyleIdx="1" presStyleCnt="4">
        <dgm:presLayoutVars>
          <dgm:bulletEnabled val="1"/>
        </dgm:presLayoutVars>
      </dgm:prSet>
      <dgm:spPr/>
      <dgm:t>
        <a:bodyPr/>
        <a:lstStyle/>
        <a:p>
          <a:endParaRPr lang="en-US"/>
        </a:p>
      </dgm:t>
    </dgm:pt>
    <dgm:pt modelId="{4245A790-3F38-49C0-A396-70842A9BABC0}" type="pres">
      <dgm:prSet presAssocID="{FAB02FCB-96B4-4F88-AF15-AC138074C1A3}" presName="parTrans" presStyleLbl="bgSibTrans2D1" presStyleIdx="2" presStyleCnt="4"/>
      <dgm:spPr/>
      <dgm:t>
        <a:bodyPr/>
        <a:lstStyle/>
        <a:p>
          <a:endParaRPr lang="en-US"/>
        </a:p>
      </dgm:t>
    </dgm:pt>
    <dgm:pt modelId="{856B82B9-8B72-4709-AD97-A7D3F98FA0ED}" type="pres">
      <dgm:prSet presAssocID="{F16FB16E-0D23-4C04-88AD-9F29ACB4EA5B}" presName="node" presStyleLbl="node1" presStyleIdx="2" presStyleCnt="4">
        <dgm:presLayoutVars>
          <dgm:bulletEnabled val="1"/>
        </dgm:presLayoutVars>
      </dgm:prSet>
      <dgm:spPr/>
      <dgm:t>
        <a:bodyPr/>
        <a:lstStyle/>
        <a:p>
          <a:endParaRPr lang="en-US"/>
        </a:p>
      </dgm:t>
    </dgm:pt>
    <dgm:pt modelId="{D9921DBB-414C-4209-91BF-C2CA9E8042AE}" type="pres">
      <dgm:prSet presAssocID="{5609854C-A4E6-46EB-AF7B-08B33ECC8005}" presName="parTrans" presStyleLbl="bgSibTrans2D1" presStyleIdx="3" presStyleCnt="4"/>
      <dgm:spPr/>
      <dgm:t>
        <a:bodyPr/>
        <a:lstStyle/>
        <a:p>
          <a:endParaRPr lang="en-US"/>
        </a:p>
      </dgm:t>
    </dgm:pt>
    <dgm:pt modelId="{0499D169-5D19-44F2-8B82-65543C2432CE}" type="pres">
      <dgm:prSet presAssocID="{4DC027FD-8C51-46D5-B496-597614E96E8D}" presName="node" presStyleLbl="node1" presStyleIdx="3" presStyleCnt="4">
        <dgm:presLayoutVars>
          <dgm:bulletEnabled val="1"/>
        </dgm:presLayoutVars>
      </dgm:prSet>
      <dgm:spPr/>
      <dgm:t>
        <a:bodyPr/>
        <a:lstStyle/>
        <a:p>
          <a:endParaRPr lang="en-US"/>
        </a:p>
      </dgm:t>
    </dgm:pt>
  </dgm:ptLst>
  <dgm:cxnLst>
    <dgm:cxn modelId="{5E546C25-70B4-480C-9BAC-7C4BB6A8A5AD}" type="presOf" srcId="{C1A8F207-1092-4556-8209-56867C989A3A}" destId="{77EB5038-F5EC-4F96-9D5E-C6A83E1598AF}" srcOrd="0" destOrd="0" presId="urn:microsoft.com/office/officeart/2005/8/layout/radial4"/>
    <dgm:cxn modelId="{4C4F80AB-BB74-47FC-949F-9DB7BF1F4A23}" type="presOf" srcId="{5609854C-A4E6-46EB-AF7B-08B33ECC8005}" destId="{D9921DBB-414C-4209-91BF-C2CA9E8042AE}" srcOrd="0" destOrd="0" presId="urn:microsoft.com/office/officeart/2005/8/layout/radial4"/>
    <dgm:cxn modelId="{D43EB030-7EDB-4232-8AFA-D68DE15C0BCF}" type="presOf" srcId="{B673F427-DDA0-488B-BCD1-AB03C1C6BBF1}" destId="{4791977B-3D60-45CE-A267-EB0E534B83F4}" srcOrd="0" destOrd="0" presId="urn:microsoft.com/office/officeart/2005/8/layout/radial4"/>
    <dgm:cxn modelId="{DC8E8DF0-1187-40D7-ACC3-A2D518908A5C}" type="presOf" srcId="{6B6B3B46-C0CC-4BB5-95C2-FEB1FB52B1E5}" destId="{75B58844-1A6B-4178-B654-1BDC9729BEDA}" srcOrd="0" destOrd="0" presId="urn:microsoft.com/office/officeart/2005/8/layout/radial4"/>
    <dgm:cxn modelId="{562EC50B-CB00-4458-A4B7-137194F402BE}" srcId="{C1A8F207-1092-4556-8209-56867C989A3A}" destId="{E92739AC-F107-4BAE-A129-3014333089C8}" srcOrd="0" destOrd="0" parTransId="{5E4D493F-E895-4119-86FA-5520BCC01F66}" sibTransId="{8FF1CE41-0A1B-4EC7-9987-EDBB6E5F8C0D}"/>
    <dgm:cxn modelId="{7A9A5D84-41DC-4EB9-8751-1C72196C285D}" srcId="{E92739AC-F107-4BAE-A129-3014333089C8}" destId="{F16FB16E-0D23-4C04-88AD-9F29ACB4EA5B}" srcOrd="2" destOrd="0" parTransId="{FAB02FCB-96B4-4F88-AF15-AC138074C1A3}" sibTransId="{DC02768A-3E5B-486C-AC13-2CA793C4056B}"/>
    <dgm:cxn modelId="{2CD40B3D-543D-4B54-A348-6383EEB2421D}" type="presOf" srcId="{AE110CF7-280D-4A15-9432-15E93C1D0F3B}" destId="{37DAC68F-24B1-4F47-B42F-F4B9F50132B0}" srcOrd="0" destOrd="0" presId="urn:microsoft.com/office/officeart/2005/8/layout/radial4"/>
    <dgm:cxn modelId="{AF295EC5-C08E-4251-913A-49C4A066A8B2}" type="presOf" srcId="{F16FB16E-0D23-4C04-88AD-9F29ACB4EA5B}" destId="{856B82B9-8B72-4709-AD97-A7D3F98FA0ED}" srcOrd="0" destOrd="0" presId="urn:microsoft.com/office/officeart/2005/8/layout/radial4"/>
    <dgm:cxn modelId="{0C959B33-0A7C-43FC-801E-6AB21F1F5A44}" type="presOf" srcId="{4DC027FD-8C51-46D5-B496-597614E96E8D}" destId="{0499D169-5D19-44F2-8B82-65543C2432CE}" srcOrd="0" destOrd="0" presId="urn:microsoft.com/office/officeart/2005/8/layout/radial4"/>
    <dgm:cxn modelId="{CA50539E-2E48-4518-ABB8-F1E8B7E157CC}" srcId="{E92739AC-F107-4BAE-A129-3014333089C8}" destId="{4DC027FD-8C51-46D5-B496-597614E96E8D}" srcOrd="3" destOrd="0" parTransId="{5609854C-A4E6-46EB-AF7B-08B33ECC8005}" sibTransId="{941ACAEF-45EF-43AB-8C41-7102706F7CC0}"/>
    <dgm:cxn modelId="{E01AD92D-D83C-438D-A010-8280DE65054F}" type="presOf" srcId="{4BE23587-BF18-47E1-B53F-A506E2DBDDDC}" destId="{8034B1A8-9228-48E4-AC62-0BA38AAD0108}" srcOrd="0" destOrd="0" presId="urn:microsoft.com/office/officeart/2005/8/layout/radial4"/>
    <dgm:cxn modelId="{3DAFCE3F-D7FE-4F81-8120-9DDDC8404C1C}" type="presOf" srcId="{FAB02FCB-96B4-4F88-AF15-AC138074C1A3}" destId="{4245A790-3F38-49C0-A396-70842A9BABC0}" srcOrd="0" destOrd="0" presId="urn:microsoft.com/office/officeart/2005/8/layout/radial4"/>
    <dgm:cxn modelId="{D14A2E81-A5D5-4F77-B18D-B50B263F25AF}" srcId="{E92739AC-F107-4BAE-A129-3014333089C8}" destId="{6B6B3B46-C0CC-4BB5-95C2-FEB1FB52B1E5}" srcOrd="0" destOrd="0" parTransId="{B673F427-DDA0-488B-BCD1-AB03C1C6BBF1}" sibTransId="{F94C3F2F-DB76-4BF0-9C91-0E290658E5A5}"/>
    <dgm:cxn modelId="{9EC563C7-8612-4973-A393-C5A7DBA1B52D}" type="presOf" srcId="{E92739AC-F107-4BAE-A129-3014333089C8}" destId="{3A6B0980-9756-4B2A-938B-D7872034D7EB}" srcOrd="0" destOrd="0" presId="urn:microsoft.com/office/officeart/2005/8/layout/radial4"/>
    <dgm:cxn modelId="{B1B2D082-5DDE-4606-80EE-04C69AF51A67}" srcId="{E92739AC-F107-4BAE-A129-3014333089C8}" destId="{4BE23587-BF18-47E1-B53F-A506E2DBDDDC}" srcOrd="1" destOrd="0" parTransId="{AE110CF7-280D-4A15-9432-15E93C1D0F3B}" sibTransId="{7B6D276C-ED77-4CAD-8844-72179ADB3F7E}"/>
    <dgm:cxn modelId="{5E2A9179-4623-40C9-BEC1-20E6AA4F6CC8}" type="presParOf" srcId="{77EB5038-F5EC-4F96-9D5E-C6A83E1598AF}" destId="{3A6B0980-9756-4B2A-938B-D7872034D7EB}" srcOrd="0" destOrd="0" presId="urn:microsoft.com/office/officeart/2005/8/layout/radial4"/>
    <dgm:cxn modelId="{C00F2803-AFE0-4297-9ED8-27B112537004}" type="presParOf" srcId="{77EB5038-F5EC-4F96-9D5E-C6A83E1598AF}" destId="{4791977B-3D60-45CE-A267-EB0E534B83F4}" srcOrd="1" destOrd="0" presId="urn:microsoft.com/office/officeart/2005/8/layout/radial4"/>
    <dgm:cxn modelId="{112E11C2-3348-493E-8220-2108FF9FAA53}" type="presParOf" srcId="{77EB5038-F5EC-4F96-9D5E-C6A83E1598AF}" destId="{75B58844-1A6B-4178-B654-1BDC9729BEDA}" srcOrd="2" destOrd="0" presId="urn:microsoft.com/office/officeart/2005/8/layout/radial4"/>
    <dgm:cxn modelId="{A05401E1-4B1A-40DD-A883-A3C664D13063}" type="presParOf" srcId="{77EB5038-F5EC-4F96-9D5E-C6A83E1598AF}" destId="{37DAC68F-24B1-4F47-B42F-F4B9F50132B0}" srcOrd="3" destOrd="0" presId="urn:microsoft.com/office/officeart/2005/8/layout/radial4"/>
    <dgm:cxn modelId="{0EC21DFF-77B8-41F8-8FAF-99656EB12007}" type="presParOf" srcId="{77EB5038-F5EC-4F96-9D5E-C6A83E1598AF}" destId="{8034B1A8-9228-48E4-AC62-0BA38AAD0108}" srcOrd="4" destOrd="0" presId="urn:microsoft.com/office/officeart/2005/8/layout/radial4"/>
    <dgm:cxn modelId="{DE9077F4-C365-4315-9657-ED865FF93BBE}" type="presParOf" srcId="{77EB5038-F5EC-4F96-9D5E-C6A83E1598AF}" destId="{4245A790-3F38-49C0-A396-70842A9BABC0}" srcOrd="5" destOrd="0" presId="urn:microsoft.com/office/officeart/2005/8/layout/radial4"/>
    <dgm:cxn modelId="{C79FA2E5-953A-49BE-90A0-D4DAEC51D999}" type="presParOf" srcId="{77EB5038-F5EC-4F96-9D5E-C6A83E1598AF}" destId="{856B82B9-8B72-4709-AD97-A7D3F98FA0ED}" srcOrd="6" destOrd="0" presId="urn:microsoft.com/office/officeart/2005/8/layout/radial4"/>
    <dgm:cxn modelId="{19CA4C96-1670-4F52-8026-B4B6D22D7205}" type="presParOf" srcId="{77EB5038-F5EC-4F96-9D5E-C6A83E1598AF}" destId="{D9921DBB-414C-4209-91BF-C2CA9E8042AE}" srcOrd="7" destOrd="0" presId="urn:microsoft.com/office/officeart/2005/8/layout/radial4"/>
    <dgm:cxn modelId="{514B5578-9260-4B04-9A45-AC708D138596}" type="presParOf" srcId="{77EB5038-F5EC-4F96-9D5E-C6A83E1598AF}" destId="{0499D169-5D19-44F2-8B82-65543C2432CE}" srcOrd="8" destOrd="0" presId="urn:microsoft.com/office/officeart/2005/8/layout/radial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3d1" qsCatId="3D" csTypeId="urn:microsoft.com/office/officeart/2005/8/colors/colorful2" csCatId="colorful" phldr="1"/>
      <dgm:spPr/>
    </dgm:pt>
    <dgm:pt modelId="{DA3693D4-BCA6-4C29-AF4C-85A989E68FAA}">
      <dgm:prSet phldrT="[Text]"/>
      <dgm:spPr/>
      <dgm:t>
        <a:bodyPr/>
        <a:lstStyle/>
        <a:p>
          <a:r>
            <a:rPr lang="en-US" dirty="0" smtClean="0"/>
            <a:t>SAT</a:t>
          </a:r>
          <a:endParaRPr lang="en-US" dirty="0"/>
        </a:p>
      </dgm:t>
    </dgm:pt>
    <dgm:pt modelId="{EC4085D4-E8C4-456B-AF0D-9A9E9823371D}" type="parTrans" cxnId="{201E6FF8-392D-4CAD-8D84-AA0D71F14938}">
      <dgm:prSet/>
      <dgm:spPr/>
      <dgm:t>
        <a:bodyPr/>
        <a:lstStyle/>
        <a:p>
          <a:endParaRPr lang="en-US"/>
        </a:p>
      </dgm:t>
    </dgm:pt>
    <dgm:pt modelId="{B9633CDC-1820-4C3E-9CDA-0F72AA78B4DE}" type="sibTrans" cxnId="{201E6FF8-392D-4CAD-8D84-AA0D71F14938}">
      <dgm:prSet/>
      <dgm:spPr/>
      <dgm:t>
        <a:bodyPr/>
        <a:lstStyle/>
        <a:p>
          <a:endParaRPr lang="en-US"/>
        </a:p>
      </dgm:t>
    </dgm:pt>
    <dgm:pt modelId="{F15F4BAA-E03C-4FBB-8DC5-D8199E2B5B25}">
      <dgm:prSet phldrT="[Text]"/>
      <dgm:spPr/>
      <dgm:t>
        <a:bodyPr/>
        <a:lstStyle/>
        <a:p>
          <a:r>
            <a:rPr lang="en-US" dirty="0" smtClean="0"/>
            <a:t>Theory</a:t>
          </a:r>
        </a:p>
        <a:p>
          <a:r>
            <a:rPr lang="en-US" dirty="0" smtClean="0"/>
            <a:t>Solvers</a:t>
          </a:r>
          <a:endParaRPr lang="en-US" dirty="0"/>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dirty="0" smtClean="0"/>
            <a:t>SMT</a:t>
          </a:r>
          <a:endParaRPr lang="en-US" dirty="0"/>
        </a:p>
      </dgm:t>
    </dgm:pt>
    <dgm:pt modelId="{95E2A059-062E-452C-BAAF-08FFE4536FC1}" type="sibTrans" cxnId="{93D0229E-3A28-4D46-ACC9-5ED2613219DA}">
      <dgm:prSet/>
      <dgm:spPr/>
      <dgm:t>
        <a:bodyPr/>
        <a:lstStyle/>
        <a:p>
          <a:endParaRPr lang="en-US"/>
        </a:p>
      </dgm:t>
    </dgm:pt>
    <dgm:pt modelId="{B5D4A5EF-207F-4110-A849-E8DB71D88473}" type="parTrans" cxnId="{93D0229E-3A28-4D46-ACC9-5ED2613219DA}">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dgm:presLayoutVars>
          <dgm:bulletEnabled val="1"/>
        </dgm:presLayoutVars>
      </dgm:prSet>
      <dgm:spPr/>
      <dgm:t>
        <a:bodyPr/>
        <a:lstStyle/>
        <a:p>
          <a:endParaRPr lang="en-US"/>
        </a:p>
      </dgm:t>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dgm:spPr/>
      <dgm:t>
        <a:bodyPr/>
        <a:lstStyle/>
        <a:p>
          <a:endParaRPr lang="en-US"/>
        </a:p>
      </dgm:t>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dgm:presLayoutVars>
          <dgm:bulletEnabled val="1"/>
        </dgm:presLayoutVars>
      </dgm:prSet>
      <dgm:spPr/>
      <dgm:t>
        <a:bodyPr/>
        <a:lstStyle/>
        <a:p>
          <a:endParaRPr lang="en-US"/>
        </a:p>
      </dgm:t>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dgm:spPr/>
      <dgm:t>
        <a:bodyPr/>
        <a:lstStyle/>
        <a:p>
          <a:endParaRPr lang="en-US"/>
        </a:p>
      </dgm:t>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dgm:presLayoutVars>
          <dgm:bulletEnabled val="1"/>
        </dgm:presLayoutVars>
      </dgm:prSet>
      <dgm:spPr/>
      <dgm:t>
        <a:bodyPr/>
        <a:lstStyle/>
        <a:p>
          <a:endParaRPr lang="en-US"/>
        </a:p>
      </dgm:t>
    </dgm:pt>
  </dgm:ptLst>
  <dgm:cxnLst>
    <dgm:cxn modelId="{93D0229E-3A28-4D46-ACC9-5ED2613219DA}" srcId="{C08D946E-1C49-4552-BB82-75F81120E61F}" destId="{3A35AE93-9501-44D1-A4A6-35BD5B8F1FCA}" srcOrd="2" destOrd="0" parTransId="{B5D4A5EF-207F-4110-A849-E8DB71D88473}" sibTransId="{95E2A059-062E-452C-BAAF-08FFE4536FC1}"/>
    <dgm:cxn modelId="{40B86FDB-37F9-4BF3-BB8C-A8E386AEDDF2}" srcId="{C08D946E-1C49-4552-BB82-75F81120E61F}" destId="{F15F4BAA-E03C-4FBB-8DC5-D8199E2B5B25}" srcOrd="1" destOrd="0" parTransId="{C7085F6C-0AEA-4855-8854-C46927E8BEB7}" sibTransId="{3F78C612-AE92-4725-8E75-52CBDD374727}"/>
    <dgm:cxn modelId="{79A76477-61DF-41A3-BB25-AED406B174CC}" type="presOf" srcId="{C08D946E-1C49-4552-BB82-75F81120E61F}" destId="{C86CAA3B-F2D5-4490-AA38-6E9CB829F4B9}" srcOrd="0" destOrd="0" presId="urn:microsoft.com/office/officeart/2005/8/layout/equation1"/>
    <dgm:cxn modelId="{5EA67E2F-42BF-43E0-8C3F-8E814534EA75}" type="presOf" srcId="{3F78C612-AE92-4725-8E75-52CBDD374727}" destId="{00071994-6C1D-412F-AFD2-B5C1F45A44A4}" srcOrd="0" destOrd="0" presId="urn:microsoft.com/office/officeart/2005/8/layout/equation1"/>
    <dgm:cxn modelId="{36D67BB0-BB68-4448-B410-84A28311D6EE}" type="presOf" srcId="{F15F4BAA-E03C-4FBB-8DC5-D8199E2B5B25}" destId="{B00C9963-3894-4A20-9671-30E6C998310C}" srcOrd="0" destOrd="0" presId="urn:microsoft.com/office/officeart/2005/8/layout/equation1"/>
    <dgm:cxn modelId="{66BB8DC0-CD42-4D47-866E-783919A8E9AF}" type="presOf" srcId="{3A35AE93-9501-44D1-A4A6-35BD5B8F1FCA}" destId="{D289497B-AAA3-4A46-B5EB-832082DE316D}" srcOrd="0" destOrd="0" presId="urn:microsoft.com/office/officeart/2005/8/layout/equation1"/>
    <dgm:cxn modelId="{A5903257-39E6-4303-BA75-44933E9C9759}" type="presOf" srcId="{B9633CDC-1820-4C3E-9CDA-0F72AA78B4DE}" destId="{09C4BBFD-C2FB-40E1-B00C-9D790D4F33B0}"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3A82B252-3733-4529-8696-D051B5E74EAC}" type="presOf" srcId="{DA3693D4-BCA6-4C29-AF4C-85A989E68FAA}" destId="{4D781F7A-8DA0-4054-B089-AE82ED11AA58}" srcOrd="0" destOrd="0" presId="urn:microsoft.com/office/officeart/2005/8/layout/equation1"/>
    <dgm:cxn modelId="{1A0948EC-4703-4203-AFCF-947214B4ED2B}" type="presParOf" srcId="{C86CAA3B-F2D5-4490-AA38-6E9CB829F4B9}" destId="{4D781F7A-8DA0-4054-B089-AE82ED11AA58}" srcOrd="0" destOrd="0" presId="urn:microsoft.com/office/officeart/2005/8/layout/equation1"/>
    <dgm:cxn modelId="{97A5434B-A7F7-4475-8F5A-9B9EA982E7A8}" type="presParOf" srcId="{C86CAA3B-F2D5-4490-AA38-6E9CB829F4B9}" destId="{AFDF1215-3A76-4C55-AA10-D0A3D79B3211}" srcOrd="1" destOrd="0" presId="urn:microsoft.com/office/officeart/2005/8/layout/equation1"/>
    <dgm:cxn modelId="{D5A35C05-F4A8-4A08-A386-9082BCAEBFBE}" type="presParOf" srcId="{C86CAA3B-F2D5-4490-AA38-6E9CB829F4B9}" destId="{09C4BBFD-C2FB-40E1-B00C-9D790D4F33B0}" srcOrd="2" destOrd="0" presId="urn:microsoft.com/office/officeart/2005/8/layout/equation1"/>
    <dgm:cxn modelId="{6F835A85-6AB5-4E22-8887-00CE2A83FF0D}" type="presParOf" srcId="{C86CAA3B-F2D5-4490-AA38-6E9CB829F4B9}" destId="{06C5B2FA-7C04-4BDA-BF4A-58C5514187D3}" srcOrd="3" destOrd="0" presId="urn:microsoft.com/office/officeart/2005/8/layout/equation1"/>
    <dgm:cxn modelId="{5DEC93B6-CEDC-4C89-BE1F-7D717ECDBA3B}" type="presParOf" srcId="{C86CAA3B-F2D5-4490-AA38-6E9CB829F4B9}" destId="{B00C9963-3894-4A20-9671-30E6C998310C}" srcOrd="4" destOrd="0" presId="urn:microsoft.com/office/officeart/2005/8/layout/equation1"/>
    <dgm:cxn modelId="{394EADA1-4E83-4F32-9DBE-00CC7970C5A7}" type="presParOf" srcId="{C86CAA3B-F2D5-4490-AA38-6E9CB829F4B9}" destId="{00EC796A-7198-4762-8B58-85EEE3C46FE2}" srcOrd="5" destOrd="0" presId="urn:microsoft.com/office/officeart/2005/8/layout/equation1"/>
    <dgm:cxn modelId="{6D980016-5B9C-46CD-9DD2-749AF896AC29}" type="presParOf" srcId="{C86CAA3B-F2D5-4490-AA38-6E9CB829F4B9}" destId="{00071994-6C1D-412F-AFD2-B5C1F45A44A4}" srcOrd="6" destOrd="0" presId="urn:microsoft.com/office/officeart/2005/8/layout/equation1"/>
    <dgm:cxn modelId="{A0D484F2-61B7-44E0-8DEF-EC13286E37FB}" type="presParOf" srcId="{C86CAA3B-F2D5-4490-AA38-6E9CB829F4B9}" destId="{86DB068B-DF58-4654-A59C-CB83BA021B6C}" srcOrd="7" destOrd="0" presId="urn:microsoft.com/office/officeart/2005/8/layout/equation1"/>
    <dgm:cxn modelId="{3C2C0ADF-51DF-4183-8331-349300CD5CDD}" type="presParOf" srcId="{C86CAA3B-F2D5-4490-AA38-6E9CB829F4B9}" destId="{D289497B-AAA3-4A46-B5EB-832082DE316D}"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70455-7A51-4917-BE27-D1FAC3B7B8D1}">
      <dsp:nvSpPr>
        <dsp:cNvPr id="0" name=""/>
        <dsp:cNvSpPr/>
      </dsp:nvSpPr>
      <dsp:spPr>
        <a:xfrm>
          <a:off x="0" y="76946"/>
          <a:ext cx="6640495" cy="631800"/>
        </a:xfrm>
        <a:prstGeom prst="roundRect">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Test case generation</a:t>
          </a:r>
          <a:endParaRPr lang="en-US" sz="2700" kern="1200" dirty="0"/>
        </a:p>
      </dsp:txBody>
      <dsp:txXfrm>
        <a:off x="30842" y="107788"/>
        <a:ext cx="6578811" cy="570116"/>
      </dsp:txXfrm>
    </dsp:sp>
    <dsp:sp modelId="{71497550-9F1D-4D88-9145-DDAD4329CE3E}">
      <dsp:nvSpPr>
        <dsp:cNvPr id="0" name=""/>
        <dsp:cNvSpPr/>
      </dsp:nvSpPr>
      <dsp:spPr>
        <a:xfrm>
          <a:off x="0" y="786506"/>
          <a:ext cx="6640495" cy="631800"/>
        </a:xfrm>
        <a:prstGeom prst="roundRect">
          <a:avLst/>
        </a:prstGeom>
        <a:gradFill rotWithShape="0">
          <a:gsLst>
            <a:gs pos="0">
              <a:schemeClr val="accent5">
                <a:hueOff val="2965043"/>
                <a:satOff val="-11024"/>
                <a:lumOff val="-2902"/>
                <a:alphaOff val="0"/>
                <a:shade val="15000"/>
                <a:satMod val="180000"/>
              </a:schemeClr>
            </a:gs>
            <a:gs pos="50000">
              <a:schemeClr val="accent5">
                <a:hueOff val="2965043"/>
                <a:satOff val="-11024"/>
                <a:lumOff val="-2902"/>
                <a:alphaOff val="0"/>
                <a:shade val="45000"/>
                <a:satMod val="170000"/>
              </a:schemeClr>
            </a:gs>
            <a:gs pos="70000">
              <a:schemeClr val="accent5">
                <a:hueOff val="2965043"/>
                <a:satOff val="-11024"/>
                <a:lumOff val="-2902"/>
                <a:alphaOff val="0"/>
                <a:tint val="99000"/>
                <a:shade val="65000"/>
                <a:satMod val="155000"/>
              </a:schemeClr>
            </a:gs>
            <a:gs pos="100000">
              <a:schemeClr val="accent5">
                <a:hueOff val="2965043"/>
                <a:satOff val="-11024"/>
                <a:lumOff val="-2902"/>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Verifying Compilers</a:t>
          </a:r>
          <a:endParaRPr lang="en-US" sz="2700" kern="1200" dirty="0"/>
        </a:p>
      </dsp:txBody>
      <dsp:txXfrm>
        <a:off x="30842" y="817348"/>
        <a:ext cx="6578811" cy="570116"/>
      </dsp:txXfrm>
    </dsp:sp>
    <dsp:sp modelId="{9E8040C1-5C12-4E02-8F39-1DE656AAD1FE}">
      <dsp:nvSpPr>
        <dsp:cNvPr id="0" name=""/>
        <dsp:cNvSpPr/>
      </dsp:nvSpPr>
      <dsp:spPr>
        <a:xfrm>
          <a:off x="0" y="1496067"/>
          <a:ext cx="6640495" cy="631800"/>
        </a:xfrm>
        <a:prstGeom prst="roundRect">
          <a:avLst/>
        </a:prstGeom>
        <a:gradFill rotWithShape="0">
          <a:gsLst>
            <a:gs pos="0">
              <a:schemeClr val="accent5">
                <a:hueOff val="5930085"/>
                <a:satOff val="-22047"/>
                <a:lumOff val="-5804"/>
                <a:alphaOff val="0"/>
                <a:shade val="15000"/>
                <a:satMod val="180000"/>
              </a:schemeClr>
            </a:gs>
            <a:gs pos="50000">
              <a:schemeClr val="accent5">
                <a:hueOff val="5930085"/>
                <a:satOff val="-22047"/>
                <a:lumOff val="-5804"/>
                <a:alphaOff val="0"/>
                <a:shade val="45000"/>
                <a:satMod val="170000"/>
              </a:schemeClr>
            </a:gs>
            <a:gs pos="70000">
              <a:schemeClr val="accent5">
                <a:hueOff val="5930085"/>
                <a:satOff val="-22047"/>
                <a:lumOff val="-5804"/>
                <a:alphaOff val="0"/>
                <a:tint val="99000"/>
                <a:shade val="65000"/>
                <a:satMod val="155000"/>
              </a:schemeClr>
            </a:gs>
            <a:gs pos="100000">
              <a:schemeClr val="accent5">
                <a:hueOff val="5930085"/>
                <a:satOff val="-22047"/>
                <a:lumOff val="-5804"/>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Predicate Abstraction</a:t>
          </a:r>
          <a:endParaRPr lang="en-US" sz="2700" kern="1200" dirty="0"/>
        </a:p>
      </dsp:txBody>
      <dsp:txXfrm>
        <a:off x="30842" y="1526909"/>
        <a:ext cx="6578811" cy="570116"/>
      </dsp:txXfrm>
    </dsp:sp>
    <dsp:sp modelId="{3973E97C-1B6E-46BE-AE9F-9D777A355762}">
      <dsp:nvSpPr>
        <dsp:cNvPr id="0" name=""/>
        <dsp:cNvSpPr/>
      </dsp:nvSpPr>
      <dsp:spPr>
        <a:xfrm>
          <a:off x="0" y="2205627"/>
          <a:ext cx="6640495" cy="631800"/>
        </a:xfrm>
        <a:prstGeom prst="roundRect">
          <a:avLst/>
        </a:prstGeom>
        <a:gradFill rotWithShape="0">
          <a:gsLst>
            <a:gs pos="0">
              <a:schemeClr val="accent5">
                <a:hueOff val="8895128"/>
                <a:satOff val="-33071"/>
                <a:lumOff val="-8706"/>
                <a:alphaOff val="0"/>
                <a:shade val="15000"/>
                <a:satMod val="180000"/>
              </a:schemeClr>
            </a:gs>
            <a:gs pos="50000">
              <a:schemeClr val="accent5">
                <a:hueOff val="8895128"/>
                <a:satOff val="-33071"/>
                <a:lumOff val="-8706"/>
                <a:alphaOff val="0"/>
                <a:shade val="45000"/>
                <a:satMod val="170000"/>
              </a:schemeClr>
            </a:gs>
            <a:gs pos="70000">
              <a:schemeClr val="accent5">
                <a:hueOff val="8895128"/>
                <a:satOff val="-33071"/>
                <a:lumOff val="-8706"/>
                <a:alphaOff val="0"/>
                <a:tint val="99000"/>
                <a:shade val="65000"/>
                <a:satMod val="155000"/>
              </a:schemeClr>
            </a:gs>
            <a:gs pos="100000">
              <a:schemeClr val="accent5">
                <a:hueOff val="8895128"/>
                <a:satOff val="-33071"/>
                <a:lumOff val="-8706"/>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Invariant Generation</a:t>
          </a:r>
          <a:endParaRPr lang="en-US" sz="2700" kern="1200" dirty="0"/>
        </a:p>
      </dsp:txBody>
      <dsp:txXfrm>
        <a:off x="30842" y="2236469"/>
        <a:ext cx="6578811" cy="570116"/>
      </dsp:txXfrm>
    </dsp:sp>
    <dsp:sp modelId="{BF66F49D-233C-415B-8655-05BD7089D001}">
      <dsp:nvSpPr>
        <dsp:cNvPr id="0" name=""/>
        <dsp:cNvSpPr/>
      </dsp:nvSpPr>
      <dsp:spPr>
        <a:xfrm>
          <a:off x="0" y="2915187"/>
          <a:ext cx="6640495" cy="631800"/>
        </a:xfrm>
        <a:prstGeom prst="roundRect">
          <a:avLst/>
        </a:prstGeom>
        <a:gradFill rotWithShape="0">
          <a:gsLst>
            <a:gs pos="0">
              <a:schemeClr val="accent5">
                <a:hueOff val="11860171"/>
                <a:satOff val="-44094"/>
                <a:lumOff val="-11608"/>
                <a:alphaOff val="0"/>
                <a:shade val="15000"/>
                <a:satMod val="180000"/>
              </a:schemeClr>
            </a:gs>
            <a:gs pos="50000">
              <a:schemeClr val="accent5">
                <a:hueOff val="11860171"/>
                <a:satOff val="-44094"/>
                <a:lumOff val="-11608"/>
                <a:alphaOff val="0"/>
                <a:shade val="45000"/>
                <a:satMod val="170000"/>
              </a:schemeClr>
            </a:gs>
            <a:gs pos="70000">
              <a:schemeClr val="accent5">
                <a:hueOff val="11860171"/>
                <a:satOff val="-44094"/>
                <a:lumOff val="-11608"/>
                <a:alphaOff val="0"/>
                <a:tint val="99000"/>
                <a:shade val="65000"/>
                <a:satMod val="155000"/>
              </a:schemeClr>
            </a:gs>
            <a:gs pos="100000">
              <a:schemeClr val="accent5">
                <a:hueOff val="11860171"/>
                <a:satOff val="-44094"/>
                <a:lumOff val="-11608"/>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Type Checking</a:t>
          </a:r>
          <a:endParaRPr lang="en-US" sz="2700" kern="1200" dirty="0"/>
        </a:p>
      </dsp:txBody>
      <dsp:txXfrm>
        <a:off x="30842" y="2946029"/>
        <a:ext cx="6578811" cy="570116"/>
      </dsp:txXfrm>
    </dsp:sp>
    <dsp:sp modelId="{FB2D4B19-3337-4830-AD4B-119F5D9B67E6}">
      <dsp:nvSpPr>
        <dsp:cNvPr id="0" name=""/>
        <dsp:cNvSpPr/>
      </dsp:nvSpPr>
      <dsp:spPr>
        <a:xfrm>
          <a:off x="0" y="3624747"/>
          <a:ext cx="6640495" cy="631800"/>
        </a:xfrm>
        <a:prstGeom prst="roundRect">
          <a:avLst/>
        </a:prstGeom>
        <a:gradFill rotWithShape="0">
          <a:gsLst>
            <a:gs pos="0">
              <a:schemeClr val="accent5">
                <a:hueOff val="14825213"/>
                <a:satOff val="-55118"/>
                <a:lumOff val="-14510"/>
                <a:alphaOff val="0"/>
                <a:shade val="15000"/>
                <a:satMod val="180000"/>
              </a:schemeClr>
            </a:gs>
            <a:gs pos="50000">
              <a:schemeClr val="accent5">
                <a:hueOff val="14825213"/>
                <a:satOff val="-55118"/>
                <a:lumOff val="-14510"/>
                <a:alphaOff val="0"/>
                <a:shade val="45000"/>
                <a:satMod val="170000"/>
              </a:schemeClr>
            </a:gs>
            <a:gs pos="70000">
              <a:schemeClr val="accent5">
                <a:hueOff val="14825213"/>
                <a:satOff val="-55118"/>
                <a:lumOff val="-14510"/>
                <a:alphaOff val="0"/>
                <a:tint val="99000"/>
                <a:shade val="65000"/>
                <a:satMod val="155000"/>
              </a:schemeClr>
            </a:gs>
            <a:gs pos="100000">
              <a:schemeClr val="accent5">
                <a:hueOff val="14825213"/>
                <a:satOff val="-55118"/>
                <a:lumOff val="-1451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Model Based Testing</a:t>
          </a:r>
          <a:endParaRPr lang="en-US" sz="2700" b="1" kern="1200" dirty="0"/>
        </a:p>
      </dsp:txBody>
      <dsp:txXfrm>
        <a:off x="30842" y="3655589"/>
        <a:ext cx="6578811" cy="5701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B0980-9756-4B2A-938B-D7872034D7EB}">
      <dsp:nvSpPr>
        <dsp:cNvPr id="0" name=""/>
        <dsp:cNvSpPr/>
      </dsp:nvSpPr>
      <dsp:spPr>
        <a:xfrm>
          <a:off x="2822055" y="1320096"/>
          <a:ext cx="992453" cy="979838"/>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dirty="0" smtClean="0"/>
            <a:t>Z3</a:t>
          </a:r>
          <a:endParaRPr lang="en-US" sz="4300" kern="1200" dirty="0"/>
        </a:p>
      </dsp:txBody>
      <dsp:txXfrm>
        <a:off x="2967396" y="1463590"/>
        <a:ext cx="701771" cy="692850"/>
      </dsp:txXfrm>
    </dsp:sp>
    <dsp:sp modelId="{4791977B-3D60-45CE-A267-EB0E534B83F4}">
      <dsp:nvSpPr>
        <dsp:cNvPr id="0" name=""/>
        <dsp:cNvSpPr/>
      </dsp:nvSpPr>
      <dsp:spPr>
        <a:xfrm rot="11700000">
          <a:off x="1880008" y="1385486"/>
          <a:ext cx="923199" cy="325660"/>
        </a:xfrm>
        <a:prstGeom prst="lef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sp>
    <dsp:sp modelId="{75B58844-1A6B-4178-B654-1BDC9729BEDA}">
      <dsp:nvSpPr>
        <dsp:cNvPr id="0" name=""/>
        <dsp:cNvSpPr/>
      </dsp:nvSpPr>
      <dsp:spPr>
        <a:xfrm>
          <a:off x="1352969" y="994631"/>
          <a:ext cx="1085535" cy="868428"/>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Text</a:t>
          </a:r>
          <a:endParaRPr lang="en-US" sz="2300" kern="1200" dirty="0"/>
        </a:p>
      </dsp:txBody>
      <dsp:txXfrm>
        <a:off x="1378404" y="1020066"/>
        <a:ext cx="1034665" cy="817558"/>
      </dsp:txXfrm>
    </dsp:sp>
    <dsp:sp modelId="{37DAC68F-24B1-4F47-B42F-F4B9F50132B0}">
      <dsp:nvSpPr>
        <dsp:cNvPr id="0" name=""/>
        <dsp:cNvSpPr/>
      </dsp:nvSpPr>
      <dsp:spPr>
        <a:xfrm rot="14700000">
          <a:off x="2428060" y="732834"/>
          <a:ext cx="927705" cy="325660"/>
        </a:xfrm>
        <a:prstGeom prst="leftArrow">
          <a:avLst>
            <a:gd name="adj1" fmla="val 60000"/>
            <a:gd name="adj2" fmla="val 50000"/>
          </a:avLst>
        </a:prstGeom>
        <a:gradFill rotWithShape="0">
          <a:gsLst>
            <a:gs pos="0">
              <a:schemeClr val="accent3">
                <a:hueOff val="1343675"/>
                <a:satOff val="-2482"/>
                <a:lumOff val="-915"/>
                <a:alphaOff val="0"/>
                <a:shade val="15000"/>
                <a:satMod val="180000"/>
              </a:schemeClr>
            </a:gs>
            <a:gs pos="50000">
              <a:schemeClr val="accent3">
                <a:hueOff val="1343675"/>
                <a:satOff val="-2482"/>
                <a:lumOff val="-915"/>
                <a:alphaOff val="0"/>
                <a:shade val="45000"/>
                <a:satMod val="170000"/>
              </a:schemeClr>
            </a:gs>
            <a:gs pos="70000">
              <a:schemeClr val="accent3">
                <a:hueOff val="1343675"/>
                <a:satOff val="-2482"/>
                <a:lumOff val="-915"/>
                <a:alphaOff val="0"/>
                <a:tint val="99000"/>
                <a:shade val="65000"/>
                <a:satMod val="155000"/>
              </a:schemeClr>
            </a:gs>
            <a:gs pos="100000">
              <a:schemeClr val="accent3">
                <a:hueOff val="1343675"/>
                <a:satOff val="-2482"/>
                <a:lumOff val="-915"/>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sp>
    <dsp:sp modelId="{8034B1A8-9228-48E4-AC62-0BA38AAD0108}">
      <dsp:nvSpPr>
        <dsp:cNvPr id="0" name=""/>
        <dsp:cNvSpPr/>
      </dsp:nvSpPr>
      <dsp:spPr>
        <a:xfrm>
          <a:off x="2153113" y="41057"/>
          <a:ext cx="1085535" cy="868428"/>
        </a:xfrm>
        <a:prstGeom prst="roundRect">
          <a:avLst>
            <a:gd name="adj" fmla="val 10000"/>
          </a:avLst>
        </a:prstGeom>
        <a:gradFill rotWithShape="0">
          <a:gsLst>
            <a:gs pos="0">
              <a:schemeClr val="accent3">
                <a:hueOff val="1343675"/>
                <a:satOff val="-2482"/>
                <a:lumOff val="-915"/>
                <a:alphaOff val="0"/>
                <a:shade val="15000"/>
                <a:satMod val="180000"/>
              </a:schemeClr>
            </a:gs>
            <a:gs pos="50000">
              <a:schemeClr val="accent3">
                <a:hueOff val="1343675"/>
                <a:satOff val="-2482"/>
                <a:lumOff val="-915"/>
                <a:alphaOff val="0"/>
                <a:shade val="45000"/>
                <a:satMod val="170000"/>
              </a:schemeClr>
            </a:gs>
            <a:gs pos="70000">
              <a:schemeClr val="accent3">
                <a:hueOff val="1343675"/>
                <a:satOff val="-2482"/>
                <a:lumOff val="-915"/>
                <a:alphaOff val="0"/>
                <a:tint val="99000"/>
                <a:shade val="65000"/>
                <a:satMod val="155000"/>
              </a:schemeClr>
            </a:gs>
            <a:gs pos="100000">
              <a:schemeClr val="accent3">
                <a:hueOff val="1343675"/>
                <a:satOff val="-2482"/>
                <a:lumOff val="-915"/>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C/C++</a:t>
          </a:r>
          <a:endParaRPr lang="en-US" sz="2300" kern="1200" dirty="0"/>
        </a:p>
      </dsp:txBody>
      <dsp:txXfrm>
        <a:off x="2178548" y="66492"/>
        <a:ext cx="1034665" cy="817558"/>
      </dsp:txXfrm>
    </dsp:sp>
    <dsp:sp modelId="{4245A790-3F38-49C0-A396-70842A9BABC0}">
      <dsp:nvSpPr>
        <dsp:cNvPr id="0" name=""/>
        <dsp:cNvSpPr/>
      </dsp:nvSpPr>
      <dsp:spPr>
        <a:xfrm rot="17700000">
          <a:off x="3280797" y="732834"/>
          <a:ext cx="927705" cy="325660"/>
        </a:xfrm>
        <a:prstGeom prst="leftArrow">
          <a:avLst>
            <a:gd name="adj1" fmla="val 60000"/>
            <a:gd name="adj2" fmla="val 50000"/>
          </a:avLst>
        </a:prstGeom>
        <a:gradFill rotWithShape="0">
          <a:gsLst>
            <a:gs pos="0">
              <a:schemeClr val="accent3">
                <a:hueOff val="2687350"/>
                <a:satOff val="-4965"/>
                <a:lumOff val="-1831"/>
                <a:alphaOff val="0"/>
                <a:shade val="15000"/>
                <a:satMod val="180000"/>
              </a:schemeClr>
            </a:gs>
            <a:gs pos="50000">
              <a:schemeClr val="accent3">
                <a:hueOff val="2687350"/>
                <a:satOff val="-4965"/>
                <a:lumOff val="-1831"/>
                <a:alphaOff val="0"/>
                <a:shade val="45000"/>
                <a:satMod val="170000"/>
              </a:schemeClr>
            </a:gs>
            <a:gs pos="70000">
              <a:schemeClr val="accent3">
                <a:hueOff val="2687350"/>
                <a:satOff val="-4965"/>
                <a:lumOff val="-1831"/>
                <a:alphaOff val="0"/>
                <a:tint val="99000"/>
                <a:shade val="65000"/>
                <a:satMod val="155000"/>
              </a:schemeClr>
            </a:gs>
            <a:gs pos="100000">
              <a:schemeClr val="accent3">
                <a:hueOff val="2687350"/>
                <a:satOff val="-4965"/>
                <a:lumOff val="-1831"/>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sp>
    <dsp:sp modelId="{856B82B9-8B72-4709-AD97-A7D3F98FA0ED}">
      <dsp:nvSpPr>
        <dsp:cNvPr id="0" name=""/>
        <dsp:cNvSpPr/>
      </dsp:nvSpPr>
      <dsp:spPr>
        <a:xfrm>
          <a:off x="3397915" y="41057"/>
          <a:ext cx="1085535" cy="868428"/>
        </a:xfrm>
        <a:prstGeom prst="roundRect">
          <a:avLst>
            <a:gd name="adj" fmla="val 10000"/>
          </a:avLst>
        </a:prstGeom>
        <a:gradFill rotWithShape="0">
          <a:gsLst>
            <a:gs pos="0">
              <a:schemeClr val="accent3">
                <a:hueOff val="2687350"/>
                <a:satOff val="-4965"/>
                <a:lumOff val="-1831"/>
                <a:alphaOff val="0"/>
                <a:shade val="15000"/>
                <a:satMod val="180000"/>
              </a:schemeClr>
            </a:gs>
            <a:gs pos="50000">
              <a:schemeClr val="accent3">
                <a:hueOff val="2687350"/>
                <a:satOff val="-4965"/>
                <a:lumOff val="-1831"/>
                <a:alphaOff val="0"/>
                <a:shade val="45000"/>
                <a:satMod val="170000"/>
              </a:schemeClr>
            </a:gs>
            <a:gs pos="70000">
              <a:schemeClr val="accent3">
                <a:hueOff val="2687350"/>
                <a:satOff val="-4965"/>
                <a:lumOff val="-1831"/>
                <a:alphaOff val="0"/>
                <a:tint val="99000"/>
                <a:shade val="65000"/>
                <a:satMod val="155000"/>
              </a:schemeClr>
            </a:gs>
            <a:gs pos="100000">
              <a:schemeClr val="accent3">
                <a:hueOff val="2687350"/>
                <a:satOff val="-4965"/>
                <a:lumOff val="-1831"/>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.NET</a:t>
          </a:r>
          <a:endParaRPr lang="en-US" sz="2300" kern="1200" dirty="0"/>
        </a:p>
      </dsp:txBody>
      <dsp:txXfrm>
        <a:off x="3423350" y="66492"/>
        <a:ext cx="1034665" cy="817558"/>
      </dsp:txXfrm>
    </dsp:sp>
    <dsp:sp modelId="{D9921DBB-414C-4209-91BF-C2CA9E8042AE}">
      <dsp:nvSpPr>
        <dsp:cNvPr id="0" name=""/>
        <dsp:cNvSpPr/>
      </dsp:nvSpPr>
      <dsp:spPr>
        <a:xfrm rot="20700000">
          <a:off x="3833356" y="1385486"/>
          <a:ext cx="923199" cy="325660"/>
        </a:xfrm>
        <a:prstGeom prst="leftArrow">
          <a:avLst>
            <a:gd name="adj1" fmla="val 60000"/>
            <a:gd name="adj2" fmla="val 50000"/>
          </a:avLst>
        </a:prstGeom>
        <a:gradFill rotWithShape="0">
          <a:gsLst>
            <a:gs pos="0">
              <a:schemeClr val="accent3">
                <a:hueOff val="4031025"/>
                <a:satOff val="-7447"/>
                <a:lumOff val="-2746"/>
                <a:alphaOff val="0"/>
                <a:shade val="15000"/>
                <a:satMod val="180000"/>
              </a:schemeClr>
            </a:gs>
            <a:gs pos="50000">
              <a:schemeClr val="accent3">
                <a:hueOff val="4031025"/>
                <a:satOff val="-7447"/>
                <a:lumOff val="-2746"/>
                <a:alphaOff val="0"/>
                <a:shade val="45000"/>
                <a:satMod val="170000"/>
              </a:schemeClr>
            </a:gs>
            <a:gs pos="70000">
              <a:schemeClr val="accent3">
                <a:hueOff val="4031025"/>
                <a:satOff val="-7447"/>
                <a:lumOff val="-2746"/>
                <a:alphaOff val="0"/>
                <a:tint val="99000"/>
                <a:shade val="65000"/>
                <a:satMod val="155000"/>
              </a:schemeClr>
            </a:gs>
            <a:gs pos="100000">
              <a:schemeClr val="accent3">
                <a:hueOff val="4031025"/>
                <a:satOff val="-7447"/>
                <a:lumOff val="-2746"/>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sp>
    <dsp:sp modelId="{0499D169-5D19-44F2-8B82-65543C2432CE}">
      <dsp:nvSpPr>
        <dsp:cNvPr id="0" name=""/>
        <dsp:cNvSpPr/>
      </dsp:nvSpPr>
      <dsp:spPr>
        <a:xfrm>
          <a:off x="4198059" y="994631"/>
          <a:ext cx="1085535" cy="868428"/>
        </a:xfrm>
        <a:prstGeom prst="roundRect">
          <a:avLst>
            <a:gd name="adj" fmla="val 10000"/>
          </a:avLst>
        </a:prstGeom>
        <a:gradFill rotWithShape="0">
          <a:gsLst>
            <a:gs pos="0">
              <a:schemeClr val="accent3">
                <a:hueOff val="4031025"/>
                <a:satOff val="-7447"/>
                <a:lumOff val="-2746"/>
                <a:alphaOff val="0"/>
                <a:shade val="15000"/>
                <a:satMod val="180000"/>
              </a:schemeClr>
            </a:gs>
            <a:gs pos="50000">
              <a:schemeClr val="accent3">
                <a:hueOff val="4031025"/>
                <a:satOff val="-7447"/>
                <a:lumOff val="-2746"/>
                <a:alphaOff val="0"/>
                <a:shade val="45000"/>
                <a:satMod val="170000"/>
              </a:schemeClr>
            </a:gs>
            <a:gs pos="70000">
              <a:schemeClr val="accent3">
                <a:hueOff val="4031025"/>
                <a:satOff val="-7447"/>
                <a:lumOff val="-2746"/>
                <a:alphaOff val="0"/>
                <a:tint val="99000"/>
                <a:shade val="65000"/>
                <a:satMod val="155000"/>
              </a:schemeClr>
            </a:gs>
            <a:gs pos="100000">
              <a:schemeClr val="accent3">
                <a:hueOff val="4031025"/>
                <a:satOff val="-7447"/>
                <a:lumOff val="-2746"/>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err="1" smtClean="0"/>
            <a:t>OCaml</a:t>
          </a:r>
          <a:endParaRPr lang="en-US" sz="2300" kern="1200" dirty="0"/>
        </a:p>
      </dsp:txBody>
      <dsp:txXfrm>
        <a:off x="4223494" y="1020066"/>
        <a:ext cx="1034665" cy="8175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81F7A-8DA0-4054-B089-AE82ED11AA58}">
      <dsp:nvSpPr>
        <dsp:cNvPr id="0" name=""/>
        <dsp:cNvSpPr/>
      </dsp:nvSpPr>
      <dsp:spPr>
        <a:xfrm>
          <a:off x="1452" y="2115996"/>
          <a:ext cx="1924967" cy="1924967"/>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SAT</a:t>
          </a:r>
          <a:endParaRPr lang="en-US" sz="3000" kern="1200" dirty="0"/>
        </a:p>
      </dsp:txBody>
      <dsp:txXfrm>
        <a:off x="283357" y="2397901"/>
        <a:ext cx="1361157" cy="1361157"/>
      </dsp:txXfrm>
    </dsp:sp>
    <dsp:sp modelId="{09C4BBFD-C2FB-40E1-B00C-9D790D4F33B0}">
      <dsp:nvSpPr>
        <dsp:cNvPr id="0" name=""/>
        <dsp:cNvSpPr/>
      </dsp:nvSpPr>
      <dsp:spPr>
        <a:xfrm>
          <a:off x="2082727" y="2520239"/>
          <a:ext cx="1116481" cy="1116481"/>
        </a:xfrm>
        <a:prstGeom prst="mathPlus">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230717" y="2947181"/>
        <a:ext cx="820501" cy="262597"/>
      </dsp:txXfrm>
    </dsp:sp>
    <dsp:sp modelId="{B00C9963-3894-4A20-9671-30E6C998310C}">
      <dsp:nvSpPr>
        <dsp:cNvPr id="0" name=""/>
        <dsp:cNvSpPr/>
      </dsp:nvSpPr>
      <dsp:spPr>
        <a:xfrm>
          <a:off x="3355516" y="2115996"/>
          <a:ext cx="1924967" cy="1924967"/>
        </a:xfrm>
        <a:prstGeom prst="ellipse">
          <a:avLst/>
        </a:prstGeom>
        <a:gradFill rotWithShape="0">
          <a:gsLst>
            <a:gs pos="0">
              <a:schemeClr val="accent2">
                <a:hueOff val="-5692114"/>
                <a:satOff val="16078"/>
                <a:lumOff val="4118"/>
                <a:alphaOff val="0"/>
                <a:shade val="15000"/>
                <a:satMod val="180000"/>
              </a:schemeClr>
            </a:gs>
            <a:gs pos="50000">
              <a:schemeClr val="accent2">
                <a:hueOff val="-5692114"/>
                <a:satOff val="16078"/>
                <a:lumOff val="4118"/>
                <a:alphaOff val="0"/>
                <a:shade val="45000"/>
                <a:satMod val="170000"/>
              </a:schemeClr>
            </a:gs>
            <a:gs pos="70000">
              <a:schemeClr val="accent2">
                <a:hueOff val="-5692114"/>
                <a:satOff val="16078"/>
                <a:lumOff val="4118"/>
                <a:alphaOff val="0"/>
                <a:tint val="99000"/>
                <a:shade val="65000"/>
                <a:satMod val="155000"/>
              </a:schemeClr>
            </a:gs>
            <a:gs pos="100000">
              <a:schemeClr val="accent2">
                <a:hueOff val="-5692114"/>
                <a:satOff val="16078"/>
                <a:lumOff val="4118"/>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Theory</a:t>
          </a:r>
        </a:p>
        <a:p>
          <a:pPr lvl="0" algn="ctr" defTabSz="1333500">
            <a:lnSpc>
              <a:spcPct val="90000"/>
            </a:lnSpc>
            <a:spcBef>
              <a:spcPct val="0"/>
            </a:spcBef>
            <a:spcAft>
              <a:spcPct val="35000"/>
            </a:spcAft>
          </a:pPr>
          <a:r>
            <a:rPr lang="en-US" sz="3000" kern="1200" dirty="0" smtClean="0"/>
            <a:t>Solvers</a:t>
          </a:r>
          <a:endParaRPr lang="en-US" sz="3000" kern="1200" dirty="0"/>
        </a:p>
      </dsp:txBody>
      <dsp:txXfrm>
        <a:off x="3637421" y="2397901"/>
        <a:ext cx="1361157" cy="1361157"/>
      </dsp:txXfrm>
    </dsp:sp>
    <dsp:sp modelId="{00071994-6C1D-412F-AFD2-B5C1F45A44A4}">
      <dsp:nvSpPr>
        <dsp:cNvPr id="0" name=""/>
        <dsp:cNvSpPr/>
      </dsp:nvSpPr>
      <dsp:spPr>
        <a:xfrm>
          <a:off x="5436791" y="2520239"/>
          <a:ext cx="1116481" cy="1116481"/>
        </a:xfrm>
        <a:prstGeom prst="mathEqual">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endParaRPr lang="en-US" sz="4100" kern="1200"/>
        </a:p>
      </dsp:txBody>
      <dsp:txXfrm>
        <a:off x="5584781" y="2750234"/>
        <a:ext cx="820501" cy="656491"/>
      </dsp:txXfrm>
    </dsp:sp>
    <dsp:sp modelId="{D289497B-AAA3-4A46-B5EB-832082DE316D}">
      <dsp:nvSpPr>
        <dsp:cNvPr id="0" name=""/>
        <dsp:cNvSpPr/>
      </dsp:nvSpPr>
      <dsp:spPr>
        <a:xfrm>
          <a:off x="6709579" y="2115996"/>
          <a:ext cx="1924967" cy="1924967"/>
        </a:xfrm>
        <a:prstGeom prst="ellipse">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SMT</a:t>
          </a:r>
          <a:endParaRPr lang="en-US" sz="3000" kern="1200" dirty="0"/>
        </a:p>
      </dsp:txBody>
      <dsp:txXfrm>
        <a:off x="6991484" y="2397901"/>
        <a:ext cx="1361157" cy="13611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6/6/2010</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z="500"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xmlns:mc="http://schemas.openxmlformats.org/markup-compatibility/2006" xmlns:a14="http://schemas.microsoft.com/office/drawing/2007/7/7/main" val="000000" mc:Ignorable=""/>
                </a:solidFill>
              </a:rPr>
            </a:br>
            <a:r>
              <a:rPr lang="en-US" sz="500"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extLst>
      <p:ext uri="{BB962C8B-B14F-4D97-AF65-F5344CB8AC3E}">
        <p14:creationId xmlns:p14="http://schemas.microsoft.com/office/powerpoint/2007/7/12/main" val="2790048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6/6/2010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z="500"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xmlns:mc="http://schemas.openxmlformats.org/markup-compatibility/2006" xmlns:a14="http://schemas.microsoft.com/office/drawing/2007/7/7/main" val="000000" mc:Ignorable=""/>
                </a:solidFill>
              </a:rPr>
            </a:br>
            <a:r>
              <a:rPr lang="en-US" sz="500"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extLst>
      <p:ext uri="{BB962C8B-B14F-4D97-AF65-F5344CB8AC3E}">
        <p14:creationId xmlns:p14="http://schemas.microsoft.com/office/powerpoint/2007/7/12/main" val="1720150371"/>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2:27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z="500"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xmlns:mc="http://schemas.openxmlformats.org/markup-compatibility/2006" xmlns:a14="http://schemas.microsoft.com/office/drawing/2007/7/7/main" val="000000" mc:Ignorable=""/>
                </a:solidFill>
              </a:rPr>
            </a:br>
            <a:r>
              <a:rPr lang="en-US" sz="500"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2:27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47</a:t>
            </a:fld>
            <a:endParaRPr 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137</a:t>
            </a:fld>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138</a:t>
            </a:fld>
            <a:endParaRPr 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139</a:t>
            </a:fld>
            <a:endParaRPr 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140</a:t>
            </a:fld>
            <a:endParaRPr 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141</a:t>
            </a:fld>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158</a:t>
            </a:fld>
            <a:endParaRPr 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159</a:t>
            </a:fld>
            <a:endParaRPr 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160</a:t>
            </a:fld>
            <a:endParaRPr 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161</a:t>
            </a:fld>
            <a:endParaRPr lang="en-US"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2:27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48</a:t>
            </a:fld>
            <a:endParaRPr 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163</a:t>
            </a:fld>
            <a:endParaRPr lang="en-US"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164</a:t>
            </a:fld>
            <a:endParaRPr lang="en-US"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165</a:t>
            </a:fld>
            <a:endParaRPr lang="en-US"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166</a:t>
            </a:fld>
            <a:endParaRPr lang="en-US"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167</a:t>
            </a:fld>
            <a:endParaRPr lang="en-US"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168</a:t>
            </a:fld>
            <a:endParaRPr lang="en-US"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169</a:t>
            </a:fld>
            <a:endParaRPr lang="en-US"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170</a:t>
            </a:fld>
            <a:endParaRPr lang="en-US"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171</a:t>
            </a:fld>
            <a:endParaRPr lang="en-US"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2:27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49</a:t>
            </a:fld>
            <a:endParaRPr lang="en-US"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173</a:t>
            </a:fld>
            <a:endParaRPr lang="en-US"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174</a:t>
            </a:fld>
            <a:endParaRPr lang="en-US"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175</a:t>
            </a:fld>
            <a:endParaRPr lang="en-US"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176</a:t>
            </a:fld>
            <a:endParaRPr lang="en-US" dirty="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177</a:t>
            </a:fld>
            <a:endParaRPr lang="en-US"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178</a:t>
            </a:fld>
            <a:endParaRPr lang="en-US" dirty="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179</a:t>
            </a:fld>
            <a:endParaRPr lang="en-US" dirty="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180</a:t>
            </a:fld>
            <a:endParaRPr lang="en-US" dirty="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181</a:t>
            </a:fld>
            <a:endParaRPr lang="en-US" dirty="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2:27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50</a:t>
            </a:fld>
            <a:endParaRPr lang="en-US" dirty="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183</a:t>
            </a:fld>
            <a:endParaRPr lang="en-US" dirty="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184</a:t>
            </a:fld>
            <a:endParaRPr lang="en-US" dirty="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185</a:t>
            </a:fld>
            <a:endParaRPr lang="en-US" dirty="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186</a:t>
            </a:fld>
            <a:endParaRPr lang="en-US" dirty="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187</a:t>
            </a:fld>
            <a:endParaRPr lang="en-US" dirty="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188</a:t>
            </a:fld>
            <a:endParaRPr lang="en-US" dirty="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189</a:t>
            </a:fld>
            <a:endParaRPr lang="en-US" dirty="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190</a:t>
            </a:fld>
            <a:endParaRPr lang="en-US" dirty="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191</a:t>
            </a:fld>
            <a:endParaRPr lang="en-US" dirty="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192</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2:27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51</a:t>
            </a:fld>
            <a:endParaRPr lang="en-US" dirty="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193</a:t>
            </a:fld>
            <a:endParaRPr lang="en-US" dirty="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194</a:t>
            </a:fld>
            <a:endParaRPr lang="en-US" dirty="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195</a:t>
            </a:fld>
            <a:endParaRPr lang="en-US" dirty="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196</a:t>
            </a:fld>
            <a:endParaRPr lang="en-US" dirty="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197</a:t>
            </a:fld>
            <a:endParaRPr lang="en-US" dirty="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198</a:t>
            </a:fld>
            <a:endParaRPr lang="en-US" dirty="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199</a:t>
            </a:fld>
            <a:endParaRPr lang="en-US" dirty="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200</a:t>
            </a:fld>
            <a:endParaRPr lang="en-US" dirty="0"/>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201</a:t>
            </a:fld>
            <a:endParaRPr lang="en-US" dirty="0"/>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202</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2:27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52</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2:27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53</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2:27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54</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55</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2:27 AM</a:t>
            </a:fld>
            <a:endParaRPr lang="en-US" dirty="0"/>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07/7/7/main" val="000000" mc:Ignorable=""/>
                </a:solidFill>
              </a:rPr>
            </a:br>
            <a:r>
              <a:rPr lang="en-US"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57</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2:27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58</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59</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60</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61</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62</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63</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64</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65</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67</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68</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69</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70</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71</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72</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73</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74</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75</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2:27 AM</a:t>
            </a:fld>
            <a:endParaRPr lang="en-US" dirty="0"/>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07/7/7/main" val="000000" mc:Ignorable=""/>
                </a:solidFill>
              </a:rPr>
            </a:br>
            <a:r>
              <a:rPr lang="en-US"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77</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78</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79</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80</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81</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82</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83</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84</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85</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2:27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87</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88</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89</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90</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91</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92</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93</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94</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95</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97</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98</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99</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100</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101</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102</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103</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104</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105</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107</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108</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109</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110</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111</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112</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113</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114</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115</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2:27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45</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117</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118</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119</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120</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121</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122</a:t>
            </a:fld>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123</a:t>
            </a:fld>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124</a:t>
            </a:fld>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125</a:t>
            </a:fld>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126</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2:27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46</a:t>
            </a:fld>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127</a:t>
            </a:fld>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128</a:t>
            </a:fld>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129</a:t>
            </a:fld>
            <a:endParaRPr 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130</a:t>
            </a:fld>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131</a:t>
            </a:fld>
            <a:endParaRPr 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132</a:t>
            </a:fld>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133</a:t>
            </a:fld>
            <a:endParaRPr 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134</a:t>
            </a:fld>
            <a:endParaRPr 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135</a:t>
            </a:fld>
            <a:endParaRPr 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6/6/2010 2:28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xmlns:mc="http://schemas.openxmlformats.org/markup-compatibility/2006" xmlns:a14="http://schemas.microsoft.com/office/drawing/2007/7/7/main" val="0085C0" mc:Ignorable=""/>
                    </a:gs>
                    <a:gs pos="68000">
                      <a:srgbClr xmlns:mc="http://schemas.openxmlformats.org/markup-compatibility/2006" xmlns:a14="http://schemas.microsoft.com/office/drawing/2007/7/7/main" val="0070C0" mc:Ignorable=""/>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xmlns:p14="http://schemas.microsoft.com/office/powerpoint/2007/7/12/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xmlns:p14="http://schemas.microsoft.com/office/powerpoint/2007/7/12/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xmlns:mc="http://schemas.openxmlformats.org/markup-compatibility/2006" xmlns:a14="http://schemas.microsoft.com/office/drawing/2007/7/7/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07/7/12/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xmlns:mc="http://schemas.openxmlformats.org/markup-compatibility/2006" xmlns:a14="http://schemas.microsoft.com/office/drawing/2007/7/7/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xmlns:mc="http://schemas.openxmlformats.org/markup-compatibility/2006" xmlns:a14="http://schemas.microsoft.com/office/drawing/2007/7/7/main" val="FFFF99" mc:Ignorable=""/>
          </a:solidFill>
        </p:spPr>
        <p:txBody>
          <a:bodyPr wrap="square" lIns="152394" tIns="76197" rIns="152394" bIns="76197" anchor="b" anchorCtr="0">
            <a:noAutofit/>
          </a:bodyPr>
          <a:lstStyle>
            <a:lvl1pPr algn="r">
              <a:buFont typeface="Arial" pitchFamily="34" charset="0"/>
              <a:buNone/>
              <a:defRPr>
                <a:solidFill>
                  <a:srgbClr xmlns:mc="http://schemas.openxmlformats.org/markup-compatibility/2006" xmlns:a14="http://schemas.microsoft.com/office/drawing/2007/7/7/main" val="000000" mc:Ignorable=""/>
                </a:solidFill>
                <a:effectLst/>
                <a:latin typeface="Segoe Semibold" pitchFamily="34" charset="0"/>
              </a:defRPr>
            </a:lvl1pPr>
          </a:lstStyle>
          <a:p>
            <a:pPr lvl="0"/>
            <a:r>
              <a:rPr lang="en-US" smtClean="0"/>
              <a:t>Click to edit Master text styles</a:t>
            </a:r>
          </a:p>
        </p:txBody>
      </p:sp>
    </p:spTree>
  </p:cSld>
  <p:clrMapOvr>
    <a:masterClrMapping/>
  </p:clrMapOvr>
  <p:transition xmlns:p14="http://schemas.microsoft.com/office/powerpoint/2007/7/12/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cstate="print"/>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xmlns:mc="http://schemas.openxmlformats.org/markup-compatibility/2006" xmlns:a14="http://schemas.microsoft.com/office/drawing/2007/7/7/main" val="0085C0" mc:Ignorable=""/>
                    </a:gs>
                    <a:gs pos="68000">
                      <a:srgbClr xmlns:mc="http://schemas.openxmlformats.org/markup-compatibility/2006" xmlns:a14="http://schemas.microsoft.com/office/drawing/2007/7/7/main" val="0070C0" mc:Ignorable=""/>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xmlns:mc="http://schemas.openxmlformats.org/markup-compatibility/2006" xmlns:a14="http://schemas.microsoft.com/office/drawing/2007/7/7/main" val="F4A234" mc:Ignorable=""/>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xmlns:p14="http://schemas.microsoft.com/office/powerpoint/2007/7/12/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cstate="print"/>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012859"/>
          </a:xfrm>
        </p:spPr>
        <p:txBody>
          <a:bodyPr/>
          <a:lstStyle>
            <a:lvl1pPr>
              <a:lnSpc>
                <a:spcPct val="90000"/>
              </a:lnSpc>
              <a:defRPr sz="280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xmlns:p14="http://schemas.microsoft.com/office/powerpoint/2007/7/12/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xmlns:p14="http://schemas.microsoft.com/office/powerpoint/2007/7/12/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xmlns:p14="http://schemas.microsoft.com/office/powerpoint/2007/7/12/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xmlns:p14="http://schemas.microsoft.com/office/powerpoint/2007/7/12/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xmlns:p14="http://schemas.microsoft.com/office/powerpoint/2007/7/12/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07/7/12/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xmlns:p14="http://schemas.microsoft.com/office/powerpoint/2007/7/12/mai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err="1" smtClean="0">
                <a:latin typeface="Calibri" pitchFamily="34" charset="0"/>
              </a:rPr>
              <a:t>SMT@Microsoft</a:t>
            </a:r>
            <a:endParaRPr lang="en-US" dirty="0"/>
          </a:p>
        </p:txBody>
      </p:sp>
    </p:spTree>
  </p:cSld>
  <p:clrMap bg1="dk1" tx1="lt1" bg2="dk2" tx2="lt2" accent1="accent1" accent2="accent2" accent3="accent3" accent4="accent4" accent5="accent5" accent6="accent6" hlink="hlink" folHlink="folHlink"/>
  <p:sldLayoutIdLst>
    <p:sldLayoutId id="2147483681" r:id="rId1"/>
    <p:sldLayoutId id="2147483692" r:id="rId2"/>
    <p:sldLayoutId id="2147483683"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Lst>
  <p:transition xmlns:p14="http://schemas.microsoft.com/office/powerpoint/2007/7/12/main">
    <p:fade/>
  </p:transition>
  <p:hf sldNum="0" hdr="0" dt="0"/>
  <p:txStyles>
    <p:titleStyle>
      <a:lvl1pPr algn="l" defTabSz="912777" rtl="0" eaLnBrk="1" fontAlgn="base" latinLnBrk="0" hangingPunct="1">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3.xml"/><Relationship Id="rId1" Type="http://schemas.openxmlformats.org/officeDocument/2006/relationships/tags" Target="../tags/tag46.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3.xml"/><Relationship Id="rId1" Type="http://schemas.openxmlformats.org/officeDocument/2006/relationships/tags" Target="../tags/tag47.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3.xml"/><Relationship Id="rId1" Type="http://schemas.openxmlformats.org/officeDocument/2006/relationships/tags" Target="../tags/tag48.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3.xml"/><Relationship Id="rId1" Type="http://schemas.openxmlformats.org/officeDocument/2006/relationships/tags" Target="../tags/tag49.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3.xml"/><Relationship Id="rId1" Type="http://schemas.openxmlformats.org/officeDocument/2006/relationships/tags" Target="../tags/tag50.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3.xml"/><Relationship Id="rId1" Type="http://schemas.openxmlformats.org/officeDocument/2006/relationships/tags" Target="../tags/tag51.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3.xml"/><Relationship Id="rId1" Type="http://schemas.openxmlformats.org/officeDocument/2006/relationships/tags" Target="../tags/tag52.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3.xml"/><Relationship Id="rId1" Type="http://schemas.openxmlformats.org/officeDocument/2006/relationships/tags" Target="../tags/tag53.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3.xml"/><Relationship Id="rId1" Type="http://schemas.openxmlformats.org/officeDocument/2006/relationships/tags" Target="../tags/tag54.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3.xml"/><Relationship Id="rId1" Type="http://schemas.openxmlformats.org/officeDocument/2006/relationships/tags" Target="../tags/tag5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3.xml"/><Relationship Id="rId1" Type="http://schemas.openxmlformats.org/officeDocument/2006/relationships/tags" Target="../tags/tag5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0.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4.xml"/><Relationship Id="rId1" Type="http://schemas.openxmlformats.org/officeDocument/2006/relationships/tags" Target="../tags/tag5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4.xml"/><Relationship Id="rId1" Type="http://schemas.openxmlformats.org/officeDocument/2006/relationships/tags" Target="../tags/tag58.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4.xml"/><Relationship Id="rId1" Type="http://schemas.openxmlformats.org/officeDocument/2006/relationships/tags" Target="../tags/tag59.xml"/></Relationships>
</file>

<file path=ppt/slides/_rels/slide1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gif"/><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5.xml"/><Relationship Id="rId5" Type="http://schemas.openxmlformats.org/officeDocument/2006/relationships/image" Target="../media/image28.wmf"/><Relationship Id="rId4" Type="http://schemas.openxmlformats.org/officeDocument/2006/relationships/image" Target="../media/image27.w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6.xml"/><Relationship Id="rId5" Type="http://schemas.openxmlformats.org/officeDocument/2006/relationships/image" Target="../media/image28.wmf"/><Relationship Id="rId4" Type="http://schemas.openxmlformats.org/officeDocument/2006/relationships/image" Target="../media/image27.wmf"/></Relationships>
</file>

<file path=ppt/slides/_rels/slide58.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hyperlink" Target="http://research.microsoft.com/projects/z3" TargetMode="External"/><Relationship Id="rId9" Type="http://schemas.microsoft.com/office/2007/relationships/diagramDrawing" Target="../diagrams/drawing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tags" Target="../tags/tag31.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3.xml"/><Relationship Id="rId1" Type="http://schemas.openxmlformats.org/officeDocument/2006/relationships/tags" Target="../tags/tag4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3.xml"/><Relationship Id="rId1" Type="http://schemas.openxmlformats.org/officeDocument/2006/relationships/tags" Target="../tags/tag44.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3.xml"/><Relationship Id="rId1" Type="http://schemas.openxmlformats.org/officeDocument/2006/relationships/tags" Target="../tags/tag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2645" y="2684941"/>
            <a:ext cx="8032982" cy="1551194"/>
          </a:xfrm>
        </p:spPr>
        <p:txBody>
          <a:bodyPr/>
          <a:lstStyle/>
          <a:p>
            <a:r>
              <a:rPr lang="en-US" sz="4000" i="1" dirty="0" smtClean="0"/>
              <a:t>Decision Engines for Software Analysis using SMT Solvers</a:t>
            </a:r>
            <a:r>
              <a:rPr sz="4800" dirty="0" smtClean="0">
                <a:latin typeface="Calibri" pitchFamily="34" charset="0"/>
              </a:rPr>
              <a:t/>
            </a:r>
            <a:br>
              <a:rPr sz="4800" dirty="0" smtClean="0">
                <a:latin typeface="Calibri" pitchFamily="34" charset="0"/>
              </a:rPr>
            </a:br>
            <a:r>
              <a:rPr sz="3200" dirty="0" smtClean="0">
                <a:latin typeface="Calibri" pitchFamily="34" charset="0"/>
              </a:rPr>
              <a:t>PLDI 2010 - Toronto</a:t>
            </a:r>
            <a:endParaRPr lang="en-US" sz="4800" dirty="0">
              <a:latin typeface="Calibri" pitchFamily="34" charset="0"/>
            </a:endParaRPr>
          </a:p>
        </p:txBody>
      </p:sp>
      <p:sp>
        <p:nvSpPr>
          <p:cNvPr id="3" name="Subtitle 2"/>
          <p:cNvSpPr>
            <a:spLocks noGrp="1"/>
          </p:cNvSpPr>
          <p:nvPr>
            <p:ph type="subTitle" idx="1"/>
          </p:nvPr>
        </p:nvSpPr>
        <p:spPr>
          <a:xfrm>
            <a:off x="702645" y="4919768"/>
            <a:ext cx="7692761" cy="861774"/>
          </a:xfrm>
        </p:spPr>
        <p:txBody>
          <a:bodyPr/>
          <a:lstStyle/>
          <a:p>
            <a:pPr>
              <a:lnSpc>
                <a:spcPct val="100000"/>
              </a:lnSpc>
            </a:pPr>
            <a:r>
              <a:rPr lang="en-US" sz="2800" dirty="0" smtClean="0">
                <a:latin typeface="Calibri" pitchFamily="34" charset="0"/>
              </a:rPr>
              <a:t>Leonardo de Moura and Nikolaj </a:t>
            </a:r>
            <a:r>
              <a:rPr lang="en-US" sz="2800" dirty="0" err="1" smtClean="0">
                <a:latin typeface="Calibri" pitchFamily="34" charset="0"/>
              </a:rPr>
              <a:t>Bjørner</a:t>
            </a:r>
            <a:endParaRPr lang="en-US" sz="2800" dirty="0" smtClean="0">
              <a:latin typeface="Calibri" pitchFamily="34" charset="0"/>
            </a:endParaRPr>
          </a:p>
          <a:p>
            <a:pPr>
              <a:lnSpc>
                <a:spcPct val="100000"/>
              </a:lnSpc>
            </a:pPr>
            <a:r>
              <a:rPr lang="en-US" sz="2800" dirty="0" smtClean="0">
                <a:latin typeface="Calibri" pitchFamily="34" charset="0"/>
              </a:rPr>
              <a:t>Microsoft Research</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logical language?</a:t>
            </a:r>
            <a:endParaRPr lang="en-US" dirty="0"/>
          </a:p>
        </p:txBody>
      </p:sp>
      <p:sp>
        <p:nvSpPr>
          <p:cNvPr id="3" name="Content Placeholder 2"/>
          <p:cNvSpPr>
            <a:spLocks noGrp="1"/>
          </p:cNvSpPr>
          <p:nvPr>
            <p:ph idx="1"/>
          </p:nvPr>
        </p:nvSpPr>
        <p:spPr>
          <a:xfrm>
            <a:off x="381000" y="1412875"/>
            <a:ext cx="8382000" cy="3274743"/>
          </a:xfrm>
        </p:spPr>
        <p:txBody>
          <a:bodyPr/>
          <a:lstStyle/>
          <a:p>
            <a:r>
              <a:rPr lang="en-US" dirty="0" smtClean="0"/>
              <a:t>A language consists of logical symbols whose interpretations are fixed, and non-logical ones whose interpretations vary. </a:t>
            </a:r>
          </a:p>
          <a:p>
            <a:r>
              <a:rPr lang="en-US" dirty="0" smtClean="0"/>
              <a:t>These symbols are combined together to form well-formed formulas.</a:t>
            </a:r>
          </a:p>
          <a:p>
            <a:r>
              <a:rPr lang="en-US" dirty="0" smtClean="0"/>
              <a:t>In propositional logic PL, the connectives </a:t>
            </a:r>
            <a:r>
              <a:rPr lang="en-US" dirty="0" smtClean="0">
                <a:solidFill>
                  <a:srgbClr xmlns:mc="http://schemas.openxmlformats.org/markup-compatibility/2006" xmlns:a14="http://schemas.microsoft.com/office/drawing/2007/7/7/main" val="FF0000" mc:Ignorable=""/>
                </a:solidFill>
                <a:sym typeface="Symbol"/>
              </a:rPr>
              <a:t></a:t>
            </a:r>
            <a:r>
              <a:rPr lang="en-US" dirty="0" smtClean="0">
                <a:sym typeface="Symbol"/>
              </a:rPr>
              <a:t>, </a:t>
            </a:r>
            <a:r>
              <a:rPr lang="en-US" dirty="0" smtClean="0">
                <a:solidFill>
                  <a:srgbClr xmlns:mc="http://schemas.openxmlformats.org/markup-compatibility/2006" xmlns:a14="http://schemas.microsoft.com/office/drawing/2007/7/7/main" val="FF0000" mc:Ignorable=""/>
                </a:solidFill>
                <a:sym typeface="Symbol"/>
              </a:rPr>
              <a:t></a:t>
            </a:r>
            <a:r>
              <a:rPr lang="en-US" dirty="0" smtClean="0">
                <a:sym typeface="Symbol"/>
              </a:rPr>
              <a:t>, and </a:t>
            </a:r>
            <a:r>
              <a:rPr lang="en-US" dirty="0" smtClean="0">
                <a:solidFill>
                  <a:srgbClr xmlns:mc="http://schemas.openxmlformats.org/markup-compatibility/2006" xmlns:a14="http://schemas.microsoft.com/office/drawing/2007/7/7/main" val="FF0000" mc:Ignorable=""/>
                </a:solidFill>
                <a:sym typeface="Symbol"/>
              </a:rPr>
              <a:t></a:t>
            </a:r>
            <a:r>
              <a:rPr lang="en-US" dirty="0" smtClean="0">
                <a:sym typeface="Symbol"/>
              </a:rPr>
              <a:t> </a:t>
            </a:r>
            <a:r>
              <a:rPr lang="en-US" dirty="0" smtClean="0"/>
              <a:t>have a fixed interpretation, whereas the constants </a:t>
            </a:r>
            <a:r>
              <a:rPr lang="en-US" i="1" dirty="0" smtClean="0">
                <a:solidFill>
                  <a:srgbClr xmlns:mc="http://schemas.openxmlformats.org/markup-compatibility/2006" xmlns:a14="http://schemas.microsoft.com/office/drawing/2007/7/7/main" val="FF0000" mc:Ignorable=""/>
                </a:solidFill>
              </a:rPr>
              <a:t>p</a:t>
            </a:r>
            <a:r>
              <a:rPr lang="en-US" dirty="0" smtClean="0"/>
              <a:t>, </a:t>
            </a:r>
            <a:r>
              <a:rPr lang="en-US" i="1" dirty="0" smtClean="0">
                <a:solidFill>
                  <a:srgbClr xmlns:mc="http://schemas.openxmlformats.org/markup-compatibility/2006" xmlns:a14="http://schemas.microsoft.com/office/drawing/2007/7/7/main" val="FF0000" mc:Ignorable=""/>
                </a:solidFill>
              </a:rPr>
              <a:t>q</a:t>
            </a:r>
            <a:r>
              <a:rPr lang="en-US" dirty="0" smtClean="0"/>
              <a:t>, </a:t>
            </a:r>
            <a:r>
              <a:rPr lang="en-US" i="1" dirty="0" smtClean="0">
                <a:solidFill>
                  <a:srgbClr xmlns:mc="http://schemas.openxmlformats.org/markup-compatibility/2006" xmlns:a14="http://schemas.microsoft.com/office/drawing/2007/7/7/main" val="FF0000" mc:Ignorable=""/>
                </a:solidFill>
              </a:rPr>
              <a:t>r</a:t>
            </a:r>
            <a:r>
              <a:rPr lang="en-US" i="1" dirty="0" smtClean="0"/>
              <a:t> </a:t>
            </a:r>
            <a:r>
              <a:rPr lang="en-US" dirty="0" smtClean="0"/>
              <a:t>may be interpreted at will.</a:t>
            </a:r>
            <a:endParaRPr lang="en-US" dirty="0">
              <a:solidFill>
                <a:srgbClr xmlns:mc="http://schemas.openxmlformats.org/markup-compatibility/2006" xmlns:a14="http://schemas.microsoft.com/office/drawing/2007/7/7/main" val="FF0000" mc:Ignorable=""/>
              </a:solidFill>
            </a:endParaRPr>
          </a:p>
        </p:txBody>
      </p:sp>
    </p:spTree>
    <p:extLst>
      <p:ext uri="{BB962C8B-B14F-4D97-AF65-F5344CB8AC3E}">
        <p14:creationId xmlns:p14="http://schemas.microsoft.com/office/powerpoint/2007/7/12/main" val="386889991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a</a:t>
            </a:r>
            <a:r>
              <a:rPr lang="en-US" baseline="-25000" dirty="0" smtClean="0">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r>
              <a:rPr lang="en-US" dirty="0" smtClean="0">
                <a:cs typeface="Calibri" pitchFamily="34" charset="0"/>
              </a:rPr>
              <a:t>, </a:t>
            </a:r>
            <a:r>
              <a:rPr lang="en-US" dirty="0" smtClean="0">
                <a:cs typeface="Calibri" pitchFamily="34" charset="0"/>
                <a:sym typeface="Symbol"/>
              </a:rPr>
              <a:t>v</a:t>
            </a:r>
            <a:r>
              <a:rPr lang="en-US" baseline="-25000" dirty="0" smtClean="0">
                <a:cs typeface="Calibri" pitchFamily="34" charset="0"/>
                <a:sym typeface="Symbol"/>
              </a:rPr>
              <a:t>2 </a:t>
            </a:r>
            <a:r>
              <a:rPr lang="en-US" dirty="0" smtClean="0">
                <a:cs typeface="Calibri" pitchFamily="34" charset="0"/>
                <a:sym typeface="Symbol"/>
              </a:rPr>
              <a:t> v</a:t>
            </a:r>
            <a:r>
              <a:rPr lang="en-US" baseline="-25000" dirty="0" smtClean="0">
                <a:cs typeface="Calibri" pitchFamily="34" charset="0"/>
                <a:sym typeface="Symbol"/>
              </a:rPr>
              <a:t>3</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177627"/>
            <a:ext cx="8382000" cy="437247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Model construction:</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400" b="1" dirty="0" smtClean="0">
                <a:solidFill>
                  <a:schemeClr val="bg1"/>
                </a:solidFill>
                <a:latin typeface="Calibri" pitchFamily="34" charset="0"/>
                <a:sym typeface="Symbol"/>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lang="en-US" sz="2400" dirty="0" smtClean="0">
                <a:solidFill>
                  <a:schemeClr val="bg1"/>
                </a:solidFill>
                <a:latin typeface="Calibri" pitchFamily="34" charset="0"/>
                <a:cs typeface="Calibri" pitchFamily="34" charset="0"/>
              </a:rPr>
              <a:t>}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M(a) = M(b) = M(c) = M(s)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M(d) = M(e) = M(t)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1</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2</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3</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4</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p>
          <a:p>
            <a:pPr marL="384954" indent="-384954" algn="ctr">
              <a:lnSpc>
                <a:spcPct val="90000"/>
              </a:lnSpc>
              <a:spcBef>
                <a:spcPct val="20000"/>
              </a:spcBef>
              <a:buSzPct val="90000"/>
              <a:defRPr/>
            </a:pP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dirty="0" smtClean="0">
              <a:solidFill>
                <a:schemeClr val="bg1"/>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5" name="Oval 4"/>
          <p:cNvSpPr/>
          <p:nvPr/>
        </p:nvSpPr>
        <p:spPr bwMode="auto">
          <a:xfrm>
            <a:off x="158206" y="2620130"/>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chemeClr val="bg1"/>
                </a:solidFill>
                <a:latin typeface="Calibri" pitchFamily="34" charset="0"/>
                <a:cs typeface="Calibri" pitchFamily="34" charset="0"/>
              </a:rPr>
              <a:t>a,b,c,s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2836073"/>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954545" y="2752979"/>
            <a:ext cx="1357288" cy="126346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1</a:t>
            </a: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2</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1" name="Oval 10"/>
          <p:cNvSpPr/>
          <p:nvPr/>
        </p:nvSpPr>
        <p:spPr bwMode="auto">
          <a:xfrm>
            <a:off x="6676051" y="2774145"/>
            <a:ext cx="1311813" cy="122113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3,</a:t>
            </a: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4</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9" name="TextBox 8"/>
          <p:cNvSpPr txBox="1"/>
          <p:nvPr/>
        </p:nvSpPr>
        <p:spPr>
          <a:xfrm>
            <a:off x="730552" y="2765214"/>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a:t>
            </a:r>
          </a:p>
        </p:txBody>
      </p:sp>
      <p:sp>
        <p:nvSpPr>
          <p:cNvPr id="10" name="TextBox 9"/>
          <p:cNvSpPr txBox="1"/>
          <p:nvPr/>
        </p:nvSpPr>
        <p:spPr>
          <a:xfrm>
            <a:off x="2390019" y="2765214"/>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p>
        </p:txBody>
      </p:sp>
      <p:sp>
        <p:nvSpPr>
          <p:cNvPr id="12" name="TextBox 11"/>
          <p:cNvSpPr txBox="1"/>
          <p:nvPr/>
        </p:nvSpPr>
        <p:spPr>
          <a:xfrm>
            <a:off x="4388155" y="2765214"/>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p:txBody>
      </p:sp>
      <p:sp>
        <p:nvSpPr>
          <p:cNvPr id="13" name="TextBox 12"/>
          <p:cNvSpPr txBox="1"/>
          <p:nvPr/>
        </p:nvSpPr>
        <p:spPr>
          <a:xfrm>
            <a:off x="7055154" y="2765214"/>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a</a:t>
            </a:r>
            <a:r>
              <a:rPr lang="en-US" baseline="-25000" dirty="0" smtClean="0">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r>
              <a:rPr lang="en-US" dirty="0" smtClean="0">
                <a:cs typeface="Calibri" pitchFamily="34" charset="0"/>
              </a:rPr>
              <a:t>, </a:t>
            </a:r>
            <a:r>
              <a:rPr lang="en-US" dirty="0" smtClean="0">
                <a:cs typeface="Calibri" pitchFamily="34" charset="0"/>
                <a:sym typeface="Symbol"/>
              </a:rPr>
              <a:t>v</a:t>
            </a:r>
            <a:r>
              <a:rPr lang="en-US" baseline="-25000" dirty="0" smtClean="0">
                <a:cs typeface="Calibri" pitchFamily="34" charset="0"/>
                <a:sym typeface="Symbol"/>
              </a:rPr>
              <a:t>2 </a:t>
            </a:r>
            <a:r>
              <a:rPr lang="en-US" dirty="0" smtClean="0">
                <a:cs typeface="Calibri" pitchFamily="34" charset="0"/>
                <a:sym typeface="Symbol"/>
              </a:rPr>
              <a:t> v</a:t>
            </a:r>
            <a:r>
              <a:rPr lang="en-US" baseline="-25000" dirty="0" smtClean="0">
                <a:cs typeface="Calibri" pitchFamily="34" charset="0"/>
                <a:sym typeface="Symbol"/>
              </a:rPr>
              <a:t>3</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177627"/>
            <a:ext cx="8382000" cy="437247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Model construction:</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400" b="1" dirty="0" smtClean="0">
                <a:solidFill>
                  <a:schemeClr val="bg1"/>
                </a:solidFill>
                <a:latin typeface="Calibri" pitchFamily="34" charset="0"/>
                <a:sym typeface="Symbol"/>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lang="en-US" sz="2400" dirty="0" smtClean="0">
                <a:solidFill>
                  <a:schemeClr val="bg1"/>
                </a:solidFill>
                <a:latin typeface="Calibri" pitchFamily="34" charset="0"/>
                <a:cs typeface="Calibri" pitchFamily="34" charset="0"/>
              </a:rPr>
              <a:t>}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M(a) = M(b) = M(c) = M(s)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M(d) = M(e) = M(t)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1</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2</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3</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4</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p>
          <a:p>
            <a:pPr marL="384954" indent="-384954" algn="ctr">
              <a:lnSpc>
                <a:spcPct val="90000"/>
              </a:lnSpc>
              <a:spcBef>
                <a:spcPct val="20000"/>
              </a:spcBef>
              <a:buSzPct val="90000"/>
              <a:defRPr/>
            </a:pP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dirty="0" smtClean="0">
              <a:solidFill>
                <a:schemeClr val="bg1"/>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5" name="Oval 4"/>
          <p:cNvSpPr/>
          <p:nvPr/>
        </p:nvSpPr>
        <p:spPr bwMode="auto">
          <a:xfrm>
            <a:off x="158206" y="2620130"/>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chemeClr val="bg1"/>
                </a:solidFill>
                <a:latin typeface="Calibri" pitchFamily="34" charset="0"/>
                <a:cs typeface="Calibri" pitchFamily="34" charset="0"/>
              </a:rPr>
              <a:t>a,b,c,s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2836073"/>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954545" y="2752979"/>
            <a:ext cx="1357288" cy="126346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1</a:t>
            </a: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2</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1" name="Oval 10"/>
          <p:cNvSpPr/>
          <p:nvPr/>
        </p:nvSpPr>
        <p:spPr bwMode="auto">
          <a:xfrm>
            <a:off x="6676051" y="2774145"/>
            <a:ext cx="1311813" cy="122113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3,</a:t>
            </a: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4</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9" name="TextBox 8"/>
          <p:cNvSpPr txBox="1"/>
          <p:nvPr/>
        </p:nvSpPr>
        <p:spPr>
          <a:xfrm>
            <a:off x="730552" y="2765214"/>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a:t>
            </a:r>
          </a:p>
        </p:txBody>
      </p:sp>
      <p:sp>
        <p:nvSpPr>
          <p:cNvPr id="10" name="TextBox 9"/>
          <p:cNvSpPr txBox="1"/>
          <p:nvPr/>
        </p:nvSpPr>
        <p:spPr>
          <a:xfrm>
            <a:off x="2390019" y="2765214"/>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p>
        </p:txBody>
      </p:sp>
      <p:sp>
        <p:nvSpPr>
          <p:cNvPr id="12" name="TextBox 11"/>
          <p:cNvSpPr txBox="1"/>
          <p:nvPr/>
        </p:nvSpPr>
        <p:spPr>
          <a:xfrm>
            <a:off x="4388155" y="2765214"/>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p:txBody>
      </p:sp>
      <p:sp>
        <p:nvSpPr>
          <p:cNvPr id="13" name="TextBox 12"/>
          <p:cNvSpPr txBox="1"/>
          <p:nvPr/>
        </p:nvSpPr>
        <p:spPr>
          <a:xfrm>
            <a:off x="7055154" y="2765214"/>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p:txBody>
      </p:sp>
      <p:sp>
        <p:nvSpPr>
          <p:cNvPr id="14" name="Rectangular Callout 13"/>
          <p:cNvSpPr/>
          <p:nvPr/>
        </p:nvSpPr>
        <p:spPr bwMode="auto">
          <a:xfrm>
            <a:off x="6570134" y="4343400"/>
            <a:ext cx="2413000" cy="1659467"/>
          </a:xfrm>
          <a:prstGeom prst="wedgeRectCallout">
            <a:avLst>
              <a:gd name="adj1" fmla="val -70307"/>
              <a:gd name="adj2" fmla="val -40052"/>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Missing:</a:t>
            </a:r>
          </a:p>
          <a:p>
            <a:pPr marL="0" marR="0" indent="0"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Interpretation for f and g.</a:t>
            </a:r>
            <a:endParaRPr kumimoji="0" lang="en-US" sz="2400" b="0" i="0" u="none" strike="noStrike" cap="none" normalizeH="0" baseline="0" dirty="0" smtClean="0">
              <a:solidFill>
                <a:schemeClr val="bg1"/>
              </a:solidFill>
              <a:latin typeface="Calibri"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17" name="Content Placeholder 16"/>
          <p:cNvSpPr>
            <a:spLocks noGrp="1"/>
          </p:cNvSpPr>
          <p:nvPr>
            <p:ph idx="1"/>
          </p:nvPr>
        </p:nvSpPr>
        <p:spPr>
          <a:xfrm>
            <a:off x="381000" y="1531413"/>
            <a:ext cx="8382000" cy="2936188"/>
          </a:xfrm>
        </p:spPr>
        <p:txBody>
          <a:bodyPr/>
          <a:lstStyle/>
          <a:p>
            <a:r>
              <a:rPr lang="en-US" dirty="0" smtClean="0">
                <a:latin typeface="Segoe" pitchFamily="34" charset="0"/>
              </a:rPr>
              <a:t>Building the interpretation for function symbols</a:t>
            </a:r>
          </a:p>
          <a:p>
            <a:pPr lvl="1"/>
            <a:r>
              <a:rPr lang="en-US" dirty="0" smtClean="0">
                <a:latin typeface="Segoe" pitchFamily="34" charset="0"/>
              </a:rPr>
              <a:t>M(g) is a mapping from |M| to |M|</a:t>
            </a:r>
          </a:p>
          <a:p>
            <a:pPr lvl="1"/>
            <a:r>
              <a:rPr lang="en-US" dirty="0" smtClean="0">
                <a:latin typeface="Segoe" pitchFamily="34" charset="0"/>
              </a:rPr>
              <a:t>Defined as:</a:t>
            </a:r>
          </a:p>
          <a:p>
            <a:pPr lvl="1" defTabSz="1096963" fontAlgn="base">
              <a:spcBef>
                <a:spcPct val="0"/>
              </a:spcBef>
              <a:spcAft>
                <a:spcPct val="0"/>
              </a:spcAft>
              <a:buNone/>
            </a:pPr>
            <a:r>
              <a:rPr lang="en-US" dirty="0" smtClean="0">
                <a:latin typeface="Segoe" pitchFamily="34" charset="0"/>
              </a:rPr>
              <a:t>		M(g)(</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err="1" smtClean="0">
                <a:solidFill>
                  <a:srgbClr xmlns:mc="http://schemas.openxmlformats.org/markup-compatibility/2006" xmlns:a14="http://schemas.microsoft.com/office/drawing/2007/7/7/main" val="FF0000" mc:Ignorable=""/>
                </a:solidFill>
                <a:sym typeface="Symbol"/>
              </a:rPr>
              <a:t>i</a:t>
            </a:r>
            <a:r>
              <a:rPr lang="en-US" dirty="0" smtClean="0">
                <a:latin typeface="Segoe" pitchFamily="34" charset="0"/>
              </a:rPr>
              <a:t>)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j </a:t>
            </a:r>
            <a:r>
              <a:rPr lang="en-US" dirty="0" smtClean="0">
                <a:latin typeface="Segoe" pitchFamily="34" charset="0"/>
                <a:sym typeface="Symbol"/>
              </a:rPr>
              <a:t> </a:t>
            </a:r>
            <a:r>
              <a:rPr lang="en-US" dirty="0" smtClean="0">
                <a:latin typeface="Segoe" pitchFamily="34" charset="0"/>
              </a:rPr>
              <a:t>if there is </a:t>
            </a:r>
            <a:r>
              <a:rPr lang="en-US" dirty="0" smtClean="0">
                <a:cs typeface="Calibri" pitchFamily="34" charset="0"/>
                <a:sym typeface="Symbol"/>
              </a:rPr>
              <a:t>v  g(a) </a:t>
            </a:r>
            <a:r>
              <a:rPr lang="en-US" dirty="0" err="1" smtClean="0">
                <a:cs typeface="Calibri" pitchFamily="34" charset="0"/>
                <a:sym typeface="Symbol"/>
              </a:rPr>
              <a:t>s.t</a:t>
            </a:r>
            <a:r>
              <a:rPr lang="en-US" dirty="0" smtClean="0">
                <a:cs typeface="Calibri" pitchFamily="34" charset="0"/>
                <a:sym typeface="Symbol"/>
              </a:rPr>
              <a:t>.</a:t>
            </a:r>
          </a:p>
          <a:p>
            <a:pPr lvl="1" defTabSz="1096963" fontAlgn="base">
              <a:spcBef>
                <a:spcPct val="0"/>
              </a:spcBef>
              <a:spcAft>
                <a:spcPct val="0"/>
              </a:spcAft>
              <a:buNone/>
            </a:pPr>
            <a:r>
              <a:rPr lang="en-US" dirty="0" smtClean="0">
                <a:latin typeface="Segoe" pitchFamily="34" charset="0"/>
                <a:sym typeface="Symbol"/>
              </a:rPr>
              <a:t>				M(a)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err="1" smtClean="0">
                <a:solidFill>
                  <a:srgbClr xmlns:mc="http://schemas.openxmlformats.org/markup-compatibility/2006" xmlns:a14="http://schemas.microsoft.com/office/drawing/2007/7/7/main" val="FF0000" mc:Ignorable=""/>
                </a:solidFill>
                <a:sym typeface="Symbol"/>
              </a:rPr>
              <a:t>i</a:t>
            </a:r>
            <a:endParaRPr lang="en-US" b="1" baseline="-25000" dirty="0" smtClean="0">
              <a:solidFill>
                <a:srgbClr xmlns:mc="http://schemas.openxmlformats.org/markup-compatibility/2006" xmlns:a14="http://schemas.microsoft.com/office/drawing/2007/7/7/main" val="FF0000" mc:Ignorable=""/>
              </a:solidFill>
              <a:sym typeface="Symbol"/>
            </a:endParaRPr>
          </a:p>
          <a:p>
            <a:pPr lvl="1" defTabSz="1096963" fontAlgn="base">
              <a:spcBef>
                <a:spcPct val="0"/>
              </a:spcBef>
              <a:spcAft>
                <a:spcPct val="0"/>
              </a:spcAft>
              <a:buNone/>
            </a:pPr>
            <a:r>
              <a:rPr lang="en-US" b="1" baseline="-25000" dirty="0" smtClean="0">
                <a:solidFill>
                  <a:srgbClr xmlns:mc="http://schemas.openxmlformats.org/markup-compatibility/2006" xmlns:a14="http://schemas.microsoft.com/office/drawing/2007/7/7/main" val="FF0000" mc:Ignorable=""/>
                </a:solidFill>
                <a:latin typeface="Segoe" pitchFamily="34" charset="0"/>
                <a:sym typeface="Symbol"/>
              </a:rPr>
              <a:t>				</a:t>
            </a:r>
            <a:r>
              <a:rPr lang="en-US" dirty="0" smtClean="0">
                <a:latin typeface="Segoe" pitchFamily="34" charset="0"/>
                <a:sym typeface="Symbol"/>
              </a:rPr>
              <a:t>M(v)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j</a:t>
            </a:r>
          </a:p>
          <a:p>
            <a:pPr lvl="1" defTabSz="1096963" fontAlgn="base">
              <a:spcBef>
                <a:spcPct val="0"/>
              </a:spcBef>
              <a:spcAft>
                <a:spcPct val="0"/>
              </a:spcAft>
              <a:buNone/>
            </a:pPr>
            <a:r>
              <a:rPr lang="en-US" b="1" baseline="-25000" dirty="0" smtClean="0">
                <a:solidFill>
                  <a:srgbClr xmlns:mc="http://schemas.openxmlformats.org/markup-compatibility/2006" xmlns:a14="http://schemas.microsoft.com/office/drawing/2007/7/7/main" val="FF0000" mc:Ignorable=""/>
                </a:solidFill>
                <a:sym typeface="Symbol"/>
              </a:rPr>
              <a:t>			</a:t>
            </a:r>
            <a:r>
              <a:rPr lang="en-US" dirty="0" smtClean="0">
                <a:latin typeface="Segoe" pitchFamily="34" charset="0"/>
              </a:rPr>
              <a:t>=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k</a:t>
            </a:r>
            <a:r>
              <a:rPr lang="en-US" dirty="0" smtClean="0">
                <a:latin typeface="Segoe" pitchFamily="34" charset="0"/>
                <a:sym typeface="Symbol"/>
              </a:rPr>
              <a:t>, </a:t>
            </a:r>
            <a:r>
              <a:rPr lang="en-US" dirty="0" smtClean="0">
                <a:latin typeface="Segoe" pitchFamily="34" charset="0"/>
              </a:rPr>
              <a:t>otherwise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k </a:t>
            </a:r>
            <a:r>
              <a:rPr lang="en-US" dirty="0" smtClean="0">
                <a:latin typeface="Segoe" pitchFamily="34" charset="0"/>
              </a:rPr>
              <a:t>is an arbitrary element)</a:t>
            </a:r>
          </a:p>
          <a:p>
            <a:pPr lvl="1"/>
            <a:r>
              <a:rPr lang="en-US" dirty="0" smtClean="0">
                <a:solidFill>
                  <a:srgbClr xmlns:mc="http://schemas.openxmlformats.org/markup-compatibility/2006" xmlns:a14="http://schemas.microsoft.com/office/drawing/2007/7/7/main" val="FF0000" mc:Ignorable=""/>
                </a:solidFill>
                <a:latin typeface="Segoe" pitchFamily="34" charset="0"/>
              </a:rPr>
              <a:t>Is M(g) well-defined?</a:t>
            </a:r>
            <a:endParaRPr lang="en-US" dirty="0">
              <a:solidFill>
                <a:srgbClr xmlns:mc="http://schemas.openxmlformats.org/markup-compatibility/2006" xmlns:a14="http://schemas.microsoft.com/office/drawing/2007/7/7/main" val="FF0000" mc:Ignorable=""/>
              </a:solidFill>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17" name="Content Placeholder 16"/>
          <p:cNvSpPr>
            <a:spLocks noGrp="1"/>
          </p:cNvSpPr>
          <p:nvPr>
            <p:ph idx="1"/>
          </p:nvPr>
        </p:nvSpPr>
        <p:spPr>
          <a:xfrm>
            <a:off x="381000" y="1531413"/>
            <a:ext cx="8382000" cy="4561249"/>
          </a:xfrm>
        </p:spPr>
        <p:txBody>
          <a:bodyPr/>
          <a:lstStyle/>
          <a:p>
            <a:r>
              <a:rPr lang="en-US" dirty="0" smtClean="0">
                <a:latin typeface="Segoe" pitchFamily="34" charset="0"/>
              </a:rPr>
              <a:t>Building the interpretation for function symbols</a:t>
            </a:r>
          </a:p>
          <a:p>
            <a:pPr lvl="1"/>
            <a:r>
              <a:rPr lang="en-US" dirty="0" smtClean="0">
                <a:latin typeface="Segoe" pitchFamily="34" charset="0"/>
              </a:rPr>
              <a:t>M(g) is a mapping from |M| to |M|</a:t>
            </a:r>
          </a:p>
          <a:p>
            <a:pPr lvl="1"/>
            <a:r>
              <a:rPr lang="en-US" dirty="0" smtClean="0">
                <a:latin typeface="Segoe" pitchFamily="34" charset="0"/>
              </a:rPr>
              <a:t>Defined as:</a:t>
            </a:r>
          </a:p>
          <a:p>
            <a:pPr lvl="1" defTabSz="1096963" fontAlgn="base">
              <a:spcBef>
                <a:spcPct val="0"/>
              </a:spcBef>
              <a:spcAft>
                <a:spcPct val="0"/>
              </a:spcAft>
              <a:buNone/>
            </a:pPr>
            <a:r>
              <a:rPr lang="en-US" dirty="0" smtClean="0">
                <a:latin typeface="Segoe" pitchFamily="34" charset="0"/>
              </a:rPr>
              <a:t>		M(g)(</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err="1" smtClean="0">
                <a:solidFill>
                  <a:srgbClr xmlns:mc="http://schemas.openxmlformats.org/markup-compatibility/2006" xmlns:a14="http://schemas.microsoft.com/office/drawing/2007/7/7/main" val="FF0000" mc:Ignorable=""/>
                </a:solidFill>
                <a:sym typeface="Symbol"/>
              </a:rPr>
              <a:t>i</a:t>
            </a:r>
            <a:r>
              <a:rPr lang="en-US" dirty="0" smtClean="0">
                <a:latin typeface="Segoe" pitchFamily="34" charset="0"/>
              </a:rPr>
              <a:t>)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j </a:t>
            </a:r>
            <a:r>
              <a:rPr lang="en-US" dirty="0" smtClean="0">
                <a:latin typeface="Segoe" pitchFamily="34" charset="0"/>
                <a:sym typeface="Symbol"/>
              </a:rPr>
              <a:t> </a:t>
            </a:r>
            <a:r>
              <a:rPr lang="en-US" dirty="0" smtClean="0">
                <a:latin typeface="Segoe" pitchFamily="34" charset="0"/>
              </a:rPr>
              <a:t>if there is </a:t>
            </a:r>
            <a:r>
              <a:rPr lang="en-US" dirty="0" smtClean="0">
                <a:cs typeface="Calibri" pitchFamily="34" charset="0"/>
                <a:sym typeface="Symbol"/>
              </a:rPr>
              <a:t>v  g(a) </a:t>
            </a:r>
            <a:r>
              <a:rPr lang="en-US" dirty="0" err="1" smtClean="0">
                <a:cs typeface="Calibri" pitchFamily="34" charset="0"/>
                <a:sym typeface="Symbol"/>
              </a:rPr>
              <a:t>s.t</a:t>
            </a:r>
            <a:r>
              <a:rPr lang="en-US" dirty="0" smtClean="0">
                <a:cs typeface="Calibri" pitchFamily="34" charset="0"/>
                <a:sym typeface="Symbol"/>
              </a:rPr>
              <a:t>.</a:t>
            </a:r>
          </a:p>
          <a:p>
            <a:pPr lvl="1" defTabSz="1096963" fontAlgn="base">
              <a:spcBef>
                <a:spcPct val="0"/>
              </a:spcBef>
              <a:spcAft>
                <a:spcPct val="0"/>
              </a:spcAft>
              <a:buNone/>
            </a:pPr>
            <a:r>
              <a:rPr lang="en-US" dirty="0" smtClean="0">
                <a:latin typeface="Segoe" pitchFamily="34" charset="0"/>
                <a:sym typeface="Symbol"/>
              </a:rPr>
              <a:t>				M(a)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err="1" smtClean="0">
                <a:solidFill>
                  <a:srgbClr xmlns:mc="http://schemas.openxmlformats.org/markup-compatibility/2006" xmlns:a14="http://schemas.microsoft.com/office/drawing/2007/7/7/main" val="FF0000" mc:Ignorable=""/>
                </a:solidFill>
                <a:sym typeface="Symbol"/>
              </a:rPr>
              <a:t>i</a:t>
            </a:r>
            <a:endParaRPr lang="en-US" b="1" baseline="-25000" dirty="0" smtClean="0">
              <a:solidFill>
                <a:srgbClr xmlns:mc="http://schemas.openxmlformats.org/markup-compatibility/2006" xmlns:a14="http://schemas.microsoft.com/office/drawing/2007/7/7/main" val="FF0000" mc:Ignorable=""/>
              </a:solidFill>
              <a:sym typeface="Symbol"/>
            </a:endParaRPr>
          </a:p>
          <a:p>
            <a:pPr lvl="1" defTabSz="1096963" fontAlgn="base">
              <a:spcBef>
                <a:spcPct val="0"/>
              </a:spcBef>
              <a:spcAft>
                <a:spcPct val="0"/>
              </a:spcAft>
              <a:buNone/>
            </a:pPr>
            <a:r>
              <a:rPr lang="en-US" b="1" baseline="-25000" dirty="0" smtClean="0">
                <a:solidFill>
                  <a:srgbClr xmlns:mc="http://schemas.openxmlformats.org/markup-compatibility/2006" xmlns:a14="http://schemas.microsoft.com/office/drawing/2007/7/7/main" val="FF0000" mc:Ignorable=""/>
                </a:solidFill>
                <a:latin typeface="Segoe" pitchFamily="34" charset="0"/>
                <a:sym typeface="Symbol"/>
              </a:rPr>
              <a:t>				</a:t>
            </a:r>
            <a:r>
              <a:rPr lang="en-US" dirty="0" smtClean="0">
                <a:latin typeface="Segoe" pitchFamily="34" charset="0"/>
                <a:sym typeface="Symbol"/>
              </a:rPr>
              <a:t>M(v)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j</a:t>
            </a:r>
          </a:p>
          <a:p>
            <a:pPr lvl="1" defTabSz="1096963" fontAlgn="base">
              <a:spcBef>
                <a:spcPct val="0"/>
              </a:spcBef>
              <a:spcAft>
                <a:spcPct val="0"/>
              </a:spcAft>
              <a:buNone/>
            </a:pPr>
            <a:r>
              <a:rPr lang="en-US" b="1" baseline="-25000" dirty="0" smtClean="0">
                <a:solidFill>
                  <a:srgbClr xmlns:mc="http://schemas.openxmlformats.org/markup-compatibility/2006" xmlns:a14="http://schemas.microsoft.com/office/drawing/2007/7/7/main" val="FF0000" mc:Ignorable=""/>
                </a:solidFill>
                <a:sym typeface="Symbol"/>
              </a:rPr>
              <a:t>			</a:t>
            </a:r>
            <a:r>
              <a:rPr lang="en-US" dirty="0" smtClean="0">
                <a:latin typeface="Segoe" pitchFamily="34" charset="0"/>
              </a:rPr>
              <a:t>=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k</a:t>
            </a:r>
            <a:r>
              <a:rPr lang="en-US" dirty="0" smtClean="0">
                <a:latin typeface="Segoe" pitchFamily="34" charset="0"/>
                <a:sym typeface="Symbol"/>
              </a:rPr>
              <a:t>, </a:t>
            </a:r>
            <a:r>
              <a:rPr lang="en-US" dirty="0" smtClean="0">
                <a:latin typeface="Segoe" pitchFamily="34" charset="0"/>
              </a:rPr>
              <a:t>otherwise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k </a:t>
            </a:r>
            <a:r>
              <a:rPr lang="en-US" dirty="0" smtClean="0">
                <a:latin typeface="Segoe" pitchFamily="34" charset="0"/>
              </a:rPr>
              <a:t>is an arbitrary element)</a:t>
            </a:r>
          </a:p>
          <a:p>
            <a:pPr lvl="1"/>
            <a:r>
              <a:rPr lang="en-US" dirty="0" smtClean="0">
                <a:solidFill>
                  <a:srgbClr xmlns:mc="http://schemas.openxmlformats.org/markup-compatibility/2006" xmlns:a14="http://schemas.microsoft.com/office/drawing/2007/7/7/main" val="FF0000" mc:Ignorable=""/>
                </a:solidFill>
                <a:latin typeface="Segoe" pitchFamily="34" charset="0"/>
              </a:rPr>
              <a:t>Is M(g) well-defined?</a:t>
            </a:r>
          </a:p>
          <a:p>
            <a:pPr lvl="2"/>
            <a:r>
              <a:rPr lang="en-US" dirty="0" smtClean="0">
                <a:latin typeface="Segoe" pitchFamily="34" charset="0"/>
              </a:rPr>
              <a:t>Problem: we may have </a:t>
            </a:r>
          </a:p>
          <a:p>
            <a:pPr lvl="3">
              <a:buNone/>
            </a:pPr>
            <a:r>
              <a:rPr lang="en-US" dirty="0" smtClean="0">
                <a:cs typeface="Calibri" pitchFamily="34" charset="0"/>
                <a:sym typeface="Symbol"/>
              </a:rPr>
              <a:t>v  g(a) and w  g(b)  </a:t>
            </a:r>
            <a:r>
              <a:rPr lang="en-US" dirty="0" err="1" smtClean="0">
                <a:cs typeface="Calibri" pitchFamily="34" charset="0"/>
                <a:sym typeface="Symbol"/>
              </a:rPr>
              <a:t>s.t</a:t>
            </a:r>
            <a:r>
              <a:rPr lang="en-US" dirty="0" smtClean="0">
                <a:cs typeface="Calibri" pitchFamily="34" charset="0"/>
                <a:sym typeface="Symbol"/>
              </a:rPr>
              <a:t>.</a:t>
            </a:r>
          </a:p>
          <a:p>
            <a:pPr lvl="3">
              <a:buNone/>
            </a:pPr>
            <a:r>
              <a:rPr lang="en-US" dirty="0" smtClean="0">
                <a:sym typeface="Symbol"/>
              </a:rPr>
              <a:t>M(a) = M(b)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1  </a:t>
            </a:r>
            <a:r>
              <a:rPr lang="en-US" dirty="0" smtClean="0">
                <a:sym typeface="Symbol"/>
              </a:rPr>
              <a:t>and M(v)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2 </a:t>
            </a:r>
            <a:r>
              <a:rPr lang="en-US" dirty="0" smtClean="0">
                <a:sym typeface="Symbol"/>
              </a:rPr>
              <a:t>≠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3</a:t>
            </a:r>
            <a:r>
              <a:rPr lang="en-US" dirty="0" smtClean="0">
                <a:sym typeface="Symbol"/>
              </a:rPr>
              <a:t> = M(w)</a:t>
            </a:r>
          </a:p>
          <a:p>
            <a:pPr lvl="3">
              <a:buNone/>
            </a:pPr>
            <a:r>
              <a:rPr lang="en-US" dirty="0" smtClean="0">
                <a:sym typeface="Symbol"/>
              </a:rPr>
              <a:t>So, is M(g)(</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1</a:t>
            </a:r>
            <a:r>
              <a:rPr lang="en-US" dirty="0" smtClean="0">
                <a:sym typeface="Symbol"/>
              </a:rPr>
              <a:t>)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2 </a:t>
            </a:r>
            <a:r>
              <a:rPr lang="en-US" dirty="0" smtClean="0">
                <a:sym typeface="Symbol"/>
              </a:rPr>
              <a:t> or M(g)(</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1</a:t>
            </a:r>
            <a:r>
              <a:rPr lang="en-US" dirty="0" smtClean="0">
                <a:sym typeface="Symbol"/>
              </a:rPr>
              <a:t>)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3</a:t>
            </a:r>
            <a:r>
              <a:rPr lang="en-US" dirty="0" smtClean="0">
                <a:sym typeface="Symbol"/>
              </a:rPr>
              <a:t>?</a:t>
            </a:r>
            <a:endParaRPr lang="en-US" dirty="0"/>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17" name="Content Placeholder 16"/>
          <p:cNvSpPr>
            <a:spLocks noGrp="1"/>
          </p:cNvSpPr>
          <p:nvPr>
            <p:ph idx="1"/>
          </p:nvPr>
        </p:nvSpPr>
        <p:spPr>
          <a:xfrm>
            <a:off x="381000" y="1531413"/>
            <a:ext cx="8382000" cy="4561249"/>
          </a:xfrm>
        </p:spPr>
        <p:txBody>
          <a:bodyPr/>
          <a:lstStyle/>
          <a:p>
            <a:r>
              <a:rPr lang="en-US" dirty="0" smtClean="0">
                <a:latin typeface="Segoe" pitchFamily="34" charset="0"/>
              </a:rPr>
              <a:t>Building the interpretation for function symbols</a:t>
            </a:r>
          </a:p>
          <a:p>
            <a:pPr lvl="1"/>
            <a:r>
              <a:rPr lang="en-US" dirty="0" smtClean="0">
                <a:latin typeface="Segoe" pitchFamily="34" charset="0"/>
              </a:rPr>
              <a:t>M(g) is a mapping from |M| to |M|</a:t>
            </a:r>
          </a:p>
          <a:p>
            <a:pPr lvl="1"/>
            <a:r>
              <a:rPr lang="en-US" dirty="0" smtClean="0">
                <a:latin typeface="Segoe" pitchFamily="34" charset="0"/>
              </a:rPr>
              <a:t>Defined as:</a:t>
            </a:r>
          </a:p>
          <a:p>
            <a:pPr lvl="1" defTabSz="1096963" fontAlgn="base">
              <a:spcBef>
                <a:spcPct val="0"/>
              </a:spcBef>
              <a:spcAft>
                <a:spcPct val="0"/>
              </a:spcAft>
              <a:buNone/>
            </a:pPr>
            <a:r>
              <a:rPr lang="en-US" dirty="0" smtClean="0">
                <a:latin typeface="Segoe" pitchFamily="34" charset="0"/>
              </a:rPr>
              <a:t>		M(g)(</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err="1" smtClean="0">
                <a:solidFill>
                  <a:srgbClr xmlns:mc="http://schemas.openxmlformats.org/markup-compatibility/2006" xmlns:a14="http://schemas.microsoft.com/office/drawing/2007/7/7/main" val="FF0000" mc:Ignorable=""/>
                </a:solidFill>
                <a:sym typeface="Symbol"/>
              </a:rPr>
              <a:t>i</a:t>
            </a:r>
            <a:r>
              <a:rPr lang="en-US" dirty="0" smtClean="0">
                <a:latin typeface="Segoe" pitchFamily="34" charset="0"/>
              </a:rPr>
              <a:t>)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j </a:t>
            </a:r>
            <a:r>
              <a:rPr lang="en-US" dirty="0" smtClean="0">
                <a:latin typeface="Segoe" pitchFamily="34" charset="0"/>
                <a:sym typeface="Symbol"/>
              </a:rPr>
              <a:t> </a:t>
            </a:r>
            <a:r>
              <a:rPr lang="en-US" dirty="0" smtClean="0">
                <a:latin typeface="Segoe" pitchFamily="34" charset="0"/>
              </a:rPr>
              <a:t>if there is </a:t>
            </a:r>
            <a:r>
              <a:rPr lang="en-US" dirty="0" smtClean="0">
                <a:cs typeface="Calibri" pitchFamily="34" charset="0"/>
                <a:sym typeface="Symbol"/>
              </a:rPr>
              <a:t>v  g(a) </a:t>
            </a:r>
            <a:r>
              <a:rPr lang="en-US" dirty="0" err="1" smtClean="0">
                <a:cs typeface="Calibri" pitchFamily="34" charset="0"/>
                <a:sym typeface="Symbol"/>
              </a:rPr>
              <a:t>s.t</a:t>
            </a:r>
            <a:r>
              <a:rPr lang="en-US" dirty="0" smtClean="0">
                <a:cs typeface="Calibri" pitchFamily="34" charset="0"/>
                <a:sym typeface="Symbol"/>
              </a:rPr>
              <a:t>.</a:t>
            </a:r>
          </a:p>
          <a:p>
            <a:pPr lvl="1" defTabSz="1096963" fontAlgn="base">
              <a:spcBef>
                <a:spcPct val="0"/>
              </a:spcBef>
              <a:spcAft>
                <a:spcPct val="0"/>
              </a:spcAft>
              <a:buNone/>
            </a:pPr>
            <a:r>
              <a:rPr lang="en-US" dirty="0" smtClean="0">
                <a:latin typeface="Segoe" pitchFamily="34" charset="0"/>
                <a:sym typeface="Symbol"/>
              </a:rPr>
              <a:t>				M(a)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err="1" smtClean="0">
                <a:solidFill>
                  <a:srgbClr xmlns:mc="http://schemas.openxmlformats.org/markup-compatibility/2006" xmlns:a14="http://schemas.microsoft.com/office/drawing/2007/7/7/main" val="FF0000" mc:Ignorable=""/>
                </a:solidFill>
                <a:sym typeface="Symbol"/>
              </a:rPr>
              <a:t>i</a:t>
            </a:r>
            <a:endParaRPr lang="en-US" b="1" baseline="-25000" dirty="0" smtClean="0">
              <a:solidFill>
                <a:srgbClr xmlns:mc="http://schemas.openxmlformats.org/markup-compatibility/2006" xmlns:a14="http://schemas.microsoft.com/office/drawing/2007/7/7/main" val="FF0000" mc:Ignorable=""/>
              </a:solidFill>
              <a:sym typeface="Symbol"/>
            </a:endParaRPr>
          </a:p>
          <a:p>
            <a:pPr lvl="1" defTabSz="1096963" fontAlgn="base">
              <a:spcBef>
                <a:spcPct val="0"/>
              </a:spcBef>
              <a:spcAft>
                <a:spcPct val="0"/>
              </a:spcAft>
              <a:buNone/>
            </a:pPr>
            <a:r>
              <a:rPr lang="en-US" b="1" baseline="-25000" dirty="0" smtClean="0">
                <a:solidFill>
                  <a:srgbClr xmlns:mc="http://schemas.openxmlformats.org/markup-compatibility/2006" xmlns:a14="http://schemas.microsoft.com/office/drawing/2007/7/7/main" val="FF0000" mc:Ignorable=""/>
                </a:solidFill>
                <a:latin typeface="Segoe" pitchFamily="34" charset="0"/>
                <a:sym typeface="Symbol"/>
              </a:rPr>
              <a:t>				</a:t>
            </a:r>
            <a:r>
              <a:rPr lang="en-US" dirty="0" smtClean="0">
                <a:latin typeface="Segoe" pitchFamily="34" charset="0"/>
                <a:sym typeface="Symbol"/>
              </a:rPr>
              <a:t>M(v)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j</a:t>
            </a:r>
          </a:p>
          <a:p>
            <a:pPr lvl="1" defTabSz="1096963" fontAlgn="base">
              <a:spcBef>
                <a:spcPct val="0"/>
              </a:spcBef>
              <a:spcAft>
                <a:spcPct val="0"/>
              </a:spcAft>
              <a:buNone/>
            </a:pPr>
            <a:r>
              <a:rPr lang="en-US" b="1" baseline="-25000" dirty="0" smtClean="0">
                <a:solidFill>
                  <a:srgbClr xmlns:mc="http://schemas.openxmlformats.org/markup-compatibility/2006" xmlns:a14="http://schemas.microsoft.com/office/drawing/2007/7/7/main" val="FF0000" mc:Ignorable=""/>
                </a:solidFill>
                <a:sym typeface="Symbol"/>
              </a:rPr>
              <a:t>			</a:t>
            </a:r>
            <a:r>
              <a:rPr lang="en-US" dirty="0" smtClean="0">
                <a:latin typeface="Segoe" pitchFamily="34" charset="0"/>
              </a:rPr>
              <a:t>=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k</a:t>
            </a:r>
            <a:r>
              <a:rPr lang="en-US" dirty="0" smtClean="0">
                <a:latin typeface="Segoe" pitchFamily="34" charset="0"/>
                <a:sym typeface="Symbol"/>
              </a:rPr>
              <a:t>, </a:t>
            </a:r>
            <a:r>
              <a:rPr lang="en-US" dirty="0" smtClean="0">
                <a:latin typeface="Segoe" pitchFamily="34" charset="0"/>
              </a:rPr>
              <a:t>otherwise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k </a:t>
            </a:r>
            <a:r>
              <a:rPr lang="en-US" dirty="0" smtClean="0">
                <a:latin typeface="Segoe" pitchFamily="34" charset="0"/>
              </a:rPr>
              <a:t>is an arbitrary element)</a:t>
            </a:r>
          </a:p>
          <a:p>
            <a:pPr lvl="1"/>
            <a:r>
              <a:rPr lang="en-US" dirty="0" smtClean="0">
                <a:solidFill>
                  <a:srgbClr xmlns:mc="http://schemas.openxmlformats.org/markup-compatibility/2006" xmlns:a14="http://schemas.microsoft.com/office/drawing/2007/7/7/main" val="FF0000" mc:Ignorable=""/>
                </a:solidFill>
                <a:latin typeface="Segoe" pitchFamily="34" charset="0"/>
              </a:rPr>
              <a:t>Is M(g) well-defined?</a:t>
            </a:r>
          </a:p>
          <a:p>
            <a:pPr lvl="2"/>
            <a:r>
              <a:rPr lang="en-US" dirty="0" smtClean="0">
                <a:latin typeface="Segoe" pitchFamily="34" charset="0"/>
              </a:rPr>
              <a:t>Problem: we may have </a:t>
            </a:r>
          </a:p>
          <a:p>
            <a:pPr lvl="3">
              <a:buNone/>
            </a:pPr>
            <a:r>
              <a:rPr lang="en-US" dirty="0" smtClean="0">
                <a:cs typeface="Calibri" pitchFamily="34" charset="0"/>
                <a:sym typeface="Symbol"/>
              </a:rPr>
              <a:t>v  g(a) and w  g(b)  </a:t>
            </a:r>
            <a:r>
              <a:rPr lang="en-US" dirty="0" err="1" smtClean="0">
                <a:cs typeface="Calibri" pitchFamily="34" charset="0"/>
                <a:sym typeface="Symbol"/>
              </a:rPr>
              <a:t>s.t</a:t>
            </a:r>
            <a:r>
              <a:rPr lang="en-US" dirty="0" smtClean="0">
                <a:cs typeface="Calibri" pitchFamily="34" charset="0"/>
                <a:sym typeface="Symbol"/>
              </a:rPr>
              <a:t>.</a:t>
            </a:r>
          </a:p>
          <a:p>
            <a:pPr lvl="3">
              <a:buNone/>
            </a:pPr>
            <a:r>
              <a:rPr lang="en-US" dirty="0" smtClean="0">
                <a:sym typeface="Symbol"/>
              </a:rPr>
              <a:t>M(a) = M(b)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1  </a:t>
            </a:r>
            <a:r>
              <a:rPr lang="en-US" dirty="0" smtClean="0">
                <a:sym typeface="Symbol"/>
              </a:rPr>
              <a:t>and M(v)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2 </a:t>
            </a:r>
            <a:r>
              <a:rPr lang="en-US" dirty="0" smtClean="0">
                <a:sym typeface="Symbol"/>
              </a:rPr>
              <a:t>≠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3</a:t>
            </a:r>
            <a:r>
              <a:rPr lang="en-US" dirty="0" smtClean="0">
                <a:sym typeface="Symbol"/>
              </a:rPr>
              <a:t> = M(w)</a:t>
            </a:r>
          </a:p>
          <a:p>
            <a:pPr lvl="3">
              <a:buNone/>
            </a:pPr>
            <a:r>
              <a:rPr lang="en-US" dirty="0" smtClean="0">
                <a:sym typeface="Symbol"/>
              </a:rPr>
              <a:t>So, is M(g)(</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1</a:t>
            </a:r>
            <a:r>
              <a:rPr lang="en-US" dirty="0" smtClean="0">
                <a:sym typeface="Symbol"/>
              </a:rPr>
              <a:t>)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2 </a:t>
            </a:r>
            <a:r>
              <a:rPr lang="en-US" dirty="0" smtClean="0">
                <a:sym typeface="Symbol"/>
              </a:rPr>
              <a:t> or M(g)(</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1</a:t>
            </a:r>
            <a:r>
              <a:rPr lang="en-US" dirty="0" smtClean="0">
                <a:sym typeface="Symbol"/>
              </a:rPr>
              <a:t>)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3</a:t>
            </a:r>
            <a:r>
              <a:rPr lang="en-US" dirty="0" smtClean="0">
                <a:sym typeface="Symbol"/>
              </a:rPr>
              <a:t>?</a:t>
            </a:r>
            <a:endParaRPr lang="en-US" dirty="0"/>
          </a:p>
        </p:txBody>
      </p:sp>
      <p:sp>
        <p:nvSpPr>
          <p:cNvPr id="4" name="Rectangular Callout 3"/>
          <p:cNvSpPr/>
          <p:nvPr/>
        </p:nvSpPr>
        <p:spPr bwMode="auto">
          <a:xfrm>
            <a:off x="5240867" y="2142067"/>
            <a:ext cx="3539067" cy="1786466"/>
          </a:xfrm>
          <a:prstGeom prst="wedgeRectCallout">
            <a:avLst>
              <a:gd name="adj1" fmla="val -77314"/>
              <a:gd name="adj2" fmla="val 80124"/>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lvl="3">
              <a:buNone/>
            </a:pPr>
            <a:r>
              <a:rPr lang="en-US" sz="20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This is impossible because of the congruence rule!</a:t>
            </a:r>
          </a:p>
          <a:p>
            <a:pPr marL="0" lvl="3">
              <a:buNone/>
            </a:pPr>
            <a:r>
              <a:rPr lang="en-US" sz="2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a </a:t>
            </a:r>
            <a:r>
              <a:rPr lang="en-US" sz="2000" dirty="0" smtClean="0">
                <a:latin typeface="Calibri" pitchFamily="34" charset="0"/>
                <a:cs typeface="Calibri" pitchFamily="34" charset="0"/>
              </a:rPr>
              <a:t>and</a:t>
            </a:r>
            <a:r>
              <a:rPr lang="en-US" sz="2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 b </a:t>
            </a:r>
            <a:r>
              <a:rPr lang="en-US" sz="2000" dirty="0" smtClean="0">
                <a:latin typeface="Calibri" pitchFamily="34" charset="0"/>
                <a:cs typeface="Calibri" pitchFamily="34" charset="0"/>
              </a:rPr>
              <a:t>are in the same </a:t>
            </a:r>
            <a:r>
              <a:rPr lang="en-US" sz="20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“ball”</a:t>
            </a:r>
            <a:r>
              <a:rPr lang="en-US" sz="2000" dirty="0" smtClean="0">
                <a:latin typeface="Calibri" pitchFamily="34" charset="0"/>
                <a:cs typeface="Calibri" pitchFamily="34" charset="0"/>
              </a:rPr>
              <a:t>, then so are </a:t>
            </a:r>
            <a:r>
              <a:rPr lang="en-US" sz="2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v</a:t>
            </a:r>
            <a:r>
              <a:rPr lang="en-US" sz="2000" dirty="0" smtClean="0">
                <a:latin typeface="Calibri" pitchFamily="34" charset="0"/>
                <a:cs typeface="Calibri" pitchFamily="34" charset="0"/>
              </a:rPr>
              <a:t> and </a:t>
            </a:r>
            <a:r>
              <a:rPr lang="en-US" sz="2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w</a:t>
            </a:r>
            <a:endParaRPr kumimoji="0" lang="en-US" sz="2000" b="0" i="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a</a:t>
            </a:r>
            <a:r>
              <a:rPr lang="en-US" baseline="-25000" dirty="0" smtClean="0">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r>
              <a:rPr lang="en-US" dirty="0" smtClean="0">
                <a:cs typeface="Calibri" pitchFamily="34" charset="0"/>
              </a:rPr>
              <a:t>, </a:t>
            </a:r>
            <a:r>
              <a:rPr lang="en-US" dirty="0" smtClean="0">
                <a:cs typeface="Calibri" pitchFamily="34" charset="0"/>
                <a:sym typeface="Symbol"/>
              </a:rPr>
              <a:t>v</a:t>
            </a:r>
            <a:r>
              <a:rPr lang="en-US" baseline="-25000" dirty="0" smtClean="0">
                <a:cs typeface="Calibri" pitchFamily="34" charset="0"/>
                <a:sym typeface="Symbol"/>
              </a:rPr>
              <a:t>2 </a:t>
            </a:r>
            <a:r>
              <a:rPr lang="en-US" dirty="0" smtClean="0">
                <a:cs typeface="Calibri" pitchFamily="34" charset="0"/>
                <a:sym typeface="Symbol"/>
              </a:rPr>
              <a:t> v</a:t>
            </a:r>
            <a:r>
              <a:rPr lang="en-US" baseline="-25000" dirty="0" smtClean="0">
                <a:cs typeface="Calibri" pitchFamily="34" charset="0"/>
                <a:sym typeface="Symbol"/>
              </a:rPr>
              <a:t>3</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177627"/>
            <a:ext cx="8382000" cy="437247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Model construction:</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400" b="1" dirty="0" smtClean="0">
                <a:solidFill>
                  <a:schemeClr val="bg1"/>
                </a:solidFill>
                <a:latin typeface="Calibri" pitchFamily="34" charset="0"/>
                <a:sym typeface="Symbol"/>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lang="en-US" sz="2400" dirty="0" smtClean="0">
                <a:solidFill>
                  <a:schemeClr val="bg1"/>
                </a:solidFill>
                <a:latin typeface="Calibri" pitchFamily="34" charset="0"/>
                <a:cs typeface="Calibri" pitchFamily="34" charset="0"/>
              </a:rPr>
              <a:t>}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M(a) = M(b) = M(c) = M(s)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M(d) = M(e) = M(t)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1</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2</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3</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4</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p>
          <a:p>
            <a:pPr marL="384954" indent="-384954" algn="ctr">
              <a:lnSpc>
                <a:spcPct val="90000"/>
              </a:lnSpc>
              <a:spcBef>
                <a:spcPct val="20000"/>
              </a:spcBef>
              <a:buSzPct val="90000"/>
              <a:defRPr/>
            </a:pP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dirty="0" smtClean="0">
              <a:solidFill>
                <a:schemeClr val="bg1"/>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5" name="Oval 4"/>
          <p:cNvSpPr/>
          <p:nvPr/>
        </p:nvSpPr>
        <p:spPr bwMode="auto">
          <a:xfrm>
            <a:off x="158206" y="2620130"/>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chemeClr val="bg1"/>
                </a:solidFill>
                <a:latin typeface="Calibri" pitchFamily="34" charset="0"/>
                <a:cs typeface="Calibri" pitchFamily="34" charset="0"/>
              </a:rPr>
              <a:t>a,b,c,s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2836073"/>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954545" y="2752979"/>
            <a:ext cx="1357288" cy="126346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1</a:t>
            </a: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2</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1" name="Oval 10"/>
          <p:cNvSpPr/>
          <p:nvPr/>
        </p:nvSpPr>
        <p:spPr bwMode="auto">
          <a:xfrm>
            <a:off x="6676051" y="2774145"/>
            <a:ext cx="1311813" cy="122113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3,</a:t>
            </a: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4</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9" name="TextBox 8"/>
          <p:cNvSpPr txBox="1"/>
          <p:nvPr/>
        </p:nvSpPr>
        <p:spPr>
          <a:xfrm>
            <a:off x="730552" y="2765214"/>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a:t>
            </a:r>
          </a:p>
        </p:txBody>
      </p:sp>
      <p:sp>
        <p:nvSpPr>
          <p:cNvPr id="10" name="TextBox 9"/>
          <p:cNvSpPr txBox="1"/>
          <p:nvPr/>
        </p:nvSpPr>
        <p:spPr>
          <a:xfrm>
            <a:off x="2390019" y="2765214"/>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p>
        </p:txBody>
      </p:sp>
      <p:sp>
        <p:nvSpPr>
          <p:cNvPr id="12" name="TextBox 11"/>
          <p:cNvSpPr txBox="1"/>
          <p:nvPr/>
        </p:nvSpPr>
        <p:spPr>
          <a:xfrm>
            <a:off x="4388155" y="2765214"/>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p:txBody>
      </p:sp>
      <p:sp>
        <p:nvSpPr>
          <p:cNvPr id="13" name="TextBox 12"/>
          <p:cNvSpPr txBox="1"/>
          <p:nvPr/>
        </p:nvSpPr>
        <p:spPr>
          <a:xfrm>
            <a:off x="7055154" y="2765214"/>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a</a:t>
            </a:r>
            <a:r>
              <a:rPr lang="en-US" baseline="-25000" dirty="0" smtClean="0">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r>
              <a:rPr lang="en-US" dirty="0" smtClean="0">
                <a:cs typeface="Calibri" pitchFamily="34" charset="0"/>
              </a:rPr>
              <a:t>, </a:t>
            </a:r>
            <a:r>
              <a:rPr lang="en-US" dirty="0" smtClean="0">
                <a:cs typeface="Calibri" pitchFamily="34" charset="0"/>
                <a:sym typeface="Symbol"/>
              </a:rPr>
              <a:t>v</a:t>
            </a:r>
            <a:r>
              <a:rPr lang="en-US" baseline="-25000" dirty="0" smtClean="0">
                <a:cs typeface="Calibri" pitchFamily="34" charset="0"/>
                <a:sym typeface="Symbol"/>
              </a:rPr>
              <a:t>2 </a:t>
            </a:r>
            <a:r>
              <a:rPr lang="en-US" dirty="0" smtClean="0">
                <a:cs typeface="Calibri" pitchFamily="34" charset="0"/>
                <a:sym typeface="Symbol"/>
              </a:rPr>
              <a:t> v</a:t>
            </a:r>
            <a:r>
              <a:rPr lang="en-US" baseline="-25000" dirty="0" smtClean="0">
                <a:cs typeface="Calibri" pitchFamily="34" charset="0"/>
                <a:sym typeface="Symbol"/>
              </a:rPr>
              <a:t>3</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169334" y="2729827"/>
            <a:ext cx="4157133" cy="4372479"/>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Model construction:</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400" b="1" dirty="0" smtClean="0">
                <a:solidFill>
                  <a:schemeClr val="bg1"/>
                </a:solidFill>
                <a:latin typeface="Calibri" pitchFamily="34" charset="0"/>
                <a:sym typeface="Symbol"/>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lang="en-US" sz="2400" dirty="0" smtClean="0">
                <a:solidFill>
                  <a:schemeClr val="bg1"/>
                </a:solidFill>
                <a:latin typeface="Calibri" pitchFamily="34" charset="0"/>
                <a:cs typeface="Calibri" pitchFamily="34" charset="0"/>
              </a:rPr>
              <a:t>}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M(a) = M(b) = M(c) = M(s)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M(d) = M(e) = M(t)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1</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2</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3</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4</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p>
          <a:p>
            <a:pPr marL="384954" indent="-384954" algn="ctr">
              <a:lnSpc>
                <a:spcPct val="90000"/>
              </a:lnSpc>
              <a:spcBef>
                <a:spcPct val="20000"/>
              </a:spcBef>
              <a:buSzPct val="90000"/>
              <a:defRPr/>
            </a:pP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dirty="0" smtClean="0">
              <a:solidFill>
                <a:schemeClr val="bg1"/>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4" name="Content Placeholder 16"/>
          <p:cNvSpPr txBox="1">
            <a:spLocks/>
          </p:cNvSpPr>
          <p:nvPr/>
        </p:nvSpPr>
        <p:spPr>
          <a:xfrm>
            <a:off x="4673600" y="3360214"/>
            <a:ext cx="4470400" cy="1329595"/>
          </a:xfrm>
          <a:prstGeom prst="rect">
            <a:avLst/>
          </a:prstGeom>
        </p:spPr>
        <p:txBody>
          <a:bodyPr vert="horz" wrap="square" lIns="0" tIns="0" rIns="0" bIns="0" rtlCol="0">
            <a:spAutoFit/>
          </a:bodyPr>
          <a:lstStyle/>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rPr>
              <a:t>M(g)(</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i</a:t>
            </a:r>
            <a:r>
              <a:rPr kumimoji="0" lang="en-US" sz="2400" b="0" i="0" u="none" strike="noStrike" kern="1200" cap="none" spc="0" normalizeH="0" baseline="0" noProof="0" dirty="0" smtClean="0">
                <a:ln>
                  <a:noFill/>
                </a:ln>
                <a:solidFill>
                  <a:schemeClr val="bg1"/>
                </a:solidFill>
                <a:effectLst/>
                <a:uLnTx/>
                <a:uFillTx/>
                <a:latin typeface="Calibri" pitchFamily="34" charset="0"/>
              </a:rPr>
              <a:t>)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j </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if there is </a:t>
            </a:r>
            <a:r>
              <a:rPr kumimoji="0" lang="en-US" sz="2400" b="0" i="0" u="none" strike="noStrike" kern="1200" cap="none" spc="0" normalizeH="0" baseline="0" noProof="0" dirty="0" smtClean="0">
                <a:ln>
                  <a:noFill/>
                </a:ln>
                <a:solidFill>
                  <a:schemeClr val="bg1"/>
                </a:solidFill>
                <a:effectLst/>
                <a:uLnTx/>
                <a:uFillTx/>
                <a:latin typeface="Calibri" pitchFamily="34" charset="0"/>
                <a:cs typeface="Calibri" pitchFamily="34" charset="0"/>
                <a:sym typeface="Symbol"/>
              </a:rPr>
              <a:t>v  g(a) </a:t>
            </a:r>
            <a:r>
              <a:rPr kumimoji="0" lang="en-US" sz="2400" b="0" i="0" u="none" strike="noStrike" kern="1200" cap="none" spc="0" normalizeH="0" baseline="0" noProof="0" dirty="0" err="1" smtClean="0">
                <a:ln>
                  <a:noFill/>
                </a:ln>
                <a:solidFill>
                  <a:schemeClr val="bg1"/>
                </a:solidFill>
                <a:effectLst/>
                <a:uLnTx/>
                <a:uFillTx/>
                <a:latin typeface="Calibri" pitchFamily="34" charset="0"/>
                <a:cs typeface="Calibri" pitchFamily="34" charset="0"/>
                <a:sym typeface="Symbol"/>
              </a:rPr>
              <a:t>s.t</a:t>
            </a:r>
            <a:r>
              <a:rPr kumimoji="0" lang="en-US" sz="2400" b="0" i="0" u="none" strike="noStrike" kern="1200" cap="none" spc="0" normalizeH="0" baseline="0" noProof="0" dirty="0" smtClean="0">
                <a:ln>
                  <a:noFill/>
                </a:ln>
                <a:solidFill>
                  <a:schemeClr val="bg1"/>
                </a:solidFill>
                <a:effectLst/>
                <a:uLnTx/>
                <a:uFillTx/>
                <a:latin typeface="Calibri" pitchFamily="34" charset="0"/>
                <a:cs typeface="Calibri" pitchFamily="34" charset="0"/>
                <a:sym typeface="Symbol"/>
              </a:rPr>
              <a:t>.</a:t>
            </a: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M(a)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i</a:t>
            </a:r>
            <a:endPar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endParaRP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M(v)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j</a:t>
            </a: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k</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otherwise</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a</a:t>
            </a:r>
            <a:r>
              <a:rPr lang="en-US" baseline="-25000" dirty="0" smtClean="0">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r>
              <a:rPr lang="en-US" dirty="0" smtClean="0">
                <a:cs typeface="Calibri" pitchFamily="34" charset="0"/>
              </a:rPr>
              <a:t>, </a:t>
            </a:r>
            <a:r>
              <a:rPr lang="en-US" dirty="0" smtClean="0">
                <a:cs typeface="Calibri" pitchFamily="34" charset="0"/>
                <a:sym typeface="Symbol"/>
              </a:rPr>
              <a:t>v</a:t>
            </a:r>
            <a:r>
              <a:rPr lang="en-US" baseline="-25000" dirty="0" smtClean="0">
                <a:cs typeface="Calibri" pitchFamily="34" charset="0"/>
                <a:sym typeface="Symbol"/>
              </a:rPr>
              <a:t>2 </a:t>
            </a:r>
            <a:r>
              <a:rPr lang="en-US" dirty="0" smtClean="0">
                <a:cs typeface="Calibri" pitchFamily="34" charset="0"/>
                <a:sym typeface="Symbol"/>
              </a:rPr>
              <a:t> v</a:t>
            </a:r>
            <a:r>
              <a:rPr lang="en-US" baseline="-25000" dirty="0" smtClean="0">
                <a:cs typeface="Calibri" pitchFamily="34" charset="0"/>
                <a:sym typeface="Symbol"/>
              </a:rPr>
              <a:t>3</a:t>
            </a:r>
            <a:endParaRPr lang="en-US" dirty="0" smtClean="0">
              <a:cs typeface="Calibri" pitchFamily="34" charset="0"/>
              <a:sym typeface="Symbol"/>
            </a:endParaRPr>
          </a:p>
          <a:p>
            <a:pPr algn="ctr">
              <a:buNone/>
            </a:pP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1</a:t>
            </a:r>
            <a:r>
              <a:rPr lang="en-US" dirty="0" smtClean="0">
                <a:cs typeface="Calibri" pitchFamily="34" charset="0"/>
                <a:sym typeface="Symbol"/>
              </a:rPr>
              <a:t>  g(</a:t>
            </a:r>
            <a:r>
              <a:rPr lang="en-US" dirty="0" smtClean="0">
                <a:solidFill>
                  <a:srgbClr xmlns:mc="http://schemas.openxmlformats.org/markup-compatibility/2006" xmlns:a14="http://schemas.microsoft.com/office/drawing/2007/7/7/main" val="FF0000" mc:Ignorable=""/>
                </a:solidFill>
                <a:cs typeface="Calibri" pitchFamily="34" charset="0"/>
                <a:sym typeface="Symbol"/>
              </a:rPr>
              <a:t>d</a:t>
            </a:r>
            <a:r>
              <a:rPr lang="en-US" dirty="0" smtClean="0">
                <a:cs typeface="Calibri" pitchFamily="34" charset="0"/>
                <a:sym typeface="Symbol"/>
              </a:rPr>
              <a:t>),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169334" y="2729827"/>
            <a:ext cx="4157133" cy="4507901"/>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Model construction:</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400" b="1" dirty="0" smtClean="0">
                <a:solidFill>
                  <a:schemeClr val="bg1"/>
                </a:solidFill>
                <a:latin typeface="Calibri" pitchFamily="34" charset="0"/>
                <a:sym typeface="Symbol"/>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lang="en-US" sz="2400" dirty="0" smtClean="0">
                <a:solidFill>
                  <a:schemeClr val="bg1"/>
                </a:solidFill>
                <a:latin typeface="Calibri" pitchFamily="34" charset="0"/>
                <a:cs typeface="Calibri" pitchFamily="34" charset="0"/>
              </a:rPr>
              <a:t>}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M(a) = M(b) = M(c) = M(s)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d</a:t>
            </a:r>
            <a:r>
              <a:rPr lang="en-US" sz="2400" dirty="0" smtClean="0">
                <a:solidFill>
                  <a:schemeClr val="bg1"/>
                </a:solidFill>
                <a:latin typeface="Calibri" pitchFamily="34" charset="0"/>
                <a:cs typeface="Calibri" pitchFamily="34" charset="0"/>
              </a:rPr>
              <a:t>) = M(e) = M(t)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a:t>
            </a:r>
            <a:r>
              <a:rPr lang="en-US" sz="24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v</a:t>
            </a:r>
            <a:r>
              <a:rPr lang="en-US" sz="2400" baseline="-250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1</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2</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3</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4</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M(g)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2 </a:t>
            </a:r>
            <a:r>
              <a:rPr lang="en-US" sz="2400" dirty="0" smtClean="0">
                <a:solidFill>
                  <a:schemeClr val="bg1"/>
                </a:solidFill>
                <a:latin typeface="Calibri" pitchFamily="34" charset="0"/>
                <a:cs typeface="Calibri" pitchFamily="34" charset="0"/>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dirty="0" smtClean="0">
                <a:solidFill>
                  <a:schemeClr val="bg1"/>
                </a:solidFill>
                <a:latin typeface="Calibri" pitchFamily="34" charset="0"/>
                <a:cs typeface="Calibri" pitchFamily="34" charset="0"/>
              </a:rPr>
              <a:t>}</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dirty="0" smtClean="0">
              <a:solidFill>
                <a:schemeClr val="bg1"/>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4" name="Content Placeholder 16"/>
          <p:cNvSpPr txBox="1">
            <a:spLocks/>
          </p:cNvSpPr>
          <p:nvPr/>
        </p:nvSpPr>
        <p:spPr>
          <a:xfrm>
            <a:off x="4673600" y="3360214"/>
            <a:ext cx="4470400" cy="1329595"/>
          </a:xfrm>
          <a:prstGeom prst="rect">
            <a:avLst/>
          </a:prstGeom>
        </p:spPr>
        <p:txBody>
          <a:bodyPr vert="horz" wrap="square" lIns="0" tIns="0" rIns="0" bIns="0" rtlCol="0">
            <a:spAutoFit/>
          </a:bodyPr>
          <a:lstStyle/>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rPr>
              <a:t>M(g)(</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i</a:t>
            </a:r>
            <a:r>
              <a:rPr kumimoji="0" lang="en-US" sz="2400" b="0" i="0" u="none" strike="noStrike" kern="1200" cap="none" spc="0" normalizeH="0" baseline="0" noProof="0" dirty="0" smtClean="0">
                <a:ln>
                  <a:noFill/>
                </a:ln>
                <a:solidFill>
                  <a:schemeClr val="bg1"/>
                </a:solidFill>
                <a:effectLst/>
                <a:uLnTx/>
                <a:uFillTx/>
                <a:latin typeface="Calibri" pitchFamily="34" charset="0"/>
              </a:rPr>
              <a:t>)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j </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if there is </a:t>
            </a:r>
            <a:r>
              <a:rPr kumimoji="0" lang="en-US" sz="2400" b="0" i="0" u="none" strike="noStrike" kern="1200" cap="none" spc="0" normalizeH="0" baseline="0" noProof="0" dirty="0" smtClean="0">
                <a:ln>
                  <a:noFill/>
                </a:ln>
                <a:solidFill>
                  <a:schemeClr val="bg1"/>
                </a:solidFill>
                <a:effectLst/>
                <a:uLnTx/>
                <a:uFillTx/>
                <a:latin typeface="Calibri" pitchFamily="34" charset="0"/>
                <a:cs typeface="Calibri" pitchFamily="34" charset="0"/>
                <a:sym typeface="Symbol"/>
              </a:rPr>
              <a:t>v  g(a) </a:t>
            </a:r>
            <a:r>
              <a:rPr kumimoji="0" lang="en-US" sz="2400" b="0" i="0" u="none" strike="noStrike" kern="1200" cap="none" spc="0" normalizeH="0" baseline="0" noProof="0" dirty="0" err="1" smtClean="0">
                <a:ln>
                  <a:noFill/>
                </a:ln>
                <a:solidFill>
                  <a:schemeClr val="bg1"/>
                </a:solidFill>
                <a:effectLst/>
                <a:uLnTx/>
                <a:uFillTx/>
                <a:latin typeface="Calibri" pitchFamily="34" charset="0"/>
                <a:cs typeface="Calibri" pitchFamily="34" charset="0"/>
                <a:sym typeface="Symbol"/>
              </a:rPr>
              <a:t>s.t</a:t>
            </a:r>
            <a:r>
              <a:rPr kumimoji="0" lang="en-US" sz="2400" b="0" i="0" u="none" strike="noStrike" kern="1200" cap="none" spc="0" normalizeH="0" baseline="0" noProof="0" dirty="0" smtClean="0">
                <a:ln>
                  <a:noFill/>
                </a:ln>
                <a:solidFill>
                  <a:schemeClr val="bg1"/>
                </a:solidFill>
                <a:effectLst/>
                <a:uLnTx/>
                <a:uFillTx/>
                <a:latin typeface="Calibri" pitchFamily="34" charset="0"/>
                <a:cs typeface="Calibri" pitchFamily="34" charset="0"/>
                <a:sym typeface="Symbol"/>
              </a:rPr>
              <a:t>.</a:t>
            </a: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M(a)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i</a:t>
            </a:r>
            <a:endPar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endParaRP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M(v)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j</a:t>
            </a: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k</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otherwise</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a</a:t>
            </a:r>
            <a:r>
              <a:rPr lang="en-US" baseline="-25000" dirty="0" smtClean="0">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r>
              <a:rPr lang="en-US" dirty="0" smtClean="0">
                <a:cs typeface="Calibri" pitchFamily="34" charset="0"/>
              </a:rPr>
              <a:t>, </a:t>
            </a:r>
            <a:r>
              <a:rPr lang="en-US" dirty="0" smtClean="0">
                <a:cs typeface="Calibri" pitchFamily="34" charset="0"/>
                <a:sym typeface="Symbol"/>
              </a:rPr>
              <a:t>v</a:t>
            </a:r>
            <a:r>
              <a:rPr lang="en-US" baseline="-25000" dirty="0" smtClean="0">
                <a:cs typeface="Calibri" pitchFamily="34" charset="0"/>
                <a:sym typeface="Symbol"/>
              </a:rPr>
              <a:t>2 </a:t>
            </a:r>
            <a:r>
              <a:rPr lang="en-US" dirty="0" smtClean="0">
                <a:cs typeface="Calibri" pitchFamily="34" charset="0"/>
                <a:sym typeface="Symbol"/>
              </a:rPr>
              <a:t> v</a:t>
            </a:r>
            <a:r>
              <a:rPr lang="en-US" baseline="-25000" dirty="0" smtClean="0">
                <a:cs typeface="Calibri" pitchFamily="34" charset="0"/>
                <a:sym typeface="Symbol"/>
              </a:rPr>
              <a:t>3</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2</a:t>
            </a:r>
            <a:r>
              <a:rPr lang="en-US" dirty="0" smtClean="0">
                <a:cs typeface="Calibri" pitchFamily="34" charset="0"/>
                <a:sym typeface="Symbol"/>
              </a:rPr>
              <a:t>  g(</a:t>
            </a:r>
            <a:r>
              <a:rPr lang="en-US" dirty="0" smtClean="0">
                <a:solidFill>
                  <a:srgbClr xmlns:mc="http://schemas.openxmlformats.org/markup-compatibility/2006" xmlns:a14="http://schemas.microsoft.com/office/drawing/2007/7/7/main" val="FF0000" mc:Ignorable=""/>
                </a:solidFill>
                <a:cs typeface="Calibri" pitchFamily="34" charset="0"/>
                <a:sym typeface="Symbol"/>
              </a:rPr>
              <a:t>e</a:t>
            </a:r>
            <a:r>
              <a:rPr lang="en-US" dirty="0" smtClean="0">
                <a:cs typeface="Calibri" pitchFamily="34" charset="0"/>
                <a:sym typeface="Symbol"/>
              </a:rPr>
              <a:t>),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169334" y="2729827"/>
            <a:ext cx="4157133" cy="4507901"/>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Model construction:</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400" b="1" dirty="0" smtClean="0">
                <a:solidFill>
                  <a:schemeClr val="bg1"/>
                </a:solidFill>
                <a:latin typeface="Calibri" pitchFamily="34" charset="0"/>
                <a:sym typeface="Symbol"/>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lang="en-US" sz="2400" dirty="0" smtClean="0">
                <a:solidFill>
                  <a:schemeClr val="bg1"/>
                </a:solidFill>
                <a:latin typeface="Calibri" pitchFamily="34" charset="0"/>
                <a:cs typeface="Calibri" pitchFamily="34" charset="0"/>
              </a:rPr>
              <a:t>}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M(a) = M(b) = M(c) = M(s)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M(d) = M(</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e</a:t>
            </a:r>
            <a:r>
              <a:rPr lang="en-US" sz="2400" dirty="0" smtClean="0">
                <a:solidFill>
                  <a:schemeClr val="bg1"/>
                </a:solidFill>
                <a:latin typeface="Calibri" pitchFamily="34" charset="0"/>
                <a:cs typeface="Calibri" pitchFamily="34" charset="0"/>
              </a:rPr>
              <a:t>) = M(t)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1</a:t>
            </a:r>
            <a:r>
              <a:rPr lang="en-US" sz="2400" dirty="0" smtClean="0">
                <a:solidFill>
                  <a:schemeClr val="bg1"/>
                </a:solidFill>
                <a:latin typeface="Calibri" pitchFamily="34" charset="0"/>
                <a:cs typeface="Calibri" pitchFamily="34" charset="0"/>
              </a:rPr>
              <a:t>) = M(</a:t>
            </a:r>
            <a:r>
              <a:rPr lang="en-US" sz="24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v</a:t>
            </a:r>
            <a:r>
              <a:rPr lang="en-US" sz="2400" baseline="-250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2</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3</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4</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M(g)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2 </a:t>
            </a:r>
            <a:r>
              <a:rPr lang="en-US" sz="2400" dirty="0" smtClean="0">
                <a:solidFill>
                  <a:schemeClr val="bg1"/>
                </a:solidFill>
                <a:latin typeface="Calibri" pitchFamily="34" charset="0"/>
                <a:cs typeface="Calibri" pitchFamily="34" charset="0"/>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dirty="0" smtClean="0">
                <a:solidFill>
                  <a:schemeClr val="bg1"/>
                </a:solidFill>
                <a:latin typeface="Calibri" pitchFamily="34" charset="0"/>
                <a:cs typeface="Calibri" pitchFamily="34" charset="0"/>
              </a:rPr>
              <a:t>}</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dirty="0" smtClean="0">
              <a:solidFill>
                <a:schemeClr val="bg1"/>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4" name="Content Placeholder 16"/>
          <p:cNvSpPr txBox="1">
            <a:spLocks/>
          </p:cNvSpPr>
          <p:nvPr/>
        </p:nvSpPr>
        <p:spPr>
          <a:xfrm>
            <a:off x="4673600" y="3360214"/>
            <a:ext cx="4470400" cy="1329595"/>
          </a:xfrm>
          <a:prstGeom prst="rect">
            <a:avLst/>
          </a:prstGeom>
        </p:spPr>
        <p:txBody>
          <a:bodyPr vert="horz" wrap="square" lIns="0" tIns="0" rIns="0" bIns="0" rtlCol="0">
            <a:spAutoFit/>
          </a:bodyPr>
          <a:lstStyle/>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rPr>
              <a:t>M(g)(</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i</a:t>
            </a:r>
            <a:r>
              <a:rPr kumimoji="0" lang="en-US" sz="2400" b="0" i="0" u="none" strike="noStrike" kern="1200" cap="none" spc="0" normalizeH="0" baseline="0" noProof="0" dirty="0" smtClean="0">
                <a:ln>
                  <a:noFill/>
                </a:ln>
                <a:solidFill>
                  <a:schemeClr val="bg1"/>
                </a:solidFill>
                <a:effectLst/>
                <a:uLnTx/>
                <a:uFillTx/>
                <a:latin typeface="Calibri" pitchFamily="34" charset="0"/>
              </a:rPr>
              <a:t>)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j </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if there is </a:t>
            </a:r>
            <a:r>
              <a:rPr kumimoji="0" lang="en-US" sz="2400" b="0" i="0" u="none" strike="noStrike" kern="1200" cap="none" spc="0" normalizeH="0" baseline="0" noProof="0" dirty="0" smtClean="0">
                <a:ln>
                  <a:noFill/>
                </a:ln>
                <a:solidFill>
                  <a:schemeClr val="bg1"/>
                </a:solidFill>
                <a:effectLst/>
                <a:uLnTx/>
                <a:uFillTx/>
                <a:latin typeface="Calibri" pitchFamily="34" charset="0"/>
                <a:cs typeface="Calibri" pitchFamily="34" charset="0"/>
                <a:sym typeface="Symbol"/>
              </a:rPr>
              <a:t>v  g(a) </a:t>
            </a:r>
            <a:r>
              <a:rPr kumimoji="0" lang="en-US" sz="2400" b="0" i="0" u="none" strike="noStrike" kern="1200" cap="none" spc="0" normalizeH="0" baseline="0" noProof="0" dirty="0" err="1" smtClean="0">
                <a:ln>
                  <a:noFill/>
                </a:ln>
                <a:solidFill>
                  <a:schemeClr val="bg1"/>
                </a:solidFill>
                <a:effectLst/>
                <a:uLnTx/>
                <a:uFillTx/>
                <a:latin typeface="Calibri" pitchFamily="34" charset="0"/>
                <a:cs typeface="Calibri" pitchFamily="34" charset="0"/>
                <a:sym typeface="Symbol"/>
              </a:rPr>
              <a:t>s.t</a:t>
            </a:r>
            <a:r>
              <a:rPr kumimoji="0" lang="en-US" sz="2400" b="0" i="0" u="none" strike="noStrike" kern="1200" cap="none" spc="0" normalizeH="0" baseline="0" noProof="0" dirty="0" smtClean="0">
                <a:ln>
                  <a:noFill/>
                </a:ln>
                <a:solidFill>
                  <a:schemeClr val="bg1"/>
                </a:solidFill>
                <a:effectLst/>
                <a:uLnTx/>
                <a:uFillTx/>
                <a:latin typeface="Calibri" pitchFamily="34" charset="0"/>
                <a:cs typeface="Calibri" pitchFamily="34" charset="0"/>
                <a:sym typeface="Symbol"/>
              </a:rPr>
              <a:t>.</a:t>
            </a: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M(a)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i</a:t>
            </a:r>
            <a:endPar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endParaRP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M(v)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j</a:t>
            </a: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k</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otherwise</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a</a:t>
            </a:r>
            <a:r>
              <a:rPr lang="en-US" baseline="-25000" dirty="0" smtClean="0">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r>
              <a:rPr lang="en-US" dirty="0" smtClean="0">
                <a:cs typeface="Calibri" pitchFamily="34" charset="0"/>
              </a:rPr>
              <a:t>, </a:t>
            </a:r>
            <a:r>
              <a:rPr lang="en-US" dirty="0" smtClean="0">
                <a:cs typeface="Calibri" pitchFamily="34" charset="0"/>
                <a:sym typeface="Symbol"/>
              </a:rPr>
              <a:t>v</a:t>
            </a:r>
            <a:r>
              <a:rPr lang="en-US" baseline="-25000" dirty="0" smtClean="0">
                <a:cs typeface="Calibri" pitchFamily="34" charset="0"/>
                <a:sym typeface="Symbol"/>
              </a:rPr>
              <a:t>2 </a:t>
            </a:r>
            <a:r>
              <a:rPr lang="en-US" dirty="0" smtClean="0">
                <a:cs typeface="Calibri" pitchFamily="34" charset="0"/>
                <a:sym typeface="Symbol"/>
              </a:rPr>
              <a:t> v</a:t>
            </a:r>
            <a:r>
              <a:rPr lang="en-US" baseline="-25000" dirty="0" smtClean="0">
                <a:cs typeface="Calibri" pitchFamily="34" charset="0"/>
                <a:sym typeface="Symbol"/>
              </a:rPr>
              <a:t>3</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169334" y="2729827"/>
            <a:ext cx="4157133" cy="4507901"/>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Model construction:</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400" b="1" dirty="0" smtClean="0">
                <a:solidFill>
                  <a:schemeClr val="bg1"/>
                </a:solidFill>
                <a:latin typeface="Calibri" pitchFamily="34" charset="0"/>
                <a:sym typeface="Symbol"/>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lang="en-US" sz="2400" dirty="0" smtClean="0">
                <a:solidFill>
                  <a:schemeClr val="bg1"/>
                </a:solidFill>
                <a:latin typeface="Calibri" pitchFamily="34" charset="0"/>
                <a:cs typeface="Calibri" pitchFamily="34" charset="0"/>
              </a:rPr>
              <a:t>}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M(a) = M(b) = M(c) = M(s)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M(d) = M(e) = M(t)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1</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2</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3</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4</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M(g)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2 </a:t>
            </a:r>
            <a:r>
              <a:rPr lang="en-US" sz="2400" dirty="0" smtClean="0">
                <a:solidFill>
                  <a:schemeClr val="bg1"/>
                </a:solidFill>
                <a:latin typeface="Calibri" pitchFamily="34" charset="0"/>
                <a:cs typeface="Calibri" pitchFamily="34" charset="0"/>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dirty="0" smtClean="0">
                <a:solidFill>
                  <a:schemeClr val="bg1"/>
                </a:solidFill>
                <a:latin typeface="Calibri" pitchFamily="34" charset="0"/>
                <a:cs typeface="Calibri" pitchFamily="34" charset="0"/>
              </a:rPr>
              <a:t>, else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dirty="0" smtClean="0">
                <a:solidFill>
                  <a:schemeClr val="bg1"/>
                </a:solidFill>
                <a:latin typeface="Calibri" pitchFamily="34" charset="0"/>
                <a:cs typeface="Calibri" pitchFamily="34" charset="0"/>
              </a:rPr>
              <a:t>}</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dirty="0" smtClean="0">
              <a:solidFill>
                <a:schemeClr val="bg1"/>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4" name="Content Placeholder 16"/>
          <p:cNvSpPr txBox="1">
            <a:spLocks/>
          </p:cNvSpPr>
          <p:nvPr/>
        </p:nvSpPr>
        <p:spPr>
          <a:xfrm>
            <a:off x="4673600" y="3360214"/>
            <a:ext cx="4470400" cy="1329595"/>
          </a:xfrm>
          <a:prstGeom prst="rect">
            <a:avLst/>
          </a:prstGeom>
        </p:spPr>
        <p:txBody>
          <a:bodyPr vert="horz" wrap="square" lIns="0" tIns="0" rIns="0" bIns="0" rtlCol="0">
            <a:spAutoFit/>
          </a:bodyPr>
          <a:lstStyle/>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rPr>
              <a:t>M(g)(</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i</a:t>
            </a:r>
            <a:r>
              <a:rPr kumimoji="0" lang="en-US" sz="2400" b="0" i="0" u="none" strike="noStrike" kern="1200" cap="none" spc="0" normalizeH="0" baseline="0" noProof="0" dirty="0" smtClean="0">
                <a:ln>
                  <a:noFill/>
                </a:ln>
                <a:solidFill>
                  <a:schemeClr val="bg1"/>
                </a:solidFill>
                <a:effectLst/>
                <a:uLnTx/>
                <a:uFillTx/>
                <a:latin typeface="Calibri" pitchFamily="34" charset="0"/>
              </a:rPr>
              <a:t>)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j </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if there is </a:t>
            </a:r>
            <a:r>
              <a:rPr kumimoji="0" lang="en-US" sz="2400" b="0" i="0" u="none" strike="noStrike" kern="1200" cap="none" spc="0" normalizeH="0" baseline="0" noProof="0" dirty="0" smtClean="0">
                <a:ln>
                  <a:noFill/>
                </a:ln>
                <a:solidFill>
                  <a:schemeClr val="bg1"/>
                </a:solidFill>
                <a:effectLst/>
                <a:uLnTx/>
                <a:uFillTx/>
                <a:latin typeface="Calibri" pitchFamily="34" charset="0"/>
                <a:cs typeface="Calibri" pitchFamily="34" charset="0"/>
                <a:sym typeface="Symbol"/>
              </a:rPr>
              <a:t>v  g(a) </a:t>
            </a:r>
            <a:r>
              <a:rPr kumimoji="0" lang="en-US" sz="2400" b="0" i="0" u="none" strike="noStrike" kern="1200" cap="none" spc="0" normalizeH="0" baseline="0" noProof="0" dirty="0" err="1" smtClean="0">
                <a:ln>
                  <a:noFill/>
                </a:ln>
                <a:solidFill>
                  <a:schemeClr val="bg1"/>
                </a:solidFill>
                <a:effectLst/>
                <a:uLnTx/>
                <a:uFillTx/>
                <a:latin typeface="Calibri" pitchFamily="34" charset="0"/>
                <a:cs typeface="Calibri" pitchFamily="34" charset="0"/>
                <a:sym typeface="Symbol"/>
              </a:rPr>
              <a:t>s.t</a:t>
            </a:r>
            <a:r>
              <a:rPr kumimoji="0" lang="en-US" sz="2400" b="0" i="0" u="none" strike="noStrike" kern="1200" cap="none" spc="0" normalizeH="0" baseline="0" noProof="0" dirty="0" smtClean="0">
                <a:ln>
                  <a:noFill/>
                </a:ln>
                <a:solidFill>
                  <a:schemeClr val="bg1"/>
                </a:solidFill>
                <a:effectLst/>
                <a:uLnTx/>
                <a:uFillTx/>
                <a:latin typeface="Calibri" pitchFamily="34" charset="0"/>
                <a:cs typeface="Calibri" pitchFamily="34" charset="0"/>
                <a:sym typeface="Symbol"/>
              </a:rPr>
              <a:t>.</a:t>
            </a: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M(a)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i</a:t>
            </a:r>
            <a:endPar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endParaRP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M(v)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j</a:t>
            </a: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k</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otherwise</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a:t>
            </a:r>
            <a:endParaRPr lang="en-US" dirty="0"/>
          </a:p>
        </p:txBody>
      </p:sp>
      <p:sp>
        <p:nvSpPr>
          <p:cNvPr id="3" name="Content Placeholder 2"/>
          <p:cNvSpPr>
            <a:spLocks noGrp="1"/>
          </p:cNvSpPr>
          <p:nvPr>
            <p:ph idx="1"/>
          </p:nvPr>
        </p:nvSpPr>
        <p:spPr>
          <a:xfrm>
            <a:off x="381000" y="1412875"/>
            <a:ext cx="8382000" cy="3705630"/>
          </a:xfrm>
        </p:spPr>
        <p:txBody>
          <a:bodyPr/>
          <a:lstStyle/>
          <a:p>
            <a:pPr>
              <a:buNone/>
            </a:pPr>
            <a:r>
              <a:rPr lang="en-US" dirty="0" smtClean="0"/>
              <a:t>Formulas:   </a:t>
            </a:r>
            <a:r>
              <a:rPr lang="en-US" i="1" dirty="0" smtClean="0">
                <a:solidFill>
                  <a:srgbClr xmlns:mc="http://schemas.openxmlformats.org/markup-compatibility/2006" xmlns:a14="http://schemas.microsoft.com/office/drawing/2007/7/7/main" val="FF0000" mc:Ignorable=""/>
                </a:solidFill>
                <a:sym typeface="Symbol"/>
              </a:rPr>
              <a:t></a:t>
            </a:r>
            <a:r>
              <a:rPr lang="en-US" dirty="0" smtClean="0">
                <a:solidFill>
                  <a:srgbClr xmlns:mc="http://schemas.openxmlformats.org/markup-compatibility/2006" xmlns:a14="http://schemas.microsoft.com/office/drawing/2007/7/7/main" val="FF0000" mc:Ignorable=""/>
                </a:solidFill>
                <a:sym typeface="Symbol"/>
              </a:rPr>
              <a:t> := </a:t>
            </a:r>
            <a:r>
              <a:rPr lang="en-US" i="1" dirty="0" smtClean="0">
                <a:solidFill>
                  <a:srgbClr xmlns:mc="http://schemas.openxmlformats.org/markup-compatibility/2006" xmlns:a14="http://schemas.microsoft.com/office/drawing/2007/7/7/main" val="FF0000" mc:Ignorable=""/>
                </a:solidFill>
              </a:rPr>
              <a:t>p</a:t>
            </a:r>
            <a:r>
              <a:rPr lang="en-US" dirty="0" smtClean="0">
                <a:solidFill>
                  <a:srgbClr xmlns:mc="http://schemas.openxmlformats.org/markup-compatibility/2006" xmlns:a14="http://schemas.microsoft.com/office/drawing/2007/7/7/main" val="FF0000" mc:Ignorable=""/>
                </a:solidFill>
              </a:rPr>
              <a:t> | </a:t>
            </a:r>
            <a:r>
              <a:rPr lang="en-US" i="1" dirty="0" smtClean="0">
                <a:solidFill>
                  <a:srgbClr xmlns:mc="http://schemas.openxmlformats.org/markup-compatibility/2006" xmlns:a14="http://schemas.microsoft.com/office/drawing/2007/7/7/main" val="FF0000" mc:Ignorable=""/>
                </a:solidFill>
                <a:sym typeface="Symbol"/>
              </a:rPr>
              <a:t></a:t>
            </a:r>
            <a:r>
              <a:rPr lang="en-US" i="1" baseline="-25000" dirty="0" smtClean="0">
                <a:solidFill>
                  <a:srgbClr xmlns:mc="http://schemas.openxmlformats.org/markup-compatibility/2006" xmlns:a14="http://schemas.microsoft.com/office/drawing/2007/7/7/main" val="FF0000" mc:Ignorable=""/>
                </a:solidFill>
                <a:sym typeface="Symbol"/>
              </a:rPr>
              <a:t>1</a:t>
            </a:r>
            <a:r>
              <a:rPr lang="en-US" dirty="0" smtClean="0">
                <a:solidFill>
                  <a:srgbClr xmlns:mc="http://schemas.openxmlformats.org/markup-compatibility/2006" xmlns:a14="http://schemas.microsoft.com/office/drawing/2007/7/7/main" val="FF0000" mc:Ignorable=""/>
                </a:solidFill>
              </a:rPr>
              <a:t> </a:t>
            </a:r>
            <a:r>
              <a:rPr lang="en-US" dirty="0" smtClean="0">
                <a:solidFill>
                  <a:srgbClr xmlns:mc="http://schemas.openxmlformats.org/markup-compatibility/2006" xmlns:a14="http://schemas.microsoft.com/office/drawing/2007/7/7/main" val="FF0000" mc:Ignorable=""/>
                </a:solidFill>
                <a:sym typeface="Symbol"/>
              </a:rPr>
              <a:t></a:t>
            </a:r>
            <a:r>
              <a:rPr lang="en-US" i="1" dirty="0" smtClean="0">
                <a:solidFill>
                  <a:srgbClr xmlns:mc="http://schemas.openxmlformats.org/markup-compatibility/2006" xmlns:a14="http://schemas.microsoft.com/office/drawing/2007/7/7/main" val="FF0000" mc:Ignorable=""/>
                </a:solidFill>
                <a:sym typeface="Symbol"/>
              </a:rPr>
              <a:t></a:t>
            </a:r>
            <a:r>
              <a:rPr lang="en-US" i="1" baseline="-25000" dirty="0" smtClean="0">
                <a:solidFill>
                  <a:srgbClr xmlns:mc="http://schemas.openxmlformats.org/markup-compatibility/2006" xmlns:a14="http://schemas.microsoft.com/office/drawing/2007/7/7/main" val="FF0000" mc:Ignorable=""/>
                </a:solidFill>
                <a:sym typeface="Symbol"/>
              </a:rPr>
              <a:t>2</a:t>
            </a:r>
            <a:r>
              <a:rPr lang="en-US" i="1" dirty="0" smtClean="0">
                <a:solidFill>
                  <a:srgbClr xmlns:mc="http://schemas.openxmlformats.org/markup-compatibility/2006" xmlns:a14="http://schemas.microsoft.com/office/drawing/2007/7/7/main" val="FF0000" mc:Ignorable=""/>
                </a:solidFill>
                <a:sym typeface="Symbol"/>
              </a:rPr>
              <a:t>  </a:t>
            </a:r>
            <a:r>
              <a:rPr lang="en-US" dirty="0" smtClean="0">
                <a:solidFill>
                  <a:srgbClr xmlns:mc="http://schemas.openxmlformats.org/markup-compatibility/2006" xmlns:a14="http://schemas.microsoft.com/office/drawing/2007/7/7/main" val="FF0000" mc:Ignorable=""/>
                </a:solidFill>
                <a:sym typeface="Symbol"/>
              </a:rPr>
              <a:t>|</a:t>
            </a:r>
            <a:r>
              <a:rPr lang="en-US" i="1" dirty="0" smtClean="0">
                <a:solidFill>
                  <a:srgbClr xmlns:mc="http://schemas.openxmlformats.org/markup-compatibility/2006" xmlns:a14="http://schemas.microsoft.com/office/drawing/2007/7/7/main" val="FF0000" mc:Ignorable=""/>
                </a:solidFill>
                <a:sym typeface="Symbol"/>
              </a:rPr>
              <a:t> </a:t>
            </a:r>
            <a:r>
              <a:rPr lang="en-US" i="1" baseline="-25000" dirty="0" smtClean="0">
                <a:solidFill>
                  <a:srgbClr xmlns:mc="http://schemas.openxmlformats.org/markup-compatibility/2006" xmlns:a14="http://schemas.microsoft.com/office/drawing/2007/7/7/main" val="FF0000" mc:Ignorable=""/>
                </a:solidFill>
                <a:sym typeface="Symbol"/>
              </a:rPr>
              <a:t>1</a:t>
            </a:r>
            <a:r>
              <a:rPr lang="en-US" dirty="0" smtClean="0">
                <a:solidFill>
                  <a:srgbClr xmlns:mc="http://schemas.openxmlformats.org/markup-compatibility/2006" xmlns:a14="http://schemas.microsoft.com/office/drawing/2007/7/7/main" val="FF0000" mc:Ignorable=""/>
                </a:solidFill>
              </a:rPr>
              <a:t> </a:t>
            </a:r>
            <a:r>
              <a:rPr lang="en-US" dirty="0" smtClean="0">
                <a:solidFill>
                  <a:srgbClr xmlns:mc="http://schemas.openxmlformats.org/markup-compatibility/2006" xmlns:a14="http://schemas.microsoft.com/office/drawing/2007/7/7/main" val="FF0000" mc:Ignorable=""/>
                </a:solidFill>
                <a:sym typeface="Symbol"/>
              </a:rPr>
              <a:t></a:t>
            </a:r>
            <a:r>
              <a:rPr lang="en-US" i="1" dirty="0" smtClean="0">
                <a:solidFill>
                  <a:srgbClr xmlns:mc="http://schemas.openxmlformats.org/markup-compatibility/2006" xmlns:a14="http://schemas.microsoft.com/office/drawing/2007/7/7/main" val="FF0000" mc:Ignorable=""/>
                </a:solidFill>
                <a:sym typeface="Symbol"/>
              </a:rPr>
              <a:t></a:t>
            </a:r>
            <a:r>
              <a:rPr lang="en-US" i="1" baseline="-25000" dirty="0" smtClean="0">
                <a:solidFill>
                  <a:srgbClr xmlns:mc="http://schemas.openxmlformats.org/markup-compatibility/2006" xmlns:a14="http://schemas.microsoft.com/office/drawing/2007/7/7/main" val="FF0000" mc:Ignorable=""/>
                </a:solidFill>
                <a:sym typeface="Symbol"/>
              </a:rPr>
              <a:t>2</a:t>
            </a:r>
            <a:r>
              <a:rPr lang="en-US" i="1" dirty="0" smtClean="0">
                <a:solidFill>
                  <a:srgbClr xmlns:mc="http://schemas.openxmlformats.org/markup-compatibility/2006" xmlns:a14="http://schemas.microsoft.com/office/drawing/2007/7/7/main" val="FF0000" mc:Ignorable=""/>
                </a:solidFill>
                <a:sym typeface="Symbol"/>
              </a:rPr>
              <a:t>  </a:t>
            </a:r>
            <a:r>
              <a:rPr lang="en-US" dirty="0" smtClean="0">
                <a:solidFill>
                  <a:srgbClr xmlns:mc="http://schemas.openxmlformats.org/markup-compatibility/2006" xmlns:a14="http://schemas.microsoft.com/office/drawing/2007/7/7/main" val="FF0000" mc:Ignorable=""/>
                </a:solidFill>
                <a:sym typeface="Symbol"/>
              </a:rPr>
              <a:t>|</a:t>
            </a:r>
            <a:r>
              <a:rPr lang="en-US" i="1" dirty="0" smtClean="0">
                <a:solidFill>
                  <a:srgbClr xmlns:mc="http://schemas.openxmlformats.org/markup-compatibility/2006" xmlns:a14="http://schemas.microsoft.com/office/drawing/2007/7/7/main" val="FF0000" mc:Ignorable=""/>
                </a:solidFill>
                <a:sym typeface="Symbol"/>
              </a:rPr>
              <a:t> </a:t>
            </a:r>
            <a:r>
              <a:rPr lang="en-US" dirty="0" smtClean="0">
                <a:solidFill>
                  <a:srgbClr xmlns:mc="http://schemas.openxmlformats.org/markup-compatibility/2006" xmlns:a14="http://schemas.microsoft.com/office/drawing/2007/7/7/main" val="FF0000" mc:Ignorable=""/>
                </a:solidFill>
                <a:sym typeface="Symbol"/>
              </a:rPr>
              <a:t></a:t>
            </a:r>
            <a:r>
              <a:rPr lang="en-US" i="1" dirty="0" smtClean="0">
                <a:solidFill>
                  <a:srgbClr xmlns:mc="http://schemas.openxmlformats.org/markup-compatibility/2006" xmlns:a14="http://schemas.microsoft.com/office/drawing/2007/7/7/main" val="FF0000" mc:Ignorable=""/>
                </a:solidFill>
                <a:sym typeface="Symbol"/>
              </a:rPr>
              <a:t></a:t>
            </a:r>
            <a:r>
              <a:rPr lang="en-US" i="1" baseline="-25000" dirty="0" smtClean="0">
                <a:solidFill>
                  <a:srgbClr xmlns:mc="http://schemas.openxmlformats.org/markup-compatibility/2006" xmlns:a14="http://schemas.microsoft.com/office/drawing/2007/7/7/main" val="FF0000" mc:Ignorable=""/>
                </a:solidFill>
                <a:sym typeface="Symbol"/>
              </a:rPr>
              <a:t>1  </a:t>
            </a:r>
            <a:r>
              <a:rPr lang="en-US" dirty="0" smtClean="0">
                <a:solidFill>
                  <a:srgbClr xmlns:mc="http://schemas.openxmlformats.org/markup-compatibility/2006" xmlns:a14="http://schemas.microsoft.com/office/drawing/2007/7/7/main" val="FF0000" mc:Ignorable=""/>
                </a:solidFill>
              </a:rPr>
              <a:t>| </a:t>
            </a:r>
            <a:r>
              <a:rPr lang="en-US" i="1" dirty="0" smtClean="0">
                <a:solidFill>
                  <a:srgbClr xmlns:mc="http://schemas.openxmlformats.org/markup-compatibility/2006" xmlns:a14="http://schemas.microsoft.com/office/drawing/2007/7/7/main" val="FF0000" mc:Ignorable=""/>
                </a:solidFill>
                <a:sym typeface="Symbol"/>
              </a:rPr>
              <a:t></a:t>
            </a:r>
            <a:r>
              <a:rPr lang="en-US" i="1" baseline="-25000" dirty="0" smtClean="0">
                <a:solidFill>
                  <a:srgbClr xmlns:mc="http://schemas.openxmlformats.org/markup-compatibility/2006" xmlns:a14="http://schemas.microsoft.com/office/drawing/2007/7/7/main" val="FF0000" mc:Ignorable=""/>
                </a:solidFill>
                <a:sym typeface="Symbol"/>
              </a:rPr>
              <a:t>1</a:t>
            </a:r>
            <a:r>
              <a:rPr lang="en-US" dirty="0" smtClean="0">
                <a:solidFill>
                  <a:srgbClr xmlns:mc="http://schemas.openxmlformats.org/markup-compatibility/2006" xmlns:a14="http://schemas.microsoft.com/office/drawing/2007/7/7/main" val="FF0000" mc:Ignorable=""/>
                </a:solidFill>
              </a:rPr>
              <a:t> </a:t>
            </a:r>
            <a:r>
              <a:rPr lang="en-US" dirty="0" smtClean="0">
                <a:solidFill>
                  <a:srgbClr xmlns:mc="http://schemas.openxmlformats.org/markup-compatibility/2006" xmlns:a14="http://schemas.microsoft.com/office/drawing/2007/7/7/main" val="FF0000" mc:Ignorable=""/>
                </a:solidFill>
                <a:sym typeface="Symbol"/>
              </a:rPr>
              <a:t> </a:t>
            </a:r>
            <a:r>
              <a:rPr lang="en-US" i="1" dirty="0" smtClean="0">
                <a:solidFill>
                  <a:srgbClr xmlns:mc="http://schemas.openxmlformats.org/markup-compatibility/2006" xmlns:a14="http://schemas.microsoft.com/office/drawing/2007/7/7/main" val="FF0000" mc:Ignorable=""/>
                </a:solidFill>
                <a:sym typeface="Symbol"/>
              </a:rPr>
              <a:t></a:t>
            </a:r>
            <a:r>
              <a:rPr lang="en-US" i="1" baseline="-25000" dirty="0" smtClean="0">
                <a:solidFill>
                  <a:srgbClr xmlns:mc="http://schemas.openxmlformats.org/markup-compatibility/2006" xmlns:a14="http://schemas.microsoft.com/office/drawing/2007/7/7/main" val="FF0000" mc:Ignorable=""/>
                </a:solidFill>
                <a:sym typeface="Symbol"/>
              </a:rPr>
              <a:t>2</a:t>
            </a:r>
            <a:r>
              <a:rPr lang="en-US" i="1" dirty="0" smtClean="0">
                <a:solidFill>
                  <a:srgbClr xmlns:mc="http://schemas.openxmlformats.org/markup-compatibility/2006" xmlns:a14="http://schemas.microsoft.com/office/drawing/2007/7/7/main" val="FF0000" mc:Ignorable=""/>
                </a:solidFill>
                <a:sym typeface="Symbol"/>
              </a:rPr>
              <a:t> </a:t>
            </a:r>
          </a:p>
          <a:p>
            <a:pPr>
              <a:buNone/>
            </a:pPr>
            <a:endParaRPr lang="en-US" dirty="0" smtClean="0"/>
          </a:p>
          <a:p>
            <a:pPr>
              <a:buNone/>
            </a:pPr>
            <a:r>
              <a:rPr lang="en-US" dirty="0" smtClean="0"/>
              <a:t>Examples:</a:t>
            </a:r>
          </a:p>
          <a:p>
            <a:pPr>
              <a:buNone/>
            </a:pPr>
            <a:r>
              <a:rPr lang="en-US" i="1" dirty="0" smtClean="0">
                <a:solidFill>
                  <a:srgbClr xmlns:mc="http://schemas.openxmlformats.org/markup-compatibility/2006" xmlns:a14="http://schemas.microsoft.com/office/drawing/2007/7/7/main" val="FF0000" mc:Ignorable=""/>
                </a:solidFill>
                <a:sym typeface="Symbol"/>
              </a:rPr>
              <a:t>p </a:t>
            </a:r>
            <a:r>
              <a:rPr lang="en-US" dirty="0" smtClean="0">
                <a:solidFill>
                  <a:srgbClr xmlns:mc="http://schemas.openxmlformats.org/markup-compatibility/2006" xmlns:a14="http://schemas.microsoft.com/office/drawing/2007/7/7/main" val="FF0000" mc:Ignorable=""/>
                </a:solidFill>
                <a:sym typeface="Symbol"/>
              </a:rPr>
              <a:t> </a:t>
            </a:r>
            <a:r>
              <a:rPr lang="en-US" i="1" dirty="0" smtClean="0">
                <a:solidFill>
                  <a:srgbClr xmlns:mc="http://schemas.openxmlformats.org/markup-compatibility/2006" xmlns:a14="http://schemas.microsoft.com/office/drawing/2007/7/7/main" val="FF0000" mc:Ignorable=""/>
                </a:solidFill>
                <a:sym typeface="Symbol"/>
              </a:rPr>
              <a:t>q </a:t>
            </a:r>
            <a:r>
              <a:rPr lang="en-US" dirty="0" smtClean="0">
                <a:solidFill>
                  <a:srgbClr xmlns:mc="http://schemas.openxmlformats.org/markup-compatibility/2006" xmlns:a14="http://schemas.microsoft.com/office/drawing/2007/7/7/main" val="FF0000" mc:Ignorable=""/>
                </a:solidFill>
                <a:sym typeface="Symbol"/>
              </a:rPr>
              <a:t> </a:t>
            </a:r>
            <a:r>
              <a:rPr lang="en-US" i="1" dirty="0" smtClean="0">
                <a:solidFill>
                  <a:srgbClr xmlns:mc="http://schemas.openxmlformats.org/markup-compatibility/2006" xmlns:a14="http://schemas.microsoft.com/office/drawing/2007/7/7/main" val="FF0000" mc:Ignorable=""/>
                </a:solidFill>
                <a:sym typeface="Symbol"/>
              </a:rPr>
              <a:t>q </a:t>
            </a:r>
            <a:r>
              <a:rPr lang="en-US" dirty="0" smtClean="0">
                <a:solidFill>
                  <a:srgbClr xmlns:mc="http://schemas.openxmlformats.org/markup-compatibility/2006" xmlns:a14="http://schemas.microsoft.com/office/drawing/2007/7/7/main" val="FF0000" mc:Ignorable=""/>
                </a:solidFill>
                <a:sym typeface="Symbol"/>
              </a:rPr>
              <a:t> </a:t>
            </a:r>
            <a:r>
              <a:rPr lang="en-US" i="1" dirty="0" smtClean="0">
                <a:solidFill>
                  <a:srgbClr xmlns:mc="http://schemas.openxmlformats.org/markup-compatibility/2006" xmlns:a14="http://schemas.microsoft.com/office/drawing/2007/7/7/main" val="FF0000" mc:Ignorable=""/>
                </a:solidFill>
                <a:sym typeface="Symbol"/>
              </a:rPr>
              <a:t>p</a:t>
            </a:r>
          </a:p>
          <a:p>
            <a:pPr>
              <a:buNone/>
            </a:pPr>
            <a:r>
              <a:rPr lang="en-US" i="1" dirty="0" smtClean="0">
                <a:solidFill>
                  <a:srgbClr xmlns:mc="http://schemas.openxmlformats.org/markup-compatibility/2006" xmlns:a14="http://schemas.microsoft.com/office/drawing/2007/7/7/main" val="FF0000" mc:Ignorable=""/>
                </a:solidFill>
                <a:sym typeface="Symbol"/>
              </a:rPr>
              <a:t>p </a:t>
            </a:r>
            <a:r>
              <a:rPr lang="en-US" dirty="0" smtClean="0">
                <a:solidFill>
                  <a:srgbClr xmlns:mc="http://schemas.openxmlformats.org/markup-compatibility/2006" xmlns:a14="http://schemas.microsoft.com/office/drawing/2007/7/7/main" val="FF0000" mc:Ignorable=""/>
                </a:solidFill>
                <a:sym typeface="Symbol"/>
              </a:rPr>
              <a:t> </a:t>
            </a:r>
            <a:r>
              <a:rPr lang="en-US" i="1" dirty="0" smtClean="0">
                <a:solidFill>
                  <a:srgbClr xmlns:mc="http://schemas.openxmlformats.org/markup-compatibility/2006" xmlns:a14="http://schemas.microsoft.com/office/drawing/2007/7/7/main" val="FF0000" mc:Ignorable=""/>
                </a:solidFill>
                <a:sym typeface="Symbol"/>
              </a:rPr>
              <a:t>q  </a:t>
            </a:r>
            <a:r>
              <a:rPr lang="en-US" dirty="0" smtClean="0">
                <a:solidFill>
                  <a:srgbClr xmlns:mc="http://schemas.openxmlformats.org/markup-compatibility/2006" xmlns:a14="http://schemas.microsoft.com/office/drawing/2007/7/7/main" val="FF0000" mc:Ignorable=""/>
                </a:solidFill>
                <a:sym typeface="Symbol"/>
              </a:rPr>
              <a:t> (</a:t>
            </a:r>
            <a:r>
              <a:rPr lang="en-US" i="1" dirty="0" smtClean="0">
                <a:solidFill>
                  <a:srgbClr xmlns:mc="http://schemas.openxmlformats.org/markup-compatibility/2006" xmlns:a14="http://schemas.microsoft.com/office/drawing/2007/7/7/main" val="FF0000" mc:Ignorable=""/>
                </a:solidFill>
                <a:sym typeface="Symbol"/>
              </a:rPr>
              <a:t>p </a:t>
            </a:r>
            <a:r>
              <a:rPr lang="en-US" dirty="0" smtClean="0">
                <a:solidFill>
                  <a:srgbClr xmlns:mc="http://schemas.openxmlformats.org/markup-compatibility/2006" xmlns:a14="http://schemas.microsoft.com/office/drawing/2007/7/7/main" val="FF0000" mc:Ignorable=""/>
                </a:solidFill>
                <a:sym typeface="Symbol"/>
              </a:rPr>
              <a:t> </a:t>
            </a:r>
            <a:r>
              <a:rPr lang="en-US" i="1" dirty="0" smtClean="0">
                <a:solidFill>
                  <a:srgbClr xmlns:mc="http://schemas.openxmlformats.org/markup-compatibility/2006" xmlns:a14="http://schemas.microsoft.com/office/drawing/2007/7/7/main" val="FF0000" mc:Ignorable=""/>
                </a:solidFill>
                <a:sym typeface="Symbol"/>
              </a:rPr>
              <a:t>q</a:t>
            </a:r>
            <a:r>
              <a:rPr lang="en-US" dirty="0" smtClean="0">
                <a:solidFill>
                  <a:srgbClr xmlns:mc="http://schemas.openxmlformats.org/markup-compatibility/2006" xmlns:a14="http://schemas.microsoft.com/office/drawing/2007/7/7/main" val="FF0000" mc:Ignorable=""/>
                </a:solidFill>
                <a:sym typeface="Symbol"/>
              </a:rPr>
              <a:t>)</a:t>
            </a:r>
          </a:p>
          <a:p>
            <a:pPr>
              <a:buNone/>
            </a:pPr>
            <a:endParaRPr lang="en-US" dirty="0" smtClean="0">
              <a:solidFill>
                <a:srgbClr xmlns:mc="http://schemas.openxmlformats.org/markup-compatibility/2006" xmlns:a14="http://schemas.microsoft.com/office/drawing/2007/7/7/main" val="FF0000" mc:Ignorable=""/>
              </a:solidFill>
              <a:sym typeface="Symbol"/>
            </a:endParaRPr>
          </a:p>
          <a:p>
            <a:pPr>
              <a:buNone/>
            </a:pPr>
            <a:r>
              <a:rPr lang="en-US" dirty="0" smtClean="0">
                <a:sym typeface="Symbol"/>
              </a:rPr>
              <a:t>We say </a:t>
            </a:r>
            <a:r>
              <a:rPr lang="en-US" i="1" dirty="0" smtClean="0">
                <a:solidFill>
                  <a:srgbClr xmlns:mc="http://schemas.openxmlformats.org/markup-compatibility/2006" xmlns:a14="http://schemas.microsoft.com/office/drawing/2007/7/7/main" val="FF0000" mc:Ignorable=""/>
                </a:solidFill>
                <a:sym typeface="Symbol"/>
              </a:rPr>
              <a:t>p</a:t>
            </a:r>
            <a:r>
              <a:rPr lang="en-US" i="1" dirty="0" smtClean="0">
                <a:sym typeface="Symbol"/>
              </a:rPr>
              <a:t> </a:t>
            </a:r>
            <a:r>
              <a:rPr lang="en-US" dirty="0" smtClean="0">
                <a:sym typeface="Symbol"/>
              </a:rPr>
              <a:t>and </a:t>
            </a:r>
            <a:r>
              <a:rPr lang="en-US" i="1" dirty="0" smtClean="0">
                <a:solidFill>
                  <a:srgbClr xmlns:mc="http://schemas.openxmlformats.org/markup-compatibility/2006" xmlns:a14="http://schemas.microsoft.com/office/drawing/2007/7/7/main" val="FF0000" mc:Ignorable=""/>
                </a:solidFill>
                <a:sym typeface="Symbol"/>
              </a:rPr>
              <a:t>q</a:t>
            </a:r>
            <a:r>
              <a:rPr lang="en-US" i="1" dirty="0" smtClean="0">
                <a:sym typeface="Symbol"/>
              </a:rPr>
              <a:t> </a:t>
            </a:r>
            <a:r>
              <a:rPr lang="en-US" dirty="0" smtClean="0">
                <a:sym typeface="Symbol"/>
              </a:rPr>
              <a:t>are propositional variables.</a:t>
            </a:r>
            <a:endParaRPr lang="en-US" i="1" dirty="0" smtClean="0">
              <a:sym typeface="Symbol"/>
            </a:endParaRPr>
          </a:p>
          <a:p>
            <a:pPr>
              <a:buNone/>
            </a:pPr>
            <a:endParaRPr lang="en-US" dirty="0" smtClean="0">
              <a:solidFill>
                <a:srgbClr xmlns:mc="http://schemas.openxmlformats.org/markup-compatibility/2006" xmlns:a14="http://schemas.microsoft.com/office/drawing/2007/7/7/main" val="FF0000" mc:Ignorable=""/>
              </a:solidFill>
              <a:sym typeface="Symbol"/>
            </a:endParaRPr>
          </a:p>
        </p:txBody>
      </p:sp>
    </p:spTree>
    <p:extLst>
      <p:ext uri="{BB962C8B-B14F-4D97-AF65-F5344CB8AC3E}">
        <p14:creationId xmlns:p14="http://schemas.microsoft.com/office/powerpoint/2007/7/12/main" val="519965165"/>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a</a:t>
            </a:r>
            <a:r>
              <a:rPr lang="en-US" baseline="-25000" dirty="0" smtClean="0">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r>
              <a:rPr lang="en-US" dirty="0" smtClean="0">
                <a:cs typeface="Calibri" pitchFamily="34" charset="0"/>
              </a:rPr>
              <a:t>, </a:t>
            </a:r>
            <a:r>
              <a:rPr lang="en-US" dirty="0" smtClean="0">
                <a:cs typeface="Calibri" pitchFamily="34" charset="0"/>
                <a:sym typeface="Symbol"/>
              </a:rPr>
              <a:t>v</a:t>
            </a:r>
            <a:r>
              <a:rPr lang="en-US" baseline="-25000" dirty="0" smtClean="0">
                <a:cs typeface="Calibri" pitchFamily="34" charset="0"/>
                <a:sym typeface="Symbol"/>
              </a:rPr>
              <a:t>2 </a:t>
            </a:r>
            <a:r>
              <a:rPr lang="en-US" dirty="0" smtClean="0">
                <a:cs typeface="Calibri" pitchFamily="34" charset="0"/>
                <a:sym typeface="Symbol"/>
              </a:rPr>
              <a:t> v</a:t>
            </a:r>
            <a:r>
              <a:rPr lang="en-US" baseline="-25000" dirty="0" smtClean="0">
                <a:cs typeface="Calibri" pitchFamily="34" charset="0"/>
                <a:sym typeface="Symbol"/>
              </a:rPr>
              <a:t>3</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3</a:t>
            </a:r>
            <a:r>
              <a:rPr lang="en-US" dirty="0" smtClean="0">
                <a:cs typeface="Calibri" pitchFamily="34" charset="0"/>
                <a:sym typeface="Symbol"/>
              </a:rPr>
              <a:t>  </a:t>
            </a:r>
            <a:r>
              <a:rPr lang="en-US" dirty="0" smtClean="0">
                <a:cs typeface="Calibri" pitchFamily="34" charset="0"/>
              </a:rPr>
              <a:t>f(</a:t>
            </a:r>
            <a:r>
              <a:rPr lang="en-US" dirty="0" smtClean="0">
                <a:solidFill>
                  <a:srgbClr xmlns:mc="http://schemas.openxmlformats.org/markup-compatibility/2006" xmlns:a14="http://schemas.microsoft.com/office/drawing/2007/7/7/main" val="FF0000" mc:Ignorable=""/>
                </a:solidFill>
                <a:cs typeface="Calibri" pitchFamily="34" charset="0"/>
              </a:rPr>
              <a:t>a</a:t>
            </a:r>
            <a:r>
              <a:rPr lang="en-US" dirty="0" smtClean="0">
                <a:cs typeface="Calibri" pitchFamily="34" charset="0"/>
              </a:rPr>
              <a:t>, </a:t>
            </a:r>
            <a:r>
              <a:rPr lang="en-US" dirty="0" smtClean="0">
                <a:solidFill>
                  <a:schemeClr val="accent4">
                    <a:lumMod val="50000"/>
                  </a:schemeClr>
                </a:solidFill>
                <a:cs typeface="Calibri" pitchFamily="34" charset="0"/>
                <a:sym typeface="Symbol"/>
              </a:rPr>
              <a:t>v</a:t>
            </a:r>
            <a:r>
              <a:rPr lang="en-US" baseline="-25000" dirty="0" smtClean="0">
                <a:solidFill>
                  <a:schemeClr val="accent4">
                    <a:lumMod val="50000"/>
                  </a:schemeClr>
                </a:solidFill>
                <a:cs typeface="Calibri" pitchFamily="34" charset="0"/>
                <a:sym typeface="Symbol"/>
              </a:rPr>
              <a:t>1</a:t>
            </a:r>
            <a:r>
              <a:rPr lang="en-US" dirty="0" smtClean="0">
                <a:cs typeface="Calibri" pitchFamily="34" charset="0"/>
              </a:rPr>
              <a:t>)</a:t>
            </a:r>
            <a:r>
              <a:rPr lang="en-US" dirty="0" smtClean="0">
                <a:cs typeface="Calibri" pitchFamily="34" charset="0"/>
                <a:sym typeface="Symbol"/>
              </a:rPr>
              <a:t> ,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4</a:t>
            </a:r>
            <a:r>
              <a:rPr lang="en-US" dirty="0" smtClean="0">
                <a:cs typeface="Calibri" pitchFamily="34" charset="0"/>
                <a:sym typeface="Symbol"/>
              </a:rPr>
              <a:t>  </a:t>
            </a:r>
            <a:r>
              <a:rPr lang="en-US" dirty="0" smtClean="0">
                <a:cs typeface="Calibri" pitchFamily="34" charset="0"/>
              </a:rPr>
              <a:t>f(</a:t>
            </a:r>
            <a:r>
              <a:rPr lang="en-US" dirty="0" smtClean="0">
                <a:solidFill>
                  <a:srgbClr xmlns:mc="http://schemas.openxmlformats.org/markup-compatibility/2006" xmlns:a14="http://schemas.microsoft.com/office/drawing/2007/7/7/main" val="FF0000" mc:Ignorable=""/>
                </a:solidFill>
                <a:cs typeface="Calibri" pitchFamily="34" charset="0"/>
              </a:rPr>
              <a:t>b</a:t>
            </a:r>
            <a:r>
              <a:rPr lang="en-US" dirty="0" smtClean="0">
                <a:cs typeface="Calibri" pitchFamily="34" charset="0"/>
              </a:rPr>
              <a:t>, </a:t>
            </a:r>
            <a:r>
              <a:rPr lang="en-US" dirty="0" smtClean="0">
                <a:solidFill>
                  <a:schemeClr val="accent4">
                    <a:lumMod val="50000"/>
                  </a:schemeClr>
                </a:solidFill>
                <a:cs typeface="Calibri" pitchFamily="34" charset="0"/>
                <a:sym typeface="Symbol"/>
              </a:rPr>
              <a:t>v</a:t>
            </a:r>
            <a:r>
              <a:rPr lang="en-US" baseline="-25000" dirty="0" smtClean="0">
                <a:solidFill>
                  <a:schemeClr val="accent4">
                    <a:lumMod val="50000"/>
                  </a:schemeClr>
                </a:solidFill>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169334" y="2729827"/>
            <a:ext cx="4157133" cy="5185009"/>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Model construction:</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400" b="1" dirty="0" smtClean="0">
                <a:solidFill>
                  <a:schemeClr val="bg1"/>
                </a:solidFill>
                <a:latin typeface="Calibri" pitchFamily="34" charset="0"/>
                <a:sym typeface="Symbol"/>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lang="en-US" sz="2400" dirty="0" smtClean="0">
                <a:solidFill>
                  <a:schemeClr val="bg1"/>
                </a:solidFill>
                <a:latin typeface="Calibri" pitchFamily="34" charset="0"/>
                <a:cs typeface="Calibri" pitchFamily="34" charset="0"/>
              </a:rPr>
              <a:t>}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lang="en-US" sz="2400" dirty="0" smtClean="0">
                <a:solidFill>
                  <a:schemeClr val="bg1"/>
                </a:solidFill>
                <a:latin typeface="Calibri" pitchFamily="34" charset="0"/>
                <a:cs typeface="Calibri" pitchFamily="34" charset="0"/>
              </a:rPr>
              <a:t>) = M(</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r>
              <a:rPr lang="en-US" sz="2400" dirty="0" smtClean="0">
                <a:solidFill>
                  <a:schemeClr val="bg1"/>
                </a:solidFill>
                <a:latin typeface="Calibri" pitchFamily="34" charset="0"/>
                <a:cs typeface="Calibri" pitchFamily="34" charset="0"/>
              </a:rPr>
              <a:t>) = M(c) = M(s)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M(d) = M(e) = M(t)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a:t>
            </a:r>
            <a:r>
              <a:rPr lang="en-US" sz="2400" dirty="0" smtClean="0">
                <a:solidFill>
                  <a:schemeClr val="accent4">
                    <a:lumMod val="50000"/>
                  </a:schemeClr>
                </a:solidFill>
                <a:latin typeface="Calibri" pitchFamily="34" charset="0"/>
                <a:cs typeface="Calibri" pitchFamily="34" charset="0"/>
              </a:rPr>
              <a:t>v</a:t>
            </a:r>
            <a:r>
              <a:rPr lang="en-US" sz="2400" baseline="-25000" dirty="0" smtClean="0">
                <a:solidFill>
                  <a:schemeClr val="accent4">
                    <a:lumMod val="50000"/>
                  </a:schemeClr>
                </a:solidFill>
                <a:latin typeface="Calibri" pitchFamily="34" charset="0"/>
                <a:cs typeface="Calibri" pitchFamily="34" charset="0"/>
              </a:rPr>
              <a:t>1</a:t>
            </a:r>
            <a:r>
              <a:rPr lang="en-US" sz="2400" dirty="0" smtClean="0">
                <a:solidFill>
                  <a:schemeClr val="bg1"/>
                </a:solidFill>
                <a:latin typeface="Calibri" pitchFamily="34" charset="0"/>
                <a:cs typeface="Calibri" pitchFamily="34" charset="0"/>
              </a:rPr>
              <a:t>) = M(</a:t>
            </a:r>
            <a:r>
              <a:rPr lang="en-US" sz="2400" dirty="0" smtClean="0">
                <a:solidFill>
                  <a:schemeClr val="accent4">
                    <a:lumMod val="50000"/>
                  </a:schemeClr>
                </a:solidFill>
                <a:latin typeface="Calibri" pitchFamily="34" charset="0"/>
                <a:cs typeface="Calibri" pitchFamily="34" charset="0"/>
              </a:rPr>
              <a:t>v</a:t>
            </a:r>
            <a:r>
              <a:rPr lang="en-US" sz="2400" baseline="-25000" dirty="0" smtClean="0">
                <a:solidFill>
                  <a:schemeClr val="accent4">
                    <a:lumMod val="50000"/>
                  </a:schemeClr>
                </a:solidFill>
                <a:latin typeface="Calibri" pitchFamily="34" charset="0"/>
                <a:cs typeface="Calibri" pitchFamily="34" charset="0"/>
              </a:rPr>
              <a:t>2</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a:t>
            </a:r>
            <a:r>
              <a:rPr lang="en-US" sz="24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v</a:t>
            </a:r>
            <a:r>
              <a:rPr lang="en-US" sz="2400" baseline="-250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3</a:t>
            </a:r>
            <a:r>
              <a:rPr lang="en-US" sz="2400" dirty="0" smtClean="0">
                <a:solidFill>
                  <a:schemeClr val="bg1"/>
                </a:solidFill>
                <a:latin typeface="Calibri" pitchFamily="34" charset="0"/>
                <a:cs typeface="Calibri" pitchFamily="34" charset="0"/>
              </a:rPr>
              <a:t>) = M(</a:t>
            </a:r>
            <a:r>
              <a:rPr lang="en-US" sz="24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v</a:t>
            </a:r>
            <a:r>
              <a:rPr lang="en-US" sz="2400" baseline="-250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4</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M(g)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2 </a:t>
            </a:r>
            <a:r>
              <a:rPr lang="en-US" sz="2400" dirty="0" smtClean="0">
                <a:solidFill>
                  <a:schemeClr val="bg1"/>
                </a:solidFill>
                <a:latin typeface="Calibri" pitchFamily="34" charset="0"/>
                <a:cs typeface="Calibri" pitchFamily="34" charset="0"/>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dirty="0" smtClean="0">
                <a:solidFill>
                  <a:schemeClr val="bg1"/>
                </a:solidFill>
                <a:latin typeface="Calibri" pitchFamily="34" charset="0"/>
                <a:cs typeface="Calibri" pitchFamily="34" charset="0"/>
              </a:rPr>
              <a:t>, else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dirty="0" smtClean="0">
                <a:solidFill>
                  <a:schemeClr val="bg1"/>
                </a:solidFill>
                <a:latin typeface="Calibri" pitchFamily="34" charset="0"/>
                <a:cs typeface="Calibri" pitchFamily="34" charset="0"/>
              </a:rPr>
              <a:t>}</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M(f) =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dirty="0" smtClean="0">
                <a:solidFill>
                  <a:schemeClr val="bg1"/>
                </a:solidFill>
                <a:latin typeface="Calibri" pitchFamily="34" charset="0"/>
                <a:cs typeface="Calibri" pitchFamily="34" charset="0"/>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2400" dirty="0" smtClean="0">
                <a:solidFill>
                  <a:schemeClr val="bg1"/>
                </a:solidFill>
                <a:latin typeface="Calibri" pitchFamily="34" charset="0"/>
                <a:cs typeface="Calibri" pitchFamily="34" charset="0"/>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lang="en-US" sz="2400" dirty="0" smtClean="0">
                <a:solidFill>
                  <a:schemeClr val="bg1"/>
                </a:solidFill>
                <a:latin typeface="Calibri" pitchFamily="34" charset="0"/>
                <a:cs typeface="Calibri" pitchFamily="34" charset="0"/>
              </a:rPr>
              <a:t>, else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dirty="0" smtClean="0">
                <a:solidFill>
                  <a:schemeClr val="bg1"/>
                </a:solidFill>
                <a:latin typeface="Calibri" pitchFamily="34" charset="0"/>
                <a:cs typeface="Calibri" pitchFamily="34" charset="0"/>
              </a:rPr>
              <a:t>}</a:t>
            </a:r>
          </a:p>
          <a:p>
            <a:pPr marL="384954" indent="-384954" algn="ctr">
              <a:lnSpc>
                <a:spcPct val="90000"/>
              </a:lnSpc>
              <a:spcBef>
                <a:spcPct val="20000"/>
              </a:spcBef>
              <a:buSzPct val="90000"/>
              <a:defRPr/>
            </a:pP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dirty="0" smtClean="0">
              <a:solidFill>
                <a:schemeClr val="bg1"/>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4" name="Content Placeholder 16"/>
          <p:cNvSpPr txBox="1">
            <a:spLocks/>
          </p:cNvSpPr>
          <p:nvPr/>
        </p:nvSpPr>
        <p:spPr>
          <a:xfrm>
            <a:off x="4673600" y="3360214"/>
            <a:ext cx="4470400" cy="1329595"/>
          </a:xfrm>
          <a:prstGeom prst="rect">
            <a:avLst/>
          </a:prstGeom>
        </p:spPr>
        <p:txBody>
          <a:bodyPr vert="horz" wrap="square" lIns="0" tIns="0" rIns="0" bIns="0" rtlCol="0">
            <a:spAutoFit/>
          </a:bodyPr>
          <a:lstStyle/>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rPr>
              <a:t>M(g)(</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i</a:t>
            </a:r>
            <a:r>
              <a:rPr kumimoji="0" lang="en-US" sz="2400" b="0" i="0" u="none" strike="noStrike" kern="1200" cap="none" spc="0" normalizeH="0" baseline="0" noProof="0" dirty="0" smtClean="0">
                <a:ln>
                  <a:noFill/>
                </a:ln>
                <a:solidFill>
                  <a:schemeClr val="bg1"/>
                </a:solidFill>
                <a:effectLst/>
                <a:uLnTx/>
                <a:uFillTx/>
                <a:latin typeface="Calibri" pitchFamily="34" charset="0"/>
              </a:rPr>
              <a:t>)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j </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if there is </a:t>
            </a:r>
            <a:r>
              <a:rPr kumimoji="0" lang="en-US" sz="2400" b="0" i="0" u="none" strike="noStrike" kern="1200" cap="none" spc="0" normalizeH="0" baseline="0" noProof="0" dirty="0" smtClean="0">
                <a:ln>
                  <a:noFill/>
                </a:ln>
                <a:solidFill>
                  <a:schemeClr val="bg1"/>
                </a:solidFill>
                <a:effectLst/>
                <a:uLnTx/>
                <a:uFillTx/>
                <a:latin typeface="Calibri" pitchFamily="34" charset="0"/>
                <a:cs typeface="Calibri" pitchFamily="34" charset="0"/>
                <a:sym typeface="Symbol"/>
              </a:rPr>
              <a:t>v  g(a) </a:t>
            </a:r>
            <a:r>
              <a:rPr kumimoji="0" lang="en-US" sz="2400" b="0" i="0" u="none" strike="noStrike" kern="1200" cap="none" spc="0" normalizeH="0" baseline="0" noProof="0" dirty="0" err="1" smtClean="0">
                <a:ln>
                  <a:noFill/>
                </a:ln>
                <a:solidFill>
                  <a:schemeClr val="bg1"/>
                </a:solidFill>
                <a:effectLst/>
                <a:uLnTx/>
                <a:uFillTx/>
                <a:latin typeface="Calibri" pitchFamily="34" charset="0"/>
                <a:cs typeface="Calibri" pitchFamily="34" charset="0"/>
                <a:sym typeface="Symbol"/>
              </a:rPr>
              <a:t>s.t</a:t>
            </a:r>
            <a:r>
              <a:rPr kumimoji="0" lang="en-US" sz="2400" b="0" i="0" u="none" strike="noStrike" kern="1200" cap="none" spc="0" normalizeH="0" baseline="0" noProof="0" dirty="0" smtClean="0">
                <a:ln>
                  <a:noFill/>
                </a:ln>
                <a:solidFill>
                  <a:schemeClr val="bg1"/>
                </a:solidFill>
                <a:effectLst/>
                <a:uLnTx/>
                <a:uFillTx/>
                <a:latin typeface="Calibri" pitchFamily="34" charset="0"/>
                <a:cs typeface="Calibri" pitchFamily="34" charset="0"/>
                <a:sym typeface="Symbol"/>
              </a:rPr>
              <a:t>.</a:t>
            </a: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M(a)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i</a:t>
            </a:r>
            <a:endPar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endParaRP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M(v)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j</a:t>
            </a: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k</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otherwise</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2139211"/>
            <a:ext cx="8382000" cy="387798"/>
          </a:xfrm>
        </p:spPr>
        <p:txBody>
          <a:bodyPr/>
          <a:lstStyle/>
          <a:p>
            <a:pPr algn="ctr">
              <a:buNone/>
            </a:pPr>
            <a:r>
              <a:rPr lang="en-US" dirty="0" smtClean="0">
                <a:solidFill>
                  <a:srgbClr xmlns:mc="http://schemas.openxmlformats.org/markup-compatibility/2006" xmlns:a14="http://schemas.microsoft.com/office/drawing/2007/7/7/main" val="FF0000" mc:Ignorable=""/>
                </a:solidFill>
              </a:rPr>
              <a:t>What about predicates?</a:t>
            </a:r>
          </a:p>
        </p:txBody>
      </p:sp>
      <p:sp>
        <p:nvSpPr>
          <p:cNvPr id="4" name="Content Placeholder 2"/>
          <p:cNvSpPr txBox="1">
            <a:spLocks/>
          </p:cNvSpPr>
          <p:nvPr/>
        </p:nvSpPr>
        <p:spPr>
          <a:xfrm>
            <a:off x="363072" y="2946034"/>
            <a:ext cx="8382000" cy="387798"/>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chemeClr val="bg1"/>
                </a:solidFill>
                <a:latin typeface="Calibri" pitchFamily="34" charset="0"/>
              </a:rPr>
              <a:t>p(a, b),   </a:t>
            </a:r>
            <a:r>
              <a:rPr lang="en-US" sz="2800" dirty="0" smtClean="0">
                <a:solidFill>
                  <a:schemeClr val="bg1"/>
                </a:solidFill>
                <a:latin typeface="Calibri" pitchFamily="34" charset="0"/>
                <a:sym typeface="Symbol"/>
              </a:rPr>
              <a:t>p(c, b)</a:t>
            </a: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2139211"/>
            <a:ext cx="8382000" cy="387798"/>
          </a:xfrm>
        </p:spPr>
        <p:txBody>
          <a:bodyPr/>
          <a:lstStyle/>
          <a:p>
            <a:pPr algn="ctr">
              <a:buNone/>
            </a:pPr>
            <a:r>
              <a:rPr lang="en-US" dirty="0" smtClean="0">
                <a:solidFill>
                  <a:srgbClr xmlns:mc="http://schemas.openxmlformats.org/markup-compatibility/2006" xmlns:a14="http://schemas.microsoft.com/office/drawing/2007/7/7/main" val="FF0000" mc:Ignorable=""/>
                </a:solidFill>
              </a:rPr>
              <a:t>What about predicates?</a:t>
            </a:r>
          </a:p>
        </p:txBody>
      </p:sp>
      <p:sp>
        <p:nvSpPr>
          <p:cNvPr id="4" name="Content Placeholder 2"/>
          <p:cNvSpPr txBox="1">
            <a:spLocks/>
          </p:cNvSpPr>
          <p:nvPr/>
        </p:nvSpPr>
        <p:spPr>
          <a:xfrm>
            <a:off x="363072" y="2946034"/>
            <a:ext cx="8382000" cy="387798"/>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chemeClr val="bg1"/>
                </a:solidFill>
                <a:latin typeface="Calibri" pitchFamily="34" charset="0"/>
              </a:rPr>
              <a:t>p(a, b),   </a:t>
            </a:r>
            <a:r>
              <a:rPr lang="en-US" sz="2800" dirty="0" smtClean="0">
                <a:solidFill>
                  <a:schemeClr val="bg1"/>
                </a:solidFill>
                <a:latin typeface="Calibri" pitchFamily="34" charset="0"/>
                <a:sym typeface="Symbol"/>
              </a:rPr>
              <a:t>p(c, b)</a:t>
            </a: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5" name="Down Arrow 4"/>
          <p:cNvSpPr/>
          <p:nvPr/>
        </p:nvSpPr>
        <p:spPr bwMode="auto">
          <a:xfrm>
            <a:off x="4231341" y="3541047"/>
            <a:ext cx="484632" cy="636494"/>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 name="Content Placeholder 2"/>
          <p:cNvSpPr txBox="1">
            <a:spLocks/>
          </p:cNvSpPr>
          <p:nvPr/>
        </p:nvSpPr>
        <p:spPr>
          <a:xfrm>
            <a:off x="416857" y="4299744"/>
            <a:ext cx="8382000" cy="387798"/>
          </a:xfrm>
          <a:prstGeom prst="rect">
            <a:avLst/>
          </a:prstGeom>
        </p:spPr>
        <p:txBody>
          <a:bodyPr vert="horz" lIns="0" tIns="0" rIns="0" bIns="0" rtlCol="0">
            <a:spAutoFit/>
          </a:bodyPr>
          <a:lstStyle/>
          <a:p>
            <a:pPr marL="384954" lvl="0" indent="-384954" algn="ctr">
              <a:lnSpc>
                <a:spcPct val="90000"/>
              </a:lnSpc>
              <a:spcBef>
                <a:spcPct val="20000"/>
              </a:spcBef>
              <a:buSzPct val="90000"/>
            </a:pPr>
            <a:r>
              <a:rPr lang="en-US" sz="2800" dirty="0" err="1" smtClean="0">
                <a:solidFill>
                  <a:srgbClr xmlns:mc="http://schemas.openxmlformats.org/markup-compatibility/2006" xmlns:a14="http://schemas.microsoft.com/office/drawing/2007/7/7/main" val="FF0000" mc:Ignorable=""/>
                </a:solidFill>
                <a:latin typeface="Calibri" pitchFamily="34" charset="0"/>
              </a:rPr>
              <a:t>f</a:t>
            </a:r>
            <a:r>
              <a:rPr lang="en-US" sz="2800" baseline="-25000" dirty="0" err="1" smtClean="0">
                <a:solidFill>
                  <a:srgbClr xmlns:mc="http://schemas.openxmlformats.org/markup-compatibility/2006" xmlns:a14="http://schemas.microsoft.com/office/drawing/2007/7/7/main" val="FF0000" mc:Ignorable=""/>
                </a:solidFill>
                <a:latin typeface="Calibri" pitchFamily="34" charset="0"/>
              </a:rPr>
              <a:t>p</a:t>
            </a:r>
            <a:r>
              <a:rPr lang="en-US" sz="2800" dirty="0" smtClean="0">
                <a:solidFill>
                  <a:schemeClr val="bg1"/>
                </a:solidFill>
                <a:latin typeface="Calibri" pitchFamily="34" charset="0"/>
              </a:rPr>
              <a:t>(a, b) = </a:t>
            </a:r>
            <a:r>
              <a:rPr lang="en-US" sz="2800" dirty="0" smtClean="0">
                <a:solidFill>
                  <a:srgbClr xmlns:mc="http://schemas.openxmlformats.org/markup-compatibility/2006" xmlns:a14="http://schemas.microsoft.com/office/drawing/2007/7/7/main" val="FF0000" mc:Ignorable=""/>
                </a:solidFill>
                <a:latin typeface="Calibri" pitchFamily="34" charset="0"/>
              </a:rPr>
              <a:t>T</a:t>
            </a:r>
            <a:r>
              <a:rPr lang="en-US" sz="2800" dirty="0" smtClean="0">
                <a:solidFill>
                  <a:schemeClr val="bg1"/>
                </a:solidFill>
                <a:latin typeface="Calibri" pitchFamily="34" charset="0"/>
              </a:rPr>
              <a:t>,    </a:t>
            </a:r>
            <a:r>
              <a:rPr lang="en-US" sz="2800" dirty="0" err="1" smtClean="0">
                <a:solidFill>
                  <a:srgbClr xmlns:mc="http://schemas.openxmlformats.org/markup-compatibility/2006" xmlns:a14="http://schemas.microsoft.com/office/drawing/2007/7/7/main" val="FF0000" mc:Ignorable=""/>
                </a:solidFill>
                <a:latin typeface="Calibri" pitchFamily="34" charset="0"/>
              </a:rPr>
              <a:t>f</a:t>
            </a:r>
            <a:r>
              <a:rPr lang="en-US" sz="2800" baseline="-25000" dirty="0" err="1" smtClean="0">
                <a:solidFill>
                  <a:srgbClr xmlns:mc="http://schemas.openxmlformats.org/markup-compatibility/2006" xmlns:a14="http://schemas.microsoft.com/office/drawing/2007/7/7/main" val="FF0000" mc:Ignorable=""/>
                </a:solidFill>
                <a:latin typeface="Calibri" pitchFamily="34" charset="0"/>
              </a:rPr>
              <a:t>p</a:t>
            </a:r>
            <a:r>
              <a:rPr lang="en-US" sz="2800" baseline="-25000" dirty="0" smtClean="0">
                <a:solidFill>
                  <a:srgbClr xmlns:mc="http://schemas.openxmlformats.org/markup-compatibility/2006" xmlns:a14="http://schemas.microsoft.com/office/drawing/2007/7/7/main" val="FF0000" mc:Ignorable=""/>
                </a:solidFill>
                <a:latin typeface="Calibri" pitchFamily="34" charset="0"/>
              </a:rPr>
              <a:t> </a:t>
            </a:r>
            <a:r>
              <a:rPr lang="en-US" sz="2800" dirty="0" smtClean="0">
                <a:solidFill>
                  <a:schemeClr val="bg1"/>
                </a:solidFill>
                <a:latin typeface="Calibri" pitchFamily="34" charset="0"/>
                <a:sym typeface="Symbol"/>
              </a:rPr>
              <a:t>(c, b) ≠ </a:t>
            </a:r>
            <a:r>
              <a:rPr lang="en-US" sz="2800" dirty="0" smtClean="0">
                <a:solidFill>
                  <a:srgbClr xmlns:mc="http://schemas.openxmlformats.org/markup-compatibility/2006" xmlns:a14="http://schemas.microsoft.com/office/drawing/2007/7/7/main" val="FF0000" mc:Ignorable=""/>
                </a:solidFill>
                <a:latin typeface="Calibri" pitchFamily="34" charset="0"/>
              </a:rPr>
              <a:t>T</a:t>
            </a: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2712971"/>
            <a:ext cx="8382000" cy="861774"/>
          </a:xfrm>
        </p:spPr>
        <p:txBody>
          <a:bodyPr/>
          <a:lstStyle/>
          <a:p>
            <a:pPr algn="ctr">
              <a:buNone/>
            </a:pPr>
            <a:r>
              <a:rPr lang="en-US" dirty="0" smtClean="0"/>
              <a:t>It is possible to implement our procedure in</a:t>
            </a:r>
          </a:p>
          <a:p>
            <a:pPr algn="ctr">
              <a:buNone/>
            </a:pPr>
            <a:r>
              <a:rPr lang="en-US" dirty="0" smtClean="0"/>
              <a:t>O(n log n)</a:t>
            </a:r>
            <a:endParaRPr lang="en-US" dirty="0" smtClean="0">
              <a:solidFill>
                <a:srgbClr xmlns:mc="http://schemas.openxmlformats.org/markup-compatibility/2006" xmlns:a14="http://schemas.microsoft.com/office/drawing/2007/7/7/main" val="FF0000" mc:Ignorable=""/>
              </a:solidFil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Case Analysis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endParaRPr lang="en-US" sz="3200" dirty="0" smtClean="0">
              <a:latin typeface="Calibri" pitchFamily="34" charset="0"/>
              <a:sym typeface="Symbol"/>
            </a:endParaRPr>
          </a:p>
          <a:p>
            <a:pPr algn="ctr">
              <a:buNone/>
            </a:pPr>
            <a:endParaRPr lang="en-US" sz="2800" dirty="0" smtClean="0">
              <a:latin typeface="Calibri" pitchFamily="34" charset="0"/>
              <a:sym typeface="Symbol"/>
            </a:endParaRPr>
          </a:p>
        </p:txBody>
      </p:sp>
      <p:sp>
        <p:nvSpPr>
          <p:cNvPr id="9" name="Rectangle 8"/>
          <p:cNvSpPr/>
          <p:nvPr/>
        </p:nvSpPr>
        <p:spPr>
          <a:xfrm>
            <a:off x="563270" y="1599226"/>
            <a:ext cx="7958939" cy="1077218"/>
          </a:xfrm>
          <a:prstGeom prst="rect">
            <a:avLst/>
          </a:prstGeom>
        </p:spPr>
        <p:txBody>
          <a:bodyPr wrap="square">
            <a:spAutoFit/>
          </a:bodyPr>
          <a:lstStyle/>
          <a:p>
            <a:pPr algn="ctr"/>
            <a:r>
              <a:rPr lang="en-US" sz="3200" dirty="0" smtClean="0">
                <a:solidFill>
                  <a:schemeClr val="bg1"/>
                </a:solidFill>
                <a:latin typeface="Calibri" pitchFamily="34" charset="0"/>
                <a:cs typeface="Calibri" pitchFamily="34" charset="0"/>
                <a:sym typeface="Symbol"/>
              </a:rPr>
              <a:t>Many verification/analysis problems require: </a:t>
            </a:r>
            <a:r>
              <a:rPr lang="en-US" sz="32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case-analysis</a:t>
            </a:r>
            <a:endParaRPr lang="en-US" sz="3200" dirty="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5" name="Rectangle 4"/>
          <p:cNvSpPr/>
          <p:nvPr/>
        </p:nvSpPr>
        <p:spPr>
          <a:xfrm>
            <a:off x="2654856" y="2709544"/>
            <a:ext cx="3834704" cy="424732"/>
          </a:xfrm>
          <a:prstGeom prst="rect">
            <a:avLst/>
          </a:prstGeom>
        </p:spPr>
        <p:txBody>
          <a:bodyPr wrap="none">
            <a:spAutoFit/>
          </a:bodyPr>
          <a:lstStyle/>
          <a:p>
            <a:pPr marL="384954" lvl="0" indent="-384954" algn="ctr">
              <a:lnSpc>
                <a:spcPct val="90000"/>
              </a:lnSpc>
              <a:spcBef>
                <a:spcPct val="20000"/>
              </a:spcBef>
              <a:buSzPct val="90000"/>
              <a:defRPr/>
            </a:pP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y = x + 1, (y &gt; 2  y &lt; 1) </a:t>
            </a:r>
            <a:endParaRPr lang="en-US" sz="2400" dirty="0" smtClean="0">
              <a:solidFill>
                <a:schemeClr val="bg1"/>
              </a:solidFill>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Case Analysis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endParaRPr lang="en-US" sz="3200" dirty="0" smtClean="0">
              <a:latin typeface="Calibri" pitchFamily="34" charset="0"/>
              <a:sym typeface="Symbol"/>
            </a:endParaRPr>
          </a:p>
          <a:p>
            <a:pPr algn="ctr">
              <a:buNone/>
            </a:pPr>
            <a:endParaRPr lang="en-US" sz="2800" dirty="0" smtClean="0">
              <a:latin typeface="Calibri" pitchFamily="34" charset="0"/>
              <a:sym typeface="Symbol"/>
            </a:endParaRPr>
          </a:p>
        </p:txBody>
      </p:sp>
      <p:sp>
        <p:nvSpPr>
          <p:cNvPr id="9" name="Rectangle 8"/>
          <p:cNvSpPr/>
          <p:nvPr/>
        </p:nvSpPr>
        <p:spPr>
          <a:xfrm>
            <a:off x="563270" y="1599226"/>
            <a:ext cx="7958939" cy="1077218"/>
          </a:xfrm>
          <a:prstGeom prst="rect">
            <a:avLst/>
          </a:prstGeom>
        </p:spPr>
        <p:txBody>
          <a:bodyPr wrap="square">
            <a:spAutoFit/>
          </a:bodyPr>
          <a:lstStyle/>
          <a:p>
            <a:pPr algn="ctr"/>
            <a:r>
              <a:rPr lang="en-US" sz="3200" dirty="0" smtClean="0">
                <a:solidFill>
                  <a:schemeClr val="bg1"/>
                </a:solidFill>
                <a:latin typeface="Calibri" pitchFamily="34" charset="0"/>
                <a:cs typeface="Calibri" pitchFamily="34" charset="0"/>
                <a:sym typeface="Symbol"/>
              </a:rPr>
              <a:t>Many verification/analysis problems require: </a:t>
            </a:r>
            <a:r>
              <a:rPr lang="en-US" sz="32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case-analysis</a:t>
            </a:r>
            <a:endParaRPr lang="en-US" sz="3200" dirty="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5" name="Rectangle 4"/>
          <p:cNvSpPr/>
          <p:nvPr/>
        </p:nvSpPr>
        <p:spPr>
          <a:xfrm>
            <a:off x="2654856" y="2709544"/>
            <a:ext cx="3834704" cy="424732"/>
          </a:xfrm>
          <a:prstGeom prst="rect">
            <a:avLst/>
          </a:prstGeom>
        </p:spPr>
        <p:txBody>
          <a:bodyPr wrap="none">
            <a:spAutoFit/>
          </a:bodyPr>
          <a:lstStyle/>
          <a:p>
            <a:pPr marL="384954" lvl="0" indent="-384954" algn="ctr">
              <a:lnSpc>
                <a:spcPct val="90000"/>
              </a:lnSpc>
              <a:spcBef>
                <a:spcPct val="20000"/>
              </a:spcBef>
              <a:buSzPct val="90000"/>
              <a:defRPr/>
            </a:pP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y = x + 1, (y &gt; 2  y &lt; 1) </a:t>
            </a:r>
            <a:endParaRPr lang="en-US" sz="2400" dirty="0" smtClean="0">
              <a:solidFill>
                <a:schemeClr val="bg1"/>
              </a:solidFill>
              <a:latin typeface="Calibri" pitchFamily="34" charset="0"/>
            </a:endParaRPr>
          </a:p>
        </p:txBody>
      </p:sp>
      <p:sp>
        <p:nvSpPr>
          <p:cNvPr id="6" name="Rectangle 5"/>
          <p:cNvSpPr/>
          <p:nvPr/>
        </p:nvSpPr>
        <p:spPr>
          <a:xfrm>
            <a:off x="627888" y="3521905"/>
            <a:ext cx="7958939" cy="584775"/>
          </a:xfrm>
          <a:prstGeom prst="rect">
            <a:avLst/>
          </a:prstGeom>
        </p:spPr>
        <p:txBody>
          <a:bodyPr wrap="square">
            <a:spAutoFit/>
          </a:bodyPr>
          <a:lstStyle/>
          <a:p>
            <a:pPr algn="ctr"/>
            <a:r>
              <a:rPr lang="en-US" sz="3200" dirty="0" smtClean="0">
                <a:solidFill>
                  <a:schemeClr val="bg1"/>
                </a:solidFill>
                <a:latin typeface="Calibri" pitchFamily="34" charset="0"/>
                <a:cs typeface="Calibri" pitchFamily="34" charset="0"/>
                <a:sym typeface="Symbol"/>
              </a:rPr>
              <a:t>Naïve Solution: Convert to DNF</a:t>
            </a:r>
            <a:endParaRPr lang="en-US" sz="3200" dirty="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7" name="Rectangle 6"/>
          <p:cNvSpPr/>
          <p:nvPr/>
        </p:nvSpPr>
        <p:spPr>
          <a:xfrm>
            <a:off x="402336" y="4105528"/>
            <a:ext cx="8390534" cy="424732"/>
          </a:xfrm>
          <a:prstGeom prst="rect">
            <a:avLst/>
          </a:prstGeom>
        </p:spPr>
        <p:txBody>
          <a:bodyPr wrap="square">
            <a:spAutoFit/>
          </a:bodyPr>
          <a:lstStyle/>
          <a:p>
            <a:pPr marL="384954" lvl="0" indent="-384954" algn="ctr">
              <a:lnSpc>
                <a:spcPct val="90000"/>
              </a:lnSpc>
              <a:spcBef>
                <a:spcPct val="20000"/>
              </a:spcBef>
              <a:buSzPct val="90000"/>
              <a:defRPr/>
            </a:pPr>
            <a:r>
              <a:rPr lang="en-US" sz="2400" dirty="0" smtClean="0">
                <a:solidFill>
                  <a:schemeClr val="bg1"/>
                </a:solidFill>
                <a:latin typeface="Calibri" pitchFamily="34" charset="0"/>
                <a:sym typeface="Symbol"/>
              </a:rPr>
              <a:t>(</a:t>
            </a: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y = x + 1, y &gt; 2)  (</a:t>
            </a: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y = x + 1, y &lt; 1) </a:t>
            </a:r>
            <a:endParaRPr lang="en-US" sz="2400" dirty="0" smtClean="0">
              <a:solidFill>
                <a:schemeClr val="bg1"/>
              </a:solidFill>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Case Analysis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endParaRPr lang="en-US" sz="3200" dirty="0" smtClean="0">
              <a:latin typeface="Calibri" pitchFamily="34" charset="0"/>
              <a:sym typeface="Symbol"/>
            </a:endParaRPr>
          </a:p>
          <a:p>
            <a:pPr algn="ctr">
              <a:buNone/>
            </a:pPr>
            <a:endParaRPr lang="en-US" sz="2800" dirty="0" smtClean="0">
              <a:latin typeface="Calibri" pitchFamily="34" charset="0"/>
              <a:sym typeface="Symbol"/>
            </a:endParaRPr>
          </a:p>
        </p:txBody>
      </p:sp>
      <p:sp>
        <p:nvSpPr>
          <p:cNvPr id="9" name="Rectangle 8"/>
          <p:cNvSpPr/>
          <p:nvPr/>
        </p:nvSpPr>
        <p:spPr>
          <a:xfrm>
            <a:off x="563270" y="1599226"/>
            <a:ext cx="7958939" cy="1077218"/>
          </a:xfrm>
          <a:prstGeom prst="rect">
            <a:avLst/>
          </a:prstGeom>
        </p:spPr>
        <p:txBody>
          <a:bodyPr wrap="square">
            <a:spAutoFit/>
          </a:bodyPr>
          <a:lstStyle/>
          <a:p>
            <a:pPr algn="ctr"/>
            <a:r>
              <a:rPr lang="en-US" sz="3200" dirty="0" smtClean="0">
                <a:solidFill>
                  <a:schemeClr val="bg1"/>
                </a:solidFill>
                <a:latin typeface="Calibri" pitchFamily="34" charset="0"/>
                <a:cs typeface="Calibri" pitchFamily="34" charset="0"/>
                <a:sym typeface="Symbol"/>
              </a:rPr>
              <a:t>Many verification/analysis problems require: </a:t>
            </a:r>
            <a:r>
              <a:rPr lang="en-US" sz="32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case-analysis</a:t>
            </a:r>
            <a:endParaRPr lang="en-US" sz="3200" dirty="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5" name="Rectangle 4"/>
          <p:cNvSpPr/>
          <p:nvPr/>
        </p:nvSpPr>
        <p:spPr>
          <a:xfrm>
            <a:off x="2654856" y="2709544"/>
            <a:ext cx="3834704" cy="424732"/>
          </a:xfrm>
          <a:prstGeom prst="rect">
            <a:avLst/>
          </a:prstGeom>
        </p:spPr>
        <p:txBody>
          <a:bodyPr wrap="none">
            <a:spAutoFit/>
          </a:bodyPr>
          <a:lstStyle/>
          <a:p>
            <a:pPr marL="384954" lvl="0" indent="-384954" algn="ctr">
              <a:lnSpc>
                <a:spcPct val="90000"/>
              </a:lnSpc>
              <a:spcBef>
                <a:spcPct val="20000"/>
              </a:spcBef>
              <a:buSzPct val="90000"/>
              <a:defRPr/>
            </a:pP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y = x + 1, (y &gt; 2  y &lt; 1) </a:t>
            </a:r>
            <a:endParaRPr lang="en-US" sz="2400" dirty="0" smtClean="0">
              <a:solidFill>
                <a:schemeClr val="bg1"/>
              </a:solidFill>
              <a:latin typeface="Calibri" pitchFamily="34" charset="0"/>
            </a:endParaRPr>
          </a:p>
        </p:txBody>
      </p:sp>
      <p:sp>
        <p:nvSpPr>
          <p:cNvPr id="6" name="Rectangle 5"/>
          <p:cNvSpPr/>
          <p:nvPr/>
        </p:nvSpPr>
        <p:spPr>
          <a:xfrm>
            <a:off x="627888" y="3521905"/>
            <a:ext cx="7958939" cy="584775"/>
          </a:xfrm>
          <a:prstGeom prst="rect">
            <a:avLst/>
          </a:prstGeom>
        </p:spPr>
        <p:txBody>
          <a:bodyPr wrap="square">
            <a:spAutoFit/>
          </a:bodyPr>
          <a:lstStyle/>
          <a:p>
            <a:pPr algn="ctr"/>
            <a:r>
              <a:rPr lang="en-US" sz="3200" dirty="0" smtClean="0">
                <a:solidFill>
                  <a:schemeClr val="bg1"/>
                </a:solidFill>
                <a:latin typeface="Calibri" pitchFamily="34" charset="0"/>
                <a:cs typeface="Calibri" pitchFamily="34" charset="0"/>
                <a:sym typeface="Symbol"/>
              </a:rPr>
              <a:t>Naïve Solution: Convert to DNF</a:t>
            </a:r>
            <a:endParaRPr lang="en-US" sz="3200" dirty="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7" name="Rectangle 6"/>
          <p:cNvSpPr/>
          <p:nvPr/>
        </p:nvSpPr>
        <p:spPr>
          <a:xfrm>
            <a:off x="402336" y="4105528"/>
            <a:ext cx="8390534" cy="424732"/>
          </a:xfrm>
          <a:prstGeom prst="rect">
            <a:avLst/>
          </a:prstGeom>
        </p:spPr>
        <p:txBody>
          <a:bodyPr wrap="square">
            <a:spAutoFit/>
          </a:bodyPr>
          <a:lstStyle/>
          <a:p>
            <a:pPr marL="384954" lvl="0" indent="-384954" algn="ctr">
              <a:lnSpc>
                <a:spcPct val="90000"/>
              </a:lnSpc>
              <a:spcBef>
                <a:spcPct val="20000"/>
              </a:spcBef>
              <a:buSzPct val="90000"/>
              <a:defRPr/>
            </a:pPr>
            <a:r>
              <a:rPr lang="en-US" sz="2400" dirty="0" smtClean="0">
                <a:solidFill>
                  <a:schemeClr val="bg1"/>
                </a:solidFill>
                <a:latin typeface="Calibri" pitchFamily="34" charset="0"/>
                <a:sym typeface="Symbol"/>
              </a:rPr>
              <a:t>(</a:t>
            </a: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y = x + 1, y &gt; 2)  (</a:t>
            </a: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y = x + 1, y &lt; 1) </a:t>
            </a:r>
            <a:endParaRPr lang="en-US" sz="2400" dirty="0" smtClean="0">
              <a:solidFill>
                <a:schemeClr val="bg1"/>
              </a:solidFill>
              <a:latin typeface="Calibri" pitchFamily="34" charset="0"/>
            </a:endParaRPr>
          </a:p>
        </p:txBody>
      </p:sp>
      <p:sp>
        <p:nvSpPr>
          <p:cNvPr id="8" name="Rectangular Callout 7"/>
          <p:cNvSpPr/>
          <p:nvPr/>
        </p:nvSpPr>
        <p:spPr bwMode="auto">
          <a:xfrm>
            <a:off x="4513477" y="4886554"/>
            <a:ext cx="3503982" cy="1250899"/>
          </a:xfrm>
          <a:prstGeom prst="wedgeRectCallout">
            <a:avLst>
              <a:gd name="adj1" fmla="val -33800"/>
              <a:gd name="adj2" fmla="val -83482"/>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2"/>
                </a:solidFill>
                <a:latin typeface="Calibri" pitchFamily="34" charset="0"/>
              </a:rPr>
              <a:t>Too</a:t>
            </a:r>
            <a:r>
              <a:rPr kumimoji="0" lang="en-US" sz="2400" b="0" i="0" u="none" strike="noStrike" cap="none" normalizeH="0" dirty="0" smtClean="0">
                <a:solidFill>
                  <a:schemeClr val="bg2"/>
                </a:solidFill>
                <a:latin typeface="Calibri" pitchFamily="34" charset="0"/>
              </a:rPr>
              <a:t> Inefficient!</a:t>
            </a:r>
          </a:p>
          <a:p>
            <a:pPr marL="0" marR="0" indent="0" algn="ctr" defTabSz="1096963" rtl="0" eaLnBrk="1" fontAlgn="base" latinLnBrk="0" hangingPunct="1">
              <a:lnSpc>
                <a:spcPct val="100000"/>
              </a:lnSpc>
              <a:spcBef>
                <a:spcPct val="0"/>
              </a:spcBef>
              <a:spcAft>
                <a:spcPct val="0"/>
              </a:spcAft>
              <a:buClrTx/>
              <a:buSzTx/>
              <a:buFontTx/>
              <a:buNone/>
              <a:tabLst/>
            </a:pPr>
            <a:r>
              <a:rPr lang="en-US" sz="2400" baseline="0" dirty="0" smtClean="0">
                <a:solidFill>
                  <a:schemeClr val="bg2"/>
                </a:solidFill>
                <a:latin typeface="Calibri" pitchFamily="34" charset="0"/>
              </a:rPr>
              <a:t>(exponential blowup)</a:t>
            </a:r>
            <a:endParaRPr kumimoji="0" lang="en-US" sz="2400" b="0" i="0" u="none" strike="noStrike" cap="none" normalizeH="0" baseline="0" dirty="0" smtClean="0">
              <a:solidFill>
                <a:schemeClr val="bg2"/>
              </a:solidFill>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64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SMT : Basic Architecture</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3407397" y="4088701"/>
            <a:ext cx="2986088" cy="2003625"/>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lang="en-US" sz="3100" dirty="0" smtClean="0">
                <a:solidFill>
                  <a:schemeClr val="bg1"/>
                </a:solidFill>
                <a:latin typeface="Calibri" pitchFamily="34" charset="0"/>
                <a:sym typeface="Symbol"/>
              </a:rPr>
              <a:t>Equality + UF</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lang="en-US" sz="3100" dirty="0" smtClean="0">
                <a:solidFill>
                  <a:schemeClr val="bg1"/>
                </a:solidFill>
                <a:latin typeface="Calibri" pitchFamily="34" charset="0"/>
                <a:sym typeface="Symbol"/>
              </a:rPr>
              <a:t>Arithmetic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Bit-vectors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endParaRPr kumimoji="0" lang="en-US" sz="33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Rectangular Callout 5"/>
          <p:cNvSpPr/>
          <p:nvPr/>
        </p:nvSpPr>
        <p:spPr bwMode="auto">
          <a:xfrm>
            <a:off x="302341" y="4655576"/>
            <a:ext cx="2138517" cy="875070"/>
          </a:xfrm>
          <a:prstGeom prst="wedgeRectCallout">
            <a:avLst>
              <a:gd name="adj1" fmla="val -12891"/>
              <a:gd name="adj2" fmla="val -12550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Case Analysis</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r>
              <a:rPr lang="en-US" sz="3200" dirty="0" smtClean="0">
                <a:latin typeface="Calibri" pitchFamily="34" charset="0"/>
                <a:sym typeface="Symbol"/>
              </a:rPr>
              <a:t>M | F</a:t>
            </a:r>
          </a:p>
          <a:p>
            <a:pPr algn="ctr">
              <a:buNone/>
            </a:pPr>
            <a:endParaRPr lang="en-US" sz="2800" dirty="0" smtClean="0">
              <a:latin typeface="Calibri" pitchFamily="34" charset="0"/>
              <a:sym typeface="Symbol"/>
            </a:endParaRPr>
          </a:p>
        </p:txBody>
      </p:sp>
      <p:sp>
        <p:nvSpPr>
          <p:cNvPr id="5" name="Rounded Rectangular Callout 4"/>
          <p:cNvSpPr/>
          <p:nvPr/>
        </p:nvSpPr>
        <p:spPr bwMode="auto">
          <a:xfrm>
            <a:off x="1625600" y="2357120"/>
            <a:ext cx="2479040" cy="843280"/>
          </a:xfrm>
          <a:prstGeom prst="wedgeRoundRectCallout">
            <a:avLst>
              <a:gd name="adj1" fmla="val 49411"/>
              <a:gd name="adj2" fmla="val -9022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P</a:t>
            </a:r>
            <a:r>
              <a:rPr kumimoji="0" lang="en-US" sz="2800" b="0" i="0" u="none" strike="noStrike" cap="none" normalizeH="0" baseline="0" dirty="0" smtClean="0">
                <a:solidFill>
                  <a:schemeClr val="bg1"/>
                </a:solidFill>
                <a:latin typeface="Segoe" pitchFamily="34" charset="0"/>
              </a:rPr>
              <a:t>artial model</a:t>
            </a:r>
          </a:p>
        </p:txBody>
      </p:sp>
      <p:sp>
        <p:nvSpPr>
          <p:cNvPr id="6" name="Rounded Rectangular Callout 5"/>
          <p:cNvSpPr/>
          <p:nvPr/>
        </p:nvSpPr>
        <p:spPr bwMode="auto">
          <a:xfrm>
            <a:off x="4856480" y="2570480"/>
            <a:ext cx="3037840" cy="843280"/>
          </a:xfrm>
          <a:prstGeom prst="wedgeRoundRectCallout">
            <a:avLst>
              <a:gd name="adj1" fmla="val -46491"/>
              <a:gd name="adj2" fmla="val -12034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Set of clauses</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pPr>
              <a:buNone/>
            </a:pPr>
            <a:r>
              <a:rPr lang="en-US" sz="3100" dirty="0" smtClean="0">
                <a:solidFill>
                  <a:srgbClr xmlns:mc="http://schemas.openxmlformats.org/markup-compatibility/2006" xmlns:a14="http://schemas.microsoft.com/office/drawing/2007/7/7/main" val="FF0000" mc:Ignorable=""/>
                </a:solidFill>
                <a:latin typeface="Calibri" pitchFamily="34" charset="0"/>
                <a:sym typeface="Symbol"/>
              </a:rPr>
              <a:t>Guessing</a:t>
            </a:r>
          </a:p>
        </p:txBody>
      </p:sp>
      <p:sp>
        <p:nvSpPr>
          <p:cNvPr id="5" name="Rectangle 4"/>
          <p:cNvSpPr/>
          <p:nvPr/>
        </p:nvSpPr>
        <p:spPr>
          <a:xfrm>
            <a:off x="0" y="3764747"/>
            <a:ext cx="4094480"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q </a:t>
            </a:r>
            <a:r>
              <a:rPr lang="en-US" sz="2800" dirty="0" smtClean="0">
                <a:solidFill>
                  <a:schemeClr val="bg1"/>
                </a:solidFill>
                <a:latin typeface="Calibri" pitchFamily="34" charset="0"/>
                <a:sym typeface="Symbol"/>
              </a:rPr>
              <a:t>| p  q, q  r</a:t>
            </a: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Rectangle 7"/>
          <p:cNvSpPr/>
          <p:nvPr/>
        </p:nvSpPr>
        <p:spPr>
          <a:xfrm>
            <a:off x="539322" y="2181870"/>
            <a:ext cx="3289683"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p  |  p  q, q  r</a:t>
            </a:r>
          </a:p>
          <a:p>
            <a:pPr lvl="1">
              <a:buNone/>
            </a:pPr>
            <a:endParaRPr lang="en-US" sz="2800" dirty="0" smtClean="0">
              <a:solidFill>
                <a:schemeClr val="bg1"/>
              </a:solidFill>
              <a:latin typeface="Calibri" pitchFamily="34" charset="0"/>
              <a:sym typeface="Symbo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a:t>
            </a:r>
            <a:endParaRPr lang="en-US" dirty="0"/>
          </a:p>
        </p:txBody>
      </p:sp>
      <p:sp>
        <p:nvSpPr>
          <p:cNvPr id="4" name="Content Placeholder 2"/>
          <p:cNvSpPr>
            <a:spLocks noGrp="1"/>
          </p:cNvSpPr>
          <p:nvPr>
            <p:ph idx="1"/>
          </p:nvPr>
        </p:nvSpPr>
        <p:spPr>
          <a:xfrm>
            <a:off x="370609" y="1953202"/>
            <a:ext cx="8382000" cy="1723549"/>
          </a:xfrm>
        </p:spPr>
        <p:txBody>
          <a:bodyPr/>
          <a:lstStyle/>
          <a:p>
            <a:pPr marL="0">
              <a:buNone/>
            </a:pPr>
            <a:r>
              <a:rPr lang="en-US" dirty="0" smtClean="0"/>
              <a:t>An interpretation </a:t>
            </a:r>
            <a:r>
              <a:rPr lang="en-US" i="1" dirty="0" smtClean="0"/>
              <a:t>M</a:t>
            </a:r>
            <a:r>
              <a:rPr lang="en-US" dirty="0" smtClean="0"/>
              <a:t> assigns values {true, false} to propositional variables.</a:t>
            </a:r>
          </a:p>
          <a:p>
            <a:pPr marL="0">
              <a:buNone/>
            </a:pPr>
            <a:endParaRPr lang="en-US" i="1" dirty="0" smtClean="0">
              <a:solidFill>
                <a:srgbClr xmlns:mc="http://schemas.openxmlformats.org/markup-compatibility/2006" xmlns:a14="http://schemas.microsoft.com/office/drawing/2007/7/7/main" val="FF0000" mc:Ignorable=""/>
              </a:solidFill>
              <a:sym typeface="Symbol"/>
            </a:endParaRPr>
          </a:p>
          <a:p>
            <a:pPr marL="0">
              <a:buNone/>
            </a:pPr>
            <a:r>
              <a:rPr lang="en-US" dirty="0" smtClean="0">
                <a:sym typeface="Symbol"/>
              </a:rPr>
              <a:t>Let </a:t>
            </a:r>
            <a:r>
              <a:rPr lang="en-US" i="1" dirty="0" smtClean="0">
                <a:sym typeface="Symbol"/>
              </a:rPr>
              <a:t>F </a:t>
            </a:r>
            <a:r>
              <a:rPr lang="en-US" dirty="0" smtClean="0">
                <a:sym typeface="Symbol"/>
              </a:rPr>
              <a:t>and </a:t>
            </a:r>
            <a:r>
              <a:rPr lang="en-US" i="1" dirty="0" smtClean="0">
                <a:sym typeface="Symbol"/>
              </a:rPr>
              <a:t>G </a:t>
            </a:r>
            <a:r>
              <a:rPr lang="en-US" dirty="0" smtClean="0">
                <a:sym typeface="Symbol"/>
              </a:rPr>
              <a:t>range over </a:t>
            </a:r>
            <a:r>
              <a:rPr lang="en-US" i="1" dirty="0" smtClean="0">
                <a:sym typeface="Symbol"/>
              </a:rPr>
              <a:t>PL </a:t>
            </a:r>
            <a:r>
              <a:rPr lang="en-US" dirty="0" smtClean="0">
                <a:sym typeface="Symbol"/>
              </a:rPr>
              <a:t>formulas.</a:t>
            </a:r>
          </a:p>
        </p:txBody>
      </p:sp>
      <p:pic>
        <p:nvPicPr>
          <p:cNvPr id="1026" name="Picture 2"/>
          <p:cNvPicPr>
            <a:picLocks noChangeAspect="1" noChangeArrowheads="1"/>
          </p:cNvPicPr>
          <p:nvPr/>
        </p:nvPicPr>
        <p:blipFill>
          <a:blip r:embed="rId2" cstate="print"/>
          <a:srcRect/>
          <a:stretch>
            <a:fillRect/>
          </a:stretch>
        </p:blipFill>
        <p:spPr bwMode="auto">
          <a:xfrm>
            <a:off x="1533525" y="4064145"/>
            <a:ext cx="6076950" cy="2200275"/>
          </a:xfrm>
          <a:prstGeom prst="rect">
            <a:avLst/>
          </a:prstGeom>
          <a:noFill/>
          <a:ln w="9525">
            <a:noFill/>
            <a:miter lim="800000"/>
            <a:headEnd/>
            <a:tailEnd/>
          </a:ln>
        </p:spPr>
      </p:pic>
    </p:spTree>
    <p:extLst>
      <p:ext uri="{BB962C8B-B14F-4D97-AF65-F5344CB8AC3E}">
        <p14:creationId xmlns:p14="http://schemas.microsoft.com/office/powerpoint/2007/7/12/main" val="402274441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pPr>
              <a:buNone/>
            </a:pPr>
            <a:r>
              <a:rPr lang="en-US" sz="3100" dirty="0" smtClean="0">
                <a:solidFill>
                  <a:srgbClr xmlns:mc="http://schemas.openxmlformats.org/markup-compatibility/2006" xmlns:a14="http://schemas.microsoft.com/office/drawing/2007/7/7/main" val="FF0000" mc:Ignorable=""/>
                </a:solidFill>
                <a:latin typeface="Calibri" pitchFamily="34" charset="0"/>
                <a:sym typeface="Symbol"/>
              </a:rPr>
              <a:t>Deducing</a:t>
            </a:r>
          </a:p>
        </p:txBody>
      </p:sp>
      <p:sp>
        <p:nvSpPr>
          <p:cNvPr id="5" name="Rectangle 4"/>
          <p:cNvSpPr/>
          <p:nvPr/>
        </p:nvSpPr>
        <p:spPr>
          <a:xfrm>
            <a:off x="335280" y="3734267"/>
            <a:ext cx="4094480"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s</a:t>
            </a:r>
            <a:r>
              <a:rPr lang="en-US" sz="2800" dirty="0" smtClean="0">
                <a:solidFill>
                  <a:schemeClr val="bg1"/>
                </a:solidFill>
                <a:latin typeface="Calibri" pitchFamily="34" charset="0"/>
                <a:sym typeface="Symbol"/>
              </a:rPr>
              <a:t>| p  q, p  s</a:t>
            </a: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Rectangle 7"/>
          <p:cNvSpPr/>
          <p:nvPr/>
        </p:nvSpPr>
        <p:spPr>
          <a:xfrm>
            <a:off x="539322" y="2181870"/>
            <a:ext cx="3289683"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a:t>
            </a: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p </a:t>
            </a:r>
            <a:r>
              <a:rPr lang="en-US" sz="2800" dirty="0" smtClean="0">
                <a:solidFill>
                  <a:schemeClr val="bg1"/>
                </a:solidFill>
                <a:latin typeface="Calibri" pitchFamily="34" charset="0"/>
                <a:sym typeface="Symbol"/>
              </a:rPr>
              <a:t> |  p  q, </a:t>
            </a: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800" dirty="0" smtClean="0">
                <a:solidFill>
                  <a:schemeClr val="bg1"/>
                </a:solidFill>
                <a:latin typeface="Calibri" pitchFamily="34" charset="0"/>
                <a:sym typeface="Symbol"/>
              </a:rPr>
              <a:t>  s</a:t>
            </a:r>
          </a:p>
          <a:p>
            <a:pPr lvl="1">
              <a:buNone/>
            </a:pPr>
            <a:endParaRPr lang="en-US" sz="2800" dirty="0" smtClean="0">
              <a:solidFill>
                <a:schemeClr val="bg1"/>
              </a:solidFill>
              <a:latin typeface="Calibri" pitchFamily="34" charset="0"/>
              <a:sym typeface="Symbo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pPr>
              <a:buNone/>
            </a:pPr>
            <a:r>
              <a:rPr lang="en-US" sz="3100" dirty="0" smtClean="0">
                <a:solidFill>
                  <a:srgbClr xmlns:mc="http://schemas.openxmlformats.org/markup-compatibility/2006" xmlns:a14="http://schemas.microsoft.com/office/drawing/2007/7/7/main" val="FF0000" mc:Ignorable=""/>
                </a:solidFill>
                <a:latin typeface="Calibri" pitchFamily="34" charset="0"/>
                <a:sym typeface="Symbol"/>
              </a:rPr>
              <a:t>Backtracking</a:t>
            </a:r>
          </a:p>
        </p:txBody>
      </p:sp>
      <p:sp>
        <p:nvSpPr>
          <p:cNvPr id="5" name="Rectangle 4"/>
          <p:cNvSpPr/>
          <p:nvPr/>
        </p:nvSpPr>
        <p:spPr>
          <a:xfrm>
            <a:off x="934719" y="3785067"/>
            <a:ext cx="4823529"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s</a:t>
            </a:r>
            <a:r>
              <a:rPr lang="en-US" sz="2800" dirty="0" smtClean="0">
                <a:solidFill>
                  <a:schemeClr val="bg1"/>
                </a:solidFill>
                <a:latin typeface="Calibri" pitchFamily="34" charset="0"/>
                <a:sym typeface="Symbol"/>
              </a:rPr>
              <a:t>| p  q, s  q, </a:t>
            </a: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p q</a:t>
            </a:r>
            <a:endParaRPr lang="en-US" sz="2800" dirty="0" smtClean="0">
              <a:solidFill>
                <a:schemeClr val="bg1"/>
              </a:solidFill>
              <a:latin typeface="Calibri" pitchFamily="34" charset="0"/>
              <a:sym typeface="Symbol"/>
            </a:endParaRP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Rectangle 7"/>
          <p:cNvSpPr/>
          <p:nvPr/>
        </p:nvSpPr>
        <p:spPr>
          <a:xfrm>
            <a:off x="539322" y="2181870"/>
            <a:ext cx="5440528"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a:t>
            </a: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800" dirty="0" smtClean="0">
                <a:solidFill>
                  <a:schemeClr val="bg1"/>
                </a:solidFill>
                <a:latin typeface="Calibri" pitchFamily="34" charset="0"/>
                <a:sym typeface="Symbol"/>
              </a:rPr>
              <a:t>, s,</a:t>
            </a: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  q </a:t>
            </a:r>
            <a:r>
              <a:rPr lang="en-US" sz="2800" dirty="0" smtClean="0">
                <a:solidFill>
                  <a:schemeClr val="bg1"/>
                </a:solidFill>
                <a:latin typeface="Calibri" pitchFamily="34" charset="0"/>
                <a:sym typeface="Symbol"/>
              </a:rPr>
              <a:t> |  p  q, s  q, </a:t>
            </a: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p q</a:t>
            </a:r>
          </a:p>
          <a:p>
            <a:pPr lvl="1">
              <a:buNone/>
            </a:pPr>
            <a:endParaRPr lang="en-US" sz="2800" dirty="0" smtClean="0">
              <a:solidFill>
                <a:schemeClr val="bg1"/>
              </a:solidFill>
              <a:latin typeface="Calibri" pitchFamily="34" charset="0"/>
              <a:sym typeface="Symbo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Modern </a:t>
            </a:r>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2003625"/>
          </a:xfrm>
        </p:spPr>
        <p:txBody>
          <a:bodyPr/>
          <a:lstStyle/>
          <a:p>
            <a:r>
              <a:rPr lang="en-US" sz="3100" dirty="0" smtClean="0">
                <a:latin typeface="Calibri" pitchFamily="34" charset="0"/>
                <a:sym typeface="Symbol"/>
              </a:rPr>
              <a:t>Efficien</a:t>
            </a:r>
            <a:r>
              <a:rPr lang="en-US" sz="3100" dirty="0" smtClean="0">
                <a:sym typeface="Symbol"/>
              </a:rPr>
              <a:t>t indexing (two-watch literal)</a:t>
            </a:r>
          </a:p>
          <a:p>
            <a:r>
              <a:rPr lang="en-US" sz="3100" dirty="0" smtClean="0">
                <a:latin typeface="Calibri" pitchFamily="34" charset="0"/>
                <a:sym typeface="Symbol"/>
              </a:rPr>
              <a:t>Non-chronological backtracking (</a:t>
            </a:r>
            <a:r>
              <a:rPr lang="en-US" sz="3100" dirty="0" err="1" smtClean="0">
                <a:latin typeface="Calibri" pitchFamily="34" charset="0"/>
                <a:sym typeface="Symbol"/>
              </a:rPr>
              <a:t>backjumping</a:t>
            </a:r>
            <a:r>
              <a:rPr lang="en-US" sz="3100" dirty="0" smtClean="0">
                <a:latin typeface="Calibri" pitchFamily="34" charset="0"/>
                <a:sym typeface="Symbol"/>
              </a:rPr>
              <a:t>)</a:t>
            </a:r>
          </a:p>
          <a:p>
            <a:r>
              <a:rPr lang="en-US" sz="3100" dirty="0" smtClean="0">
                <a:sym typeface="Symbol"/>
              </a:rPr>
              <a:t>L</a:t>
            </a:r>
            <a:r>
              <a:rPr lang="en-US" sz="3100" dirty="0" smtClean="0">
                <a:latin typeface="Calibri" pitchFamily="34" charset="0"/>
                <a:sym typeface="Symbol"/>
              </a:rPr>
              <a:t>emma learning</a:t>
            </a:r>
          </a:p>
          <a:p>
            <a:pPr marL="0" indent="0">
              <a:buNone/>
            </a:pPr>
            <a:endParaRPr lang="en-US" sz="3100" dirty="0">
              <a:sym typeface="Symbol"/>
            </a:endParaRPr>
          </a:p>
        </p:txBody>
      </p:sp>
    </p:spTree>
    <p:extLst>
      <p:ext uri="{BB962C8B-B14F-4D97-AF65-F5344CB8AC3E}">
        <p14:creationId xmlns:p14="http://schemas.microsoft.com/office/powerpoint/2007/7/12/main" val="260453453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p:txBody>
          <a:bodyPr/>
          <a:lstStyle/>
          <a:p>
            <a:pPr algn="ctr">
              <a:buNone/>
            </a:pPr>
            <a:r>
              <a:rPr lang="en-US" b="1" dirty="0" smtClean="0">
                <a:solidFill>
                  <a:srgbClr xmlns:mc="http://schemas.openxmlformats.org/markup-compatibility/2006" xmlns:a14="http://schemas.microsoft.com/office/drawing/2007/7/7/main" val="FF0000" mc:Ignorable=""/>
                </a:solidFill>
              </a:rPr>
              <a:t>Basic Idea</a:t>
            </a:r>
          </a:p>
        </p:txBody>
      </p:sp>
      <p:sp>
        <p:nvSpPr>
          <p:cNvPr id="5"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rPr>
              <a:t>x</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0, y = x + 1, (y &gt; 2  y &lt; 1) </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6" name="Content Placeholder 2"/>
          <p:cNvSpPr txBox="1">
            <a:spLocks/>
          </p:cNvSpPr>
          <p:nvPr/>
        </p:nvSpPr>
        <p:spPr>
          <a:xfrm>
            <a:off x="2156156" y="3127499"/>
            <a:ext cx="2174443"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a:t>
            </a:r>
          </a:p>
        </p:txBody>
      </p:sp>
      <p:sp>
        <p:nvSpPr>
          <p:cNvPr id="7" name="Down Arrow 6"/>
          <p:cNvSpPr/>
          <p:nvPr/>
        </p:nvSpPr>
        <p:spPr bwMode="auto">
          <a:xfrm>
            <a:off x="4389120" y="2223828"/>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Content Placeholder 2"/>
          <p:cNvSpPr txBox="1">
            <a:spLocks/>
          </p:cNvSpPr>
          <p:nvPr/>
        </p:nvSpPr>
        <p:spPr>
          <a:xfrm>
            <a:off x="4915205" y="2389892"/>
            <a:ext cx="4044440" cy="332399"/>
          </a:xfrm>
          <a:prstGeom prst="rect">
            <a:avLst/>
          </a:prstGeom>
        </p:spPr>
        <p:txBody>
          <a:bodyPr vert="horz" wrap="square" lIns="0" tIns="0" rIns="0" bIns="0" rtlCol="0">
            <a:spAutoFit/>
          </a:bodyPr>
          <a:lstStyle/>
          <a:p>
            <a:pPr marL="384954" lvl="0" indent="-384954">
              <a:lnSpc>
                <a:spcPct val="90000"/>
              </a:lnSpc>
              <a:spcBef>
                <a:spcPct val="20000"/>
              </a:spcBef>
              <a:buSzPct val="90000"/>
              <a:defRPr/>
            </a:pPr>
            <a:r>
              <a:rPr lang="en-US" sz="2400" dirty="0" smtClean="0">
                <a:solidFill>
                  <a:schemeClr val="bg1"/>
                </a:solidFill>
                <a:latin typeface="Calibri" pitchFamily="34" charset="0"/>
              </a:rPr>
              <a:t>Abstract (aka “naming” atoms)</a:t>
            </a:r>
          </a:p>
        </p:txBody>
      </p:sp>
      <p:sp>
        <p:nvSpPr>
          <p:cNvPr id="9"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 </a:t>
            </a:r>
            <a:r>
              <a:rPr lang="en-US" sz="2400" dirty="0" smtClean="0">
                <a:solidFill>
                  <a:schemeClr val="bg1"/>
                </a:solidFill>
                <a:latin typeface="Calibri" pitchFamily="34" charset="0"/>
                <a:sym typeface="Symbol"/>
              </a:rPr>
              <a:t> (</a:t>
            </a: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p</a:t>
            </a:r>
            <a:r>
              <a:rPr lang="en-US" sz="2400" baseline="-25000" dirty="0" smtClean="0">
                <a:solidFill>
                  <a:schemeClr val="bg1"/>
                </a:solidFill>
                <a:latin typeface="Calibri" pitchFamily="34" charset="0"/>
                <a:sym typeface="Symbol"/>
              </a:rPr>
              <a:t>2 </a:t>
            </a:r>
            <a:r>
              <a:rPr lang="en-US" sz="2400" dirty="0" smtClean="0">
                <a:solidFill>
                  <a:schemeClr val="bg1"/>
                </a:solidFill>
                <a:latin typeface="Calibri" pitchFamily="34" charset="0"/>
                <a:sym typeface="Symbol"/>
              </a:rPr>
              <a:t> (y = x + 1), </a:t>
            </a:r>
          </a:p>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&gt; 2), p</a:t>
            </a:r>
            <a:r>
              <a:rPr lang="en-US" sz="2400" baseline="-25000" dirty="0" smtClean="0">
                <a:solidFill>
                  <a:schemeClr val="bg1"/>
                </a:solidFill>
                <a:latin typeface="Calibri" pitchFamily="34" charset="0"/>
                <a:sym typeface="Symbol"/>
              </a:rPr>
              <a:t>4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&lt; 1</a:t>
            </a:r>
            <a:r>
              <a:rPr lang="en-US" sz="2400" dirty="0" smtClean="0">
                <a:solidFill>
                  <a:schemeClr val="bg1"/>
                </a:solidFill>
                <a:latin typeface="Calibri" pitchFamily="34" charset="0"/>
                <a:sym typeface="Symbol"/>
              </a:rPr>
              <a:t>)</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Tree>
    <p:extLst>
      <p:ext uri="{BB962C8B-B14F-4D97-AF65-F5344CB8AC3E}">
        <p14:creationId xmlns:p14="http://schemas.microsoft.com/office/powerpoint/2007/7/12/main" val="380911888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p:txBody>
          <a:bodyPr/>
          <a:lstStyle/>
          <a:p>
            <a:pPr algn="ctr">
              <a:buNone/>
            </a:pPr>
            <a:r>
              <a:rPr lang="en-US" b="1" dirty="0" smtClean="0">
                <a:solidFill>
                  <a:srgbClr xmlns:mc="http://schemas.openxmlformats.org/markup-compatibility/2006" xmlns:a14="http://schemas.microsoft.com/office/drawing/2007/7/7/main" val="FF0000" mc:Ignorable=""/>
                </a:solidFill>
              </a:rPr>
              <a:t>Basic Idea</a:t>
            </a:r>
          </a:p>
        </p:txBody>
      </p:sp>
      <p:sp>
        <p:nvSpPr>
          <p:cNvPr id="5"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rPr>
              <a:t>x</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0, y = x + 1, (y &gt; 2  y &lt; 1) </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6" name="Content Placeholder 2"/>
          <p:cNvSpPr txBox="1">
            <a:spLocks/>
          </p:cNvSpPr>
          <p:nvPr/>
        </p:nvSpPr>
        <p:spPr>
          <a:xfrm>
            <a:off x="2156156" y="3127499"/>
            <a:ext cx="2174443"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r>
              <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sym typeface="Symbol"/>
              </a:rPr>
              <a:t> 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sym typeface="Symbol"/>
              </a:rPr>
              <a:t>)</a:t>
            </a:r>
          </a:p>
        </p:txBody>
      </p:sp>
      <p:sp>
        <p:nvSpPr>
          <p:cNvPr id="7" name="Down Arrow 6"/>
          <p:cNvSpPr/>
          <p:nvPr/>
        </p:nvSpPr>
        <p:spPr bwMode="auto">
          <a:xfrm>
            <a:off x="4389120" y="2223828"/>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Content Placeholder 2"/>
          <p:cNvSpPr txBox="1">
            <a:spLocks/>
          </p:cNvSpPr>
          <p:nvPr/>
        </p:nvSpPr>
        <p:spPr>
          <a:xfrm>
            <a:off x="4915204" y="2389892"/>
            <a:ext cx="4228795" cy="332399"/>
          </a:xfrm>
          <a:prstGeom prst="rect">
            <a:avLst/>
          </a:prstGeom>
        </p:spPr>
        <p:txBody>
          <a:bodyPr vert="horz" wrap="square" lIns="0" tIns="0" rIns="0" bIns="0" rtlCol="0">
            <a:spAutoFit/>
          </a:bodyPr>
          <a:lstStyle/>
          <a:p>
            <a:pPr marL="384954" lvl="0" indent="-384954">
              <a:lnSpc>
                <a:spcPct val="90000"/>
              </a:lnSpc>
              <a:spcBef>
                <a:spcPct val="20000"/>
              </a:spcBef>
              <a:buSzPct val="90000"/>
              <a:defRPr/>
            </a:pPr>
            <a:r>
              <a:rPr lang="en-US" sz="2400" dirty="0" smtClean="0">
                <a:solidFill>
                  <a:schemeClr val="bg1"/>
                </a:solidFill>
                <a:latin typeface="Calibri" pitchFamily="34" charset="0"/>
              </a:rPr>
              <a:t>Abstract (aka “naming” atoms)</a:t>
            </a:r>
          </a:p>
        </p:txBody>
      </p:sp>
      <p:sp>
        <p:nvSpPr>
          <p:cNvPr id="9"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 </a:t>
            </a:r>
            <a:r>
              <a:rPr lang="en-US" sz="2400" dirty="0" smtClean="0">
                <a:solidFill>
                  <a:schemeClr val="bg1"/>
                </a:solidFill>
                <a:latin typeface="Calibri" pitchFamily="34" charset="0"/>
                <a:sym typeface="Symbol"/>
              </a:rPr>
              <a:t> (</a:t>
            </a: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p</a:t>
            </a:r>
            <a:r>
              <a:rPr lang="en-US" sz="2400" baseline="-25000" dirty="0" smtClean="0">
                <a:solidFill>
                  <a:schemeClr val="bg1"/>
                </a:solidFill>
                <a:latin typeface="Calibri" pitchFamily="34" charset="0"/>
                <a:sym typeface="Symbol"/>
              </a:rPr>
              <a:t>2 </a:t>
            </a:r>
            <a:r>
              <a:rPr lang="en-US" sz="2400" dirty="0" smtClean="0">
                <a:solidFill>
                  <a:schemeClr val="bg1"/>
                </a:solidFill>
                <a:latin typeface="Calibri" pitchFamily="34" charset="0"/>
                <a:sym typeface="Symbol"/>
              </a:rPr>
              <a:t> (y = x + 1), </a:t>
            </a:r>
          </a:p>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&gt; 2), p</a:t>
            </a:r>
            <a:r>
              <a:rPr lang="en-US" sz="2400" baseline="-25000" dirty="0" smtClean="0">
                <a:solidFill>
                  <a:schemeClr val="bg1"/>
                </a:solidFill>
                <a:latin typeface="Calibri" pitchFamily="34" charset="0"/>
                <a:sym typeface="Symbol"/>
              </a:rPr>
              <a:t>4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&lt; 1</a:t>
            </a:r>
            <a:r>
              <a:rPr lang="en-US" sz="2400" dirty="0" smtClean="0">
                <a:solidFill>
                  <a:schemeClr val="bg1"/>
                </a:solidFill>
                <a:latin typeface="Calibri" pitchFamily="34" charset="0"/>
                <a:sym typeface="Symbol"/>
              </a:rPr>
              <a:t>)</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0" name="Rounded Rectangle 9"/>
          <p:cNvSpPr/>
          <p:nvPr/>
        </p:nvSpPr>
        <p:spPr bwMode="auto">
          <a:xfrm>
            <a:off x="1038757"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SAT </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Solver</a:t>
            </a:r>
            <a:endParaRPr kumimoji="0" lang="en-US" sz="2400" b="0" i="0" u="none" strike="noStrike" cap="none" normalizeH="0" baseline="0" dirty="0" smtClean="0">
              <a:solidFill>
                <a:schemeClr val="bg1"/>
              </a:solidFill>
              <a:latin typeface="Calibri" pitchFamily="34" charset="0"/>
            </a:endParaRPr>
          </a:p>
        </p:txBody>
      </p:sp>
      <p:sp>
        <p:nvSpPr>
          <p:cNvPr id="11" name="Down Arrow 10"/>
          <p:cNvSpPr/>
          <p:nvPr/>
        </p:nvSpPr>
        <p:spPr bwMode="auto">
          <a:xfrm rot="2413226">
            <a:off x="2449971" y="3486351"/>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extLst>
      <p:ext uri="{BB962C8B-B14F-4D97-AF65-F5344CB8AC3E}">
        <p14:creationId xmlns:p14="http://schemas.microsoft.com/office/powerpoint/2007/7/12/main" val="1521706117"/>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p:txBody>
          <a:bodyPr/>
          <a:lstStyle/>
          <a:p>
            <a:pPr algn="ctr">
              <a:buNone/>
            </a:pPr>
            <a:r>
              <a:rPr lang="en-US" b="1" dirty="0" smtClean="0">
                <a:solidFill>
                  <a:srgbClr xmlns:mc="http://schemas.openxmlformats.org/markup-compatibility/2006" xmlns:a14="http://schemas.microsoft.com/office/drawing/2007/7/7/main" val="FF0000" mc:Ignorable=""/>
                </a:solidFill>
              </a:rPr>
              <a:t>Basic Idea</a:t>
            </a:r>
          </a:p>
        </p:txBody>
      </p:sp>
      <p:sp>
        <p:nvSpPr>
          <p:cNvPr id="5"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rPr>
              <a:t>x</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0, y = x + 1, (y &gt; 2  y &lt; 1) </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6" name="Content Placeholder 2"/>
          <p:cNvSpPr txBox="1">
            <a:spLocks/>
          </p:cNvSpPr>
          <p:nvPr/>
        </p:nvSpPr>
        <p:spPr>
          <a:xfrm>
            <a:off x="2156156" y="3127499"/>
            <a:ext cx="2174443"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r>
              <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sym typeface="Symbol"/>
              </a:rPr>
              <a:t> 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sym typeface="Symbol"/>
              </a:rPr>
              <a:t>)</a:t>
            </a:r>
          </a:p>
        </p:txBody>
      </p:sp>
      <p:sp>
        <p:nvSpPr>
          <p:cNvPr id="7" name="Down Arrow 6"/>
          <p:cNvSpPr/>
          <p:nvPr/>
        </p:nvSpPr>
        <p:spPr bwMode="auto">
          <a:xfrm>
            <a:off x="4389120" y="2223828"/>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Content Placeholder 2"/>
          <p:cNvSpPr txBox="1">
            <a:spLocks/>
          </p:cNvSpPr>
          <p:nvPr/>
        </p:nvSpPr>
        <p:spPr>
          <a:xfrm>
            <a:off x="4915204" y="2389892"/>
            <a:ext cx="4228795" cy="332399"/>
          </a:xfrm>
          <a:prstGeom prst="rect">
            <a:avLst/>
          </a:prstGeom>
        </p:spPr>
        <p:txBody>
          <a:bodyPr vert="horz" wrap="square" lIns="0" tIns="0" rIns="0" bIns="0" rtlCol="0">
            <a:spAutoFit/>
          </a:bodyPr>
          <a:lstStyle/>
          <a:p>
            <a:pPr marL="384954" lvl="0" indent="-384954">
              <a:lnSpc>
                <a:spcPct val="90000"/>
              </a:lnSpc>
              <a:spcBef>
                <a:spcPct val="20000"/>
              </a:spcBef>
              <a:buSzPct val="90000"/>
              <a:defRPr/>
            </a:pPr>
            <a:r>
              <a:rPr lang="en-US" sz="2400" dirty="0" smtClean="0">
                <a:solidFill>
                  <a:schemeClr val="bg1"/>
                </a:solidFill>
                <a:latin typeface="Calibri" pitchFamily="34" charset="0"/>
              </a:rPr>
              <a:t>Abstract (aka “naming” atoms)</a:t>
            </a:r>
          </a:p>
        </p:txBody>
      </p:sp>
      <p:sp>
        <p:nvSpPr>
          <p:cNvPr id="9"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 </a:t>
            </a:r>
            <a:r>
              <a:rPr lang="en-US" sz="2400" dirty="0" smtClean="0">
                <a:solidFill>
                  <a:schemeClr val="bg1"/>
                </a:solidFill>
                <a:latin typeface="Calibri" pitchFamily="34" charset="0"/>
                <a:sym typeface="Symbol"/>
              </a:rPr>
              <a:t> (</a:t>
            </a: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p</a:t>
            </a:r>
            <a:r>
              <a:rPr lang="en-US" sz="2400" baseline="-25000" dirty="0" smtClean="0">
                <a:solidFill>
                  <a:schemeClr val="bg1"/>
                </a:solidFill>
                <a:latin typeface="Calibri" pitchFamily="34" charset="0"/>
                <a:sym typeface="Symbol"/>
              </a:rPr>
              <a:t>2 </a:t>
            </a:r>
            <a:r>
              <a:rPr lang="en-US" sz="2400" dirty="0" smtClean="0">
                <a:solidFill>
                  <a:schemeClr val="bg1"/>
                </a:solidFill>
                <a:latin typeface="Calibri" pitchFamily="34" charset="0"/>
                <a:sym typeface="Symbol"/>
              </a:rPr>
              <a:t> (y = x + 1), </a:t>
            </a:r>
          </a:p>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&gt; 2), p</a:t>
            </a:r>
            <a:r>
              <a:rPr lang="en-US" sz="2400" baseline="-25000" dirty="0" smtClean="0">
                <a:solidFill>
                  <a:schemeClr val="bg1"/>
                </a:solidFill>
                <a:latin typeface="Calibri" pitchFamily="34" charset="0"/>
                <a:sym typeface="Symbol"/>
              </a:rPr>
              <a:t>4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&lt; 1</a:t>
            </a:r>
            <a:r>
              <a:rPr lang="en-US" sz="2400" dirty="0" smtClean="0">
                <a:solidFill>
                  <a:schemeClr val="bg1"/>
                </a:solidFill>
                <a:latin typeface="Calibri" pitchFamily="34" charset="0"/>
                <a:sym typeface="Symbol"/>
              </a:rPr>
              <a:t>)</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0" name="Rounded Rectangle 9"/>
          <p:cNvSpPr/>
          <p:nvPr/>
        </p:nvSpPr>
        <p:spPr bwMode="auto">
          <a:xfrm>
            <a:off x="1038757"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SAT </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Solver</a:t>
            </a:r>
            <a:endParaRPr kumimoji="0" lang="en-US" sz="2400" b="0" i="0" u="none" strike="noStrike" cap="none" normalizeH="0" baseline="0" dirty="0" smtClean="0">
              <a:solidFill>
                <a:schemeClr val="bg1"/>
              </a:solidFill>
              <a:latin typeface="Calibri" pitchFamily="34" charset="0"/>
            </a:endParaRPr>
          </a:p>
        </p:txBody>
      </p:sp>
      <p:sp>
        <p:nvSpPr>
          <p:cNvPr id="11" name="Down Arrow 10"/>
          <p:cNvSpPr/>
          <p:nvPr/>
        </p:nvSpPr>
        <p:spPr bwMode="auto">
          <a:xfrm rot="2413226">
            <a:off x="2449971" y="3486351"/>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2" name="Right Arrow 11"/>
          <p:cNvSpPr/>
          <p:nvPr/>
        </p:nvSpPr>
        <p:spPr bwMode="auto">
          <a:xfrm>
            <a:off x="2955341"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3" name="Content Placeholder 2"/>
          <p:cNvSpPr txBox="1">
            <a:spLocks/>
          </p:cNvSpPr>
          <p:nvPr/>
        </p:nvSpPr>
        <p:spPr>
          <a:xfrm>
            <a:off x="3493619" y="4223566"/>
            <a:ext cx="2174443" cy="664797"/>
          </a:xfrm>
          <a:prstGeom prst="rect">
            <a:avLst/>
          </a:prstGeom>
        </p:spPr>
        <p:txBody>
          <a:bodyPr vert="horz" wrap="square" lIns="0" tIns="0" rIns="0" bIns="0" rtlCol="0">
            <a:spAutoFit/>
          </a:bodyPr>
          <a:lstStyle/>
          <a:p>
            <a:pPr marL="384954" lvl="0" indent="-384954">
              <a:lnSpc>
                <a:spcPct val="90000"/>
              </a:lnSpc>
              <a:buSzPct val="90000"/>
            </a:pPr>
            <a:r>
              <a:rPr lang="en-US" sz="2400" dirty="0" smtClean="0">
                <a:solidFill>
                  <a:schemeClr val="bg1"/>
                </a:solidFill>
                <a:latin typeface="Calibri" pitchFamily="34" charset="0"/>
                <a:sym typeface="Symbol"/>
              </a:rPr>
              <a:t>Assignment</a:t>
            </a:r>
          </a:p>
          <a:p>
            <a:pPr marL="384954" lvl="0" indent="-384954">
              <a:lnSpc>
                <a:spcPct val="90000"/>
              </a:lnSpc>
              <a:buSzPct val="90000"/>
            </a:pP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1</a:t>
            </a:r>
            <a:r>
              <a:rPr kumimoji="0" lang="en-US" sz="2400" i="0" u="none" strike="noStrike" kern="1200" cap="none" spc="0" normalizeH="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ea typeface="+mn-ea"/>
                <a:cs typeface="+mn-cs"/>
                <a:sym typeface="Symbol"/>
              </a:rPr>
              <a:t>,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2</a:t>
            </a:r>
            <a:r>
              <a:rPr kumimoji="0" lang="en-US" sz="2400" i="0" u="none" strike="noStrike" kern="1200" cap="none" spc="0" normalizeH="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ea typeface="+mn-ea"/>
                <a:cs typeface="+mn-cs"/>
                <a:sym typeface="Symbol"/>
              </a:rPr>
              <a:t>,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3</a:t>
            </a:r>
            <a:r>
              <a:rPr kumimoji="0" lang="en-US" sz="2400" i="0" u="none" strike="noStrike" kern="1200" cap="none" spc="0" normalizeH="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ea typeface="+mn-ea"/>
                <a:cs typeface="+mn-cs"/>
                <a:sym typeface="Symbol"/>
              </a:rPr>
              <a:t>,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4</a:t>
            </a:r>
            <a:endParaRPr kumimoji="0" lang="en-US" sz="2400" i="0" u="none" strike="noStrike" kern="1200" cap="none" spc="0" normalizeH="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ea typeface="+mn-ea"/>
              <a:cs typeface="+mn-cs"/>
              <a:sym typeface="Symbol"/>
            </a:endParaRPr>
          </a:p>
        </p:txBody>
      </p:sp>
    </p:spTree>
    <p:extLst>
      <p:ext uri="{BB962C8B-B14F-4D97-AF65-F5344CB8AC3E}">
        <p14:creationId xmlns:p14="http://schemas.microsoft.com/office/powerpoint/2007/7/12/main" val="30912775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p:txBody>
          <a:bodyPr/>
          <a:lstStyle/>
          <a:p>
            <a:pPr algn="ctr">
              <a:buNone/>
            </a:pPr>
            <a:r>
              <a:rPr lang="en-US" b="1" dirty="0" smtClean="0">
                <a:solidFill>
                  <a:srgbClr xmlns:mc="http://schemas.openxmlformats.org/markup-compatibility/2006" xmlns:a14="http://schemas.microsoft.com/office/drawing/2007/7/7/main" val="FF0000" mc:Ignorable=""/>
                </a:solidFill>
              </a:rPr>
              <a:t>Basic Idea</a:t>
            </a:r>
          </a:p>
        </p:txBody>
      </p:sp>
      <p:sp>
        <p:nvSpPr>
          <p:cNvPr id="5"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rPr>
              <a:t>x</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0, y = x + 1, (y &gt; 2  y &lt; 1) </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6" name="Content Placeholder 2"/>
          <p:cNvSpPr txBox="1">
            <a:spLocks/>
          </p:cNvSpPr>
          <p:nvPr/>
        </p:nvSpPr>
        <p:spPr>
          <a:xfrm>
            <a:off x="2156156" y="3127499"/>
            <a:ext cx="2174443"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a:t>
            </a:r>
          </a:p>
        </p:txBody>
      </p:sp>
      <p:sp>
        <p:nvSpPr>
          <p:cNvPr id="7" name="Down Arrow 6"/>
          <p:cNvSpPr/>
          <p:nvPr/>
        </p:nvSpPr>
        <p:spPr bwMode="auto">
          <a:xfrm>
            <a:off x="4389120" y="2223828"/>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Content Placeholder 2"/>
          <p:cNvSpPr txBox="1">
            <a:spLocks/>
          </p:cNvSpPr>
          <p:nvPr/>
        </p:nvSpPr>
        <p:spPr>
          <a:xfrm>
            <a:off x="4915205" y="2389892"/>
            <a:ext cx="4103434" cy="332399"/>
          </a:xfrm>
          <a:prstGeom prst="rect">
            <a:avLst/>
          </a:prstGeom>
        </p:spPr>
        <p:txBody>
          <a:bodyPr vert="horz" wrap="square" lIns="0" tIns="0" rIns="0" bIns="0" rtlCol="0">
            <a:spAutoFit/>
          </a:bodyPr>
          <a:lstStyle/>
          <a:p>
            <a:pPr marL="384954" lvl="0" indent="-384954">
              <a:lnSpc>
                <a:spcPct val="90000"/>
              </a:lnSpc>
              <a:spcBef>
                <a:spcPct val="20000"/>
              </a:spcBef>
              <a:buSzPct val="90000"/>
              <a:defRPr/>
            </a:pPr>
            <a:r>
              <a:rPr lang="en-US" sz="2400" dirty="0" smtClean="0">
                <a:solidFill>
                  <a:schemeClr val="bg1"/>
                </a:solidFill>
                <a:latin typeface="Calibri" pitchFamily="34" charset="0"/>
              </a:rPr>
              <a:t>Abstract (aka “naming” atoms)</a:t>
            </a:r>
          </a:p>
        </p:txBody>
      </p:sp>
      <p:sp>
        <p:nvSpPr>
          <p:cNvPr id="9"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rPr>
              <a:t>x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0), 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(y = x + 1), </a:t>
            </a:r>
          </a:p>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3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(y</a:t>
            </a:r>
            <a:r>
              <a:rPr lang="en-US" sz="2400" dirty="0" smtClean="0">
                <a:solidFill>
                  <a:srgbClr xmlns:mc="http://schemas.openxmlformats.org/markup-compatibility/2006" xmlns:a14="http://schemas.microsoft.com/office/drawing/2007/7/7/main" val="FF0000" mc:Ignorable=""/>
                </a:solidFill>
                <a:latin typeface="Calibri" pitchFamily="34" charset="0"/>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&gt; 2), 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4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(y</a:t>
            </a:r>
            <a:r>
              <a:rPr lang="en-US" sz="2400" dirty="0" smtClean="0">
                <a:solidFill>
                  <a:srgbClr xmlns:mc="http://schemas.openxmlformats.org/markup-compatibility/2006" xmlns:a14="http://schemas.microsoft.com/office/drawing/2007/7/7/main" val="FF0000" mc:Ignorable=""/>
                </a:solidFill>
                <a:latin typeface="Calibri" pitchFamily="34" charset="0"/>
              </a:rPr>
              <a:t> &lt; 1</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a:t>
            </a:r>
            <a:endParaRPr kumimoji="0" lang="en-US" sz="240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endParaRPr>
          </a:p>
        </p:txBody>
      </p:sp>
      <p:sp>
        <p:nvSpPr>
          <p:cNvPr id="10" name="Rounded Rectangle 9"/>
          <p:cNvSpPr/>
          <p:nvPr/>
        </p:nvSpPr>
        <p:spPr bwMode="auto">
          <a:xfrm>
            <a:off x="1038757"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SAT </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Solver</a:t>
            </a:r>
            <a:endParaRPr kumimoji="0" lang="en-US" sz="2400" b="0" i="0" u="none" strike="noStrike" cap="none" normalizeH="0" baseline="0" dirty="0" smtClean="0">
              <a:solidFill>
                <a:schemeClr val="bg1"/>
              </a:solidFill>
              <a:latin typeface="Calibri" pitchFamily="34" charset="0"/>
            </a:endParaRPr>
          </a:p>
        </p:txBody>
      </p:sp>
      <p:sp>
        <p:nvSpPr>
          <p:cNvPr id="11" name="Down Arrow 10"/>
          <p:cNvSpPr/>
          <p:nvPr/>
        </p:nvSpPr>
        <p:spPr bwMode="auto">
          <a:xfrm rot="2413226">
            <a:off x="2449971" y="3486351"/>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2" name="Right Arrow 11"/>
          <p:cNvSpPr/>
          <p:nvPr/>
        </p:nvSpPr>
        <p:spPr bwMode="auto">
          <a:xfrm>
            <a:off x="2955341"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3" name="Content Placeholder 2"/>
          <p:cNvSpPr txBox="1">
            <a:spLocks/>
          </p:cNvSpPr>
          <p:nvPr/>
        </p:nvSpPr>
        <p:spPr>
          <a:xfrm>
            <a:off x="3493619" y="4223566"/>
            <a:ext cx="2174443" cy="664797"/>
          </a:xfrm>
          <a:prstGeom prst="rect">
            <a:avLst/>
          </a:prstGeom>
        </p:spPr>
        <p:txBody>
          <a:bodyPr vert="horz" wrap="square" lIns="0" tIns="0" rIns="0" bIns="0" rtlCol="0">
            <a:spAutoFit/>
          </a:bodyPr>
          <a:lstStyle/>
          <a:p>
            <a:pPr marL="384954" lvl="0" indent="-384954">
              <a:lnSpc>
                <a:spcPct val="90000"/>
              </a:lnSpc>
              <a:buSzPct val="90000"/>
            </a:pPr>
            <a:r>
              <a:rPr lang="en-US" sz="2400" dirty="0" smtClean="0">
                <a:solidFill>
                  <a:schemeClr val="bg1"/>
                </a:solidFill>
                <a:latin typeface="Calibri" pitchFamily="34" charset="0"/>
                <a:sym typeface="Symbol"/>
              </a:rPr>
              <a:t>Assignment</a:t>
            </a:r>
          </a:p>
          <a:p>
            <a:pPr marL="384954" lvl="0" indent="-384954">
              <a:lnSpc>
                <a:spcPct val="90000"/>
              </a:lnSpc>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r>
              <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endPar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sym typeface="Symbol"/>
            </a:endParaRPr>
          </a:p>
        </p:txBody>
      </p:sp>
      <p:sp>
        <p:nvSpPr>
          <p:cNvPr id="15" name="Right Arrow 14"/>
          <p:cNvSpPr/>
          <p:nvPr/>
        </p:nvSpPr>
        <p:spPr bwMode="auto">
          <a:xfrm>
            <a:off x="5360823"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6" name="Down Arrow 15"/>
          <p:cNvSpPr/>
          <p:nvPr/>
        </p:nvSpPr>
        <p:spPr bwMode="auto">
          <a:xfrm>
            <a:off x="6158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7" name="Content Placeholder 2"/>
          <p:cNvSpPr txBox="1">
            <a:spLocks/>
          </p:cNvSpPr>
          <p:nvPr/>
        </p:nvSpPr>
        <p:spPr>
          <a:xfrm>
            <a:off x="5957619" y="4411948"/>
            <a:ext cx="1984387"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0070C0" mc:Ignorable=""/>
                </a:solidFill>
                <a:latin typeface="Calibri" pitchFamily="34" charset="0"/>
              </a:rPr>
              <a:t>x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 0, y = x + 1, </a:t>
            </a:r>
          </a:p>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(y</a:t>
            </a:r>
            <a:r>
              <a:rPr lang="en-US" sz="2400" dirty="0" smtClean="0">
                <a:solidFill>
                  <a:srgbClr xmlns:mc="http://schemas.openxmlformats.org/markup-compatibility/2006" xmlns:a14="http://schemas.microsoft.com/office/drawing/2007/7/7/main" val="0070C0" mc:Ignorable=""/>
                </a:solidFill>
                <a:latin typeface="Calibri" pitchFamily="34" charset="0"/>
              </a:rPr>
              <a:t>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&gt; 2), y</a:t>
            </a:r>
            <a:r>
              <a:rPr lang="en-US" sz="2400" dirty="0" smtClean="0">
                <a:solidFill>
                  <a:srgbClr xmlns:mc="http://schemas.openxmlformats.org/markup-compatibility/2006" xmlns:a14="http://schemas.microsoft.com/office/drawing/2007/7/7/main" val="0070C0" mc:Ignorable=""/>
                </a:solidFill>
                <a:latin typeface="Calibri" pitchFamily="34" charset="0"/>
              </a:rPr>
              <a:t> &lt; 1</a:t>
            </a:r>
            <a:endParaRPr kumimoji="0" lang="en-US" sz="2400" i="0" u="none" strike="noStrike" kern="1200" cap="none" spc="0" normalizeH="0" baseline="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ea typeface="+mn-ea"/>
              <a:cs typeface="+mn-cs"/>
            </a:endParaRPr>
          </a:p>
        </p:txBody>
      </p:sp>
    </p:spTree>
    <p:extLst>
      <p:ext uri="{BB962C8B-B14F-4D97-AF65-F5344CB8AC3E}">
        <p14:creationId xmlns:p14="http://schemas.microsoft.com/office/powerpoint/2007/7/12/main" val="3876440197"/>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p:txBody>
          <a:bodyPr/>
          <a:lstStyle/>
          <a:p>
            <a:pPr algn="ctr">
              <a:buNone/>
            </a:pPr>
            <a:r>
              <a:rPr lang="en-US" b="1" dirty="0" smtClean="0">
                <a:solidFill>
                  <a:srgbClr xmlns:mc="http://schemas.openxmlformats.org/markup-compatibility/2006" xmlns:a14="http://schemas.microsoft.com/office/drawing/2007/7/7/main" val="FF0000" mc:Ignorable=""/>
                </a:solidFill>
              </a:rPr>
              <a:t>Basic Idea</a:t>
            </a:r>
          </a:p>
        </p:txBody>
      </p:sp>
      <p:sp>
        <p:nvSpPr>
          <p:cNvPr id="5"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rPr>
              <a:t>x</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0, y = x + 1, (y &gt; 2  y &lt; 1) </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6" name="Content Placeholder 2"/>
          <p:cNvSpPr txBox="1">
            <a:spLocks/>
          </p:cNvSpPr>
          <p:nvPr/>
        </p:nvSpPr>
        <p:spPr>
          <a:xfrm>
            <a:off x="2156156" y="3127499"/>
            <a:ext cx="2174443"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a:t>
            </a:r>
          </a:p>
        </p:txBody>
      </p:sp>
      <p:sp>
        <p:nvSpPr>
          <p:cNvPr id="7" name="Down Arrow 6"/>
          <p:cNvSpPr/>
          <p:nvPr/>
        </p:nvSpPr>
        <p:spPr bwMode="auto">
          <a:xfrm>
            <a:off x="4389120" y="2223828"/>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Content Placeholder 2"/>
          <p:cNvSpPr txBox="1">
            <a:spLocks/>
          </p:cNvSpPr>
          <p:nvPr/>
        </p:nvSpPr>
        <p:spPr>
          <a:xfrm>
            <a:off x="4915205" y="2389892"/>
            <a:ext cx="4037066" cy="332399"/>
          </a:xfrm>
          <a:prstGeom prst="rect">
            <a:avLst/>
          </a:prstGeom>
        </p:spPr>
        <p:txBody>
          <a:bodyPr vert="horz" wrap="square" lIns="0" tIns="0" rIns="0" bIns="0" rtlCol="0">
            <a:spAutoFit/>
          </a:bodyPr>
          <a:lstStyle/>
          <a:p>
            <a:pPr marL="384954" lvl="0" indent="-384954">
              <a:lnSpc>
                <a:spcPct val="90000"/>
              </a:lnSpc>
              <a:spcBef>
                <a:spcPct val="20000"/>
              </a:spcBef>
              <a:buSzPct val="90000"/>
              <a:defRPr/>
            </a:pPr>
            <a:r>
              <a:rPr lang="en-US" sz="2400" dirty="0" smtClean="0">
                <a:solidFill>
                  <a:schemeClr val="bg1"/>
                </a:solidFill>
                <a:latin typeface="Calibri" pitchFamily="34" charset="0"/>
              </a:rPr>
              <a:t>Abstract (aka “naming” atoms)</a:t>
            </a:r>
          </a:p>
        </p:txBody>
      </p:sp>
      <p:sp>
        <p:nvSpPr>
          <p:cNvPr id="9"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 </a:t>
            </a:r>
            <a:r>
              <a:rPr lang="en-US" sz="2400" dirty="0" smtClean="0">
                <a:solidFill>
                  <a:schemeClr val="bg1"/>
                </a:solidFill>
                <a:latin typeface="Calibri" pitchFamily="34" charset="0"/>
                <a:sym typeface="Symbol"/>
              </a:rPr>
              <a:t> (</a:t>
            </a: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p</a:t>
            </a:r>
            <a:r>
              <a:rPr lang="en-US" sz="2400" baseline="-25000" dirty="0" smtClean="0">
                <a:solidFill>
                  <a:schemeClr val="bg1"/>
                </a:solidFill>
                <a:latin typeface="Calibri" pitchFamily="34" charset="0"/>
                <a:sym typeface="Symbol"/>
              </a:rPr>
              <a:t>2 </a:t>
            </a:r>
            <a:r>
              <a:rPr lang="en-US" sz="2400" dirty="0" smtClean="0">
                <a:solidFill>
                  <a:schemeClr val="bg1"/>
                </a:solidFill>
                <a:latin typeface="Calibri" pitchFamily="34" charset="0"/>
                <a:sym typeface="Symbol"/>
              </a:rPr>
              <a:t> (y = x + 1), </a:t>
            </a:r>
          </a:p>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&gt; 2), p</a:t>
            </a:r>
            <a:r>
              <a:rPr lang="en-US" sz="2400" baseline="-25000" dirty="0" smtClean="0">
                <a:solidFill>
                  <a:schemeClr val="bg1"/>
                </a:solidFill>
                <a:latin typeface="Calibri" pitchFamily="34" charset="0"/>
                <a:sym typeface="Symbol"/>
              </a:rPr>
              <a:t>4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&lt; 1</a:t>
            </a:r>
            <a:r>
              <a:rPr lang="en-US" sz="2400" dirty="0" smtClean="0">
                <a:solidFill>
                  <a:schemeClr val="bg1"/>
                </a:solidFill>
                <a:latin typeface="Calibri" pitchFamily="34" charset="0"/>
                <a:sym typeface="Symbol"/>
              </a:rPr>
              <a:t>)</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0" name="Rounded Rectangle 9"/>
          <p:cNvSpPr/>
          <p:nvPr/>
        </p:nvSpPr>
        <p:spPr bwMode="auto">
          <a:xfrm>
            <a:off x="1038757"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SAT </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Solver</a:t>
            </a:r>
            <a:endParaRPr kumimoji="0" lang="en-US" sz="2400" b="0" i="0" u="none" strike="noStrike" cap="none" normalizeH="0" baseline="0" dirty="0" smtClean="0">
              <a:solidFill>
                <a:schemeClr val="bg1"/>
              </a:solidFill>
              <a:latin typeface="Calibri" pitchFamily="34" charset="0"/>
            </a:endParaRPr>
          </a:p>
        </p:txBody>
      </p:sp>
      <p:sp>
        <p:nvSpPr>
          <p:cNvPr id="11" name="Down Arrow 10"/>
          <p:cNvSpPr/>
          <p:nvPr/>
        </p:nvSpPr>
        <p:spPr bwMode="auto">
          <a:xfrm rot="2413226">
            <a:off x="2449971" y="3486351"/>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2" name="Right Arrow 11"/>
          <p:cNvSpPr/>
          <p:nvPr/>
        </p:nvSpPr>
        <p:spPr bwMode="auto">
          <a:xfrm>
            <a:off x="2955341"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3" name="Content Placeholder 2"/>
          <p:cNvSpPr txBox="1">
            <a:spLocks/>
          </p:cNvSpPr>
          <p:nvPr/>
        </p:nvSpPr>
        <p:spPr>
          <a:xfrm>
            <a:off x="3493619" y="4223566"/>
            <a:ext cx="2174443" cy="664797"/>
          </a:xfrm>
          <a:prstGeom prst="rect">
            <a:avLst/>
          </a:prstGeom>
        </p:spPr>
        <p:txBody>
          <a:bodyPr vert="horz" wrap="square" lIns="0" tIns="0" rIns="0" bIns="0" rtlCol="0">
            <a:spAutoFit/>
          </a:bodyPr>
          <a:lstStyle/>
          <a:p>
            <a:pPr marL="384954" lvl="0" indent="-384954">
              <a:lnSpc>
                <a:spcPct val="90000"/>
              </a:lnSpc>
              <a:buSzPct val="90000"/>
            </a:pPr>
            <a:r>
              <a:rPr lang="en-US" sz="2400" dirty="0" smtClean="0">
                <a:solidFill>
                  <a:schemeClr val="bg1"/>
                </a:solidFill>
                <a:latin typeface="Calibri" pitchFamily="34" charset="0"/>
                <a:sym typeface="Symbol"/>
              </a:rPr>
              <a:t>Assignment</a:t>
            </a:r>
          </a:p>
          <a:p>
            <a:pPr marL="384954" lvl="0" indent="-384954">
              <a:lnSpc>
                <a:spcPct val="90000"/>
              </a:lnSpc>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endPar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p:txBody>
      </p:sp>
      <p:sp>
        <p:nvSpPr>
          <p:cNvPr id="15" name="Right Arrow 14"/>
          <p:cNvSpPr/>
          <p:nvPr/>
        </p:nvSpPr>
        <p:spPr bwMode="auto">
          <a:xfrm>
            <a:off x="5360823"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6" name="Down Arrow 15"/>
          <p:cNvSpPr/>
          <p:nvPr/>
        </p:nvSpPr>
        <p:spPr bwMode="auto">
          <a:xfrm>
            <a:off x="6158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7" name="Content Placeholder 2"/>
          <p:cNvSpPr txBox="1">
            <a:spLocks/>
          </p:cNvSpPr>
          <p:nvPr/>
        </p:nvSpPr>
        <p:spPr>
          <a:xfrm>
            <a:off x="5957619" y="4411948"/>
            <a:ext cx="1984387"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rPr>
              <a:t>x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0, y = x + 1, </a:t>
            </a:r>
          </a:p>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(y</a:t>
            </a:r>
            <a:r>
              <a:rPr lang="en-US" sz="2400" dirty="0" smtClean="0">
                <a:solidFill>
                  <a:srgbClr xmlns:mc="http://schemas.openxmlformats.org/markup-compatibility/2006" xmlns:a14="http://schemas.microsoft.com/office/drawing/2007/7/7/main" val="FF0000" mc:Ignorable=""/>
                </a:solidFill>
                <a:latin typeface="Calibri" pitchFamily="34" charset="0"/>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&gt; 2), y</a:t>
            </a:r>
            <a:r>
              <a:rPr lang="en-US" sz="2400" dirty="0" smtClean="0">
                <a:solidFill>
                  <a:srgbClr xmlns:mc="http://schemas.openxmlformats.org/markup-compatibility/2006" xmlns:a14="http://schemas.microsoft.com/office/drawing/2007/7/7/main" val="FF0000" mc:Ignorable=""/>
                </a:solidFill>
                <a:latin typeface="Calibri" pitchFamily="34" charset="0"/>
              </a:rPr>
              <a:t> &lt; 1</a:t>
            </a:r>
            <a:endParaRPr kumimoji="0" lang="en-US" sz="240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endParaRPr>
          </a:p>
        </p:txBody>
      </p:sp>
      <p:sp>
        <p:nvSpPr>
          <p:cNvPr id="18" name="Down Arrow 17"/>
          <p:cNvSpPr/>
          <p:nvPr/>
        </p:nvSpPr>
        <p:spPr bwMode="auto">
          <a:xfrm>
            <a:off x="6192592" y="5193075"/>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9" name="Rounded Rectangle 18"/>
          <p:cNvSpPr/>
          <p:nvPr/>
        </p:nvSpPr>
        <p:spPr bwMode="auto">
          <a:xfrm>
            <a:off x="5549305" y="5686216"/>
            <a:ext cx="1799539" cy="1002182"/>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Theory</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Solver</a:t>
            </a:r>
            <a:endParaRPr kumimoji="0" lang="en-US" sz="2400" b="0" i="0" u="none" strike="noStrike" cap="none" normalizeH="0" baseline="0" dirty="0" smtClean="0">
              <a:solidFill>
                <a:schemeClr val="bg1"/>
              </a:solidFill>
              <a:latin typeface="Calibri" pitchFamily="34" charset="0"/>
            </a:endParaRPr>
          </a:p>
        </p:txBody>
      </p:sp>
      <p:sp>
        <p:nvSpPr>
          <p:cNvPr id="20" name="Left Arrow 19"/>
          <p:cNvSpPr/>
          <p:nvPr/>
        </p:nvSpPr>
        <p:spPr bwMode="auto">
          <a:xfrm>
            <a:off x="4984951" y="5936226"/>
            <a:ext cx="464574"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1" name="Content Placeholder 2"/>
          <p:cNvSpPr txBox="1">
            <a:spLocks/>
          </p:cNvSpPr>
          <p:nvPr/>
        </p:nvSpPr>
        <p:spPr>
          <a:xfrm>
            <a:off x="2492471" y="5803213"/>
            <a:ext cx="2497393"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err="1" smtClean="0">
                <a:solidFill>
                  <a:schemeClr val="bg1"/>
                </a:solidFill>
                <a:latin typeface="Calibri" pitchFamily="34" charset="0"/>
              </a:rPr>
              <a:t>Unsatisfiable</a:t>
            </a:r>
            <a:endParaRPr lang="en-US" sz="2400" dirty="0" smtClean="0">
              <a:solidFill>
                <a:schemeClr val="bg1"/>
              </a:solidFill>
              <a:latin typeface="Calibri" pitchFamily="34" charset="0"/>
            </a:endParaRPr>
          </a:p>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0070C0" mc:Ignorable=""/>
                </a:solidFill>
                <a:latin typeface="Calibri" pitchFamily="34" charset="0"/>
              </a:rPr>
              <a:t>x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 0, y = x + 1, y</a:t>
            </a:r>
            <a:r>
              <a:rPr lang="en-US" sz="2400" dirty="0" smtClean="0">
                <a:solidFill>
                  <a:srgbClr xmlns:mc="http://schemas.openxmlformats.org/markup-compatibility/2006" xmlns:a14="http://schemas.microsoft.com/office/drawing/2007/7/7/main" val="0070C0" mc:Ignorable=""/>
                </a:solidFill>
                <a:latin typeface="Calibri" pitchFamily="34" charset="0"/>
              </a:rPr>
              <a:t> &lt; 1</a:t>
            </a:r>
            <a:endParaRPr kumimoji="0" lang="en-US" sz="2400" i="0" u="none" strike="noStrike" kern="1200" cap="none" spc="0" normalizeH="0" baseline="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ea typeface="+mn-ea"/>
              <a:cs typeface="+mn-cs"/>
            </a:endParaRPr>
          </a:p>
        </p:txBody>
      </p:sp>
    </p:spTree>
    <p:extLst>
      <p:ext uri="{BB962C8B-B14F-4D97-AF65-F5344CB8AC3E}">
        <p14:creationId xmlns:p14="http://schemas.microsoft.com/office/powerpoint/2007/7/12/main" val="3837555315"/>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p:txBody>
          <a:bodyPr/>
          <a:lstStyle/>
          <a:p>
            <a:pPr algn="ctr">
              <a:buNone/>
            </a:pPr>
            <a:r>
              <a:rPr lang="en-US" b="1" dirty="0" smtClean="0">
                <a:solidFill>
                  <a:srgbClr xmlns:mc="http://schemas.openxmlformats.org/markup-compatibility/2006" xmlns:a14="http://schemas.microsoft.com/office/drawing/2007/7/7/main" val="FF0000" mc:Ignorable=""/>
                </a:solidFill>
              </a:rPr>
              <a:t>Basic Idea</a:t>
            </a:r>
          </a:p>
        </p:txBody>
      </p:sp>
      <p:sp>
        <p:nvSpPr>
          <p:cNvPr id="5"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rPr>
              <a:t>x</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0, y = x + 1, (y &gt; 2  y &lt; 1) </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6" name="Content Placeholder 2"/>
          <p:cNvSpPr txBox="1">
            <a:spLocks/>
          </p:cNvSpPr>
          <p:nvPr/>
        </p:nvSpPr>
        <p:spPr>
          <a:xfrm>
            <a:off x="2156156" y="3127499"/>
            <a:ext cx="2174443"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a:t>
            </a:r>
          </a:p>
        </p:txBody>
      </p:sp>
      <p:sp>
        <p:nvSpPr>
          <p:cNvPr id="7" name="Down Arrow 6"/>
          <p:cNvSpPr/>
          <p:nvPr/>
        </p:nvSpPr>
        <p:spPr bwMode="auto">
          <a:xfrm>
            <a:off x="4389120" y="2223828"/>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Content Placeholder 2"/>
          <p:cNvSpPr txBox="1">
            <a:spLocks/>
          </p:cNvSpPr>
          <p:nvPr/>
        </p:nvSpPr>
        <p:spPr>
          <a:xfrm>
            <a:off x="4915204" y="2389892"/>
            <a:ext cx="4228795" cy="332399"/>
          </a:xfrm>
          <a:prstGeom prst="rect">
            <a:avLst/>
          </a:prstGeom>
        </p:spPr>
        <p:txBody>
          <a:bodyPr vert="horz" wrap="square" lIns="0" tIns="0" rIns="0" bIns="0" rtlCol="0">
            <a:spAutoFit/>
          </a:bodyPr>
          <a:lstStyle/>
          <a:p>
            <a:pPr marL="384954" lvl="0" indent="-384954">
              <a:lnSpc>
                <a:spcPct val="90000"/>
              </a:lnSpc>
              <a:spcBef>
                <a:spcPct val="20000"/>
              </a:spcBef>
              <a:buSzPct val="90000"/>
              <a:defRPr/>
            </a:pPr>
            <a:r>
              <a:rPr lang="en-US" sz="2400" dirty="0" smtClean="0">
                <a:solidFill>
                  <a:schemeClr val="bg1"/>
                </a:solidFill>
                <a:latin typeface="Calibri" pitchFamily="34" charset="0"/>
              </a:rPr>
              <a:t>Abstract (aka “naming” atoms)</a:t>
            </a:r>
          </a:p>
        </p:txBody>
      </p:sp>
      <p:sp>
        <p:nvSpPr>
          <p:cNvPr id="9"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 </a:t>
            </a:r>
            <a:r>
              <a:rPr lang="en-US" sz="2400" dirty="0" smtClean="0">
                <a:solidFill>
                  <a:schemeClr val="bg1"/>
                </a:solidFill>
                <a:latin typeface="Calibri" pitchFamily="34" charset="0"/>
                <a:sym typeface="Symbol"/>
              </a:rPr>
              <a:t> (</a:t>
            </a: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p</a:t>
            </a:r>
            <a:r>
              <a:rPr lang="en-US" sz="2400" baseline="-25000" dirty="0" smtClean="0">
                <a:solidFill>
                  <a:schemeClr val="bg1"/>
                </a:solidFill>
                <a:latin typeface="Calibri" pitchFamily="34" charset="0"/>
                <a:sym typeface="Symbol"/>
              </a:rPr>
              <a:t>2 </a:t>
            </a:r>
            <a:r>
              <a:rPr lang="en-US" sz="2400" dirty="0" smtClean="0">
                <a:solidFill>
                  <a:schemeClr val="bg1"/>
                </a:solidFill>
                <a:latin typeface="Calibri" pitchFamily="34" charset="0"/>
                <a:sym typeface="Symbol"/>
              </a:rPr>
              <a:t> (y = x + 1), </a:t>
            </a:r>
          </a:p>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&gt; 2), p</a:t>
            </a:r>
            <a:r>
              <a:rPr lang="en-US" sz="2400" baseline="-25000" dirty="0" smtClean="0">
                <a:solidFill>
                  <a:schemeClr val="bg1"/>
                </a:solidFill>
                <a:latin typeface="Calibri" pitchFamily="34" charset="0"/>
                <a:sym typeface="Symbol"/>
              </a:rPr>
              <a:t>4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&lt; 1</a:t>
            </a:r>
            <a:r>
              <a:rPr lang="en-US" sz="2400" dirty="0" smtClean="0">
                <a:solidFill>
                  <a:schemeClr val="bg1"/>
                </a:solidFill>
                <a:latin typeface="Calibri" pitchFamily="34" charset="0"/>
                <a:sym typeface="Symbol"/>
              </a:rPr>
              <a:t>)</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0" name="Rounded Rectangle 9"/>
          <p:cNvSpPr/>
          <p:nvPr/>
        </p:nvSpPr>
        <p:spPr bwMode="auto">
          <a:xfrm>
            <a:off x="1038757"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SAT </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Solver</a:t>
            </a:r>
            <a:endParaRPr kumimoji="0" lang="en-US" sz="2400" b="0" i="0" u="none" strike="noStrike" cap="none" normalizeH="0" baseline="0" dirty="0" smtClean="0">
              <a:solidFill>
                <a:schemeClr val="bg1"/>
              </a:solidFill>
              <a:latin typeface="Calibri" pitchFamily="34" charset="0"/>
            </a:endParaRPr>
          </a:p>
        </p:txBody>
      </p:sp>
      <p:sp>
        <p:nvSpPr>
          <p:cNvPr id="11" name="Down Arrow 10"/>
          <p:cNvSpPr/>
          <p:nvPr/>
        </p:nvSpPr>
        <p:spPr bwMode="auto">
          <a:xfrm rot="2413226">
            <a:off x="2449971" y="3486351"/>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2" name="Right Arrow 11"/>
          <p:cNvSpPr/>
          <p:nvPr/>
        </p:nvSpPr>
        <p:spPr bwMode="auto">
          <a:xfrm>
            <a:off x="2955341"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3" name="Content Placeholder 2"/>
          <p:cNvSpPr txBox="1">
            <a:spLocks/>
          </p:cNvSpPr>
          <p:nvPr/>
        </p:nvSpPr>
        <p:spPr>
          <a:xfrm>
            <a:off x="3493619" y="4223566"/>
            <a:ext cx="2174443" cy="664797"/>
          </a:xfrm>
          <a:prstGeom prst="rect">
            <a:avLst/>
          </a:prstGeom>
        </p:spPr>
        <p:txBody>
          <a:bodyPr vert="horz" wrap="square" lIns="0" tIns="0" rIns="0" bIns="0" rtlCol="0">
            <a:spAutoFit/>
          </a:bodyPr>
          <a:lstStyle/>
          <a:p>
            <a:pPr marL="384954" lvl="0" indent="-384954">
              <a:lnSpc>
                <a:spcPct val="90000"/>
              </a:lnSpc>
              <a:buSzPct val="90000"/>
            </a:pPr>
            <a:r>
              <a:rPr lang="en-US" sz="2400" dirty="0" smtClean="0">
                <a:solidFill>
                  <a:schemeClr val="bg1"/>
                </a:solidFill>
                <a:latin typeface="Calibri" pitchFamily="34" charset="0"/>
                <a:sym typeface="Symbol"/>
              </a:rPr>
              <a:t>Assignment</a:t>
            </a:r>
          </a:p>
          <a:p>
            <a:pPr marL="384954" lvl="0" indent="-384954">
              <a:lnSpc>
                <a:spcPct val="90000"/>
              </a:lnSpc>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endPar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p:txBody>
      </p:sp>
      <p:sp>
        <p:nvSpPr>
          <p:cNvPr id="15" name="Right Arrow 14"/>
          <p:cNvSpPr/>
          <p:nvPr/>
        </p:nvSpPr>
        <p:spPr bwMode="auto">
          <a:xfrm>
            <a:off x="5360823"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6" name="Down Arrow 15"/>
          <p:cNvSpPr/>
          <p:nvPr/>
        </p:nvSpPr>
        <p:spPr bwMode="auto">
          <a:xfrm>
            <a:off x="6158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7" name="Content Placeholder 2"/>
          <p:cNvSpPr txBox="1">
            <a:spLocks/>
          </p:cNvSpPr>
          <p:nvPr/>
        </p:nvSpPr>
        <p:spPr>
          <a:xfrm>
            <a:off x="5957619" y="4411948"/>
            <a:ext cx="1984387"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y = x + 1, </a:t>
            </a:r>
          </a:p>
          <a:p>
            <a:pPr marL="384954" lvl="0" indent="-384954">
              <a:lnSpc>
                <a:spcPct val="90000"/>
              </a:lnSpc>
              <a:spcBef>
                <a:spcPct val="20000"/>
              </a:spcBef>
              <a:buSzPct val="90000"/>
            </a:pPr>
            <a:r>
              <a:rPr lang="en-US" sz="2400" dirty="0" smtClean="0">
                <a:solidFill>
                  <a:schemeClr val="bg1"/>
                </a:solidFill>
                <a:latin typeface="Calibri" pitchFamily="34" charset="0"/>
                <a:sym typeface="Symbol"/>
              </a:rPr>
              <a:t>(y</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&gt; 2), y</a:t>
            </a:r>
            <a:r>
              <a:rPr lang="en-US" sz="2400" dirty="0" smtClean="0">
                <a:solidFill>
                  <a:schemeClr val="bg1"/>
                </a:solidFill>
                <a:latin typeface="Calibri" pitchFamily="34" charset="0"/>
              </a:rPr>
              <a:t> &lt; 1</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8" name="Down Arrow 17"/>
          <p:cNvSpPr/>
          <p:nvPr/>
        </p:nvSpPr>
        <p:spPr bwMode="auto">
          <a:xfrm>
            <a:off x="6192592" y="5193075"/>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9" name="Rounded Rectangle 18"/>
          <p:cNvSpPr/>
          <p:nvPr/>
        </p:nvSpPr>
        <p:spPr bwMode="auto">
          <a:xfrm>
            <a:off x="5549305" y="5686216"/>
            <a:ext cx="1799539" cy="1002182"/>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Theory</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Solver</a:t>
            </a:r>
            <a:endParaRPr kumimoji="0" lang="en-US" sz="2400" b="0" i="0" u="none" strike="noStrike" cap="none" normalizeH="0" baseline="0" dirty="0" smtClean="0">
              <a:solidFill>
                <a:schemeClr val="bg1"/>
              </a:solidFill>
              <a:latin typeface="Calibri" pitchFamily="34" charset="0"/>
            </a:endParaRPr>
          </a:p>
        </p:txBody>
      </p:sp>
      <p:sp>
        <p:nvSpPr>
          <p:cNvPr id="20" name="Left Arrow 19"/>
          <p:cNvSpPr/>
          <p:nvPr/>
        </p:nvSpPr>
        <p:spPr bwMode="auto">
          <a:xfrm>
            <a:off x="4984951" y="5936226"/>
            <a:ext cx="464574"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1" name="Content Placeholder 2"/>
          <p:cNvSpPr txBox="1">
            <a:spLocks/>
          </p:cNvSpPr>
          <p:nvPr/>
        </p:nvSpPr>
        <p:spPr>
          <a:xfrm>
            <a:off x="2492471" y="5803213"/>
            <a:ext cx="2497393"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err="1" smtClean="0">
                <a:solidFill>
                  <a:schemeClr val="bg1"/>
                </a:solidFill>
                <a:latin typeface="Calibri" pitchFamily="34" charset="0"/>
              </a:rPr>
              <a:t>Unsatisfiable</a:t>
            </a:r>
            <a:endParaRPr lang="en-US" sz="2400" dirty="0" smtClean="0">
              <a:solidFill>
                <a:schemeClr val="bg1"/>
              </a:solidFill>
              <a:latin typeface="Calibri" pitchFamily="34" charset="0"/>
            </a:endParaRPr>
          </a:p>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rPr>
              <a:t>x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0, y = x + 1, y</a:t>
            </a:r>
            <a:r>
              <a:rPr lang="en-US" sz="2400" dirty="0" smtClean="0">
                <a:solidFill>
                  <a:srgbClr xmlns:mc="http://schemas.openxmlformats.org/markup-compatibility/2006" xmlns:a14="http://schemas.microsoft.com/office/drawing/2007/7/7/main" val="FF0000" mc:Ignorable=""/>
                </a:solidFill>
                <a:latin typeface="Calibri" pitchFamily="34" charset="0"/>
              </a:rPr>
              <a:t> &lt; 1</a:t>
            </a:r>
            <a:endParaRPr kumimoji="0" lang="en-US" sz="240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endParaRPr>
          </a:p>
        </p:txBody>
      </p:sp>
      <p:sp>
        <p:nvSpPr>
          <p:cNvPr id="22" name="Left Arrow 21"/>
          <p:cNvSpPr/>
          <p:nvPr/>
        </p:nvSpPr>
        <p:spPr bwMode="auto">
          <a:xfrm>
            <a:off x="1988568" y="5926393"/>
            <a:ext cx="371171"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3" name="Content Placeholder 2"/>
          <p:cNvSpPr txBox="1">
            <a:spLocks/>
          </p:cNvSpPr>
          <p:nvPr/>
        </p:nvSpPr>
        <p:spPr>
          <a:xfrm>
            <a:off x="100774" y="5803213"/>
            <a:ext cx="2497393" cy="155119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rPr>
              <a:t>New Lemma</a:t>
            </a:r>
          </a:p>
          <a:p>
            <a:pPr marL="384954" indent="-384954">
              <a:lnSpc>
                <a:spcPct val="90000"/>
              </a:lnSpc>
              <a:spcBef>
                <a:spcPct val="20000"/>
              </a:spcBef>
              <a:buSzPct val="90000"/>
            </a:pP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1</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2</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4</a:t>
            </a:r>
            <a:endParaRPr lang="en-US" sz="2400" dirty="0" smtClean="0">
              <a:solidFill>
                <a:srgbClr xmlns:mc="http://schemas.openxmlformats.org/markup-compatibility/2006" xmlns:a14="http://schemas.microsoft.com/office/drawing/2007/7/7/main" val="0070C0" mc:Ignorable=""/>
              </a:solidFill>
              <a:latin typeface="Calibri" pitchFamily="34" charset="0"/>
              <a:sym typeface="Symbol"/>
            </a:endParaRPr>
          </a:p>
          <a:p>
            <a:pPr marL="384954" lvl="0" indent="-384954">
              <a:lnSpc>
                <a:spcPct val="90000"/>
              </a:lnSpc>
              <a:spcBef>
                <a:spcPct val="20000"/>
              </a:spcBef>
              <a:buSzPct val="90000"/>
            </a:pPr>
            <a:endParaRPr lang="en-US" sz="2400" dirty="0" smtClean="0">
              <a:solidFill>
                <a:schemeClr val="bg1"/>
              </a:solidFill>
              <a:latin typeface="Calibri" pitchFamily="34" charset="0"/>
            </a:endParaRPr>
          </a:p>
          <a:p>
            <a:pPr marL="384954" lvl="0" indent="-384954">
              <a:lnSpc>
                <a:spcPct val="90000"/>
              </a:lnSpc>
              <a:spcBef>
                <a:spcPct val="20000"/>
              </a:spcBef>
              <a:buSzPct val="90000"/>
            </a:pPr>
            <a:endParaRPr lang="en-US" sz="2400" dirty="0" smtClean="0">
              <a:solidFill>
                <a:schemeClr val="bg1"/>
              </a:solidFill>
              <a:latin typeface="Calibri" pitchFamily="34" charset="0"/>
            </a:endParaRPr>
          </a:p>
        </p:txBody>
      </p:sp>
    </p:spTree>
    <p:extLst>
      <p:ext uri="{BB962C8B-B14F-4D97-AF65-F5344CB8AC3E}">
        <p14:creationId xmlns:p14="http://schemas.microsoft.com/office/powerpoint/2007/7/12/main" val="4036283617"/>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9" name="Rounded Rectangle 18"/>
          <p:cNvSpPr/>
          <p:nvPr/>
        </p:nvSpPr>
        <p:spPr bwMode="auto">
          <a:xfrm>
            <a:off x="6552195" y="2271964"/>
            <a:ext cx="1799539" cy="1002182"/>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Theory</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Solver</a:t>
            </a:r>
            <a:endParaRPr kumimoji="0" lang="en-US" sz="2400" b="0" i="0" u="none" strike="noStrike" cap="none" normalizeH="0" baseline="0" dirty="0" smtClean="0">
              <a:solidFill>
                <a:schemeClr val="bg1"/>
              </a:solidFill>
              <a:latin typeface="Calibri" pitchFamily="34" charset="0"/>
            </a:endParaRPr>
          </a:p>
        </p:txBody>
      </p:sp>
      <p:sp>
        <p:nvSpPr>
          <p:cNvPr id="20" name="Left Arrow 19"/>
          <p:cNvSpPr/>
          <p:nvPr/>
        </p:nvSpPr>
        <p:spPr bwMode="auto">
          <a:xfrm>
            <a:off x="5987841" y="2521974"/>
            <a:ext cx="464574"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1" name="Content Placeholder 2"/>
          <p:cNvSpPr txBox="1">
            <a:spLocks/>
          </p:cNvSpPr>
          <p:nvPr/>
        </p:nvSpPr>
        <p:spPr>
          <a:xfrm>
            <a:off x="3495361" y="2388961"/>
            <a:ext cx="2497393"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err="1" smtClean="0">
                <a:solidFill>
                  <a:schemeClr val="bg1"/>
                </a:solidFill>
                <a:latin typeface="Calibri" pitchFamily="34" charset="0"/>
              </a:rPr>
              <a:t>Unsatisfiable</a:t>
            </a:r>
            <a:endParaRPr lang="en-US" sz="2400" dirty="0" smtClean="0">
              <a:solidFill>
                <a:schemeClr val="bg1"/>
              </a:solidFill>
              <a:latin typeface="Calibri" pitchFamily="34" charset="0"/>
            </a:endParaRPr>
          </a:p>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rPr>
              <a:t>x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0, y = x + 1, y</a:t>
            </a:r>
            <a:r>
              <a:rPr lang="en-US" sz="2400" dirty="0" smtClean="0">
                <a:solidFill>
                  <a:srgbClr xmlns:mc="http://schemas.openxmlformats.org/markup-compatibility/2006" xmlns:a14="http://schemas.microsoft.com/office/drawing/2007/7/7/main" val="FF0000" mc:Ignorable=""/>
                </a:solidFill>
                <a:latin typeface="Calibri" pitchFamily="34" charset="0"/>
              </a:rPr>
              <a:t> &lt; 1</a:t>
            </a:r>
            <a:endParaRPr kumimoji="0" lang="en-US" sz="240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endParaRPr>
          </a:p>
        </p:txBody>
      </p:sp>
      <p:sp>
        <p:nvSpPr>
          <p:cNvPr id="22" name="Left Arrow 21"/>
          <p:cNvSpPr/>
          <p:nvPr/>
        </p:nvSpPr>
        <p:spPr bwMode="auto">
          <a:xfrm>
            <a:off x="2991458" y="2512141"/>
            <a:ext cx="371171"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3" name="Content Placeholder 2"/>
          <p:cNvSpPr txBox="1">
            <a:spLocks/>
          </p:cNvSpPr>
          <p:nvPr/>
        </p:nvSpPr>
        <p:spPr>
          <a:xfrm>
            <a:off x="1103664" y="2388961"/>
            <a:ext cx="2497393" cy="155119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rPr>
              <a:t>New Lemma</a:t>
            </a:r>
          </a:p>
          <a:p>
            <a:pPr marL="384954" indent="-384954">
              <a:lnSpc>
                <a:spcPct val="90000"/>
              </a:lnSpc>
              <a:spcBef>
                <a:spcPct val="20000"/>
              </a:spcBef>
              <a:buSzPct val="90000"/>
            </a:pP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1</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2</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4</a:t>
            </a:r>
            <a:endParaRPr lang="en-US" sz="2400" dirty="0" smtClean="0">
              <a:solidFill>
                <a:srgbClr xmlns:mc="http://schemas.openxmlformats.org/markup-compatibility/2006" xmlns:a14="http://schemas.microsoft.com/office/drawing/2007/7/7/main" val="0070C0" mc:Ignorable=""/>
              </a:solidFill>
              <a:latin typeface="Calibri" pitchFamily="34" charset="0"/>
              <a:sym typeface="Symbol"/>
            </a:endParaRPr>
          </a:p>
          <a:p>
            <a:pPr marL="384954" lvl="0" indent="-384954">
              <a:lnSpc>
                <a:spcPct val="90000"/>
              </a:lnSpc>
              <a:spcBef>
                <a:spcPct val="20000"/>
              </a:spcBef>
              <a:buSzPct val="90000"/>
            </a:pPr>
            <a:endParaRPr lang="en-US" sz="2400" dirty="0" smtClean="0">
              <a:solidFill>
                <a:schemeClr val="bg1"/>
              </a:solidFill>
              <a:latin typeface="Calibri" pitchFamily="34" charset="0"/>
            </a:endParaRPr>
          </a:p>
          <a:p>
            <a:pPr marL="384954" lvl="0" indent="-384954">
              <a:lnSpc>
                <a:spcPct val="90000"/>
              </a:lnSpc>
              <a:spcBef>
                <a:spcPct val="20000"/>
              </a:spcBef>
              <a:buSzPct val="90000"/>
            </a:pPr>
            <a:endParaRPr lang="en-US" sz="2400" dirty="0" smtClean="0">
              <a:solidFill>
                <a:schemeClr val="bg1"/>
              </a:solidFill>
              <a:latin typeface="Calibri" pitchFamily="34" charset="0"/>
            </a:endParaRPr>
          </a:p>
        </p:txBody>
      </p:sp>
      <p:sp>
        <p:nvSpPr>
          <p:cNvPr id="25" name="Rectangular Callout 24"/>
          <p:cNvSpPr/>
          <p:nvPr/>
        </p:nvSpPr>
        <p:spPr bwMode="auto">
          <a:xfrm>
            <a:off x="2168013" y="3554361"/>
            <a:ext cx="2521974" cy="1260987"/>
          </a:xfrm>
          <a:prstGeom prst="wedgeRectCallout">
            <a:avLst>
              <a:gd name="adj1" fmla="val -42827"/>
              <a:gd name="adj2" fmla="val -7870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Calibri" pitchFamily="34" charset="0"/>
              </a:rPr>
              <a:t>AKA</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Calibri" pitchFamily="34" charset="0"/>
              </a:rPr>
              <a:t>Theory conflict</a:t>
            </a:r>
          </a:p>
        </p:txBody>
      </p:sp>
    </p:spTree>
    <p:extLst>
      <p:ext uri="{BB962C8B-B14F-4D97-AF65-F5344CB8AC3E}">
        <p14:creationId xmlns:p14="http://schemas.microsoft.com/office/powerpoint/2007/7/12/main" val="2103088941"/>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err="1" smtClean="0"/>
              <a:t>Satisfiability</a:t>
            </a:r>
            <a:r>
              <a:rPr lang="en-US" dirty="0" smtClean="0"/>
              <a:t> &amp; Validity</a:t>
            </a:r>
            <a:endParaRPr lang="en-US" dirty="0"/>
          </a:p>
        </p:txBody>
      </p:sp>
      <p:sp>
        <p:nvSpPr>
          <p:cNvPr id="3" name="Content Placeholder 2"/>
          <p:cNvSpPr>
            <a:spLocks noGrp="1"/>
          </p:cNvSpPr>
          <p:nvPr>
            <p:ph idx="1"/>
          </p:nvPr>
        </p:nvSpPr>
        <p:spPr>
          <a:xfrm>
            <a:off x="381000" y="1412875"/>
            <a:ext cx="8382000" cy="3921073"/>
          </a:xfrm>
        </p:spPr>
        <p:txBody>
          <a:bodyPr/>
          <a:lstStyle/>
          <a:p>
            <a:r>
              <a:rPr lang="en-US" dirty="0" smtClean="0"/>
              <a:t>A formula is </a:t>
            </a:r>
            <a:r>
              <a:rPr lang="en-US" dirty="0" err="1" smtClean="0">
                <a:solidFill>
                  <a:srgbClr xmlns:mc="http://schemas.openxmlformats.org/markup-compatibility/2006" xmlns:a14="http://schemas.microsoft.com/office/drawing/2007/7/7/main" val="FF0000" mc:Ignorable=""/>
                </a:solidFill>
              </a:rPr>
              <a:t>satisfiable</a:t>
            </a:r>
            <a:r>
              <a:rPr lang="en-US" dirty="0" smtClean="0"/>
              <a:t> if it has an interpretation that makes it logically true. </a:t>
            </a:r>
          </a:p>
          <a:p>
            <a:r>
              <a:rPr lang="en-US" dirty="0" smtClean="0"/>
              <a:t>In this case, we say the </a:t>
            </a:r>
            <a:r>
              <a:rPr lang="en-US" dirty="0" smtClean="0">
                <a:solidFill>
                  <a:srgbClr xmlns:mc="http://schemas.openxmlformats.org/markup-compatibility/2006" xmlns:a14="http://schemas.microsoft.com/office/drawing/2007/7/7/main" val="FF0000" mc:Ignorable=""/>
                </a:solidFill>
              </a:rPr>
              <a:t>interpretation</a:t>
            </a:r>
            <a:r>
              <a:rPr lang="en-US" dirty="0" smtClean="0"/>
              <a:t> is a </a:t>
            </a:r>
            <a:r>
              <a:rPr lang="en-US" dirty="0" smtClean="0">
                <a:solidFill>
                  <a:srgbClr xmlns:mc="http://schemas.openxmlformats.org/markup-compatibility/2006" xmlns:a14="http://schemas.microsoft.com/office/drawing/2007/7/7/main" val="FF0000" mc:Ignorable=""/>
                </a:solidFill>
              </a:rPr>
              <a:t>model</a:t>
            </a:r>
            <a:r>
              <a:rPr lang="en-US" dirty="0" smtClean="0"/>
              <a:t>.</a:t>
            </a:r>
          </a:p>
          <a:p>
            <a:r>
              <a:rPr lang="en-US" dirty="0" smtClean="0"/>
              <a:t>A formula is </a:t>
            </a:r>
            <a:r>
              <a:rPr lang="en-US" dirty="0" err="1" smtClean="0">
                <a:solidFill>
                  <a:srgbClr xmlns:mc="http://schemas.openxmlformats.org/markup-compatibility/2006" xmlns:a14="http://schemas.microsoft.com/office/drawing/2007/7/7/main" val="FF0000" mc:Ignorable=""/>
                </a:solidFill>
              </a:rPr>
              <a:t>unsatisfiable</a:t>
            </a:r>
            <a:r>
              <a:rPr lang="en-US" dirty="0" smtClean="0"/>
              <a:t> if it does not have any model.</a:t>
            </a:r>
          </a:p>
          <a:p>
            <a:r>
              <a:rPr lang="en-US" dirty="0" smtClean="0"/>
              <a:t>A formula is </a:t>
            </a:r>
            <a:r>
              <a:rPr lang="en-US" dirty="0" smtClean="0">
                <a:solidFill>
                  <a:srgbClr xmlns:mc="http://schemas.openxmlformats.org/markup-compatibility/2006" xmlns:a14="http://schemas.microsoft.com/office/drawing/2007/7/7/main" val="FF0000" mc:Ignorable=""/>
                </a:solidFill>
              </a:rPr>
              <a:t>valid</a:t>
            </a:r>
            <a:r>
              <a:rPr lang="en-US" dirty="0" smtClean="0"/>
              <a:t> if it is logically true in any interpretation.</a:t>
            </a:r>
          </a:p>
          <a:p>
            <a:r>
              <a:rPr lang="en-US" dirty="0" smtClean="0"/>
              <a:t>A propositional formula is valid  if and only if its negation is </a:t>
            </a:r>
            <a:r>
              <a:rPr lang="en-US" dirty="0" err="1" smtClean="0"/>
              <a:t>unsatisfiable</a:t>
            </a:r>
            <a:r>
              <a:rPr lang="en-US" dirty="0" smtClean="0"/>
              <a:t>.</a:t>
            </a:r>
          </a:p>
          <a:p>
            <a:endParaRPr lang="en-US" dirty="0"/>
          </a:p>
        </p:txBody>
      </p:sp>
    </p:spTree>
    <p:extLst>
      <p:ext uri="{BB962C8B-B14F-4D97-AF65-F5344CB8AC3E}">
        <p14:creationId xmlns:p14="http://schemas.microsoft.com/office/powerpoint/2007/7/12/main" val="53392921"/>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sz="4800" dirty="0" smtClean="0">
                <a:latin typeface="Calibri" pitchFamily="34" charset="0"/>
                <a:sym typeface="Symbol"/>
              </a:rPr>
              <a:t>SAT + Theory solvers: Main loop</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9" name="Content Placeholder 2"/>
          <p:cNvSpPr txBox="1">
            <a:spLocks/>
          </p:cNvSpPr>
          <p:nvPr/>
        </p:nvSpPr>
        <p:spPr>
          <a:xfrm>
            <a:off x="2713329" y="1987556"/>
            <a:ext cx="5165141" cy="3988784"/>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400" b="1" dirty="0" smtClean="0">
                <a:solidFill>
                  <a:schemeClr val="bg1"/>
                </a:solidFill>
                <a:latin typeface="Calibri" pitchFamily="34" charset="0"/>
              </a:rPr>
              <a:t>p</a:t>
            </a:r>
            <a:r>
              <a:rPr kumimoji="0" lang="en-US" sz="2400" b="1" i="0" u="none" strike="noStrike" kern="1200" cap="none" spc="0" normalizeH="0" baseline="0" noProof="0" dirty="0" err="1" smtClean="0">
                <a:ln>
                  <a:noFill/>
                </a:ln>
                <a:solidFill>
                  <a:schemeClr val="bg1"/>
                </a:solidFill>
                <a:effectLst/>
                <a:uLnTx/>
                <a:uFillTx/>
                <a:latin typeface="Calibri" pitchFamily="34" charset="0"/>
                <a:ea typeface="+mn-ea"/>
                <a:cs typeface="+mn-cs"/>
              </a:rPr>
              <a:t>rocedure</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rPr>
              <a:t> </a:t>
            </a:r>
            <a:r>
              <a:rPr lang="en-US" sz="2400" dirty="0" smtClean="0">
                <a:solidFill>
                  <a:schemeClr val="bg1"/>
                </a:solidFill>
                <a:latin typeface="Calibri" pitchFamily="34" charset="0"/>
              </a:rPr>
              <a:t>S</a:t>
            </a:r>
            <a:r>
              <a:rPr kumimoji="0" lang="en-US" sz="2400" i="0" u="none" strike="noStrike" kern="1200" cap="none" spc="0" normalizeH="0" noProof="0" dirty="0" err="1" smtClean="0">
                <a:ln>
                  <a:noFill/>
                </a:ln>
                <a:solidFill>
                  <a:schemeClr val="bg1"/>
                </a:solidFill>
                <a:effectLst/>
                <a:uLnTx/>
                <a:uFillTx/>
                <a:latin typeface="Calibri" pitchFamily="34" charset="0"/>
                <a:ea typeface="+mn-ea"/>
                <a:cs typeface="+mn-cs"/>
              </a:rPr>
              <a:t>mtSolver</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rPr>
              <a:t>(F)</a:t>
            </a:r>
          </a:p>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400" baseline="0" dirty="0" smtClean="0">
                <a:solidFill>
                  <a:schemeClr val="bg1"/>
                </a:solidFill>
                <a:latin typeface="Calibri" pitchFamily="34" charset="0"/>
              </a:rPr>
              <a:t>	(</a:t>
            </a:r>
            <a:r>
              <a:rPr lang="en-US" sz="2400" baseline="0" dirty="0" err="1" smtClean="0">
                <a:solidFill>
                  <a:schemeClr val="bg1"/>
                </a:solidFill>
                <a:latin typeface="Calibri" pitchFamily="34" charset="0"/>
              </a:rPr>
              <a:t>F</a:t>
            </a:r>
            <a:r>
              <a:rPr lang="en-US" sz="2400" baseline="-25000" dirty="0" err="1" smtClean="0">
                <a:solidFill>
                  <a:schemeClr val="bg1"/>
                </a:solidFill>
                <a:latin typeface="Calibri" pitchFamily="34" charset="0"/>
              </a:rPr>
              <a:t>p</a:t>
            </a:r>
            <a:r>
              <a:rPr lang="en-US" sz="2400" baseline="0" dirty="0" smtClean="0">
                <a:solidFill>
                  <a:schemeClr val="bg1"/>
                </a:solidFill>
                <a:latin typeface="Calibri" pitchFamily="34" charset="0"/>
              </a:rPr>
              <a:t>, M) :=</a:t>
            </a:r>
            <a:r>
              <a:rPr lang="en-US" sz="2400" dirty="0" smtClean="0">
                <a:solidFill>
                  <a:schemeClr val="bg1"/>
                </a:solidFill>
                <a:latin typeface="Calibri" pitchFamily="34" charset="0"/>
              </a:rPr>
              <a:t> Abstract(F)</a:t>
            </a:r>
          </a:p>
          <a:p>
            <a:pPr marL="384954" marR="0" lvl="0" indent="-384954" defTabSz="914363" rtl="0" eaLnBrk="1" fontAlgn="auto" latinLnBrk="0" hangingPunct="1">
              <a:lnSpc>
                <a:spcPct val="90000"/>
              </a:lnSpc>
              <a:spcBef>
                <a:spcPct val="20000"/>
              </a:spcBef>
              <a:spcAft>
                <a:spcPts val="0"/>
              </a:spcAft>
              <a:buClrTx/>
              <a:buSzPct val="90000"/>
              <a:buFontTx/>
              <a:buNone/>
              <a:tabLst/>
              <a:defRPr/>
            </a:pPr>
            <a:r>
              <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kumimoji="0" lang="en-US" sz="2400" b="1" i="0" u="none" strike="noStrike" kern="1200" cap="none" spc="0" normalizeH="0" baseline="0" noProof="0" dirty="0" smtClean="0">
                <a:ln>
                  <a:noFill/>
                </a:ln>
                <a:solidFill>
                  <a:schemeClr val="bg1"/>
                </a:solidFill>
                <a:effectLst/>
                <a:uLnTx/>
                <a:uFillTx/>
                <a:latin typeface="Calibri" pitchFamily="34" charset="0"/>
                <a:ea typeface="+mn-ea"/>
                <a:cs typeface="+mn-cs"/>
              </a:rPr>
              <a:t>loop</a:t>
            </a:r>
          </a:p>
          <a:p>
            <a:pPr marL="384954" lvl="0" indent="-384954">
              <a:lnSpc>
                <a:spcPct val="90000"/>
              </a:lnSpc>
              <a:spcBef>
                <a:spcPct val="20000"/>
              </a:spcBef>
              <a:buSzPct val="90000"/>
            </a:pPr>
            <a:r>
              <a:rPr lang="en-US" sz="2400" dirty="0" smtClean="0">
                <a:solidFill>
                  <a:schemeClr val="bg1"/>
                </a:solidFill>
                <a:latin typeface="Calibri" pitchFamily="34" charset="0"/>
              </a:rPr>
              <a:t>		(R, A) := </a:t>
            </a:r>
            <a:r>
              <a:rPr lang="en-US" sz="2400" dirty="0" err="1" smtClean="0">
                <a:solidFill>
                  <a:schemeClr val="bg1"/>
                </a:solidFill>
                <a:latin typeface="Calibri" pitchFamily="34" charset="0"/>
              </a:rPr>
              <a:t>SAT_solver</a:t>
            </a:r>
            <a:r>
              <a:rPr lang="en-US" sz="2400" dirty="0" smtClean="0">
                <a:solidFill>
                  <a:schemeClr val="bg1"/>
                </a:solidFill>
                <a:latin typeface="Calibri" pitchFamily="34" charset="0"/>
              </a:rPr>
              <a:t>(</a:t>
            </a:r>
            <a:r>
              <a:rPr lang="en-US" sz="2400" dirty="0" err="1" smtClean="0">
                <a:solidFill>
                  <a:schemeClr val="bg1"/>
                </a:solidFill>
                <a:latin typeface="Calibri" pitchFamily="34" charset="0"/>
              </a:rPr>
              <a:t>F</a:t>
            </a:r>
            <a:r>
              <a:rPr lang="en-US" sz="2400" baseline="-25000" dirty="0" err="1" smtClean="0">
                <a:solidFill>
                  <a:schemeClr val="bg1"/>
                </a:solidFill>
                <a:latin typeface="Calibri" pitchFamily="34" charset="0"/>
              </a:rPr>
              <a:t>p</a:t>
            </a:r>
            <a:r>
              <a:rPr lang="en-US" sz="2400" dirty="0" smtClean="0">
                <a:solidFill>
                  <a:schemeClr val="bg1"/>
                </a:solidFill>
                <a:latin typeface="Calibri" pitchFamily="34" charset="0"/>
              </a:rPr>
              <a:t>)</a:t>
            </a:r>
          </a:p>
          <a:p>
            <a:pPr marL="384954" lvl="0" indent="-384954">
              <a:lnSpc>
                <a:spcPct val="90000"/>
              </a:lnSpc>
              <a:spcBef>
                <a:spcPct val="20000"/>
              </a:spcBef>
              <a:buSzPct val="90000"/>
            </a:pPr>
            <a:r>
              <a:rPr lang="en-US" sz="2400" dirty="0" smtClean="0">
                <a:solidFill>
                  <a:schemeClr val="bg1"/>
                </a:solidFill>
                <a:latin typeface="Calibri" pitchFamily="34" charset="0"/>
              </a:rPr>
              <a:t>		</a:t>
            </a:r>
            <a:r>
              <a:rPr lang="en-US" sz="2400" b="1" dirty="0" smtClean="0">
                <a:solidFill>
                  <a:schemeClr val="bg1"/>
                </a:solidFill>
                <a:latin typeface="Calibri" pitchFamily="34" charset="0"/>
              </a:rPr>
              <a:t>if</a:t>
            </a:r>
            <a:r>
              <a:rPr lang="en-US" sz="2400" dirty="0" smtClean="0">
                <a:solidFill>
                  <a:schemeClr val="bg1"/>
                </a:solidFill>
                <a:latin typeface="Calibri" pitchFamily="34" charset="0"/>
              </a:rPr>
              <a:t> R = UNSAT </a:t>
            </a:r>
            <a:r>
              <a:rPr lang="en-US" sz="2400" b="1" dirty="0" smtClean="0">
                <a:solidFill>
                  <a:schemeClr val="bg1"/>
                </a:solidFill>
                <a:latin typeface="Calibri" pitchFamily="34" charset="0"/>
              </a:rPr>
              <a:t>then return</a:t>
            </a:r>
            <a:r>
              <a:rPr lang="en-US" sz="2400" dirty="0" smtClean="0">
                <a:solidFill>
                  <a:schemeClr val="bg1"/>
                </a:solidFill>
                <a:latin typeface="Calibri" pitchFamily="34" charset="0"/>
              </a:rPr>
              <a:t> UNSAT</a:t>
            </a:r>
          </a:p>
          <a:p>
            <a:pPr marL="384954" lvl="0" indent="-384954">
              <a:lnSpc>
                <a:spcPct val="90000"/>
              </a:lnSpc>
              <a:spcBef>
                <a:spcPct val="20000"/>
              </a:spcBef>
              <a:buSzPct val="90000"/>
            </a:pPr>
            <a:r>
              <a:rPr lang="en-US" sz="2400" dirty="0" smtClean="0">
                <a:solidFill>
                  <a:schemeClr val="bg1"/>
                </a:solidFill>
                <a:latin typeface="Calibri" pitchFamily="34" charset="0"/>
              </a:rPr>
              <a:t>		S := Concretize(A, M)</a:t>
            </a:r>
          </a:p>
          <a:p>
            <a:pPr marL="384954" lvl="0" indent="-384954">
              <a:lnSpc>
                <a:spcPct val="90000"/>
              </a:lnSpc>
              <a:spcBef>
                <a:spcPct val="20000"/>
              </a:spcBef>
              <a:buSzPct val="90000"/>
            </a:pPr>
            <a:r>
              <a:rPr lang="en-US" sz="2400" dirty="0" smtClean="0">
                <a:solidFill>
                  <a:schemeClr val="bg1"/>
                </a:solidFill>
                <a:latin typeface="Calibri" pitchFamily="34" charset="0"/>
              </a:rPr>
              <a:t>		(R, S’) := </a:t>
            </a:r>
            <a:r>
              <a:rPr lang="en-US" sz="2400" dirty="0" err="1" smtClean="0">
                <a:solidFill>
                  <a:schemeClr val="bg1"/>
                </a:solidFill>
                <a:latin typeface="Calibri" pitchFamily="34" charset="0"/>
              </a:rPr>
              <a:t>Theory_solver</a:t>
            </a:r>
            <a:r>
              <a:rPr lang="en-US" sz="2400" dirty="0" smtClean="0">
                <a:solidFill>
                  <a:schemeClr val="bg1"/>
                </a:solidFill>
                <a:latin typeface="Calibri" pitchFamily="34" charset="0"/>
              </a:rPr>
              <a:t>(S)</a:t>
            </a:r>
          </a:p>
          <a:p>
            <a:pPr marL="384954" lvl="0" indent="-384954">
              <a:lnSpc>
                <a:spcPct val="90000"/>
              </a:lnSpc>
              <a:spcBef>
                <a:spcPct val="20000"/>
              </a:spcBef>
              <a:buSzPct val="90000"/>
            </a:pPr>
            <a:r>
              <a:rPr lang="en-US" sz="2400" dirty="0" smtClean="0">
                <a:solidFill>
                  <a:schemeClr val="bg1"/>
                </a:solidFill>
                <a:latin typeface="Calibri" pitchFamily="34" charset="0"/>
              </a:rPr>
              <a:t>		</a:t>
            </a:r>
            <a:r>
              <a:rPr lang="en-US" sz="2400" b="1" dirty="0" smtClean="0">
                <a:solidFill>
                  <a:schemeClr val="bg1"/>
                </a:solidFill>
                <a:latin typeface="Calibri" pitchFamily="34" charset="0"/>
              </a:rPr>
              <a:t>if</a:t>
            </a:r>
            <a:r>
              <a:rPr lang="en-US" sz="2400" dirty="0" smtClean="0">
                <a:solidFill>
                  <a:schemeClr val="bg1"/>
                </a:solidFill>
                <a:latin typeface="Calibri" pitchFamily="34" charset="0"/>
              </a:rPr>
              <a:t> R = SAT </a:t>
            </a:r>
            <a:r>
              <a:rPr lang="en-US" sz="2400" b="1" dirty="0" smtClean="0">
                <a:solidFill>
                  <a:schemeClr val="bg1"/>
                </a:solidFill>
                <a:latin typeface="Calibri" pitchFamily="34" charset="0"/>
              </a:rPr>
              <a:t>then return </a:t>
            </a:r>
            <a:r>
              <a:rPr lang="en-US" sz="2400" dirty="0" smtClean="0">
                <a:solidFill>
                  <a:schemeClr val="bg1"/>
                </a:solidFill>
                <a:latin typeface="Calibri" pitchFamily="34" charset="0"/>
              </a:rPr>
              <a:t>SAT</a:t>
            </a:r>
          </a:p>
          <a:p>
            <a:pPr marL="384954" lvl="0" indent="-384954">
              <a:lnSpc>
                <a:spcPct val="90000"/>
              </a:lnSpc>
              <a:spcBef>
                <a:spcPct val="20000"/>
              </a:spcBef>
              <a:buSzPct val="90000"/>
            </a:pPr>
            <a:r>
              <a:rPr lang="en-US" sz="2400" dirty="0" smtClean="0">
                <a:solidFill>
                  <a:schemeClr val="bg1"/>
                </a:solidFill>
                <a:latin typeface="Calibri" pitchFamily="34" charset="0"/>
              </a:rPr>
              <a:t>		L := </a:t>
            </a:r>
            <a:r>
              <a:rPr lang="en-US" sz="2400" dirty="0" err="1" smtClean="0">
                <a:solidFill>
                  <a:schemeClr val="bg1"/>
                </a:solidFill>
                <a:latin typeface="Calibri" pitchFamily="34" charset="0"/>
              </a:rPr>
              <a:t>New_Lemma</a:t>
            </a:r>
            <a:r>
              <a:rPr lang="en-US" sz="2400" dirty="0" smtClean="0">
                <a:solidFill>
                  <a:schemeClr val="bg1"/>
                </a:solidFill>
                <a:latin typeface="Calibri" pitchFamily="34" charset="0"/>
              </a:rPr>
              <a:t>(S’, M)</a:t>
            </a:r>
          </a:p>
          <a:p>
            <a:pPr marL="384954" lvl="0" indent="-384954">
              <a:lnSpc>
                <a:spcPct val="90000"/>
              </a:lnSpc>
              <a:spcBef>
                <a:spcPct val="20000"/>
              </a:spcBef>
              <a:buSzPct val="90000"/>
            </a:pPr>
            <a:r>
              <a:rPr lang="en-US" sz="2400" dirty="0" smtClean="0">
                <a:solidFill>
                  <a:schemeClr val="bg1"/>
                </a:solidFill>
                <a:latin typeface="Calibri" pitchFamily="34" charset="0"/>
              </a:rPr>
              <a:t>		Add L to </a:t>
            </a:r>
            <a:r>
              <a:rPr lang="en-US" sz="2400" dirty="0" err="1" smtClean="0">
                <a:solidFill>
                  <a:schemeClr val="bg1"/>
                </a:solidFill>
                <a:latin typeface="Calibri" pitchFamily="34" charset="0"/>
              </a:rPr>
              <a:t>F</a:t>
            </a:r>
            <a:r>
              <a:rPr lang="en-US" sz="2400" baseline="-25000" dirty="0" err="1" smtClean="0">
                <a:solidFill>
                  <a:schemeClr val="bg1"/>
                </a:solidFill>
                <a:latin typeface="Calibri" pitchFamily="34" charset="0"/>
              </a:rPr>
              <a:t>p</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Tree>
    <p:extLst>
      <p:ext uri="{BB962C8B-B14F-4D97-AF65-F5344CB8AC3E}">
        <p14:creationId xmlns:p14="http://schemas.microsoft.com/office/powerpoint/2007/7/12/main" val="379791283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p:txBody>
          <a:bodyPr/>
          <a:lstStyle/>
          <a:p>
            <a:pPr algn="ctr">
              <a:buNone/>
            </a:pPr>
            <a:r>
              <a:rPr lang="en-US" b="1" dirty="0" smtClean="0">
                <a:solidFill>
                  <a:srgbClr xmlns:mc="http://schemas.openxmlformats.org/markup-compatibility/2006" xmlns:a14="http://schemas.microsoft.com/office/drawing/2007/7/7/main" val="FF0000" mc:Ignorable=""/>
                </a:solidFill>
              </a:rPr>
              <a:t>Basic Idea</a:t>
            </a:r>
          </a:p>
        </p:txBody>
      </p:sp>
      <p:sp>
        <p:nvSpPr>
          <p:cNvPr id="5"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F</a:t>
            </a:r>
            <a:r>
              <a:rPr kumimoji="0" lang="en-US" sz="240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a:t>
            </a:r>
            <a:r>
              <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 </a:t>
            </a:r>
            <a:r>
              <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rPr>
              <a:t>x</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0, y = x + 1, (y &gt; 2  y &lt; 1) </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6" name="Content Placeholder 2"/>
          <p:cNvSpPr txBox="1">
            <a:spLocks/>
          </p:cNvSpPr>
          <p:nvPr/>
        </p:nvSpPr>
        <p:spPr>
          <a:xfrm>
            <a:off x="1467465" y="3127499"/>
            <a:ext cx="2863135"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b="1" dirty="0" err="1" smtClean="0">
                <a:solidFill>
                  <a:srgbClr xmlns:mc="http://schemas.openxmlformats.org/markup-compatibility/2006" xmlns:a14="http://schemas.microsoft.com/office/drawing/2007/7/7/main" val="FF0000" mc:Ignorable=""/>
                </a:solidFill>
                <a:latin typeface="Calibri" pitchFamily="34" charset="0"/>
              </a:rPr>
              <a:t>F</a:t>
            </a:r>
            <a:r>
              <a:rPr lang="en-US" sz="2400" b="1" baseline="-25000" dirty="0" err="1" smtClean="0">
                <a:solidFill>
                  <a:srgbClr xmlns:mc="http://schemas.openxmlformats.org/markup-compatibility/2006" xmlns:a14="http://schemas.microsoft.com/office/drawing/2007/7/7/main" val="FF0000" mc:Ignorable=""/>
                </a:solidFill>
                <a:latin typeface="Calibri" pitchFamily="34" charset="0"/>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rPr>
              <a:t> </a:t>
            </a:r>
            <a:r>
              <a:rPr lang="en-US" sz="2400" dirty="0" smtClean="0">
                <a:solidFill>
                  <a:srgbClr xmlns:mc="http://schemas.openxmlformats.org/markup-compatibility/2006" xmlns:a14="http://schemas.microsoft.com/office/drawing/2007/7/7/main" val="FF0000" mc:Ignorable=""/>
                </a:solidFill>
                <a:latin typeface="Calibri" pitchFamily="34" charset="0"/>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a:t>
            </a:r>
          </a:p>
        </p:txBody>
      </p:sp>
      <p:sp>
        <p:nvSpPr>
          <p:cNvPr id="7" name="Down Arrow 6"/>
          <p:cNvSpPr/>
          <p:nvPr/>
        </p:nvSpPr>
        <p:spPr bwMode="auto">
          <a:xfrm>
            <a:off x="4389120" y="2223828"/>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Content Placeholder 2"/>
          <p:cNvSpPr txBox="1">
            <a:spLocks/>
          </p:cNvSpPr>
          <p:nvPr/>
        </p:nvSpPr>
        <p:spPr>
          <a:xfrm>
            <a:off x="4915204" y="2389892"/>
            <a:ext cx="4228795" cy="332399"/>
          </a:xfrm>
          <a:prstGeom prst="rect">
            <a:avLst/>
          </a:prstGeom>
        </p:spPr>
        <p:txBody>
          <a:bodyPr vert="horz" wrap="square" lIns="0" tIns="0" rIns="0" bIns="0" rtlCol="0">
            <a:spAutoFit/>
          </a:bodyPr>
          <a:lstStyle/>
          <a:p>
            <a:pPr marL="384954" lvl="0" indent="-384954">
              <a:lnSpc>
                <a:spcPct val="90000"/>
              </a:lnSpc>
              <a:spcBef>
                <a:spcPct val="20000"/>
              </a:spcBef>
              <a:buSzPct val="90000"/>
              <a:defRPr/>
            </a:pPr>
            <a:r>
              <a:rPr lang="en-US" sz="2400" dirty="0" smtClean="0">
                <a:solidFill>
                  <a:schemeClr val="bg1"/>
                </a:solidFill>
                <a:latin typeface="Calibri" pitchFamily="34" charset="0"/>
              </a:rPr>
              <a:t>Abstract (aka “naming” atoms)</a:t>
            </a:r>
          </a:p>
        </p:txBody>
      </p:sp>
      <p:sp>
        <p:nvSpPr>
          <p:cNvPr id="9"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M</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 </a:t>
            </a:r>
            <a:r>
              <a:rPr lang="en-US" sz="2400" dirty="0" smtClean="0">
                <a:solidFill>
                  <a:schemeClr val="bg1"/>
                </a:solidFill>
                <a:latin typeface="Calibri" pitchFamily="34" charset="0"/>
                <a:sym typeface="Symbol"/>
              </a:rPr>
              <a:t> (</a:t>
            </a: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p</a:t>
            </a:r>
            <a:r>
              <a:rPr lang="en-US" sz="2400" baseline="-25000" dirty="0" smtClean="0">
                <a:solidFill>
                  <a:schemeClr val="bg1"/>
                </a:solidFill>
                <a:latin typeface="Calibri" pitchFamily="34" charset="0"/>
                <a:sym typeface="Symbol"/>
              </a:rPr>
              <a:t>2 </a:t>
            </a:r>
            <a:r>
              <a:rPr lang="en-US" sz="2400" dirty="0" smtClean="0">
                <a:solidFill>
                  <a:schemeClr val="bg1"/>
                </a:solidFill>
                <a:latin typeface="Calibri" pitchFamily="34" charset="0"/>
                <a:sym typeface="Symbol"/>
              </a:rPr>
              <a:t> (y = x + 1), </a:t>
            </a:r>
          </a:p>
          <a:p>
            <a:pPr marL="384954" lvl="0" indent="-384954">
              <a:lnSpc>
                <a:spcPct val="90000"/>
              </a:lnSpc>
              <a:spcBef>
                <a:spcPct val="20000"/>
              </a:spcBef>
              <a:buSzPct val="90000"/>
            </a:pPr>
            <a:r>
              <a:rPr lang="en-US" sz="2400" dirty="0" smtClean="0">
                <a:solidFill>
                  <a:schemeClr val="bg1"/>
                </a:solidFill>
                <a:latin typeface="Calibri" pitchFamily="34" charset="0"/>
                <a:sym typeface="Symbol"/>
              </a:rPr>
              <a:t>      p</a:t>
            </a:r>
            <a:r>
              <a:rPr lang="en-US" sz="2400" baseline="-25000" dirty="0" smtClean="0">
                <a:solidFill>
                  <a:schemeClr val="bg1"/>
                </a:solidFill>
                <a:latin typeface="Calibri" pitchFamily="34" charset="0"/>
                <a:sym typeface="Symbol"/>
              </a:rPr>
              <a:t>3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&gt; 2), p</a:t>
            </a:r>
            <a:r>
              <a:rPr lang="en-US" sz="2400" baseline="-25000" dirty="0" smtClean="0">
                <a:solidFill>
                  <a:schemeClr val="bg1"/>
                </a:solidFill>
                <a:latin typeface="Calibri" pitchFamily="34" charset="0"/>
                <a:sym typeface="Symbol"/>
              </a:rPr>
              <a:t>4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&lt; 1</a:t>
            </a:r>
            <a:r>
              <a:rPr lang="en-US" sz="2400" dirty="0" smtClean="0">
                <a:solidFill>
                  <a:schemeClr val="bg1"/>
                </a:solidFill>
                <a:latin typeface="Calibri" pitchFamily="34" charset="0"/>
                <a:sym typeface="Symbol"/>
              </a:rPr>
              <a:t>)</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0" name="Rounded Rectangle 9"/>
          <p:cNvSpPr/>
          <p:nvPr/>
        </p:nvSpPr>
        <p:spPr bwMode="auto">
          <a:xfrm>
            <a:off x="1038757"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SAT </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Solver</a:t>
            </a:r>
            <a:endParaRPr kumimoji="0" lang="en-US" sz="2400" b="0" i="0" u="none" strike="noStrike" cap="none" normalizeH="0" baseline="0" dirty="0" smtClean="0">
              <a:solidFill>
                <a:schemeClr val="bg1"/>
              </a:solidFill>
              <a:latin typeface="Calibri" pitchFamily="34" charset="0"/>
            </a:endParaRPr>
          </a:p>
        </p:txBody>
      </p:sp>
      <p:sp>
        <p:nvSpPr>
          <p:cNvPr id="11" name="Down Arrow 10"/>
          <p:cNvSpPr/>
          <p:nvPr/>
        </p:nvSpPr>
        <p:spPr bwMode="auto">
          <a:xfrm rot="2413226">
            <a:off x="2449971" y="3486351"/>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2" name="Right Arrow 11"/>
          <p:cNvSpPr/>
          <p:nvPr/>
        </p:nvSpPr>
        <p:spPr bwMode="auto">
          <a:xfrm>
            <a:off x="2955341"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3" name="Content Placeholder 2"/>
          <p:cNvSpPr txBox="1">
            <a:spLocks/>
          </p:cNvSpPr>
          <p:nvPr/>
        </p:nvSpPr>
        <p:spPr>
          <a:xfrm>
            <a:off x="3493619" y="4223566"/>
            <a:ext cx="2174443" cy="664797"/>
          </a:xfrm>
          <a:prstGeom prst="rect">
            <a:avLst/>
          </a:prstGeom>
        </p:spPr>
        <p:txBody>
          <a:bodyPr vert="horz" wrap="square" lIns="0" tIns="0" rIns="0" bIns="0" rtlCol="0">
            <a:spAutoFit/>
          </a:bodyPr>
          <a:lstStyle/>
          <a:p>
            <a:pPr marL="384954" lvl="0" indent="-384954">
              <a:lnSpc>
                <a:spcPct val="90000"/>
              </a:lnSpc>
              <a:buSzPct val="90000"/>
            </a:pP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2400" dirty="0" smtClean="0">
                <a:solidFill>
                  <a:schemeClr val="bg1"/>
                </a:solidFill>
                <a:latin typeface="Calibri" pitchFamily="34" charset="0"/>
                <a:sym typeface="Symbol"/>
              </a:rPr>
              <a:t>Assignment</a:t>
            </a:r>
          </a:p>
          <a:p>
            <a:pPr marL="384954" lvl="0" indent="-384954">
              <a:lnSpc>
                <a:spcPct val="90000"/>
              </a:lnSpc>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endPar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p:txBody>
      </p:sp>
      <p:sp>
        <p:nvSpPr>
          <p:cNvPr id="15" name="Right Arrow 14"/>
          <p:cNvSpPr/>
          <p:nvPr/>
        </p:nvSpPr>
        <p:spPr bwMode="auto">
          <a:xfrm>
            <a:off x="5360823"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6" name="Down Arrow 15"/>
          <p:cNvSpPr/>
          <p:nvPr/>
        </p:nvSpPr>
        <p:spPr bwMode="auto">
          <a:xfrm>
            <a:off x="6158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7" name="Content Placeholder 2"/>
          <p:cNvSpPr txBox="1">
            <a:spLocks/>
          </p:cNvSpPr>
          <p:nvPr/>
        </p:nvSpPr>
        <p:spPr>
          <a:xfrm>
            <a:off x="5957619" y="4411948"/>
            <a:ext cx="2493207"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S</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y = x + 1, </a:t>
            </a:r>
          </a:p>
          <a:p>
            <a:pPr marL="384954" lvl="0" indent="-384954">
              <a:lnSpc>
                <a:spcPct val="90000"/>
              </a:lnSpc>
              <a:spcBef>
                <a:spcPct val="20000"/>
              </a:spcBef>
              <a:buSzPct val="90000"/>
            </a:pP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&gt; 2), y</a:t>
            </a:r>
            <a:r>
              <a:rPr lang="en-US" sz="2400" dirty="0" smtClean="0">
                <a:solidFill>
                  <a:schemeClr val="bg1"/>
                </a:solidFill>
                <a:latin typeface="Calibri" pitchFamily="34" charset="0"/>
              </a:rPr>
              <a:t> &lt; 1</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8" name="Down Arrow 17"/>
          <p:cNvSpPr/>
          <p:nvPr/>
        </p:nvSpPr>
        <p:spPr bwMode="auto">
          <a:xfrm>
            <a:off x="6192592" y="5193075"/>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9" name="Rounded Rectangle 18"/>
          <p:cNvSpPr/>
          <p:nvPr/>
        </p:nvSpPr>
        <p:spPr bwMode="auto">
          <a:xfrm>
            <a:off x="5549305" y="5686216"/>
            <a:ext cx="1799539" cy="1002182"/>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Theory</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Solver</a:t>
            </a:r>
            <a:endParaRPr kumimoji="0" lang="en-US" sz="2400" b="0" i="0" u="none" strike="noStrike" cap="none" normalizeH="0" baseline="0" dirty="0" smtClean="0">
              <a:solidFill>
                <a:schemeClr val="bg1"/>
              </a:solidFill>
              <a:latin typeface="Calibri" pitchFamily="34" charset="0"/>
            </a:endParaRPr>
          </a:p>
        </p:txBody>
      </p:sp>
      <p:sp>
        <p:nvSpPr>
          <p:cNvPr id="20" name="Left Arrow 19"/>
          <p:cNvSpPr/>
          <p:nvPr/>
        </p:nvSpPr>
        <p:spPr bwMode="auto">
          <a:xfrm>
            <a:off x="4984951" y="5936226"/>
            <a:ext cx="464574"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1" name="Content Placeholder 2"/>
          <p:cNvSpPr txBox="1">
            <a:spLocks/>
          </p:cNvSpPr>
          <p:nvPr/>
        </p:nvSpPr>
        <p:spPr>
          <a:xfrm>
            <a:off x="2492471" y="5803213"/>
            <a:ext cx="2497393"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S’</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2400" dirty="0" err="1" smtClean="0">
                <a:solidFill>
                  <a:schemeClr val="bg1"/>
                </a:solidFill>
                <a:latin typeface="Calibri" pitchFamily="34" charset="0"/>
              </a:rPr>
              <a:t>Unsatisfiable</a:t>
            </a:r>
            <a:endParaRPr lang="en-US" sz="2400" dirty="0" smtClean="0">
              <a:solidFill>
                <a:schemeClr val="bg1"/>
              </a:solidFill>
              <a:latin typeface="Calibri" pitchFamily="34" charset="0"/>
            </a:endParaRPr>
          </a:p>
          <a:p>
            <a:pPr marL="384954" lvl="0" indent="-384954">
              <a:lnSpc>
                <a:spcPct val="90000"/>
              </a:lnSpc>
              <a:spcBef>
                <a:spcPct val="20000"/>
              </a:spcBef>
              <a:buSzPct val="90000"/>
            </a:pP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y = x + 1, y</a:t>
            </a:r>
            <a:r>
              <a:rPr lang="en-US" sz="2400" dirty="0" smtClean="0">
                <a:solidFill>
                  <a:schemeClr val="bg1"/>
                </a:solidFill>
                <a:latin typeface="Calibri" pitchFamily="34" charset="0"/>
              </a:rPr>
              <a:t> &lt; 1</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22" name="Left Arrow 21"/>
          <p:cNvSpPr/>
          <p:nvPr/>
        </p:nvSpPr>
        <p:spPr bwMode="auto">
          <a:xfrm>
            <a:off x="1988568" y="5926393"/>
            <a:ext cx="371171"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3" name="Content Placeholder 2"/>
          <p:cNvSpPr txBox="1">
            <a:spLocks/>
          </p:cNvSpPr>
          <p:nvPr/>
        </p:nvSpPr>
        <p:spPr>
          <a:xfrm>
            <a:off x="100774" y="5803213"/>
            <a:ext cx="2497393" cy="155119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L</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2400" dirty="0" smtClean="0">
                <a:solidFill>
                  <a:schemeClr val="bg1"/>
                </a:solidFill>
                <a:latin typeface="Calibri" pitchFamily="34" charset="0"/>
              </a:rPr>
              <a:t>New Lemma</a:t>
            </a:r>
          </a:p>
          <a:p>
            <a:pPr marL="384954"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endParaRPr lang="en-US" sz="2400" dirty="0" smtClean="0">
              <a:solidFill>
                <a:schemeClr val="bg1"/>
              </a:solidFill>
              <a:latin typeface="Calibri" pitchFamily="34" charset="0"/>
              <a:sym typeface="Symbol"/>
            </a:endParaRPr>
          </a:p>
          <a:p>
            <a:pPr marL="384954" lvl="0" indent="-384954">
              <a:lnSpc>
                <a:spcPct val="90000"/>
              </a:lnSpc>
              <a:spcBef>
                <a:spcPct val="20000"/>
              </a:spcBef>
              <a:buSzPct val="90000"/>
            </a:pPr>
            <a:endParaRPr lang="en-US" sz="2400" dirty="0" smtClean="0">
              <a:solidFill>
                <a:schemeClr val="bg1"/>
              </a:solidFill>
              <a:latin typeface="Calibri" pitchFamily="34" charset="0"/>
            </a:endParaRPr>
          </a:p>
          <a:p>
            <a:pPr marL="384954" lvl="0" indent="-384954">
              <a:lnSpc>
                <a:spcPct val="90000"/>
              </a:lnSpc>
              <a:spcBef>
                <a:spcPct val="20000"/>
              </a:spcBef>
              <a:buSzPct val="90000"/>
            </a:pPr>
            <a:endParaRPr lang="en-US" sz="2400" dirty="0" smtClean="0">
              <a:solidFill>
                <a:schemeClr val="bg1"/>
              </a:solidFill>
              <a:latin typeface="Calibri" pitchFamily="34" charset="0"/>
            </a:endParaRPr>
          </a:p>
        </p:txBody>
      </p:sp>
    </p:spTree>
    <p:extLst>
      <p:ext uri="{BB962C8B-B14F-4D97-AF65-F5344CB8AC3E}">
        <p14:creationId xmlns:p14="http://schemas.microsoft.com/office/powerpoint/2007/7/12/main" val="3651048035"/>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Calibri" pitchFamily="34" charset="0"/>
                <a:sym typeface="Symbol"/>
              </a:rPr>
              <a:t>SAT + Theory solvers</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grpSp>
        <p:nvGrpSpPr>
          <p:cNvPr id="3" name="Group 23"/>
          <p:cNvGrpSpPr/>
          <p:nvPr/>
        </p:nvGrpSpPr>
        <p:grpSpPr>
          <a:xfrm>
            <a:off x="1467465" y="1002896"/>
            <a:ext cx="6142703" cy="3290309"/>
            <a:chOff x="100774" y="1855882"/>
            <a:chExt cx="9043225" cy="5358769"/>
          </a:xfrm>
        </p:grpSpPr>
        <p:sp>
          <p:nvSpPr>
            <p:cNvPr id="5" name="Content Placeholder 2"/>
            <p:cNvSpPr txBox="1">
              <a:spLocks/>
            </p:cNvSpPr>
            <p:nvPr/>
          </p:nvSpPr>
          <p:spPr>
            <a:xfrm>
              <a:off x="409040" y="1855882"/>
              <a:ext cx="8382000" cy="302451"/>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16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F</a:t>
              </a:r>
              <a:r>
                <a:rPr kumimoji="0" lang="en-US" sz="160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a:t>
              </a:r>
              <a:r>
                <a:rPr kumimoji="0" lang="en-US" sz="16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 </a:t>
              </a:r>
              <a:r>
                <a:rPr kumimoji="0" lang="en-US" sz="1600" i="0" u="none" strike="noStrike" kern="1200" cap="none" spc="0" normalizeH="0" baseline="0" noProof="0" dirty="0" smtClean="0">
                  <a:ln>
                    <a:noFill/>
                  </a:ln>
                  <a:solidFill>
                    <a:schemeClr val="bg1"/>
                  </a:solidFill>
                  <a:effectLst/>
                  <a:uLnTx/>
                  <a:uFillTx/>
                  <a:latin typeface="Calibri" pitchFamily="34" charset="0"/>
                  <a:ea typeface="+mn-ea"/>
                  <a:cs typeface="+mn-cs"/>
                </a:rPr>
                <a:t>x</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sym typeface="Symbol"/>
                </a:rPr>
                <a:t> 0, y = x + 1, (y &gt; 2  y &lt; 1) </a:t>
              </a:r>
              <a:endParaRPr kumimoji="0" lang="en-US" sz="16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6" name="Content Placeholder 2"/>
            <p:cNvSpPr txBox="1">
              <a:spLocks/>
            </p:cNvSpPr>
            <p:nvPr/>
          </p:nvSpPr>
          <p:spPr>
            <a:xfrm>
              <a:off x="1467464" y="3127499"/>
              <a:ext cx="2863135" cy="302451"/>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1600" b="1" dirty="0" err="1" smtClean="0">
                  <a:solidFill>
                    <a:srgbClr xmlns:mc="http://schemas.openxmlformats.org/markup-compatibility/2006" xmlns:a14="http://schemas.microsoft.com/office/drawing/2007/7/7/main" val="FF0000" mc:Ignorable=""/>
                  </a:solidFill>
                  <a:latin typeface="Calibri" pitchFamily="34" charset="0"/>
                </a:rPr>
                <a:t>F</a:t>
              </a:r>
              <a:r>
                <a:rPr lang="en-US" sz="1600" b="1" baseline="-25000" dirty="0" err="1" smtClean="0">
                  <a:solidFill>
                    <a:srgbClr xmlns:mc="http://schemas.openxmlformats.org/markup-compatibility/2006" xmlns:a14="http://schemas.microsoft.com/office/drawing/2007/7/7/main" val="FF0000" mc:Ignorable=""/>
                  </a:solidFill>
                  <a:latin typeface="Calibri" pitchFamily="34" charset="0"/>
                </a:rPr>
                <a:t>p</a:t>
              </a:r>
              <a:r>
                <a:rPr lang="en-US" sz="1600" baseline="-25000" dirty="0" smtClean="0">
                  <a:solidFill>
                    <a:srgbClr xmlns:mc="http://schemas.openxmlformats.org/markup-compatibility/2006" xmlns:a14="http://schemas.microsoft.com/office/drawing/2007/7/7/main" val="FF0000" mc:Ignorable=""/>
                  </a:solidFill>
                  <a:latin typeface="Calibri" pitchFamily="34" charset="0"/>
                </a:rPr>
                <a:t> </a:t>
              </a:r>
              <a:r>
                <a:rPr lang="en-US" sz="1600" dirty="0" smtClean="0">
                  <a:solidFill>
                    <a:srgbClr xmlns:mc="http://schemas.openxmlformats.org/markup-compatibility/2006" xmlns:a14="http://schemas.microsoft.com/office/drawing/2007/7/7/main" val="FF0000" mc:Ignorable=""/>
                  </a:solidFill>
                  <a:latin typeface="Calibri" pitchFamily="34" charset="0"/>
                </a:rPr>
                <a:t>: </a:t>
              </a:r>
              <a:r>
                <a:rPr lang="en-US" sz="1600" dirty="0" smtClean="0">
                  <a:solidFill>
                    <a:schemeClr val="bg1"/>
                  </a:solidFill>
                  <a:latin typeface="Calibri" pitchFamily="34" charset="0"/>
                  <a:sym typeface="Symbol"/>
                </a:rPr>
                <a:t>p</a:t>
              </a:r>
              <a:r>
                <a:rPr lang="en-US" sz="1600" baseline="-25000" dirty="0" smtClean="0">
                  <a:solidFill>
                    <a:schemeClr val="bg1"/>
                  </a:solidFill>
                  <a:latin typeface="Calibri" pitchFamily="34" charset="0"/>
                  <a:sym typeface="Symbol"/>
                </a:rPr>
                <a:t>1</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1600" dirty="0" smtClean="0">
                  <a:solidFill>
                    <a:schemeClr val="bg1"/>
                  </a:solidFill>
                  <a:latin typeface="Calibri" pitchFamily="34" charset="0"/>
                  <a:sym typeface="Symbol"/>
                </a:rPr>
                <a:t>p</a:t>
              </a:r>
              <a:r>
                <a:rPr lang="en-US" sz="1600" baseline="-25000" dirty="0" smtClean="0">
                  <a:solidFill>
                    <a:schemeClr val="bg1"/>
                  </a:solidFill>
                  <a:latin typeface="Calibri" pitchFamily="34" charset="0"/>
                  <a:sym typeface="Symbol"/>
                </a:rPr>
                <a:t>2</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1600" dirty="0" smtClean="0">
                  <a:solidFill>
                    <a:schemeClr val="bg1"/>
                  </a:solidFill>
                  <a:latin typeface="Calibri" pitchFamily="34" charset="0"/>
                  <a:sym typeface="Symbol"/>
                </a:rPr>
                <a:t>p</a:t>
              </a:r>
              <a:r>
                <a:rPr lang="en-US" sz="1600" baseline="-25000" dirty="0" smtClean="0">
                  <a:solidFill>
                    <a:schemeClr val="bg1"/>
                  </a:solidFill>
                  <a:latin typeface="Calibri" pitchFamily="34" charset="0"/>
                  <a:sym typeface="Symbol"/>
                </a:rPr>
                <a:t>3</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sym typeface="Symbol"/>
                </a:rPr>
                <a:t>  </a:t>
              </a:r>
              <a:r>
                <a:rPr lang="en-US" sz="1600" dirty="0" smtClean="0">
                  <a:solidFill>
                    <a:schemeClr val="bg1"/>
                  </a:solidFill>
                  <a:latin typeface="Calibri" pitchFamily="34" charset="0"/>
                  <a:sym typeface="Symbol"/>
                </a:rPr>
                <a:t>p</a:t>
              </a:r>
              <a:r>
                <a:rPr lang="en-US" sz="1600" baseline="-25000" dirty="0" smtClean="0">
                  <a:solidFill>
                    <a:schemeClr val="bg1"/>
                  </a:solidFill>
                  <a:latin typeface="Calibri" pitchFamily="34" charset="0"/>
                  <a:sym typeface="Symbol"/>
                </a:rPr>
                <a:t>4</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sym typeface="Symbol"/>
                </a:rPr>
                <a:t>)</a:t>
              </a:r>
            </a:p>
          </p:txBody>
        </p:sp>
        <p:sp>
          <p:nvSpPr>
            <p:cNvPr id="7" name="Down Arrow 6"/>
            <p:cNvSpPr/>
            <p:nvPr/>
          </p:nvSpPr>
          <p:spPr bwMode="auto">
            <a:xfrm>
              <a:off x="4389120" y="2223828"/>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Content Placeholder 2"/>
            <p:cNvSpPr txBox="1">
              <a:spLocks/>
            </p:cNvSpPr>
            <p:nvPr/>
          </p:nvSpPr>
          <p:spPr>
            <a:xfrm>
              <a:off x="4915203" y="2389892"/>
              <a:ext cx="4228796" cy="302451"/>
            </a:xfrm>
            <a:prstGeom prst="rect">
              <a:avLst/>
            </a:prstGeom>
          </p:spPr>
          <p:txBody>
            <a:bodyPr vert="horz" wrap="square" lIns="0" tIns="0" rIns="0" bIns="0" rtlCol="0">
              <a:spAutoFit/>
            </a:bodyPr>
            <a:lstStyle/>
            <a:p>
              <a:pPr marL="384954" lvl="0" indent="-384954">
                <a:lnSpc>
                  <a:spcPct val="90000"/>
                </a:lnSpc>
                <a:spcBef>
                  <a:spcPct val="20000"/>
                </a:spcBef>
                <a:buSzPct val="90000"/>
                <a:defRPr/>
              </a:pPr>
              <a:r>
                <a:rPr lang="en-US" sz="1600" dirty="0" smtClean="0">
                  <a:solidFill>
                    <a:schemeClr val="bg1"/>
                  </a:solidFill>
                  <a:latin typeface="Calibri" pitchFamily="34" charset="0"/>
                </a:rPr>
                <a:t>Abstract (aka “naming” atoms)</a:t>
              </a:r>
            </a:p>
          </p:txBody>
        </p:sp>
        <p:sp>
          <p:nvSpPr>
            <p:cNvPr id="9" name="Content Placeholder 2"/>
            <p:cNvSpPr txBox="1">
              <a:spLocks/>
            </p:cNvSpPr>
            <p:nvPr/>
          </p:nvSpPr>
          <p:spPr>
            <a:xfrm>
              <a:off x="4532374" y="3111650"/>
              <a:ext cx="3733801" cy="67211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1600" b="1" dirty="0" smtClean="0">
                  <a:solidFill>
                    <a:srgbClr xmlns:mc="http://schemas.openxmlformats.org/markup-compatibility/2006" xmlns:a14="http://schemas.microsoft.com/office/drawing/2007/7/7/main" val="FF0000" mc:Ignorable=""/>
                  </a:solidFill>
                  <a:latin typeface="Calibri" pitchFamily="34" charset="0"/>
                  <a:sym typeface="Symbol"/>
                </a:rPr>
                <a:t>M</a:t>
              </a:r>
              <a:r>
                <a:rPr lang="en-US" sz="16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1600" dirty="0" smtClean="0">
                  <a:solidFill>
                    <a:schemeClr val="bg1"/>
                  </a:solidFill>
                  <a:latin typeface="Calibri" pitchFamily="34" charset="0"/>
                  <a:sym typeface="Symbol"/>
                </a:rPr>
                <a:t>p</a:t>
              </a:r>
              <a:r>
                <a:rPr lang="en-US" sz="1600" baseline="-25000" dirty="0" smtClean="0">
                  <a:solidFill>
                    <a:schemeClr val="bg1"/>
                  </a:solidFill>
                  <a:latin typeface="Calibri" pitchFamily="34" charset="0"/>
                  <a:sym typeface="Symbol"/>
                </a:rPr>
                <a:t>1 </a:t>
              </a:r>
              <a:r>
                <a:rPr lang="en-US" sz="1600" dirty="0" smtClean="0">
                  <a:solidFill>
                    <a:schemeClr val="bg1"/>
                  </a:solidFill>
                  <a:latin typeface="Calibri" pitchFamily="34" charset="0"/>
                  <a:sym typeface="Symbol"/>
                </a:rPr>
                <a:t> (</a:t>
              </a:r>
              <a:r>
                <a:rPr lang="en-US" sz="1600" dirty="0" smtClean="0">
                  <a:solidFill>
                    <a:schemeClr val="bg1"/>
                  </a:solidFill>
                  <a:latin typeface="Calibri" pitchFamily="34" charset="0"/>
                </a:rPr>
                <a:t>x </a:t>
              </a:r>
              <a:r>
                <a:rPr lang="en-US" sz="1600" dirty="0" smtClean="0">
                  <a:solidFill>
                    <a:schemeClr val="bg1"/>
                  </a:solidFill>
                  <a:latin typeface="Calibri" pitchFamily="34" charset="0"/>
                  <a:sym typeface="Symbol"/>
                </a:rPr>
                <a:t> 0), p</a:t>
              </a:r>
              <a:r>
                <a:rPr lang="en-US" sz="1600" baseline="-25000" dirty="0" smtClean="0">
                  <a:solidFill>
                    <a:schemeClr val="bg1"/>
                  </a:solidFill>
                  <a:latin typeface="Calibri" pitchFamily="34" charset="0"/>
                  <a:sym typeface="Symbol"/>
                </a:rPr>
                <a:t>2 </a:t>
              </a:r>
              <a:r>
                <a:rPr lang="en-US" sz="1600" dirty="0" smtClean="0">
                  <a:solidFill>
                    <a:schemeClr val="bg1"/>
                  </a:solidFill>
                  <a:latin typeface="Calibri" pitchFamily="34" charset="0"/>
                  <a:sym typeface="Symbol"/>
                </a:rPr>
                <a:t> (y = x + 1), </a:t>
              </a:r>
            </a:p>
            <a:p>
              <a:pPr marL="384954" lvl="0" indent="-384954">
                <a:lnSpc>
                  <a:spcPct val="90000"/>
                </a:lnSpc>
                <a:spcBef>
                  <a:spcPct val="20000"/>
                </a:spcBef>
                <a:buSzPct val="90000"/>
              </a:pPr>
              <a:r>
                <a:rPr lang="en-US" sz="1600" dirty="0" smtClean="0">
                  <a:solidFill>
                    <a:schemeClr val="bg1"/>
                  </a:solidFill>
                  <a:latin typeface="Calibri" pitchFamily="34" charset="0"/>
                  <a:sym typeface="Symbol"/>
                </a:rPr>
                <a:t>      p</a:t>
              </a:r>
              <a:r>
                <a:rPr lang="en-US" sz="1600" baseline="-25000" dirty="0" smtClean="0">
                  <a:solidFill>
                    <a:schemeClr val="bg1"/>
                  </a:solidFill>
                  <a:latin typeface="Calibri" pitchFamily="34" charset="0"/>
                  <a:sym typeface="Symbol"/>
                </a:rPr>
                <a:t>3 </a:t>
              </a:r>
              <a:r>
                <a:rPr lang="en-US" sz="1600" dirty="0" smtClean="0">
                  <a:solidFill>
                    <a:schemeClr val="bg1"/>
                  </a:solidFill>
                  <a:latin typeface="Calibri" pitchFamily="34" charset="0"/>
                  <a:sym typeface="Symbol"/>
                </a:rPr>
                <a:t> (y</a:t>
              </a:r>
              <a:r>
                <a:rPr lang="en-US" sz="1600" dirty="0" smtClean="0">
                  <a:solidFill>
                    <a:schemeClr val="bg1"/>
                  </a:solidFill>
                  <a:latin typeface="Calibri" pitchFamily="34" charset="0"/>
                </a:rPr>
                <a:t> </a:t>
              </a:r>
              <a:r>
                <a:rPr lang="en-US" sz="1600" dirty="0" smtClean="0">
                  <a:solidFill>
                    <a:schemeClr val="bg1"/>
                  </a:solidFill>
                  <a:latin typeface="Calibri" pitchFamily="34" charset="0"/>
                  <a:sym typeface="Symbol"/>
                </a:rPr>
                <a:t>&gt; 2), p</a:t>
              </a:r>
              <a:r>
                <a:rPr lang="en-US" sz="1600" baseline="-25000" dirty="0" smtClean="0">
                  <a:solidFill>
                    <a:schemeClr val="bg1"/>
                  </a:solidFill>
                  <a:latin typeface="Calibri" pitchFamily="34" charset="0"/>
                  <a:sym typeface="Symbol"/>
                </a:rPr>
                <a:t>4 </a:t>
              </a:r>
              <a:r>
                <a:rPr lang="en-US" sz="1600" dirty="0" smtClean="0">
                  <a:solidFill>
                    <a:schemeClr val="bg1"/>
                  </a:solidFill>
                  <a:latin typeface="Calibri" pitchFamily="34" charset="0"/>
                  <a:sym typeface="Symbol"/>
                </a:rPr>
                <a:t> (y</a:t>
              </a:r>
              <a:r>
                <a:rPr lang="en-US" sz="1600" dirty="0" smtClean="0">
                  <a:solidFill>
                    <a:schemeClr val="bg1"/>
                  </a:solidFill>
                  <a:latin typeface="Calibri" pitchFamily="34" charset="0"/>
                </a:rPr>
                <a:t> &lt; 1</a:t>
              </a:r>
              <a:r>
                <a:rPr lang="en-US" sz="1600" dirty="0" smtClean="0">
                  <a:solidFill>
                    <a:schemeClr val="bg1"/>
                  </a:solidFill>
                  <a:latin typeface="Calibri" pitchFamily="34" charset="0"/>
                  <a:sym typeface="Symbol"/>
                </a:rPr>
                <a:t>)</a:t>
              </a:r>
              <a:endParaRPr kumimoji="0" lang="en-US" sz="16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0" name="Rounded Rectangle 9"/>
            <p:cNvSpPr/>
            <p:nvPr/>
          </p:nvSpPr>
          <p:spPr bwMode="auto">
            <a:xfrm>
              <a:off x="1038757"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solidFill>
                    <a:schemeClr val="bg1"/>
                  </a:solidFill>
                  <a:latin typeface="Calibri" pitchFamily="34" charset="0"/>
                </a:rPr>
                <a:t>SAT </a:t>
              </a:r>
            </a:p>
            <a:p>
              <a:pPr marL="0" marR="0" indent="0" algn="ctr" defTabSz="1096963" rtl="0" eaLnBrk="1" fontAlgn="base" latinLnBrk="0" hangingPunct="1">
                <a:lnSpc>
                  <a:spcPct val="100000"/>
                </a:lnSpc>
                <a:spcBef>
                  <a:spcPct val="0"/>
                </a:spcBef>
                <a:spcAft>
                  <a:spcPct val="0"/>
                </a:spcAft>
                <a:buClrTx/>
                <a:buSzTx/>
                <a:buFontTx/>
                <a:buNone/>
                <a:tabLst/>
              </a:pPr>
              <a:r>
                <a:rPr lang="en-US" sz="1600" dirty="0" smtClean="0">
                  <a:solidFill>
                    <a:schemeClr val="bg1"/>
                  </a:solidFill>
                  <a:latin typeface="Calibri" pitchFamily="34" charset="0"/>
                </a:rPr>
                <a:t>Solver</a:t>
              </a:r>
              <a:endParaRPr kumimoji="0" lang="en-US" sz="1600" b="0" i="0" u="none" strike="noStrike" cap="none" normalizeH="0" baseline="0" dirty="0" smtClean="0">
                <a:solidFill>
                  <a:schemeClr val="bg1"/>
                </a:solidFill>
                <a:latin typeface="Calibri" pitchFamily="34" charset="0"/>
              </a:endParaRPr>
            </a:p>
          </p:txBody>
        </p:sp>
        <p:sp>
          <p:nvSpPr>
            <p:cNvPr id="11" name="Down Arrow 10"/>
            <p:cNvSpPr/>
            <p:nvPr/>
          </p:nvSpPr>
          <p:spPr bwMode="auto">
            <a:xfrm rot="2413226">
              <a:off x="2449971" y="3486351"/>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2" name="Right Arrow 11"/>
            <p:cNvSpPr/>
            <p:nvPr/>
          </p:nvSpPr>
          <p:spPr bwMode="auto">
            <a:xfrm>
              <a:off x="2955341"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3" name="Content Placeholder 2"/>
            <p:cNvSpPr txBox="1">
              <a:spLocks/>
            </p:cNvSpPr>
            <p:nvPr/>
          </p:nvSpPr>
          <p:spPr>
            <a:xfrm>
              <a:off x="3493619" y="4223566"/>
              <a:ext cx="2174443" cy="604902"/>
            </a:xfrm>
            <a:prstGeom prst="rect">
              <a:avLst/>
            </a:prstGeom>
          </p:spPr>
          <p:txBody>
            <a:bodyPr vert="horz" wrap="square" lIns="0" tIns="0" rIns="0" bIns="0" rtlCol="0">
              <a:spAutoFit/>
            </a:bodyPr>
            <a:lstStyle/>
            <a:p>
              <a:pPr marL="384954" lvl="0" indent="-384954">
                <a:lnSpc>
                  <a:spcPct val="90000"/>
                </a:lnSpc>
                <a:buSzPct val="90000"/>
              </a:pPr>
              <a:r>
                <a:rPr lang="en-US" sz="1600" b="1" dirty="0" smtClean="0">
                  <a:solidFill>
                    <a:srgbClr xmlns:mc="http://schemas.openxmlformats.org/markup-compatibility/2006" xmlns:a14="http://schemas.microsoft.com/office/drawing/2007/7/7/main" val="FF0000" mc:Ignorable=""/>
                  </a:solidFill>
                  <a:latin typeface="Calibri" pitchFamily="34" charset="0"/>
                  <a:sym typeface="Symbol"/>
                </a:rPr>
                <a:t>A</a:t>
              </a:r>
              <a:r>
                <a:rPr lang="en-US" sz="16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1600" dirty="0" smtClean="0">
                  <a:solidFill>
                    <a:schemeClr val="bg1"/>
                  </a:solidFill>
                  <a:latin typeface="Calibri" pitchFamily="34" charset="0"/>
                  <a:sym typeface="Symbol"/>
                </a:rPr>
                <a:t>Assignment</a:t>
              </a:r>
            </a:p>
            <a:p>
              <a:pPr marL="384954" lvl="0" indent="-384954">
                <a:lnSpc>
                  <a:spcPct val="90000"/>
                </a:lnSpc>
                <a:buSzPct val="90000"/>
              </a:pPr>
              <a:r>
                <a:rPr lang="en-US" sz="1600" dirty="0" smtClean="0">
                  <a:solidFill>
                    <a:schemeClr val="bg1"/>
                  </a:solidFill>
                  <a:latin typeface="Calibri" pitchFamily="34" charset="0"/>
                  <a:sym typeface="Symbol"/>
                </a:rPr>
                <a:t>p</a:t>
              </a:r>
              <a:r>
                <a:rPr lang="en-US" sz="1600" baseline="-25000" dirty="0" smtClean="0">
                  <a:solidFill>
                    <a:schemeClr val="bg1"/>
                  </a:solidFill>
                  <a:latin typeface="Calibri" pitchFamily="34" charset="0"/>
                  <a:sym typeface="Symbol"/>
                </a:rPr>
                <a:t>1</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1600" dirty="0" smtClean="0">
                  <a:solidFill>
                    <a:schemeClr val="bg1"/>
                  </a:solidFill>
                  <a:latin typeface="Calibri" pitchFamily="34" charset="0"/>
                  <a:sym typeface="Symbol"/>
                </a:rPr>
                <a:t>p</a:t>
              </a:r>
              <a:r>
                <a:rPr lang="en-US" sz="1600" baseline="-25000" dirty="0" smtClean="0">
                  <a:solidFill>
                    <a:schemeClr val="bg1"/>
                  </a:solidFill>
                  <a:latin typeface="Calibri" pitchFamily="34" charset="0"/>
                  <a:sym typeface="Symbol"/>
                </a:rPr>
                <a:t>2</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1600" dirty="0" smtClean="0">
                  <a:solidFill>
                    <a:schemeClr val="bg1"/>
                  </a:solidFill>
                  <a:latin typeface="Calibri" pitchFamily="34" charset="0"/>
                  <a:sym typeface="Symbol"/>
                </a:rPr>
                <a:t>p</a:t>
              </a:r>
              <a:r>
                <a:rPr lang="en-US" sz="1600" baseline="-25000" dirty="0" smtClean="0">
                  <a:solidFill>
                    <a:schemeClr val="bg1"/>
                  </a:solidFill>
                  <a:latin typeface="Calibri" pitchFamily="34" charset="0"/>
                  <a:sym typeface="Symbol"/>
                </a:rPr>
                <a:t>3</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1600" dirty="0" smtClean="0">
                  <a:solidFill>
                    <a:schemeClr val="bg1"/>
                  </a:solidFill>
                  <a:latin typeface="Calibri" pitchFamily="34" charset="0"/>
                  <a:sym typeface="Symbol"/>
                </a:rPr>
                <a:t>p</a:t>
              </a:r>
              <a:r>
                <a:rPr lang="en-US" sz="1600" baseline="-25000" dirty="0" smtClean="0">
                  <a:solidFill>
                    <a:schemeClr val="bg1"/>
                  </a:solidFill>
                  <a:latin typeface="Calibri" pitchFamily="34" charset="0"/>
                  <a:sym typeface="Symbol"/>
                </a:rPr>
                <a:t>4</a:t>
              </a:r>
              <a:endParaRPr kumimoji="0" lang="en-US" sz="160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p:txBody>
        </p:sp>
        <p:sp>
          <p:nvSpPr>
            <p:cNvPr id="15" name="Right Arrow 14"/>
            <p:cNvSpPr/>
            <p:nvPr/>
          </p:nvSpPr>
          <p:spPr bwMode="auto">
            <a:xfrm>
              <a:off x="5360823"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6" name="Down Arrow 15"/>
            <p:cNvSpPr/>
            <p:nvPr/>
          </p:nvSpPr>
          <p:spPr bwMode="auto">
            <a:xfrm>
              <a:off x="6158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7" name="Content Placeholder 2"/>
            <p:cNvSpPr txBox="1">
              <a:spLocks/>
            </p:cNvSpPr>
            <p:nvPr/>
          </p:nvSpPr>
          <p:spPr>
            <a:xfrm>
              <a:off x="5957618" y="4411948"/>
              <a:ext cx="2493207" cy="67211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1600" b="1" dirty="0" smtClean="0">
                  <a:solidFill>
                    <a:srgbClr xmlns:mc="http://schemas.openxmlformats.org/markup-compatibility/2006" xmlns:a14="http://schemas.microsoft.com/office/drawing/2007/7/7/main" val="FF0000" mc:Ignorable=""/>
                  </a:solidFill>
                  <a:latin typeface="Calibri" pitchFamily="34" charset="0"/>
                  <a:sym typeface="Symbol"/>
                </a:rPr>
                <a:t>S</a:t>
              </a:r>
              <a:r>
                <a:rPr lang="en-US" sz="16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1600" dirty="0" smtClean="0">
                  <a:solidFill>
                    <a:schemeClr val="bg1"/>
                  </a:solidFill>
                  <a:latin typeface="Calibri" pitchFamily="34" charset="0"/>
                </a:rPr>
                <a:t>x </a:t>
              </a:r>
              <a:r>
                <a:rPr lang="en-US" sz="1600" dirty="0" smtClean="0">
                  <a:solidFill>
                    <a:schemeClr val="bg1"/>
                  </a:solidFill>
                  <a:latin typeface="Calibri" pitchFamily="34" charset="0"/>
                  <a:sym typeface="Symbol"/>
                </a:rPr>
                <a:t> 0, y = x + 1, </a:t>
              </a:r>
            </a:p>
            <a:p>
              <a:pPr marL="384954" lvl="0" indent="-384954">
                <a:lnSpc>
                  <a:spcPct val="90000"/>
                </a:lnSpc>
                <a:spcBef>
                  <a:spcPct val="20000"/>
                </a:spcBef>
                <a:buSzPct val="90000"/>
              </a:pPr>
              <a:r>
                <a:rPr lang="en-US" sz="1600" dirty="0" smtClean="0">
                  <a:solidFill>
                    <a:schemeClr val="bg1"/>
                  </a:solidFill>
                  <a:latin typeface="Calibri" pitchFamily="34" charset="0"/>
                  <a:sym typeface="Symbol"/>
                </a:rPr>
                <a:t>    (y</a:t>
              </a:r>
              <a:r>
                <a:rPr lang="en-US" sz="1600" dirty="0" smtClean="0">
                  <a:solidFill>
                    <a:schemeClr val="bg1"/>
                  </a:solidFill>
                  <a:latin typeface="Calibri" pitchFamily="34" charset="0"/>
                </a:rPr>
                <a:t> </a:t>
              </a:r>
              <a:r>
                <a:rPr lang="en-US" sz="1600" dirty="0" smtClean="0">
                  <a:solidFill>
                    <a:schemeClr val="bg1"/>
                  </a:solidFill>
                  <a:latin typeface="Calibri" pitchFamily="34" charset="0"/>
                  <a:sym typeface="Symbol"/>
                </a:rPr>
                <a:t>&gt; 2), y</a:t>
              </a:r>
              <a:r>
                <a:rPr lang="en-US" sz="1600" dirty="0" smtClean="0">
                  <a:solidFill>
                    <a:schemeClr val="bg1"/>
                  </a:solidFill>
                  <a:latin typeface="Calibri" pitchFamily="34" charset="0"/>
                </a:rPr>
                <a:t> &lt; 1</a:t>
              </a:r>
              <a:endParaRPr kumimoji="0" lang="en-US" sz="16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8" name="Down Arrow 17"/>
            <p:cNvSpPr/>
            <p:nvPr/>
          </p:nvSpPr>
          <p:spPr bwMode="auto">
            <a:xfrm>
              <a:off x="6192592" y="5193075"/>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9" name="Rounded Rectangle 18"/>
            <p:cNvSpPr/>
            <p:nvPr/>
          </p:nvSpPr>
          <p:spPr bwMode="auto">
            <a:xfrm>
              <a:off x="5549304" y="5686216"/>
              <a:ext cx="1799539" cy="1002181"/>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solidFill>
                    <a:schemeClr val="bg1"/>
                  </a:solidFill>
                  <a:latin typeface="Calibri" pitchFamily="34" charset="0"/>
                </a:rPr>
                <a:t>Theory</a:t>
              </a:r>
            </a:p>
            <a:p>
              <a:pPr marL="0" marR="0" indent="0" algn="ctr" defTabSz="1096963" rtl="0" eaLnBrk="1" fontAlgn="base" latinLnBrk="0" hangingPunct="1">
                <a:lnSpc>
                  <a:spcPct val="100000"/>
                </a:lnSpc>
                <a:spcBef>
                  <a:spcPct val="0"/>
                </a:spcBef>
                <a:spcAft>
                  <a:spcPct val="0"/>
                </a:spcAft>
                <a:buClrTx/>
                <a:buSzTx/>
                <a:buFontTx/>
                <a:buNone/>
                <a:tabLst/>
              </a:pPr>
              <a:r>
                <a:rPr lang="en-US" sz="1600" dirty="0" smtClean="0">
                  <a:solidFill>
                    <a:schemeClr val="bg1"/>
                  </a:solidFill>
                  <a:latin typeface="Calibri" pitchFamily="34" charset="0"/>
                </a:rPr>
                <a:t>Solver</a:t>
              </a:r>
              <a:endParaRPr kumimoji="0" lang="en-US" sz="1600" b="0" i="0" u="none" strike="noStrike" cap="none" normalizeH="0" baseline="0" dirty="0" smtClean="0">
                <a:solidFill>
                  <a:schemeClr val="bg1"/>
                </a:solidFill>
                <a:latin typeface="Calibri" pitchFamily="34" charset="0"/>
              </a:endParaRPr>
            </a:p>
          </p:txBody>
        </p:sp>
        <p:sp>
          <p:nvSpPr>
            <p:cNvPr id="20" name="Left Arrow 19"/>
            <p:cNvSpPr/>
            <p:nvPr/>
          </p:nvSpPr>
          <p:spPr bwMode="auto">
            <a:xfrm>
              <a:off x="4984951" y="5936226"/>
              <a:ext cx="464574"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1" name="Content Placeholder 2"/>
            <p:cNvSpPr txBox="1">
              <a:spLocks/>
            </p:cNvSpPr>
            <p:nvPr/>
          </p:nvSpPr>
          <p:spPr>
            <a:xfrm>
              <a:off x="2492472" y="5803214"/>
              <a:ext cx="2497393" cy="802018"/>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1600" b="1" dirty="0" smtClean="0">
                  <a:solidFill>
                    <a:srgbClr xmlns:mc="http://schemas.openxmlformats.org/markup-compatibility/2006" xmlns:a14="http://schemas.microsoft.com/office/drawing/2007/7/7/main" val="FF0000" mc:Ignorable=""/>
                  </a:solidFill>
                  <a:latin typeface="Calibri" pitchFamily="34" charset="0"/>
                </a:rPr>
                <a:t>S’</a:t>
              </a:r>
              <a:r>
                <a:rPr lang="en-US" sz="1600" dirty="0" smtClean="0">
                  <a:solidFill>
                    <a:schemeClr val="bg1"/>
                  </a:solidFill>
                  <a:latin typeface="Calibri" pitchFamily="34" charset="0"/>
                </a:rPr>
                <a:t>: </a:t>
              </a:r>
              <a:r>
                <a:rPr lang="en-US" sz="1600" dirty="0" err="1" smtClean="0">
                  <a:solidFill>
                    <a:schemeClr val="bg1"/>
                  </a:solidFill>
                  <a:latin typeface="Calibri" pitchFamily="34" charset="0"/>
                </a:rPr>
                <a:t>Unsatisfiable</a:t>
              </a:r>
              <a:endParaRPr lang="en-US" sz="1600" dirty="0" smtClean="0">
                <a:solidFill>
                  <a:schemeClr val="bg1"/>
                </a:solidFill>
                <a:latin typeface="Calibri" pitchFamily="34" charset="0"/>
              </a:endParaRPr>
            </a:p>
            <a:p>
              <a:pPr marL="384954" lvl="0" indent="-384954">
                <a:lnSpc>
                  <a:spcPct val="90000"/>
                </a:lnSpc>
                <a:spcBef>
                  <a:spcPct val="20000"/>
                </a:spcBef>
                <a:buSzPct val="90000"/>
              </a:pPr>
              <a:r>
                <a:rPr lang="en-US" sz="1600" dirty="0" smtClean="0">
                  <a:solidFill>
                    <a:schemeClr val="bg1"/>
                  </a:solidFill>
                  <a:latin typeface="Calibri" pitchFamily="34" charset="0"/>
                </a:rPr>
                <a:t>x </a:t>
              </a:r>
              <a:r>
                <a:rPr lang="en-US" sz="1600" dirty="0" smtClean="0">
                  <a:solidFill>
                    <a:schemeClr val="bg1"/>
                  </a:solidFill>
                  <a:latin typeface="Calibri" pitchFamily="34" charset="0"/>
                  <a:sym typeface="Symbol"/>
                </a:rPr>
                <a:t> 0, y = x + 1, y</a:t>
              </a:r>
              <a:r>
                <a:rPr lang="en-US" sz="1600" dirty="0" smtClean="0">
                  <a:solidFill>
                    <a:schemeClr val="bg1"/>
                  </a:solidFill>
                  <a:latin typeface="Calibri" pitchFamily="34" charset="0"/>
                </a:rPr>
                <a:t> &lt; 1</a:t>
              </a:r>
              <a:endParaRPr kumimoji="0" lang="en-US" sz="16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22" name="Left Arrow 21"/>
            <p:cNvSpPr/>
            <p:nvPr/>
          </p:nvSpPr>
          <p:spPr bwMode="auto">
            <a:xfrm>
              <a:off x="1988568" y="5926393"/>
              <a:ext cx="371171"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3" name="Content Placeholder 2"/>
            <p:cNvSpPr txBox="1">
              <a:spLocks/>
            </p:cNvSpPr>
            <p:nvPr/>
          </p:nvSpPr>
          <p:spPr>
            <a:xfrm>
              <a:off x="100774" y="5803213"/>
              <a:ext cx="2497393" cy="1411438"/>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1600" b="1" dirty="0" smtClean="0">
                  <a:solidFill>
                    <a:srgbClr xmlns:mc="http://schemas.openxmlformats.org/markup-compatibility/2006" xmlns:a14="http://schemas.microsoft.com/office/drawing/2007/7/7/main" val="FF0000" mc:Ignorable=""/>
                  </a:solidFill>
                  <a:latin typeface="Calibri" pitchFamily="34" charset="0"/>
                  <a:sym typeface="Symbol"/>
                </a:rPr>
                <a:t>L</a:t>
              </a:r>
              <a:r>
                <a:rPr lang="en-US" sz="16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1600" dirty="0" smtClean="0">
                  <a:solidFill>
                    <a:schemeClr val="bg1"/>
                  </a:solidFill>
                  <a:latin typeface="Calibri" pitchFamily="34" charset="0"/>
                </a:rPr>
                <a:t>New Lemma</a:t>
              </a:r>
            </a:p>
            <a:p>
              <a:pPr marL="384954" indent="-384954">
                <a:lnSpc>
                  <a:spcPct val="90000"/>
                </a:lnSpc>
                <a:spcBef>
                  <a:spcPct val="20000"/>
                </a:spcBef>
                <a:buSzPct val="90000"/>
              </a:pPr>
              <a:r>
                <a:rPr lang="en-US" sz="1600" dirty="0" smtClean="0">
                  <a:solidFill>
                    <a:schemeClr val="bg1"/>
                  </a:solidFill>
                  <a:latin typeface="Calibri" pitchFamily="34" charset="0"/>
                  <a:sym typeface="Symbol"/>
                </a:rPr>
                <a:t>p</a:t>
              </a:r>
              <a:r>
                <a:rPr lang="en-US" sz="1600" baseline="-25000" dirty="0" smtClean="0">
                  <a:solidFill>
                    <a:schemeClr val="bg1"/>
                  </a:solidFill>
                  <a:latin typeface="Calibri" pitchFamily="34" charset="0"/>
                  <a:sym typeface="Symbol"/>
                </a:rPr>
                <a:t>1</a:t>
              </a:r>
              <a:r>
                <a:rPr lang="en-US" sz="1600" dirty="0" smtClean="0">
                  <a:solidFill>
                    <a:schemeClr val="bg1"/>
                  </a:solidFill>
                  <a:latin typeface="Calibri" pitchFamily="34" charset="0"/>
                  <a:sym typeface="Symbol"/>
                </a:rPr>
                <a:t>p</a:t>
              </a:r>
              <a:r>
                <a:rPr lang="en-US" sz="1600" baseline="-25000" dirty="0" smtClean="0">
                  <a:solidFill>
                    <a:schemeClr val="bg1"/>
                  </a:solidFill>
                  <a:latin typeface="Calibri" pitchFamily="34" charset="0"/>
                  <a:sym typeface="Symbol"/>
                </a:rPr>
                <a:t>2</a:t>
              </a:r>
              <a:r>
                <a:rPr lang="en-US" sz="1600" dirty="0" smtClean="0">
                  <a:solidFill>
                    <a:schemeClr val="bg1"/>
                  </a:solidFill>
                  <a:latin typeface="Calibri" pitchFamily="34" charset="0"/>
                  <a:sym typeface="Symbol"/>
                </a:rPr>
                <a:t>p</a:t>
              </a:r>
              <a:r>
                <a:rPr lang="en-US" sz="1600" baseline="-25000" dirty="0" smtClean="0">
                  <a:solidFill>
                    <a:schemeClr val="bg1"/>
                  </a:solidFill>
                  <a:latin typeface="Calibri" pitchFamily="34" charset="0"/>
                  <a:sym typeface="Symbol"/>
                </a:rPr>
                <a:t>4</a:t>
              </a:r>
              <a:endParaRPr lang="en-US" sz="1600" dirty="0" smtClean="0">
                <a:solidFill>
                  <a:schemeClr val="bg1"/>
                </a:solidFill>
                <a:latin typeface="Calibri" pitchFamily="34" charset="0"/>
                <a:sym typeface="Symbol"/>
              </a:endParaRPr>
            </a:p>
            <a:p>
              <a:pPr marL="384954" lvl="0" indent="-384954">
                <a:lnSpc>
                  <a:spcPct val="90000"/>
                </a:lnSpc>
                <a:spcBef>
                  <a:spcPct val="20000"/>
                </a:spcBef>
                <a:buSzPct val="90000"/>
              </a:pPr>
              <a:endParaRPr lang="en-US" sz="1600" dirty="0" smtClean="0">
                <a:solidFill>
                  <a:schemeClr val="bg1"/>
                </a:solidFill>
                <a:latin typeface="Calibri" pitchFamily="34" charset="0"/>
              </a:endParaRPr>
            </a:p>
            <a:p>
              <a:pPr marL="384954" lvl="0" indent="-384954">
                <a:lnSpc>
                  <a:spcPct val="90000"/>
                </a:lnSpc>
                <a:spcBef>
                  <a:spcPct val="20000"/>
                </a:spcBef>
                <a:buSzPct val="90000"/>
              </a:pPr>
              <a:endParaRPr lang="en-US" sz="1600" dirty="0" smtClean="0">
                <a:solidFill>
                  <a:schemeClr val="bg1"/>
                </a:solidFill>
                <a:latin typeface="Calibri" pitchFamily="34" charset="0"/>
              </a:endParaRPr>
            </a:p>
          </p:txBody>
        </p:sp>
      </p:grpSp>
      <p:sp>
        <p:nvSpPr>
          <p:cNvPr id="26" name="Content Placeholder 2"/>
          <p:cNvSpPr txBox="1">
            <a:spLocks/>
          </p:cNvSpPr>
          <p:nvPr/>
        </p:nvSpPr>
        <p:spPr>
          <a:xfrm>
            <a:off x="2577057" y="4110322"/>
            <a:ext cx="3757377" cy="2659190"/>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1600" b="1" dirty="0" smtClean="0">
                <a:solidFill>
                  <a:schemeClr val="bg1"/>
                </a:solidFill>
                <a:latin typeface="Calibri" pitchFamily="34" charset="0"/>
              </a:rPr>
              <a:t>p</a:t>
            </a:r>
            <a:r>
              <a:rPr kumimoji="0" lang="en-US" sz="1600" b="1" i="0" u="none" strike="noStrike" kern="1200" cap="none" spc="0" normalizeH="0" baseline="0" noProof="0" dirty="0" err="1" smtClean="0">
                <a:ln>
                  <a:noFill/>
                </a:ln>
                <a:solidFill>
                  <a:schemeClr val="bg1"/>
                </a:solidFill>
                <a:effectLst/>
                <a:uLnTx/>
                <a:uFillTx/>
                <a:latin typeface="Calibri" pitchFamily="34" charset="0"/>
                <a:ea typeface="+mn-ea"/>
                <a:cs typeface="+mn-cs"/>
              </a:rPr>
              <a:t>rocedure</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rPr>
              <a:t> </a:t>
            </a:r>
            <a:r>
              <a:rPr lang="en-US" sz="1600" dirty="0" smtClean="0">
                <a:solidFill>
                  <a:schemeClr val="bg1"/>
                </a:solidFill>
                <a:latin typeface="Calibri" pitchFamily="34" charset="0"/>
              </a:rPr>
              <a:t>SMT_</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rPr>
              <a:t>Solver(</a:t>
            </a:r>
            <a:r>
              <a:rPr kumimoji="0" lang="en-US" sz="16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F</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rPr>
              <a:t>)</a:t>
            </a:r>
          </a:p>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1600" baseline="0" dirty="0" smtClean="0">
                <a:solidFill>
                  <a:schemeClr val="bg1"/>
                </a:solidFill>
                <a:latin typeface="Calibri" pitchFamily="34" charset="0"/>
              </a:rPr>
              <a:t>	(</a:t>
            </a:r>
            <a:r>
              <a:rPr lang="en-US" sz="1600" baseline="0" dirty="0" err="1" smtClean="0">
                <a:solidFill>
                  <a:srgbClr xmlns:mc="http://schemas.openxmlformats.org/markup-compatibility/2006" xmlns:a14="http://schemas.microsoft.com/office/drawing/2007/7/7/main" val="FF0000" mc:Ignorable=""/>
                </a:solidFill>
                <a:latin typeface="Calibri" pitchFamily="34" charset="0"/>
              </a:rPr>
              <a:t>F</a:t>
            </a:r>
            <a:r>
              <a:rPr lang="en-US" sz="1600" baseline="-25000" dirty="0" err="1" smtClean="0">
                <a:solidFill>
                  <a:srgbClr xmlns:mc="http://schemas.openxmlformats.org/markup-compatibility/2006" xmlns:a14="http://schemas.microsoft.com/office/drawing/2007/7/7/main" val="FF0000" mc:Ignorable=""/>
                </a:solidFill>
                <a:latin typeface="Calibri" pitchFamily="34" charset="0"/>
              </a:rPr>
              <a:t>p</a:t>
            </a:r>
            <a:r>
              <a:rPr lang="en-US" sz="1600" baseline="0" dirty="0" smtClean="0">
                <a:solidFill>
                  <a:schemeClr val="bg1"/>
                </a:solidFill>
                <a:latin typeface="Calibri" pitchFamily="34" charset="0"/>
              </a:rPr>
              <a:t>, </a:t>
            </a:r>
            <a:r>
              <a:rPr lang="en-US" sz="1600" baseline="0" dirty="0" smtClean="0">
                <a:solidFill>
                  <a:srgbClr xmlns:mc="http://schemas.openxmlformats.org/markup-compatibility/2006" xmlns:a14="http://schemas.microsoft.com/office/drawing/2007/7/7/main" val="FF0000" mc:Ignorable=""/>
                </a:solidFill>
                <a:latin typeface="Calibri" pitchFamily="34" charset="0"/>
              </a:rPr>
              <a:t>M</a:t>
            </a:r>
            <a:r>
              <a:rPr lang="en-US" sz="1600" baseline="0" dirty="0" smtClean="0">
                <a:solidFill>
                  <a:schemeClr val="bg1"/>
                </a:solidFill>
                <a:latin typeface="Calibri" pitchFamily="34" charset="0"/>
              </a:rPr>
              <a:t>) :=</a:t>
            </a:r>
            <a:r>
              <a:rPr lang="en-US" sz="1600" dirty="0" smtClean="0">
                <a:solidFill>
                  <a:schemeClr val="bg1"/>
                </a:solidFill>
                <a:latin typeface="Calibri" pitchFamily="34" charset="0"/>
              </a:rPr>
              <a:t> Abstract(</a:t>
            </a:r>
            <a:r>
              <a:rPr lang="en-US" sz="1600" dirty="0" smtClean="0">
                <a:solidFill>
                  <a:srgbClr xmlns:mc="http://schemas.openxmlformats.org/markup-compatibility/2006" xmlns:a14="http://schemas.microsoft.com/office/drawing/2007/7/7/main" val="FF0000" mc:Ignorable=""/>
                </a:solidFill>
                <a:latin typeface="Calibri" pitchFamily="34" charset="0"/>
              </a:rPr>
              <a:t>F</a:t>
            </a:r>
            <a:r>
              <a:rPr lang="en-US" sz="1600" dirty="0" smtClean="0">
                <a:solidFill>
                  <a:schemeClr val="bg1"/>
                </a:solidFill>
                <a:latin typeface="Calibri" pitchFamily="34" charset="0"/>
              </a:rPr>
              <a:t>)</a:t>
            </a:r>
          </a:p>
          <a:p>
            <a:pPr marL="384954" marR="0" lvl="0" indent="-384954" defTabSz="914363" rtl="0" eaLnBrk="1" fontAlgn="auto" latinLnBrk="0" hangingPunct="1">
              <a:lnSpc>
                <a:spcPct val="90000"/>
              </a:lnSpc>
              <a:spcBef>
                <a:spcPct val="20000"/>
              </a:spcBef>
              <a:spcAft>
                <a:spcPts val="0"/>
              </a:spcAft>
              <a:buClrTx/>
              <a:buSzPct val="90000"/>
              <a:buFontTx/>
              <a:buNone/>
              <a:tabLst/>
              <a:defRPr/>
            </a:pPr>
            <a:r>
              <a:rPr kumimoji="0" lang="en-US" sz="160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kumimoji="0" lang="en-US" sz="1600" b="1" i="0" u="none" strike="noStrike" kern="1200" cap="none" spc="0" normalizeH="0" baseline="0" noProof="0" dirty="0" smtClean="0">
                <a:ln>
                  <a:noFill/>
                </a:ln>
                <a:solidFill>
                  <a:schemeClr val="bg1"/>
                </a:solidFill>
                <a:effectLst/>
                <a:uLnTx/>
                <a:uFillTx/>
                <a:latin typeface="Calibri" pitchFamily="34" charset="0"/>
                <a:ea typeface="+mn-ea"/>
                <a:cs typeface="+mn-cs"/>
              </a:rPr>
              <a:t>loop</a:t>
            </a:r>
          </a:p>
          <a:p>
            <a:pPr marL="384954" lvl="0" indent="-384954">
              <a:lnSpc>
                <a:spcPct val="90000"/>
              </a:lnSpc>
              <a:spcBef>
                <a:spcPct val="20000"/>
              </a:spcBef>
              <a:buSzPct val="90000"/>
            </a:pPr>
            <a:r>
              <a:rPr lang="en-US" sz="1600" dirty="0" smtClean="0">
                <a:solidFill>
                  <a:schemeClr val="bg1"/>
                </a:solidFill>
                <a:latin typeface="Calibri" pitchFamily="34" charset="0"/>
              </a:rPr>
              <a:t>		(</a:t>
            </a:r>
            <a:r>
              <a:rPr lang="en-US" sz="1600" dirty="0" smtClean="0">
                <a:solidFill>
                  <a:srgbClr xmlns:mc="http://schemas.openxmlformats.org/markup-compatibility/2006" xmlns:a14="http://schemas.microsoft.com/office/drawing/2007/7/7/main" val="FF0000" mc:Ignorable=""/>
                </a:solidFill>
                <a:latin typeface="Calibri" pitchFamily="34" charset="0"/>
              </a:rPr>
              <a:t>R</a:t>
            </a:r>
            <a:r>
              <a:rPr lang="en-US" sz="1600" dirty="0" smtClean="0">
                <a:solidFill>
                  <a:schemeClr val="bg1"/>
                </a:solidFill>
                <a:latin typeface="Calibri" pitchFamily="34" charset="0"/>
              </a:rPr>
              <a:t>, </a:t>
            </a:r>
            <a:r>
              <a:rPr lang="en-US" sz="1600" dirty="0" smtClean="0">
                <a:solidFill>
                  <a:srgbClr xmlns:mc="http://schemas.openxmlformats.org/markup-compatibility/2006" xmlns:a14="http://schemas.microsoft.com/office/drawing/2007/7/7/main" val="FF0000" mc:Ignorable=""/>
                </a:solidFill>
                <a:latin typeface="Calibri" pitchFamily="34" charset="0"/>
              </a:rPr>
              <a:t>A</a:t>
            </a:r>
            <a:r>
              <a:rPr lang="en-US" sz="1600" dirty="0" smtClean="0">
                <a:solidFill>
                  <a:schemeClr val="bg1"/>
                </a:solidFill>
                <a:latin typeface="Calibri" pitchFamily="34" charset="0"/>
              </a:rPr>
              <a:t>) := </a:t>
            </a:r>
            <a:r>
              <a:rPr lang="en-US" sz="1600" dirty="0" err="1" smtClean="0">
                <a:solidFill>
                  <a:schemeClr val="bg1"/>
                </a:solidFill>
                <a:latin typeface="Calibri" pitchFamily="34" charset="0"/>
              </a:rPr>
              <a:t>SAT_solver</a:t>
            </a:r>
            <a:r>
              <a:rPr lang="en-US" sz="1600" dirty="0" smtClean="0">
                <a:solidFill>
                  <a:schemeClr val="bg1"/>
                </a:solidFill>
                <a:latin typeface="Calibri" pitchFamily="34" charset="0"/>
              </a:rPr>
              <a:t>(</a:t>
            </a:r>
            <a:r>
              <a:rPr lang="en-US" sz="1600" dirty="0" err="1" smtClean="0">
                <a:solidFill>
                  <a:srgbClr xmlns:mc="http://schemas.openxmlformats.org/markup-compatibility/2006" xmlns:a14="http://schemas.microsoft.com/office/drawing/2007/7/7/main" val="FF0000" mc:Ignorable=""/>
                </a:solidFill>
                <a:latin typeface="Calibri" pitchFamily="34" charset="0"/>
              </a:rPr>
              <a:t>F</a:t>
            </a:r>
            <a:r>
              <a:rPr lang="en-US" sz="1600" baseline="-25000" dirty="0" err="1" smtClean="0">
                <a:solidFill>
                  <a:srgbClr xmlns:mc="http://schemas.openxmlformats.org/markup-compatibility/2006" xmlns:a14="http://schemas.microsoft.com/office/drawing/2007/7/7/main" val="FF0000" mc:Ignorable=""/>
                </a:solidFill>
                <a:latin typeface="Calibri" pitchFamily="34" charset="0"/>
              </a:rPr>
              <a:t>p</a:t>
            </a:r>
            <a:r>
              <a:rPr lang="en-US" sz="1600" dirty="0" smtClean="0">
                <a:solidFill>
                  <a:schemeClr val="bg1"/>
                </a:solidFill>
                <a:latin typeface="Calibri" pitchFamily="34" charset="0"/>
              </a:rPr>
              <a:t>)</a:t>
            </a:r>
          </a:p>
          <a:p>
            <a:pPr marL="384954" lvl="0" indent="-384954">
              <a:lnSpc>
                <a:spcPct val="90000"/>
              </a:lnSpc>
              <a:spcBef>
                <a:spcPct val="20000"/>
              </a:spcBef>
              <a:buSzPct val="90000"/>
            </a:pPr>
            <a:r>
              <a:rPr lang="en-US" sz="1600" dirty="0" smtClean="0">
                <a:solidFill>
                  <a:schemeClr val="bg1"/>
                </a:solidFill>
                <a:latin typeface="Calibri" pitchFamily="34" charset="0"/>
              </a:rPr>
              <a:t>		</a:t>
            </a:r>
            <a:r>
              <a:rPr lang="en-US" sz="1600" b="1" dirty="0" smtClean="0">
                <a:solidFill>
                  <a:schemeClr val="bg1"/>
                </a:solidFill>
                <a:latin typeface="Calibri" pitchFamily="34" charset="0"/>
              </a:rPr>
              <a:t>if</a:t>
            </a:r>
            <a:r>
              <a:rPr lang="en-US" sz="1600" dirty="0" smtClean="0">
                <a:solidFill>
                  <a:schemeClr val="bg1"/>
                </a:solidFill>
                <a:latin typeface="Calibri" pitchFamily="34" charset="0"/>
              </a:rPr>
              <a:t> </a:t>
            </a:r>
            <a:r>
              <a:rPr lang="en-US" sz="1600" dirty="0" smtClean="0">
                <a:solidFill>
                  <a:srgbClr xmlns:mc="http://schemas.openxmlformats.org/markup-compatibility/2006" xmlns:a14="http://schemas.microsoft.com/office/drawing/2007/7/7/main" val="FF0000" mc:Ignorable=""/>
                </a:solidFill>
                <a:latin typeface="Calibri" pitchFamily="34" charset="0"/>
              </a:rPr>
              <a:t>R</a:t>
            </a:r>
            <a:r>
              <a:rPr lang="en-US" sz="1600" dirty="0" smtClean="0">
                <a:solidFill>
                  <a:schemeClr val="bg1"/>
                </a:solidFill>
                <a:latin typeface="Calibri" pitchFamily="34" charset="0"/>
              </a:rPr>
              <a:t> = UNSAT </a:t>
            </a:r>
            <a:r>
              <a:rPr lang="en-US" sz="1600" b="1" dirty="0" smtClean="0">
                <a:solidFill>
                  <a:schemeClr val="bg1"/>
                </a:solidFill>
                <a:latin typeface="Calibri" pitchFamily="34" charset="0"/>
              </a:rPr>
              <a:t>then return</a:t>
            </a:r>
            <a:r>
              <a:rPr lang="en-US" sz="1600" dirty="0" smtClean="0">
                <a:solidFill>
                  <a:schemeClr val="bg1"/>
                </a:solidFill>
                <a:latin typeface="Calibri" pitchFamily="34" charset="0"/>
              </a:rPr>
              <a:t> UNSAT</a:t>
            </a:r>
          </a:p>
          <a:p>
            <a:pPr marL="384954" lvl="0" indent="-384954">
              <a:lnSpc>
                <a:spcPct val="90000"/>
              </a:lnSpc>
              <a:spcBef>
                <a:spcPct val="20000"/>
              </a:spcBef>
              <a:buSzPct val="90000"/>
            </a:pPr>
            <a:r>
              <a:rPr lang="en-US" sz="1600" dirty="0" smtClean="0">
                <a:solidFill>
                  <a:schemeClr val="bg1"/>
                </a:solidFill>
                <a:latin typeface="Calibri" pitchFamily="34" charset="0"/>
              </a:rPr>
              <a:t>		</a:t>
            </a:r>
            <a:r>
              <a:rPr lang="en-US" sz="1600" dirty="0" smtClean="0">
                <a:solidFill>
                  <a:srgbClr xmlns:mc="http://schemas.openxmlformats.org/markup-compatibility/2006" xmlns:a14="http://schemas.microsoft.com/office/drawing/2007/7/7/main" val="FF0000" mc:Ignorable=""/>
                </a:solidFill>
                <a:latin typeface="Calibri" pitchFamily="34" charset="0"/>
              </a:rPr>
              <a:t>S</a:t>
            </a:r>
            <a:r>
              <a:rPr lang="en-US" sz="1600" dirty="0" smtClean="0">
                <a:solidFill>
                  <a:schemeClr val="bg1"/>
                </a:solidFill>
                <a:latin typeface="Calibri" pitchFamily="34" charset="0"/>
              </a:rPr>
              <a:t> = Concretize(</a:t>
            </a:r>
            <a:r>
              <a:rPr lang="en-US" sz="1600" dirty="0" smtClean="0">
                <a:solidFill>
                  <a:srgbClr xmlns:mc="http://schemas.openxmlformats.org/markup-compatibility/2006" xmlns:a14="http://schemas.microsoft.com/office/drawing/2007/7/7/main" val="FF0000" mc:Ignorable=""/>
                </a:solidFill>
                <a:latin typeface="Calibri" pitchFamily="34" charset="0"/>
              </a:rPr>
              <a:t>A</a:t>
            </a:r>
            <a:r>
              <a:rPr lang="en-US" sz="1600" dirty="0" smtClean="0">
                <a:solidFill>
                  <a:schemeClr val="bg1"/>
                </a:solidFill>
                <a:latin typeface="Calibri" pitchFamily="34" charset="0"/>
              </a:rPr>
              <a:t>, </a:t>
            </a:r>
            <a:r>
              <a:rPr lang="en-US" sz="1600" dirty="0" smtClean="0">
                <a:solidFill>
                  <a:srgbClr xmlns:mc="http://schemas.openxmlformats.org/markup-compatibility/2006" xmlns:a14="http://schemas.microsoft.com/office/drawing/2007/7/7/main" val="FF0000" mc:Ignorable=""/>
                </a:solidFill>
                <a:latin typeface="Calibri" pitchFamily="34" charset="0"/>
              </a:rPr>
              <a:t>M</a:t>
            </a:r>
            <a:r>
              <a:rPr lang="en-US" sz="1600" dirty="0" smtClean="0">
                <a:solidFill>
                  <a:schemeClr val="bg1"/>
                </a:solidFill>
                <a:latin typeface="Calibri" pitchFamily="34" charset="0"/>
              </a:rPr>
              <a:t>)</a:t>
            </a:r>
          </a:p>
          <a:p>
            <a:pPr marL="384954" lvl="0" indent="-384954">
              <a:lnSpc>
                <a:spcPct val="90000"/>
              </a:lnSpc>
              <a:spcBef>
                <a:spcPct val="20000"/>
              </a:spcBef>
              <a:buSzPct val="90000"/>
            </a:pPr>
            <a:r>
              <a:rPr lang="en-US" sz="1600" dirty="0" smtClean="0">
                <a:solidFill>
                  <a:schemeClr val="bg1"/>
                </a:solidFill>
                <a:latin typeface="Calibri" pitchFamily="34" charset="0"/>
              </a:rPr>
              <a:t>		(</a:t>
            </a:r>
            <a:r>
              <a:rPr lang="en-US" sz="1600" dirty="0" smtClean="0">
                <a:solidFill>
                  <a:srgbClr xmlns:mc="http://schemas.openxmlformats.org/markup-compatibility/2006" xmlns:a14="http://schemas.microsoft.com/office/drawing/2007/7/7/main" val="FF0000" mc:Ignorable=""/>
                </a:solidFill>
                <a:latin typeface="Calibri" pitchFamily="34" charset="0"/>
              </a:rPr>
              <a:t>R</a:t>
            </a:r>
            <a:r>
              <a:rPr lang="en-US" sz="1600" dirty="0" smtClean="0">
                <a:solidFill>
                  <a:schemeClr val="bg1"/>
                </a:solidFill>
                <a:latin typeface="Calibri" pitchFamily="34" charset="0"/>
              </a:rPr>
              <a:t>, </a:t>
            </a:r>
            <a:r>
              <a:rPr lang="en-US" sz="1600" dirty="0" smtClean="0">
                <a:solidFill>
                  <a:srgbClr xmlns:mc="http://schemas.openxmlformats.org/markup-compatibility/2006" xmlns:a14="http://schemas.microsoft.com/office/drawing/2007/7/7/main" val="FF0000" mc:Ignorable=""/>
                </a:solidFill>
                <a:latin typeface="Calibri" pitchFamily="34" charset="0"/>
              </a:rPr>
              <a:t>S’</a:t>
            </a:r>
            <a:r>
              <a:rPr lang="en-US" sz="1600" dirty="0" smtClean="0">
                <a:solidFill>
                  <a:schemeClr val="bg1"/>
                </a:solidFill>
                <a:latin typeface="Calibri" pitchFamily="34" charset="0"/>
              </a:rPr>
              <a:t>) := </a:t>
            </a:r>
            <a:r>
              <a:rPr lang="en-US" sz="1600" dirty="0" err="1" smtClean="0">
                <a:solidFill>
                  <a:schemeClr val="bg1"/>
                </a:solidFill>
                <a:latin typeface="Calibri" pitchFamily="34" charset="0"/>
              </a:rPr>
              <a:t>Theory_solver</a:t>
            </a:r>
            <a:r>
              <a:rPr lang="en-US" sz="1600" dirty="0" smtClean="0">
                <a:solidFill>
                  <a:schemeClr val="bg1"/>
                </a:solidFill>
                <a:latin typeface="Calibri" pitchFamily="34" charset="0"/>
              </a:rPr>
              <a:t>(</a:t>
            </a:r>
            <a:r>
              <a:rPr lang="en-US" sz="1600" dirty="0" smtClean="0">
                <a:solidFill>
                  <a:srgbClr xmlns:mc="http://schemas.openxmlformats.org/markup-compatibility/2006" xmlns:a14="http://schemas.microsoft.com/office/drawing/2007/7/7/main" val="FF0000" mc:Ignorable=""/>
                </a:solidFill>
                <a:latin typeface="Calibri" pitchFamily="34" charset="0"/>
              </a:rPr>
              <a:t>S</a:t>
            </a:r>
            <a:r>
              <a:rPr lang="en-US" sz="1600" dirty="0" smtClean="0">
                <a:solidFill>
                  <a:schemeClr val="bg1"/>
                </a:solidFill>
                <a:latin typeface="Calibri" pitchFamily="34" charset="0"/>
              </a:rPr>
              <a:t>)</a:t>
            </a:r>
          </a:p>
          <a:p>
            <a:pPr marL="384954" lvl="0" indent="-384954">
              <a:lnSpc>
                <a:spcPct val="90000"/>
              </a:lnSpc>
              <a:spcBef>
                <a:spcPct val="20000"/>
              </a:spcBef>
              <a:buSzPct val="90000"/>
            </a:pPr>
            <a:r>
              <a:rPr lang="en-US" sz="1600" dirty="0" smtClean="0">
                <a:solidFill>
                  <a:schemeClr val="bg1"/>
                </a:solidFill>
                <a:latin typeface="Calibri" pitchFamily="34" charset="0"/>
              </a:rPr>
              <a:t>		</a:t>
            </a:r>
            <a:r>
              <a:rPr lang="en-US" sz="1600" b="1" dirty="0" smtClean="0">
                <a:solidFill>
                  <a:schemeClr val="bg1"/>
                </a:solidFill>
                <a:latin typeface="Calibri" pitchFamily="34" charset="0"/>
              </a:rPr>
              <a:t>if</a:t>
            </a:r>
            <a:r>
              <a:rPr lang="en-US" sz="1600" dirty="0" smtClean="0">
                <a:solidFill>
                  <a:srgbClr xmlns:mc="http://schemas.openxmlformats.org/markup-compatibility/2006" xmlns:a14="http://schemas.microsoft.com/office/drawing/2007/7/7/main" val="FF0000" mc:Ignorable=""/>
                </a:solidFill>
                <a:latin typeface="Calibri" pitchFamily="34" charset="0"/>
              </a:rPr>
              <a:t> R </a:t>
            </a:r>
            <a:r>
              <a:rPr lang="en-US" sz="1600" dirty="0" smtClean="0">
                <a:solidFill>
                  <a:schemeClr val="bg1"/>
                </a:solidFill>
                <a:latin typeface="Calibri" pitchFamily="34" charset="0"/>
              </a:rPr>
              <a:t>= SAT </a:t>
            </a:r>
            <a:r>
              <a:rPr lang="en-US" sz="1600" b="1" dirty="0" smtClean="0">
                <a:solidFill>
                  <a:schemeClr val="bg1"/>
                </a:solidFill>
                <a:latin typeface="Calibri" pitchFamily="34" charset="0"/>
              </a:rPr>
              <a:t>then return </a:t>
            </a:r>
            <a:r>
              <a:rPr lang="en-US" sz="1600" dirty="0" smtClean="0">
                <a:solidFill>
                  <a:schemeClr val="bg1"/>
                </a:solidFill>
                <a:latin typeface="Calibri" pitchFamily="34" charset="0"/>
              </a:rPr>
              <a:t>SAT</a:t>
            </a:r>
          </a:p>
          <a:p>
            <a:pPr marL="384954" lvl="0" indent="-384954">
              <a:lnSpc>
                <a:spcPct val="90000"/>
              </a:lnSpc>
              <a:spcBef>
                <a:spcPct val="20000"/>
              </a:spcBef>
              <a:buSzPct val="90000"/>
            </a:pPr>
            <a:r>
              <a:rPr lang="en-US" sz="1600" dirty="0" smtClean="0">
                <a:solidFill>
                  <a:schemeClr val="bg1"/>
                </a:solidFill>
                <a:latin typeface="Calibri" pitchFamily="34" charset="0"/>
              </a:rPr>
              <a:t>		</a:t>
            </a:r>
            <a:r>
              <a:rPr lang="en-US" sz="1600" dirty="0" smtClean="0">
                <a:solidFill>
                  <a:srgbClr xmlns:mc="http://schemas.openxmlformats.org/markup-compatibility/2006" xmlns:a14="http://schemas.microsoft.com/office/drawing/2007/7/7/main" val="FF0000" mc:Ignorable=""/>
                </a:solidFill>
                <a:latin typeface="Calibri" pitchFamily="34" charset="0"/>
              </a:rPr>
              <a:t>L</a:t>
            </a:r>
            <a:r>
              <a:rPr lang="en-US" sz="1600" dirty="0" smtClean="0">
                <a:solidFill>
                  <a:schemeClr val="bg1"/>
                </a:solidFill>
                <a:latin typeface="Calibri" pitchFamily="34" charset="0"/>
              </a:rPr>
              <a:t> := </a:t>
            </a:r>
            <a:r>
              <a:rPr lang="en-US" sz="1600" dirty="0" err="1" smtClean="0">
                <a:solidFill>
                  <a:schemeClr val="bg1"/>
                </a:solidFill>
                <a:latin typeface="Calibri" pitchFamily="34" charset="0"/>
              </a:rPr>
              <a:t>New_Lemma</a:t>
            </a:r>
            <a:r>
              <a:rPr lang="en-US" sz="1600" dirty="0" smtClean="0">
                <a:solidFill>
                  <a:schemeClr val="bg1"/>
                </a:solidFill>
                <a:latin typeface="Calibri" pitchFamily="34" charset="0"/>
              </a:rPr>
              <a:t>(</a:t>
            </a:r>
            <a:r>
              <a:rPr lang="en-US" sz="1600" dirty="0" smtClean="0">
                <a:solidFill>
                  <a:srgbClr xmlns:mc="http://schemas.openxmlformats.org/markup-compatibility/2006" xmlns:a14="http://schemas.microsoft.com/office/drawing/2007/7/7/main" val="FF0000" mc:Ignorable=""/>
                </a:solidFill>
                <a:latin typeface="Calibri" pitchFamily="34" charset="0"/>
              </a:rPr>
              <a:t>S</a:t>
            </a:r>
            <a:r>
              <a:rPr lang="en-US" sz="1600" dirty="0" smtClean="0">
                <a:solidFill>
                  <a:schemeClr val="bg1"/>
                </a:solidFill>
                <a:latin typeface="Calibri" pitchFamily="34" charset="0"/>
              </a:rPr>
              <a:t>, </a:t>
            </a:r>
            <a:r>
              <a:rPr lang="en-US" sz="1600" dirty="0" smtClean="0">
                <a:solidFill>
                  <a:srgbClr xmlns:mc="http://schemas.openxmlformats.org/markup-compatibility/2006" xmlns:a14="http://schemas.microsoft.com/office/drawing/2007/7/7/main" val="FF0000" mc:Ignorable=""/>
                </a:solidFill>
                <a:latin typeface="Calibri" pitchFamily="34" charset="0"/>
              </a:rPr>
              <a:t>M</a:t>
            </a:r>
            <a:r>
              <a:rPr lang="en-US" sz="1600" dirty="0" smtClean="0">
                <a:solidFill>
                  <a:schemeClr val="bg1"/>
                </a:solidFill>
                <a:latin typeface="Calibri" pitchFamily="34" charset="0"/>
              </a:rPr>
              <a:t>)</a:t>
            </a:r>
          </a:p>
          <a:p>
            <a:pPr marL="384954" lvl="0" indent="-384954">
              <a:lnSpc>
                <a:spcPct val="90000"/>
              </a:lnSpc>
              <a:spcBef>
                <a:spcPct val="20000"/>
              </a:spcBef>
              <a:buSzPct val="90000"/>
            </a:pPr>
            <a:r>
              <a:rPr lang="en-US" sz="1600" dirty="0" smtClean="0">
                <a:solidFill>
                  <a:schemeClr val="bg1"/>
                </a:solidFill>
                <a:latin typeface="Calibri" pitchFamily="34" charset="0"/>
              </a:rPr>
              <a:t>		Add </a:t>
            </a:r>
            <a:r>
              <a:rPr lang="en-US" sz="1600" dirty="0" smtClean="0">
                <a:solidFill>
                  <a:srgbClr xmlns:mc="http://schemas.openxmlformats.org/markup-compatibility/2006" xmlns:a14="http://schemas.microsoft.com/office/drawing/2007/7/7/main" val="FF0000" mc:Ignorable=""/>
                </a:solidFill>
                <a:latin typeface="Calibri" pitchFamily="34" charset="0"/>
              </a:rPr>
              <a:t>L</a:t>
            </a:r>
            <a:r>
              <a:rPr lang="en-US" sz="1600" dirty="0" smtClean="0">
                <a:solidFill>
                  <a:schemeClr val="bg1"/>
                </a:solidFill>
                <a:latin typeface="Calibri" pitchFamily="34" charset="0"/>
              </a:rPr>
              <a:t> to </a:t>
            </a:r>
            <a:r>
              <a:rPr lang="en-US" sz="1600" dirty="0" err="1" smtClean="0">
                <a:solidFill>
                  <a:srgbClr xmlns:mc="http://schemas.openxmlformats.org/markup-compatibility/2006" xmlns:a14="http://schemas.microsoft.com/office/drawing/2007/7/7/main" val="FF0000" mc:Ignorable=""/>
                </a:solidFill>
                <a:latin typeface="Calibri" pitchFamily="34" charset="0"/>
              </a:rPr>
              <a:t>F</a:t>
            </a:r>
            <a:r>
              <a:rPr lang="en-US" sz="1600" baseline="-25000" dirty="0" err="1" smtClean="0">
                <a:solidFill>
                  <a:srgbClr xmlns:mc="http://schemas.openxmlformats.org/markup-compatibility/2006" xmlns:a14="http://schemas.microsoft.com/office/drawing/2007/7/7/main" val="FF0000" mc:Ignorable=""/>
                </a:solidFill>
                <a:latin typeface="Calibri" pitchFamily="34" charset="0"/>
              </a:rPr>
              <a:t>p</a:t>
            </a:r>
            <a:endParaRPr kumimoji="0" lang="en-US" sz="160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endParaRPr>
          </a:p>
        </p:txBody>
      </p:sp>
      <p:sp>
        <p:nvSpPr>
          <p:cNvPr id="27" name="Rectangular Callout 26"/>
          <p:cNvSpPr/>
          <p:nvPr/>
        </p:nvSpPr>
        <p:spPr bwMode="auto">
          <a:xfrm>
            <a:off x="6659367" y="5284760"/>
            <a:ext cx="2108549" cy="1049672"/>
          </a:xfrm>
          <a:prstGeom prst="wedgeRectCallout">
            <a:avLst>
              <a:gd name="adj1" fmla="val -75417"/>
              <a:gd name="adj2" fmla="val 841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bg2"/>
                </a:solidFill>
                <a:latin typeface="Calibri" pitchFamily="34" charset="0"/>
              </a:rPr>
              <a:t>“Laz</a:t>
            </a:r>
            <a:r>
              <a:rPr lang="en-US" sz="2000" dirty="0" smtClean="0">
                <a:solidFill>
                  <a:schemeClr val="bg2"/>
                </a:solidFill>
                <a:latin typeface="Calibri" pitchFamily="34" charset="0"/>
              </a:rPr>
              <a:t>y translation” to </a:t>
            </a:r>
          </a:p>
          <a:p>
            <a:pPr marL="0" marR="0" indent="0" algn="ctr" defTabSz="1096963" rtl="0" eaLnBrk="1" fontAlgn="base" latinLnBrk="0" hangingPunct="1">
              <a:lnSpc>
                <a:spcPct val="100000"/>
              </a:lnSpc>
              <a:spcBef>
                <a:spcPct val="0"/>
              </a:spcBef>
              <a:spcAft>
                <a:spcPct val="0"/>
              </a:spcAft>
              <a:buClrTx/>
              <a:buSzTx/>
              <a:buFontTx/>
              <a:buNone/>
              <a:tabLst/>
            </a:pPr>
            <a:r>
              <a:rPr lang="en-US" sz="2000" dirty="0" smtClean="0">
                <a:solidFill>
                  <a:schemeClr val="bg2"/>
                </a:solidFill>
                <a:latin typeface="Calibri" pitchFamily="34" charset="0"/>
              </a:rPr>
              <a:t>DNF</a:t>
            </a:r>
          </a:p>
        </p:txBody>
      </p:sp>
    </p:spTree>
    <p:extLst>
      <p:ext uri="{BB962C8B-B14F-4D97-AF65-F5344CB8AC3E}">
        <p14:creationId xmlns:p14="http://schemas.microsoft.com/office/powerpoint/2007/7/12/main" val="193814883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Calibri" pitchFamily="34" charset="0"/>
                <a:sym typeface="Symbol"/>
              </a:rPr>
              <a:t>SAT + Theory solvers</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4" name="Rectangle 23"/>
          <p:cNvSpPr/>
          <p:nvPr/>
        </p:nvSpPr>
        <p:spPr>
          <a:xfrm>
            <a:off x="534010" y="2360006"/>
            <a:ext cx="7958939" cy="954107"/>
          </a:xfrm>
          <a:prstGeom prst="rect">
            <a:avLst/>
          </a:prstGeom>
        </p:spPr>
        <p:txBody>
          <a:bodyPr wrap="square">
            <a:spAutoFit/>
          </a:bodyPr>
          <a:lstStyle/>
          <a:p>
            <a:pPr algn="ctr"/>
            <a:r>
              <a:rPr lang="en-US" sz="28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State-of-the-art SMT solvers implement </a:t>
            </a:r>
          </a:p>
          <a:p>
            <a:pPr algn="ctr"/>
            <a:r>
              <a:rPr lang="en-US" sz="28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many improvements.</a:t>
            </a:r>
          </a:p>
        </p:txBody>
      </p:sp>
    </p:spTree>
    <p:extLst>
      <p:ext uri="{BB962C8B-B14F-4D97-AF65-F5344CB8AC3E}">
        <p14:creationId xmlns:p14="http://schemas.microsoft.com/office/powerpoint/2007/7/12/main" val="115946934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Calibri" pitchFamily="34" charset="0"/>
                <a:sym typeface="Symbol"/>
              </a:rPr>
              <a:t>SAT + Theory solvers</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4" name="Rectangle 23"/>
          <p:cNvSpPr/>
          <p:nvPr/>
        </p:nvSpPr>
        <p:spPr>
          <a:xfrm>
            <a:off x="563270" y="1387085"/>
            <a:ext cx="7958939" cy="1384995"/>
          </a:xfrm>
          <a:prstGeom prst="rect">
            <a:avLst/>
          </a:prstGeom>
        </p:spPr>
        <p:txBody>
          <a:bodyPr wrap="square">
            <a:spAutoFit/>
          </a:bodyPr>
          <a:lstStyle/>
          <a:p>
            <a:pPr algn="ctr"/>
            <a:r>
              <a:rPr lang="en-US" sz="2800" b="1"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Incrementality</a:t>
            </a:r>
            <a:endParaRPr lang="en-US" sz="28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endParaRPr>
          </a:p>
          <a:p>
            <a:pPr algn="ctr"/>
            <a:r>
              <a:rPr lang="en-US" sz="2800" dirty="0" smtClean="0">
                <a:solidFill>
                  <a:schemeClr val="bg1"/>
                </a:solidFill>
                <a:latin typeface="Calibri" pitchFamily="34" charset="0"/>
                <a:cs typeface="Calibri" pitchFamily="34" charset="0"/>
                <a:sym typeface="Symbol"/>
              </a:rPr>
              <a:t>Send the literals to the Theory solver as they are assigned by the SAT solver</a:t>
            </a:r>
            <a:endParaRPr lang="en-US" sz="2800" dirty="0">
              <a:solidFill>
                <a:schemeClr val="bg1"/>
              </a:solidFill>
              <a:latin typeface="Calibri" pitchFamily="34" charset="0"/>
              <a:cs typeface="Calibri" pitchFamily="34" charset="0"/>
            </a:endParaRPr>
          </a:p>
        </p:txBody>
      </p:sp>
      <p:sp>
        <p:nvSpPr>
          <p:cNvPr id="4" name="Content Placeholder 2"/>
          <p:cNvSpPr txBox="1">
            <a:spLocks/>
          </p:cNvSpPr>
          <p:nvPr/>
        </p:nvSpPr>
        <p:spPr>
          <a:xfrm>
            <a:off x="1906377" y="3829752"/>
            <a:ext cx="5723376"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lang="en-US" sz="2400" dirty="0" smtClean="0">
                <a:solidFill>
                  <a:schemeClr val="bg1"/>
                </a:solidFill>
                <a:latin typeface="Calibri" pitchFamily="34" charset="0"/>
              </a:rPr>
              <a:t>   |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5</a:t>
            </a:r>
            <a:r>
              <a:rPr lang="en-US" sz="2400" dirty="0" smtClean="0">
                <a:solidFill>
                  <a:schemeClr val="bg1"/>
                </a:solidFill>
                <a:latin typeface="Calibri" pitchFamily="34" charset="0"/>
                <a:sym typeface="Symbol"/>
              </a:rPr>
              <a:t>  p</a:t>
            </a:r>
            <a:r>
              <a:rPr lang="en-US" sz="2400" baseline="-25000" dirty="0" smtClean="0">
                <a:solidFill>
                  <a:schemeClr val="bg1"/>
                </a:solidFill>
                <a:latin typeface="Calibri" pitchFamily="34" charset="0"/>
                <a:sym typeface="Symbol"/>
              </a:rPr>
              <a:t>4</a:t>
            </a:r>
            <a:r>
              <a:rPr lang="en-US" sz="2400" dirty="0" smtClean="0">
                <a:solidFill>
                  <a:schemeClr val="bg1"/>
                </a:solidFill>
                <a:latin typeface="Calibri" pitchFamily="34" charset="0"/>
                <a:sym typeface="Symbol"/>
              </a:rPr>
              <a:t>)</a:t>
            </a:r>
            <a:endPar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p:txBody>
      </p:sp>
      <p:sp>
        <p:nvSpPr>
          <p:cNvPr id="5" name="Content Placeholder 2"/>
          <p:cNvSpPr txBox="1">
            <a:spLocks/>
          </p:cNvSpPr>
          <p:nvPr/>
        </p:nvSpPr>
        <p:spPr>
          <a:xfrm>
            <a:off x="1906218" y="2972658"/>
            <a:ext cx="4567735"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 </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rPr>
              <a:t>x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0</a:t>
            </a:r>
            <a:r>
              <a:rPr lang="en-US" sz="2400" dirty="0" smtClean="0">
                <a:solidFill>
                  <a:schemeClr val="bg1"/>
                </a:solidFill>
                <a:latin typeface="Calibri" pitchFamily="34" charset="0"/>
                <a:sym typeface="Symbol"/>
              </a:rPr>
              <a:t>), p</a:t>
            </a:r>
            <a:r>
              <a:rPr lang="en-US" sz="2400" baseline="-25000" dirty="0" smtClean="0">
                <a:solidFill>
                  <a:schemeClr val="bg1"/>
                </a:solidFill>
                <a:latin typeface="Calibri" pitchFamily="34" charset="0"/>
                <a:sym typeface="Symbol"/>
              </a:rPr>
              <a:t>2 </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y = x + 1</a:t>
            </a:r>
            <a:r>
              <a:rPr lang="en-US" sz="2400" dirty="0" smtClean="0">
                <a:solidFill>
                  <a:schemeClr val="bg1"/>
                </a:solidFill>
                <a:latin typeface="Calibri" pitchFamily="34" charset="0"/>
                <a:sym typeface="Symbol"/>
              </a:rPr>
              <a:t>), </a:t>
            </a:r>
          </a:p>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&gt; 2), p</a:t>
            </a:r>
            <a:r>
              <a:rPr lang="en-US" sz="2400" baseline="-25000" dirty="0" smtClean="0">
                <a:solidFill>
                  <a:schemeClr val="bg1"/>
                </a:solidFill>
                <a:latin typeface="Calibri" pitchFamily="34" charset="0"/>
                <a:sym typeface="Symbol"/>
              </a:rPr>
              <a:t>4 </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y</a:t>
            </a:r>
            <a:r>
              <a:rPr lang="en-US" sz="2400" dirty="0" smtClean="0">
                <a:solidFill>
                  <a:srgbClr xmlns:mc="http://schemas.openxmlformats.org/markup-compatibility/2006" xmlns:a14="http://schemas.microsoft.com/office/drawing/2007/7/7/main" val="FF0000" mc:Ignorable=""/>
                </a:solidFill>
                <a:latin typeface="Calibri" pitchFamily="34" charset="0"/>
              </a:rPr>
              <a:t> &lt; 1</a:t>
            </a:r>
            <a:r>
              <a:rPr lang="en-US" sz="2400" dirty="0" smtClean="0">
                <a:solidFill>
                  <a:schemeClr val="bg1"/>
                </a:solidFill>
                <a:latin typeface="Calibri" pitchFamily="34" charset="0"/>
                <a:sym typeface="Symbol"/>
              </a:rPr>
              <a:t>), p</a:t>
            </a:r>
            <a:r>
              <a:rPr lang="en-US" sz="2400" baseline="-25000" dirty="0" smtClean="0">
                <a:solidFill>
                  <a:schemeClr val="bg1"/>
                </a:solidFill>
                <a:latin typeface="Calibri" pitchFamily="34" charset="0"/>
                <a:sym typeface="Symbol"/>
              </a:rPr>
              <a:t>5 </a:t>
            </a:r>
            <a:r>
              <a:rPr lang="en-US" sz="2400" dirty="0" smtClean="0">
                <a:solidFill>
                  <a:schemeClr val="bg1"/>
                </a:solidFill>
                <a:latin typeface="Calibri" pitchFamily="34" charset="0"/>
                <a:sym typeface="Symbol"/>
              </a:rPr>
              <a:t> (x</a:t>
            </a:r>
            <a:r>
              <a:rPr lang="en-US" sz="2400" dirty="0" smtClean="0">
                <a:solidFill>
                  <a:schemeClr val="bg1"/>
                </a:solidFill>
                <a:latin typeface="Calibri" pitchFamily="34" charset="0"/>
              </a:rPr>
              <a:t> &lt; 2</a:t>
            </a:r>
            <a:r>
              <a:rPr lang="en-US" sz="2400" dirty="0" smtClean="0">
                <a:solidFill>
                  <a:schemeClr val="bg1"/>
                </a:solidFill>
                <a:latin typeface="Calibri" pitchFamily="34" charset="0"/>
                <a:sym typeface="Symbol"/>
              </a:rPr>
              <a:t>), </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6" name="Rectangular Callout 5"/>
          <p:cNvSpPr/>
          <p:nvPr/>
        </p:nvSpPr>
        <p:spPr bwMode="auto">
          <a:xfrm>
            <a:off x="2348178" y="4740247"/>
            <a:ext cx="3789275" cy="1016813"/>
          </a:xfrm>
          <a:prstGeom prst="wedgeRectCallout">
            <a:avLst>
              <a:gd name="adj1" fmla="val -37314"/>
              <a:gd name="adj2" fmla="val -96494"/>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Partial assignment is already </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Theory </a:t>
            </a:r>
            <a:r>
              <a:rPr kumimoji="0" lang="en-US" sz="2400" b="0" i="0" u="none" strike="noStrike" cap="none" normalizeH="0" baseline="0" dirty="0" smtClean="0">
                <a:solidFill>
                  <a:schemeClr val="bg1"/>
                </a:solidFill>
                <a:latin typeface="Calibri" pitchFamily="34" charset="0"/>
              </a:rPr>
              <a:t>inconsistent.</a:t>
            </a:r>
          </a:p>
        </p:txBody>
      </p:sp>
    </p:spTree>
    <p:extLst>
      <p:ext uri="{BB962C8B-B14F-4D97-AF65-F5344CB8AC3E}">
        <p14:creationId xmlns:p14="http://schemas.microsoft.com/office/powerpoint/2007/7/12/main" val="1879391661"/>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Calibri" pitchFamily="34" charset="0"/>
                <a:sym typeface="Symbol"/>
              </a:rPr>
              <a:t>SAT + Theory solvers</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4" name="Rectangle 23"/>
          <p:cNvSpPr/>
          <p:nvPr/>
        </p:nvSpPr>
        <p:spPr>
          <a:xfrm>
            <a:off x="563270" y="1387085"/>
            <a:ext cx="7958939" cy="1384995"/>
          </a:xfrm>
          <a:prstGeom prst="rect">
            <a:avLst/>
          </a:prstGeom>
        </p:spPr>
        <p:txBody>
          <a:bodyPr wrap="square">
            <a:spAutoFit/>
          </a:bodyPr>
          <a:lstStyle/>
          <a:p>
            <a:pPr algn="ctr"/>
            <a:r>
              <a:rPr lang="en-US" sz="28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Efficient Backtracking</a:t>
            </a:r>
          </a:p>
          <a:p>
            <a:pPr algn="ctr"/>
            <a:r>
              <a:rPr lang="en-US" sz="2800" dirty="0" smtClean="0">
                <a:solidFill>
                  <a:schemeClr val="bg1"/>
                </a:solidFill>
                <a:latin typeface="Calibri" pitchFamily="34" charset="0"/>
                <a:cs typeface="Calibri" pitchFamily="34" charset="0"/>
                <a:sym typeface="Symbol"/>
              </a:rPr>
              <a:t>We don’t want to restart from scratch after each backtracking operation.</a:t>
            </a:r>
            <a:endParaRPr lang="en-US" sz="28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07/7/12/main" val="185675526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Calibri" pitchFamily="34" charset="0"/>
                <a:sym typeface="Symbol"/>
              </a:rPr>
              <a:t>SAT + Theory solvers</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4" name="Rectangle 23"/>
          <p:cNvSpPr/>
          <p:nvPr/>
        </p:nvSpPr>
        <p:spPr>
          <a:xfrm>
            <a:off x="563270" y="1387085"/>
            <a:ext cx="7958939" cy="954107"/>
          </a:xfrm>
          <a:prstGeom prst="rect">
            <a:avLst/>
          </a:prstGeom>
        </p:spPr>
        <p:txBody>
          <a:bodyPr wrap="square">
            <a:spAutoFit/>
          </a:bodyPr>
          <a:lstStyle/>
          <a:p>
            <a:pPr algn="ctr"/>
            <a:r>
              <a:rPr lang="en-US" sz="28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Efficient Lemma Generation (computing a small S’)</a:t>
            </a:r>
          </a:p>
          <a:p>
            <a:pPr algn="ctr"/>
            <a:r>
              <a:rPr lang="en-US" sz="2800" dirty="0" smtClean="0">
                <a:solidFill>
                  <a:schemeClr val="bg1"/>
                </a:solidFill>
                <a:latin typeface="Calibri" pitchFamily="34" charset="0"/>
                <a:cs typeface="Calibri" pitchFamily="34" charset="0"/>
                <a:sym typeface="Symbol"/>
              </a:rPr>
              <a:t>Avoid lemmas containing redundant literals.</a:t>
            </a:r>
          </a:p>
        </p:txBody>
      </p:sp>
      <p:sp>
        <p:nvSpPr>
          <p:cNvPr id="4" name="Content Placeholder 2"/>
          <p:cNvSpPr txBox="1">
            <a:spLocks/>
          </p:cNvSpPr>
          <p:nvPr/>
        </p:nvSpPr>
        <p:spPr>
          <a:xfrm>
            <a:off x="1906377" y="3829752"/>
            <a:ext cx="5723376"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r>
              <a:rPr lang="en-US" sz="2400" dirty="0" smtClean="0">
                <a:solidFill>
                  <a:schemeClr val="bg1"/>
                </a:solidFill>
                <a:latin typeface="Calibri" pitchFamily="34" charset="0"/>
                <a:sym typeface="Symbol"/>
              </a:rPr>
              <a:t>, p</a:t>
            </a:r>
            <a:r>
              <a:rPr lang="en-US" sz="2400" baseline="-25000" dirty="0" smtClean="0">
                <a:solidFill>
                  <a:schemeClr val="bg1"/>
                </a:solidFill>
                <a:latin typeface="Calibri" pitchFamily="34" charset="0"/>
                <a:sym typeface="Symbol"/>
              </a:rPr>
              <a:t>3</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lang="en-US" sz="2400" dirty="0" smtClean="0">
                <a:solidFill>
                  <a:schemeClr val="bg1"/>
                </a:solidFill>
                <a:latin typeface="Calibri" pitchFamily="34" charset="0"/>
              </a:rPr>
              <a:t>   |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5</a:t>
            </a:r>
            <a:r>
              <a:rPr lang="en-US" sz="2400" dirty="0" smtClean="0">
                <a:solidFill>
                  <a:schemeClr val="bg1"/>
                </a:solidFill>
                <a:latin typeface="Calibri" pitchFamily="34" charset="0"/>
                <a:sym typeface="Symbol"/>
              </a:rPr>
              <a:t>  p</a:t>
            </a:r>
            <a:r>
              <a:rPr lang="en-US" sz="2400" baseline="-25000" dirty="0" smtClean="0">
                <a:solidFill>
                  <a:schemeClr val="bg1"/>
                </a:solidFill>
                <a:latin typeface="Calibri" pitchFamily="34" charset="0"/>
                <a:sym typeface="Symbol"/>
              </a:rPr>
              <a:t>4</a:t>
            </a:r>
            <a:r>
              <a:rPr lang="en-US" sz="2400" dirty="0" smtClean="0">
                <a:solidFill>
                  <a:schemeClr val="bg1"/>
                </a:solidFill>
                <a:latin typeface="Calibri" pitchFamily="34" charset="0"/>
                <a:sym typeface="Symbol"/>
              </a:rPr>
              <a:t>)</a:t>
            </a:r>
            <a:endPar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p:txBody>
      </p:sp>
      <p:sp>
        <p:nvSpPr>
          <p:cNvPr id="5" name="Content Placeholder 2"/>
          <p:cNvSpPr txBox="1">
            <a:spLocks/>
          </p:cNvSpPr>
          <p:nvPr/>
        </p:nvSpPr>
        <p:spPr>
          <a:xfrm>
            <a:off x="1906218" y="2972658"/>
            <a:ext cx="4567735"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 </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rPr>
              <a:t>x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0</a:t>
            </a:r>
            <a:r>
              <a:rPr lang="en-US" sz="2400" dirty="0" smtClean="0">
                <a:solidFill>
                  <a:schemeClr val="bg1"/>
                </a:solidFill>
                <a:latin typeface="Calibri" pitchFamily="34" charset="0"/>
                <a:sym typeface="Symbol"/>
              </a:rPr>
              <a:t>), p</a:t>
            </a:r>
            <a:r>
              <a:rPr lang="en-US" sz="2400" baseline="-25000" dirty="0" smtClean="0">
                <a:solidFill>
                  <a:schemeClr val="bg1"/>
                </a:solidFill>
                <a:latin typeface="Calibri" pitchFamily="34" charset="0"/>
                <a:sym typeface="Symbol"/>
              </a:rPr>
              <a:t>2 </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y = x + 1</a:t>
            </a:r>
            <a:r>
              <a:rPr lang="en-US" sz="2400" dirty="0" smtClean="0">
                <a:solidFill>
                  <a:schemeClr val="bg1"/>
                </a:solidFill>
                <a:latin typeface="Calibri" pitchFamily="34" charset="0"/>
                <a:sym typeface="Symbol"/>
              </a:rPr>
              <a:t>), </a:t>
            </a:r>
          </a:p>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&gt; 2), p</a:t>
            </a:r>
            <a:r>
              <a:rPr lang="en-US" sz="2400" baseline="-25000" dirty="0" smtClean="0">
                <a:solidFill>
                  <a:schemeClr val="bg1"/>
                </a:solidFill>
                <a:latin typeface="Calibri" pitchFamily="34" charset="0"/>
                <a:sym typeface="Symbol"/>
              </a:rPr>
              <a:t>4 </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y</a:t>
            </a:r>
            <a:r>
              <a:rPr lang="en-US" sz="2400" dirty="0" smtClean="0">
                <a:solidFill>
                  <a:srgbClr xmlns:mc="http://schemas.openxmlformats.org/markup-compatibility/2006" xmlns:a14="http://schemas.microsoft.com/office/drawing/2007/7/7/main" val="FF0000" mc:Ignorable=""/>
                </a:solidFill>
                <a:latin typeface="Calibri" pitchFamily="34" charset="0"/>
              </a:rPr>
              <a:t> &lt; 1</a:t>
            </a:r>
            <a:r>
              <a:rPr lang="en-US" sz="2400" dirty="0" smtClean="0">
                <a:solidFill>
                  <a:schemeClr val="bg1"/>
                </a:solidFill>
                <a:latin typeface="Calibri" pitchFamily="34" charset="0"/>
                <a:sym typeface="Symbol"/>
              </a:rPr>
              <a:t>), p</a:t>
            </a:r>
            <a:r>
              <a:rPr lang="en-US" sz="2400" baseline="-25000" dirty="0" smtClean="0">
                <a:solidFill>
                  <a:schemeClr val="bg1"/>
                </a:solidFill>
                <a:latin typeface="Calibri" pitchFamily="34" charset="0"/>
                <a:sym typeface="Symbol"/>
              </a:rPr>
              <a:t>5 </a:t>
            </a:r>
            <a:r>
              <a:rPr lang="en-US" sz="2400" dirty="0" smtClean="0">
                <a:solidFill>
                  <a:schemeClr val="bg1"/>
                </a:solidFill>
                <a:latin typeface="Calibri" pitchFamily="34" charset="0"/>
                <a:sym typeface="Symbol"/>
              </a:rPr>
              <a:t> (x</a:t>
            </a:r>
            <a:r>
              <a:rPr lang="en-US" sz="2400" dirty="0" smtClean="0">
                <a:solidFill>
                  <a:schemeClr val="bg1"/>
                </a:solidFill>
                <a:latin typeface="Calibri" pitchFamily="34" charset="0"/>
              </a:rPr>
              <a:t> &lt; 2</a:t>
            </a:r>
            <a:r>
              <a:rPr lang="en-US" sz="2400" dirty="0" smtClean="0">
                <a:solidFill>
                  <a:schemeClr val="bg1"/>
                </a:solidFill>
                <a:latin typeface="Calibri" pitchFamily="34" charset="0"/>
                <a:sym typeface="Symbol"/>
              </a:rPr>
              <a:t>), </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7" name="Rectangle 6"/>
          <p:cNvSpPr/>
          <p:nvPr/>
        </p:nvSpPr>
        <p:spPr>
          <a:xfrm>
            <a:off x="1868080" y="4604181"/>
            <a:ext cx="3223297" cy="424732"/>
          </a:xfrm>
          <a:prstGeom prst="rect">
            <a:avLst/>
          </a:prstGeom>
        </p:spPr>
        <p:txBody>
          <a:bodyPr wrap="square">
            <a:spAutoFit/>
          </a:bodyPr>
          <a:lstStyle/>
          <a:p>
            <a:pPr marL="384954"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dirty="0" smtClean="0">
                <a:solidFill>
                  <a:schemeClr val="bg1"/>
                </a:solidFill>
                <a:latin typeface="Calibri" pitchFamily="34" charset="0"/>
                <a:sym typeface="Symbol"/>
              </a:rPr>
              <a:t></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 </a:t>
            </a:r>
            <a:r>
              <a:rPr lang="en-US" sz="2400" dirty="0" smtClean="0">
                <a:solidFill>
                  <a:schemeClr val="bg1"/>
                </a:solidFill>
                <a:latin typeface="Calibri" pitchFamily="34" charset="0"/>
                <a:sym typeface="Symbol"/>
              </a:rPr>
              <a:t></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endParaRPr lang="en-US" sz="2400" dirty="0" smtClean="0">
              <a:solidFill>
                <a:srgbClr xmlns:mc="http://schemas.openxmlformats.org/markup-compatibility/2006" xmlns:a14="http://schemas.microsoft.com/office/drawing/2007/7/7/main" val="FF0000" mc:Ignorable=""/>
              </a:solidFill>
              <a:latin typeface="Calibri" pitchFamily="34" charset="0"/>
              <a:sym typeface="Symbol"/>
            </a:endParaRPr>
          </a:p>
        </p:txBody>
      </p:sp>
      <p:sp>
        <p:nvSpPr>
          <p:cNvPr id="9" name="Rectangular Callout 8"/>
          <p:cNvSpPr/>
          <p:nvPr/>
        </p:nvSpPr>
        <p:spPr bwMode="auto">
          <a:xfrm>
            <a:off x="5720486" y="4469586"/>
            <a:ext cx="2838299" cy="848561"/>
          </a:xfrm>
          <a:prstGeom prst="wedgeRectCallout">
            <a:avLst>
              <a:gd name="adj1" fmla="val -89741"/>
              <a:gd name="adj2" fmla="val -9444"/>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Imprecise Lemma</a:t>
            </a:r>
          </a:p>
        </p:txBody>
      </p:sp>
    </p:spTree>
    <p:extLst>
      <p:ext uri="{BB962C8B-B14F-4D97-AF65-F5344CB8AC3E}">
        <p14:creationId xmlns:p14="http://schemas.microsoft.com/office/powerpoint/2007/7/12/main" val="101059883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Calibri" pitchFamily="34" charset="0"/>
                <a:sym typeface="Symbol"/>
              </a:rPr>
              <a:t>SAT + Theory solvers</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4" name="Rectangle 23"/>
          <p:cNvSpPr/>
          <p:nvPr/>
        </p:nvSpPr>
        <p:spPr>
          <a:xfrm>
            <a:off x="563270" y="1387085"/>
            <a:ext cx="7958939" cy="954107"/>
          </a:xfrm>
          <a:prstGeom prst="rect">
            <a:avLst/>
          </a:prstGeom>
        </p:spPr>
        <p:txBody>
          <a:bodyPr wrap="square">
            <a:spAutoFit/>
          </a:bodyPr>
          <a:lstStyle/>
          <a:p>
            <a:pPr algn="ctr"/>
            <a:r>
              <a:rPr lang="en-US" sz="28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Theory Propagation</a:t>
            </a:r>
          </a:p>
          <a:p>
            <a:pPr algn="ctr"/>
            <a:r>
              <a:rPr lang="en-US" sz="2800" dirty="0" smtClean="0">
                <a:solidFill>
                  <a:schemeClr val="bg1"/>
                </a:solidFill>
                <a:latin typeface="Calibri" pitchFamily="34" charset="0"/>
                <a:cs typeface="Calibri" pitchFamily="34" charset="0"/>
                <a:sym typeface="Symbol"/>
              </a:rPr>
              <a:t>It is the SMT equivalent of unit propagation.</a:t>
            </a:r>
          </a:p>
        </p:txBody>
      </p:sp>
      <p:sp>
        <p:nvSpPr>
          <p:cNvPr id="4" name="Content Placeholder 2"/>
          <p:cNvSpPr txBox="1">
            <a:spLocks/>
          </p:cNvSpPr>
          <p:nvPr/>
        </p:nvSpPr>
        <p:spPr>
          <a:xfrm>
            <a:off x="1906377" y="3690767"/>
            <a:ext cx="5723376"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r>
              <a:rPr lang="en-US" sz="2400" dirty="0" smtClean="0">
                <a:solidFill>
                  <a:schemeClr val="bg1"/>
                </a:solidFill>
                <a:latin typeface="Calibri" pitchFamily="34" charset="0"/>
                <a:sym typeface="Symbol"/>
              </a:rPr>
              <a:t> </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5</a:t>
            </a:r>
            <a:r>
              <a:rPr lang="en-US" sz="2400" dirty="0" smtClean="0">
                <a:solidFill>
                  <a:schemeClr val="bg1"/>
                </a:solidFill>
                <a:latin typeface="Calibri" pitchFamily="34" charset="0"/>
                <a:sym typeface="Symbol"/>
              </a:rPr>
              <a:t>  p</a:t>
            </a:r>
            <a:r>
              <a:rPr lang="en-US" sz="2400" baseline="-25000" dirty="0" smtClean="0">
                <a:solidFill>
                  <a:schemeClr val="bg1"/>
                </a:solidFill>
                <a:latin typeface="Calibri" pitchFamily="34" charset="0"/>
                <a:sym typeface="Symbol"/>
              </a:rPr>
              <a:t>4</a:t>
            </a:r>
            <a:r>
              <a:rPr lang="en-US" sz="2400" dirty="0" smtClean="0">
                <a:solidFill>
                  <a:schemeClr val="bg1"/>
                </a:solidFill>
                <a:latin typeface="Calibri" pitchFamily="34" charset="0"/>
                <a:sym typeface="Symbol"/>
              </a:rPr>
              <a:t>)</a:t>
            </a:r>
            <a:endPar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p:txBody>
      </p:sp>
      <p:sp>
        <p:nvSpPr>
          <p:cNvPr id="5" name="Content Placeholder 2"/>
          <p:cNvSpPr txBox="1">
            <a:spLocks/>
          </p:cNvSpPr>
          <p:nvPr/>
        </p:nvSpPr>
        <p:spPr>
          <a:xfrm>
            <a:off x="1906218" y="2833673"/>
            <a:ext cx="4567735"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 </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rPr>
              <a:t>x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0</a:t>
            </a:r>
            <a:r>
              <a:rPr lang="en-US" sz="2400" dirty="0" smtClean="0">
                <a:solidFill>
                  <a:schemeClr val="bg1"/>
                </a:solidFill>
                <a:latin typeface="Calibri" pitchFamily="34" charset="0"/>
                <a:sym typeface="Symbol"/>
              </a:rPr>
              <a:t>), p</a:t>
            </a:r>
            <a:r>
              <a:rPr lang="en-US" sz="2400" baseline="-25000" dirty="0" smtClean="0">
                <a:solidFill>
                  <a:schemeClr val="bg1"/>
                </a:solidFill>
                <a:latin typeface="Calibri" pitchFamily="34" charset="0"/>
                <a:sym typeface="Symbol"/>
              </a:rPr>
              <a:t>2 </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y = x + 1</a:t>
            </a:r>
            <a:r>
              <a:rPr lang="en-US" sz="2400" dirty="0" smtClean="0">
                <a:solidFill>
                  <a:schemeClr val="bg1"/>
                </a:solidFill>
                <a:latin typeface="Calibri" pitchFamily="34" charset="0"/>
                <a:sym typeface="Symbol"/>
              </a:rPr>
              <a:t>), </a:t>
            </a:r>
          </a:p>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&gt; 2), p</a:t>
            </a:r>
            <a:r>
              <a:rPr lang="en-US" sz="2400" baseline="-25000" dirty="0" smtClean="0">
                <a:solidFill>
                  <a:schemeClr val="bg1"/>
                </a:solidFill>
                <a:latin typeface="Calibri" pitchFamily="34" charset="0"/>
                <a:sym typeface="Symbol"/>
              </a:rPr>
              <a:t>4 </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y</a:t>
            </a:r>
            <a:r>
              <a:rPr lang="en-US" sz="2400" dirty="0" smtClean="0">
                <a:solidFill>
                  <a:srgbClr xmlns:mc="http://schemas.openxmlformats.org/markup-compatibility/2006" xmlns:a14="http://schemas.microsoft.com/office/drawing/2007/7/7/main" val="0070C0" mc:Ignorable=""/>
                </a:solidFill>
                <a:latin typeface="Calibri" pitchFamily="34" charset="0"/>
              </a:rPr>
              <a:t> &lt; 1</a:t>
            </a:r>
            <a:r>
              <a:rPr lang="en-US" sz="2400" dirty="0" smtClean="0">
                <a:solidFill>
                  <a:schemeClr val="bg1"/>
                </a:solidFill>
                <a:latin typeface="Calibri" pitchFamily="34" charset="0"/>
                <a:sym typeface="Symbol"/>
              </a:rPr>
              <a:t>), p</a:t>
            </a:r>
            <a:r>
              <a:rPr lang="en-US" sz="2400" baseline="-25000" dirty="0" smtClean="0">
                <a:solidFill>
                  <a:schemeClr val="bg1"/>
                </a:solidFill>
                <a:latin typeface="Calibri" pitchFamily="34" charset="0"/>
                <a:sym typeface="Symbol"/>
              </a:rPr>
              <a:t>5 </a:t>
            </a:r>
            <a:r>
              <a:rPr lang="en-US" sz="2400" dirty="0" smtClean="0">
                <a:solidFill>
                  <a:schemeClr val="bg1"/>
                </a:solidFill>
                <a:latin typeface="Calibri" pitchFamily="34" charset="0"/>
                <a:sym typeface="Symbol"/>
              </a:rPr>
              <a:t> (x</a:t>
            </a:r>
            <a:r>
              <a:rPr lang="en-US" sz="2400" dirty="0" smtClean="0">
                <a:solidFill>
                  <a:schemeClr val="bg1"/>
                </a:solidFill>
                <a:latin typeface="Calibri" pitchFamily="34" charset="0"/>
              </a:rPr>
              <a:t> &lt; 2</a:t>
            </a:r>
            <a:r>
              <a:rPr lang="en-US" sz="2400" dirty="0" smtClean="0">
                <a:solidFill>
                  <a:schemeClr val="bg1"/>
                </a:solidFill>
                <a:latin typeface="Calibri" pitchFamily="34" charset="0"/>
                <a:sym typeface="Symbol"/>
              </a:rPr>
              <a:t>), </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8" name="Down Arrow 7"/>
          <p:cNvSpPr/>
          <p:nvPr/>
        </p:nvSpPr>
        <p:spPr bwMode="auto">
          <a:xfrm>
            <a:off x="3399326" y="4162471"/>
            <a:ext cx="519379" cy="694944"/>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 name="Rectangle 9"/>
          <p:cNvSpPr/>
          <p:nvPr/>
        </p:nvSpPr>
        <p:spPr>
          <a:xfrm>
            <a:off x="3984205" y="4224406"/>
            <a:ext cx="4960927" cy="461665"/>
          </a:xfrm>
          <a:prstGeom prst="rect">
            <a:avLst/>
          </a:prstGeom>
        </p:spPr>
        <p:txBody>
          <a:bodyPr wrap="square">
            <a:spAutoFit/>
          </a:bodyPr>
          <a:lstStyle/>
          <a:p>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r>
              <a:rPr lang="en-US" sz="2400" dirty="0" smtClean="0">
                <a:solidFill>
                  <a:schemeClr val="bg1"/>
                </a:solidFill>
                <a:latin typeface="Calibri" pitchFamily="34" charset="0"/>
                <a:sym typeface="Symbol"/>
              </a:rPr>
              <a:t> imply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4 </a:t>
            </a:r>
            <a:r>
              <a:rPr lang="en-US" sz="2400" dirty="0" smtClean="0">
                <a:solidFill>
                  <a:schemeClr val="bg1"/>
                </a:solidFill>
                <a:latin typeface="Calibri" pitchFamily="34" charset="0"/>
                <a:sym typeface="Symbol"/>
              </a:rPr>
              <a:t>by theory propagation</a:t>
            </a:r>
            <a:endParaRPr lang="en-US" sz="2400" dirty="0" smtClean="0">
              <a:solidFill>
                <a:schemeClr val="bg1"/>
              </a:solidFill>
              <a:latin typeface="Calibri" pitchFamily="34" charset="0"/>
              <a:cs typeface="Calibri" pitchFamily="34" charset="0"/>
              <a:sym typeface="Symbol"/>
            </a:endParaRPr>
          </a:p>
        </p:txBody>
      </p:sp>
      <p:sp>
        <p:nvSpPr>
          <p:cNvPr id="11" name="Content Placeholder 2"/>
          <p:cNvSpPr txBox="1">
            <a:spLocks/>
          </p:cNvSpPr>
          <p:nvPr/>
        </p:nvSpPr>
        <p:spPr>
          <a:xfrm>
            <a:off x="1597920" y="4933132"/>
            <a:ext cx="5723376"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r>
              <a:rPr lang="en-US" sz="2400" dirty="0" smtClean="0">
                <a:solidFill>
                  <a:schemeClr val="bg1"/>
                </a:solidFill>
                <a:latin typeface="Calibri" pitchFamily="34" charset="0"/>
                <a:sym typeface="Symbol"/>
              </a:rPr>
              <a:t> ,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4</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4</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5</a:t>
            </a:r>
            <a:r>
              <a:rPr lang="en-US" sz="2400" dirty="0" smtClean="0">
                <a:solidFill>
                  <a:schemeClr val="bg1"/>
                </a:solidFill>
                <a:latin typeface="Calibri" pitchFamily="34" charset="0"/>
                <a:sym typeface="Symbol"/>
              </a:rPr>
              <a:t> 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4</a:t>
            </a:r>
            <a:r>
              <a:rPr lang="en-US" sz="2400" dirty="0" smtClean="0">
                <a:solidFill>
                  <a:schemeClr val="bg1"/>
                </a:solidFill>
                <a:latin typeface="Calibri" pitchFamily="34" charset="0"/>
                <a:sym typeface="Symbol"/>
              </a:rPr>
              <a:t>)</a:t>
            </a:r>
            <a:endPar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p:txBody>
      </p:sp>
    </p:spTree>
    <p:extLst>
      <p:ext uri="{BB962C8B-B14F-4D97-AF65-F5344CB8AC3E}">
        <p14:creationId xmlns:p14="http://schemas.microsoft.com/office/powerpoint/2007/7/12/main" val="471354475"/>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Calibri" pitchFamily="34" charset="0"/>
                <a:sym typeface="Symbol"/>
              </a:rPr>
              <a:t>SAT + Theory solvers</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4" name="Rectangle 23"/>
          <p:cNvSpPr/>
          <p:nvPr/>
        </p:nvSpPr>
        <p:spPr>
          <a:xfrm>
            <a:off x="563270" y="1387085"/>
            <a:ext cx="7958939" cy="954107"/>
          </a:xfrm>
          <a:prstGeom prst="rect">
            <a:avLst/>
          </a:prstGeom>
        </p:spPr>
        <p:txBody>
          <a:bodyPr wrap="square">
            <a:spAutoFit/>
          </a:bodyPr>
          <a:lstStyle/>
          <a:p>
            <a:pPr algn="ctr"/>
            <a:r>
              <a:rPr lang="en-US" sz="28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Theory Propagation</a:t>
            </a:r>
          </a:p>
          <a:p>
            <a:pPr algn="ctr"/>
            <a:r>
              <a:rPr lang="en-US" sz="2800" dirty="0" smtClean="0">
                <a:solidFill>
                  <a:schemeClr val="bg1"/>
                </a:solidFill>
                <a:latin typeface="Calibri" pitchFamily="34" charset="0"/>
                <a:cs typeface="Calibri" pitchFamily="34" charset="0"/>
                <a:sym typeface="Symbol"/>
              </a:rPr>
              <a:t>It is the SMT equivalent of unit propagation.</a:t>
            </a:r>
          </a:p>
        </p:txBody>
      </p:sp>
      <p:sp>
        <p:nvSpPr>
          <p:cNvPr id="4" name="Content Placeholder 2"/>
          <p:cNvSpPr txBox="1">
            <a:spLocks/>
          </p:cNvSpPr>
          <p:nvPr/>
        </p:nvSpPr>
        <p:spPr>
          <a:xfrm>
            <a:off x="1906377" y="3690767"/>
            <a:ext cx="5723376"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r>
              <a:rPr lang="en-US" sz="2400" dirty="0" smtClean="0">
                <a:solidFill>
                  <a:schemeClr val="bg1"/>
                </a:solidFill>
                <a:latin typeface="Calibri" pitchFamily="34" charset="0"/>
                <a:sym typeface="Symbol"/>
              </a:rPr>
              <a:t> </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5</a:t>
            </a:r>
            <a:r>
              <a:rPr lang="en-US" sz="2400" dirty="0" smtClean="0">
                <a:solidFill>
                  <a:schemeClr val="bg1"/>
                </a:solidFill>
                <a:latin typeface="Calibri" pitchFamily="34" charset="0"/>
                <a:sym typeface="Symbol"/>
              </a:rPr>
              <a:t>  p</a:t>
            </a:r>
            <a:r>
              <a:rPr lang="en-US" sz="2400" baseline="-25000" dirty="0" smtClean="0">
                <a:solidFill>
                  <a:schemeClr val="bg1"/>
                </a:solidFill>
                <a:latin typeface="Calibri" pitchFamily="34" charset="0"/>
                <a:sym typeface="Symbol"/>
              </a:rPr>
              <a:t>4</a:t>
            </a:r>
            <a:r>
              <a:rPr lang="en-US" sz="2400" dirty="0" smtClean="0">
                <a:solidFill>
                  <a:schemeClr val="bg1"/>
                </a:solidFill>
                <a:latin typeface="Calibri" pitchFamily="34" charset="0"/>
                <a:sym typeface="Symbol"/>
              </a:rPr>
              <a:t>)</a:t>
            </a:r>
            <a:endPar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p:txBody>
      </p:sp>
      <p:sp>
        <p:nvSpPr>
          <p:cNvPr id="5" name="Content Placeholder 2"/>
          <p:cNvSpPr txBox="1">
            <a:spLocks/>
          </p:cNvSpPr>
          <p:nvPr/>
        </p:nvSpPr>
        <p:spPr>
          <a:xfrm>
            <a:off x="1906218" y="2833673"/>
            <a:ext cx="4567735"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 </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rPr>
              <a:t>x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0</a:t>
            </a:r>
            <a:r>
              <a:rPr lang="en-US" sz="2400" dirty="0" smtClean="0">
                <a:solidFill>
                  <a:schemeClr val="bg1"/>
                </a:solidFill>
                <a:latin typeface="Calibri" pitchFamily="34" charset="0"/>
                <a:sym typeface="Symbol"/>
              </a:rPr>
              <a:t>), p</a:t>
            </a:r>
            <a:r>
              <a:rPr lang="en-US" sz="2400" baseline="-25000" dirty="0" smtClean="0">
                <a:solidFill>
                  <a:schemeClr val="bg1"/>
                </a:solidFill>
                <a:latin typeface="Calibri" pitchFamily="34" charset="0"/>
                <a:sym typeface="Symbol"/>
              </a:rPr>
              <a:t>2 </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y = x + 1</a:t>
            </a:r>
            <a:r>
              <a:rPr lang="en-US" sz="2400" dirty="0" smtClean="0">
                <a:solidFill>
                  <a:schemeClr val="bg1"/>
                </a:solidFill>
                <a:latin typeface="Calibri" pitchFamily="34" charset="0"/>
                <a:sym typeface="Symbol"/>
              </a:rPr>
              <a:t>), </a:t>
            </a:r>
          </a:p>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&gt; 2), p</a:t>
            </a:r>
            <a:r>
              <a:rPr lang="en-US" sz="2400" baseline="-25000" dirty="0" smtClean="0">
                <a:solidFill>
                  <a:schemeClr val="bg1"/>
                </a:solidFill>
                <a:latin typeface="Calibri" pitchFamily="34" charset="0"/>
                <a:sym typeface="Symbol"/>
              </a:rPr>
              <a:t>4 </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y</a:t>
            </a:r>
            <a:r>
              <a:rPr lang="en-US" sz="2400" dirty="0" smtClean="0">
                <a:solidFill>
                  <a:srgbClr xmlns:mc="http://schemas.openxmlformats.org/markup-compatibility/2006" xmlns:a14="http://schemas.microsoft.com/office/drawing/2007/7/7/main" val="0070C0" mc:Ignorable=""/>
                </a:solidFill>
                <a:latin typeface="Calibri" pitchFamily="34" charset="0"/>
              </a:rPr>
              <a:t> &lt; 1</a:t>
            </a:r>
            <a:r>
              <a:rPr lang="en-US" sz="2400" dirty="0" smtClean="0">
                <a:solidFill>
                  <a:schemeClr val="bg1"/>
                </a:solidFill>
                <a:latin typeface="Calibri" pitchFamily="34" charset="0"/>
                <a:sym typeface="Symbol"/>
              </a:rPr>
              <a:t>), p</a:t>
            </a:r>
            <a:r>
              <a:rPr lang="en-US" sz="2400" baseline="-25000" dirty="0" smtClean="0">
                <a:solidFill>
                  <a:schemeClr val="bg1"/>
                </a:solidFill>
                <a:latin typeface="Calibri" pitchFamily="34" charset="0"/>
                <a:sym typeface="Symbol"/>
              </a:rPr>
              <a:t>5 </a:t>
            </a:r>
            <a:r>
              <a:rPr lang="en-US" sz="2400" dirty="0" smtClean="0">
                <a:solidFill>
                  <a:schemeClr val="bg1"/>
                </a:solidFill>
                <a:latin typeface="Calibri" pitchFamily="34" charset="0"/>
                <a:sym typeface="Symbol"/>
              </a:rPr>
              <a:t> (x</a:t>
            </a:r>
            <a:r>
              <a:rPr lang="en-US" sz="2400" dirty="0" smtClean="0">
                <a:solidFill>
                  <a:schemeClr val="bg1"/>
                </a:solidFill>
                <a:latin typeface="Calibri" pitchFamily="34" charset="0"/>
              </a:rPr>
              <a:t> &lt; 2</a:t>
            </a:r>
            <a:r>
              <a:rPr lang="en-US" sz="2400" dirty="0" smtClean="0">
                <a:solidFill>
                  <a:schemeClr val="bg1"/>
                </a:solidFill>
                <a:latin typeface="Calibri" pitchFamily="34" charset="0"/>
                <a:sym typeface="Symbol"/>
              </a:rPr>
              <a:t>), </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8" name="Down Arrow 7"/>
          <p:cNvSpPr/>
          <p:nvPr/>
        </p:nvSpPr>
        <p:spPr bwMode="auto">
          <a:xfrm>
            <a:off x="3399326" y="4162471"/>
            <a:ext cx="519379" cy="694944"/>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 name="Rectangle 9"/>
          <p:cNvSpPr/>
          <p:nvPr/>
        </p:nvSpPr>
        <p:spPr>
          <a:xfrm>
            <a:off x="3984205" y="4224406"/>
            <a:ext cx="4960927" cy="461665"/>
          </a:xfrm>
          <a:prstGeom prst="rect">
            <a:avLst/>
          </a:prstGeom>
        </p:spPr>
        <p:txBody>
          <a:bodyPr wrap="square">
            <a:spAutoFit/>
          </a:bodyPr>
          <a:lstStyle/>
          <a:p>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r>
              <a:rPr lang="en-US" sz="2400" dirty="0" smtClean="0">
                <a:solidFill>
                  <a:schemeClr val="bg1"/>
                </a:solidFill>
                <a:latin typeface="Calibri" pitchFamily="34" charset="0"/>
                <a:sym typeface="Symbol"/>
              </a:rPr>
              <a:t> imply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4 </a:t>
            </a:r>
            <a:r>
              <a:rPr lang="en-US" sz="2400" dirty="0" smtClean="0">
                <a:solidFill>
                  <a:schemeClr val="bg1"/>
                </a:solidFill>
                <a:latin typeface="Calibri" pitchFamily="34" charset="0"/>
                <a:sym typeface="Symbol"/>
              </a:rPr>
              <a:t>by theory propagation</a:t>
            </a:r>
            <a:endParaRPr lang="en-US" sz="2400" dirty="0" smtClean="0">
              <a:solidFill>
                <a:schemeClr val="bg1"/>
              </a:solidFill>
              <a:latin typeface="Calibri" pitchFamily="34" charset="0"/>
              <a:cs typeface="Calibri" pitchFamily="34" charset="0"/>
              <a:sym typeface="Symbol"/>
            </a:endParaRPr>
          </a:p>
        </p:txBody>
      </p:sp>
      <p:sp>
        <p:nvSpPr>
          <p:cNvPr id="11" name="Content Placeholder 2"/>
          <p:cNvSpPr txBox="1">
            <a:spLocks/>
          </p:cNvSpPr>
          <p:nvPr/>
        </p:nvSpPr>
        <p:spPr>
          <a:xfrm>
            <a:off x="1597920" y="4933132"/>
            <a:ext cx="5723376"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r>
              <a:rPr lang="en-US" sz="2400" dirty="0" smtClean="0">
                <a:solidFill>
                  <a:schemeClr val="bg1"/>
                </a:solidFill>
                <a:latin typeface="Calibri" pitchFamily="34" charset="0"/>
                <a:sym typeface="Symbol"/>
              </a:rPr>
              <a:t> ,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4</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4</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5</a:t>
            </a:r>
            <a:r>
              <a:rPr lang="en-US" sz="2400" dirty="0" smtClean="0">
                <a:solidFill>
                  <a:schemeClr val="bg1"/>
                </a:solidFill>
                <a:latin typeface="Calibri" pitchFamily="34" charset="0"/>
                <a:sym typeface="Symbol"/>
              </a:rPr>
              <a:t> 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4</a:t>
            </a:r>
            <a:r>
              <a:rPr lang="en-US" sz="2400" dirty="0" smtClean="0">
                <a:solidFill>
                  <a:schemeClr val="bg1"/>
                </a:solidFill>
                <a:latin typeface="Calibri" pitchFamily="34" charset="0"/>
                <a:sym typeface="Symbol"/>
              </a:rPr>
              <a:t>)</a:t>
            </a:r>
            <a:endPar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p:txBody>
      </p:sp>
      <p:sp>
        <p:nvSpPr>
          <p:cNvPr id="9" name="Rectangle 8"/>
          <p:cNvSpPr/>
          <p:nvPr/>
        </p:nvSpPr>
        <p:spPr>
          <a:xfrm>
            <a:off x="737615" y="5767668"/>
            <a:ext cx="7958939" cy="523220"/>
          </a:xfrm>
          <a:prstGeom prst="rect">
            <a:avLst/>
          </a:prstGeom>
        </p:spPr>
        <p:txBody>
          <a:bodyPr wrap="square">
            <a:spAutoFit/>
          </a:bodyPr>
          <a:lstStyle/>
          <a:p>
            <a:pPr algn="ctr"/>
            <a:r>
              <a:rPr lang="en-US" sz="28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Tradeoff between precision  performance.</a:t>
            </a:r>
            <a:endParaRPr lang="en-US" sz="2800" dirty="0" smtClean="0">
              <a:solidFill>
                <a:schemeClr val="bg1"/>
              </a:solidFill>
              <a:latin typeface="Calibri" pitchFamily="34" charset="0"/>
              <a:cs typeface="Calibri" pitchFamily="34" charset="0"/>
              <a:sym typeface="Symbol"/>
            </a:endParaRPr>
          </a:p>
        </p:txBody>
      </p:sp>
    </p:spTree>
    <p:extLst>
      <p:ext uri="{BB962C8B-B14F-4D97-AF65-F5344CB8AC3E}">
        <p14:creationId xmlns:p14="http://schemas.microsoft.com/office/powerpoint/2007/7/12/main" val="283264601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bwMode="auto">
          <a:xfrm>
            <a:off x="233086" y="1246095"/>
            <a:ext cx="8641976" cy="531607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09728" tIns="54864" rIns="109728" bIns="54864" numCol="1" rtlCol="0" anchor="t"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Core</a:t>
            </a:r>
            <a:r>
              <a:rPr lang="en-US" sz="280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 </a:t>
            </a: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 name="Title 1"/>
          <p:cNvSpPr>
            <a:spLocks noGrp="1"/>
          </p:cNvSpPr>
          <p:nvPr>
            <p:ph type="title"/>
          </p:nvPr>
        </p:nvSpPr>
        <p:spPr/>
        <p:txBody>
          <a:bodyPr/>
          <a:lstStyle/>
          <a:p>
            <a:r>
              <a:rPr lang="en-US" dirty="0" smtClean="0"/>
              <a:t>An Architecture: the core</a:t>
            </a:r>
            <a:endParaRPr lang="en-US" dirty="0"/>
          </a:p>
        </p:txBody>
      </p:sp>
      <p:sp>
        <p:nvSpPr>
          <p:cNvPr id="7" name="Rectangle 6"/>
          <p:cNvSpPr/>
          <p:nvPr/>
        </p:nvSpPr>
        <p:spPr bwMode="auto">
          <a:xfrm>
            <a:off x="3472106" y="5486416"/>
            <a:ext cx="1981208" cy="91438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smtClean="0">
                <a:solidFill>
                  <a:schemeClr val="bg1"/>
                </a:solidFill>
                <a:latin typeface="Calibri" pitchFamily="34" charset="0"/>
                <a:cs typeface="Calibri" pitchFamily="34" charset="0"/>
              </a:rPr>
              <a:t>SAT Solver</a:t>
            </a:r>
          </a:p>
        </p:txBody>
      </p:sp>
      <p:sp>
        <p:nvSpPr>
          <p:cNvPr id="8" name="Rectangle 7"/>
          <p:cNvSpPr/>
          <p:nvPr/>
        </p:nvSpPr>
        <p:spPr bwMode="auto">
          <a:xfrm>
            <a:off x="3218316" y="3684501"/>
            <a:ext cx="2488789" cy="1177732"/>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Equality</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err="1" smtClean="0">
                <a:solidFill>
                  <a:schemeClr val="bg1"/>
                </a:solidFill>
                <a:latin typeface="Calibri" pitchFamily="34" charset="0"/>
                <a:cs typeface="Calibri" pitchFamily="34" charset="0"/>
              </a:rPr>
              <a:t>Uninterpreted</a:t>
            </a:r>
            <a:r>
              <a:rPr kumimoji="0" lang="en-US" sz="2400" i="0" u="none" strike="noStrike" cap="none" normalizeH="0" dirty="0" smtClean="0">
                <a:solidFill>
                  <a:schemeClr val="bg1"/>
                </a:solidFill>
                <a:latin typeface="Calibri" pitchFamily="34" charset="0"/>
                <a:cs typeface="Calibri" pitchFamily="34" charset="0"/>
              </a:rPr>
              <a:t> Functions</a:t>
            </a:r>
            <a:endParaRPr kumimoji="0" lang="en-US" sz="2400" i="0" u="none" strike="noStrike" cap="none" normalizeH="0" baseline="0" dirty="0" smtClean="0">
              <a:solidFill>
                <a:schemeClr val="bg1"/>
              </a:solidFill>
              <a:latin typeface="Calibri" pitchFamily="34" charset="0"/>
              <a:cs typeface="Calibri" pitchFamily="34" charset="0"/>
            </a:endParaRPr>
          </a:p>
        </p:txBody>
      </p:sp>
      <p:sp>
        <p:nvSpPr>
          <p:cNvPr id="9" name="Rectangle 8"/>
          <p:cNvSpPr/>
          <p:nvPr/>
        </p:nvSpPr>
        <p:spPr bwMode="auto">
          <a:xfrm>
            <a:off x="681305" y="2115684"/>
            <a:ext cx="1981208" cy="91438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smtClean="0">
                <a:solidFill>
                  <a:schemeClr val="bg1"/>
                </a:solidFill>
                <a:latin typeface="Calibri" pitchFamily="34" charset="0"/>
                <a:cs typeface="Calibri" pitchFamily="34" charset="0"/>
              </a:rPr>
              <a:t>Arithmetic</a:t>
            </a:r>
          </a:p>
        </p:txBody>
      </p:sp>
      <p:sp>
        <p:nvSpPr>
          <p:cNvPr id="10" name="Rectangle 9"/>
          <p:cNvSpPr/>
          <p:nvPr/>
        </p:nvSpPr>
        <p:spPr bwMode="auto">
          <a:xfrm>
            <a:off x="3472106" y="2115684"/>
            <a:ext cx="1981208" cy="91438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Bit-Vectors</a:t>
            </a:r>
            <a:endParaRPr kumimoji="0" lang="en-US" sz="2400" i="0" u="none" strike="noStrike" cap="none" normalizeH="0" baseline="0" dirty="0" smtClean="0">
              <a:solidFill>
                <a:schemeClr val="bg1"/>
              </a:solidFill>
              <a:latin typeface="Calibri" pitchFamily="34" charset="0"/>
              <a:cs typeface="Calibri" pitchFamily="34" charset="0"/>
            </a:endParaRPr>
          </a:p>
        </p:txBody>
      </p:sp>
      <p:sp>
        <p:nvSpPr>
          <p:cNvPr id="11" name="Rectangle 10"/>
          <p:cNvSpPr/>
          <p:nvPr/>
        </p:nvSpPr>
        <p:spPr bwMode="auto">
          <a:xfrm>
            <a:off x="6122880" y="2115684"/>
            <a:ext cx="1981208" cy="91438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Scalar Values</a:t>
            </a:r>
            <a:endParaRPr kumimoji="0" lang="en-US" sz="2400" i="0" u="none" strike="noStrike" cap="none" normalizeH="0" baseline="0" dirty="0" smtClean="0">
              <a:solidFill>
                <a:schemeClr val="bg1"/>
              </a:solidFill>
              <a:latin typeface="Calibri" pitchFamily="34" charset="0"/>
              <a:cs typeface="Calibri" pitchFamily="34" charset="0"/>
            </a:endParaRPr>
          </a:p>
        </p:txBody>
      </p:sp>
      <p:cxnSp>
        <p:nvCxnSpPr>
          <p:cNvPr id="13" name="Straight Arrow Connector 12"/>
          <p:cNvCxnSpPr>
            <a:stCxn id="9" idx="2"/>
            <a:endCxn id="8" idx="0"/>
          </p:cNvCxnSpPr>
          <p:nvPr/>
        </p:nvCxnSpPr>
        <p:spPr>
          <a:xfrm rot="16200000" flipH="1">
            <a:off x="2740096" y="1961885"/>
            <a:ext cx="654429" cy="2790802"/>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10" idx="2"/>
            <a:endCxn id="8" idx="0"/>
          </p:cNvCxnSpPr>
          <p:nvPr/>
        </p:nvCxnSpPr>
        <p:spPr>
          <a:xfrm rot="16200000" flipH="1">
            <a:off x="4135496" y="3357285"/>
            <a:ext cx="654429"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8" idx="0"/>
            <a:endCxn id="11" idx="2"/>
          </p:cNvCxnSpPr>
          <p:nvPr/>
        </p:nvCxnSpPr>
        <p:spPr>
          <a:xfrm rot="5400000" flipH="1" flipV="1">
            <a:off x="5460883" y="2031901"/>
            <a:ext cx="654429" cy="2650773"/>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2"/>
            <a:endCxn id="7" idx="0"/>
          </p:cNvCxnSpPr>
          <p:nvPr/>
        </p:nvCxnSpPr>
        <p:spPr>
          <a:xfrm rot="5400000">
            <a:off x="4150620" y="5174324"/>
            <a:ext cx="624183"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Tree>
    <p:custDataLst>
      <p:tags r:id="rId1"/>
    </p:custDataLst>
    <p:extLst>
      <p:ext uri="{BB962C8B-B14F-4D97-AF65-F5344CB8AC3E}">
        <p14:creationId xmlns:p14="http://schemas.microsoft.com/office/powerpoint/2007/7/12/main" val="252582760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sz="4800" dirty="0" err="1" smtClean="0"/>
              <a:t>Satisfiability</a:t>
            </a:r>
            <a:r>
              <a:rPr lang="en-US" sz="4800" dirty="0" smtClean="0"/>
              <a:t> &amp; Validity: examples</a:t>
            </a:r>
            <a:endParaRPr lang="en-US" sz="4800" dirty="0"/>
          </a:p>
        </p:txBody>
      </p:sp>
      <p:sp>
        <p:nvSpPr>
          <p:cNvPr id="3" name="Content Placeholder 2"/>
          <p:cNvSpPr>
            <a:spLocks noGrp="1"/>
          </p:cNvSpPr>
          <p:nvPr>
            <p:ph idx="1"/>
          </p:nvPr>
        </p:nvSpPr>
        <p:spPr>
          <a:xfrm>
            <a:off x="381000" y="1412875"/>
            <a:ext cx="8382000" cy="2757678"/>
          </a:xfrm>
        </p:spPr>
        <p:txBody>
          <a:bodyPr/>
          <a:lstStyle/>
          <a:p>
            <a:pPr>
              <a:buNone/>
            </a:pPr>
            <a:r>
              <a:rPr lang="en-US" i="1" dirty="0" smtClean="0">
                <a:sym typeface="Symbol"/>
              </a:rPr>
              <a:t>p </a:t>
            </a:r>
            <a:r>
              <a:rPr lang="en-US" dirty="0" smtClean="0">
                <a:sym typeface="Symbol"/>
              </a:rPr>
              <a:t> </a:t>
            </a:r>
            <a:r>
              <a:rPr lang="en-US" i="1" dirty="0" smtClean="0">
                <a:sym typeface="Symbol"/>
              </a:rPr>
              <a:t>q </a:t>
            </a:r>
            <a:r>
              <a:rPr lang="en-US" dirty="0" smtClean="0">
                <a:sym typeface="Symbol"/>
              </a:rPr>
              <a:t> </a:t>
            </a:r>
            <a:r>
              <a:rPr lang="en-US" i="1" dirty="0" smtClean="0">
                <a:sym typeface="Symbol"/>
              </a:rPr>
              <a:t>q </a:t>
            </a:r>
            <a:r>
              <a:rPr lang="en-US" dirty="0" smtClean="0">
                <a:sym typeface="Symbol"/>
              </a:rPr>
              <a:t> </a:t>
            </a:r>
            <a:r>
              <a:rPr lang="en-US" i="1" dirty="0" smtClean="0">
                <a:sym typeface="Symbol"/>
              </a:rPr>
              <a:t>p</a:t>
            </a:r>
          </a:p>
          <a:p>
            <a:pPr>
              <a:buNone/>
            </a:pPr>
            <a:endParaRPr lang="en-US" i="1" dirty="0" smtClean="0">
              <a:solidFill>
                <a:srgbClr xmlns:mc="http://schemas.openxmlformats.org/markup-compatibility/2006" xmlns:a14="http://schemas.microsoft.com/office/drawing/2007/7/7/main" val="FF0000" mc:Ignorable=""/>
              </a:solidFill>
              <a:sym typeface="Symbol"/>
            </a:endParaRPr>
          </a:p>
          <a:p>
            <a:pPr>
              <a:buNone/>
            </a:pPr>
            <a:r>
              <a:rPr lang="en-US" i="1" dirty="0" smtClean="0">
                <a:sym typeface="Symbol"/>
              </a:rPr>
              <a:t>p </a:t>
            </a:r>
            <a:r>
              <a:rPr lang="en-US" dirty="0" smtClean="0">
                <a:sym typeface="Symbol"/>
              </a:rPr>
              <a:t> </a:t>
            </a:r>
            <a:r>
              <a:rPr lang="en-US" i="1" dirty="0" smtClean="0">
                <a:sym typeface="Symbol"/>
              </a:rPr>
              <a:t>q </a:t>
            </a:r>
            <a:r>
              <a:rPr lang="en-US" dirty="0" smtClean="0">
                <a:sym typeface="Symbol"/>
              </a:rPr>
              <a:t> </a:t>
            </a:r>
            <a:r>
              <a:rPr lang="en-US" i="1" dirty="0" smtClean="0">
                <a:sym typeface="Symbol"/>
              </a:rPr>
              <a:t>q</a:t>
            </a:r>
          </a:p>
          <a:p>
            <a:pPr>
              <a:buNone/>
            </a:pPr>
            <a:endParaRPr lang="en-US" i="1" dirty="0" smtClean="0">
              <a:solidFill>
                <a:srgbClr xmlns:mc="http://schemas.openxmlformats.org/markup-compatibility/2006" xmlns:a14="http://schemas.microsoft.com/office/drawing/2007/7/7/main" val="FF0000" mc:Ignorable=""/>
              </a:solidFill>
              <a:sym typeface="Symbol"/>
            </a:endParaRPr>
          </a:p>
          <a:p>
            <a:pPr>
              <a:buNone/>
            </a:pPr>
            <a:r>
              <a:rPr lang="en-US" i="1" dirty="0" smtClean="0">
                <a:sym typeface="Symbol"/>
              </a:rPr>
              <a:t>p </a:t>
            </a:r>
            <a:r>
              <a:rPr lang="en-US" dirty="0" smtClean="0">
                <a:sym typeface="Symbol"/>
              </a:rPr>
              <a:t> </a:t>
            </a:r>
            <a:r>
              <a:rPr lang="en-US" i="1" dirty="0" smtClean="0">
                <a:sym typeface="Symbol"/>
              </a:rPr>
              <a:t>q  </a:t>
            </a:r>
            <a:r>
              <a:rPr lang="en-US" dirty="0" smtClean="0">
                <a:sym typeface="Symbol"/>
              </a:rPr>
              <a:t> (</a:t>
            </a:r>
            <a:r>
              <a:rPr lang="en-US" i="1" dirty="0" smtClean="0">
                <a:sym typeface="Symbol"/>
              </a:rPr>
              <a:t>p </a:t>
            </a:r>
            <a:r>
              <a:rPr lang="en-US" dirty="0" smtClean="0">
                <a:sym typeface="Symbol"/>
              </a:rPr>
              <a:t> </a:t>
            </a:r>
            <a:r>
              <a:rPr lang="en-US" i="1" dirty="0" smtClean="0">
                <a:sym typeface="Symbol"/>
              </a:rPr>
              <a:t>q</a:t>
            </a:r>
            <a:r>
              <a:rPr lang="en-US" dirty="0" smtClean="0">
                <a:sym typeface="Symbol"/>
              </a:rPr>
              <a:t>)</a:t>
            </a:r>
          </a:p>
          <a:p>
            <a:pPr>
              <a:buNone/>
            </a:pPr>
            <a:endParaRPr lang="en-US" i="1" dirty="0" smtClean="0">
              <a:solidFill>
                <a:srgbClr xmlns:mc="http://schemas.openxmlformats.org/markup-compatibility/2006" xmlns:a14="http://schemas.microsoft.com/office/drawing/2007/7/7/main" val="FF0000" mc:Ignorable=""/>
              </a:solidFill>
              <a:sym typeface="Symbol"/>
            </a:endParaRPr>
          </a:p>
        </p:txBody>
      </p:sp>
      <p:pic>
        <p:nvPicPr>
          <p:cNvPr id="5" name="Picture 2"/>
          <p:cNvPicPr>
            <a:picLocks noChangeAspect="1" noChangeArrowheads="1"/>
          </p:cNvPicPr>
          <p:nvPr/>
        </p:nvPicPr>
        <p:blipFill>
          <a:blip r:embed="rId2" cstate="print"/>
          <a:srcRect/>
          <a:stretch>
            <a:fillRect/>
          </a:stretch>
        </p:blipFill>
        <p:spPr bwMode="auto">
          <a:xfrm>
            <a:off x="1533525" y="4064145"/>
            <a:ext cx="6076950" cy="2200275"/>
          </a:xfrm>
          <a:prstGeom prst="rect">
            <a:avLst/>
          </a:prstGeom>
          <a:noFill/>
          <a:ln w="9525">
            <a:noFill/>
            <a:miter lim="800000"/>
            <a:headEnd/>
            <a:tailEnd/>
          </a:ln>
        </p:spPr>
      </p:pic>
    </p:spTree>
    <p:extLst>
      <p:ext uri="{BB962C8B-B14F-4D97-AF65-F5344CB8AC3E}">
        <p14:creationId xmlns:p14="http://schemas.microsoft.com/office/powerpoint/2007/7/12/main" val="1426705414"/>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bwMode="auto">
          <a:xfrm>
            <a:off x="224121" y="1281954"/>
            <a:ext cx="8641976" cy="531607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09728" tIns="54864" rIns="109728" bIns="54864" numCol="1" rtlCol="0" anchor="t"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Core</a:t>
            </a:r>
            <a:r>
              <a:rPr lang="en-US" sz="280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 </a:t>
            </a: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 name="Title 1"/>
          <p:cNvSpPr>
            <a:spLocks noGrp="1"/>
          </p:cNvSpPr>
          <p:nvPr>
            <p:ph type="title"/>
          </p:nvPr>
        </p:nvSpPr>
        <p:spPr/>
        <p:txBody>
          <a:bodyPr/>
          <a:lstStyle/>
          <a:p>
            <a:r>
              <a:rPr lang="en-US" dirty="0" smtClean="0"/>
              <a:t>An Architecture: the core</a:t>
            </a:r>
            <a:endParaRPr lang="en-US" dirty="0"/>
          </a:p>
        </p:txBody>
      </p:sp>
      <p:sp>
        <p:nvSpPr>
          <p:cNvPr id="7" name="Rectangle 6"/>
          <p:cNvSpPr/>
          <p:nvPr/>
        </p:nvSpPr>
        <p:spPr bwMode="auto">
          <a:xfrm>
            <a:off x="3472106" y="5486416"/>
            <a:ext cx="1981208" cy="91438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smtClean="0">
                <a:solidFill>
                  <a:schemeClr val="bg1"/>
                </a:solidFill>
                <a:latin typeface="Calibri" pitchFamily="34" charset="0"/>
                <a:cs typeface="Calibri" pitchFamily="34" charset="0"/>
              </a:rPr>
              <a:t>SAT Solver</a:t>
            </a:r>
          </a:p>
        </p:txBody>
      </p:sp>
      <p:sp>
        <p:nvSpPr>
          <p:cNvPr id="8" name="Rectangle 7"/>
          <p:cNvSpPr/>
          <p:nvPr/>
        </p:nvSpPr>
        <p:spPr bwMode="auto">
          <a:xfrm>
            <a:off x="3218316" y="3684501"/>
            <a:ext cx="2488789" cy="1177732"/>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Equality</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err="1" smtClean="0">
                <a:solidFill>
                  <a:schemeClr val="bg1"/>
                </a:solidFill>
                <a:latin typeface="Calibri" pitchFamily="34" charset="0"/>
                <a:cs typeface="Calibri" pitchFamily="34" charset="0"/>
              </a:rPr>
              <a:t>Uninterpreted</a:t>
            </a:r>
            <a:r>
              <a:rPr kumimoji="0" lang="en-US" sz="2400" i="0" u="none" strike="noStrike" cap="none" normalizeH="0" dirty="0" smtClean="0">
                <a:solidFill>
                  <a:schemeClr val="bg1"/>
                </a:solidFill>
                <a:latin typeface="Calibri" pitchFamily="34" charset="0"/>
                <a:cs typeface="Calibri" pitchFamily="34" charset="0"/>
              </a:rPr>
              <a:t> Functions</a:t>
            </a:r>
            <a:endParaRPr kumimoji="0" lang="en-US" sz="2400" i="0" u="none" strike="noStrike" cap="none" normalizeH="0" baseline="0" dirty="0" smtClean="0">
              <a:solidFill>
                <a:schemeClr val="bg1"/>
              </a:solidFill>
              <a:latin typeface="Calibri" pitchFamily="34" charset="0"/>
              <a:cs typeface="Calibri" pitchFamily="34" charset="0"/>
            </a:endParaRPr>
          </a:p>
        </p:txBody>
      </p:sp>
      <p:sp>
        <p:nvSpPr>
          <p:cNvPr id="9" name="Rectangle 8"/>
          <p:cNvSpPr/>
          <p:nvPr/>
        </p:nvSpPr>
        <p:spPr bwMode="auto">
          <a:xfrm>
            <a:off x="681305" y="2115684"/>
            <a:ext cx="1981208" cy="91438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smtClean="0">
                <a:solidFill>
                  <a:schemeClr val="bg1"/>
                </a:solidFill>
                <a:latin typeface="Calibri" pitchFamily="34" charset="0"/>
                <a:cs typeface="Calibri" pitchFamily="34" charset="0"/>
              </a:rPr>
              <a:t>Arithmetic</a:t>
            </a:r>
          </a:p>
        </p:txBody>
      </p:sp>
      <p:sp>
        <p:nvSpPr>
          <p:cNvPr id="10" name="Rectangle 9"/>
          <p:cNvSpPr/>
          <p:nvPr/>
        </p:nvSpPr>
        <p:spPr bwMode="auto">
          <a:xfrm>
            <a:off x="3472106" y="2115684"/>
            <a:ext cx="1981208" cy="91438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Bit-Vectors</a:t>
            </a:r>
            <a:endParaRPr kumimoji="0" lang="en-US" sz="2400" i="0" u="none" strike="noStrike" cap="none" normalizeH="0" baseline="0" dirty="0" smtClean="0">
              <a:solidFill>
                <a:schemeClr val="bg1"/>
              </a:solidFill>
              <a:latin typeface="Calibri" pitchFamily="34" charset="0"/>
              <a:cs typeface="Calibri" pitchFamily="34" charset="0"/>
            </a:endParaRPr>
          </a:p>
        </p:txBody>
      </p:sp>
      <p:sp>
        <p:nvSpPr>
          <p:cNvPr id="11" name="Rectangle 10"/>
          <p:cNvSpPr/>
          <p:nvPr/>
        </p:nvSpPr>
        <p:spPr bwMode="auto">
          <a:xfrm>
            <a:off x="6122880" y="2115684"/>
            <a:ext cx="1981208" cy="91438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Scalar Values</a:t>
            </a:r>
            <a:endParaRPr kumimoji="0" lang="en-US" sz="2400" i="0" u="none" strike="noStrike" cap="none" normalizeH="0" baseline="0" dirty="0" smtClean="0">
              <a:solidFill>
                <a:schemeClr val="bg1"/>
              </a:solidFill>
              <a:latin typeface="Calibri" pitchFamily="34" charset="0"/>
              <a:cs typeface="Calibri" pitchFamily="34" charset="0"/>
            </a:endParaRPr>
          </a:p>
        </p:txBody>
      </p:sp>
      <p:cxnSp>
        <p:nvCxnSpPr>
          <p:cNvPr id="13" name="Straight Arrow Connector 12"/>
          <p:cNvCxnSpPr>
            <a:stCxn id="9" idx="2"/>
            <a:endCxn id="8" idx="0"/>
          </p:cNvCxnSpPr>
          <p:nvPr/>
        </p:nvCxnSpPr>
        <p:spPr>
          <a:xfrm rot="16200000" flipH="1">
            <a:off x="2740096" y="1961885"/>
            <a:ext cx="654429" cy="2790802"/>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10" idx="2"/>
            <a:endCxn id="8" idx="0"/>
          </p:cNvCxnSpPr>
          <p:nvPr/>
        </p:nvCxnSpPr>
        <p:spPr>
          <a:xfrm rot="16200000" flipH="1">
            <a:off x="4135496" y="3357285"/>
            <a:ext cx="654429"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8" idx="0"/>
            <a:endCxn id="11" idx="2"/>
          </p:cNvCxnSpPr>
          <p:nvPr/>
        </p:nvCxnSpPr>
        <p:spPr>
          <a:xfrm rot="5400000" flipH="1" flipV="1">
            <a:off x="5460883" y="2031901"/>
            <a:ext cx="654429" cy="2650773"/>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2"/>
            <a:endCxn id="7" idx="0"/>
          </p:cNvCxnSpPr>
          <p:nvPr/>
        </p:nvCxnSpPr>
        <p:spPr>
          <a:xfrm rot="5400000">
            <a:off x="4150620" y="5174324"/>
            <a:ext cx="624183"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14" name="Rectangular Callout 13"/>
          <p:cNvSpPr/>
          <p:nvPr/>
        </p:nvSpPr>
        <p:spPr bwMode="auto">
          <a:xfrm>
            <a:off x="6400800" y="4419600"/>
            <a:ext cx="2743200" cy="1210235"/>
          </a:xfrm>
          <a:prstGeom prst="wedgeRectCallout">
            <a:avLst>
              <a:gd name="adj1" fmla="val -81215"/>
              <a:gd name="adj2" fmla="val 54685"/>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Case Analysis</a:t>
            </a:r>
          </a:p>
        </p:txBody>
      </p:sp>
    </p:spTree>
    <p:custDataLst>
      <p:tags r:id="rId1"/>
    </p:custDataLst>
    <p:extLst>
      <p:ext uri="{BB962C8B-B14F-4D97-AF65-F5344CB8AC3E}">
        <p14:creationId xmlns:p14="http://schemas.microsoft.com/office/powerpoint/2007/7/12/main" val="2600803764"/>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bwMode="auto">
          <a:xfrm>
            <a:off x="233086" y="1246095"/>
            <a:ext cx="8641976" cy="531607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09728" tIns="54864" rIns="109728" bIns="54864" numCol="1" rtlCol="0" anchor="t"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Core</a:t>
            </a:r>
            <a:r>
              <a:rPr lang="en-US" sz="280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 </a:t>
            </a: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 name="Title 1"/>
          <p:cNvSpPr>
            <a:spLocks noGrp="1"/>
          </p:cNvSpPr>
          <p:nvPr>
            <p:ph type="title"/>
          </p:nvPr>
        </p:nvSpPr>
        <p:spPr/>
        <p:txBody>
          <a:bodyPr/>
          <a:lstStyle/>
          <a:p>
            <a:r>
              <a:rPr lang="en-US" dirty="0" smtClean="0"/>
              <a:t>An Architecture: the core</a:t>
            </a:r>
            <a:endParaRPr lang="en-US" dirty="0"/>
          </a:p>
        </p:txBody>
      </p:sp>
      <p:sp>
        <p:nvSpPr>
          <p:cNvPr id="7" name="Rectangle 6"/>
          <p:cNvSpPr/>
          <p:nvPr/>
        </p:nvSpPr>
        <p:spPr bwMode="auto">
          <a:xfrm>
            <a:off x="3472106" y="5486416"/>
            <a:ext cx="1981208" cy="91438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smtClean="0">
                <a:solidFill>
                  <a:schemeClr val="bg1"/>
                </a:solidFill>
                <a:latin typeface="Calibri" pitchFamily="34" charset="0"/>
                <a:cs typeface="Calibri" pitchFamily="34" charset="0"/>
              </a:rPr>
              <a:t>SAT Solver</a:t>
            </a:r>
          </a:p>
        </p:txBody>
      </p:sp>
      <p:sp>
        <p:nvSpPr>
          <p:cNvPr id="8" name="Rectangle 7"/>
          <p:cNvSpPr/>
          <p:nvPr/>
        </p:nvSpPr>
        <p:spPr bwMode="auto">
          <a:xfrm>
            <a:off x="3218316" y="3684501"/>
            <a:ext cx="2488789" cy="1177732"/>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Equality</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err="1" smtClean="0">
                <a:solidFill>
                  <a:schemeClr val="bg1"/>
                </a:solidFill>
                <a:latin typeface="Calibri" pitchFamily="34" charset="0"/>
                <a:cs typeface="Calibri" pitchFamily="34" charset="0"/>
              </a:rPr>
              <a:t>Uninterpreted</a:t>
            </a:r>
            <a:r>
              <a:rPr kumimoji="0" lang="en-US" sz="2400" i="0" u="none" strike="noStrike" cap="none" normalizeH="0" dirty="0" smtClean="0">
                <a:solidFill>
                  <a:schemeClr val="bg1"/>
                </a:solidFill>
                <a:latin typeface="Calibri" pitchFamily="34" charset="0"/>
                <a:cs typeface="Calibri" pitchFamily="34" charset="0"/>
              </a:rPr>
              <a:t> Functions</a:t>
            </a:r>
            <a:endParaRPr kumimoji="0" lang="en-US" sz="2400" i="0" u="none" strike="noStrike" cap="none" normalizeH="0" baseline="0" dirty="0" smtClean="0">
              <a:solidFill>
                <a:schemeClr val="bg1"/>
              </a:solidFill>
              <a:latin typeface="Calibri" pitchFamily="34" charset="0"/>
              <a:cs typeface="Calibri" pitchFamily="34" charset="0"/>
            </a:endParaRPr>
          </a:p>
        </p:txBody>
      </p:sp>
      <p:sp>
        <p:nvSpPr>
          <p:cNvPr id="9" name="Rectangle 8"/>
          <p:cNvSpPr/>
          <p:nvPr/>
        </p:nvSpPr>
        <p:spPr bwMode="auto">
          <a:xfrm>
            <a:off x="681305" y="2115684"/>
            <a:ext cx="1981208" cy="91438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smtClean="0">
                <a:solidFill>
                  <a:schemeClr val="bg1"/>
                </a:solidFill>
                <a:latin typeface="Calibri" pitchFamily="34" charset="0"/>
                <a:cs typeface="Calibri" pitchFamily="34" charset="0"/>
              </a:rPr>
              <a:t>Arithmetic</a:t>
            </a:r>
          </a:p>
        </p:txBody>
      </p:sp>
      <p:sp>
        <p:nvSpPr>
          <p:cNvPr id="10" name="Rectangle 9"/>
          <p:cNvSpPr/>
          <p:nvPr/>
        </p:nvSpPr>
        <p:spPr bwMode="auto">
          <a:xfrm>
            <a:off x="3472106" y="2115684"/>
            <a:ext cx="1981208" cy="91438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Bit-Vectors</a:t>
            </a:r>
            <a:endParaRPr kumimoji="0" lang="en-US" sz="2400" i="0" u="none" strike="noStrike" cap="none" normalizeH="0" baseline="0" dirty="0" smtClean="0">
              <a:solidFill>
                <a:schemeClr val="bg1"/>
              </a:solidFill>
              <a:latin typeface="Calibri" pitchFamily="34" charset="0"/>
              <a:cs typeface="Calibri" pitchFamily="34" charset="0"/>
            </a:endParaRPr>
          </a:p>
        </p:txBody>
      </p:sp>
      <p:sp>
        <p:nvSpPr>
          <p:cNvPr id="11" name="Rectangle 10"/>
          <p:cNvSpPr/>
          <p:nvPr/>
        </p:nvSpPr>
        <p:spPr bwMode="auto">
          <a:xfrm>
            <a:off x="6122880" y="2115684"/>
            <a:ext cx="1981208" cy="91438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Scalar Values</a:t>
            </a:r>
            <a:endParaRPr kumimoji="0" lang="en-US" sz="2400" i="0" u="none" strike="noStrike" cap="none" normalizeH="0" baseline="0" dirty="0" smtClean="0">
              <a:solidFill>
                <a:schemeClr val="bg1"/>
              </a:solidFill>
              <a:latin typeface="Calibri" pitchFamily="34" charset="0"/>
              <a:cs typeface="Calibri" pitchFamily="34" charset="0"/>
            </a:endParaRPr>
          </a:p>
        </p:txBody>
      </p:sp>
      <p:cxnSp>
        <p:nvCxnSpPr>
          <p:cNvPr id="13" name="Straight Arrow Connector 12"/>
          <p:cNvCxnSpPr>
            <a:stCxn id="9" idx="2"/>
            <a:endCxn id="8" idx="0"/>
          </p:cNvCxnSpPr>
          <p:nvPr/>
        </p:nvCxnSpPr>
        <p:spPr>
          <a:xfrm rot="16200000" flipH="1">
            <a:off x="2740096" y="1961885"/>
            <a:ext cx="654429" cy="2790802"/>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10" idx="2"/>
            <a:endCxn id="8" idx="0"/>
          </p:cNvCxnSpPr>
          <p:nvPr/>
        </p:nvCxnSpPr>
        <p:spPr>
          <a:xfrm rot="16200000" flipH="1">
            <a:off x="4135496" y="3357285"/>
            <a:ext cx="654429"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8" idx="0"/>
            <a:endCxn id="11" idx="2"/>
          </p:cNvCxnSpPr>
          <p:nvPr/>
        </p:nvCxnSpPr>
        <p:spPr>
          <a:xfrm rot="5400000" flipH="1" flipV="1">
            <a:off x="5460883" y="2031901"/>
            <a:ext cx="654429" cy="2650773"/>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2"/>
            <a:endCxn id="7" idx="0"/>
          </p:cNvCxnSpPr>
          <p:nvPr/>
        </p:nvCxnSpPr>
        <p:spPr>
          <a:xfrm rot="5400000">
            <a:off x="4150620" y="5174324"/>
            <a:ext cx="624183"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14" name="Rectangular Callout 13"/>
          <p:cNvSpPr/>
          <p:nvPr/>
        </p:nvSpPr>
        <p:spPr bwMode="auto">
          <a:xfrm>
            <a:off x="6400799" y="4733364"/>
            <a:ext cx="2402541" cy="1622611"/>
          </a:xfrm>
          <a:prstGeom prst="wedgeRectCallout">
            <a:avLst>
              <a:gd name="adj1" fmla="val -75925"/>
              <a:gd name="adj2" fmla="val -72323"/>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Blackboard:</a:t>
            </a:r>
          </a:p>
          <a:p>
            <a:pPr marL="0" marR="0" indent="0"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equalities, </a:t>
            </a:r>
            <a:r>
              <a:rPr lang="en-US" sz="2400" dirty="0" err="1" smtClean="0">
                <a:solidFill>
                  <a:schemeClr val="bg1"/>
                </a:solidFill>
                <a:latin typeface="Calibri" pitchFamily="34" charset="0"/>
                <a:cs typeface="Calibri" pitchFamily="34" charset="0"/>
              </a:rPr>
              <a:t>disequalities</a:t>
            </a:r>
            <a:r>
              <a:rPr lang="en-US" sz="2400" dirty="0" smtClean="0">
                <a:solidFill>
                  <a:schemeClr val="bg1"/>
                </a:solidFill>
                <a:latin typeface="Calibri" pitchFamily="34" charset="0"/>
                <a:cs typeface="Calibri" pitchFamily="34" charset="0"/>
              </a:rPr>
              <a:t>,</a:t>
            </a:r>
          </a:p>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predicates</a:t>
            </a:r>
          </a:p>
        </p:txBody>
      </p:sp>
    </p:spTree>
    <p:custDataLst>
      <p:tags r:id="rId1"/>
    </p:custDataLst>
    <p:extLst>
      <p:ext uri="{BB962C8B-B14F-4D97-AF65-F5344CB8AC3E}">
        <p14:creationId xmlns:p14="http://schemas.microsoft.com/office/powerpoint/2007/7/12/main" val="300005100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Linear Arithmetic</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81000" y="1672860"/>
            <a:ext cx="8382000" cy="2419124"/>
          </a:xfrm>
        </p:spPr>
        <p:txBody>
          <a:bodyPr/>
          <a:lstStyle/>
          <a:p>
            <a:r>
              <a:rPr lang="en-US" dirty="0" smtClean="0"/>
              <a:t>Many approaches</a:t>
            </a:r>
          </a:p>
          <a:p>
            <a:pPr lvl="1"/>
            <a:r>
              <a:rPr lang="en-US" dirty="0" smtClean="0"/>
              <a:t>Graph-based for difference logic:  </a:t>
            </a:r>
            <a:r>
              <a:rPr lang="en-US" dirty="0" smtClean="0">
                <a:solidFill>
                  <a:srgbClr xmlns:mc="http://schemas.openxmlformats.org/markup-compatibility/2006" xmlns:a14="http://schemas.microsoft.com/office/drawing/2007/7/7/main" val="FF0000" mc:Ignorable=""/>
                </a:solidFill>
              </a:rPr>
              <a:t>a – b </a:t>
            </a:r>
            <a:r>
              <a:rPr lang="en-US" dirty="0" smtClean="0">
                <a:solidFill>
                  <a:srgbClr xmlns:mc="http://schemas.openxmlformats.org/markup-compatibility/2006" xmlns:a14="http://schemas.microsoft.com/office/drawing/2007/7/7/main" val="FF0000" mc:Ignorable=""/>
                </a:solidFill>
                <a:sym typeface="Symbol"/>
              </a:rPr>
              <a:t> 3</a:t>
            </a:r>
          </a:p>
          <a:p>
            <a:pPr lvl="1"/>
            <a:r>
              <a:rPr lang="en-US" dirty="0" smtClean="0">
                <a:sym typeface="Symbol"/>
              </a:rPr>
              <a:t>Fourier-</a:t>
            </a:r>
            <a:r>
              <a:rPr lang="en-US" dirty="0" err="1" smtClean="0">
                <a:sym typeface="Symbol"/>
              </a:rPr>
              <a:t>Motzkin</a:t>
            </a:r>
            <a:r>
              <a:rPr lang="en-US" dirty="0" smtClean="0">
                <a:sym typeface="Symbol"/>
              </a:rPr>
              <a:t> elimination:</a:t>
            </a:r>
          </a:p>
          <a:p>
            <a:pPr lvl="1"/>
            <a:endParaRPr lang="en-US" dirty="0" smtClean="0">
              <a:sym typeface="Symbol"/>
            </a:endParaRPr>
          </a:p>
          <a:p>
            <a:pPr lvl="1"/>
            <a:r>
              <a:rPr lang="en-US" dirty="0" smtClean="0">
                <a:sym typeface="Symbol"/>
              </a:rPr>
              <a:t>Standard Simplex</a:t>
            </a:r>
          </a:p>
          <a:p>
            <a:pPr lvl="1"/>
            <a:r>
              <a:rPr lang="en-US" dirty="0" smtClean="0">
                <a:solidFill>
                  <a:srgbClr xmlns:mc="http://schemas.openxmlformats.org/markup-compatibility/2006" xmlns:a14="http://schemas.microsoft.com/office/drawing/2007/7/7/main" val="FF0000" mc:Ignorable=""/>
                </a:solidFill>
                <a:sym typeface="Symbol"/>
              </a:rPr>
              <a:t>General Form Simplex</a:t>
            </a:r>
          </a:p>
        </p:txBody>
      </p:sp>
      <p:pic>
        <p:nvPicPr>
          <p:cNvPr id="1027" name="Picture 3"/>
          <p:cNvPicPr>
            <a:picLocks noChangeAspect="1" noChangeArrowheads="1"/>
          </p:cNvPicPr>
          <p:nvPr/>
        </p:nvPicPr>
        <p:blipFill>
          <a:blip r:embed="rId2" cstate="print"/>
          <a:srcRect/>
          <a:stretch>
            <a:fillRect/>
          </a:stretch>
        </p:blipFill>
        <p:spPr bwMode="auto">
          <a:xfrm>
            <a:off x="1436034" y="2910448"/>
            <a:ext cx="4210050" cy="409575"/>
          </a:xfrm>
          <a:prstGeom prst="rect">
            <a:avLst/>
          </a:prstGeom>
          <a:noFill/>
          <a:ln w="9525">
            <a:noFill/>
            <a:miter lim="800000"/>
            <a:headEnd/>
            <a:tailEnd/>
          </a:ln>
          <a:effectLst/>
        </p:spPr>
      </p:pic>
    </p:spTree>
    <p:extLst>
      <p:ext uri="{BB962C8B-B14F-4D97-AF65-F5344CB8AC3E}">
        <p14:creationId xmlns:p14="http://schemas.microsoft.com/office/powerpoint/2007/7/12/main" val="317255173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Difference Logic:   a – b </a:t>
            </a:r>
            <a:r>
              <a:rPr lang="en-US" dirty="0" smtClean="0">
                <a:cs typeface="Calibri" pitchFamily="34" charset="0"/>
                <a:sym typeface="Symbol"/>
              </a:rPr>
              <a:t> 5</a:t>
            </a:r>
            <a:endParaRPr lang="en-US" dirty="0">
              <a:latin typeface="Calibri" pitchFamily="34" charset="0"/>
              <a:cs typeface="Calibri" pitchFamily="34" charset="0"/>
            </a:endParaRPr>
          </a:p>
        </p:txBody>
      </p:sp>
      <p:sp>
        <p:nvSpPr>
          <p:cNvPr id="7" name="Content Placeholder 15"/>
          <p:cNvSpPr txBox="1">
            <a:spLocks/>
          </p:cNvSpPr>
          <p:nvPr/>
        </p:nvSpPr>
        <p:spPr>
          <a:xfrm>
            <a:off x="731109" y="2011185"/>
            <a:ext cx="7167448" cy="3939540"/>
          </a:xfrm>
          <a:prstGeom prst="rect">
            <a:avLst/>
          </a:prstGeom>
        </p:spPr>
        <p:txBody>
          <a:bodyPr vert="horz" wrap="square" lIns="0" tIns="0" rIns="0" bIns="0" rtlCol="0">
            <a:spAutoFit/>
          </a:bodyPr>
          <a:lstStyle/>
          <a:p>
            <a:pPr marL="384954" indent="-384954" algn="ctr">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Very useful in practice!</a:t>
            </a:r>
          </a:p>
          <a:p>
            <a:pPr marL="384954" indent="-384954" algn="ctr">
              <a:lnSpc>
                <a:spcPct val="90000"/>
              </a:lnSpc>
              <a:spcBef>
                <a:spcPts val="600"/>
              </a:spcBef>
              <a:buSzPct val="90000"/>
            </a:pPr>
            <a:endPar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endParaRPr>
          </a:p>
          <a:p>
            <a:pPr algn="ctr">
              <a:lnSpc>
                <a:spcPct val="90000"/>
              </a:lnSpc>
              <a:spcBef>
                <a:spcPts val="600"/>
              </a:spcBef>
              <a:buSzPct val="90000"/>
            </a:pPr>
            <a:r>
              <a:rPr lang="en-US" sz="2400" dirty="0" smtClean="0">
                <a:solidFill>
                  <a:schemeClr val="bg1"/>
                </a:solidFill>
                <a:latin typeface="Calibri" pitchFamily="34" charset="0"/>
                <a:cs typeface="Calibri" pitchFamily="34" charset="0"/>
                <a:sym typeface="Symbol"/>
              </a:rPr>
              <a:t>Most arithmetical constraints in software verification/analysis are in this fragment.</a:t>
            </a:r>
          </a:p>
          <a:p>
            <a:pPr algn="ctr">
              <a:lnSpc>
                <a:spcPct val="90000"/>
              </a:lnSpc>
              <a:spcBef>
                <a:spcPts val="600"/>
              </a:spcBef>
              <a:buSzPct val="90000"/>
            </a:pPr>
            <a:endPar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endParaRPr>
          </a:p>
          <a:p>
            <a:pPr algn="ctr">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x := x + 1</a:t>
            </a:r>
          </a:p>
          <a:p>
            <a:pPr algn="ctr">
              <a:lnSpc>
                <a:spcPct val="90000"/>
              </a:lnSpc>
              <a:spcBef>
                <a:spcPts val="600"/>
              </a:spcBef>
              <a:buSzPct val="90000"/>
            </a:pPr>
            <a:endPar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endParaRPr>
          </a:p>
          <a:p>
            <a:pPr algn="ctr">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x</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1</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x</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0</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+ 1</a:t>
            </a:r>
          </a:p>
          <a:p>
            <a:pPr algn="ctr">
              <a:lnSpc>
                <a:spcPct val="90000"/>
              </a:lnSpc>
              <a:spcBef>
                <a:spcPts val="600"/>
              </a:spcBef>
              <a:buSzPct val="90000"/>
            </a:pPr>
            <a:endPar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endParaRPr>
          </a:p>
          <a:p>
            <a:pPr algn="ctr">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x</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1</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x</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0</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1, x</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0</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x</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1</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1   </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p:txBody>
      </p:sp>
      <p:sp>
        <p:nvSpPr>
          <p:cNvPr id="8" name="Down Arrow 7"/>
          <p:cNvSpPr/>
          <p:nvPr/>
        </p:nvSpPr>
        <p:spPr bwMode="auto">
          <a:xfrm>
            <a:off x="4061012" y="4303058"/>
            <a:ext cx="376517" cy="412377"/>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9" name="Down Arrow 8"/>
          <p:cNvSpPr/>
          <p:nvPr/>
        </p:nvSpPr>
        <p:spPr bwMode="auto">
          <a:xfrm>
            <a:off x="4069972" y="5145763"/>
            <a:ext cx="376517" cy="412377"/>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extLst>
      <p:ext uri="{BB962C8B-B14F-4D97-AF65-F5344CB8AC3E}">
        <p14:creationId xmlns:p14="http://schemas.microsoft.com/office/powerpoint/2007/7/12/main" val="1292145151"/>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Job shop scheduling</a:t>
            </a:r>
            <a:endParaRPr lang="en-US" dirty="0">
              <a:latin typeface="Calibri" pitchFamily="34" charset="0"/>
              <a:cs typeface="Calibri" pitchFamily="34" charset="0"/>
            </a:endParaRPr>
          </a:p>
        </p:txBody>
      </p:sp>
      <p:pic>
        <p:nvPicPr>
          <p:cNvPr id="3075" name="Picture 3"/>
          <p:cNvPicPr>
            <a:picLocks noChangeAspect="1" noChangeArrowheads="1"/>
          </p:cNvPicPr>
          <p:nvPr/>
        </p:nvPicPr>
        <p:blipFill>
          <a:blip r:embed="rId2" cstate="print"/>
          <a:srcRect/>
          <a:stretch>
            <a:fillRect/>
          </a:stretch>
        </p:blipFill>
        <p:spPr bwMode="auto">
          <a:xfrm>
            <a:off x="119063" y="2179833"/>
            <a:ext cx="8905875" cy="3000375"/>
          </a:xfrm>
          <a:prstGeom prst="rect">
            <a:avLst/>
          </a:prstGeom>
          <a:noFill/>
          <a:ln w="9525">
            <a:noFill/>
            <a:miter lim="800000"/>
            <a:headEnd/>
            <a:tailEnd/>
          </a:ln>
          <a:effectLst/>
        </p:spPr>
      </p:pic>
    </p:spTree>
    <p:extLst>
      <p:ext uri="{BB962C8B-B14F-4D97-AF65-F5344CB8AC3E}">
        <p14:creationId xmlns:p14="http://schemas.microsoft.com/office/powerpoint/2007/7/12/main" val="31711062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Difference Logic</a:t>
            </a:r>
            <a:endParaRPr lang="en-US" dirty="0">
              <a:latin typeface="Calibri" pitchFamily="34" charset="0"/>
              <a:cs typeface="Calibri" pitchFamily="34" charset="0"/>
            </a:endParaRPr>
          </a:p>
        </p:txBody>
      </p:sp>
      <p:pic>
        <p:nvPicPr>
          <p:cNvPr id="1027" name="Picture 3"/>
          <p:cNvPicPr>
            <a:picLocks noChangeAspect="1" noChangeArrowheads="1"/>
          </p:cNvPicPr>
          <p:nvPr/>
        </p:nvPicPr>
        <p:blipFill>
          <a:blip r:embed="rId2" cstate="print"/>
          <a:srcRect/>
          <a:stretch>
            <a:fillRect/>
          </a:stretch>
        </p:blipFill>
        <p:spPr bwMode="auto">
          <a:xfrm>
            <a:off x="1436034" y="2910448"/>
            <a:ext cx="4210050" cy="409575"/>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cstate="print"/>
          <a:srcRect/>
          <a:stretch>
            <a:fillRect/>
          </a:stretch>
        </p:blipFill>
        <p:spPr bwMode="auto">
          <a:xfrm>
            <a:off x="1110495" y="2222710"/>
            <a:ext cx="6438900" cy="3829050"/>
          </a:xfrm>
          <a:prstGeom prst="rect">
            <a:avLst/>
          </a:prstGeom>
          <a:noFill/>
          <a:ln w="9525">
            <a:noFill/>
            <a:miter lim="800000"/>
            <a:headEnd/>
            <a:tailEnd/>
          </a:ln>
          <a:effectLst/>
        </p:spPr>
      </p:pic>
      <p:sp>
        <p:nvSpPr>
          <p:cNvPr id="7" name="Content Placeholder 15"/>
          <p:cNvSpPr txBox="1">
            <a:spLocks/>
          </p:cNvSpPr>
          <p:nvPr/>
        </p:nvSpPr>
        <p:spPr>
          <a:xfrm>
            <a:off x="829721" y="1437444"/>
            <a:ext cx="7167448" cy="1151084"/>
          </a:xfrm>
          <a:prstGeom prst="rect">
            <a:avLst/>
          </a:prstGeom>
        </p:spPr>
        <p:txBody>
          <a:bodyPr vert="horz" wrap="square" lIns="0" tIns="0" rIns="0" bIns="0" rtlCol="0">
            <a:spAutoFit/>
          </a:bodyPr>
          <a:lstStyle/>
          <a:p>
            <a:pPr marL="384954" indent="-384954" algn="ctr">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Chasing negative cycles!</a:t>
            </a:r>
          </a:p>
          <a:p>
            <a:pPr marL="384954" indent="-384954" algn="ctr">
              <a:lnSpc>
                <a:spcPct val="90000"/>
              </a:lnSpc>
              <a:spcBef>
                <a:spcPts val="600"/>
              </a:spcBef>
              <a:buSzPct val="90000"/>
            </a:pPr>
            <a:r>
              <a:rPr lang="en-US" sz="2400" dirty="0" smtClean="0">
                <a:solidFill>
                  <a:schemeClr val="bg1"/>
                </a:solidFill>
                <a:latin typeface="Calibri" pitchFamily="34" charset="0"/>
                <a:cs typeface="Calibri" pitchFamily="34" charset="0"/>
                <a:sym typeface="Symbol"/>
              </a:rPr>
              <a:t>Algorithms based on Bellman-Ford (O(</a:t>
            </a:r>
            <a:r>
              <a:rPr lang="en-US" sz="2400" dirty="0" err="1" smtClean="0">
                <a:solidFill>
                  <a:schemeClr val="bg1"/>
                </a:solidFill>
                <a:latin typeface="Calibri" pitchFamily="34" charset="0"/>
                <a:cs typeface="Calibri" pitchFamily="34" charset="0"/>
                <a:sym typeface="Symbol"/>
              </a:rPr>
              <a:t>mn</a:t>
            </a:r>
            <a:r>
              <a:rPr lang="en-US" sz="2400" dirty="0" smtClean="0">
                <a:solidFill>
                  <a:schemeClr val="bg1"/>
                </a:solidFill>
                <a:latin typeface="Calibri" pitchFamily="34" charset="0"/>
                <a:cs typeface="Calibri" pitchFamily="34" charset="0"/>
                <a:sym typeface="Symbol"/>
              </a:rPr>
              <a:t>)).</a:t>
            </a:r>
            <a:endParaRPr lang="en-US" sz="2400" dirty="0" smtClean="0">
              <a:solidFill>
                <a:schemeClr val="bg1"/>
              </a:solidFill>
              <a:latin typeface="Calibri" pitchFamily="34" charset="0"/>
              <a:sym typeface="Symbol"/>
            </a:endParaRPr>
          </a:p>
          <a:p>
            <a:pPr marL="384954" marR="0" lvl="0" indent="-384954" algn="l" defTabSz="914363" rtl="0" eaLnBrk="1" fontAlgn="auto" latinLnBrk="0" hangingPunct="1">
              <a:lnSpc>
                <a:spcPct val="90000"/>
              </a:lnSpc>
              <a:spcBef>
                <a:spcPts val="6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p:txBody>
      </p:sp>
    </p:spTree>
    <p:extLst>
      <p:ext uri="{BB962C8B-B14F-4D97-AF65-F5344CB8AC3E}">
        <p14:creationId xmlns:p14="http://schemas.microsoft.com/office/powerpoint/2007/7/12/main" val="140240308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sz="4800" dirty="0" smtClean="0">
                <a:latin typeface="Calibri" pitchFamily="34" charset="0"/>
                <a:cs typeface="Calibri" pitchFamily="34" charset="0"/>
              </a:rPr>
              <a:t>General Form</a:t>
            </a:r>
            <a:endParaRPr lang="en-US" sz="4800" dirty="0">
              <a:latin typeface="Calibri" pitchFamily="34" charset="0"/>
              <a:cs typeface="Calibri"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728943" y="1818716"/>
            <a:ext cx="7524750" cy="4762500"/>
          </a:xfrm>
          <a:prstGeom prst="rect">
            <a:avLst/>
          </a:prstGeom>
          <a:noFill/>
          <a:ln w="9525">
            <a:noFill/>
            <a:miter lim="800000"/>
            <a:headEnd/>
            <a:tailEnd/>
          </a:ln>
          <a:effectLst/>
        </p:spPr>
      </p:pic>
      <p:cxnSp>
        <p:nvCxnSpPr>
          <p:cNvPr id="8" name="Straight Connector 7"/>
          <p:cNvCxnSpPr/>
          <p:nvPr/>
        </p:nvCxnSpPr>
        <p:spPr>
          <a:xfrm>
            <a:off x="1264024" y="4320988"/>
            <a:ext cx="179294" cy="896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698419" y="4320983"/>
            <a:ext cx="179294" cy="896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07/7/12/main" val="136465319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From Definitions to a Tableau</a:t>
            </a:r>
            <a:endParaRPr lang="en-US" dirty="0">
              <a:latin typeface="Calibri" pitchFamily="34" charset="0"/>
              <a:cs typeface="Calibri" pitchFamily="34" charset="0"/>
            </a:endParaRPr>
          </a:p>
        </p:txBody>
      </p:sp>
      <p:sp>
        <p:nvSpPr>
          <p:cNvPr id="4" name="Content Placeholder 3"/>
          <p:cNvSpPr>
            <a:spLocks noGrp="1"/>
          </p:cNvSpPr>
          <p:nvPr>
            <p:ph idx="1"/>
          </p:nvPr>
        </p:nvSpPr>
        <p:spPr>
          <a:xfrm>
            <a:off x="2041801" y="1941624"/>
            <a:ext cx="3202551" cy="387798"/>
          </a:xfrm>
        </p:spPr>
        <p:txBody>
          <a:bodyPr/>
          <a:lstStyle/>
          <a:p>
            <a:pPr>
              <a:buNone/>
            </a:pPr>
            <a:r>
              <a:rPr lang="en-US" dirty="0" smtClean="0"/>
              <a:t>s</a:t>
            </a:r>
            <a:r>
              <a:rPr lang="en-US" baseline="-25000" dirty="0" smtClean="0"/>
              <a:t>1</a:t>
            </a:r>
            <a:r>
              <a:rPr lang="en-US" dirty="0" smtClean="0"/>
              <a:t> </a:t>
            </a:r>
            <a:r>
              <a:rPr lang="en-US" dirty="0" smtClean="0">
                <a:sym typeface="Symbol"/>
              </a:rPr>
              <a:t></a:t>
            </a:r>
            <a:r>
              <a:rPr lang="en-US" dirty="0" smtClean="0"/>
              <a:t> x + y,    s</a:t>
            </a:r>
            <a:r>
              <a:rPr lang="en-US" baseline="-25000" dirty="0" smtClean="0"/>
              <a:t>2</a:t>
            </a:r>
            <a:r>
              <a:rPr lang="en-US" dirty="0" smtClean="0"/>
              <a:t> </a:t>
            </a:r>
            <a:r>
              <a:rPr lang="en-US" dirty="0" smtClean="0">
                <a:sym typeface="Symbol"/>
              </a:rPr>
              <a:t></a:t>
            </a:r>
            <a:r>
              <a:rPr lang="en-US" dirty="0" smtClean="0"/>
              <a:t> x + 2y</a:t>
            </a:r>
          </a:p>
        </p:txBody>
      </p:sp>
    </p:spTree>
    <p:extLst>
      <p:ext uri="{BB962C8B-B14F-4D97-AF65-F5344CB8AC3E}">
        <p14:creationId xmlns:p14="http://schemas.microsoft.com/office/powerpoint/2007/7/12/main" val="428435675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From Definitions to a Tableau</a:t>
            </a:r>
            <a:endParaRPr lang="en-US" dirty="0">
              <a:latin typeface="Calibri" pitchFamily="34" charset="0"/>
              <a:cs typeface="Calibri" pitchFamily="34" charset="0"/>
            </a:endParaRPr>
          </a:p>
        </p:txBody>
      </p:sp>
      <p:sp>
        <p:nvSpPr>
          <p:cNvPr id="4" name="Content Placeholder 3"/>
          <p:cNvSpPr>
            <a:spLocks noGrp="1"/>
          </p:cNvSpPr>
          <p:nvPr>
            <p:ph idx="1"/>
          </p:nvPr>
        </p:nvSpPr>
        <p:spPr>
          <a:xfrm>
            <a:off x="2041801" y="1941624"/>
            <a:ext cx="3202551" cy="387798"/>
          </a:xfrm>
        </p:spPr>
        <p:txBody>
          <a:bodyPr/>
          <a:lstStyle/>
          <a:p>
            <a:pPr>
              <a:buNone/>
            </a:pPr>
            <a:r>
              <a:rPr lang="en-US" dirty="0" smtClean="0"/>
              <a:t>s</a:t>
            </a:r>
            <a:r>
              <a:rPr lang="en-US" baseline="-25000" dirty="0" smtClean="0"/>
              <a:t>1</a:t>
            </a:r>
            <a:r>
              <a:rPr lang="en-US" dirty="0" smtClean="0"/>
              <a:t> </a:t>
            </a:r>
            <a:r>
              <a:rPr lang="en-US" dirty="0" smtClean="0">
                <a:sym typeface="Symbol"/>
              </a:rPr>
              <a:t></a:t>
            </a:r>
            <a:r>
              <a:rPr lang="en-US" dirty="0" smtClean="0"/>
              <a:t> x + y,    s</a:t>
            </a:r>
            <a:r>
              <a:rPr lang="en-US" baseline="-25000" dirty="0" smtClean="0"/>
              <a:t>2</a:t>
            </a:r>
            <a:r>
              <a:rPr lang="en-US" dirty="0" smtClean="0"/>
              <a:t> </a:t>
            </a:r>
            <a:r>
              <a:rPr lang="en-US" dirty="0" smtClean="0">
                <a:sym typeface="Symbol"/>
              </a:rPr>
              <a:t></a:t>
            </a:r>
            <a:r>
              <a:rPr lang="en-US" dirty="0" smtClean="0"/>
              <a:t> x + 2y</a:t>
            </a:r>
          </a:p>
        </p:txBody>
      </p:sp>
      <p:sp>
        <p:nvSpPr>
          <p:cNvPr id="5" name="Down Arrow 4"/>
          <p:cNvSpPr/>
          <p:nvPr/>
        </p:nvSpPr>
        <p:spPr bwMode="auto">
          <a:xfrm>
            <a:off x="3164541" y="2447363"/>
            <a:ext cx="484632" cy="691537"/>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 name="Content Placeholder 3"/>
          <p:cNvSpPr txBox="1">
            <a:spLocks/>
          </p:cNvSpPr>
          <p:nvPr/>
        </p:nvSpPr>
        <p:spPr>
          <a:xfrm>
            <a:off x="2723120" y="3241506"/>
            <a:ext cx="1588905" cy="86177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s</a:t>
            </a:r>
            <a:r>
              <a:rPr kumimoji="0" lang="en-US" sz="28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1</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x + y,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s</a:t>
            </a:r>
            <a:r>
              <a:rPr kumimoji="0" lang="en-US" sz="28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x + 2y</a:t>
            </a:r>
          </a:p>
        </p:txBody>
      </p:sp>
    </p:spTree>
    <p:extLst>
      <p:ext uri="{BB962C8B-B14F-4D97-AF65-F5344CB8AC3E}">
        <p14:creationId xmlns:p14="http://schemas.microsoft.com/office/powerpoint/2007/7/12/main" val="1024869184"/>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From Definitions to a Tableau</a:t>
            </a:r>
            <a:endParaRPr lang="en-US" dirty="0">
              <a:latin typeface="Calibri" pitchFamily="34" charset="0"/>
              <a:cs typeface="Calibri" pitchFamily="34" charset="0"/>
            </a:endParaRPr>
          </a:p>
        </p:txBody>
      </p:sp>
      <p:sp>
        <p:nvSpPr>
          <p:cNvPr id="4" name="Content Placeholder 3"/>
          <p:cNvSpPr>
            <a:spLocks noGrp="1"/>
          </p:cNvSpPr>
          <p:nvPr>
            <p:ph idx="1"/>
          </p:nvPr>
        </p:nvSpPr>
        <p:spPr>
          <a:xfrm>
            <a:off x="2041801" y="1941624"/>
            <a:ext cx="3202551" cy="387798"/>
          </a:xfrm>
        </p:spPr>
        <p:txBody>
          <a:bodyPr/>
          <a:lstStyle/>
          <a:p>
            <a:pPr>
              <a:buNone/>
            </a:pPr>
            <a:r>
              <a:rPr lang="en-US" dirty="0" smtClean="0"/>
              <a:t>s</a:t>
            </a:r>
            <a:r>
              <a:rPr lang="en-US" baseline="-25000" dirty="0" smtClean="0"/>
              <a:t>1</a:t>
            </a:r>
            <a:r>
              <a:rPr lang="en-US" dirty="0" smtClean="0"/>
              <a:t> </a:t>
            </a:r>
            <a:r>
              <a:rPr lang="en-US" dirty="0" smtClean="0">
                <a:sym typeface="Symbol"/>
              </a:rPr>
              <a:t></a:t>
            </a:r>
            <a:r>
              <a:rPr lang="en-US" dirty="0" smtClean="0"/>
              <a:t> x + y,    s</a:t>
            </a:r>
            <a:r>
              <a:rPr lang="en-US" baseline="-25000" dirty="0" smtClean="0"/>
              <a:t>2</a:t>
            </a:r>
            <a:r>
              <a:rPr lang="en-US" dirty="0" smtClean="0"/>
              <a:t> </a:t>
            </a:r>
            <a:r>
              <a:rPr lang="en-US" dirty="0" smtClean="0">
                <a:sym typeface="Symbol"/>
              </a:rPr>
              <a:t></a:t>
            </a:r>
            <a:r>
              <a:rPr lang="en-US" dirty="0" smtClean="0"/>
              <a:t> x + 2y</a:t>
            </a:r>
          </a:p>
        </p:txBody>
      </p:sp>
      <p:sp>
        <p:nvSpPr>
          <p:cNvPr id="5" name="Down Arrow 4"/>
          <p:cNvSpPr/>
          <p:nvPr/>
        </p:nvSpPr>
        <p:spPr bwMode="auto">
          <a:xfrm>
            <a:off x="3164541" y="2447363"/>
            <a:ext cx="484632" cy="691537"/>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 name="Content Placeholder 3"/>
          <p:cNvSpPr txBox="1">
            <a:spLocks/>
          </p:cNvSpPr>
          <p:nvPr/>
        </p:nvSpPr>
        <p:spPr>
          <a:xfrm>
            <a:off x="2723120" y="3241506"/>
            <a:ext cx="1588905" cy="86177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s</a:t>
            </a:r>
            <a:r>
              <a:rPr kumimoji="0" lang="en-US" sz="28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1</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x + y,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s</a:t>
            </a:r>
            <a:r>
              <a:rPr kumimoji="0" lang="en-US" sz="28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x + 2y</a:t>
            </a:r>
          </a:p>
        </p:txBody>
      </p:sp>
      <p:sp>
        <p:nvSpPr>
          <p:cNvPr id="7" name="Content Placeholder 3"/>
          <p:cNvSpPr txBox="1">
            <a:spLocks/>
          </p:cNvSpPr>
          <p:nvPr/>
        </p:nvSpPr>
        <p:spPr>
          <a:xfrm>
            <a:off x="2642437" y="4891013"/>
            <a:ext cx="1830952" cy="86177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s</a:t>
            </a:r>
            <a:r>
              <a:rPr kumimoji="0" lang="en-US" sz="28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1</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noProof="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x </a:t>
            </a:r>
            <a:r>
              <a:rPr lang="en-US" sz="2800" dirty="0" smtClean="0">
                <a:solidFill>
                  <a:schemeClr val="bg1"/>
                </a:solidFill>
                <a:latin typeface="Calibri" pitchFamily="34" charset="0"/>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y</a:t>
            </a:r>
            <a:r>
              <a:rPr lang="en-US" sz="2800" dirty="0" smtClean="0">
                <a:solidFill>
                  <a:schemeClr val="bg1"/>
                </a:solidFill>
                <a:latin typeface="Calibri" pitchFamily="34" charset="0"/>
              </a:rPr>
              <a:t>   = 0</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s</a:t>
            </a:r>
            <a:r>
              <a:rPr kumimoji="0" lang="en-US" sz="28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noProof="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x - 2y = 0</a:t>
            </a:r>
          </a:p>
        </p:txBody>
      </p:sp>
      <p:sp>
        <p:nvSpPr>
          <p:cNvPr id="8" name="Down Arrow 7"/>
          <p:cNvSpPr/>
          <p:nvPr/>
        </p:nvSpPr>
        <p:spPr bwMode="auto">
          <a:xfrm>
            <a:off x="3182471" y="4141694"/>
            <a:ext cx="484632" cy="691537"/>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extLst>
      <p:ext uri="{BB962C8B-B14F-4D97-AF65-F5344CB8AC3E}">
        <p14:creationId xmlns:p14="http://schemas.microsoft.com/office/powerpoint/2007/7/12/main" val="337127134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sz="4800" dirty="0" err="1" smtClean="0"/>
              <a:t>Satisfiability</a:t>
            </a:r>
            <a:r>
              <a:rPr lang="en-US" sz="4800" dirty="0" smtClean="0"/>
              <a:t> &amp; Validity: examples</a:t>
            </a:r>
            <a:endParaRPr lang="en-US" sz="4800" dirty="0"/>
          </a:p>
        </p:txBody>
      </p:sp>
      <p:sp>
        <p:nvSpPr>
          <p:cNvPr id="3" name="Content Placeholder 2"/>
          <p:cNvSpPr>
            <a:spLocks noGrp="1"/>
          </p:cNvSpPr>
          <p:nvPr>
            <p:ph idx="1"/>
          </p:nvPr>
        </p:nvSpPr>
        <p:spPr>
          <a:xfrm>
            <a:off x="381000" y="1412875"/>
            <a:ext cx="8382000" cy="2757678"/>
          </a:xfrm>
        </p:spPr>
        <p:txBody>
          <a:bodyPr/>
          <a:lstStyle/>
          <a:p>
            <a:pPr>
              <a:buNone/>
            </a:pPr>
            <a:r>
              <a:rPr lang="en-US" i="1" dirty="0" smtClean="0">
                <a:sym typeface="Symbol"/>
              </a:rPr>
              <a:t>p </a:t>
            </a:r>
            <a:r>
              <a:rPr lang="en-US" dirty="0" smtClean="0">
                <a:sym typeface="Symbol"/>
              </a:rPr>
              <a:t> </a:t>
            </a:r>
            <a:r>
              <a:rPr lang="en-US" i="1" dirty="0" smtClean="0">
                <a:sym typeface="Symbol"/>
              </a:rPr>
              <a:t>q </a:t>
            </a:r>
            <a:r>
              <a:rPr lang="en-US" dirty="0" smtClean="0">
                <a:sym typeface="Symbol"/>
              </a:rPr>
              <a:t> </a:t>
            </a:r>
            <a:r>
              <a:rPr lang="en-US" i="1" dirty="0" smtClean="0">
                <a:sym typeface="Symbol"/>
              </a:rPr>
              <a:t>q </a:t>
            </a:r>
            <a:r>
              <a:rPr lang="en-US" dirty="0" smtClean="0">
                <a:sym typeface="Symbol"/>
              </a:rPr>
              <a:t> </a:t>
            </a:r>
            <a:r>
              <a:rPr lang="en-US" i="1" dirty="0" smtClean="0">
                <a:sym typeface="Symbol"/>
              </a:rPr>
              <a:t>p                 </a:t>
            </a:r>
            <a:r>
              <a:rPr lang="en-US" dirty="0" smtClean="0">
                <a:solidFill>
                  <a:srgbClr xmlns:mc="http://schemas.openxmlformats.org/markup-compatibility/2006" xmlns:a14="http://schemas.microsoft.com/office/drawing/2007/7/7/main" val="FF0000" mc:Ignorable=""/>
                </a:solidFill>
                <a:sym typeface="Symbol"/>
              </a:rPr>
              <a:t>VALID</a:t>
            </a:r>
            <a:endParaRPr lang="en-US" i="1" dirty="0" smtClean="0">
              <a:solidFill>
                <a:srgbClr xmlns:mc="http://schemas.openxmlformats.org/markup-compatibility/2006" xmlns:a14="http://schemas.microsoft.com/office/drawing/2007/7/7/main" val="FF0000" mc:Ignorable=""/>
              </a:solidFill>
              <a:sym typeface="Symbol"/>
            </a:endParaRPr>
          </a:p>
          <a:p>
            <a:pPr>
              <a:buNone/>
            </a:pPr>
            <a:endParaRPr lang="en-US" i="1" dirty="0" smtClean="0">
              <a:solidFill>
                <a:srgbClr xmlns:mc="http://schemas.openxmlformats.org/markup-compatibility/2006" xmlns:a14="http://schemas.microsoft.com/office/drawing/2007/7/7/main" val="FF0000" mc:Ignorable=""/>
              </a:solidFill>
              <a:sym typeface="Symbol"/>
            </a:endParaRPr>
          </a:p>
          <a:p>
            <a:pPr>
              <a:buNone/>
            </a:pPr>
            <a:r>
              <a:rPr lang="en-US" i="1" dirty="0" smtClean="0">
                <a:sym typeface="Symbol"/>
              </a:rPr>
              <a:t>p </a:t>
            </a:r>
            <a:r>
              <a:rPr lang="en-US" dirty="0" smtClean="0">
                <a:sym typeface="Symbol"/>
              </a:rPr>
              <a:t> </a:t>
            </a:r>
            <a:r>
              <a:rPr lang="en-US" i="1" dirty="0" smtClean="0">
                <a:sym typeface="Symbol"/>
              </a:rPr>
              <a:t>q </a:t>
            </a:r>
            <a:r>
              <a:rPr lang="en-US" dirty="0" smtClean="0">
                <a:sym typeface="Symbol"/>
              </a:rPr>
              <a:t> </a:t>
            </a:r>
            <a:r>
              <a:rPr lang="en-US" i="1" dirty="0" smtClean="0">
                <a:sym typeface="Symbol"/>
              </a:rPr>
              <a:t>q                        </a:t>
            </a:r>
            <a:r>
              <a:rPr lang="en-US" dirty="0" smtClean="0">
                <a:solidFill>
                  <a:srgbClr xmlns:mc="http://schemas.openxmlformats.org/markup-compatibility/2006" xmlns:a14="http://schemas.microsoft.com/office/drawing/2007/7/7/main" val="FF0000" mc:Ignorable=""/>
                </a:solidFill>
                <a:sym typeface="Symbol"/>
              </a:rPr>
              <a:t>SATISFIABLE</a:t>
            </a:r>
            <a:endParaRPr lang="en-US" i="1" dirty="0" smtClean="0">
              <a:solidFill>
                <a:srgbClr xmlns:mc="http://schemas.openxmlformats.org/markup-compatibility/2006" xmlns:a14="http://schemas.microsoft.com/office/drawing/2007/7/7/main" val="FF0000" mc:Ignorable=""/>
              </a:solidFill>
              <a:sym typeface="Symbol"/>
            </a:endParaRPr>
          </a:p>
          <a:p>
            <a:pPr>
              <a:buNone/>
            </a:pPr>
            <a:endParaRPr lang="en-US" i="1" dirty="0" smtClean="0">
              <a:solidFill>
                <a:srgbClr xmlns:mc="http://schemas.openxmlformats.org/markup-compatibility/2006" xmlns:a14="http://schemas.microsoft.com/office/drawing/2007/7/7/main" val="FF0000" mc:Ignorable=""/>
              </a:solidFill>
              <a:sym typeface="Symbol"/>
            </a:endParaRPr>
          </a:p>
          <a:p>
            <a:pPr>
              <a:buNone/>
            </a:pPr>
            <a:r>
              <a:rPr lang="en-US" i="1" dirty="0" smtClean="0">
                <a:sym typeface="Symbol"/>
              </a:rPr>
              <a:t>p </a:t>
            </a:r>
            <a:r>
              <a:rPr lang="en-US" dirty="0" smtClean="0">
                <a:sym typeface="Symbol"/>
              </a:rPr>
              <a:t> </a:t>
            </a:r>
            <a:r>
              <a:rPr lang="en-US" i="1" dirty="0" smtClean="0">
                <a:sym typeface="Symbol"/>
              </a:rPr>
              <a:t>q  </a:t>
            </a:r>
            <a:r>
              <a:rPr lang="en-US" dirty="0" smtClean="0">
                <a:sym typeface="Symbol"/>
              </a:rPr>
              <a:t> (</a:t>
            </a:r>
            <a:r>
              <a:rPr lang="en-US" i="1" dirty="0" smtClean="0">
                <a:sym typeface="Symbol"/>
              </a:rPr>
              <a:t>p </a:t>
            </a:r>
            <a:r>
              <a:rPr lang="en-US" dirty="0" smtClean="0">
                <a:sym typeface="Symbol"/>
              </a:rPr>
              <a:t> </a:t>
            </a:r>
            <a:r>
              <a:rPr lang="en-US" i="1" dirty="0" smtClean="0">
                <a:sym typeface="Symbol"/>
              </a:rPr>
              <a:t>q</a:t>
            </a:r>
            <a:r>
              <a:rPr lang="en-US" dirty="0" smtClean="0">
                <a:sym typeface="Symbol"/>
              </a:rPr>
              <a:t>)</a:t>
            </a:r>
            <a:r>
              <a:rPr lang="en-US" dirty="0" smtClean="0">
                <a:solidFill>
                  <a:srgbClr xmlns:mc="http://schemas.openxmlformats.org/markup-compatibility/2006" xmlns:a14="http://schemas.microsoft.com/office/drawing/2007/7/7/main" val="FF0000" mc:Ignorable=""/>
                </a:solidFill>
                <a:sym typeface="Symbol"/>
              </a:rPr>
              <a:t>         UNSATISFIABLE</a:t>
            </a:r>
          </a:p>
          <a:p>
            <a:pPr>
              <a:buNone/>
            </a:pPr>
            <a:endParaRPr lang="en-US" i="1" dirty="0" smtClean="0">
              <a:solidFill>
                <a:srgbClr xmlns:mc="http://schemas.openxmlformats.org/markup-compatibility/2006" xmlns:a14="http://schemas.microsoft.com/office/drawing/2007/7/7/main" val="FF0000" mc:Ignorable=""/>
              </a:solidFill>
              <a:sym typeface="Symbol"/>
            </a:endParaRPr>
          </a:p>
        </p:txBody>
      </p:sp>
      <p:pic>
        <p:nvPicPr>
          <p:cNvPr id="2050" name="Picture 2"/>
          <p:cNvPicPr>
            <a:picLocks noChangeAspect="1" noChangeArrowheads="1"/>
          </p:cNvPicPr>
          <p:nvPr/>
        </p:nvPicPr>
        <p:blipFill>
          <a:blip r:embed="rId2" cstate="print"/>
          <a:srcRect/>
          <a:stretch>
            <a:fillRect/>
          </a:stretch>
        </p:blipFill>
        <p:spPr bwMode="auto">
          <a:xfrm>
            <a:off x="1585480" y="4157663"/>
            <a:ext cx="6076950" cy="2200275"/>
          </a:xfrm>
          <a:prstGeom prst="rect">
            <a:avLst/>
          </a:prstGeom>
          <a:noFill/>
          <a:ln w="9525">
            <a:noFill/>
            <a:miter lim="800000"/>
            <a:headEnd/>
            <a:tailEnd/>
          </a:ln>
        </p:spPr>
      </p:pic>
    </p:spTree>
    <p:extLst>
      <p:ext uri="{BB962C8B-B14F-4D97-AF65-F5344CB8AC3E}">
        <p14:creationId xmlns:p14="http://schemas.microsoft.com/office/powerpoint/2007/7/12/main" val="160937235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From Definitions to a Tableau</a:t>
            </a:r>
            <a:endParaRPr lang="en-US" dirty="0">
              <a:latin typeface="Calibri" pitchFamily="34" charset="0"/>
              <a:cs typeface="Calibri" pitchFamily="34" charset="0"/>
            </a:endParaRPr>
          </a:p>
        </p:txBody>
      </p:sp>
      <p:sp>
        <p:nvSpPr>
          <p:cNvPr id="4" name="Content Placeholder 3"/>
          <p:cNvSpPr>
            <a:spLocks noGrp="1"/>
          </p:cNvSpPr>
          <p:nvPr>
            <p:ph idx="1"/>
          </p:nvPr>
        </p:nvSpPr>
        <p:spPr>
          <a:xfrm>
            <a:off x="2041801" y="1941624"/>
            <a:ext cx="3202551" cy="387798"/>
          </a:xfrm>
        </p:spPr>
        <p:txBody>
          <a:bodyPr/>
          <a:lstStyle/>
          <a:p>
            <a:pPr>
              <a:buNone/>
            </a:pPr>
            <a:r>
              <a:rPr lang="en-US" dirty="0" smtClean="0"/>
              <a:t>s</a:t>
            </a:r>
            <a:r>
              <a:rPr lang="en-US" baseline="-25000" dirty="0" smtClean="0"/>
              <a:t>1</a:t>
            </a:r>
            <a:r>
              <a:rPr lang="en-US" dirty="0" smtClean="0"/>
              <a:t> </a:t>
            </a:r>
            <a:r>
              <a:rPr lang="en-US" dirty="0" smtClean="0">
                <a:sym typeface="Symbol"/>
              </a:rPr>
              <a:t></a:t>
            </a:r>
            <a:r>
              <a:rPr lang="en-US" dirty="0" smtClean="0"/>
              <a:t> x + y,    s</a:t>
            </a:r>
            <a:r>
              <a:rPr lang="en-US" baseline="-25000" dirty="0" smtClean="0"/>
              <a:t>2</a:t>
            </a:r>
            <a:r>
              <a:rPr lang="en-US" dirty="0" smtClean="0"/>
              <a:t> </a:t>
            </a:r>
            <a:r>
              <a:rPr lang="en-US" dirty="0" smtClean="0">
                <a:sym typeface="Symbol"/>
              </a:rPr>
              <a:t></a:t>
            </a:r>
            <a:r>
              <a:rPr lang="en-US" dirty="0" smtClean="0"/>
              <a:t> x + 2y</a:t>
            </a:r>
          </a:p>
        </p:txBody>
      </p:sp>
      <p:sp>
        <p:nvSpPr>
          <p:cNvPr id="5" name="Down Arrow 4"/>
          <p:cNvSpPr/>
          <p:nvPr/>
        </p:nvSpPr>
        <p:spPr bwMode="auto">
          <a:xfrm>
            <a:off x="3164541" y="2447363"/>
            <a:ext cx="484632" cy="691537"/>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 name="Content Placeholder 3"/>
          <p:cNvSpPr txBox="1">
            <a:spLocks/>
          </p:cNvSpPr>
          <p:nvPr/>
        </p:nvSpPr>
        <p:spPr>
          <a:xfrm>
            <a:off x="2723120" y="3241506"/>
            <a:ext cx="1588905" cy="86177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s</a:t>
            </a:r>
            <a:r>
              <a:rPr kumimoji="0" lang="en-US" sz="28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1</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x + y,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s</a:t>
            </a:r>
            <a:r>
              <a:rPr kumimoji="0" lang="en-US" sz="28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x + 2y</a:t>
            </a:r>
          </a:p>
        </p:txBody>
      </p:sp>
      <p:sp>
        <p:nvSpPr>
          <p:cNvPr id="7" name="Content Placeholder 3"/>
          <p:cNvSpPr txBox="1">
            <a:spLocks/>
          </p:cNvSpPr>
          <p:nvPr/>
        </p:nvSpPr>
        <p:spPr>
          <a:xfrm>
            <a:off x="2642437" y="4891013"/>
            <a:ext cx="1830952" cy="86177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s</a:t>
            </a:r>
            <a:r>
              <a:rPr kumimoji="0" lang="en-US" sz="28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1</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noProof="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x </a:t>
            </a:r>
            <a:r>
              <a:rPr lang="en-US" sz="2800" dirty="0" smtClean="0">
                <a:solidFill>
                  <a:schemeClr val="bg1"/>
                </a:solidFill>
                <a:latin typeface="Calibri" pitchFamily="34" charset="0"/>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y</a:t>
            </a:r>
            <a:r>
              <a:rPr lang="en-US" sz="2800" dirty="0" smtClean="0">
                <a:solidFill>
                  <a:schemeClr val="bg1"/>
                </a:solidFill>
                <a:latin typeface="Calibri" pitchFamily="34" charset="0"/>
              </a:rPr>
              <a:t>   = 0</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s</a:t>
            </a:r>
            <a:r>
              <a:rPr kumimoji="0" lang="en-US" sz="28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noProof="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x - 2y = 0</a:t>
            </a:r>
          </a:p>
        </p:txBody>
      </p:sp>
      <p:sp>
        <p:nvSpPr>
          <p:cNvPr id="8" name="Down Arrow 7"/>
          <p:cNvSpPr/>
          <p:nvPr/>
        </p:nvSpPr>
        <p:spPr bwMode="auto">
          <a:xfrm>
            <a:off x="3182471" y="4141694"/>
            <a:ext cx="484632" cy="691537"/>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9" name="Content Placeholder 3"/>
          <p:cNvSpPr txBox="1">
            <a:spLocks/>
          </p:cNvSpPr>
          <p:nvPr/>
        </p:nvSpPr>
        <p:spPr>
          <a:xfrm>
            <a:off x="4984377" y="4873083"/>
            <a:ext cx="4159623" cy="861774"/>
          </a:xfrm>
          <a:prstGeom prst="rect">
            <a:avLst/>
          </a:prstGeom>
        </p:spPr>
        <p:txBody>
          <a:bodyPr vert="horz" wrap="square" lIns="0" tIns="0" rIns="0" bIns="0" rtlCol="0">
            <a:spAutoFit/>
          </a:bodyPr>
          <a:lstStyle/>
          <a:p>
            <a:pPr marL="384954" lvl="0" indent="-384954">
              <a:lnSpc>
                <a:spcPct val="90000"/>
              </a:lnSpc>
              <a:spcBef>
                <a:spcPct val="20000"/>
              </a:spcBef>
              <a:buSzPct val="90000"/>
            </a:pPr>
            <a:r>
              <a:rPr kumimoji="0" lang="en-US" sz="28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s</a:t>
            </a:r>
            <a:r>
              <a:rPr kumimoji="0" lang="en-US" sz="28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1</a:t>
            </a:r>
            <a:r>
              <a:rPr lang="en-US" sz="280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rgbClr xmlns:mc="http://schemas.openxmlformats.org/markup-compatibility/2006" xmlns:a14="http://schemas.microsoft.com/office/drawing/2007/7/7/main" val="FF0000" mc:Ignorable=""/>
                </a:solidFill>
                <a:latin typeface="Calibri" pitchFamily="34" charset="0"/>
              </a:rPr>
              <a:t>s</a:t>
            </a:r>
            <a:r>
              <a:rPr lang="en-US" sz="2800" baseline="-25000" dirty="0" smtClean="0">
                <a:solidFill>
                  <a:srgbClr xmlns:mc="http://schemas.openxmlformats.org/markup-compatibility/2006" xmlns:a14="http://schemas.microsoft.com/office/drawing/2007/7/7/main" val="FF0000" mc:Ignorable=""/>
                </a:solidFill>
                <a:latin typeface="Calibri" pitchFamily="34" charset="0"/>
              </a:rPr>
              <a:t>2  </a:t>
            </a:r>
            <a:r>
              <a:rPr lang="en-US" sz="2800" dirty="0" smtClean="0">
                <a:solidFill>
                  <a:schemeClr val="bg1"/>
                </a:solidFill>
                <a:latin typeface="Calibri" pitchFamily="34" charset="0"/>
              </a:rPr>
              <a:t>are basic (dependent) </a:t>
            </a:r>
          </a:p>
          <a:p>
            <a:pPr marL="384954" lvl="0" indent="-384954">
              <a:lnSpc>
                <a:spcPct val="90000"/>
              </a:lnSpc>
              <a:spcBef>
                <a:spcPct val="20000"/>
              </a:spcBef>
              <a:buSzPct val="90000"/>
            </a:pPr>
            <a:r>
              <a:rPr lang="en-US" sz="2800" dirty="0" err="1" smtClean="0">
                <a:solidFill>
                  <a:schemeClr val="bg1"/>
                </a:solidFill>
                <a:latin typeface="Calibri" pitchFamily="34" charset="0"/>
              </a:rPr>
              <a:t>x,y</a:t>
            </a:r>
            <a:r>
              <a:rPr lang="en-US" sz="2800" dirty="0" smtClean="0">
                <a:solidFill>
                  <a:schemeClr val="bg1"/>
                </a:solidFill>
                <a:latin typeface="Calibri" pitchFamily="34" charset="0"/>
              </a:rPr>
              <a:t>  are non-basic</a:t>
            </a:r>
          </a:p>
        </p:txBody>
      </p:sp>
    </p:spTree>
    <p:extLst>
      <p:ext uri="{BB962C8B-B14F-4D97-AF65-F5344CB8AC3E}">
        <p14:creationId xmlns:p14="http://schemas.microsoft.com/office/powerpoint/2007/7/12/main" val="2715535257"/>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Pivoting</a:t>
            </a:r>
            <a:endParaRPr lang="en-US" dirty="0">
              <a:latin typeface="Calibri" pitchFamily="34" charset="0"/>
              <a:cs typeface="Calibri" pitchFamily="34" charset="0"/>
            </a:endParaRPr>
          </a:p>
        </p:txBody>
      </p:sp>
      <p:sp>
        <p:nvSpPr>
          <p:cNvPr id="10" name="Content Placeholder 3"/>
          <p:cNvSpPr txBox="1">
            <a:spLocks/>
          </p:cNvSpPr>
          <p:nvPr/>
        </p:nvSpPr>
        <p:spPr>
          <a:xfrm>
            <a:off x="411481" y="1633059"/>
            <a:ext cx="8476488" cy="1809726"/>
          </a:xfrm>
          <a:prstGeom prst="rect">
            <a:avLst/>
          </a:prstGeom>
        </p:spPr>
        <p:txBody>
          <a:bodyPr vert="horz" wrap="square" lIns="0" tIns="0" rIns="0" bIns="0" rtlCol="0">
            <a:spAutoFit/>
          </a:bodyPr>
          <a:lstStyle/>
          <a:p>
            <a:pPr marL="384954" lvl="0" indent="-384954">
              <a:lnSpc>
                <a:spcPct val="90000"/>
              </a:lnSpc>
              <a:spcBef>
                <a:spcPct val="20000"/>
              </a:spcBef>
              <a:buSzPct val="90000"/>
            </a:pPr>
            <a:r>
              <a:rPr kumimoji="0" lang="en-US" sz="28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A way to swap</a:t>
            </a:r>
            <a:r>
              <a:rPr kumimoji="0" lang="en-US" sz="2800" b="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 a basic with a non-basic variable!</a:t>
            </a:r>
          </a:p>
          <a:p>
            <a:pPr marL="384954" lvl="0" indent="-384954">
              <a:lnSpc>
                <a:spcPct val="90000"/>
              </a:lnSpc>
              <a:spcBef>
                <a:spcPct val="20000"/>
              </a:spcBef>
              <a:buSzPct val="90000"/>
            </a:pPr>
            <a:r>
              <a:rPr lang="en-US" sz="2800" dirty="0" smtClean="0">
                <a:solidFill>
                  <a:schemeClr val="bg1"/>
                </a:solidFill>
                <a:latin typeface="Calibri" pitchFamily="34" charset="0"/>
              </a:rPr>
              <a:t>It is just </a:t>
            </a:r>
            <a:r>
              <a:rPr lang="en-US" sz="2800" dirty="0" err="1" smtClean="0">
                <a:solidFill>
                  <a:schemeClr val="bg1"/>
                </a:solidFill>
                <a:latin typeface="Calibri" pitchFamily="34" charset="0"/>
              </a:rPr>
              <a:t>equational</a:t>
            </a:r>
            <a:r>
              <a:rPr lang="en-US" sz="2800" dirty="0" smtClean="0">
                <a:solidFill>
                  <a:schemeClr val="bg1"/>
                </a:solidFill>
                <a:latin typeface="Calibri" pitchFamily="34" charset="0"/>
              </a:rPr>
              <a:t> reasoning.</a:t>
            </a:r>
          </a:p>
          <a:p>
            <a:pPr marL="384954" lvl="0" indent="-384954">
              <a:lnSpc>
                <a:spcPct val="90000"/>
              </a:lnSpc>
              <a:spcBef>
                <a:spcPct val="20000"/>
              </a:spcBef>
              <a:buSzPct val="90000"/>
            </a:pPr>
            <a:r>
              <a:rPr lang="en-US" sz="2800" dirty="0" smtClean="0">
                <a:solidFill>
                  <a:schemeClr val="bg1"/>
                </a:solidFill>
                <a:latin typeface="Calibri" pitchFamily="34" charset="0"/>
              </a:rPr>
              <a:t>Key invariant: a basic variable occurs in only one equation.</a:t>
            </a:r>
          </a:p>
          <a:p>
            <a:pPr marL="384954" lvl="0" indent="-384954">
              <a:lnSpc>
                <a:spcPct val="90000"/>
              </a:lnSpc>
              <a:spcBef>
                <a:spcPct val="20000"/>
              </a:spcBef>
              <a:buSzPct val="90000"/>
            </a:pPr>
            <a:r>
              <a:rPr lang="en-US" sz="2800" dirty="0" smtClean="0">
                <a:solidFill>
                  <a:schemeClr val="accent2">
                    <a:lumMod val="75000"/>
                  </a:schemeClr>
                </a:solidFill>
                <a:latin typeface="Calibri" pitchFamily="34" charset="0"/>
              </a:rPr>
              <a:t>Example: swap s</a:t>
            </a:r>
            <a:r>
              <a:rPr lang="en-US" sz="2800" baseline="-25000" dirty="0" smtClean="0">
                <a:solidFill>
                  <a:schemeClr val="accent2">
                    <a:lumMod val="75000"/>
                  </a:schemeClr>
                </a:solidFill>
                <a:latin typeface="Calibri" pitchFamily="34" charset="0"/>
              </a:rPr>
              <a:t>1</a:t>
            </a:r>
            <a:r>
              <a:rPr lang="en-US" sz="2800" dirty="0" smtClean="0">
                <a:solidFill>
                  <a:schemeClr val="accent2">
                    <a:lumMod val="75000"/>
                  </a:schemeClr>
                </a:solidFill>
                <a:latin typeface="Calibri" pitchFamily="34" charset="0"/>
              </a:rPr>
              <a:t> and y </a:t>
            </a:r>
          </a:p>
        </p:txBody>
      </p:sp>
      <p:sp>
        <p:nvSpPr>
          <p:cNvPr id="12" name="Content Placeholder 3"/>
          <p:cNvSpPr txBox="1">
            <a:spLocks/>
          </p:cNvSpPr>
          <p:nvPr/>
        </p:nvSpPr>
        <p:spPr>
          <a:xfrm>
            <a:off x="2633472" y="3591129"/>
            <a:ext cx="1830952"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s</a:t>
            </a:r>
            <a:r>
              <a:rPr kumimoji="0" lang="en-US" sz="24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1</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400" noProof="0" dirty="0" smtClean="0">
                <a:solidFill>
                  <a:schemeClr val="bg1"/>
                </a:solidFill>
                <a:latin typeface="Calibri" pitchFamily="34" charset="0"/>
                <a:sym typeface="Symbol"/>
              </a:rPr>
              <a:t>-</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x </a:t>
            </a:r>
            <a:r>
              <a:rPr lang="en-US" sz="2400" dirty="0" smtClean="0">
                <a:solidFill>
                  <a:schemeClr val="bg1"/>
                </a:solidFill>
                <a:latin typeface="Calibri" pitchFamily="34" charset="0"/>
              </a:rPr>
              <a:t>- </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y</a:t>
            </a:r>
            <a:r>
              <a:rPr lang="en-US" sz="2400" dirty="0" smtClean="0">
                <a:solidFill>
                  <a:schemeClr val="bg1"/>
                </a:solidFill>
                <a:latin typeface="Calibri" pitchFamily="34" charset="0"/>
              </a:rPr>
              <a:t>   = 0</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s</a:t>
            </a:r>
            <a:r>
              <a:rPr kumimoji="0" lang="en-US" sz="24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2</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400" noProof="0" dirty="0" smtClean="0">
                <a:solidFill>
                  <a:schemeClr val="bg1"/>
                </a:solidFill>
                <a:latin typeface="Calibri" pitchFamily="34" charset="0"/>
                <a:sym typeface="Symbol"/>
              </a:rPr>
              <a:t>-</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x - 2y = 0</a:t>
            </a:r>
          </a:p>
        </p:txBody>
      </p:sp>
    </p:spTree>
    <p:extLst>
      <p:ext uri="{BB962C8B-B14F-4D97-AF65-F5344CB8AC3E}">
        <p14:creationId xmlns:p14="http://schemas.microsoft.com/office/powerpoint/2007/7/12/main" val="2529791096"/>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Pivoting</a:t>
            </a:r>
            <a:endParaRPr lang="en-US" dirty="0">
              <a:latin typeface="Calibri" pitchFamily="34" charset="0"/>
              <a:cs typeface="Calibri" pitchFamily="34" charset="0"/>
            </a:endParaRPr>
          </a:p>
        </p:txBody>
      </p:sp>
      <p:sp>
        <p:nvSpPr>
          <p:cNvPr id="10" name="Content Placeholder 3"/>
          <p:cNvSpPr txBox="1">
            <a:spLocks/>
          </p:cNvSpPr>
          <p:nvPr/>
        </p:nvSpPr>
        <p:spPr>
          <a:xfrm>
            <a:off x="411481" y="1633059"/>
            <a:ext cx="8476488" cy="1809726"/>
          </a:xfrm>
          <a:prstGeom prst="rect">
            <a:avLst/>
          </a:prstGeom>
        </p:spPr>
        <p:txBody>
          <a:bodyPr vert="horz" wrap="square" lIns="0" tIns="0" rIns="0" bIns="0" rtlCol="0">
            <a:spAutoFit/>
          </a:bodyPr>
          <a:lstStyle/>
          <a:p>
            <a:pPr marL="384954" lvl="0" indent="-384954">
              <a:lnSpc>
                <a:spcPct val="90000"/>
              </a:lnSpc>
              <a:spcBef>
                <a:spcPct val="20000"/>
              </a:spcBef>
              <a:buSzPct val="90000"/>
            </a:pPr>
            <a:r>
              <a:rPr kumimoji="0" lang="en-US" sz="28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A way to swap</a:t>
            </a:r>
            <a:r>
              <a:rPr kumimoji="0" lang="en-US" sz="2800" b="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 a basic with a non-basic variable!</a:t>
            </a:r>
          </a:p>
          <a:p>
            <a:pPr marL="384954" lvl="0" indent="-384954">
              <a:lnSpc>
                <a:spcPct val="90000"/>
              </a:lnSpc>
              <a:spcBef>
                <a:spcPct val="20000"/>
              </a:spcBef>
              <a:buSzPct val="90000"/>
            </a:pPr>
            <a:r>
              <a:rPr lang="en-US" sz="2800" dirty="0" smtClean="0">
                <a:solidFill>
                  <a:schemeClr val="bg1"/>
                </a:solidFill>
                <a:latin typeface="Calibri" pitchFamily="34" charset="0"/>
              </a:rPr>
              <a:t>It is just </a:t>
            </a:r>
            <a:r>
              <a:rPr lang="en-US" sz="2800" dirty="0" err="1" smtClean="0">
                <a:solidFill>
                  <a:schemeClr val="bg1"/>
                </a:solidFill>
                <a:latin typeface="Calibri" pitchFamily="34" charset="0"/>
              </a:rPr>
              <a:t>equational</a:t>
            </a:r>
            <a:r>
              <a:rPr lang="en-US" sz="2800" dirty="0" smtClean="0">
                <a:solidFill>
                  <a:schemeClr val="bg1"/>
                </a:solidFill>
                <a:latin typeface="Calibri" pitchFamily="34" charset="0"/>
              </a:rPr>
              <a:t> reasoning.</a:t>
            </a:r>
          </a:p>
          <a:p>
            <a:pPr marL="384954" lvl="0" indent="-384954">
              <a:lnSpc>
                <a:spcPct val="90000"/>
              </a:lnSpc>
              <a:spcBef>
                <a:spcPct val="20000"/>
              </a:spcBef>
              <a:buSzPct val="90000"/>
            </a:pPr>
            <a:r>
              <a:rPr lang="en-US" sz="2800" dirty="0" smtClean="0">
                <a:solidFill>
                  <a:schemeClr val="bg1"/>
                </a:solidFill>
                <a:latin typeface="Calibri" pitchFamily="34" charset="0"/>
              </a:rPr>
              <a:t>Key invariant: a basic variable occurs in only one equation.</a:t>
            </a:r>
          </a:p>
          <a:p>
            <a:pPr marL="384954" lvl="0" indent="-384954">
              <a:lnSpc>
                <a:spcPct val="90000"/>
              </a:lnSpc>
              <a:spcBef>
                <a:spcPct val="20000"/>
              </a:spcBef>
              <a:buSzPct val="90000"/>
            </a:pPr>
            <a:r>
              <a:rPr lang="en-US" sz="2800" dirty="0" smtClean="0">
                <a:solidFill>
                  <a:schemeClr val="accent2">
                    <a:lumMod val="75000"/>
                  </a:schemeClr>
                </a:solidFill>
                <a:latin typeface="Calibri" pitchFamily="34" charset="0"/>
              </a:rPr>
              <a:t>Example: swap s</a:t>
            </a:r>
            <a:r>
              <a:rPr lang="en-US" sz="2800" baseline="-25000" dirty="0" smtClean="0">
                <a:solidFill>
                  <a:schemeClr val="accent2">
                    <a:lumMod val="75000"/>
                  </a:schemeClr>
                </a:solidFill>
                <a:latin typeface="Calibri" pitchFamily="34" charset="0"/>
              </a:rPr>
              <a:t>1</a:t>
            </a:r>
            <a:r>
              <a:rPr lang="en-US" sz="2800" dirty="0" smtClean="0">
                <a:solidFill>
                  <a:schemeClr val="accent2">
                    <a:lumMod val="75000"/>
                  </a:schemeClr>
                </a:solidFill>
                <a:latin typeface="Calibri" pitchFamily="34" charset="0"/>
              </a:rPr>
              <a:t> and y </a:t>
            </a:r>
          </a:p>
        </p:txBody>
      </p:sp>
      <p:sp>
        <p:nvSpPr>
          <p:cNvPr id="12" name="Content Placeholder 3"/>
          <p:cNvSpPr txBox="1">
            <a:spLocks/>
          </p:cNvSpPr>
          <p:nvPr/>
        </p:nvSpPr>
        <p:spPr>
          <a:xfrm>
            <a:off x="2633472" y="3591129"/>
            <a:ext cx="1830952"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s</a:t>
            </a:r>
            <a:r>
              <a:rPr kumimoji="0" lang="en-US" sz="24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1</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400" noProof="0" dirty="0" smtClean="0">
                <a:solidFill>
                  <a:schemeClr val="bg1"/>
                </a:solidFill>
                <a:latin typeface="Calibri" pitchFamily="34" charset="0"/>
                <a:sym typeface="Symbol"/>
              </a:rPr>
              <a:t>-</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x </a:t>
            </a:r>
            <a:r>
              <a:rPr lang="en-US" sz="2400" dirty="0" smtClean="0">
                <a:solidFill>
                  <a:schemeClr val="bg1"/>
                </a:solidFill>
                <a:latin typeface="Calibri" pitchFamily="34" charset="0"/>
              </a:rPr>
              <a:t>- </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y</a:t>
            </a:r>
            <a:r>
              <a:rPr lang="en-US" sz="2400" dirty="0" smtClean="0">
                <a:solidFill>
                  <a:schemeClr val="bg1"/>
                </a:solidFill>
                <a:latin typeface="Calibri" pitchFamily="34" charset="0"/>
              </a:rPr>
              <a:t>   = 0</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s</a:t>
            </a:r>
            <a:r>
              <a:rPr kumimoji="0" lang="en-US" sz="24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2</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400" noProof="0" dirty="0" smtClean="0">
                <a:solidFill>
                  <a:schemeClr val="bg1"/>
                </a:solidFill>
                <a:latin typeface="Calibri" pitchFamily="34" charset="0"/>
                <a:sym typeface="Symbol"/>
              </a:rPr>
              <a:t>-</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x - 2y = 0</a:t>
            </a:r>
          </a:p>
        </p:txBody>
      </p:sp>
      <p:sp>
        <p:nvSpPr>
          <p:cNvPr id="14" name="Content Placeholder 3"/>
          <p:cNvSpPr txBox="1">
            <a:spLocks/>
          </p:cNvSpPr>
          <p:nvPr/>
        </p:nvSpPr>
        <p:spPr>
          <a:xfrm>
            <a:off x="2633472" y="4657929"/>
            <a:ext cx="2270222"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-s</a:t>
            </a:r>
            <a:r>
              <a:rPr kumimoji="0" lang="en-US" sz="2400" b="0" i="0" u="none" strike="noStrike" kern="1200" cap="none" spc="0" normalizeH="0" baseline="-25000" noProof="0" dirty="0" smtClean="0">
                <a:ln>
                  <a:noFill/>
                </a:ln>
                <a:solidFill>
                  <a:schemeClr val="bg1"/>
                </a:solidFill>
                <a:effectLst/>
                <a:uLnTx/>
                <a:uFillTx/>
                <a:latin typeface="Calibri" pitchFamily="34" charset="0"/>
                <a:ea typeface="+mn-ea"/>
                <a:cs typeface="+mn-cs"/>
              </a:rPr>
              <a:t>1</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400" dirty="0" smtClean="0">
                <a:solidFill>
                  <a:schemeClr val="bg1"/>
                </a:solidFill>
                <a:latin typeface="Calibri" pitchFamily="34" charset="0"/>
                <a:sym typeface="Symbol"/>
              </a:rPr>
              <a:t>+</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x </a:t>
            </a:r>
            <a:r>
              <a:rPr lang="en-US" sz="2400" noProof="0" dirty="0" smtClean="0">
                <a:solidFill>
                  <a:schemeClr val="bg1"/>
                </a:solidFill>
                <a:latin typeface="Calibri" pitchFamily="34" charset="0"/>
              </a:rPr>
              <a:t>+</a:t>
            </a:r>
            <a:r>
              <a:rPr lang="en-US" sz="2400" dirty="0" smtClean="0">
                <a:solidFill>
                  <a:schemeClr val="bg1"/>
                </a:solidFill>
                <a:latin typeface="Calibri" pitchFamily="34" charset="0"/>
              </a:rPr>
              <a:t> </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y</a:t>
            </a:r>
            <a:r>
              <a:rPr lang="en-US" sz="2400" dirty="0" smtClean="0">
                <a:solidFill>
                  <a:schemeClr val="bg1"/>
                </a:solidFill>
                <a:latin typeface="Calibri" pitchFamily="34" charset="0"/>
              </a:rPr>
              <a:t>   = 0</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p>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rPr>
              <a:t> s</a:t>
            </a:r>
            <a:r>
              <a:rPr lang="en-US" sz="2400"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a:t>
            </a:r>
            <a:r>
              <a:rPr lang="en-US" sz="2400" dirty="0" smtClean="0">
                <a:solidFill>
                  <a:schemeClr val="bg1"/>
                </a:solidFill>
                <a:latin typeface="Calibri" pitchFamily="34" charset="0"/>
              </a:rPr>
              <a:t> x - 2y </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0</a:t>
            </a:r>
          </a:p>
        </p:txBody>
      </p:sp>
      <p:sp>
        <p:nvSpPr>
          <p:cNvPr id="16" name="Down Arrow 15"/>
          <p:cNvSpPr/>
          <p:nvPr/>
        </p:nvSpPr>
        <p:spPr bwMode="auto">
          <a:xfrm>
            <a:off x="3137647" y="4329953"/>
            <a:ext cx="457200" cy="349624"/>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extLst>
      <p:ext uri="{BB962C8B-B14F-4D97-AF65-F5344CB8AC3E}">
        <p14:creationId xmlns:p14="http://schemas.microsoft.com/office/powerpoint/2007/7/12/main" val="171529440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Pivoting</a:t>
            </a:r>
            <a:endParaRPr lang="en-US" dirty="0">
              <a:latin typeface="Calibri" pitchFamily="34" charset="0"/>
              <a:cs typeface="Calibri" pitchFamily="34" charset="0"/>
            </a:endParaRPr>
          </a:p>
        </p:txBody>
      </p:sp>
      <p:sp>
        <p:nvSpPr>
          <p:cNvPr id="10" name="Content Placeholder 3"/>
          <p:cNvSpPr txBox="1">
            <a:spLocks/>
          </p:cNvSpPr>
          <p:nvPr/>
        </p:nvSpPr>
        <p:spPr>
          <a:xfrm>
            <a:off x="411481" y="1633059"/>
            <a:ext cx="8476488" cy="1809726"/>
          </a:xfrm>
          <a:prstGeom prst="rect">
            <a:avLst/>
          </a:prstGeom>
        </p:spPr>
        <p:txBody>
          <a:bodyPr vert="horz" wrap="square" lIns="0" tIns="0" rIns="0" bIns="0" rtlCol="0">
            <a:spAutoFit/>
          </a:bodyPr>
          <a:lstStyle/>
          <a:p>
            <a:pPr marL="384954" lvl="0" indent="-384954">
              <a:lnSpc>
                <a:spcPct val="90000"/>
              </a:lnSpc>
              <a:spcBef>
                <a:spcPct val="20000"/>
              </a:spcBef>
              <a:buSzPct val="90000"/>
            </a:pPr>
            <a:r>
              <a:rPr kumimoji="0" lang="en-US" sz="28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A way to swap</a:t>
            </a:r>
            <a:r>
              <a:rPr kumimoji="0" lang="en-US" sz="2800" b="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 a basic with a non-basic variable!</a:t>
            </a:r>
          </a:p>
          <a:p>
            <a:pPr marL="384954" lvl="0" indent="-384954">
              <a:lnSpc>
                <a:spcPct val="90000"/>
              </a:lnSpc>
              <a:spcBef>
                <a:spcPct val="20000"/>
              </a:spcBef>
              <a:buSzPct val="90000"/>
            </a:pPr>
            <a:r>
              <a:rPr lang="en-US" sz="2800" dirty="0" smtClean="0">
                <a:solidFill>
                  <a:schemeClr val="bg1"/>
                </a:solidFill>
                <a:latin typeface="Calibri" pitchFamily="34" charset="0"/>
              </a:rPr>
              <a:t>It is just </a:t>
            </a:r>
            <a:r>
              <a:rPr lang="en-US" sz="2800" dirty="0" err="1" smtClean="0">
                <a:solidFill>
                  <a:schemeClr val="bg1"/>
                </a:solidFill>
                <a:latin typeface="Calibri" pitchFamily="34" charset="0"/>
              </a:rPr>
              <a:t>equational</a:t>
            </a:r>
            <a:r>
              <a:rPr lang="en-US" sz="2800" dirty="0" smtClean="0">
                <a:solidFill>
                  <a:schemeClr val="bg1"/>
                </a:solidFill>
                <a:latin typeface="Calibri" pitchFamily="34" charset="0"/>
              </a:rPr>
              <a:t> reasoning.</a:t>
            </a:r>
          </a:p>
          <a:p>
            <a:pPr marL="384954" lvl="0" indent="-384954">
              <a:lnSpc>
                <a:spcPct val="90000"/>
              </a:lnSpc>
              <a:spcBef>
                <a:spcPct val="20000"/>
              </a:spcBef>
              <a:buSzPct val="90000"/>
            </a:pPr>
            <a:r>
              <a:rPr lang="en-US" sz="2800" dirty="0" smtClean="0">
                <a:solidFill>
                  <a:schemeClr val="bg1"/>
                </a:solidFill>
                <a:latin typeface="Calibri" pitchFamily="34" charset="0"/>
              </a:rPr>
              <a:t>Key invariant: a basic variable occurs in only one equation.</a:t>
            </a:r>
          </a:p>
          <a:p>
            <a:pPr marL="384954" lvl="0" indent="-384954">
              <a:lnSpc>
                <a:spcPct val="90000"/>
              </a:lnSpc>
              <a:spcBef>
                <a:spcPct val="20000"/>
              </a:spcBef>
              <a:buSzPct val="90000"/>
            </a:pPr>
            <a:r>
              <a:rPr lang="en-US" sz="2800" dirty="0" smtClean="0">
                <a:solidFill>
                  <a:schemeClr val="accent2">
                    <a:lumMod val="75000"/>
                  </a:schemeClr>
                </a:solidFill>
                <a:latin typeface="Calibri" pitchFamily="34" charset="0"/>
              </a:rPr>
              <a:t>Example: swap s</a:t>
            </a:r>
            <a:r>
              <a:rPr lang="en-US" sz="2800" baseline="-25000" dirty="0" smtClean="0">
                <a:solidFill>
                  <a:schemeClr val="accent2">
                    <a:lumMod val="75000"/>
                  </a:schemeClr>
                </a:solidFill>
                <a:latin typeface="Calibri" pitchFamily="34" charset="0"/>
              </a:rPr>
              <a:t>1</a:t>
            </a:r>
            <a:r>
              <a:rPr lang="en-US" sz="2800" dirty="0" smtClean="0">
                <a:solidFill>
                  <a:schemeClr val="accent2">
                    <a:lumMod val="75000"/>
                  </a:schemeClr>
                </a:solidFill>
                <a:latin typeface="Calibri" pitchFamily="34" charset="0"/>
              </a:rPr>
              <a:t> and y </a:t>
            </a:r>
          </a:p>
        </p:txBody>
      </p:sp>
      <p:sp>
        <p:nvSpPr>
          <p:cNvPr id="12" name="Content Placeholder 3"/>
          <p:cNvSpPr txBox="1">
            <a:spLocks/>
          </p:cNvSpPr>
          <p:nvPr/>
        </p:nvSpPr>
        <p:spPr>
          <a:xfrm>
            <a:off x="2633472" y="3591129"/>
            <a:ext cx="1830952"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s</a:t>
            </a:r>
            <a:r>
              <a:rPr kumimoji="0" lang="en-US" sz="24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1</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400" noProof="0" dirty="0" smtClean="0">
                <a:solidFill>
                  <a:schemeClr val="bg1"/>
                </a:solidFill>
                <a:latin typeface="Calibri" pitchFamily="34" charset="0"/>
                <a:sym typeface="Symbol"/>
              </a:rPr>
              <a:t>-</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x </a:t>
            </a:r>
            <a:r>
              <a:rPr lang="en-US" sz="2400" dirty="0" smtClean="0">
                <a:solidFill>
                  <a:schemeClr val="bg1"/>
                </a:solidFill>
                <a:latin typeface="Calibri" pitchFamily="34" charset="0"/>
              </a:rPr>
              <a:t>- </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y</a:t>
            </a:r>
            <a:r>
              <a:rPr lang="en-US" sz="2400" dirty="0" smtClean="0">
                <a:solidFill>
                  <a:schemeClr val="bg1"/>
                </a:solidFill>
                <a:latin typeface="Calibri" pitchFamily="34" charset="0"/>
              </a:rPr>
              <a:t>   = 0</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s</a:t>
            </a:r>
            <a:r>
              <a:rPr kumimoji="0" lang="en-US" sz="24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2</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400" noProof="0" dirty="0" smtClean="0">
                <a:solidFill>
                  <a:schemeClr val="bg1"/>
                </a:solidFill>
                <a:latin typeface="Calibri" pitchFamily="34" charset="0"/>
                <a:sym typeface="Symbol"/>
              </a:rPr>
              <a:t>-</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x - 2y = 0</a:t>
            </a:r>
          </a:p>
        </p:txBody>
      </p:sp>
      <p:sp>
        <p:nvSpPr>
          <p:cNvPr id="14" name="Content Placeholder 3"/>
          <p:cNvSpPr txBox="1">
            <a:spLocks/>
          </p:cNvSpPr>
          <p:nvPr/>
        </p:nvSpPr>
        <p:spPr>
          <a:xfrm>
            <a:off x="2633472" y="4657929"/>
            <a:ext cx="2270222"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-s</a:t>
            </a:r>
            <a:r>
              <a:rPr kumimoji="0" lang="en-US" sz="2400" b="0" i="0" u="none" strike="noStrike" kern="1200" cap="none" spc="0" normalizeH="0" baseline="-25000" noProof="0" dirty="0" smtClean="0">
                <a:ln>
                  <a:noFill/>
                </a:ln>
                <a:solidFill>
                  <a:schemeClr val="bg1"/>
                </a:solidFill>
                <a:effectLst/>
                <a:uLnTx/>
                <a:uFillTx/>
                <a:latin typeface="Calibri" pitchFamily="34" charset="0"/>
                <a:ea typeface="+mn-ea"/>
                <a:cs typeface="+mn-cs"/>
              </a:rPr>
              <a:t>1</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400" dirty="0" smtClean="0">
                <a:solidFill>
                  <a:schemeClr val="bg1"/>
                </a:solidFill>
                <a:latin typeface="Calibri" pitchFamily="34" charset="0"/>
                <a:sym typeface="Symbol"/>
              </a:rPr>
              <a:t>+</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x </a:t>
            </a:r>
            <a:r>
              <a:rPr lang="en-US" sz="2400" noProof="0" dirty="0" smtClean="0">
                <a:solidFill>
                  <a:schemeClr val="bg1"/>
                </a:solidFill>
                <a:latin typeface="Calibri" pitchFamily="34" charset="0"/>
              </a:rPr>
              <a:t>+</a:t>
            </a:r>
            <a:r>
              <a:rPr lang="en-US" sz="2400" dirty="0" smtClean="0">
                <a:solidFill>
                  <a:schemeClr val="bg1"/>
                </a:solidFill>
                <a:latin typeface="Calibri" pitchFamily="34" charset="0"/>
              </a:rPr>
              <a:t> </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y</a:t>
            </a:r>
            <a:r>
              <a:rPr lang="en-US" sz="2400" dirty="0" smtClean="0">
                <a:solidFill>
                  <a:schemeClr val="bg1"/>
                </a:solidFill>
                <a:latin typeface="Calibri" pitchFamily="34" charset="0"/>
              </a:rPr>
              <a:t>   = 0</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p>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rPr>
              <a:t> s</a:t>
            </a:r>
            <a:r>
              <a:rPr lang="en-US" sz="2400"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a:t>
            </a:r>
            <a:r>
              <a:rPr lang="en-US" sz="2400" dirty="0" smtClean="0">
                <a:solidFill>
                  <a:schemeClr val="bg1"/>
                </a:solidFill>
                <a:latin typeface="Calibri" pitchFamily="34" charset="0"/>
              </a:rPr>
              <a:t> x - 2y </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0</a:t>
            </a:r>
          </a:p>
        </p:txBody>
      </p:sp>
      <p:sp>
        <p:nvSpPr>
          <p:cNvPr id="16" name="Down Arrow 15"/>
          <p:cNvSpPr/>
          <p:nvPr/>
        </p:nvSpPr>
        <p:spPr bwMode="auto">
          <a:xfrm>
            <a:off x="3137647" y="4329953"/>
            <a:ext cx="457200" cy="349624"/>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7" name="Down Arrow 16"/>
          <p:cNvSpPr/>
          <p:nvPr/>
        </p:nvSpPr>
        <p:spPr bwMode="auto">
          <a:xfrm>
            <a:off x="3137647" y="5441576"/>
            <a:ext cx="457200" cy="349624"/>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8" name="Content Placeholder 3"/>
          <p:cNvSpPr txBox="1">
            <a:spLocks/>
          </p:cNvSpPr>
          <p:nvPr/>
        </p:nvSpPr>
        <p:spPr>
          <a:xfrm>
            <a:off x="2633472" y="5904021"/>
            <a:ext cx="2270222"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-s</a:t>
            </a:r>
            <a:r>
              <a:rPr kumimoji="0" lang="en-US" sz="2400" b="0" i="0" u="none" strike="noStrike" kern="1200" cap="none" spc="0" normalizeH="0" baseline="-25000" noProof="0" dirty="0" smtClean="0">
                <a:ln>
                  <a:noFill/>
                </a:ln>
                <a:solidFill>
                  <a:schemeClr val="bg1"/>
                </a:solidFill>
                <a:effectLst/>
                <a:uLnTx/>
                <a:uFillTx/>
                <a:latin typeface="Calibri" pitchFamily="34" charset="0"/>
                <a:ea typeface="+mn-ea"/>
                <a:cs typeface="+mn-cs"/>
              </a:rPr>
              <a:t>1</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400" dirty="0" smtClean="0">
                <a:solidFill>
                  <a:schemeClr val="bg1"/>
                </a:solidFill>
                <a:latin typeface="Calibri" pitchFamily="34" charset="0"/>
                <a:sym typeface="Symbol"/>
              </a:rPr>
              <a:t>+</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x </a:t>
            </a:r>
            <a:r>
              <a:rPr lang="en-US" sz="2400" noProof="0" dirty="0" smtClean="0">
                <a:solidFill>
                  <a:schemeClr val="bg1"/>
                </a:solidFill>
                <a:latin typeface="Calibri" pitchFamily="34" charset="0"/>
              </a:rPr>
              <a:t>+</a:t>
            </a:r>
            <a:r>
              <a:rPr lang="en-US" sz="2400" dirty="0" smtClean="0">
                <a:solidFill>
                  <a:schemeClr val="bg1"/>
                </a:solidFill>
                <a:latin typeface="Calibri" pitchFamily="34" charset="0"/>
              </a:rPr>
              <a:t> </a:t>
            </a: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y</a:t>
            </a:r>
            <a:r>
              <a:rPr lang="en-US" sz="2400" dirty="0" smtClean="0">
                <a:solidFill>
                  <a:schemeClr val="bg1"/>
                </a:solidFill>
                <a:latin typeface="Calibri" pitchFamily="34" charset="0"/>
              </a:rPr>
              <a:t>   = 0</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p>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rPr>
              <a:t> s</a:t>
            </a:r>
            <a:r>
              <a:rPr lang="en-US" sz="2400"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dirty="0" smtClean="0">
                <a:solidFill>
                  <a:schemeClr val="bg1"/>
                </a:solidFill>
                <a:latin typeface="Calibri" pitchFamily="34" charset="0"/>
              </a:rPr>
              <a:t> - 2s</a:t>
            </a:r>
            <a:r>
              <a:rPr lang="en-US" sz="2400" baseline="-25000" dirty="0" smtClean="0">
                <a:solidFill>
                  <a:schemeClr val="bg1"/>
                </a:solidFill>
                <a:latin typeface="Calibri" pitchFamily="34" charset="0"/>
              </a:rPr>
              <a:t>1</a:t>
            </a:r>
            <a:r>
              <a:rPr lang="en-US" sz="2400" dirty="0" smtClean="0">
                <a:solidFill>
                  <a:schemeClr val="bg1"/>
                </a:solidFill>
                <a:latin typeface="Calibri" pitchFamily="34" charset="0"/>
              </a:rPr>
              <a:t> + x = 0</a:t>
            </a:r>
            <a:endPar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Tree>
    <p:extLst>
      <p:ext uri="{BB962C8B-B14F-4D97-AF65-F5344CB8AC3E}">
        <p14:creationId xmlns:p14="http://schemas.microsoft.com/office/powerpoint/2007/7/12/main" val="1879429261"/>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Pivoting</a:t>
            </a:r>
            <a:endParaRPr lang="en-US" dirty="0">
              <a:latin typeface="Calibri" pitchFamily="34" charset="0"/>
              <a:cs typeface="Calibri" pitchFamily="34" charset="0"/>
            </a:endParaRPr>
          </a:p>
        </p:txBody>
      </p:sp>
      <p:sp>
        <p:nvSpPr>
          <p:cNvPr id="10" name="Content Placeholder 3"/>
          <p:cNvSpPr txBox="1">
            <a:spLocks/>
          </p:cNvSpPr>
          <p:nvPr/>
        </p:nvSpPr>
        <p:spPr>
          <a:xfrm>
            <a:off x="411481" y="1633059"/>
            <a:ext cx="8476488" cy="1809726"/>
          </a:xfrm>
          <a:prstGeom prst="rect">
            <a:avLst/>
          </a:prstGeom>
        </p:spPr>
        <p:txBody>
          <a:bodyPr vert="horz" wrap="square" lIns="0" tIns="0" rIns="0" bIns="0" rtlCol="0">
            <a:spAutoFit/>
          </a:bodyPr>
          <a:lstStyle/>
          <a:p>
            <a:pPr marL="384954" lvl="0" indent="-384954">
              <a:lnSpc>
                <a:spcPct val="90000"/>
              </a:lnSpc>
              <a:spcBef>
                <a:spcPct val="20000"/>
              </a:spcBef>
              <a:buSzPct val="90000"/>
            </a:pPr>
            <a:r>
              <a:rPr kumimoji="0" lang="en-US" sz="28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A way to swap</a:t>
            </a:r>
            <a:r>
              <a:rPr kumimoji="0" lang="en-US" sz="2800" b="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 a basic with a non-basic variable!</a:t>
            </a:r>
          </a:p>
          <a:p>
            <a:pPr marL="384954" lvl="0" indent="-384954">
              <a:lnSpc>
                <a:spcPct val="90000"/>
              </a:lnSpc>
              <a:spcBef>
                <a:spcPct val="20000"/>
              </a:spcBef>
              <a:buSzPct val="90000"/>
            </a:pPr>
            <a:r>
              <a:rPr lang="en-US" sz="2800" dirty="0" smtClean="0">
                <a:solidFill>
                  <a:schemeClr val="bg1"/>
                </a:solidFill>
                <a:latin typeface="Calibri" pitchFamily="34" charset="0"/>
              </a:rPr>
              <a:t>It is just </a:t>
            </a:r>
            <a:r>
              <a:rPr lang="en-US" sz="2800" dirty="0" err="1" smtClean="0">
                <a:solidFill>
                  <a:schemeClr val="bg1"/>
                </a:solidFill>
                <a:latin typeface="Calibri" pitchFamily="34" charset="0"/>
              </a:rPr>
              <a:t>equational</a:t>
            </a:r>
            <a:r>
              <a:rPr lang="en-US" sz="2800" dirty="0" smtClean="0">
                <a:solidFill>
                  <a:schemeClr val="bg1"/>
                </a:solidFill>
                <a:latin typeface="Calibri" pitchFamily="34" charset="0"/>
              </a:rPr>
              <a:t> reasoning.</a:t>
            </a:r>
          </a:p>
          <a:p>
            <a:pPr marL="384954" lvl="0" indent="-384954">
              <a:lnSpc>
                <a:spcPct val="90000"/>
              </a:lnSpc>
              <a:spcBef>
                <a:spcPct val="20000"/>
              </a:spcBef>
              <a:buSzPct val="90000"/>
            </a:pPr>
            <a:r>
              <a:rPr lang="en-US" sz="2800" dirty="0" smtClean="0">
                <a:solidFill>
                  <a:schemeClr val="bg1"/>
                </a:solidFill>
                <a:latin typeface="Calibri" pitchFamily="34" charset="0"/>
              </a:rPr>
              <a:t>Key invariant: a basic variable occurs in only one equation.</a:t>
            </a:r>
          </a:p>
          <a:p>
            <a:pPr marL="384954" lvl="0" indent="-384954">
              <a:lnSpc>
                <a:spcPct val="90000"/>
              </a:lnSpc>
              <a:spcBef>
                <a:spcPct val="20000"/>
              </a:spcBef>
              <a:buSzPct val="90000"/>
            </a:pPr>
            <a:r>
              <a:rPr lang="en-US" sz="2800" dirty="0" smtClean="0">
                <a:solidFill>
                  <a:schemeClr val="accent2">
                    <a:lumMod val="75000"/>
                  </a:schemeClr>
                </a:solidFill>
                <a:latin typeface="Calibri" pitchFamily="34" charset="0"/>
              </a:rPr>
              <a:t>Example: swap s</a:t>
            </a:r>
            <a:r>
              <a:rPr lang="en-US" sz="2800" baseline="-25000" dirty="0" smtClean="0">
                <a:solidFill>
                  <a:schemeClr val="accent2">
                    <a:lumMod val="75000"/>
                  </a:schemeClr>
                </a:solidFill>
                <a:latin typeface="Calibri" pitchFamily="34" charset="0"/>
              </a:rPr>
              <a:t>1</a:t>
            </a:r>
            <a:r>
              <a:rPr lang="en-US" sz="2800" dirty="0" smtClean="0">
                <a:solidFill>
                  <a:schemeClr val="accent2">
                    <a:lumMod val="75000"/>
                  </a:schemeClr>
                </a:solidFill>
                <a:latin typeface="Calibri" pitchFamily="34" charset="0"/>
              </a:rPr>
              <a:t> and y </a:t>
            </a:r>
          </a:p>
        </p:txBody>
      </p:sp>
      <p:sp>
        <p:nvSpPr>
          <p:cNvPr id="12" name="Content Placeholder 3"/>
          <p:cNvSpPr txBox="1">
            <a:spLocks/>
          </p:cNvSpPr>
          <p:nvPr/>
        </p:nvSpPr>
        <p:spPr>
          <a:xfrm>
            <a:off x="2633472" y="3591129"/>
            <a:ext cx="1830952"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s</a:t>
            </a:r>
            <a:r>
              <a:rPr kumimoji="0" lang="en-US" sz="24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1</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400" noProof="0" dirty="0" smtClean="0">
                <a:solidFill>
                  <a:schemeClr val="bg1"/>
                </a:solidFill>
                <a:latin typeface="Calibri" pitchFamily="34" charset="0"/>
                <a:sym typeface="Symbol"/>
              </a:rPr>
              <a:t>-</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x </a:t>
            </a:r>
            <a:r>
              <a:rPr lang="en-US" sz="2400" dirty="0" smtClean="0">
                <a:solidFill>
                  <a:schemeClr val="bg1"/>
                </a:solidFill>
                <a:latin typeface="Calibri" pitchFamily="34" charset="0"/>
              </a:rPr>
              <a:t>- </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y</a:t>
            </a:r>
            <a:r>
              <a:rPr lang="en-US" sz="2400" dirty="0" smtClean="0">
                <a:solidFill>
                  <a:schemeClr val="bg1"/>
                </a:solidFill>
                <a:latin typeface="Calibri" pitchFamily="34" charset="0"/>
              </a:rPr>
              <a:t>   = 0</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s</a:t>
            </a:r>
            <a:r>
              <a:rPr kumimoji="0" lang="en-US" sz="24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2</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400" noProof="0" dirty="0" smtClean="0">
                <a:solidFill>
                  <a:schemeClr val="bg1"/>
                </a:solidFill>
                <a:latin typeface="Calibri" pitchFamily="34" charset="0"/>
                <a:sym typeface="Symbol"/>
              </a:rPr>
              <a:t>-</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x - 2y = 0</a:t>
            </a:r>
          </a:p>
        </p:txBody>
      </p:sp>
      <p:sp>
        <p:nvSpPr>
          <p:cNvPr id="14" name="Content Placeholder 3"/>
          <p:cNvSpPr txBox="1">
            <a:spLocks/>
          </p:cNvSpPr>
          <p:nvPr/>
        </p:nvSpPr>
        <p:spPr>
          <a:xfrm>
            <a:off x="2633472" y="4657929"/>
            <a:ext cx="2270222"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-s</a:t>
            </a:r>
            <a:r>
              <a:rPr kumimoji="0" lang="en-US" sz="2400" b="0" i="0" u="none" strike="noStrike" kern="1200" cap="none" spc="0" normalizeH="0" baseline="-25000" noProof="0" dirty="0" smtClean="0">
                <a:ln>
                  <a:noFill/>
                </a:ln>
                <a:solidFill>
                  <a:schemeClr val="bg1"/>
                </a:solidFill>
                <a:effectLst/>
                <a:uLnTx/>
                <a:uFillTx/>
                <a:latin typeface="Calibri" pitchFamily="34" charset="0"/>
                <a:ea typeface="+mn-ea"/>
                <a:cs typeface="+mn-cs"/>
              </a:rPr>
              <a:t>1</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400" dirty="0" smtClean="0">
                <a:solidFill>
                  <a:schemeClr val="bg1"/>
                </a:solidFill>
                <a:latin typeface="Calibri" pitchFamily="34" charset="0"/>
                <a:sym typeface="Symbol"/>
              </a:rPr>
              <a:t>+</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x </a:t>
            </a:r>
            <a:r>
              <a:rPr lang="en-US" sz="2400" noProof="0" dirty="0" smtClean="0">
                <a:solidFill>
                  <a:schemeClr val="bg1"/>
                </a:solidFill>
                <a:latin typeface="Calibri" pitchFamily="34" charset="0"/>
              </a:rPr>
              <a:t>+</a:t>
            </a:r>
            <a:r>
              <a:rPr lang="en-US" sz="2400" dirty="0" smtClean="0">
                <a:solidFill>
                  <a:schemeClr val="bg1"/>
                </a:solidFill>
                <a:latin typeface="Calibri" pitchFamily="34" charset="0"/>
              </a:rPr>
              <a:t> </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y</a:t>
            </a:r>
            <a:r>
              <a:rPr lang="en-US" sz="2400" dirty="0" smtClean="0">
                <a:solidFill>
                  <a:schemeClr val="bg1"/>
                </a:solidFill>
                <a:latin typeface="Calibri" pitchFamily="34" charset="0"/>
              </a:rPr>
              <a:t>   = 0</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p>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rPr>
              <a:t> s</a:t>
            </a:r>
            <a:r>
              <a:rPr lang="en-US" sz="2400"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a:t>
            </a:r>
            <a:r>
              <a:rPr lang="en-US" sz="2400" dirty="0" smtClean="0">
                <a:solidFill>
                  <a:schemeClr val="bg1"/>
                </a:solidFill>
                <a:latin typeface="Calibri" pitchFamily="34" charset="0"/>
              </a:rPr>
              <a:t> x - 2y </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0</a:t>
            </a:r>
          </a:p>
        </p:txBody>
      </p:sp>
      <p:sp>
        <p:nvSpPr>
          <p:cNvPr id="16" name="Down Arrow 15"/>
          <p:cNvSpPr/>
          <p:nvPr/>
        </p:nvSpPr>
        <p:spPr bwMode="auto">
          <a:xfrm>
            <a:off x="3137647" y="4329953"/>
            <a:ext cx="457200" cy="349624"/>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7" name="Down Arrow 16"/>
          <p:cNvSpPr/>
          <p:nvPr/>
        </p:nvSpPr>
        <p:spPr bwMode="auto">
          <a:xfrm>
            <a:off x="3137647" y="5441576"/>
            <a:ext cx="457200" cy="349624"/>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8" name="Content Placeholder 3"/>
          <p:cNvSpPr txBox="1">
            <a:spLocks/>
          </p:cNvSpPr>
          <p:nvPr/>
        </p:nvSpPr>
        <p:spPr>
          <a:xfrm>
            <a:off x="2633472" y="5904021"/>
            <a:ext cx="2270222"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-s</a:t>
            </a:r>
            <a:r>
              <a:rPr kumimoji="0" lang="en-US" sz="2400" b="0" i="0" u="none" strike="noStrike" kern="1200" cap="none" spc="0" normalizeH="0" baseline="-25000" noProof="0" dirty="0" smtClean="0">
                <a:ln>
                  <a:noFill/>
                </a:ln>
                <a:solidFill>
                  <a:schemeClr val="bg1"/>
                </a:solidFill>
                <a:effectLst/>
                <a:uLnTx/>
                <a:uFillTx/>
                <a:latin typeface="Calibri" pitchFamily="34" charset="0"/>
                <a:ea typeface="+mn-ea"/>
                <a:cs typeface="+mn-cs"/>
              </a:rPr>
              <a:t>1</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400" dirty="0" smtClean="0">
                <a:solidFill>
                  <a:schemeClr val="bg1"/>
                </a:solidFill>
                <a:latin typeface="Calibri" pitchFamily="34" charset="0"/>
                <a:sym typeface="Symbol"/>
              </a:rPr>
              <a:t>+</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x </a:t>
            </a:r>
            <a:r>
              <a:rPr lang="en-US" sz="2400" noProof="0" dirty="0" smtClean="0">
                <a:solidFill>
                  <a:schemeClr val="bg1"/>
                </a:solidFill>
                <a:latin typeface="Calibri" pitchFamily="34" charset="0"/>
              </a:rPr>
              <a:t>+</a:t>
            </a:r>
            <a:r>
              <a:rPr lang="en-US" sz="2400" dirty="0" smtClean="0">
                <a:solidFill>
                  <a:schemeClr val="bg1"/>
                </a:solidFill>
                <a:latin typeface="Calibri" pitchFamily="34" charset="0"/>
              </a:rPr>
              <a:t> </a:t>
            </a: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y</a:t>
            </a:r>
            <a:r>
              <a:rPr lang="en-US" sz="2400" dirty="0" smtClean="0">
                <a:solidFill>
                  <a:schemeClr val="bg1"/>
                </a:solidFill>
                <a:latin typeface="Calibri" pitchFamily="34" charset="0"/>
              </a:rPr>
              <a:t>   = 0</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p>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rPr>
              <a:t> s</a:t>
            </a:r>
            <a:r>
              <a:rPr lang="en-US" sz="2400"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dirty="0" smtClean="0">
                <a:solidFill>
                  <a:schemeClr val="bg1"/>
                </a:solidFill>
                <a:latin typeface="Calibri" pitchFamily="34" charset="0"/>
              </a:rPr>
              <a:t> - 2s</a:t>
            </a:r>
            <a:r>
              <a:rPr lang="en-US" sz="2400" baseline="-25000" dirty="0" smtClean="0">
                <a:solidFill>
                  <a:schemeClr val="bg1"/>
                </a:solidFill>
                <a:latin typeface="Calibri" pitchFamily="34" charset="0"/>
              </a:rPr>
              <a:t>1</a:t>
            </a:r>
            <a:r>
              <a:rPr lang="en-US" sz="2400" dirty="0" smtClean="0">
                <a:solidFill>
                  <a:schemeClr val="bg1"/>
                </a:solidFill>
                <a:latin typeface="Calibri" pitchFamily="34" charset="0"/>
              </a:rPr>
              <a:t> + x = 0</a:t>
            </a:r>
            <a:endPar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9" name="Rectangular Callout 8"/>
          <p:cNvSpPr/>
          <p:nvPr/>
        </p:nvSpPr>
        <p:spPr bwMode="auto">
          <a:xfrm>
            <a:off x="5878875" y="3362302"/>
            <a:ext cx="2865120" cy="1389530"/>
          </a:xfrm>
          <a:prstGeom prst="wedgeRectCallout">
            <a:avLst>
              <a:gd name="adj1" fmla="val -105343"/>
              <a:gd name="adj2" fmla="val 6370"/>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It is just</a:t>
            </a:r>
            <a:r>
              <a:rPr kumimoji="0" lang="en-US" sz="2400" b="0" i="0" u="none" strike="noStrike" cap="none" normalizeH="0" dirty="0" smtClean="0">
                <a:solidFill>
                  <a:schemeClr val="bg1"/>
                </a:solidFill>
                <a:latin typeface="Calibri" pitchFamily="34" charset="0"/>
                <a:cs typeface="Calibri" pitchFamily="34" charset="0"/>
              </a:rPr>
              <a:t> substituting equals by equals.</a:t>
            </a:r>
            <a:endParaRPr kumimoji="0" lang="en-US" sz="2400" b="0" i="0" u="none" strike="noStrike" cap="none" normalizeH="0" baseline="0" dirty="0" smtClean="0">
              <a:solidFill>
                <a:schemeClr val="bg1"/>
              </a:solidFill>
              <a:latin typeface="Calibri" pitchFamily="34" charset="0"/>
              <a:cs typeface="Calibri" pitchFamily="34" charset="0"/>
            </a:endParaRPr>
          </a:p>
        </p:txBody>
      </p:sp>
    </p:spTree>
    <p:extLst>
      <p:ext uri="{BB962C8B-B14F-4D97-AF65-F5344CB8AC3E}">
        <p14:creationId xmlns:p14="http://schemas.microsoft.com/office/powerpoint/2007/7/12/main" val="39585737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Pivoting</a:t>
            </a:r>
            <a:endParaRPr lang="en-US" dirty="0">
              <a:latin typeface="Calibri" pitchFamily="34" charset="0"/>
              <a:cs typeface="Calibri" pitchFamily="34" charset="0"/>
            </a:endParaRPr>
          </a:p>
        </p:txBody>
      </p:sp>
      <p:sp>
        <p:nvSpPr>
          <p:cNvPr id="10" name="Content Placeholder 3"/>
          <p:cNvSpPr txBox="1">
            <a:spLocks/>
          </p:cNvSpPr>
          <p:nvPr/>
        </p:nvSpPr>
        <p:spPr>
          <a:xfrm>
            <a:off x="411481" y="1633059"/>
            <a:ext cx="8476488" cy="1809726"/>
          </a:xfrm>
          <a:prstGeom prst="rect">
            <a:avLst/>
          </a:prstGeom>
        </p:spPr>
        <p:txBody>
          <a:bodyPr vert="horz" wrap="square" lIns="0" tIns="0" rIns="0" bIns="0" rtlCol="0">
            <a:spAutoFit/>
          </a:bodyPr>
          <a:lstStyle/>
          <a:p>
            <a:pPr marL="384954" lvl="0" indent="-384954">
              <a:lnSpc>
                <a:spcPct val="90000"/>
              </a:lnSpc>
              <a:spcBef>
                <a:spcPct val="20000"/>
              </a:spcBef>
              <a:buSzPct val="90000"/>
            </a:pPr>
            <a:r>
              <a:rPr kumimoji="0" lang="en-US" sz="28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A way to swap</a:t>
            </a:r>
            <a:r>
              <a:rPr kumimoji="0" lang="en-US" sz="2800" b="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 a basic with a non-basic variable!</a:t>
            </a:r>
          </a:p>
          <a:p>
            <a:pPr marL="384954" lvl="0" indent="-384954">
              <a:lnSpc>
                <a:spcPct val="90000"/>
              </a:lnSpc>
              <a:spcBef>
                <a:spcPct val="20000"/>
              </a:spcBef>
              <a:buSzPct val="90000"/>
            </a:pPr>
            <a:r>
              <a:rPr lang="en-US" sz="2800" dirty="0" smtClean="0">
                <a:solidFill>
                  <a:schemeClr val="bg1"/>
                </a:solidFill>
                <a:latin typeface="Calibri" pitchFamily="34" charset="0"/>
              </a:rPr>
              <a:t>It is just </a:t>
            </a:r>
            <a:r>
              <a:rPr lang="en-US" sz="2800" dirty="0" err="1" smtClean="0">
                <a:solidFill>
                  <a:schemeClr val="bg1"/>
                </a:solidFill>
                <a:latin typeface="Calibri" pitchFamily="34" charset="0"/>
              </a:rPr>
              <a:t>equational</a:t>
            </a:r>
            <a:r>
              <a:rPr lang="en-US" sz="2800" dirty="0" smtClean="0">
                <a:solidFill>
                  <a:schemeClr val="bg1"/>
                </a:solidFill>
                <a:latin typeface="Calibri" pitchFamily="34" charset="0"/>
              </a:rPr>
              <a:t> reasoning.</a:t>
            </a:r>
          </a:p>
          <a:p>
            <a:pPr marL="384954" lvl="0" indent="-384954">
              <a:lnSpc>
                <a:spcPct val="90000"/>
              </a:lnSpc>
              <a:spcBef>
                <a:spcPct val="20000"/>
              </a:spcBef>
              <a:buSzPct val="90000"/>
            </a:pPr>
            <a:r>
              <a:rPr lang="en-US" sz="2800" dirty="0" smtClean="0">
                <a:solidFill>
                  <a:schemeClr val="bg1"/>
                </a:solidFill>
                <a:latin typeface="Calibri" pitchFamily="34" charset="0"/>
              </a:rPr>
              <a:t>Key invariant: a basic variable occurs in only one equation.</a:t>
            </a:r>
          </a:p>
          <a:p>
            <a:pPr marL="384954" lvl="0" indent="-384954">
              <a:lnSpc>
                <a:spcPct val="90000"/>
              </a:lnSpc>
              <a:spcBef>
                <a:spcPct val="20000"/>
              </a:spcBef>
              <a:buSzPct val="90000"/>
            </a:pPr>
            <a:r>
              <a:rPr lang="en-US" sz="2800" dirty="0" smtClean="0">
                <a:solidFill>
                  <a:schemeClr val="accent2">
                    <a:lumMod val="75000"/>
                  </a:schemeClr>
                </a:solidFill>
                <a:latin typeface="Calibri" pitchFamily="34" charset="0"/>
              </a:rPr>
              <a:t>Example: swap s</a:t>
            </a:r>
            <a:r>
              <a:rPr lang="en-US" sz="2800" baseline="-25000" dirty="0" smtClean="0">
                <a:solidFill>
                  <a:schemeClr val="accent2">
                    <a:lumMod val="75000"/>
                  </a:schemeClr>
                </a:solidFill>
                <a:latin typeface="Calibri" pitchFamily="34" charset="0"/>
              </a:rPr>
              <a:t>1</a:t>
            </a:r>
            <a:r>
              <a:rPr lang="en-US" sz="2800" dirty="0" smtClean="0">
                <a:solidFill>
                  <a:schemeClr val="accent2">
                    <a:lumMod val="75000"/>
                  </a:schemeClr>
                </a:solidFill>
                <a:latin typeface="Calibri" pitchFamily="34" charset="0"/>
              </a:rPr>
              <a:t> and y </a:t>
            </a:r>
          </a:p>
        </p:txBody>
      </p:sp>
      <p:sp>
        <p:nvSpPr>
          <p:cNvPr id="12" name="Content Placeholder 3"/>
          <p:cNvSpPr txBox="1">
            <a:spLocks/>
          </p:cNvSpPr>
          <p:nvPr/>
        </p:nvSpPr>
        <p:spPr>
          <a:xfrm>
            <a:off x="2633472" y="3591129"/>
            <a:ext cx="1830952"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s</a:t>
            </a:r>
            <a:r>
              <a:rPr kumimoji="0" lang="en-US" sz="24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1</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400" noProof="0" dirty="0" smtClean="0">
                <a:solidFill>
                  <a:schemeClr val="bg1"/>
                </a:solidFill>
                <a:latin typeface="Calibri" pitchFamily="34" charset="0"/>
                <a:sym typeface="Symbol"/>
              </a:rPr>
              <a:t>-</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x </a:t>
            </a:r>
            <a:r>
              <a:rPr lang="en-US" sz="2400" dirty="0" smtClean="0">
                <a:solidFill>
                  <a:schemeClr val="bg1"/>
                </a:solidFill>
                <a:latin typeface="Calibri" pitchFamily="34" charset="0"/>
              </a:rPr>
              <a:t>- </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y</a:t>
            </a:r>
            <a:r>
              <a:rPr lang="en-US" sz="2400" dirty="0" smtClean="0">
                <a:solidFill>
                  <a:schemeClr val="bg1"/>
                </a:solidFill>
                <a:latin typeface="Calibri" pitchFamily="34" charset="0"/>
              </a:rPr>
              <a:t>   = 0</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s</a:t>
            </a:r>
            <a:r>
              <a:rPr kumimoji="0" lang="en-US" sz="24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2</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400" noProof="0" dirty="0" smtClean="0">
                <a:solidFill>
                  <a:schemeClr val="bg1"/>
                </a:solidFill>
                <a:latin typeface="Calibri" pitchFamily="34" charset="0"/>
                <a:sym typeface="Symbol"/>
              </a:rPr>
              <a:t>-</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x - 2y = 0</a:t>
            </a:r>
          </a:p>
        </p:txBody>
      </p:sp>
      <p:sp>
        <p:nvSpPr>
          <p:cNvPr id="14" name="Content Placeholder 3"/>
          <p:cNvSpPr txBox="1">
            <a:spLocks/>
          </p:cNvSpPr>
          <p:nvPr/>
        </p:nvSpPr>
        <p:spPr>
          <a:xfrm>
            <a:off x="2633472" y="4657929"/>
            <a:ext cx="2270222"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-s</a:t>
            </a:r>
            <a:r>
              <a:rPr kumimoji="0" lang="en-US" sz="2400" b="0" i="0" u="none" strike="noStrike" kern="1200" cap="none" spc="0" normalizeH="0" baseline="-25000" noProof="0" dirty="0" smtClean="0">
                <a:ln>
                  <a:noFill/>
                </a:ln>
                <a:solidFill>
                  <a:schemeClr val="bg1"/>
                </a:solidFill>
                <a:effectLst/>
                <a:uLnTx/>
                <a:uFillTx/>
                <a:latin typeface="Calibri" pitchFamily="34" charset="0"/>
                <a:ea typeface="+mn-ea"/>
                <a:cs typeface="+mn-cs"/>
              </a:rPr>
              <a:t>1</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400" dirty="0" smtClean="0">
                <a:solidFill>
                  <a:schemeClr val="bg1"/>
                </a:solidFill>
                <a:latin typeface="Calibri" pitchFamily="34" charset="0"/>
                <a:sym typeface="Symbol"/>
              </a:rPr>
              <a:t>+</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x </a:t>
            </a:r>
            <a:r>
              <a:rPr lang="en-US" sz="2400" noProof="0" dirty="0" smtClean="0">
                <a:solidFill>
                  <a:schemeClr val="bg1"/>
                </a:solidFill>
                <a:latin typeface="Calibri" pitchFamily="34" charset="0"/>
              </a:rPr>
              <a:t>+</a:t>
            </a:r>
            <a:r>
              <a:rPr lang="en-US" sz="2400" dirty="0" smtClean="0">
                <a:solidFill>
                  <a:schemeClr val="bg1"/>
                </a:solidFill>
                <a:latin typeface="Calibri" pitchFamily="34" charset="0"/>
              </a:rPr>
              <a:t> </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y</a:t>
            </a:r>
            <a:r>
              <a:rPr lang="en-US" sz="2400" dirty="0" smtClean="0">
                <a:solidFill>
                  <a:schemeClr val="bg1"/>
                </a:solidFill>
                <a:latin typeface="Calibri" pitchFamily="34" charset="0"/>
              </a:rPr>
              <a:t>   = 0</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p>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rPr>
              <a:t> s</a:t>
            </a:r>
            <a:r>
              <a:rPr lang="en-US" sz="2400"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a:t>
            </a:r>
            <a:r>
              <a:rPr lang="en-US" sz="2400" dirty="0" smtClean="0">
                <a:solidFill>
                  <a:schemeClr val="bg1"/>
                </a:solidFill>
                <a:latin typeface="Calibri" pitchFamily="34" charset="0"/>
              </a:rPr>
              <a:t> x - 2y </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0</a:t>
            </a:r>
          </a:p>
        </p:txBody>
      </p:sp>
      <p:sp>
        <p:nvSpPr>
          <p:cNvPr id="16" name="Down Arrow 15"/>
          <p:cNvSpPr/>
          <p:nvPr/>
        </p:nvSpPr>
        <p:spPr bwMode="auto">
          <a:xfrm>
            <a:off x="3137647" y="4329953"/>
            <a:ext cx="457200" cy="349624"/>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7" name="Down Arrow 16"/>
          <p:cNvSpPr/>
          <p:nvPr/>
        </p:nvSpPr>
        <p:spPr bwMode="auto">
          <a:xfrm>
            <a:off x="3137647" y="5441576"/>
            <a:ext cx="457200" cy="349624"/>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8" name="Content Placeholder 3"/>
          <p:cNvSpPr txBox="1">
            <a:spLocks/>
          </p:cNvSpPr>
          <p:nvPr/>
        </p:nvSpPr>
        <p:spPr>
          <a:xfrm>
            <a:off x="2633472" y="5904021"/>
            <a:ext cx="2270222"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-s</a:t>
            </a:r>
            <a:r>
              <a:rPr kumimoji="0" lang="en-US" sz="2400" b="0" i="0" u="none" strike="noStrike" kern="1200" cap="none" spc="0" normalizeH="0" baseline="-25000" noProof="0" dirty="0" smtClean="0">
                <a:ln>
                  <a:noFill/>
                </a:ln>
                <a:solidFill>
                  <a:schemeClr val="bg1"/>
                </a:solidFill>
                <a:effectLst/>
                <a:uLnTx/>
                <a:uFillTx/>
                <a:latin typeface="Calibri" pitchFamily="34" charset="0"/>
                <a:ea typeface="+mn-ea"/>
                <a:cs typeface="+mn-cs"/>
              </a:rPr>
              <a:t>1</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400" dirty="0" smtClean="0">
                <a:solidFill>
                  <a:schemeClr val="bg1"/>
                </a:solidFill>
                <a:latin typeface="Calibri" pitchFamily="34" charset="0"/>
                <a:sym typeface="Symbol"/>
              </a:rPr>
              <a:t>+</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x </a:t>
            </a:r>
            <a:r>
              <a:rPr lang="en-US" sz="2400" noProof="0" dirty="0" smtClean="0">
                <a:solidFill>
                  <a:schemeClr val="bg1"/>
                </a:solidFill>
                <a:latin typeface="Calibri" pitchFamily="34" charset="0"/>
              </a:rPr>
              <a:t>+</a:t>
            </a:r>
            <a:r>
              <a:rPr lang="en-US" sz="2400" dirty="0" smtClean="0">
                <a:solidFill>
                  <a:schemeClr val="bg1"/>
                </a:solidFill>
                <a:latin typeface="Calibri" pitchFamily="34" charset="0"/>
              </a:rPr>
              <a:t> </a:t>
            </a: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y</a:t>
            </a:r>
            <a:r>
              <a:rPr lang="en-US" sz="2400" dirty="0" smtClean="0">
                <a:solidFill>
                  <a:schemeClr val="bg1"/>
                </a:solidFill>
                <a:latin typeface="Calibri" pitchFamily="34" charset="0"/>
              </a:rPr>
              <a:t>   = 0</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p>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rPr>
              <a:t> s</a:t>
            </a:r>
            <a:r>
              <a:rPr lang="en-US" sz="2400"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dirty="0" smtClean="0">
                <a:solidFill>
                  <a:schemeClr val="bg1"/>
                </a:solidFill>
                <a:latin typeface="Calibri" pitchFamily="34" charset="0"/>
              </a:rPr>
              <a:t> - 2s</a:t>
            </a:r>
            <a:r>
              <a:rPr lang="en-US" sz="2400" baseline="-25000" dirty="0" smtClean="0">
                <a:solidFill>
                  <a:schemeClr val="bg1"/>
                </a:solidFill>
                <a:latin typeface="Calibri" pitchFamily="34" charset="0"/>
              </a:rPr>
              <a:t>1</a:t>
            </a:r>
            <a:r>
              <a:rPr lang="en-US" sz="2400" dirty="0" smtClean="0">
                <a:solidFill>
                  <a:schemeClr val="bg1"/>
                </a:solidFill>
                <a:latin typeface="Calibri" pitchFamily="34" charset="0"/>
              </a:rPr>
              <a:t> + x = 0</a:t>
            </a:r>
            <a:endPar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9" name="Rectangular Callout 8"/>
          <p:cNvSpPr/>
          <p:nvPr/>
        </p:nvSpPr>
        <p:spPr bwMode="auto">
          <a:xfrm>
            <a:off x="5878875" y="3362302"/>
            <a:ext cx="2865120" cy="1389530"/>
          </a:xfrm>
          <a:prstGeom prst="wedgeRectCallout">
            <a:avLst>
              <a:gd name="adj1" fmla="val -105343"/>
              <a:gd name="adj2" fmla="val 6370"/>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It is just</a:t>
            </a:r>
            <a:r>
              <a:rPr kumimoji="0" lang="en-US" sz="2400" b="0" i="0" u="none" strike="noStrike" cap="none" normalizeH="0" dirty="0" smtClean="0">
                <a:solidFill>
                  <a:schemeClr val="bg1"/>
                </a:solidFill>
                <a:latin typeface="Calibri" pitchFamily="34" charset="0"/>
                <a:cs typeface="Calibri" pitchFamily="34" charset="0"/>
              </a:rPr>
              <a:t> substituting equals by equals.</a:t>
            </a: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11" name="Content Placeholder 3"/>
          <p:cNvSpPr txBox="1">
            <a:spLocks/>
          </p:cNvSpPr>
          <p:nvPr/>
        </p:nvSpPr>
        <p:spPr>
          <a:xfrm>
            <a:off x="3352800" y="256259"/>
            <a:ext cx="4876799" cy="892552"/>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rtlCol="0">
            <a:spAutoFit/>
          </a:bodyPr>
          <a:lstStyle/>
          <a:p>
            <a:pPr marR="0" lvl="0" algn="l" defTabSz="914363" rtl="0" eaLnBrk="1" fontAlgn="auto" latinLnBrk="0" hangingPunct="1">
              <a:lnSpc>
                <a:spcPct val="90000"/>
              </a:lnSpc>
              <a:spcBef>
                <a:spcPct val="20000"/>
              </a:spcBef>
              <a:spcAft>
                <a:spcPts val="0"/>
              </a:spcAft>
              <a:buClrTx/>
              <a:buSzPct val="90000"/>
              <a:buFontTx/>
              <a:buNone/>
              <a:tabLst/>
              <a:defRPr/>
            </a:pPr>
            <a:r>
              <a:rPr kumimoji="0" lang="en-US" sz="20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Definition</a:t>
            </a:r>
            <a:r>
              <a:rPr kumimoji="0" lang="en-US" sz="2000" b="0" i="0" u="none" strike="noStrike" kern="1200" cap="none" spc="0" normalizeH="0" baseline="0" noProof="0" dirty="0" smtClean="0">
                <a:ln>
                  <a:noFill/>
                </a:ln>
                <a:solidFill>
                  <a:schemeClr val="bg1"/>
                </a:solidFill>
                <a:effectLst/>
                <a:uLnTx/>
                <a:uFillTx/>
                <a:latin typeface="Calibri" pitchFamily="34" charset="0"/>
                <a:ea typeface="+mn-ea"/>
                <a:cs typeface="+mn-cs"/>
              </a:rPr>
              <a:t>:</a:t>
            </a:r>
          </a:p>
          <a:p>
            <a:pPr marR="0" lvl="0" algn="l" defTabSz="914363" rtl="0" eaLnBrk="1" fontAlgn="auto" latinLnBrk="0" hangingPunct="1">
              <a:lnSpc>
                <a:spcPct val="90000"/>
              </a:lnSpc>
              <a:spcBef>
                <a:spcPct val="20000"/>
              </a:spcBef>
              <a:spcAft>
                <a:spcPts val="0"/>
              </a:spcAft>
              <a:buClrTx/>
              <a:buSzPct val="90000"/>
              <a:buFontTx/>
              <a:buNone/>
              <a:tabLst/>
              <a:defRPr/>
            </a:pPr>
            <a:r>
              <a:rPr kumimoji="0" lang="en-US" sz="2000" b="0" i="0" u="none" strike="noStrike" kern="1200" cap="none" spc="0" normalizeH="0" baseline="0" noProof="0" dirty="0" smtClean="0">
                <a:ln>
                  <a:noFill/>
                </a:ln>
                <a:solidFill>
                  <a:schemeClr val="bg1"/>
                </a:solidFill>
                <a:effectLst/>
                <a:uLnTx/>
                <a:uFillTx/>
                <a:latin typeface="Calibri" pitchFamily="34" charset="0"/>
                <a:ea typeface="+mn-ea"/>
                <a:cs typeface="+mn-cs"/>
              </a:rPr>
              <a:t>An</a:t>
            </a:r>
            <a:r>
              <a:rPr kumimoji="0" lang="en-US" sz="2000" b="0" i="0" u="none" strike="noStrike" kern="1200" cap="none" spc="0" normalizeH="0" noProof="0" dirty="0" smtClean="0">
                <a:ln>
                  <a:noFill/>
                </a:ln>
                <a:solidFill>
                  <a:schemeClr val="bg1"/>
                </a:solidFill>
                <a:effectLst/>
                <a:uLnTx/>
                <a:uFillTx/>
                <a:latin typeface="Calibri" pitchFamily="34" charset="0"/>
                <a:ea typeface="+mn-ea"/>
                <a:cs typeface="+mn-cs"/>
              </a:rPr>
              <a:t> assignment (model) is a mapping from variables to values</a:t>
            </a:r>
            <a:endParaRPr kumimoji="0" lang="en-US" sz="2000" b="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3" name="Rectangular Callout 12"/>
          <p:cNvSpPr/>
          <p:nvPr/>
        </p:nvSpPr>
        <p:spPr bwMode="auto">
          <a:xfrm>
            <a:off x="4957482" y="4921623"/>
            <a:ext cx="3998259" cy="1819835"/>
          </a:xfrm>
          <a:prstGeom prst="wedgeRectCallout">
            <a:avLst>
              <a:gd name="adj1" fmla="val -64630"/>
              <a:gd name="adj2" fmla="val -33630"/>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Key Property:</a:t>
            </a:r>
          </a:p>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If an assignment</a:t>
            </a:r>
            <a:r>
              <a:rPr kumimoji="0" lang="en-US" sz="2400" b="0" i="0" u="none" strike="noStrike" cap="none" normalizeH="0" dirty="0" smtClean="0">
                <a:solidFill>
                  <a:schemeClr val="bg1"/>
                </a:solidFill>
                <a:latin typeface="Calibri" pitchFamily="34" charset="0"/>
                <a:cs typeface="Calibri" pitchFamily="34" charset="0"/>
              </a:rPr>
              <a:t> satisfies the equations before a pivoting step, then it will also satisfy them after!</a:t>
            </a:r>
            <a:endParaRPr kumimoji="0" lang="en-US" sz="2400" b="0" i="0" u="none" strike="noStrike" cap="none" normalizeH="0" baseline="0" dirty="0" smtClean="0">
              <a:solidFill>
                <a:schemeClr val="bg1"/>
              </a:solidFill>
              <a:latin typeface="Calibri" pitchFamily="34" charset="0"/>
              <a:cs typeface="Calibri" pitchFamily="34" charset="0"/>
            </a:endParaRPr>
          </a:p>
        </p:txBody>
      </p:sp>
    </p:spTree>
    <p:extLst>
      <p:ext uri="{BB962C8B-B14F-4D97-AF65-F5344CB8AC3E}">
        <p14:creationId xmlns:p14="http://schemas.microsoft.com/office/powerpoint/2007/7/12/main" val="244159517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Pivoting</a:t>
            </a:r>
            <a:endParaRPr lang="en-US" dirty="0">
              <a:latin typeface="Calibri" pitchFamily="34" charset="0"/>
              <a:cs typeface="Calibri" pitchFamily="34" charset="0"/>
            </a:endParaRPr>
          </a:p>
        </p:txBody>
      </p:sp>
      <p:sp>
        <p:nvSpPr>
          <p:cNvPr id="10" name="Content Placeholder 3"/>
          <p:cNvSpPr txBox="1">
            <a:spLocks/>
          </p:cNvSpPr>
          <p:nvPr/>
        </p:nvSpPr>
        <p:spPr>
          <a:xfrm>
            <a:off x="411481" y="1633059"/>
            <a:ext cx="8476488" cy="1809726"/>
          </a:xfrm>
          <a:prstGeom prst="rect">
            <a:avLst/>
          </a:prstGeom>
        </p:spPr>
        <p:txBody>
          <a:bodyPr vert="horz" wrap="square" lIns="0" tIns="0" rIns="0" bIns="0" rtlCol="0">
            <a:spAutoFit/>
          </a:bodyPr>
          <a:lstStyle/>
          <a:p>
            <a:pPr marL="384954" lvl="0" indent="-384954">
              <a:lnSpc>
                <a:spcPct val="90000"/>
              </a:lnSpc>
              <a:spcBef>
                <a:spcPct val="20000"/>
              </a:spcBef>
              <a:buSzPct val="90000"/>
            </a:pPr>
            <a:r>
              <a:rPr kumimoji="0" lang="en-US" sz="28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A way to swap</a:t>
            </a:r>
            <a:r>
              <a:rPr kumimoji="0" lang="en-US" sz="2800" b="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 a basic with a non-basic variable!</a:t>
            </a:r>
          </a:p>
          <a:p>
            <a:pPr marL="384954" lvl="0" indent="-384954">
              <a:lnSpc>
                <a:spcPct val="90000"/>
              </a:lnSpc>
              <a:spcBef>
                <a:spcPct val="20000"/>
              </a:spcBef>
              <a:buSzPct val="90000"/>
            </a:pPr>
            <a:r>
              <a:rPr lang="en-US" sz="2800" dirty="0" smtClean="0">
                <a:solidFill>
                  <a:schemeClr val="bg1"/>
                </a:solidFill>
                <a:latin typeface="Calibri" pitchFamily="34" charset="0"/>
              </a:rPr>
              <a:t>It is just </a:t>
            </a:r>
            <a:r>
              <a:rPr lang="en-US" sz="2800" dirty="0" err="1" smtClean="0">
                <a:solidFill>
                  <a:schemeClr val="bg1"/>
                </a:solidFill>
                <a:latin typeface="Calibri" pitchFamily="34" charset="0"/>
              </a:rPr>
              <a:t>equational</a:t>
            </a:r>
            <a:r>
              <a:rPr lang="en-US" sz="2800" dirty="0" smtClean="0">
                <a:solidFill>
                  <a:schemeClr val="bg1"/>
                </a:solidFill>
                <a:latin typeface="Calibri" pitchFamily="34" charset="0"/>
              </a:rPr>
              <a:t> reasoning.</a:t>
            </a:r>
          </a:p>
          <a:p>
            <a:pPr marL="384954" lvl="0" indent="-384954">
              <a:lnSpc>
                <a:spcPct val="90000"/>
              </a:lnSpc>
              <a:spcBef>
                <a:spcPct val="20000"/>
              </a:spcBef>
              <a:buSzPct val="90000"/>
            </a:pPr>
            <a:r>
              <a:rPr lang="en-US" sz="2800" dirty="0" smtClean="0">
                <a:solidFill>
                  <a:schemeClr val="bg1"/>
                </a:solidFill>
                <a:latin typeface="Calibri" pitchFamily="34" charset="0"/>
              </a:rPr>
              <a:t>Key invariant: a basic variable occurs in only one equation.</a:t>
            </a:r>
          </a:p>
          <a:p>
            <a:pPr marL="384954" lvl="0" indent="-384954">
              <a:lnSpc>
                <a:spcPct val="90000"/>
              </a:lnSpc>
              <a:spcBef>
                <a:spcPct val="20000"/>
              </a:spcBef>
              <a:buSzPct val="90000"/>
            </a:pPr>
            <a:r>
              <a:rPr lang="en-US" sz="2800" dirty="0" smtClean="0">
                <a:solidFill>
                  <a:schemeClr val="accent2">
                    <a:lumMod val="75000"/>
                  </a:schemeClr>
                </a:solidFill>
                <a:latin typeface="Calibri" pitchFamily="34" charset="0"/>
              </a:rPr>
              <a:t>Example: swap s</a:t>
            </a:r>
            <a:r>
              <a:rPr lang="en-US" sz="2800" baseline="-25000" dirty="0" smtClean="0">
                <a:solidFill>
                  <a:schemeClr val="accent2">
                    <a:lumMod val="75000"/>
                  </a:schemeClr>
                </a:solidFill>
                <a:latin typeface="Calibri" pitchFamily="34" charset="0"/>
              </a:rPr>
              <a:t>2</a:t>
            </a:r>
            <a:r>
              <a:rPr lang="en-US" sz="2800" dirty="0" smtClean="0">
                <a:solidFill>
                  <a:schemeClr val="accent2">
                    <a:lumMod val="75000"/>
                  </a:schemeClr>
                </a:solidFill>
                <a:latin typeface="Calibri" pitchFamily="34" charset="0"/>
              </a:rPr>
              <a:t> and y </a:t>
            </a:r>
          </a:p>
        </p:txBody>
      </p:sp>
      <p:sp>
        <p:nvSpPr>
          <p:cNvPr id="12" name="Content Placeholder 3"/>
          <p:cNvSpPr txBox="1">
            <a:spLocks/>
          </p:cNvSpPr>
          <p:nvPr/>
        </p:nvSpPr>
        <p:spPr>
          <a:xfrm>
            <a:off x="2633472" y="3591129"/>
            <a:ext cx="1830952"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s</a:t>
            </a:r>
            <a:r>
              <a:rPr kumimoji="0" lang="en-US" sz="24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1</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400" noProof="0" dirty="0" smtClean="0">
                <a:solidFill>
                  <a:schemeClr val="bg1"/>
                </a:solidFill>
                <a:latin typeface="Calibri" pitchFamily="34" charset="0"/>
                <a:sym typeface="Symbol"/>
              </a:rPr>
              <a:t>-</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x </a:t>
            </a:r>
            <a:r>
              <a:rPr lang="en-US" sz="2400" dirty="0" smtClean="0">
                <a:solidFill>
                  <a:schemeClr val="bg1"/>
                </a:solidFill>
                <a:latin typeface="Calibri" pitchFamily="34" charset="0"/>
              </a:rPr>
              <a:t>- </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y</a:t>
            </a:r>
            <a:r>
              <a:rPr lang="en-US" sz="2400" dirty="0" smtClean="0">
                <a:solidFill>
                  <a:schemeClr val="bg1"/>
                </a:solidFill>
                <a:latin typeface="Calibri" pitchFamily="34" charset="0"/>
              </a:rPr>
              <a:t>   = 0</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s</a:t>
            </a:r>
            <a:r>
              <a:rPr kumimoji="0" lang="en-US" sz="24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2</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400" noProof="0" dirty="0" smtClean="0">
                <a:solidFill>
                  <a:schemeClr val="bg1"/>
                </a:solidFill>
                <a:latin typeface="Calibri" pitchFamily="34" charset="0"/>
                <a:sym typeface="Symbol"/>
              </a:rPr>
              <a:t>-</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x - 2y = 0</a:t>
            </a:r>
          </a:p>
        </p:txBody>
      </p:sp>
      <p:sp>
        <p:nvSpPr>
          <p:cNvPr id="14" name="Content Placeholder 3"/>
          <p:cNvSpPr txBox="1">
            <a:spLocks/>
          </p:cNvSpPr>
          <p:nvPr/>
        </p:nvSpPr>
        <p:spPr>
          <a:xfrm>
            <a:off x="2633472" y="4657929"/>
            <a:ext cx="2270222"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-s</a:t>
            </a:r>
            <a:r>
              <a:rPr kumimoji="0" lang="en-US" sz="2400" b="0" i="0" u="none" strike="noStrike" kern="1200" cap="none" spc="0" normalizeH="0" baseline="-25000" noProof="0" dirty="0" smtClean="0">
                <a:ln>
                  <a:noFill/>
                </a:ln>
                <a:solidFill>
                  <a:schemeClr val="bg1"/>
                </a:solidFill>
                <a:effectLst/>
                <a:uLnTx/>
                <a:uFillTx/>
                <a:latin typeface="Calibri" pitchFamily="34" charset="0"/>
                <a:ea typeface="+mn-ea"/>
                <a:cs typeface="+mn-cs"/>
              </a:rPr>
              <a:t>1</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400" dirty="0" smtClean="0">
                <a:solidFill>
                  <a:schemeClr val="bg1"/>
                </a:solidFill>
                <a:latin typeface="Calibri" pitchFamily="34" charset="0"/>
                <a:sym typeface="Symbol"/>
              </a:rPr>
              <a:t>+</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x </a:t>
            </a:r>
            <a:r>
              <a:rPr lang="en-US" sz="2400" noProof="0" dirty="0" smtClean="0">
                <a:solidFill>
                  <a:schemeClr val="bg1"/>
                </a:solidFill>
                <a:latin typeface="Calibri" pitchFamily="34" charset="0"/>
              </a:rPr>
              <a:t>+</a:t>
            </a:r>
            <a:r>
              <a:rPr lang="en-US" sz="2400" dirty="0" smtClean="0">
                <a:solidFill>
                  <a:schemeClr val="bg1"/>
                </a:solidFill>
                <a:latin typeface="Calibri" pitchFamily="34" charset="0"/>
              </a:rPr>
              <a:t> </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y</a:t>
            </a:r>
            <a:r>
              <a:rPr lang="en-US" sz="2400" dirty="0" smtClean="0">
                <a:solidFill>
                  <a:schemeClr val="bg1"/>
                </a:solidFill>
                <a:latin typeface="Calibri" pitchFamily="34" charset="0"/>
              </a:rPr>
              <a:t>   = 0</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p>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rPr>
              <a:t> s</a:t>
            </a:r>
            <a:r>
              <a:rPr lang="en-US" sz="2400"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a:t>
            </a:r>
            <a:r>
              <a:rPr lang="en-US" sz="2400" dirty="0" smtClean="0">
                <a:solidFill>
                  <a:schemeClr val="bg1"/>
                </a:solidFill>
                <a:latin typeface="Calibri" pitchFamily="34" charset="0"/>
              </a:rPr>
              <a:t> x - 2y </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0</a:t>
            </a:r>
          </a:p>
        </p:txBody>
      </p:sp>
      <p:sp>
        <p:nvSpPr>
          <p:cNvPr id="16" name="Down Arrow 15"/>
          <p:cNvSpPr/>
          <p:nvPr/>
        </p:nvSpPr>
        <p:spPr bwMode="auto">
          <a:xfrm>
            <a:off x="3137647" y="4329953"/>
            <a:ext cx="457200" cy="349624"/>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7" name="Down Arrow 16"/>
          <p:cNvSpPr/>
          <p:nvPr/>
        </p:nvSpPr>
        <p:spPr bwMode="auto">
          <a:xfrm>
            <a:off x="3137647" y="5441576"/>
            <a:ext cx="457200" cy="349624"/>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8" name="Content Placeholder 3"/>
          <p:cNvSpPr txBox="1">
            <a:spLocks/>
          </p:cNvSpPr>
          <p:nvPr/>
        </p:nvSpPr>
        <p:spPr>
          <a:xfrm>
            <a:off x="2633472" y="5904021"/>
            <a:ext cx="2270222"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-s</a:t>
            </a:r>
            <a:r>
              <a:rPr kumimoji="0" lang="en-US" sz="2400" b="0" i="0" u="none" strike="noStrike" kern="1200" cap="none" spc="0" normalizeH="0" baseline="-25000" noProof="0" dirty="0" smtClean="0">
                <a:ln>
                  <a:noFill/>
                </a:ln>
                <a:solidFill>
                  <a:schemeClr val="bg1"/>
                </a:solidFill>
                <a:effectLst/>
                <a:uLnTx/>
                <a:uFillTx/>
                <a:latin typeface="Calibri" pitchFamily="34" charset="0"/>
                <a:ea typeface="+mn-ea"/>
                <a:cs typeface="+mn-cs"/>
              </a:rPr>
              <a:t>1</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400" dirty="0" smtClean="0">
                <a:solidFill>
                  <a:schemeClr val="bg1"/>
                </a:solidFill>
                <a:latin typeface="Calibri" pitchFamily="34" charset="0"/>
                <a:sym typeface="Symbol"/>
              </a:rPr>
              <a:t>+</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x </a:t>
            </a:r>
            <a:r>
              <a:rPr lang="en-US" sz="2400" noProof="0" dirty="0" smtClean="0">
                <a:solidFill>
                  <a:schemeClr val="bg1"/>
                </a:solidFill>
                <a:latin typeface="Calibri" pitchFamily="34" charset="0"/>
              </a:rPr>
              <a:t>+</a:t>
            </a:r>
            <a:r>
              <a:rPr lang="en-US" sz="2400" dirty="0" smtClean="0">
                <a:solidFill>
                  <a:schemeClr val="bg1"/>
                </a:solidFill>
                <a:latin typeface="Calibri" pitchFamily="34" charset="0"/>
              </a:rPr>
              <a:t> </a:t>
            </a: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y</a:t>
            </a:r>
            <a:r>
              <a:rPr lang="en-US" sz="2400" dirty="0" smtClean="0">
                <a:solidFill>
                  <a:schemeClr val="bg1"/>
                </a:solidFill>
                <a:latin typeface="Calibri" pitchFamily="34" charset="0"/>
              </a:rPr>
              <a:t>   = 0</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p>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rPr>
              <a:t> s</a:t>
            </a:r>
            <a:r>
              <a:rPr lang="en-US" sz="2400"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dirty="0" smtClean="0">
                <a:solidFill>
                  <a:schemeClr val="bg1"/>
                </a:solidFill>
                <a:latin typeface="Calibri" pitchFamily="34" charset="0"/>
              </a:rPr>
              <a:t> - 2s</a:t>
            </a:r>
            <a:r>
              <a:rPr lang="en-US" sz="2400" baseline="-25000" dirty="0" smtClean="0">
                <a:solidFill>
                  <a:schemeClr val="bg1"/>
                </a:solidFill>
                <a:latin typeface="Calibri" pitchFamily="34" charset="0"/>
              </a:rPr>
              <a:t>1</a:t>
            </a:r>
            <a:r>
              <a:rPr lang="en-US" sz="2400" dirty="0" smtClean="0">
                <a:solidFill>
                  <a:schemeClr val="bg1"/>
                </a:solidFill>
                <a:latin typeface="Calibri" pitchFamily="34" charset="0"/>
              </a:rPr>
              <a:t> + x = 0</a:t>
            </a:r>
            <a:endPar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9" name="Rectangular Callout 8"/>
          <p:cNvSpPr/>
          <p:nvPr/>
        </p:nvSpPr>
        <p:spPr bwMode="auto">
          <a:xfrm>
            <a:off x="5878875" y="3362302"/>
            <a:ext cx="2865120" cy="1389530"/>
          </a:xfrm>
          <a:prstGeom prst="wedgeRectCallout">
            <a:avLst>
              <a:gd name="adj1" fmla="val -105343"/>
              <a:gd name="adj2" fmla="val 6370"/>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It is just</a:t>
            </a:r>
            <a:r>
              <a:rPr kumimoji="0" lang="en-US" sz="2400" b="0" i="0" u="none" strike="noStrike" cap="none" normalizeH="0" dirty="0" smtClean="0">
                <a:solidFill>
                  <a:schemeClr val="bg1"/>
                </a:solidFill>
                <a:latin typeface="Calibri" pitchFamily="34" charset="0"/>
                <a:cs typeface="Calibri" pitchFamily="34" charset="0"/>
              </a:rPr>
              <a:t> substituting equals by equals.</a:t>
            </a: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11" name="Content Placeholder 3"/>
          <p:cNvSpPr txBox="1">
            <a:spLocks/>
          </p:cNvSpPr>
          <p:nvPr/>
        </p:nvSpPr>
        <p:spPr>
          <a:xfrm>
            <a:off x="3352800" y="256259"/>
            <a:ext cx="4876799" cy="892552"/>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rtlCol="0">
            <a:spAutoFit/>
          </a:bodyPr>
          <a:lstStyle/>
          <a:p>
            <a:pPr marR="0" lvl="0" algn="l" defTabSz="914363" rtl="0" eaLnBrk="1" fontAlgn="auto" latinLnBrk="0" hangingPunct="1">
              <a:lnSpc>
                <a:spcPct val="90000"/>
              </a:lnSpc>
              <a:spcBef>
                <a:spcPct val="20000"/>
              </a:spcBef>
              <a:spcAft>
                <a:spcPts val="0"/>
              </a:spcAft>
              <a:buClrTx/>
              <a:buSzPct val="90000"/>
              <a:buFontTx/>
              <a:buNone/>
              <a:tabLst/>
              <a:defRPr/>
            </a:pPr>
            <a:r>
              <a:rPr kumimoji="0" lang="en-US" sz="20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Definition</a:t>
            </a:r>
            <a:r>
              <a:rPr kumimoji="0" lang="en-US" sz="2000" b="0" i="0" u="none" strike="noStrike" kern="1200" cap="none" spc="0" normalizeH="0" baseline="0" noProof="0" dirty="0" smtClean="0">
                <a:ln>
                  <a:noFill/>
                </a:ln>
                <a:solidFill>
                  <a:schemeClr val="bg1"/>
                </a:solidFill>
                <a:effectLst/>
                <a:uLnTx/>
                <a:uFillTx/>
                <a:latin typeface="Calibri" pitchFamily="34" charset="0"/>
                <a:ea typeface="+mn-ea"/>
                <a:cs typeface="+mn-cs"/>
              </a:rPr>
              <a:t>:</a:t>
            </a:r>
          </a:p>
          <a:p>
            <a:pPr marR="0" lvl="0" algn="l" defTabSz="914363" rtl="0" eaLnBrk="1" fontAlgn="auto" latinLnBrk="0" hangingPunct="1">
              <a:lnSpc>
                <a:spcPct val="90000"/>
              </a:lnSpc>
              <a:spcBef>
                <a:spcPct val="20000"/>
              </a:spcBef>
              <a:spcAft>
                <a:spcPts val="0"/>
              </a:spcAft>
              <a:buClrTx/>
              <a:buSzPct val="90000"/>
              <a:buFontTx/>
              <a:buNone/>
              <a:tabLst/>
              <a:defRPr/>
            </a:pPr>
            <a:r>
              <a:rPr kumimoji="0" lang="en-US" sz="2000" b="0" i="0" u="none" strike="noStrike" kern="1200" cap="none" spc="0" normalizeH="0" baseline="0" noProof="0" dirty="0" smtClean="0">
                <a:ln>
                  <a:noFill/>
                </a:ln>
                <a:solidFill>
                  <a:schemeClr val="bg1"/>
                </a:solidFill>
                <a:effectLst/>
                <a:uLnTx/>
                <a:uFillTx/>
                <a:latin typeface="Calibri" pitchFamily="34" charset="0"/>
                <a:ea typeface="+mn-ea"/>
                <a:cs typeface="+mn-cs"/>
              </a:rPr>
              <a:t>An</a:t>
            </a:r>
            <a:r>
              <a:rPr kumimoji="0" lang="en-US" sz="2000" b="0" i="0" u="none" strike="noStrike" kern="1200" cap="none" spc="0" normalizeH="0" noProof="0" dirty="0" smtClean="0">
                <a:ln>
                  <a:noFill/>
                </a:ln>
                <a:solidFill>
                  <a:schemeClr val="bg1"/>
                </a:solidFill>
                <a:effectLst/>
                <a:uLnTx/>
                <a:uFillTx/>
                <a:latin typeface="Calibri" pitchFamily="34" charset="0"/>
                <a:ea typeface="+mn-ea"/>
                <a:cs typeface="+mn-cs"/>
              </a:rPr>
              <a:t> assignment (model) is a mapping from variables to values</a:t>
            </a:r>
            <a:endParaRPr kumimoji="0" lang="en-US" sz="2000" b="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3" name="Rectangular Callout 12"/>
          <p:cNvSpPr/>
          <p:nvPr/>
        </p:nvSpPr>
        <p:spPr bwMode="auto">
          <a:xfrm>
            <a:off x="4957482" y="4921623"/>
            <a:ext cx="3998259" cy="1819835"/>
          </a:xfrm>
          <a:prstGeom prst="wedgeRectCallout">
            <a:avLst>
              <a:gd name="adj1" fmla="val -64630"/>
              <a:gd name="adj2" fmla="val -33630"/>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Key Property:</a:t>
            </a:r>
          </a:p>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If an assignment</a:t>
            </a:r>
            <a:r>
              <a:rPr kumimoji="0" lang="en-US" sz="2400" b="0" i="0" u="none" strike="noStrike" cap="none" normalizeH="0" dirty="0" smtClean="0">
                <a:solidFill>
                  <a:schemeClr val="bg1"/>
                </a:solidFill>
                <a:latin typeface="Calibri" pitchFamily="34" charset="0"/>
                <a:cs typeface="Calibri" pitchFamily="34" charset="0"/>
              </a:rPr>
              <a:t> satisfies the equations before a pivoting step, then it will also satisfy them after!</a:t>
            </a: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15" name="Rectangular Callout 14"/>
          <p:cNvSpPr/>
          <p:nvPr/>
        </p:nvSpPr>
        <p:spPr bwMode="auto">
          <a:xfrm>
            <a:off x="170329" y="4222378"/>
            <a:ext cx="1891553" cy="2052917"/>
          </a:xfrm>
          <a:prstGeom prst="wedgeRectCallout">
            <a:avLst>
              <a:gd name="adj1" fmla="val 74233"/>
              <a:gd name="adj2" fmla="val -4403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Example</a:t>
            </a:r>
            <a:r>
              <a:rPr kumimoji="0" lang="en-US" sz="2400" b="0" i="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a:t>
            </a:r>
          </a:p>
          <a:p>
            <a:pPr marL="0" marR="0" indent="0"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M(x) = 1</a:t>
            </a:r>
          </a:p>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M(y)</a:t>
            </a:r>
            <a:r>
              <a:rPr kumimoji="0" lang="en-US" sz="2400" b="0" i="0" u="none" strike="noStrike" cap="none" normalizeH="0" dirty="0" smtClean="0">
                <a:solidFill>
                  <a:schemeClr val="bg1"/>
                </a:solidFill>
                <a:latin typeface="Calibri" pitchFamily="34" charset="0"/>
                <a:cs typeface="Calibri" pitchFamily="34" charset="0"/>
              </a:rPr>
              <a:t> = 1</a:t>
            </a:r>
          </a:p>
          <a:p>
            <a:pPr marL="0" marR="0" indent="0" defTabSz="1096963" rtl="0" eaLnBrk="1" fontAlgn="base" latinLnBrk="0" hangingPunct="1">
              <a:lnSpc>
                <a:spcPct val="100000"/>
              </a:lnSpc>
              <a:spcBef>
                <a:spcPct val="0"/>
              </a:spcBef>
              <a:spcAft>
                <a:spcPct val="0"/>
              </a:spcAft>
              <a:buClrTx/>
              <a:buSzTx/>
              <a:buFontTx/>
              <a:buNone/>
              <a:tabLst/>
            </a:pPr>
            <a:r>
              <a:rPr lang="en-US" sz="2400" baseline="0" dirty="0" smtClean="0">
                <a:solidFill>
                  <a:schemeClr val="bg1"/>
                </a:solidFill>
                <a:latin typeface="Calibri" pitchFamily="34" charset="0"/>
                <a:cs typeface="Calibri" pitchFamily="34" charset="0"/>
              </a:rPr>
              <a:t>M(s</a:t>
            </a:r>
            <a:r>
              <a:rPr lang="en-US" sz="2400" baseline="-25000" dirty="0" smtClean="0">
                <a:solidFill>
                  <a:schemeClr val="bg1"/>
                </a:solidFill>
                <a:latin typeface="Calibri" pitchFamily="34" charset="0"/>
                <a:cs typeface="Calibri" pitchFamily="34" charset="0"/>
              </a:rPr>
              <a:t>1</a:t>
            </a:r>
            <a:r>
              <a:rPr lang="en-US" sz="2400" baseline="0" dirty="0" smtClean="0">
                <a:solidFill>
                  <a:schemeClr val="bg1"/>
                </a:solidFill>
                <a:latin typeface="Calibri" pitchFamily="34" charset="0"/>
                <a:cs typeface="Calibri" pitchFamily="34" charset="0"/>
              </a:rPr>
              <a:t>)</a:t>
            </a:r>
            <a:r>
              <a:rPr lang="en-US" sz="2400" dirty="0" smtClean="0">
                <a:solidFill>
                  <a:schemeClr val="bg1"/>
                </a:solidFill>
                <a:latin typeface="Calibri" pitchFamily="34" charset="0"/>
                <a:cs typeface="Calibri" pitchFamily="34" charset="0"/>
              </a:rPr>
              <a:t> = 2</a:t>
            </a:r>
          </a:p>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M(s</a:t>
            </a:r>
            <a:r>
              <a:rPr kumimoji="0" lang="en-US" sz="2400" b="0" i="0" u="none" strike="noStrike" cap="none" normalizeH="0" baseline="-25000" dirty="0" smtClean="0">
                <a:solidFill>
                  <a:schemeClr val="bg1"/>
                </a:solidFill>
                <a:latin typeface="Calibri" pitchFamily="34" charset="0"/>
                <a:cs typeface="Calibri" pitchFamily="34" charset="0"/>
              </a:rPr>
              <a:t>2</a:t>
            </a:r>
            <a:r>
              <a:rPr kumimoji="0" lang="en-US" sz="2400" b="0" i="0" u="none" strike="noStrike" cap="none" normalizeH="0" baseline="0" dirty="0" smtClean="0">
                <a:solidFill>
                  <a:schemeClr val="bg1"/>
                </a:solidFill>
                <a:latin typeface="Calibri" pitchFamily="34" charset="0"/>
                <a:cs typeface="Calibri" pitchFamily="34" charset="0"/>
              </a:rPr>
              <a:t>)</a:t>
            </a:r>
            <a:r>
              <a:rPr kumimoji="0" lang="en-US" sz="2400" b="0" i="0" u="none" strike="noStrike" cap="none" normalizeH="0" dirty="0" smtClean="0">
                <a:solidFill>
                  <a:schemeClr val="bg1"/>
                </a:solidFill>
                <a:latin typeface="Calibri" pitchFamily="34" charset="0"/>
                <a:cs typeface="Calibri" pitchFamily="34" charset="0"/>
              </a:rPr>
              <a:t> = 3</a:t>
            </a:r>
            <a:endParaRPr kumimoji="0" lang="en-US" sz="2400" b="0" i="0" u="none" strike="noStrike" cap="none" normalizeH="0" baseline="0" dirty="0" smtClean="0">
              <a:solidFill>
                <a:schemeClr val="bg1"/>
              </a:solidFill>
              <a:latin typeface="Calibri" pitchFamily="34" charset="0"/>
              <a:cs typeface="Calibri" pitchFamily="34" charset="0"/>
            </a:endParaRPr>
          </a:p>
        </p:txBody>
      </p:sp>
    </p:spTree>
    <p:extLst>
      <p:ext uri="{BB962C8B-B14F-4D97-AF65-F5344CB8AC3E}">
        <p14:creationId xmlns:p14="http://schemas.microsoft.com/office/powerpoint/2007/7/12/main" val="148192001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sz="4800" dirty="0" smtClean="0">
                <a:latin typeface="Calibri" pitchFamily="34" charset="0"/>
                <a:cs typeface="Calibri" pitchFamily="34" charset="0"/>
              </a:rPr>
              <a:t>Equations + Bounds + Assignment</a:t>
            </a:r>
            <a:endParaRPr lang="en-US" sz="4800" dirty="0">
              <a:latin typeface="Calibri" pitchFamily="34" charset="0"/>
              <a:cs typeface="Calibri" pitchFamily="34" charset="0"/>
            </a:endParaRPr>
          </a:p>
        </p:txBody>
      </p:sp>
      <p:pic>
        <p:nvPicPr>
          <p:cNvPr id="3075" name="Picture 3"/>
          <p:cNvPicPr>
            <a:picLocks noChangeAspect="1" noChangeArrowheads="1"/>
          </p:cNvPicPr>
          <p:nvPr/>
        </p:nvPicPr>
        <p:blipFill>
          <a:blip r:embed="rId2" cstate="print"/>
          <a:srcRect/>
          <a:stretch>
            <a:fillRect/>
          </a:stretch>
        </p:blipFill>
        <p:spPr bwMode="auto">
          <a:xfrm>
            <a:off x="1217239" y="1796864"/>
            <a:ext cx="6619875" cy="3981450"/>
          </a:xfrm>
          <a:prstGeom prst="rect">
            <a:avLst/>
          </a:prstGeom>
          <a:noFill/>
          <a:ln w="9525">
            <a:noFill/>
            <a:miter lim="800000"/>
            <a:headEnd/>
            <a:tailEnd/>
          </a:ln>
          <a:effectLst/>
        </p:spPr>
      </p:pic>
    </p:spTree>
    <p:extLst>
      <p:ext uri="{BB962C8B-B14F-4D97-AF65-F5344CB8AC3E}">
        <p14:creationId xmlns:p14="http://schemas.microsoft.com/office/powerpoint/2007/7/12/main" val="132284262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“Repairing Models”</a:t>
            </a:r>
            <a:endParaRPr lang="en-US" dirty="0"/>
          </a:p>
        </p:txBody>
      </p:sp>
      <p:sp>
        <p:nvSpPr>
          <p:cNvPr id="87" name="Content Placeholder 15"/>
          <p:cNvSpPr>
            <a:spLocks noGrp="1"/>
          </p:cNvSpPr>
          <p:nvPr>
            <p:ph idx="1"/>
          </p:nvPr>
        </p:nvSpPr>
        <p:spPr>
          <a:xfrm>
            <a:off x="845489" y="1709303"/>
            <a:ext cx="7548284" cy="997196"/>
          </a:xfrm>
        </p:spPr>
        <p:txBody>
          <a:bodyPr/>
          <a:lstStyle/>
          <a:p>
            <a:pPr marL="0" indent="0">
              <a:spcBef>
                <a:spcPts val="600"/>
              </a:spcBef>
              <a:buNone/>
            </a:pPr>
            <a:r>
              <a:rPr lang="en-US" sz="2400" dirty="0" smtClean="0">
                <a:cs typeface="Calibri" pitchFamily="34" charset="0"/>
                <a:sym typeface="Symbol"/>
              </a:rPr>
              <a:t>If the assignment of a non-basic variable does not satisfy a bound, then fix it and propagate the change to all dependent variables.</a:t>
            </a:r>
          </a:p>
        </p:txBody>
      </p:sp>
      <p:sp>
        <p:nvSpPr>
          <p:cNvPr id="4" name="Content Placeholder 15"/>
          <p:cNvSpPr txBox="1">
            <a:spLocks/>
          </p:cNvSpPr>
          <p:nvPr/>
        </p:nvSpPr>
        <p:spPr>
          <a:xfrm>
            <a:off x="1553700" y="2962579"/>
            <a:ext cx="1177308" cy="2788456"/>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a</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 = c – d</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b</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 = c + d</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M(a) = 0</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M(b) = 0</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M(c) = 0</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M(d) = 0</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1  c </a:t>
            </a:r>
          </a:p>
        </p:txBody>
      </p:sp>
      <p:sp>
        <p:nvSpPr>
          <p:cNvPr id="5" name="Content Placeholder 15"/>
          <p:cNvSpPr txBox="1">
            <a:spLocks/>
          </p:cNvSpPr>
          <p:nvPr/>
        </p:nvSpPr>
        <p:spPr>
          <a:xfrm>
            <a:off x="4296900" y="3043261"/>
            <a:ext cx="1177308" cy="2788456"/>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a</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 = c – d</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b</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 = c + d</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M(a) = </a:t>
            </a: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00B050" mc:Ignorable=""/>
                </a:solidFill>
                <a:effectLst/>
                <a:uLnTx/>
                <a:uFillTx/>
                <a:latin typeface="Calibri" pitchFamily="34" charset="0"/>
                <a:ea typeface="+mn-ea"/>
                <a:cs typeface="Calibri" pitchFamily="34" charset="0"/>
                <a:sym typeface="Symbol"/>
              </a:rPr>
              <a:t>1</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M(b) = </a:t>
            </a: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00B050" mc:Ignorable=""/>
                </a:solidFill>
                <a:effectLst/>
                <a:uLnTx/>
                <a:uFillTx/>
                <a:latin typeface="Calibri" pitchFamily="34" charset="0"/>
                <a:ea typeface="+mn-ea"/>
                <a:cs typeface="Calibri" pitchFamily="34" charset="0"/>
                <a:sym typeface="Symbol"/>
              </a:rPr>
              <a:t>1</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M(c) = </a:t>
            </a: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00B050" mc:Ignorable=""/>
                </a:solidFill>
                <a:effectLst/>
                <a:uLnTx/>
                <a:uFillTx/>
                <a:latin typeface="Calibri" pitchFamily="34" charset="0"/>
                <a:ea typeface="+mn-ea"/>
                <a:cs typeface="Calibri" pitchFamily="34" charset="0"/>
                <a:sym typeface="Symbol"/>
              </a:rPr>
              <a:t>1</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M(d) = 0</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1  c </a:t>
            </a:r>
          </a:p>
        </p:txBody>
      </p:sp>
      <p:sp>
        <p:nvSpPr>
          <p:cNvPr id="6" name="Right Arrow 5"/>
          <p:cNvSpPr/>
          <p:nvPr/>
        </p:nvSpPr>
        <p:spPr bwMode="auto">
          <a:xfrm>
            <a:off x="3003176" y="3827930"/>
            <a:ext cx="1120589" cy="672353"/>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extLst>
      <p:ext uri="{BB962C8B-B14F-4D97-AF65-F5344CB8AC3E}">
        <p14:creationId xmlns:p14="http://schemas.microsoft.com/office/powerpoint/2007/7/12/main" val="3685303224"/>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“Repairing Models”</a:t>
            </a:r>
            <a:endParaRPr lang="en-US" dirty="0"/>
          </a:p>
        </p:txBody>
      </p:sp>
      <p:sp>
        <p:nvSpPr>
          <p:cNvPr id="87" name="Content Placeholder 15"/>
          <p:cNvSpPr>
            <a:spLocks noGrp="1"/>
          </p:cNvSpPr>
          <p:nvPr>
            <p:ph idx="1"/>
          </p:nvPr>
        </p:nvSpPr>
        <p:spPr>
          <a:xfrm>
            <a:off x="845489" y="1709303"/>
            <a:ext cx="7548284" cy="997196"/>
          </a:xfrm>
        </p:spPr>
        <p:txBody>
          <a:bodyPr/>
          <a:lstStyle/>
          <a:p>
            <a:pPr marL="0" indent="0">
              <a:spcBef>
                <a:spcPts val="600"/>
              </a:spcBef>
              <a:buNone/>
            </a:pPr>
            <a:r>
              <a:rPr lang="en-US" sz="2400" dirty="0" smtClean="0">
                <a:cs typeface="Calibri" pitchFamily="34" charset="0"/>
                <a:sym typeface="Symbol"/>
              </a:rPr>
              <a:t>If the assignment of a non-basic variable does not satisfy a bound, then fix it and propagate the change to all dependent variables. </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Of course, we may introduce new “problems”.</a:t>
            </a:r>
            <a:endParaRPr lang="en-US" sz="2400" dirty="0" smtClean="0">
              <a:cs typeface="Calibri" pitchFamily="34" charset="0"/>
              <a:sym typeface="Symbol"/>
            </a:endParaRPr>
          </a:p>
        </p:txBody>
      </p:sp>
      <p:sp>
        <p:nvSpPr>
          <p:cNvPr id="4" name="Content Placeholder 15"/>
          <p:cNvSpPr txBox="1">
            <a:spLocks/>
          </p:cNvSpPr>
          <p:nvPr/>
        </p:nvSpPr>
        <p:spPr>
          <a:xfrm>
            <a:off x="1553700" y="2962579"/>
            <a:ext cx="1177308" cy="3197798"/>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a</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 = c – d</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b</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 = c + d</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M(a) = 0</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M(b) = 0</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M(c) = 0</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M(d) = 0</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1  c </a:t>
            </a:r>
          </a:p>
          <a:p>
            <a:pPr lvl="0">
              <a:lnSpc>
                <a:spcPct val="90000"/>
              </a:lnSpc>
              <a:spcBef>
                <a:spcPts val="600"/>
              </a:spcBef>
              <a:buSzPct val="90000"/>
            </a:pPr>
            <a:r>
              <a:rPr lang="en-US" sz="2400" dirty="0" smtClean="0">
                <a:solidFill>
                  <a:schemeClr val="bg1"/>
                </a:solidFill>
                <a:latin typeface="Calibri" pitchFamily="34" charset="0"/>
                <a:cs typeface="Calibri" pitchFamily="34" charset="0"/>
                <a:sym typeface="Symbol"/>
              </a:rPr>
              <a:t>a  0</a:t>
            </a:r>
            <a:endPar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endParaRPr>
          </a:p>
        </p:txBody>
      </p:sp>
      <p:sp>
        <p:nvSpPr>
          <p:cNvPr id="5" name="Content Placeholder 15"/>
          <p:cNvSpPr txBox="1">
            <a:spLocks/>
          </p:cNvSpPr>
          <p:nvPr/>
        </p:nvSpPr>
        <p:spPr>
          <a:xfrm>
            <a:off x="4296900" y="3043261"/>
            <a:ext cx="1177308" cy="3607141"/>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a</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 = c – d</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b</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 = c + d</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M(a) = </a:t>
            </a: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00B050" mc:Ignorable=""/>
                </a:solidFill>
                <a:effectLst/>
                <a:uLnTx/>
                <a:uFillTx/>
                <a:latin typeface="Calibri" pitchFamily="34" charset="0"/>
                <a:ea typeface="+mn-ea"/>
                <a:cs typeface="Calibri" pitchFamily="34" charset="0"/>
                <a:sym typeface="Symbol"/>
              </a:rPr>
              <a:t>1</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M(b) = </a:t>
            </a: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00B050" mc:Ignorable=""/>
                </a:solidFill>
                <a:effectLst/>
                <a:uLnTx/>
                <a:uFillTx/>
                <a:latin typeface="Calibri" pitchFamily="34" charset="0"/>
                <a:ea typeface="+mn-ea"/>
                <a:cs typeface="Calibri" pitchFamily="34" charset="0"/>
                <a:sym typeface="Symbol"/>
              </a:rPr>
              <a:t>1</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M(c) = </a:t>
            </a: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00B050" mc:Ignorable=""/>
                </a:solidFill>
                <a:effectLst/>
                <a:uLnTx/>
                <a:uFillTx/>
                <a:latin typeface="Calibri" pitchFamily="34" charset="0"/>
                <a:ea typeface="+mn-ea"/>
                <a:cs typeface="Calibri" pitchFamily="34" charset="0"/>
                <a:sym typeface="Symbol"/>
              </a:rPr>
              <a:t>1</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M(d) = 0</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1  c</a:t>
            </a:r>
          </a:p>
          <a:p>
            <a:pPr>
              <a:lnSpc>
                <a:spcPct val="90000"/>
              </a:lnSpc>
              <a:spcBef>
                <a:spcPts val="600"/>
              </a:spcBef>
              <a:buSzPct val="90000"/>
            </a:pPr>
            <a:r>
              <a:rPr lang="en-US" sz="24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a  0</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 </a:t>
            </a: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endParaRPr>
          </a:p>
        </p:txBody>
      </p:sp>
      <p:sp>
        <p:nvSpPr>
          <p:cNvPr id="6" name="Right Arrow 5"/>
          <p:cNvSpPr/>
          <p:nvPr/>
        </p:nvSpPr>
        <p:spPr bwMode="auto">
          <a:xfrm>
            <a:off x="3003176" y="3827930"/>
            <a:ext cx="1120589" cy="672353"/>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extLst>
      <p:ext uri="{BB962C8B-B14F-4D97-AF65-F5344CB8AC3E}">
        <p14:creationId xmlns:p14="http://schemas.microsoft.com/office/powerpoint/2007/7/12/main" val="203180775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sz="4800" dirty="0" smtClean="0"/>
              <a:t>Equivalence</a:t>
            </a:r>
            <a:endParaRPr lang="en-US" sz="4800" dirty="0"/>
          </a:p>
        </p:txBody>
      </p:sp>
      <p:sp>
        <p:nvSpPr>
          <p:cNvPr id="7" name="Rectangle 6"/>
          <p:cNvSpPr/>
          <p:nvPr/>
        </p:nvSpPr>
        <p:spPr bwMode="auto">
          <a:xfrm>
            <a:off x="576943" y="3341914"/>
            <a:ext cx="1469571" cy="446315"/>
          </a:xfrm>
          <a:prstGeom prst="rect">
            <a:avLst/>
          </a:prstGeom>
          <a:solidFill>
            <a:schemeClr val="tx1"/>
          </a:solidFill>
          <a:ln>
            <a:headEnd type="none" w="med" len="med"/>
            <a:tailEnd type="none" w="med" len="med"/>
          </a:ln>
          <a:effectLst/>
          <a:scene3d>
            <a:camera prst="orthographicFront" fov="0">
              <a:rot lat="0" lon="0" rev="0"/>
            </a:camera>
            <a:lightRig rig="glow" dir="t">
              <a:rot lat="0" lon="0" rev="6360000"/>
            </a:lightRig>
          </a:scene3d>
          <a:sp3d extrusionH="76200" contourW="1000" prstMaterial="flat">
            <a:extrusionClr>
              <a:schemeClr val="tx1"/>
            </a:extrusionClr>
            <a:contourClr>
              <a:schemeClr val="tx1"/>
            </a:contourClr>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 name="Content Placeholder 2"/>
          <p:cNvSpPr>
            <a:spLocks noGrp="1"/>
          </p:cNvSpPr>
          <p:nvPr>
            <p:ph idx="1"/>
          </p:nvPr>
        </p:nvSpPr>
        <p:spPr>
          <a:xfrm>
            <a:off x="370609" y="1953202"/>
            <a:ext cx="8382000" cy="664797"/>
          </a:xfrm>
        </p:spPr>
        <p:txBody>
          <a:bodyPr/>
          <a:lstStyle/>
          <a:p>
            <a:pPr marL="0" algn="just">
              <a:buNone/>
            </a:pPr>
            <a:r>
              <a:rPr lang="en-US" sz="2400" dirty="0" smtClean="0"/>
              <a:t>We say two formulas </a:t>
            </a:r>
            <a:r>
              <a:rPr lang="en-US" sz="2400" i="1" dirty="0" smtClean="0">
                <a:solidFill>
                  <a:srgbClr xmlns:mc="http://schemas.openxmlformats.org/markup-compatibility/2006" xmlns:a14="http://schemas.microsoft.com/office/drawing/2007/7/7/main" val="FF0000" mc:Ignorable=""/>
                </a:solidFill>
              </a:rPr>
              <a:t>F</a:t>
            </a:r>
            <a:r>
              <a:rPr lang="en-US" sz="2400" dirty="0" smtClean="0"/>
              <a:t> and </a:t>
            </a:r>
            <a:r>
              <a:rPr lang="en-US" sz="2400" i="1" dirty="0" smtClean="0">
                <a:solidFill>
                  <a:srgbClr xmlns:mc="http://schemas.openxmlformats.org/markup-compatibility/2006" xmlns:a14="http://schemas.microsoft.com/office/drawing/2007/7/7/main" val="FF0000" mc:Ignorable=""/>
                </a:solidFill>
              </a:rPr>
              <a:t>G</a:t>
            </a:r>
            <a:r>
              <a:rPr lang="en-US" sz="2400" dirty="0" smtClean="0"/>
              <a:t> are </a:t>
            </a:r>
            <a:r>
              <a:rPr lang="en-US" sz="2400" i="1" dirty="0" smtClean="0">
                <a:solidFill>
                  <a:srgbClr xmlns:mc="http://schemas.openxmlformats.org/markup-compatibility/2006" xmlns:a14="http://schemas.microsoft.com/office/drawing/2007/7/7/main" val="FF0000" mc:Ignorable=""/>
                </a:solidFill>
              </a:rPr>
              <a:t>equivalent</a:t>
            </a:r>
            <a:r>
              <a:rPr lang="en-US" sz="2400" dirty="0" smtClean="0"/>
              <a:t> if and only if they evaluate to the </a:t>
            </a:r>
            <a:r>
              <a:rPr lang="en-US" sz="2400" dirty="0" smtClean="0">
                <a:solidFill>
                  <a:srgbClr xmlns:mc="http://schemas.openxmlformats.org/markup-compatibility/2006" xmlns:a14="http://schemas.microsoft.com/office/drawing/2007/7/7/main" val="FF0000" mc:Ignorable=""/>
                </a:solidFill>
              </a:rPr>
              <a:t>same value</a:t>
            </a:r>
            <a:r>
              <a:rPr lang="en-US" sz="2400" dirty="0" smtClean="0"/>
              <a:t> (true or false) in </a:t>
            </a:r>
            <a:r>
              <a:rPr lang="en-US" sz="2400" dirty="0" smtClean="0">
                <a:solidFill>
                  <a:srgbClr xmlns:mc="http://schemas.openxmlformats.org/markup-compatibility/2006" xmlns:a14="http://schemas.microsoft.com/office/drawing/2007/7/7/main" val="FF0000" mc:Ignorable=""/>
                </a:solidFill>
              </a:rPr>
              <a:t>every interpretation</a:t>
            </a:r>
            <a:endParaRPr lang="en-US" sz="2400" i="1" dirty="0" smtClean="0">
              <a:solidFill>
                <a:srgbClr xmlns:mc="http://schemas.openxmlformats.org/markup-compatibility/2006" xmlns:a14="http://schemas.microsoft.com/office/drawing/2007/7/7/main" val="FF0000" mc:Ignorable=""/>
              </a:solidFill>
              <a:sym typeface="Symbol"/>
            </a:endParaRPr>
          </a:p>
        </p:txBody>
      </p:sp>
      <p:pic>
        <p:nvPicPr>
          <p:cNvPr id="3075" name="Picture 3"/>
          <p:cNvPicPr>
            <a:picLocks noChangeAspect="1" noChangeArrowheads="1"/>
          </p:cNvPicPr>
          <p:nvPr/>
        </p:nvPicPr>
        <p:blipFill>
          <a:blip r:embed="rId2" cstate="print"/>
          <a:srcRect/>
          <a:stretch>
            <a:fillRect/>
          </a:stretch>
        </p:blipFill>
        <p:spPr bwMode="auto">
          <a:xfrm>
            <a:off x="1743509" y="3137622"/>
            <a:ext cx="5553075" cy="2847975"/>
          </a:xfrm>
          <a:prstGeom prst="rect">
            <a:avLst/>
          </a:prstGeom>
          <a:noFill/>
          <a:ln w="9525">
            <a:noFill/>
            <a:miter lim="800000"/>
            <a:headEnd/>
            <a:tailEnd/>
          </a:ln>
        </p:spPr>
      </p:pic>
    </p:spTree>
    <p:extLst>
      <p:ext uri="{BB962C8B-B14F-4D97-AF65-F5344CB8AC3E}">
        <p14:creationId xmlns:p14="http://schemas.microsoft.com/office/powerpoint/2007/7/12/main" val="4038135536"/>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“Repairing Models”</a:t>
            </a:r>
            <a:endParaRPr lang="en-US" dirty="0"/>
          </a:p>
        </p:txBody>
      </p:sp>
      <p:sp>
        <p:nvSpPr>
          <p:cNvPr id="87" name="Content Placeholder 15"/>
          <p:cNvSpPr>
            <a:spLocks noGrp="1"/>
          </p:cNvSpPr>
          <p:nvPr>
            <p:ph idx="1"/>
          </p:nvPr>
        </p:nvSpPr>
        <p:spPr>
          <a:xfrm>
            <a:off x="845489" y="1709303"/>
            <a:ext cx="7548284" cy="997196"/>
          </a:xfrm>
        </p:spPr>
        <p:txBody>
          <a:bodyPr/>
          <a:lstStyle/>
          <a:p>
            <a:pPr marL="0" indent="0">
              <a:spcBef>
                <a:spcPts val="600"/>
              </a:spcBef>
              <a:buNone/>
            </a:pPr>
            <a:r>
              <a:rPr lang="en-US" sz="2400" dirty="0" smtClean="0">
                <a:cs typeface="Calibri" pitchFamily="34" charset="0"/>
                <a:sym typeface="Symbol"/>
              </a:rPr>
              <a:t>If the assignment of a basic variable does not satisfy a bound, then pivot it, fix it, and propagate the change to its new dependent variables. </a:t>
            </a:r>
          </a:p>
        </p:txBody>
      </p:sp>
      <p:sp>
        <p:nvSpPr>
          <p:cNvPr id="4" name="Content Placeholder 15"/>
          <p:cNvSpPr txBox="1">
            <a:spLocks/>
          </p:cNvSpPr>
          <p:nvPr/>
        </p:nvSpPr>
        <p:spPr>
          <a:xfrm>
            <a:off x="1419249" y="2944650"/>
            <a:ext cx="1177308" cy="2788456"/>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a</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 = c – d</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b</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 = c + d</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M(a) = 0</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M(b) = 0</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M(c) = 0</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M(d) = 0</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1  a </a:t>
            </a:r>
          </a:p>
        </p:txBody>
      </p:sp>
      <p:sp>
        <p:nvSpPr>
          <p:cNvPr id="6" name="Content Placeholder 15"/>
          <p:cNvSpPr txBox="1">
            <a:spLocks/>
          </p:cNvSpPr>
          <p:nvPr/>
        </p:nvSpPr>
        <p:spPr>
          <a:xfrm>
            <a:off x="3122544" y="2971544"/>
            <a:ext cx="1619806" cy="2788456"/>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c</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 = a </a:t>
            </a:r>
            <a:r>
              <a:rPr lang="en-US" sz="2400" dirty="0" smtClean="0">
                <a:solidFill>
                  <a:schemeClr val="bg1"/>
                </a:solidFill>
                <a:latin typeface="Calibri" pitchFamily="34" charset="0"/>
                <a:cs typeface="Calibri" pitchFamily="34" charset="0"/>
                <a:sym typeface="Symbol"/>
              </a:rPr>
              <a:t>+</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 d</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b</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 = a + 2d</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M(a) = 0</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M(b) = 0</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M(c) = 0</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M(d) = 0</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1  a </a:t>
            </a:r>
          </a:p>
        </p:txBody>
      </p:sp>
      <p:sp>
        <p:nvSpPr>
          <p:cNvPr id="7" name="Content Placeholder 15"/>
          <p:cNvSpPr txBox="1">
            <a:spLocks/>
          </p:cNvSpPr>
          <p:nvPr/>
        </p:nvSpPr>
        <p:spPr>
          <a:xfrm>
            <a:off x="4942379" y="2989473"/>
            <a:ext cx="1619806" cy="2788456"/>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c</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 = a </a:t>
            </a:r>
            <a:r>
              <a:rPr lang="en-US" sz="2400" dirty="0" smtClean="0">
                <a:solidFill>
                  <a:schemeClr val="bg1"/>
                </a:solidFill>
                <a:latin typeface="Calibri" pitchFamily="34" charset="0"/>
                <a:cs typeface="Calibri" pitchFamily="34" charset="0"/>
                <a:sym typeface="Symbol"/>
              </a:rPr>
              <a:t>+</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 d</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b</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 = a + 2d</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M(a) = 1</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M(b) = 1</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M(c) = 1</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M(d) = 0</a:t>
            </a:r>
          </a:p>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1  a </a:t>
            </a:r>
          </a:p>
        </p:txBody>
      </p:sp>
      <p:sp>
        <p:nvSpPr>
          <p:cNvPr id="8" name="Right Arrow 7"/>
          <p:cNvSpPr/>
          <p:nvPr/>
        </p:nvSpPr>
        <p:spPr bwMode="auto">
          <a:xfrm>
            <a:off x="2662537" y="3980330"/>
            <a:ext cx="295835" cy="430306"/>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9" name="Right Arrow 8"/>
          <p:cNvSpPr/>
          <p:nvPr/>
        </p:nvSpPr>
        <p:spPr bwMode="auto">
          <a:xfrm>
            <a:off x="4392725" y="4025154"/>
            <a:ext cx="295835" cy="430306"/>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extLst>
      <p:ext uri="{BB962C8B-B14F-4D97-AF65-F5344CB8AC3E}">
        <p14:creationId xmlns:p14="http://schemas.microsoft.com/office/powerpoint/2007/7/12/main" val="393475784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“Repairing Models”</a:t>
            </a:r>
            <a:endParaRPr lang="en-US" dirty="0"/>
          </a:p>
        </p:txBody>
      </p:sp>
      <p:sp>
        <p:nvSpPr>
          <p:cNvPr id="87" name="Content Placeholder 15"/>
          <p:cNvSpPr>
            <a:spLocks noGrp="1"/>
          </p:cNvSpPr>
          <p:nvPr>
            <p:ph idx="1"/>
          </p:nvPr>
        </p:nvSpPr>
        <p:spPr>
          <a:xfrm>
            <a:off x="845489" y="1709303"/>
            <a:ext cx="7548284" cy="3120854"/>
          </a:xfrm>
        </p:spPr>
        <p:txBody>
          <a:bodyPr/>
          <a:lstStyle/>
          <a:p>
            <a:pPr marL="0" indent="0">
              <a:spcBef>
                <a:spcPts val="600"/>
              </a:spcBef>
              <a:buNone/>
            </a:pPr>
            <a:r>
              <a:rPr lang="en-US" sz="2400" dirty="0" smtClean="0">
                <a:cs typeface="Calibri" pitchFamily="34" charset="0"/>
                <a:sym typeface="Symbol"/>
              </a:rPr>
              <a:t>Sometimes, a model cannot be repaired. It is pointless to pivot.</a:t>
            </a:r>
          </a:p>
          <a:p>
            <a:pPr>
              <a:spcBef>
                <a:spcPts val="600"/>
              </a:spcBef>
              <a:buNone/>
            </a:pPr>
            <a:endParaRPr lang="en-US" sz="2400" dirty="0" smtClean="0">
              <a:cs typeface="Calibri" pitchFamily="34" charset="0"/>
              <a:sym typeface="Symbol"/>
            </a:endParaRPr>
          </a:p>
          <a:p>
            <a:pPr>
              <a:spcBef>
                <a:spcPts val="600"/>
              </a:spcBef>
              <a:buNone/>
            </a:pPr>
            <a:r>
              <a:rPr lang="en-US" sz="2400" dirty="0" smtClean="0">
                <a:cs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a</a:t>
            </a:r>
            <a:r>
              <a:rPr lang="en-US" sz="2400" dirty="0" smtClean="0">
                <a:cs typeface="Calibri" pitchFamily="34" charset="0"/>
                <a:sym typeface="Symbol"/>
              </a:rPr>
              <a:t> = b – c</a:t>
            </a:r>
          </a:p>
          <a:p>
            <a:pPr>
              <a:spcBef>
                <a:spcPts val="600"/>
              </a:spcBef>
              <a:buNone/>
            </a:pPr>
            <a:r>
              <a:rPr lang="en-US" sz="2400" dirty="0" smtClean="0">
                <a:cs typeface="Calibri" pitchFamily="34" charset="0"/>
                <a:sym typeface="Symbol"/>
              </a:rPr>
              <a:t>	a  0, 1  b, c  0</a:t>
            </a:r>
          </a:p>
          <a:p>
            <a:pPr>
              <a:spcBef>
                <a:spcPts val="600"/>
              </a:spcBef>
              <a:buNone/>
            </a:pPr>
            <a:r>
              <a:rPr lang="en-US" sz="2400" dirty="0" smtClean="0">
                <a:cs typeface="Calibri" pitchFamily="34" charset="0"/>
                <a:sym typeface="Symbol"/>
              </a:rPr>
              <a:t>	M(a) = 1</a:t>
            </a:r>
          </a:p>
          <a:p>
            <a:pPr>
              <a:spcBef>
                <a:spcPts val="600"/>
              </a:spcBef>
              <a:buNone/>
            </a:pPr>
            <a:r>
              <a:rPr lang="en-US" sz="2400" dirty="0" smtClean="0">
                <a:cs typeface="Calibri" pitchFamily="34" charset="0"/>
                <a:sym typeface="Symbol"/>
              </a:rPr>
              <a:t>	M(b) = 1</a:t>
            </a:r>
          </a:p>
          <a:p>
            <a:pPr>
              <a:spcBef>
                <a:spcPts val="600"/>
              </a:spcBef>
              <a:buNone/>
            </a:pPr>
            <a:r>
              <a:rPr lang="en-US" sz="2400" dirty="0" smtClean="0">
                <a:cs typeface="Calibri" pitchFamily="34" charset="0"/>
                <a:sym typeface="Symbol"/>
              </a:rPr>
              <a:t>	M(c) = 0</a:t>
            </a:r>
          </a:p>
        </p:txBody>
      </p:sp>
      <p:sp>
        <p:nvSpPr>
          <p:cNvPr id="5" name="Rectangular Callout 4"/>
          <p:cNvSpPr/>
          <p:nvPr/>
        </p:nvSpPr>
        <p:spPr bwMode="auto">
          <a:xfrm>
            <a:off x="3881718" y="2205318"/>
            <a:ext cx="4862277" cy="2403079"/>
          </a:xfrm>
          <a:prstGeom prst="wedgeRectCallout">
            <a:avLst>
              <a:gd name="adj1" fmla="val -78793"/>
              <a:gd name="adj2" fmla="val -1282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The value of M(a) is too big. We</a:t>
            </a:r>
            <a:r>
              <a:rPr kumimoji="0" lang="en-US" sz="2400" b="0" i="0" u="none" strike="noStrike" cap="none" normalizeH="0" dirty="0" smtClean="0">
                <a:solidFill>
                  <a:schemeClr val="bg1"/>
                </a:solidFill>
                <a:latin typeface="Calibri" pitchFamily="34" charset="0"/>
                <a:cs typeface="Calibri" pitchFamily="34" charset="0"/>
              </a:rPr>
              <a:t> can reduce it by:</a:t>
            </a:r>
          </a:p>
          <a:p>
            <a:pPr marL="0" marR="0" indent="0" defTabSz="1096963" rtl="0" eaLnBrk="1" fontAlgn="base" latinLnBrk="0" hangingPunct="1">
              <a:lnSpc>
                <a:spcPct val="100000"/>
              </a:lnSpc>
              <a:spcBef>
                <a:spcPct val="0"/>
              </a:spcBef>
              <a:spcAft>
                <a:spcPct val="0"/>
              </a:spcAft>
              <a:buClrTx/>
              <a:buSzTx/>
              <a:buFontTx/>
              <a:buChar char="-"/>
              <a:tabLst/>
            </a:pPr>
            <a:r>
              <a:rPr lang="en-US" sz="2400" dirty="0" smtClean="0">
                <a:solidFill>
                  <a:schemeClr val="bg1"/>
                </a:solidFill>
                <a:latin typeface="Calibri" pitchFamily="34" charset="0"/>
                <a:cs typeface="Calibri" pitchFamily="34" charset="0"/>
              </a:rPr>
              <a:t> reducing M(b) </a:t>
            </a:r>
          </a:p>
          <a:p>
            <a:pPr lvl="1" defTabSz="1096963" fontAlgn="base">
              <a:spcBef>
                <a:spcPct val="0"/>
              </a:spcBef>
              <a:spcAft>
                <a:spcPct val="0"/>
              </a:spcAft>
            </a:pPr>
            <a:r>
              <a:rPr lang="en-US" sz="2400" dirty="0" smtClean="0">
                <a:solidFill>
                  <a:schemeClr val="bg1"/>
                </a:solidFill>
                <a:latin typeface="Calibri" pitchFamily="34" charset="0"/>
                <a:cs typeface="Calibri" pitchFamily="34" charset="0"/>
              </a:rPr>
              <a:t>not possible b is at lower bound</a:t>
            </a:r>
          </a:p>
          <a:p>
            <a:pPr marL="0" marR="0" indent="0" defTabSz="1096963"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dirty="0" smtClean="0">
                <a:solidFill>
                  <a:schemeClr val="bg1"/>
                </a:solidFill>
                <a:latin typeface="Calibri" pitchFamily="34" charset="0"/>
                <a:cs typeface="Calibri" pitchFamily="34" charset="0"/>
              </a:rPr>
              <a:t> increasing M(c)</a:t>
            </a:r>
          </a:p>
          <a:p>
            <a:pPr lvl="1" defTabSz="1096963" fontAlgn="base">
              <a:spcBef>
                <a:spcPct val="0"/>
              </a:spcBef>
              <a:spcAft>
                <a:spcPct val="0"/>
              </a:spcAft>
            </a:pPr>
            <a:r>
              <a:rPr lang="en-US" sz="2400" dirty="0" smtClean="0">
                <a:solidFill>
                  <a:schemeClr val="bg1"/>
                </a:solidFill>
                <a:latin typeface="Calibri" pitchFamily="34" charset="0"/>
                <a:cs typeface="Calibri" pitchFamily="34" charset="0"/>
              </a:rPr>
              <a:t>not possible c is at upper bound</a:t>
            </a:r>
            <a:endParaRPr kumimoji="0" lang="en-US" sz="2400" b="0" i="0" u="none" strike="noStrike" cap="none" normalizeH="0" baseline="0" dirty="0" smtClean="0">
              <a:solidFill>
                <a:schemeClr val="bg1"/>
              </a:solidFill>
              <a:latin typeface="Calibri" pitchFamily="34" charset="0"/>
              <a:cs typeface="Calibri" pitchFamily="34" charset="0"/>
            </a:endParaRPr>
          </a:p>
        </p:txBody>
      </p:sp>
    </p:spTree>
    <p:extLst>
      <p:ext uri="{BB962C8B-B14F-4D97-AF65-F5344CB8AC3E}">
        <p14:creationId xmlns:p14="http://schemas.microsoft.com/office/powerpoint/2007/7/12/main" val="2098020604"/>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“Repairing Models”</a:t>
            </a:r>
            <a:endParaRPr lang="en-US" dirty="0"/>
          </a:p>
        </p:txBody>
      </p:sp>
      <p:sp>
        <p:nvSpPr>
          <p:cNvPr id="87" name="Content Placeholder 15"/>
          <p:cNvSpPr>
            <a:spLocks noGrp="1"/>
          </p:cNvSpPr>
          <p:nvPr>
            <p:ph idx="1"/>
          </p:nvPr>
        </p:nvSpPr>
        <p:spPr>
          <a:xfrm>
            <a:off x="0" y="2336833"/>
            <a:ext cx="4094064" cy="2788456"/>
          </a:xfrm>
        </p:spPr>
        <p:txBody>
          <a:bodyPr/>
          <a:lstStyle/>
          <a:p>
            <a:pPr>
              <a:spcBef>
                <a:spcPts val="600"/>
              </a:spcBef>
              <a:buNone/>
            </a:pPr>
            <a:r>
              <a:rPr lang="en-US" sz="2400" dirty="0" smtClean="0">
                <a:cs typeface="Calibri" pitchFamily="34" charset="0"/>
                <a:sym typeface="Symbol"/>
              </a:rPr>
              <a:t>		s</a:t>
            </a:r>
            <a:r>
              <a:rPr lang="en-US" sz="2400" baseline="-25000" dirty="0" smtClean="0">
                <a:cs typeface="Calibri" pitchFamily="34" charset="0"/>
                <a:sym typeface="Symbol"/>
              </a:rPr>
              <a:t>1 </a:t>
            </a:r>
            <a:r>
              <a:rPr lang="en-US" sz="2400" dirty="0" smtClean="0">
                <a:cs typeface="Calibri" pitchFamily="34" charset="0"/>
                <a:sym typeface="Symbol"/>
              </a:rPr>
              <a:t> a + d, s</a:t>
            </a:r>
            <a:r>
              <a:rPr lang="en-US" sz="2400" baseline="-25000" dirty="0" smtClean="0">
                <a:cs typeface="Calibri" pitchFamily="34" charset="0"/>
                <a:sym typeface="Symbol"/>
              </a:rPr>
              <a:t>2 </a:t>
            </a:r>
            <a:r>
              <a:rPr lang="en-US" sz="2400" dirty="0" smtClean="0">
                <a:cs typeface="Calibri" pitchFamily="34" charset="0"/>
                <a:sym typeface="Symbol"/>
              </a:rPr>
              <a:t> c + d</a:t>
            </a:r>
            <a:r>
              <a:rPr lang="en-US" sz="2400" baseline="-25000" dirty="0" smtClean="0">
                <a:cs typeface="Calibri" pitchFamily="34" charset="0"/>
                <a:sym typeface="Symbol"/>
              </a:rPr>
              <a:t> </a:t>
            </a:r>
            <a:endParaRPr lang="en-US" sz="2400" dirty="0" smtClean="0">
              <a:cs typeface="Calibri" pitchFamily="34" charset="0"/>
              <a:sym typeface="Symbol"/>
            </a:endParaRPr>
          </a:p>
          <a:p>
            <a:pPr marL="0" indent="0">
              <a:spcBef>
                <a:spcPts val="600"/>
              </a:spcBef>
              <a:buNone/>
            </a:pPr>
            <a:r>
              <a:rPr lang="en-US" sz="2400" dirty="0" smtClean="0">
                <a:cs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a</a:t>
            </a:r>
            <a:r>
              <a:rPr lang="en-US" sz="2400" dirty="0" smtClean="0">
                <a:cs typeface="Calibri" pitchFamily="34" charset="0"/>
                <a:sym typeface="Symbol"/>
              </a:rPr>
              <a:t> = s</a:t>
            </a:r>
            <a:r>
              <a:rPr lang="en-US" sz="2400" baseline="-25000" dirty="0" smtClean="0">
                <a:cs typeface="Calibri" pitchFamily="34" charset="0"/>
                <a:sym typeface="Symbol"/>
              </a:rPr>
              <a:t>1</a:t>
            </a:r>
            <a:r>
              <a:rPr lang="en-US" sz="2400" dirty="0" smtClean="0">
                <a:cs typeface="Calibri" pitchFamily="34" charset="0"/>
                <a:sym typeface="Symbol"/>
              </a:rPr>
              <a:t> – s</a:t>
            </a:r>
            <a:r>
              <a:rPr lang="en-US" sz="2400" baseline="-25000" dirty="0" smtClean="0">
                <a:cs typeface="Calibri" pitchFamily="34" charset="0"/>
                <a:sym typeface="Symbol"/>
              </a:rPr>
              <a:t>2 </a:t>
            </a:r>
            <a:r>
              <a:rPr lang="en-US" sz="2400" dirty="0" smtClean="0">
                <a:cs typeface="Calibri" pitchFamily="34" charset="0"/>
                <a:sym typeface="Symbol"/>
              </a:rPr>
              <a:t>+ c</a:t>
            </a:r>
          </a:p>
          <a:p>
            <a:pPr>
              <a:spcBef>
                <a:spcPts val="600"/>
              </a:spcBef>
              <a:buNone/>
            </a:pPr>
            <a:r>
              <a:rPr lang="en-US" sz="2400" dirty="0" smtClean="0">
                <a:cs typeface="Calibri" pitchFamily="34" charset="0"/>
                <a:sym typeface="Symbol"/>
              </a:rPr>
              <a:t>		a  0, 1  s</a:t>
            </a:r>
            <a:r>
              <a:rPr lang="en-US" sz="2400" baseline="-25000" dirty="0" smtClean="0">
                <a:cs typeface="Calibri" pitchFamily="34" charset="0"/>
                <a:sym typeface="Symbol"/>
              </a:rPr>
              <a:t>1</a:t>
            </a:r>
            <a:r>
              <a:rPr lang="en-US" sz="2400" dirty="0" smtClean="0">
                <a:cs typeface="Calibri" pitchFamily="34" charset="0"/>
                <a:sym typeface="Symbol"/>
              </a:rPr>
              <a:t>, s</a:t>
            </a:r>
            <a:r>
              <a:rPr lang="en-US" sz="2400" baseline="-25000" dirty="0" smtClean="0">
                <a:cs typeface="Calibri" pitchFamily="34" charset="0"/>
                <a:sym typeface="Symbol"/>
              </a:rPr>
              <a:t>2</a:t>
            </a:r>
            <a:r>
              <a:rPr lang="en-US" sz="2400" dirty="0" smtClean="0">
                <a:cs typeface="Calibri" pitchFamily="34" charset="0"/>
                <a:sym typeface="Symbol"/>
              </a:rPr>
              <a:t>  0, 0  c</a:t>
            </a:r>
          </a:p>
          <a:p>
            <a:pPr>
              <a:spcBef>
                <a:spcPts val="600"/>
              </a:spcBef>
              <a:buNone/>
            </a:pPr>
            <a:r>
              <a:rPr lang="en-US" sz="2400" dirty="0" smtClean="0">
                <a:cs typeface="Calibri" pitchFamily="34" charset="0"/>
                <a:sym typeface="Symbol"/>
              </a:rPr>
              <a:t>		M(a) = 1</a:t>
            </a:r>
          </a:p>
          <a:p>
            <a:pPr>
              <a:spcBef>
                <a:spcPts val="600"/>
              </a:spcBef>
              <a:buNone/>
            </a:pPr>
            <a:r>
              <a:rPr lang="en-US" sz="2400" dirty="0" smtClean="0">
                <a:cs typeface="Calibri" pitchFamily="34" charset="0"/>
                <a:sym typeface="Symbol"/>
              </a:rPr>
              <a:t>		M(s</a:t>
            </a:r>
            <a:r>
              <a:rPr lang="en-US" sz="2400" baseline="-25000" dirty="0" smtClean="0">
                <a:cs typeface="Calibri" pitchFamily="34" charset="0"/>
                <a:sym typeface="Symbol"/>
              </a:rPr>
              <a:t>1</a:t>
            </a:r>
            <a:r>
              <a:rPr lang="en-US" sz="2400" dirty="0" smtClean="0">
                <a:cs typeface="Calibri" pitchFamily="34" charset="0"/>
                <a:sym typeface="Symbol"/>
              </a:rPr>
              <a:t>) = 1</a:t>
            </a:r>
          </a:p>
          <a:p>
            <a:pPr>
              <a:spcBef>
                <a:spcPts val="600"/>
              </a:spcBef>
              <a:buNone/>
            </a:pPr>
            <a:r>
              <a:rPr lang="en-US" sz="2400" dirty="0" smtClean="0">
                <a:cs typeface="Calibri" pitchFamily="34" charset="0"/>
                <a:sym typeface="Symbol"/>
              </a:rPr>
              <a:t>		M(s</a:t>
            </a:r>
            <a:r>
              <a:rPr lang="en-US" sz="2400" baseline="-25000" dirty="0" smtClean="0">
                <a:cs typeface="Calibri" pitchFamily="34" charset="0"/>
                <a:sym typeface="Symbol"/>
              </a:rPr>
              <a:t>2</a:t>
            </a:r>
            <a:r>
              <a:rPr lang="en-US" sz="2400" dirty="0" smtClean="0">
                <a:cs typeface="Calibri" pitchFamily="34" charset="0"/>
                <a:sym typeface="Symbol"/>
              </a:rPr>
              <a:t>) = 0</a:t>
            </a:r>
          </a:p>
          <a:p>
            <a:pPr>
              <a:spcBef>
                <a:spcPts val="600"/>
              </a:spcBef>
              <a:buNone/>
            </a:pPr>
            <a:r>
              <a:rPr lang="en-US" sz="2400" dirty="0" smtClean="0">
                <a:cs typeface="Calibri" pitchFamily="34" charset="0"/>
                <a:sym typeface="Symbol"/>
              </a:rPr>
              <a:t>		M(c) = 0</a:t>
            </a:r>
          </a:p>
        </p:txBody>
      </p:sp>
      <p:sp>
        <p:nvSpPr>
          <p:cNvPr id="6" name="Content Placeholder 15"/>
          <p:cNvSpPr txBox="1">
            <a:spLocks/>
          </p:cNvSpPr>
          <p:nvPr/>
        </p:nvSpPr>
        <p:spPr>
          <a:xfrm>
            <a:off x="997889" y="1861703"/>
            <a:ext cx="7548284" cy="332399"/>
          </a:xfrm>
          <a:prstGeom prst="rect">
            <a:avLst/>
          </a:prstGeom>
        </p:spPr>
        <p:txBody>
          <a:bodyPr vert="horz"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Extracting proof from failed repair attempts is easy.</a:t>
            </a:r>
          </a:p>
        </p:txBody>
      </p:sp>
    </p:spTree>
    <p:extLst>
      <p:ext uri="{BB962C8B-B14F-4D97-AF65-F5344CB8AC3E}">
        <p14:creationId xmlns:p14="http://schemas.microsoft.com/office/powerpoint/2007/7/12/main" val="132209828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“Repairing Models”</a:t>
            </a:r>
            <a:endParaRPr lang="en-US" dirty="0"/>
          </a:p>
        </p:txBody>
      </p:sp>
      <p:sp>
        <p:nvSpPr>
          <p:cNvPr id="87" name="Content Placeholder 15"/>
          <p:cNvSpPr>
            <a:spLocks noGrp="1"/>
          </p:cNvSpPr>
          <p:nvPr>
            <p:ph idx="1"/>
          </p:nvPr>
        </p:nvSpPr>
        <p:spPr>
          <a:xfrm>
            <a:off x="0" y="2336833"/>
            <a:ext cx="4094064" cy="2788456"/>
          </a:xfrm>
        </p:spPr>
        <p:txBody>
          <a:bodyPr/>
          <a:lstStyle/>
          <a:p>
            <a:pPr>
              <a:spcBef>
                <a:spcPts val="600"/>
              </a:spcBef>
              <a:buNone/>
            </a:pPr>
            <a:r>
              <a:rPr lang="en-US" sz="2400" dirty="0" smtClean="0">
                <a:cs typeface="Calibri" pitchFamily="34" charset="0"/>
                <a:sym typeface="Symbol"/>
              </a:rPr>
              <a:t>		s</a:t>
            </a:r>
            <a:r>
              <a:rPr lang="en-US" sz="2400" baseline="-25000" dirty="0" smtClean="0">
                <a:cs typeface="Calibri" pitchFamily="34" charset="0"/>
                <a:sym typeface="Symbol"/>
              </a:rPr>
              <a:t>1 </a:t>
            </a:r>
            <a:r>
              <a:rPr lang="en-US" sz="2400" dirty="0" smtClean="0">
                <a:cs typeface="Calibri" pitchFamily="34" charset="0"/>
                <a:sym typeface="Symbol"/>
              </a:rPr>
              <a:t> a + d, s</a:t>
            </a:r>
            <a:r>
              <a:rPr lang="en-US" sz="2400" baseline="-25000" dirty="0" smtClean="0">
                <a:cs typeface="Calibri" pitchFamily="34" charset="0"/>
                <a:sym typeface="Symbol"/>
              </a:rPr>
              <a:t>2 </a:t>
            </a:r>
            <a:r>
              <a:rPr lang="en-US" sz="2400" dirty="0" smtClean="0">
                <a:cs typeface="Calibri" pitchFamily="34" charset="0"/>
                <a:sym typeface="Symbol"/>
              </a:rPr>
              <a:t> c + d</a:t>
            </a:r>
            <a:r>
              <a:rPr lang="en-US" sz="2400" baseline="-25000" dirty="0" smtClean="0">
                <a:cs typeface="Calibri" pitchFamily="34" charset="0"/>
                <a:sym typeface="Symbol"/>
              </a:rPr>
              <a:t> </a:t>
            </a:r>
            <a:endParaRPr lang="en-US" sz="2400" dirty="0" smtClean="0">
              <a:cs typeface="Calibri" pitchFamily="34" charset="0"/>
              <a:sym typeface="Symbol"/>
            </a:endParaRPr>
          </a:p>
          <a:p>
            <a:pPr marL="0" indent="0">
              <a:spcBef>
                <a:spcPts val="600"/>
              </a:spcBef>
              <a:buNone/>
            </a:pPr>
            <a:r>
              <a:rPr lang="en-US" sz="2400" dirty="0" smtClean="0">
                <a:cs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a</a:t>
            </a:r>
            <a:r>
              <a:rPr lang="en-US" sz="2400" dirty="0" smtClean="0">
                <a:cs typeface="Calibri" pitchFamily="34" charset="0"/>
                <a:sym typeface="Symbol"/>
              </a:rPr>
              <a:t> = s</a:t>
            </a:r>
            <a:r>
              <a:rPr lang="en-US" sz="2400" baseline="-25000" dirty="0" smtClean="0">
                <a:cs typeface="Calibri" pitchFamily="34" charset="0"/>
                <a:sym typeface="Symbol"/>
              </a:rPr>
              <a:t>1</a:t>
            </a:r>
            <a:r>
              <a:rPr lang="en-US" sz="2400" dirty="0" smtClean="0">
                <a:cs typeface="Calibri" pitchFamily="34" charset="0"/>
                <a:sym typeface="Symbol"/>
              </a:rPr>
              <a:t> – s</a:t>
            </a:r>
            <a:r>
              <a:rPr lang="en-US" sz="2400" baseline="-25000" dirty="0" smtClean="0">
                <a:cs typeface="Calibri" pitchFamily="34" charset="0"/>
                <a:sym typeface="Symbol"/>
              </a:rPr>
              <a:t>2 </a:t>
            </a:r>
            <a:r>
              <a:rPr lang="en-US" sz="2400" dirty="0" smtClean="0">
                <a:cs typeface="Calibri" pitchFamily="34" charset="0"/>
                <a:sym typeface="Symbol"/>
              </a:rPr>
              <a:t>+ c</a:t>
            </a:r>
          </a:p>
          <a:p>
            <a:pPr>
              <a:spcBef>
                <a:spcPts val="600"/>
              </a:spcBef>
              <a:buNone/>
            </a:pPr>
            <a:r>
              <a:rPr lang="en-US" sz="2400" dirty="0" smtClean="0">
                <a:cs typeface="Calibri" pitchFamily="34" charset="0"/>
                <a:sym typeface="Symbol"/>
              </a:rPr>
              <a:t>		a  0, 1  s</a:t>
            </a:r>
            <a:r>
              <a:rPr lang="en-US" sz="2400" baseline="-25000" dirty="0" smtClean="0">
                <a:cs typeface="Calibri" pitchFamily="34" charset="0"/>
                <a:sym typeface="Symbol"/>
              </a:rPr>
              <a:t>1</a:t>
            </a:r>
            <a:r>
              <a:rPr lang="en-US" sz="2400" dirty="0" smtClean="0">
                <a:cs typeface="Calibri" pitchFamily="34" charset="0"/>
                <a:sym typeface="Symbol"/>
              </a:rPr>
              <a:t>, s</a:t>
            </a:r>
            <a:r>
              <a:rPr lang="en-US" sz="2400" baseline="-25000" dirty="0" smtClean="0">
                <a:cs typeface="Calibri" pitchFamily="34" charset="0"/>
                <a:sym typeface="Symbol"/>
              </a:rPr>
              <a:t>2</a:t>
            </a:r>
            <a:r>
              <a:rPr lang="en-US" sz="2400" dirty="0" smtClean="0">
                <a:cs typeface="Calibri" pitchFamily="34" charset="0"/>
                <a:sym typeface="Symbol"/>
              </a:rPr>
              <a:t>  0, 0  c</a:t>
            </a:r>
          </a:p>
          <a:p>
            <a:pPr>
              <a:spcBef>
                <a:spcPts val="600"/>
              </a:spcBef>
              <a:buNone/>
            </a:pPr>
            <a:r>
              <a:rPr lang="en-US" sz="2400" dirty="0" smtClean="0">
                <a:cs typeface="Calibri" pitchFamily="34" charset="0"/>
                <a:sym typeface="Symbol"/>
              </a:rPr>
              <a:t>		M(a) = 1</a:t>
            </a:r>
          </a:p>
          <a:p>
            <a:pPr>
              <a:spcBef>
                <a:spcPts val="600"/>
              </a:spcBef>
              <a:buNone/>
            </a:pPr>
            <a:r>
              <a:rPr lang="en-US" sz="2400" dirty="0" smtClean="0">
                <a:cs typeface="Calibri" pitchFamily="34" charset="0"/>
                <a:sym typeface="Symbol"/>
              </a:rPr>
              <a:t>		M(s</a:t>
            </a:r>
            <a:r>
              <a:rPr lang="en-US" sz="2400" baseline="-25000" dirty="0" smtClean="0">
                <a:cs typeface="Calibri" pitchFamily="34" charset="0"/>
                <a:sym typeface="Symbol"/>
              </a:rPr>
              <a:t>1</a:t>
            </a:r>
            <a:r>
              <a:rPr lang="en-US" sz="2400" dirty="0" smtClean="0">
                <a:cs typeface="Calibri" pitchFamily="34" charset="0"/>
                <a:sym typeface="Symbol"/>
              </a:rPr>
              <a:t>) = 1</a:t>
            </a:r>
          </a:p>
          <a:p>
            <a:pPr>
              <a:spcBef>
                <a:spcPts val="600"/>
              </a:spcBef>
              <a:buNone/>
            </a:pPr>
            <a:r>
              <a:rPr lang="en-US" sz="2400" dirty="0" smtClean="0">
                <a:cs typeface="Calibri" pitchFamily="34" charset="0"/>
                <a:sym typeface="Symbol"/>
              </a:rPr>
              <a:t>		M(s</a:t>
            </a:r>
            <a:r>
              <a:rPr lang="en-US" sz="2400" baseline="-25000" dirty="0" smtClean="0">
                <a:cs typeface="Calibri" pitchFamily="34" charset="0"/>
                <a:sym typeface="Symbol"/>
              </a:rPr>
              <a:t>2</a:t>
            </a:r>
            <a:r>
              <a:rPr lang="en-US" sz="2400" dirty="0" smtClean="0">
                <a:cs typeface="Calibri" pitchFamily="34" charset="0"/>
                <a:sym typeface="Symbol"/>
              </a:rPr>
              <a:t>) = 0</a:t>
            </a:r>
          </a:p>
          <a:p>
            <a:pPr>
              <a:spcBef>
                <a:spcPts val="600"/>
              </a:spcBef>
              <a:buNone/>
            </a:pPr>
            <a:r>
              <a:rPr lang="en-US" sz="2400" dirty="0" smtClean="0">
                <a:cs typeface="Calibri" pitchFamily="34" charset="0"/>
                <a:sym typeface="Symbol"/>
              </a:rPr>
              <a:t>		M(c) = 0</a:t>
            </a:r>
          </a:p>
        </p:txBody>
      </p:sp>
      <p:sp>
        <p:nvSpPr>
          <p:cNvPr id="6" name="Content Placeholder 15"/>
          <p:cNvSpPr txBox="1">
            <a:spLocks/>
          </p:cNvSpPr>
          <p:nvPr/>
        </p:nvSpPr>
        <p:spPr>
          <a:xfrm>
            <a:off x="997889" y="1861703"/>
            <a:ext cx="7548284" cy="332399"/>
          </a:xfrm>
          <a:prstGeom prst="rect">
            <a:avLst/>
          </a:prstGeom>
        </p:spPr>
        <p:txBody>
          <a:bodyPr vert="horz"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Extracting proof from failed repair attempts is easy.</a:t>
            </a:r>
          </a:p>
        </p:txBody>
      </p:sp>
      <p:sp>
        <p:nvSpPr>
          <p:cNvPr id="7" name="Content Placeholder 15"/>
          <p:cNvSpPr txBox="1">
            <a:spLocks/>
          </p:cNvSpPr>
          <p:nvPr/>
        </p:nvSpPr>
        <p:spPr>
          <a:xfrm>
            <a:off x="908242" y="5438622"/>
            <a:ext cx="5411876" cy="741742"/>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 a  0, 1  s</a:t>
            </a:r>
            <a:r>
              <a:rPr kumimoji="0" lang="en-US" sz="24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1</a:t>
            </a: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 s</a:t>
            </a:r>
            <a:r>
              <a:rPr kumimoji="0" lang="en-US" sz="24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2</a:t>
            </a: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  0, </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0 </a:t>
            </a: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c</a:t>
            </a: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 }</a:t>
            </a:r>
            <a:r>
              <a:rPr kumimoji="0" lang="en-US" sz="2400" b="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 </a:t>
            </a: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is</a:t>
            </a:r>
            <a:r>
              <a:rPr kumimoji="0" lang="en-US" sz="2400" b="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 inconsistent</a:t>
            </a:r>
            <a:endParaRPr lang="en-US" sz="240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endParaRPr>
          </a:p>
          <a:p>
            <a:pPr marL="384954" marR="0" lvl="0" indent="-384954"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endParaRPr>
          </a:p>
        </p:txBody>
      </p:sp>
    </p:spTree>
    <p:extLst>
      <p:ext uri="{BB962C8B-B14F-4D97-AF65-F5344CB8AC3E}">
        <p14:creationId xmlns:p14="http://schemas.microsoft.com/office/powerpoint/2007/7/12/main" val="276162091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“Repairing Models”</a:t>
            </a:r>
            <a:endParaRPr lang="en-US" dirty="0"/>
          </a:p>
        </p:txBody>
      </p:sp>
      <p:sp>
        <p:nvSpPr>
          <p:cNvPr id="87" name="Content Placeholder 15"/>
          <p:cNvSpPr>
            <a:spLocks noGrp="1"/>
          </p:cNvSpPr>
          <p:nvPr>
            <p:ph idx="1"/>
          </p:nvPr>
        </p:nvSpPr>
        <p:spPr>
          <a:xfrm>
            <a:off x="0" y="2336833"/>
            <a:ext cx="4094064" cy="2788456"/>
          </a:xfrm>
        </p:spPr>
        <p:txBody>
          <a:bodyPr/>
          <a:lstStyle/>
          <a:p>
            <a:pPr>
              <a:spcBef>
                <a:spcPts val="600"/>
              </a:spcBef>
              <a:buNone/>
            </a:pPr>
            <a:r>
              <a:rPr lang="en-US" sz="2400" dirty="0" smtClean="0">
                <a:cs typeface="Calibri" pitchFamily="34" charset="0"/>
                <a:sym typeface="Symbol"/>
              </a:rPr>
              <a:t>		s</a:t>
            </a:r>
            <a:r>
              <a:rPr lang="en-US" sz="2400" baseline="-25000" dirty="0" smtClean="0">
                <a:cs typeface="Calibri" pitchFamily="34" charset="0"/>
                <a:sym typeface="Symbol"/>
              </a:rPr>
              <a:t>1 </a:t>
            </a:r>
            <a:r>
              <a:rPr lang="en-US" sz="2400" dirty="0" smtClean="0">
                <a:cs typeface="Calibri" pitchFamily="34" charset="0"/>
                <a:sym typeface="Symbol"/>
              </a:rPr>
              <a:t> a + d, s</a:t>
            </a:r>
            <a:r>
              <a:rPr lang="en-US" sz="2400" baseline="-25000" dirty="0" smtClean="0">
                <a:cs typeface="Calibri" pitchFamily="34" charset="0"/>
                <a:sym typeface="Symbol"/>
              </a:rPr>
              <a:t>2 </a:t>
            </a:r>
            <a:r>
              <a:rPr lang="en-US" sz="2400" dirty="0" smtClean="0">
                <a:cs typeface="Calibri" pitchFamily="34" charset="0"/>
                <a:sym typeface="Symbol"/>
              </a:rPr>
              <a:t> c + d</a:t>
            </a:r>
            <a:r>
              <a:rPr lang="en-US" sz="2400" baseline="-25000" dirty="0" smtClean="0">
                <a:cs typeface="Calibri" pitchFamily="34" charset="0"/>
                <a:sym typeface="Symbol"/>
              </a:rPr>
              <a:t> </a:t>
            </a:r>
            <a:endParaRPr lang="en-US" sz="2400" dirty="0" smtClean="0">
              <a:cs typeface="Calibri" pitchFamily="34" charset="0"/>
              <a:sym typeface="Symbol"/>
            </a:endParaRPr>
          </a:p>
          <a:p>
            <a:pPr marL="0" indent="0">
              <a:spcBef>
                <a:spcPts val="600"/>
              </a:spcBef>
              <a:buNone/>
            </a:pPr>
            <a:r>
              <a:rPr lang="en-US" sz="2400" dirty="0" smtClean="0">
                <a:cs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a</a:t>
            </a:r>
            <a:r>
              <a:rPr lang="en-US" sz="2400" dirty="0" smtClean="0">
                <a:cs typeface="Calibri" pitchFamily="34" charset="0"/>
                <a:sym typeface="Symbol"/>
              </a:rPr>
              <a:t> = s</a:t>
            </a:r>
            <a:r>
              <a:rPr lang="en-US" sz="2400" baseline="-25000" dirty="0" smtClean="0">
                <a:cs typeface="Calibri" pitchFamily="34" charset="0"/>
                <a:sym typeface="Symbol"/>
              </a:rPr>
              <a:t>1</a:t>
            </a:r>
            <a:r>
              <a:rPr lang="en-US" sz="2400" dirty="0" smtClean="0">
                <a:cs typeface="Calibri" pitchFamily="34" charset="0"/>
                <a:sym typeface="Symbol"/>
              </a:rPr>
              <a:t> – s</a:t>
            </a:r>
            <a:r>
              <a:rPr lang="en-US" sz="2400" baseline="-25000" dirty="0" smtClean="0">
                <a:cs typeface="Calibri" pitchFamily="34" charset="0"/>
                <a:sym typeface="Symbol"/>
              </a:rPr>
              <a:t>2 </a:t>
            </a:r>
            <a:r>
              <a:rPr lang="en-US" sz="2400" dirty="0" smtClean="0">
                <a:cs typeface="Calibri" pitchFamily="34" charset="0"/>
                <a:sym typeface="Symbol"/>
              </a:rPr>
              <a:t>+ c</a:t>
            </a:r>
          </a:p>
          <a:p>
            <a:pPr>
              <a:spcBef>
                <a:spcPts val="600"/>
              </a:spcBef>
              <a:buNone/>
            </a:pPr>
            <a:r>
              <a:rPr lang="en-US" sz="2400" dirty="0" smtClean="0">
                <a:cs typeface="Calibri" pitchFamily="34" charset="0"/>
                <a:sym typeface="Symbol"/>
              </a:rPr>
              <a:t>		a  0, 1  s</a:t>
            </a:r>
            <a:r>
              <a:rPr lang="en-US" sz="2400" baseline="-25000" dirty="0" smtClean="0">
                <a:cs typeface="Calibri" pitchFamily="34" charset="0"/>
                <a:sym typeface="Symbol"/>
              </a:rPr>
              <a:t>1</a:t>
            </a:r>
            <a:r>
              <a:rPr lang="en-US" sz="2400" dirty="0" smtClean="0">
                <a:cs typeface="Calibri" pitchFamily="34" charset="0"/>
                <a:sym typeface="Symbol"/>
              </a:rPr>
              <a:t>, s</a:t>
            </a:r>
            <a:r>
              <a:rPr lang="en-US" sz="2400" baseline="-25000" dirty="0" smtClean="0">
                <a:cs typeface="Calibri" pitchFamily="34" charset="0"/>
                <a:sym typeface="Symbol"/>
              </a:rPr>
              <a:t>2</a:t>
            </a:r>
            <a:r>
              <a:rPr lang="en-US" sz="2400" dirty="0" smtClean="0">
                <a:cs typeface="Calibri" pitchFamily="34" charset="0"/>
                <a:sym typeface="Symbol"/>
              </a:rPr>
              <a:t>  0, 0  c</a:t>
            </a:r>
          </a:p>
          <a:p>
            <a:pPr>
              <a:spcBef>
                <a:spcPts val="600"/>
              </a:spcBef>
              <a:buNone/>
            </a:pPr>
            <a:r>
              <a:rPr lang="en-US" sz="2400" dirty="0" smtClean="0">
                <a:cs typeface="Calibri" pitchFamily="34" charset="0"/>
                <a:sym typeface="Symbol"/>
              </a:rPr>
              <a:t>		M(a) = 1</a:t>
            </a:r>
          </a:p>
          <a:p>
            <a:pPr>
              <a:spcBef>
                <a:spcPts val="600"/>
              </a:spcBef>
              <a:buNone/>
            </a:pPr>
            <a:r>
              <a:rPr lang="en-US" sz="2400" dirty="0" smtClean="0">
                <a:cs typeface="Calibri" pitchFamily="34" charset="0"/>
                <a:sym typeface="Symbol"/>
              </a:rPr>
              <a:t>		M(s</a:t>
            </a:r>
            <a:r>
              <a:rPr lang="en-US" sz="2400" baseline="-25000" dirty="0" smtClean="0">
                <a:cs typeface="Calibri" pitchFamily="34" charset="0"/>
                <a:sym typeface="Symbol"/>
              </a:rPr>
              <a:t>1</a:t>
            </a:r>
            <a:r>
              <a:rPr lang="en-US" sz="2400" dirty="0" smtClean="0">
                <a:cs typeface="Calibri" pitchFamily="34" charset="0"/>
                <a:sym typeface="Symbol"/>
              </a:rPr>
              <a:t>) = 1</a:t>
            </a:r>
          </a:p>
          <a:p>
            <a:pPr>
              <a:spcBef>
                <a:spcPts val="600"/>
              </a:spcBef>
              <a:buNone/>
            </a:pPr>
            <a:r>
              <a:rPr lang="en-US" sz="2400" dirty="0" smtClean="0">
                <a:cs typeface="Calibri" pitchFamily="34" charset="0"/>
                <a:sym typeface="Symbol"/>
              </a:rPr>
              <a:t>		M(s</a:t>
            </a:r>
            <a:r>
              <a:rPr lang="en-US" sz="2400" baseline="-25000" dirty="0" smtClean="0">
                <a:cs typeface="Calibri" pitchFamily="34" charset="0"/>
                <a:sym typeface="Symbol"/>
              </a:rPr>
              <a:t>2</a:t>
            </a:r>
            <a:r>
              <a:rPr lang="en-US" sz="2400" dirty="0" smtClean="0">
                <a:cs typeface="Calibri" pitchFamily="34" charset="0"/>
                <a:sym typeface="Symbol"/>
              </a:rPr>
              <a:t>) = 0</a:t>
            </a:r>
          </a:p>
          <a:p>
            <a:pPr>
              <a:spcBef>
                <a:spcPts val="600"/>
              </a:spcBef>
              <a:buNone/>
            </a:pPr>
            <a:r>
              <a:rPr lang="en-US" sz="2400" dirty="0" smtClean="0">
                <a:cs typeface="Calibri" pitchFamily="34" charset="0"/>
                <a:sym typeface="Symbol"/>
              </a:rPr>
              <a:t>		M(c) = 0</a:t>
            </a:r>
          </a:p>
        </p:txBody>
      </p:sp>
      <p:sp>
        <p:nvSpPr>
          <p:cNvPr id="6" name="Content Placeholder 15"/>
          <p:cNvSpPr txBox="1">
            <a:spLocks/>
          </p:cNvSpPr>
          <p:nvPr/>
        </p:nvSpPr>
        <p:spPr>
          <a:xfrm>
            <a:off x="997889" y="1861703"/>
            <a:ext cx="7548284" cy="332399"/>
          </a:xfrm>
          <a:prstGeom prst="rect">
            <a:avLst/>
          </a:prstGeom>
        </p:spPr>
        <p:txBody>
          <a:bodyPr vert="horz"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Extracting proof from failed repair attempts is easy.</a:t>
            </a:r>
          </a:p>
        </p:txBody>
      </p:sp>
      <p:sp>
        <p:nvSpPr>
          <p:cNvPr id="7" name="Content Placeholder 15"/>
          <p:cNvSpPr txBox="1">
            <a:spLocks/>
          </p:cNvSpPr>
          <p:nvPr/>
        </p:nvSpPr>
        <p:spPr>
          <a:xfrm>
            <a:off x="908241" y="5438623"/>
            <a:ext cx="7159993" cy="115108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 a  0, 1  s</a:t>
            </a:r>
            <a:r>
              <a:rPr kumimoji="0" lang="en-US" sz="24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1</a:t>
            </a: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 s</a:t>
            </a:r>
            <a:r>
              <a:rPr kumimoji="0" lang="en-US" sz="2400" b="0"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2</a:t>
            </a: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  0, 0  c }</a:t>
            </a:r>
            <a:r>
              <a:rPr kumimoji="0" lang="en-US" sz="2400" b="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 </a:t>
            </a: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is</a:t>
            </a:r>
            <a:r>
              <a:rPr kumimoji="0" lang="en-US" sz="2400" b="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 inconsistent</a:t>
            </a:r>
            <a:endParaRPr lang="en-US" sz="240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endParaRPr>
          </a:p>
          <a:p>
            <a:pPr marL="384954" marR="0" lvl="0" indent="-384954"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endParaRPr>
          </a:p>
          <a:p>
            <a:pPr marL="384954" indent="-384954">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a  0,  1  a + d,  c + d  0,  0  c } is inconsistent</a:t>
            </a:r>
            <a:endPar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endParaRPr>
          </a:p>
        </p:txBody>
      </p:sp>
    </p:spTree>
    <p:extLst>
      <p:ext uri="{BB962C8B-B14F-4D97-AF65-F5344CB8AC3E}">
        <p14:creationId xmlns:p14="http://schemas.microsoft.com/office/powerpoint/2007/7/12/main" val="2664962254"/>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Combining Theories</a:t>
            </a:r>
            <a:endParaRPr lang="en-US" dirty="0"/>
          </a:p>
        </p:txBody>
      </p:sp>
      <p:sp>
        <p:nvSpPr>
          <p:cNvPr id="87" name="Content Placeholder 15"/>
          <p:cNvSpPr>
            <a:spLocks noGrp="1"/>
          </p:cNvSpPr>
          <p:nvPr>
            <p:ph idx="1"/>
          </p:nvPr>
        </p:nvSpPr>
        <p:spPr>
          <a:xfrm>
            <a:off x="845489" y="1709303"/>
            <a:ext cx="7548284" cy="4478149"/>
          </a:xfrm>
        </p:spPr>
        <p:txBody>
          <a:bodyPr/>
          <a:lstStyle/>
          <a:p>
            <a:pPr>
              <a:spcBef>
                <a:spcPts val="600"/>
              </a:spcBef>
              <a:buNone/>
            </a:pP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In practice, we need a combination of theories.</a:t>
            </a:r>
          </a:p>
          <a:p>
            <a:pPr lvl="0">
              <a:buNone/>
              <a:defRPr/>
            </a:pPr>
            <a:endParaRPr lang="en-US" sz="2400" dirty="0" smtClean="0">
              <a:cs typeface="Calibri" pitchFamily="34" charset="0"/>
              <a:sym typeface="Symbol"/>
            </a:endParaRPr>
          </a:p>
          <a:p>
            <a:pPr lvl="0">
              <a:buNone/>
              <a:defRPr/>
            </a:pPr>
            <a:r>
              <a:rPr lang="en-US" sz="2400" dirty="0" smtClean="0">
                <a:cs typeface="Calibri" pitchFamily="34" charset="0"/>
                <a:sym typeface="Symbol"/>
              </a:rPr>
              <a:t>b + 2 = c  and  f(read(write(a,b,3), c-2)) ≠ f(c-b+1)</a:t>
            </a:r>
          </a:p>
          <a:p>
            <a:pPr lvl="0">
              <a:defRPr/>
            </a:pPr>
            <a:endParaRPr lang="en-US" sz="2400" dirty="0" smtClean="0">
              <a:cs typeface="Calibri" pitchFamily="34" charset="0"/>
              <a:sym typeface="Symbol"/>
            </a:endParaRPr>
          </a:p>
          <a:p>
            <a:pPr lvl="0">
              <a:buNone/>
              <a:defRPr/>
            </a:pPr>
            <a:r>
              <a:rPr lang="en-US" sz="2400" dirty="0" smtClean="0">
                <a:solidFill>
                  <a:schemeClr val="accent2">
                    <a:lumMod val="75000"/>
                  </a:schemeClr>
                </a:solidFill>
                <a:cs typeface="Calibri" pitchFamily="34" charset="0"/>
                <a:sym typeface="Symbol"/>
              </a:rPr>
              <a:t>A theory is a set (potentially infinite) of first-order sentences.</a:t>
            </a:r>
          </a:p>
          <a:p>
            <a:pPr lvl="0">
              <a:buNone/>
              <a:defRPr/>
            </a:pPr>
            <a:endParaRPr lang="en-US" sz="2400" dirty="0" smtClean="0">
              <a:solidFill>
                <a:schemeClr val="accent2">
                  <a:lumMod val="75000"/>
                </a:schemeClr>
              </a:solidFill>
              <a:cs typeface="Calibri" pitchFamily="34" charset="0"/>
              <a:sym typeface="Symbol"/>
            </a:endParaRPr>
          </a:p>
          <a:p>
            <a:pPr lvl="0">
              <a:buNone/>
              <a:defRPr/>
            </a:pPr>
            <a:r>
              <a:rPr lang="en-US" sz="2400" b="1" dirty="0" smtClean="0">
                <a:cs typeface="Calibri" pitchFamily="34" charset="0"/>
                <a:sym typeface="Symbol"/>
              </a:rPr>
              <a:t>Main questions</a:t>
            </a:r>
            <a:r>
              <a:rPr lang="en-US" sz="2400" dirty="0" smtClean="0">
                <a:cs typeface="Calibri" pitchFamily="34" charset="0"/>
                <a:sym typeface="Symbol"/>
              </a:rPr>
              <a:t>:</a:t>
            </a:r>
          </a:p>
          <a:p>
            <a:pPr lvl="0">
              <a:buNone/>
              <a:defRPr/>
            </a:pPr>
            <a:r>
              <a:rPr lang="en-US" sz="2400" dirty="0" smtClean="0">
                <a:cs typeface="Calibri" pitchFamily="34" charset="0"/>
                <a:sym typeface="Symbol"/>
              </a:rPr>
              <a:t>Is the union of two theories </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T1  T2 </a:t>
            </a:r>
            <a:r>
              <a:rPr lang="en-US" sz="2400" dirty="0" smtClean="0">
                <a:cs typeface="Calibri" pitchFamily="34" charset="0"/>
                <a:sym typeface="Symbol"/>
              </a:rPr>
              <a:t>consistent?</a:t>
            </a:r>
          </a:p>
          <a:p>
            <a:pPr lvl="0">
              <a:spcBef>
                <a:spcPts val="1200"/>
              </a:spcBef>
              <a:buNone/>
              <a:defRPr/>
            </a:pPr>
            <a:r>
              <a:rPr lang="en-US" sz="2400" dirty="0" smtClean="0">
                <a:cs typeface="Calibri" pitchFamily="34" charset="0"/>
                <a:sym typeface="Symbol"/>
              </a:rPr>
              <a:t>Given a solvers for </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T1</a:t>
            </a:r>
            <a:r>
              <a:rPr lang="en-US" sz="2400" dirty="0" smtClean="0">
                <a:cs typeface="Calibri" pitchFamily="34" charset="0"/>
                <a:sym typeface="Symbol"/>
              </a:rPr>
              <a:t> and </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T2</a:t>
            </a:r>
            <a:r>
              <a:rPr lang="en-US" sz="2400" dirty="0" smtClean="0">
                <a:cs typeface="Calibri" pitchFamily="34" charset="0"/>
                <a:sym typeface="Symbol"/>
              </a:rPr>
              <a:t>, how can we build a solver for</a:t>
            </a:r>
          </a:p>
          <a:p>
            <a:pPr lvl="0">
              <a:buNone/>
              <a:defRPr/>
            </a:pP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T1  T2</a:t>
            </a:r>
            <a:r>
              <a:rPr lang="en-US" sz="2400" dirty="0" smtClean="0">
                <a:cs typeface="Calibri" pitchFamily="34" charset="0"/>
                <a:sym typeface="Symbol"/>
              </a:rPr>
              <a:t>?</a:t>
            </a:r>
          </a:p>
          <a:p>
            <a:pPr>
              <a:spcBef>
                <a:spcPts val="600"/>
              </a:spcBef>
              <a:buNone/>
            </a:pPr>
            <a:endParaRPr lang="en-US" sz="2400" dirty="0" smtClean="0">
              <a:solidFill>
                <a:srgbClr xmlns:mc="http://schemas.openxmlformats.org/markup-compatibility/2006" xmlns:a14="http://schemas.microsoft.com/office/drawing/2007/7/7/main" val="FF0000" mc:Ignorable=""/>
              </a:solidFill>
              <a:cs typeface="Calibri" pitchFamily="34" charset="0"/>
              <a:sym typeface="Symbol"/>
            </a:endParaRPr>
          </a:p>
        </p:txBody>
      </p:sp>
    </p:spTree>
    <p:extLst>
      <p:ext uri="{BB962C8B-B14F-4D97-AF65-F5344CB8AC3E}">
        <p14:creationId xmlns:p14="http://schemas.microsoft.com/office/powerpoint/2007/7/12/main" val="3873461187"/>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Disjoint  Theories</a:t>
            </a:r>
            <a:endParaRPr lang="en-US" dirty="0"/>
          </a:p>
        </p:txBody>
      </p:sp>
      <p:sp>
        <p:nvSpPr>
          <p:cNvPr id="87" name="Content Placeholder 15"/>
          <p:cNvSpPr>
            <a:spLocks noGrp="1"/>
          </p:cNvSpPr>
          <p:nvPr>
            <p:ph idx="1"/>
          </p:nvPr>
        </p:nvSpPr>
        <p:spPr>
          <a:xfrm>
            <a:off x="845489" y="1709303"/>
            <a:ext cx="7548284" cy="3530197"/>
          </a:xfrm>
        </p:spPr>
        <p:txBody>
          <a:bodyPr/>
          <a:lstStyle/>
          <a:p>
            <a:pPr marL="0" indent="0">
              <a:spcBef>
                <a:spcPts val="600"/>
              </a:spcBef>
              <a:buNone/>
            </a:pP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Two theories are disjoint if they do not share function/constant and predicate symbols.</a:t>
            </a:r>
          </a:p>
          <a:p>
            <a:pPr marL="0" indent="0">
              <a:spcBef>
                <a:spcPts val="600"/>
              </a:spcBef>
              <a:buNone/>
            </a:pPr>
            <a:r>
              <a:rPr lang="en-US" sz="2400" dirty="0" smtClean="0">
                <a:cs typeface="Calibri" pitchFamily="34" charset="0"/>
                <a:sym typeface="Symbol"/>
              </a:rPr>
              <a:t>= is the only exception.</a:t>
            </a:r>
          </a:p>
          <a:p>
            <a:pPr marL="0" indent="0">
              <a:spcBef>
                <a:spcPts val="600"/>
              </a:spcBef>
              <a:buNone/>
            </a:pPr>
            <a:endParaRPr lang="en-US" sz="2400" dirty="0" smtClean="0">
              <a:cs typeface="Calibri" pitchFamily="34" charset="0"/>
              <a:sym typeface="Symbol"/>
            </a:endParaRPr>
          </a:p>
          <a:p>
            <a:pPr marL="0" indent="0">
              <a:spcBef>
                <a:spcPts val="600"/>
              </a:spcBef>
              <a:buNone/>
            </a:pPr>
            <a:r>
              <a:rPr lang="en-US" sz="2400" dirty="0" smtClean="0">
                <a:cs typeface="Calibri" pitchFamily="34" charset="0"/>
                <a:sym typeface="Symbol"/>
              </a:rPr>
              <a:t>Example:</a:t>
            </a:r>
          </a:p>
          <a:p>
            <a:pPr marL="0" indent="0">
              <a:spcBef>
                <a:spcPts val="600"/>
              </a:spcBef>
              <a:buNone/>
            </a:pPr>
            <a:r>
              <a:rPr lang="en-US" sz="2400" dirty="0" smtClean="0">
                <a:cs typeface="Calibri" pitchFamily="34" charset="0"/>
                <a:sym typeface="Symbol"/>
              </a:rPr>
              <a:t>The theories of arithmetic and arrays are disjoint.</a:t>
            </a:r>
          </a:p>
          <a:p>
            <a:pPr marL="0" indent="0">
              <a:spcBef>
                <a:spcPts val="600"/>
              </a:spcBef>
              <a:buNone/>
            </a:pPr>
            <a:endParaRPr lang="en-US" sz="2400" dirty="0" smtClean="0">
              <a:cs typeface="Calibri" pitchFamily="34" charset="0"/>
              <a:sym typeface="Symbol"/>
            </a:endParaRPr>
          </a:p>
          <a:p>
            <a:pPr marL="0" indent="0">
              <a:spcBef>
                <a:spcPts val="600"/>
              </a:spcBef>
              <a:buNone/>
            </a:pPr>
            <a:r>
              <a:rPr lang="en-US" sz="2400" dirty="0" smtClean="0">
                <a:cs typeface="Calibri" pitchFamily="34" charset="0"/>
                <a:sym typeface="Symbol"/>
              </a:rPr>
              <a:t>Arithmetic symbols: {0, -1, 1, -2, 2, …, +, -, *, &gt;, &lt;,  ≥, }</a:t>
            </a:r>
          </a:p>
          <a:p>
            <a:pPr marL="0" indent="0">
              <a:spcBef>
                <a:spcPts val="600"/>
              </a:spcBef>
              <a:buNone/>
            </a:pPr>
            <a:r>
              <a:rPr lang="en-US" sz="2400" dirty="0" smtClean="0">
                <a:cs typeface="Calibri" pitchFamily="34" charset="0"/>
                <a:sym typeface="Symbol"/>
              </a:rPr>
              <a:t>Array symbols: { read, write }</a:t>
            </a:r>
          </a:p>
        </p:txBody>
      </p:sp>
    </p:spTree>
    <p:extLst>
      <p:ext uri="{BB962C8B-B14F-4D97-AF65-F5344CB8AC3E}">
        <p14:creationId xmlns:p14="http://schemas.microsoft.com/office/powerpoint/2007/7/12/main" val="421538524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Purification</a:t>
            </a:r>
            <a:endParaRPr lang="en-US" dirty="0"/>
          </a:p>
        </p:txBody>
      </p:sp>
      <p:sp>
        <p:nvSpPr>
          <p:cNvPr id="87" name="Content Placeholder 15"/>
          <p:cNvSpPr>
            <a:spLocks noGrp="1"/>
          </p:cNvSpPr>
          <p:nvPr>
            <p:ph idx="1"/>
          </p:nvPr>
        </p:nvSpPr>
        <p:spPr>
          <a:xfrm>
            <a:off x="845489" y="1709303"/>
            <a:ext cx="7548284" cy="1151084"/>
          </a:xfrm>
        </p:spPr>
        <p:txBody>
          <a:bodyPr/>
          <a:lstStyle/>
          <a:p>
            <a:pPr marL="0" indent="0">
              <a:spcBef>
                <a:spcPts val="600"/>
              </a:spcBef>
              <a:buNone/>
            </a:pP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It is a different name for our “naming” </a:t>
            </a:r>
            <a:r>
              <a:rPr lang="en-US" sz="2400" dirty="0" err="1" smtClean="0">
                <a:solidFill>
                  <a:srgbClr xmlns:mc="http://schemas.openxmlformats.org/markup-compatibility/2006" xmlns:a14="http://schemas.microsoft.com/office/drawing/2007/7/7/main" val="FF0000" mc:Ignorable=""/>
                </a:solidFill>
                <a:cs typeface="Calibri" pitchFamily="34" charset="0"/>
                <a:sym typeface="Symbol"/>
              </a:rPr>
              <a:t>subterms</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 procedure.</a:t>
            </a:r>
          </a:p>
          <a:p>
            <a:pPr marL="0" lvl="0" indent="0">
              <a:spcBef>
                <a:spcPts val="600"/>
              </a:spcBef>
              <a:buNone/>
            </a:pPr>
            <a:endParaRPr lang="en-US" sz="2400" dirty="0" smtClean="0">
              <a:cs typeface="Calibri" pitchFamily="34" charset="0"/>
              <a:sym typeface="Symbol"/>
            </a:endParaRPr>
          </a:p>
          <a:p>
            <a:pPr marL="0" lvl="0" indent="0">
              <a:spcBef>
                <a:spcPts val="600"/>
              </a:spcBef>
              <a:buNone/>
            </a:pPr>
            <a:r>
              <a:rPr lang="en-US" sz="2400" dirty="0" smtClean="0">
                <a:cs typeface="Calibri" pitchFamily="34" charset="0"/>
                <a:sym typeface="Symbol"/>
              </a:rPr>
              <a:t>b + 2 = c, f(read(write(a,b,3), c-2)) ≠ f(c-b+1)</a:t>
            </a:r>
            <a:endParaRPr lang="en-US" sz="2400" dirty="0" smtClean="0">
              <a:solidFill>
                <a:srgbClr xmlns:mc="http://schemas.openxmlformats.org/markup-compatibility/2006" xmlns:a14="http://schemas.microsoft.com/office/drawing/2007/7/7/main" val="FF0000" mc:Ignorable=""/>
              </a:solidFill>
              <a:cs typeface="Calibri" pitchFamily="34" charset="0"/>
              <a:sym typeface="Symbol"/>
            </a:endParaRPr>
          </a:p>
        </p:txBody>
      </p:sp>
      <p:sp>
        <p:nvSpPr>
          <p:cNvPr id="4" name="Down Arrow 3"/>
          <p:cNvSpPr/>
          <p:nvPr/>
        </p:nvSpPr>
        <p:spPr bwMode="auto">
          <a:xfrm>
            <a:off x="3161841" y="2996588"/>
            <a:ext cx="484632" cy="561860"/>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 name="Content Placeholder 15"/>
          <p:cNvSpPr txBox="1">
            <a:spLocks/>
          </p:cNvSpPr>
          <p:nvPr/>
        </p:nvSpPr>
        <p:spPr>
          <a:xfrm>
            <a:off x="920771" y="3646435"/>
            <a:ext cx="7548284" cy="1151084"/>
          </a:xfrm>
          <a:prstGeom prst="rect">
            <a:avLst/>
          </a:prstGeom>
        </p:spPr>
        <p:txBody>
          <a:bodyPr vert="horz" lIns="0" tIns="0" rIns="0" bIns="0" rtlCol="0">
            <a:spAutoFit/>
          </a:bodyPr>
          <a:lstStyle/>
          <a:p>
            <a:pPr lvl="0">
              <a:lnSpc>
                <a:spcPct val="90000"/>
              </a:lnSpc>
              <a:spcBef>
                <a:spcPts val="600"/>
              </a:spcBef>
              <a:buSzPct val="90000"/>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b + 2 = c,</a:t>
            </a:r>
            <a:r>
              <a:rPr kumimoji="0" lang="en-US" sz="2400" b="0" i="0" u="none" strike="noStrike" kern="1200" cap="none" spc="0" normalizeH="0" noProof="0" dirty="0" smtClean="0">
                <a:ln>
                  <a:noFill/>
                </a:ln>
                <a:solidFill>
                  <a:schemeClr val="bg1"/>
                </a:solidFill>
                <a:effectLst/>
                <a:uLnTx/>
                <a:uFillTx/>
                <a:latin typeface="Calibri" pitchFamily="34" charset="0"/>
                <a:ea typeface="+mn-ea"/>
                <a:cs typeface="Calibri" pitchFamily="34" charset="0"/>
                <a:sym typeface="Symbol"/>
              </a:rPr>
              <a:t> </a:t>
            </a:r>
            <a:r>
              <a:rPr lang="en-US" sz="2400" dirty="0" smtClean="0">
                <a:solidFill>
                  <a:schemeClr val="bg1"/>
                </a:solidFill>
                <a:latin typeface="Calibri" pitchFamily="34" charset="0"/>
                <a:cs typeface="Calibri" pitchFamily="34" charset="0"/>
                <a:sym typeface="Symbol"/>
              </a:rPr>
              <a:t>v</a:t>
            </a:r>
            <a:r>
              <a:rPr lang="en-US" sz="2400" baseline="-25000" dirty="0" smtClean="0">
                <a:solidFill>
                  <a:schemeClr val="bg1"/>
                </a:solidFill>
                <a:latin typeface="Calibri" pitchFamily="34" charset="0"/>
                <a:cs typeface="Calibri" pitchFamily="34" charset="0"/>
                <a:sym typeface="Symbol"/>
              </a:rPr>
              <a:t>6</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 </a:t>
            </a:r>
            <a:r>
              <a:rPr lang="en-US" sz="2400" dirty="0" smtClean="0">
                <a:solidFill>
                  <a:schemeClr val="bg1"/>
                </a:solidFill>
                <a:latin typeface="Calibri" pitchFamily="34" charset="0"/>
                <a:cs typeface="Calibri" pitchFamily="34" charset="0"/>
                <a:sym typeface="Symbol"/>
              </a:rPr>
              <a:t>≠ v</a:t>
            </a:r>
            <a:r>
              <a:rPr lang="en-US" sz="2400" baseline="-25000" dirty="0" smtClean="0">
                <a:solidFill>
                  <a:schemeClr val="bg1"/>
                </a:solidFill>
                <a:latin typeface="Calibri" pitchFamily="34" charset="0"/>
                <a:cs typeface="Calibri" pitchFamily="34" charset="0"/>
                <a:sym typeface="Symbol"/>
              </a:rPr>
              <a:t>7</a:t>
            </a:r>
            <a:endPar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endParaRPr>
          </a:p>
          <a:p>
            <a:pPr lvl="0">
              <a:lnSpc>
                <a:spcPct val="90000"/>
              </a:lnSpc>
              <a:spcBef>
                <a:spcPts val="600"/>
              </a:spcBef>
              <a:buSzPct val="90000"/>
            </a:pPr>
            <a:r>
              <a:rPr lang="en-US" sz="2400" dirty="0" smtClean="0">
                <a:solidFill>
                  <a:schemeClr val="bg1"/>
                </a:solidFill>
                <a:latin typeface="Calibri" pitchFamily="34" charset="0"/>
                <a:cs typeface="Calibri" pitchFamily="34" charset="0"/>
                <a:sym typeface="Symbol"/>
              </a:rPr>
              <a:t>v</a:t>
            </a:r>
            <a:r>
              <a:rPr lang="en-US" sz="2400" baseline="-25000" dirty="0" smtClean="0">
                <a:solidFill>
                  <a:schemeClr val="bg1"/>
                </a:solidFill>
                <a:latin typeface="Calibri" pitchFamily="34" charset="0"/>
                <a:cs typeface="Calibri" pitchFamily="34" charset="0"/>
                <a:sym typeface="Symbol"/>
              </a:rPr>
              <a:t>1</a:t>
            </a:r>
            <a:r>
              <a:rPr lang="en-US" sz="2400" dirty="0" smtClean="0">
                <a:solidFill>
                  <a:schemeClr val="bg1"/>
                </a:solidFill>
                <a:latin typeface="Calibri" pitchFamily="34" charset="0"/>
                <a:cs typeface="Calibri" pitchFamily="34" charset="0"/>
                <a:sym typeface="Symbol"/>
              </a:rPr>
              <a:t>  3, v</a:t>
            </a:r>
            <a:r>
              <a:rPr lang="en-US" sz="2400" baseline="-25000" dirty="0" smtClean="0">
                <a:solidFill>
                  <a:schemeClr val="bg1"/>
                </a:solidFill>
                <a:latin typeface="Calibri" pitchFamily="34" charset="0"/>
                <a:cs typeface="Calibri" pitchFamily="34" charset="0"/>
                <a:sym typeface="Symbol"/>
              </a:rPr>
              <a:t>2</a:t>
            </a:r>
            <a:r>
              <a:rPr lang="en-US" sz="2400" dirty="0" smtClean="0">
                <a:solidFill>
                  <a:schemeClr val="bg1"/>
                </a:solidFill>
                <a:latin typeface="Calibri" pitchFamily="34" charset="0"/>
                <a:cs typeface="Calibri" pitchFamily="34" charset="0"/>
                <a:sym typeface="Symbol"/>
              </a:rPr>
              <a:t>  write(a, b, v</a:t>
            </a:r>
            <a:r>
              <a:rPr lang="en-US" sz="2400" baseline="-25000" dirty="0" smtClean="0">
                <a:solidFill>
                  <a:schemeClr val="bg1"/>
                </a:solidFill>
                <a:latin typeface="Calibri" pitchFamily="34" charset="0"/>
                <a:cs typeface="Calibri" pitchFamily="34" charset="0"/>
                <a:sym typeface="Symbol"/>
              </a:rPr>
              <a:t>1</a:t>
            </a:r>
            <a:r>
              <a:rPr lang="en-US" sz="2400" dirty="0" smtClean="0">
                <a:solidFill>
                  <a:schemeClr val="bg1"/>
                </a:solidFill>
                <a:latin typeface="Calibri" pitchFamily="34" charset="0"/>
                <a:cs typeface="Calibri" pitchFamily="34" charset="0"/>
                <a:sym typeface="Symbol"/>
              </a:rPr>
              <a:t>), v</a:t>
            </a:r>
            <a:r>
              <a:rPr lang="en-US" sz="2400" baseline="-25000" dirty="0" smtClean="0">
                <a:solidFill>
                  <a:schemeClr val="bg1"/>
                </a:solidFill>
                <a:latin typeface="Calibri" pitchFamily="34" charset="0"/>
                <a:cs typeface="Calibri" pitchFamily="34" charset="0"/>
                <a:sym typeface="Symbol"/>
              </a:rPr>
              <a:t>3</a:t>
            </a:r>
            <a:r>
              <a:rPr lang="en-US" sz="2400" dirty="0" smtClean="0">
                <a:solidFill>
                  <a:schemeClr val="bg1"/>
                </a:solidFill>
                <a:latin typeface="Calibri" pitchFamily="34" charset="0"/>
                <a:cs typeface="Calibri" pitchFamily="34" charset="0"/>
                <a:sym typeface="Symbol"/>
              </a:rPr>
              <a:t>  c-2, v</a:t>
            </a:r>
            <a:r>
              <a:rPr lang="en-US" sz="2400" baseline="-25000" dirty="0" smtClean="0">
                <a:solidFill>
                  <a:schemeClr val="bg1"/>
                </a:solidFill>
                <a:latin typeface="Calibri" pitchFamily="34" charset="0"/>
                <a:cs typeface="Calibri" pitchFamily="34" charset="0"/>
                <a:sym typeface="Symbol"/>
              </a:rPr>
              <a:t>4</a:t>
            </a:r>
            <a:r>
              <a:rPr lang="en-US" sz="2400" dirty="0" smtClean="0">
                <a:solidFill>
                  <a:schemeClr val="bg1"/>
                </a:solidFill>
                <a:latin typeface="Calibri" pitchFamily="34" charset="0"/>
                <a:cs typeface="Calibri" pitchFamily="34" charset="0"/>
                <a:sym typeface="Symbol"/>
              </a:rPr>
              <a:t>  read(v</a:t>
            </a:r>
            <a:r>
              <a:rPr lang="en-US" sz="2400" baseline="-25000" dirty="0" smtClean="0">
                <a:solidFill>
                  <a:schemeClr val="bg1"/>
                </a:solidFill>
                <a:latin typeface="Calibri" pitchFamily="34" charset="0"/>
                <a:cs typeface="Calibri" pitchFamily="34" charset="0"/>
                <a:sym typeface="Symbol"/>
              </a:rPr>
              <a:t>2</a:t>
            </a:r>
            <a:r>
              <a:rPr lang="en-US" sz="2400" dirty="0" smtClean="0">
                <a:solidFill>
                  <a:schemeClr val="bg1"/>
                </a:solidFill>
                <a:latin typeface="Calibri" pitchFamily="34" charset="0"/>
                <a:cs typeface="Calibri" pitchFamily="34" charset="0"/>
                <a:sym typeface="Symbol"/>
              </a:rPr>
              <a:t>, v</a:t>
            </a:r>
            <a:r>
              <a:rPr lang="en-US" sz="2400" baseline="-25000" dirty="0" smtClean="0">
                <a:solidFill>
                  <a:schemeClr val="bg1"/>
                </a:solidFill>
                <a:latin typeface="Calibri" pitchFamily="34" charset="0"/>
                <a:cs typeface="Calibri" pitchFamily="34" charset="0"/>
                <a:sym typeface="Symbol"/>
              </a:rPr>
              <a:t>3</a:t>
            </a:r>
            <a:r>
              <a:rPr lang="en-US" sz="2400" dirty="0" smtClean="0">
                <a:solidFill>
                  <a:schemeClr val="bg1"/>
                </a:solidFill>
                <a:latin typeface="Calibri" pitchFamily="34" charset="0"/>
                <a:cs typeface="Calibri" pitchFamily="34" charset="0"/>
                <a:sym typeface="Symbol"/>
              </a:rPr>
              <a:t>),</a:t>
            </a:r>
          </a:p>
          <a:p>
            <a:pPr lvl="0">
              <a:lnSpc>
                <a:spcPct val="90000"/>
              </a:lnSpc>
              <a:spcBef>
                <a:spcPts val="600"/>
              </a:spcBef>
              <a:buSzPct val="90000"/>
            </a:pPr>
            <a:r>
              <a:rPr lang="en-US" sz="2400" dirty="0" smtClean="0">
                <a:solidFill>
                  <a:schemeClr val="bg1"/>
                </a:solidFill>
                <a:latin typeface="Calibri" pitchFamily="34" charset="0"/>
                <a:cs typeface="Calibri" pitchFamily="34" charset="0"/>
                <a:sym typeface="Symbol"/>
              </a:rPr>
              <a:t>v</a:t>
            </a:r>
            <a:r>
              <a:rPr lang="en-US" sz="2400" baseline="-25000" dirty="0" smtClean="0">
                <a:solidFill>
                  <a:schemeClr val="bg1"/>
                </a:solidFill>
                <a:latin typeface="Calibri" pitchFamily="34" charset="0"/>
                <a:cs typeface="Calibri" pitchFamily="34" charset="0"/>
                <a:sym typeface="Symbol"/>
              </a:rPr>
              <a:t>5</a:t>
            </a:r>
            <a:r>
              <a:rPr lang="en-US" sz="2400" dirty="0" smtClean="0">
                <a:solidFill>
                  <a:schemeClr val="bg1"/>
                </a:solidFill>
                <a:latin typeface="Calibri" pitchFamily="34" charset="0"/>
                <a:cs typeface="Calibri" pitchFamily="34" charset="0"/>
                <a:sym typeface="Symbol"/>
              </a:rPr>
              <a:t>  c-b+1, v</a:t>
            </a:r>
            <a:r>
              <a:rPr lang="en-US" sz="2400" baseline="-25000" dirty="0" smtClean="0">
                <a:solidFill>
                  <a:schemeClr val="bg1"/>
                </a:solidFill>
                <a:latin typeface="Calibri" pitchFamily="34" charset="0"/>
                <a:cs typeface="Calibri" pitchFamily="34" charset="0"/>
                <a:sym typeface="Symbol"/>
              </a:rPr>
              <a:t>6</a:t>
            </a:r>
            <a:r>
              <a:rPr lang="en-US" sz="2400" dirty="0" smtClean="0">
                <a:solidFill>
                  <a:schemeClr val="bg1"/>
                </a:solidFill>
                <a:latin typeface="Calibri" pitchFamily="34" charset="0"/>
                <a:cs typeface="Calibri" pitchFamily="34" charset="0"/>
                <a:sym typeface="Symbol"/>
              </a:rPr>
              <a:t>  f(v</a:t>
            </a:r>
            <a:r>
              <a:rPr lang="en-US" sz="2400" baseline="-25000" dirty="0" smtClean="0">
                <a:solidFill>
                  <a:schemeClr val="bg1"/>
                </a:solidFill>
                <a:latin typeface="Calibri" pitchFamily="34" charset="0"/>
                <a:cs typeface="Calibri" pitchFamily="34" charset="0"/>
                <a:sym typeface="Symbol"/>
              </a:rPr>
              <a:t>4</a:t>
            </a:r>
            <a:r>
              <a:rPr lang="en-US" sz="2400" dirty="0" smtClean="0">
                <a:solidFill>
                  <a:schemeClr val="bg1"/>
                </a:solidFill>
                <a:latin typeface="Calibri" pitchFamily="34" charset="0"/>
                <a:cs typeface="Calibri" pitchFamily="34" charset="0"/>
                <a:sym typeface="Symbol"/>
              </a:rPr>
              <a:t>), v</a:t>
            </a:r>
            <a:r>
              <a:rPr lang="en-US" sz="2400" baseline="-25000" dirty="0" smtClean="0">
                <a:solidFill>
                  <a:schemeClr val="bg1"/>
                </a:solidFill>
                <a:latin typeface="Calibri" pitchFamily="34" charset="0"/>
                <a:cs typeface="Calibri" pitchFamily="34" charset="0"/>
                <a:sym typeface="Symbol"/>
              </a:rPr>
              <a:t>7</a:t>
            </a:r>
            <a:r>
              <a:rPr lang="en-US" sz="2400" dirty="0" smtClean="0">
                <a:solidFill>
                  <a:schemeClr val="bg1"/>
                </a:solidFill>
                <a:latin typeface="Calibri" pitchFamily="34" charset="0"/>
                <a:cs typeface="Calibri" pitchFamily="34" charset="0"/>
                <a:sym typeface="Symbol"/>
              </a:rPr>
              <a:t>  f(v</a:t>
            </a:r>
            <a:r>
              <a:rPr lang="en-US" sz="2400" baseline="-25000" dirty="0" smtClean="0">
                <a:solidFill>
                  <a:schemeClr val="bg1"/>
                </a:solidFill>
                <a:latin typeface="Calibri" pitchFamily="34" charset="0"/>
                <a:cs typeface="Calibri" pitchFamily="34" charset="0"/>
                <a:sym typeface="Symbol"/>
              </a:rPr>
              <a:t>5</a:t>
            </a:r>
            <a:r>
              <a:rPr lang="en-US" sz="2400" dirty="0" smtClean="0">
                <a:solidFill>
                  <a:schemeClr val="bg1"/>
                </a:solidFill>
                <a:latin typeface="Calibri" pitchFamily="34" charset="0"/>
                <a:cs typeface="Calibri" pitchFamily="34" charset="0"/>
                <a:sym typeface="Symbol"/>
              </a:rPr>
              <a:t>) </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p:txBody>
      </p:sp>
    </p:spTree>
    <p:extLst>
      <p:ext uri="{BB962C8B-B14F-4D97-AF65-F5344CB8AC3E}">
        <p14:creationId xmlns:p14="http://schemas.microsoft.com/office/powerpoint/2007/7/12/main" val="1231874795"/>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Purification</a:t>
            </a:r>
            <a:endParaRPr lang="en-US" dirty="0"/>
          </a:p>
        </p:txBody>
      </p:sp>
      <p:sp>
        <p:nvSpPr>
          <p:cNvPr id="87" name="Content Placeholder 15"/>
          <p:cNvSpPr>
            <a:spLocks noGrp="1"/>
          </p:cNvSpPr>
          <p:nvPr>
            <p:ph idx="1"/>
          </p:nvPr>
        </p:nvSpPr>
        <p:spPr>
          <a:xfrm>
            <a:off x="845489" y="1709303"/>
            <a:ext cx="7548284" cy="1151084"/>
          </a:xfrm>
        </p:spPr>
        <p:txBody>
          <a:bodyPr/>
          <a:lstStyle/>
          <a:p>
            <a:pPr marL="0" indent="0">
              <a:spcBef>
                <a:spcPts val="600"/>
              </a:spcBef>
              <a:buNone/>
            </a:pP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It is a different name for our “naming” </a:t>
            </a:r>
            <a:r>
              <a:rPr lang="en-US" sz="2400" dirty="0" err="1" smtClean="0">
                <a:solidFill>
                  <a:srgbClr xmlns:mc="http://schemas.openxmlformats.org/markup-compatibility/2006" xmlns:a14="http://schemas.microsoft.com/office/drawing/2007/7/7/main" val="FF0000" mc:Ignorable=""/>
                </a:solidFill>
                <a:cs typeface="Calibri" pitchFamily="34" charset="0"/>
                <a:sym typeface="Symbol"/>
              </a:rPr>
              <a:t>subterms</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 procedure.</a:t>
            </a:r>
          </a:p>
          <a:p>
            <a:pPr marL="0" lvl="0" indent="0">
              <a:spcBef>
                <a:spcPts val="600"/>
              </a:spcBef>
              <a:buNone/>
            </a:pPr>
            <a:endParaRPr lang="en-US" sz="2400" dirty="0" smtClean="0">
              <a:cs typeface="Calibri" pitchFamily="34" charset="0"/>
              <a:sym typeface="Symbol"/>
            </a:endParaRPr>
          </a:p>
          <a:p>
            <a:pPr marL="0" lvl="0" indent="0">
              <a:spcBef>
                <a:spcPts val="600"/>
              </a:spcBef>
              <a:buNone/>
            </a:pPr>
            <a:r>
              <a:rPr lang="en-US" sz="2400" dirty="0" smtClean="0">
                <a:cs typeface="Calibri" pitchFamily="34" charset="0"/>
                <a:sym typeface="Symbol"/>
              </a:rPr>
              <a:t>b + 2 = c, f(read(write(a,b,3), c-2)) ≠ f(c-b+1)</a:t>
            </a:r>
            <a:endParaRPr lang="en-US" sz="2400" dirty="0" smtClean="0">
              <a:solidFill>
                <a:srgbClr xmlns:mc="http://schemas.openxmlformats.org/markup-compatibility/2006" xmlns:a14="http://schemas.microsoft.com/office/drawing/2007/7/7/main" val="FF0000" mc:Ignorable=""/>
              </a:solidFill>
              <a:cs typeface="Calibri" pitchFamily="34" charset="0"/>
              <a:sym typeface="Symbol"/>
            </a:endParaRPr>
          </a:p>
        </p:txBody>
      </p:sp>
      <p:sp>
        <p:nvSpPr>
          <p:cNvPr id="4" name="Down Arrow 3"/>
          <p:cNvSpPr/>
          <p:nvPr/>
        </p:nvSpPr>
        <p:spPr bwMode="auto">
          <a:xfrm>
            <a:off x="3161841" y="2996588"/>
            <a:ext cx="484632" cy="561860"/>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 name="Content Placeholder 15"/>
          <p:cNvSpPr txBox="1">
            <a:spLocks/>
          </p:cNvSpPr>
          <p:nvPr/>
        </p:nvSpPr>
        <p:spPr>
          <a:xfrm>
            <a:off x="920771" y="3646435"/>
            <a:ext cx="7548284" cy="1151084"/>
          </a:xfrm>
          <a:prstGeom prst="rect">
            <a:avLst/>
          </a:prstGeom>
        </p:spPr>
        <p:txBody>
          <a:bodyPr vert="horz" lIns="0" tIns="0" rIns="0" bIns="0" rtlCol="0">
            <a:spAutoFit/>
          </a:bodyPr>
          <a:lstStyle/>
          <a:p>
            <a:pPr lvl="0">
              <a:lnSpc>
                <a:spcPct val="90000"/>
              </a:lnSpc>
              <a:spcBef>
                <a:spcPts val="600"/>
              </a:spcBef>
              <a:buSzPct val="90000"/>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b + 2 = c,</a:t>
            </a:r>
            <a:r>
              <a:rPr kumimoji="0" lang="en-US" sz="2400" b="0" i="0" u="none" strike="noStrike" kern="1200" cap="none" spc="0" normalizeH="0" noProof="0" dirty="0" smtClean="0">
                <a:ln>
                  <a:noFill/>
                </a:ln>
                <a:solidFill>
                  <a:schemeClr val="bg1"/>
                </a:solidFill>
                <a:effectLst/>
                <a:uLnTx/>
                <a:uFillTx/>
                <a:latin typeface="Calibri" pitchFamily="34" charset="0"/>
                <a:ea typeface="+mn-ea"/>
                <a:cs typeface="Calibri" pitchFamily="34" charset="0"/>
                <a:sym typeface="Symbol"/>
              </a:rPr>
              <a:t> </a:t>
            </a:r>
            <a:r>
              <a:rPr lang="en-US" sz="2400" dirty="0" smtClean="0">
                <a:solidFill>
                  <a:schemeClr val="bg1"/>
                </a:solidFill>
                <a:latin typeface="Calibri" pitchFamily="34" charset="0"/>
                <a:cs typeface="Calibri" pitchFamily="34" charset="0"/>
                <a:sym typeface="Symbol"/>
              </a:rPr>
              <a:t>v</a:t>
            </a:r>
            <a:r>
              <a:rPr lang="en-US" sz="2400" baseline="-25000" dirty="0" smtClean="0">
                <a:solidFill>
                  <a:schemeClr val="bg1"/>
                </a:solidFill>
                <a:latin typeface="Calibri" pitchFamily="34" charset="0"/>
                <a:cs typeface="Calibri" pitchFamily="34" charset="0"/>
                <a:sym typeface="Symbol"/>
              </a:rPr>
              <a:t>6</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rPr>
              <a:t> </a:t>
            </a:r>
            <a:r>
              <a:rPr lang="en-US" sz="2400" dirty="0" smtClean="0">
                <a:solidFill>
                  <a:schemeClr val="bg1"/>
                </a:solidFill>
                <a:latin typeface="Calibri" pitchFamily="34" charset="0"/>
                <a:cs typeface="Calibri" pitchFamily="34" charset="0"/>
                <a:sym typeface="Symbol"/>
              </a:rPr>
              <a:t>≠ v</a:t>
            </a:r>
            <a:r>
              <a:rPr lang="en-US" sz="2400" baseline="-25000" dirty="0" smtClean="0">
                <a:solidFill>
                  <a:schemeClr val="bg1"/>
                </a:solidFill>
                <a:latin typeface="Calibri" pitchFamily="34" charset="0"/>
                <a:cs typeface="Calibri" pitchFamily="34" charset="0"/>
                <a:sym typeface="Symbol"/>
              </a:rPr>
              <a:t>7</a:t>
            </a:r>
            <a:endPar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Calibri" pitchFamily="34" charset="0"/>
              <a:sym typeface="Symbol"/>
            </a:endParaRPr>
          </a:p>
          <a:p>
            <a:pPr lvl="0">
              <a:lnSpc>
                <a:spcPct val="90000"/>
              </a:lnSpc>
              <a:spcBef>
                <a:spcPts val="600"/>
              </a:spcBef>
              <a:buSzPct val="90000"/>
            </a:pPr>
            <a:r>
              <a:rPr lang="en-US" sz="2400" dirty="0" smtClean="0">
                <a:solidFill>
                  <a:schemeClr val="bg1"/>
                </a:solidFill>
                <a:latin typeface="Calibri" pitchFamily="34" charset="0"/>
                <a:cs typeface="Calibri" pitchFamily="34" charset="0"/>
                <a:sym typeface="Symbol"/>
              </a:rPr>
              <a:t>v</a:t>
            </a:r>
            <a:r>
              <a:rPr lang="en-US" sz="2400" baseline="-25000" dirty="0" smtClean="0">
                <a:solidFill>
                  <a:schemeClr val="bg1"/>
                </a:solidFill>
                <a:latin typeface="Calibri" pitchFamily="34" charset="0"/>
                <a:cs typeface="Calibri" pitchFamily="34" charset="0"/>
                <a:sym typeface="Symbol"/>
              </a:rPr>
              <a:t>1</a:t>
            </a:r>
            <a:r>
              <a:rPr lang="en-US" sz="2400" dirty="0" smtClean="0">
                <a:solidFill>
                  <a:schemeClr val="bg1"/>
                </a:solidFill>
                <a:latin typeface="Calibri" pitchFamily="34" charset="0"/>
                <a:cs typeface="Calibri" pitchFamily="34" charset="0"/>
                <a:sym typeface="Symbol"/>
              </a:rPr>
              <a:t>  3, v</a:t>
            </a:r>
            <a:r>
              <a:rPr lang="en-US" sz="2400" baseline="-25000" dirty="0" smtClean="0">
                <a:solidFill>
                  <a:schemeClr val="bg1"/>
                </a:solidFill>
                <a:latin typeface="Calibri" pitchFamily="34" charset="0"/>
                <a:cs typeface="Calibri" pitchFamily="34" charset="0"/>
                <a:sym typeface="Symbol"/>
              </a:rPr>
              <a:t>2</a:t>
            </a:r>
            <a:r>
              <a:rPr lang="en-US" sz="2400" dirty="0" smtClean="0">
                <a:solidFill>
                  <a:schemeClr val="bg1"/>
                </a:solidFill>
                <a:latin typeface="Calibri" pitchFamily="34" charset="0"/>
                <a:cs typeface="Calibri" pitchFamily="34" charset="0"/>
                <a:sym typeface="Symbol"/>
              </a:rPr>
              <a:t>  write(a, b, v</a:t>
            </a:r>
            <a:r>
              <a:rPr lang="en-US" sz="2400" baseline="-25000" dirty="0" smtClean="0">
                <a:solidFill>
                  <a:schemeClr val="bg1"/>
                </a:solidFill>
                <a:latin typeface="Calibri" pitchFamily="34" charset="0"/>
                <a:cs typeface="Calibri" pitchFamily="34" charset="0"/>
                <a:sym typeface="Symbol"/>
              </a:rPr>
              <a:t>1</a:t>
            </a:r>
            <a:r>
              <a:rPr lang="en-US" sz="2400" dirty="0" smtClean="0">
                <a:solidFill>
                  <a:schemeClr val="bg1"/>
                </a:solidFill>
                <a:latin typeface="Calibri" pitchFamily="34" charset="0"/>
                <a:cs typeface="Calibri" pitchFamily="34" charset="0"/>
                <a:sym typeface="Symbol"/>
              </a:rPr>
              <a:t>), v</a:t>
            </a:r>
            <a:r>
              <a:rPr lang="en-US" sz="2400" baseline="-25000" dirty="0" smtClean="0">
                <a:solidFill>
                  <a:schemeClr val="bg1"/>
                </a:solidFill>
                <a:latin typeface="Calibri" pitchFamily="34" charset="0"/>
                <a:cs typeface="Calibri" pitchFamily="34" charset="0"/>
                <a:sym typeface="Symbol"/>
              </a:rPr>
              <a:t>3</a:t>
            </a:r>
            <a:r>
              <a:rPr lang="en-US" sz="2400" dirty="0" smtClean="0">
                <a:solidFill>
                  <a:schemeClr val="bg1"/>
                </a:solidFill>
                <a:latin typeface="Calibri" pitchFamily="34" charset="0"/>
                <a:cs typeface="Calibri" pitchFamily="34" charset="0"/>
                <a:sym typeface="Symbol"/>
              </a:rPr>
              <a:t>  c-2, v</a:t>
            </a:r>
            <a:r>
              <a:rPr lang="en-US" sz="2400" baseline="-25000" dirty="0" smtClean="0">
                <a:solidFill>
                  <a:schemeClr val="bg1"/>
                </a:solidFill>
                <a:latin typeface="Calibri" pitchFamily="34" charset="0"/>
                <a:cs typeface="Calibri" pitchFamily="34" charset="0"/>
                <a:sym typeface="Symbol"/>
              </a:rPr>
              <a:t>4</a:t>
            </a:r>
            <a:r>
              <a:rPr lang="en-US" sz="2400" dirty="0" smtClean="0">
                <a:solidFill>
                  <a:schemeClr val="bg1"/>
                </a:solidFill>
                <a:latin typeface="Calibri" pitchFamily="34" charset="0"/>
                <a:cs typeface="Calibri" pitchFamily="34" charset="0"/>
                <a:sym typeface="Symbol"/>
              </a:rPr>
              <a:t>  read(v</a:t>
            </a:r>
            <a:r>
              <a:rPr lang="en-US" sz="2400" baseline="-25000" dirty="0" smtClean="0">
                <a:solidFill>
                  <a:schemeClr val="bg1"/>
                </a:solidFill>
                <a:latin typeface="Calibri" pitchFamily="34" charset="0"/>
                <a:cs typeface="Calibri" pitchFamily="34" charset="0"/>
                <a:sym typeface="Symbol"/>
              </a:rPr>
              <a:t>2</a:t>
            </a:r>
            <a:r>
              <a:rPr lang="en-US" sz="2400" dirty="0" smtClean="0">
                <a:solidFill>
                  <a:schemeClr val="bg1"/>
                </a:solidFill>
                <a:latin typeface="Calibri" pitchFamily="34" charset="0"/>
                <a:cs typeface="Calibri" pitchFamily="34" charset="0"/>
                <a:sym typeface="Symbol"/>
              </a:rPr>
              <a:t>, v</a:t>
            </a:r>
            <a:r>
              <a:rPr lang="en-US" sz="2400" baseline="-25000" dirty="0" smtClean="0">
                <a:solidFill>
                  <a:schemeClr val="bg1"/>
                </a:solidFill>
                <a:latin typeface="Calibri" pitchFamily="34" charset="0"/>
                <a:cs typeface="Calibri" pitchFamily="34" charset="0"/>
                <a:sym typeface="Symbol"/>
              </a:rPr>
              <a:t>3</a:t>
            </a:r>
            <a:r>
              <a:rPr lang="en-US" sz="2400" dirty="0" smtClean="0">
                <a:solidFill>
                  <a:schemeClr val="bg1"/>
                </a:solidFill>
                <a:latin typeface="Calibri" pitchFamily="34" charset="0"/>
                <a:cs typeface="Calibri" pitchFamily="34" charset="0"/>
                <a:sym typeface="Symbol"/>
              </a:rPr>
              <a:t>),</a:t>
            </a:r>
          </a:p>
          <a:p>
            <a:pPr lvl="0">
              <a:lnSpc>
                <a:spcPct val="90000"/>
              </a:lnSpc>
              <a:spcBef>
                <a:spcPts val="600"/>
              </a:spcBef>
              <a:buSzPct val="90000"/>
            </a:pPr>
            <a:r>
              <a:rPr lang="en-US" sz="2400" dirty="0" smtClean="0">
                <a:solidFill>
                  <a:schemeClr val="bg1"/>
                </a:solidFill>
                <a:latin typeface="Calibri" pitchFamily="34" charset="0"/>
                <a:cs typeface="Calibri" pitchFamily="34" charset="0"/>
                <a:sym typeface="Symbol"/>
              </a:rPr>
              <a:t>v</a:t>
            </a:r>
            <a:r>
              <a:rPr lang="en-US" sz="2400" baseline="-25000" dirty="0" smtClean="0">
                <a:solidFill>
                  <a:schemeClr val="bg1"/>
                </a:solidFill>
                <a:latin typeface="Calibri" pitchFamily="34" charset="0"/>
                <a:cs typeface="Calibri" pitchFamily="34" charset="0"/>
                <a:sym typeface="Symbol"/>
              </a:rPr>
              <a:t>5</a:t>
            </a:r>
            <a:r>
              <a:rPr lang="en-US" sz="2400" dirty="0" smtClean="0">
                <a:solidFill>
                  <a:schemeClr val="bg1"/>
                </a:solidFill>
                <a:latin typeface="Calibri" pitchFamily="34" charset="0"/>
                <a:cs typeface="Calibri" pitchFamily="34" charset="0"/>
                <a:sym typeface="Symbol"/>
              </a:rPr>
              <a:t>  c-b+1, v</a:t>
            </a:r>
            <a:r>
              <a:rPr lang="en-US" sz="2400" baseline="-25000" dirty="0" smtClean="0">
                <a:solidFill>
                  <a:schemeClr val="bg1"/>
                </a:solidFill>
                <a:latin typeface="Calibri" pitchFamily="34" charset="0"/>
                <a:cs typeface="Calibri" pitchFamily="34" charset="0"/>
                <a:sym typeface="Symbol"/>
              </a:rPr>
              <a:t>6</a:t>
            </a:r>
            <a:r>
              <a:rPr lang="en-US" sz="2400" dirty="0" smtClean="0">
                <a:solidFill>
                  <a:schemeClr val="bg1"/>
                </a:solidFill>
                <a:latin typeface="Calibri" pitchFamily="34" charset="0"/>
                <a:cs typeface="Calibri" pitchFamily="34" charset="0"/>
                <a:sym typeface="Symbol"/>
              </a:rPr>
              <a:t>  f(v</a:t>
            </a:r>
            <a:r>
              <a:rPr lang="en-US" sz="2400" baseline="-25000" dirty="0" smtClean="0">
                <a:solidFill>
                  <a:schemeClr val="bg1"/>
                </a:solidFill>
                <a:latin typeface="Calibri" pitchFamily="34" charset="0"/>
                <a:cs typeface="Calibri" pitchFamily="34" charset="0"/>
                <a:sym typeface="Symbol"/>
              </a:rPr>
              <a:t>4</a:t>
            </a:r>
            <a:r>
              <a:rPr lang="en-US" sz="2400" dirty="0" smtClean="0">
                <a:solidFill>
                  <a:schemeClr val="bg1"/>
                </a:solidFill>
                <a:latin typeface="Calibri" pitchFamily="34" charset="0"/>
                <a:cs typeface="Calibri" pitchFamily="34" charset="0"/>
                <a:sym typeface="Symbol"/>
              </a:rPr>
              <a:t>), v</a:t>
            </a:r>
            <a:r>
              <a:rPr lang="en-US" sz="2400" baseline="-25000" dirty="0" smtClean="0">
                <a:solidFill>
                  <a:schemeClr val="bg1"/>
                </a:solidFill>
                <a:latin typeface="Calibri" pitchFamily="34" charset="0"/>
                <a:cs typeface="Calibri" pitchFamily="34" charset="0"/>
                <a:sym typeface="Symbol"/>
              </a:rPr>
              <a:t>7</a:t>
            </a:r>
            <a:r>
              <a:rPr lang="en-US" sz="2400" dirty="0" smtClean="0">
                <a:solidFill>
                  <a:schemeClr val="bg1"/>
                </a:solidFill>
                <a:latin typeface="Calibri" pitchFamily="34" charset="0"/>
                <a:cs typeface="Calibri" pitchFamily="34" charset="0"/>
                <a:sym typeface="Symbol"/>
              </a:rPr>
              <a:t>  f(v</a:t>
            </a:r>
            <a:r>
              <a:rPr lang="en-US" sz="2400" baseline="-25000" dirty="0" smtClean="0">
                <a:solidFill>
                  <a:schemeClr val="bg1"/>
                </a:solidFill>
                <a:latin typeface="Calibri" pitchFamily="34" charset="0"/>
                <a:cs typeface="Calibri" pitchFamily="34" charset="0"/>
                <a:sym typeface="Symbol"/>
              </a:rPr>
              <a:t>5</a:t>
            </a:r>
            <a:r>
              <a:rPr lang="en-US" sz="2400" dirty="0" smtClean="0">
                <a:solidFill>
                  <a:schemeClr val="bg1"/>
                </a:solidFill>
                <a:latin typeface="Calibri" pitchFamily="34" charset="0"/>
                <a:cs typeface="Calibri" pitchFamily="34" charset="0"/>
                <a:sym typeface="Symbol"/>
              </a:rPr>
              <a:t>) </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p:txBody>
      </p:sp>
      <p:sp>
        <p:nvSpPr>
          <p:cNvPr id="7" name="Down Arrow 6"/>
          <p:cNvSpPr/>
          <p:nvPr/>
        </p:nvSpPr>
        <p:spPr bwMode="auto">
          <a:xfrm>
            <a:off x="3160005" y="4911687"/>
            <a:ext cx="484632" cy="561860"/>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Content Placeholder 15"/>
          <p:cNvSpPr txBox="1">
            <a:spLocks/>
          </p:cNvSpPr>
          <p:nvPr/>
        </p:nvSpPr>
        <p:spPr>
          <a:xfrm>
            <a:off x="918935" y="5561534"/>
            <a:ext cx="7548284" cy="1151084"/>
          </a:xfrm>
          <a:prstGeom prst="rect">
            <a:avLst/>
          </a:prstGeom>
        </p:spPr>
        <p:txBody>
          <a:bodyPr vert="horz" lIns="0" tIns="0" rIns="0" bIns="0" rtlCol="0">
            <a:spAutoFit/>
          </a:bodyPr>
          <a:lstStyle/>
          <a:p>
            <a:pPr lvl="0">
              <a:lnSpc>
                <a:spcPct val="90000"/>
              </a:lnSpc>
              <a:spcBef>
                <a:spcPts val="600"/>
              </a:spcBef>
              <a:buSzPct val="90000"/>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b + 2 = c,</a:t>
            </a:r>
            <a:r>
              <a:rPr kumimoji="0" lang="en-US" sz="2400" b="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1</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3, 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3</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c-2, 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5</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c-b+1,</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a:p>
            <a:pPr lvl="0">
              <a:lnSpc>
                <a:spcPct val="90000"/>
              </a:lnSpc>
              <a:spcBef>
                <a:spcPts val="600"/>
              </a:spcBef>
              <a:buSzPct val="90000"/>
            </a:pPr>
            <a:r>
              <a:rPr lang="en-US" sz="2400" dirty="0" smtClean="0">
                <a:solidFill>
                  <a:schemeClr val="accent2">
                    <a:lumMod val="75000"/>
                  </a:schemeClr>
                </a:solidFill>
                <a:latin typeface="Calibri" pitchFamily="34" charset="0"/>
                <a:cs typeface="Calibri" pitchFamily="34" charset="0"/>
                <a:sym typeface="Symbol"/>
              </a:rPr>
              <a:t>v</a:t>
            </a:r>
            <a:r>
              <a:rPr lang="en-US" sz="2400" baseline="-25000" dirty="0" smtClean="0">
                <a:solidFill>
                  <a:schemeClr val="accent2">
                    <a:lumMod val="75000"/>
                  </a:schemeClr>
                </a:solidFill>
                <a:latin typeface="Calibri" pitchFamily="34" charset="0"/>
                <a:cs typeface="Calibri" pitchFamily="34" charset="0"/>
                <a:sym typeface="Symbol"/>
              </a:rPr>
              <a:t>2</a:t>
            </a:r>
            <a:r>
              <a:rPr lang="en-US" sz="2400" dirty="0" smtClean="0">
                <a:solidFill>
                  <a:schemeClr val="accent2">
                    <a:lumMod val="75000"/>
                  </a:schemeClr>
                </a:solidFill>
                <a:latin typeface="Calibri" pitchFamily="34" charset="0"/>
                <a:cs typeface="Calibri" pitchFamily="34" charset="0"/>
                <a:sym typeface="Symbol"/>
              </a:rPr>
              <a:t>  write(a, b, v</a:t>
            </a:r>
            <a:r>
              <a:rPr lang="en-US" sz="2400" baseline="-25000" dirty="0" smtClean="0">
                <a:solidFill>
                  <a:schemeClr val="accent2">
                    <a:lumMod val="75000"/>
                  </a:schemeClr>
                </a:solidFill>
                <a:latin typeface="Calibri" pitchFamily="34" charset="0"/>
                <a:cs typeface="Calibri" pitchFamily="34" charset="0"/>
                <a:sym typeface="Symbol"/>
              </a:rPr>
              <a:t>1</a:t>
            </a:r>
            <a:r>
              <a:rPr lang="en-US" sz="2400" dirty="0" smtClean="0">
                <a:solidFill>
                  <a:schemeClr val="accent2">
                    <a:lumMod val="75000"/>
                  </a:schemeClr>
                </a:solidFill>
                <a:latin typeface="Calibri" pitchFamily="34" charset="0"/>
                <a:cs typeface="Calibri" pitchFamily="34" charset="0"/>
                <a:sym typeface="Symbol"/>
              </a:rPr>
              <a:t>), v</a:t>
            </a:r>
            <a:r>
              <a:rPr lang="en-US" sz="2400" baseline="-25000" dirty="0" smtClean="0">
                <a:solidFill>
                  <a:schemeClr val="accent2">
                    <a:lumMod val="75000"/>
                  </a:schemeClr>
                </a:solidFill>
                <a:latin typeface="Calibri" pitchFamily="34" charset="0"/>
                <a:cs typeface="Calibri" pitchFamily="34" charset="0"/>
                <a:sym typeface="Symbol"/>
              </a:rPr>
              <a:t>4</a:t>
            </a:r>
            <a:r>
              <a:rPr lang="en-US" sz="2400" dirty="0" smtClean="0">
                <a:solidFill>
                  <a:schemeClr val="accent2">
                    <a:lumMod val="75000"/>
                  </a:schemeClr>
                </a:solidFill>
                <a:latin typeface="Calibri" pitchFamily="34" charset="0"/>
                <a:cs typeface="Calibri" pitchFamily="34" charset="0"/>
                <a:sym typeface="Symbol"/>
              </a:rPr>
              <a:t>  read(v</a:t>
            </a:r>
            <a:r>
              <a:rPr lang="en-US" sz="2400" baseline="-25000" dirty="0" smtClean="0">
                <a:solidFill>
                  <a:schemeClr val="accent2">
                    <a:lumMod val="75000"/>
                  </a:schemeClr>
                </a:solidFill>
                <a:latin typeface="Calibri" pitchFamily="34" charset="0"/>
                <a:cs typeface="Calibri" pitchFamily="34" charset="0"/>
                <a:sym typeface="Symbol"/>
              </a:rPr>
              <a:t>2</a:t>
            </a:r>
            <a:r>
              <a:rPr lang="en-US" sz="2400" dirty="0" smtClean="0">
                <a:solidFill>
                  <a:schemeClr val="accent2">
                    <a:lumMod val="75000"/>
                  </a:schemeClr>
                </a:solidFill>
                <a:latin typeface="Calibri" pitchFamily="34" charset="0"/>
                <a:cs typeface="Calibri" pitchFamily="34" charset="0"/>
                <a:sym typeface="Symbol"/>
              </a:rPr>
              <a:t>, v</a:t>
            </a:r>
            <a:r>
              <a:rPr lang="en-US" sz="2400" baseline="-25000" dirty="0" smtClean="0">
                <a:solidFill>
                  <a:schemeClr val="accent2">
                    <a:lumMod val="75000"/>
                  </a:schemeClr>
                </a:solidFill>
                <a:latin typeface="Calibri" pitchFamily="34" charset="0"/>
                <a:cs typeface="Calibri" pitchFamily="34" charset="0"/>
                <a:sym typeface="Symbol"/>
              </a:rPr>
              <a:t>3</a:t>
            </a:r>
            <a:r>
              <a:rPr lang="en-US" sz="2400" dirty="0" smtClean="0">
                <a:solidFill>
                  <a:schemeClr val="accent2">
                    <a:lumMod val="75000"/>
                  </a:schemeClr>
                </a:solidFill>
                <a:latin typeface="Calibri" pitchFamily="34" charset="0"/>
                <a:cs typeface="Calibri" pitchFamily="34" charset="0"/>
                <a:sym typeface="Symbol"/>
              </a:rPr>
              <a:t>),</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6</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f(v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4</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7</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f(v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5</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6</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7</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00B050" mc:Ignorable=""/>
              </a:solidFill>
              <a:effectLst/>
              <a:uLnTx/>
              <a:uFillTx/>
              <a:latin typeface="Calibri" pitchFamily="34" charset="0"/>
              <a:ea typeface="+mn-ea"/>
              <a:cs typeface="Calibri" pitchFamily="34" charset="0"/>
              <a:sym typeface="Symbol"/>
            </a:endParaRPr>
          </a:p>
        </p:txBody>
      </p:sp>
    </p:spTree>
    <p:extLst>
      <p:ext uri="{BB962C8B-B14F-4D97-AF65-F5344CB8AC3E}">
        <p14:creationId xmlns:p14="http://schemas.microsoft.com/office/powerpoint/2007/7/12/main" val="2969407717"/>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Stably Infinite Theories</a:t>
            </a:r>
            <a:endParaRPr lang="en-US" dirty="0"/>
          </a:p>
        </p:txBody>
      </p:sp>
      <p:sp>
        <p:nvSpPr>
          <p:cNvPr id="87" name="Content Placeholder 15"/>
          <p:cNvSpPr>
            <a:spLocks noGrp="1"/>
          </p:cNvSpPr>
          <p:nvPr>
            <p:ph idx="1"/>
          </p:nvPr>
        </p:nvSpPr>
        <p:spPr>
          <a:xfrm>
            <a:off x="845489" y="1709303"/>
            <a:ext cx="7548284" cy="2302169"/>
          </a:xfrm>
        </p:spPr>
        <p:txBody>
          <a:bodyPr/>
          <a:lstStyle/>
          <a:p>
            <a:pPr marL="0" indent="0">
              <a:spcBef>
                <a:spcPts val="600"/>
              </a:spcBef>
              <a:buNone/>
            </a:pP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A theory is stably infinite if every </a:t>
            </a:r>
            <a:r>
              <a:rPr lang="en-US" sz="2400" dirty="0" err="1" smtClean="0">
                <a:solidFill>
                  <a:srgbClr xmlns:mc="http://schemas.openxmlformats.org/markup-compatibility/2006" xmlns:a14="http://schemas.microsoft.com/office/drawing/2007/7/7/main" val="FF0000" mc:Ignorable=""/>
                </a:solidFill>
                <a:cs typeface="Calibri" pitchFamily="34" charset="0"/>
                <a:sym typeface="Symbol"/>
              </a:rPr>
              <a:t>satisfiable</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 QFF is </a:t>
            </a:r>
            <a:r>
              <a:rPr lang="en-US" sz="2400" dirty="0" err="1" smtClean="0">
                <a:solidFill>
                  <a:srgbClr xmlns:mc="http://schemas.openxmlformats.org/markup-compatibility/2006" xmlns:a14="http://schemas.microsoft.com/office/drawing/2007/7/7/main" val="FF0000" mc:Ignorable=""/>
                </a:solidFill>
                <a:cs typeface="Calibri" pitchFamily="34" charset="0"/>
                <a:sym typeface="Symbol"/>
              </a:rPr>
              <a:t>satisfiable</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 in an infinite model.</a:t>
            </a:r>
          </a:p>
          <a:p>
            <a:pPr marL="0" indent="0">
              <a:spcBef>
                <a:spcPts val="600"/>
              </a:spcBef>
              <a:buNone/>
            </a:pPr>
            <a:endParaRPr lang="en-US" sz="2400" dirty="0" smtClean="0">
              <a:solidFill>
                <a:srgbClr xmlns:mc="http://schemas.openxmlformats.org/markup-compatibility/2006" xmlns:a14="http://schemas.microsoft.com/office/drawing/2007/7/7/main" val="FF0000" mc:Ignorable=""/>
              </a:solidFill>
              <a:cs typeface="Calibri" pitchFamily="34" charset="0"/>
              <a:sym typeface="Symbol"/>
            </a:endParaRPr>
          </a:p>
          <a:p>
            <a:pPr marL="0" indent="0">
              <a:spcBef>
                <a:spcPts val="600"/>
              </a:spcBef>
              <a:buNone/>
            </a:pPr>
            <a:r>
              <a:rPr lang="en-US" sz="2400" dirty="0" smtClean="0">
                <a:cs typeface="Calibri" pitchFamily="34" charset="0"/>
                <a:sym typeface="Symbol"/>
              </a:rPr>
              <a:t>EUF and arithmetic are stably infinite.</a:t>
            </a:r>
          </a:p>
          <a:p>
            <a:pPr marL="0" indent="0">
              <a:spcBef>
                <a:spcPts val="600"/>
              </a:spcBef>
              <a:buNone/>
            </a:pPr>
            <a:endParaRPr lang="en-US" sz="2400" dirty="0" smtClean="0">
              <a:cs typeface="Calibri" pitchFamily="34" charset="0"/>
              <a:sym typeface="Symbol"/>
            </a:endParaRPr>
          </a:p>
          <a:p>
            <a:pPr marL="0" indent="0">
              <a:spcBef>
                <a:spcPts val="600"/>
              </a:spcBef>
              <a:buNone/>
            </a:pPr>
            <a:r>
              <a:rPr lang="en-US" sz="2400" dirty="0" smtClean="0">
                <a:cs typeface="Calibri" pitchFamily="34" charset="0"/>
                <a:sym typeface="Symbol"/>
              </a:rPr>
              <a:t>Bit-vectors are not.</a:t>
            </a:r>
          </a:p>
        </p:txBody>
      </p:sp>
    </p:spTree>
    <p:extLst>
      <p:ext uri="{BB962C8B-B14F-4D97-AF65-F5344CB8AC3E}">
        <p14:creationId xmlns:p14="http://schemas.microsoft.com/office/powerpoint/2007/7/12/main" val="2895353514"/>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Equisatisfiable</a:t>
            </a:r>
            <a:endParaRPr lang="en-US" dirty="0"/>
          </a:p>
        </p:txBody>
      </p:sp>
      <p:sp>
        <p:nvSpPr>
          <p:cNvPr id="3" name="Content Placeholder 2"/>
          <p:cNvSpPr>
            <a:spLocks noGrp="1"/>
          </p:cNvSpPr>
          <p:nvPr>
            <p:ph idx="1"/>
          </p:nvPr>
        </p:nvSpPr>
        <p:spPr>
          <a:xfrm>
            <a:off x="337457" y="1826532"/>
            <a:ext cx="8382000" cy="2111347"/>
          </a:xfrm>
        </p:spPr>
        <p:txBody>
          <a:bodyPr/>
          <a:lstStyle/>
          <a:p>
            <a:pPr marL="0" indent="0">
              <a:buNone/>
            </a:pPr>
            <a:r>
              <a:rPr lang="en-US" dirty="0" smtClean="0"/>
              <a:t>We say formulas </a:t>
            </a:r>
            <a:r>
              <a:rPr lang="en-US" i="1" dirty="0" smtClean="0"/>
              <a:t>A</a:t>
            </a:r>
            <a:r>
              <a:rPr lang="en-US" dirty="0" smtClean="0"/>
              <a:t> and </a:t>
            </a:r>
            <a:r>
              <a:rPr lang="en-US" i="1" dirty="0" smtClean="0"/>
              <a:t>B </a:t>
            </a:r>
            <a:r>
              <a:rPr lang="en-US" dirty="0" smtClean="0"/>
              <a:t>are </a:t>
            </a:r>
            <a:r>
              <a:rPr lang="en-US" dirty="0" err="1" smtClean="0">
                <a:solidFill>
                  <a:srgbClr xmlns:mc="http://schemas.openxmlformats.org/markup-compatibility/2006" xmlns:a14="http://schemas.microsoft.com/office/drawing/2007/7/7/main" val="FF0000" mc:Ignorable=""/>
                </a:solidFill>
              </a:rPr>
              <a:t>equisatisfiable</a:t>
            </a:r>
            <a:r>
              <a:rPr lang="en-US" dirty="0" smtClean="0"/>
              <a:t> if and only if </a:t>
            </a:r>
            <a:r>
              <a:rPr lang="en-US" i="1" dirty="0" smtClean="0"/>
              <a:t>A </a:t>
            </a:r>
            <a:r>
              <a:rPr lang="en-US" dirty="0" smtClean="0"/>
              <a:t>is </a:t>
            </a:r>
            <a:r>
              <a:rPr lang="en-US" dirty="0" err="1" smtClean="0"/>
              <a:t>satisfiable</a:t>
            </a:r>
            <a:r>
              <a:rPr lang="en-US" dirty="0" smtClean="0"/>
              <a:t> if and only if </a:t>
            </a:r>
            <a:r>
              <a:rPr lang="en-US" i="1" dirty="0" smtClean="0"/>
              <a:t>B</a:t>
            </a:r>
            <a:r>
              <a:rPr lang="en-US" dirty="0" smtClean="0"/>
              <a:t> is.</a:t>
            </a:r>
          </a:p>
          <a:p>
            <a:pPr marL="0" indent="0">
              <a:buNone/>
            </a:pPr>
            <a:endParaRPr lang="en-US" dirty="0" smtClean="0"/>
          </a:p>
          <a:p>
            <a:pPr marL="0" indent="0">
              <a:buNone/>
            </a:pPr>
            <a:r>
              <a:rPr lang="en-US" dirty="0" smtClean="0"/>
              <a:t>During this tutorial, we will describe transformations that preserve equivalence and </a:t>
            </a:r>
            <a:r>
              <a:rPr lang="en-US" dirty="0" err="1" smtClean="0"/>
              <a:t>equisatisfiability</a:t>
            </a:r>
            <a:r>
              <a:rPr lang="en-US" dirty="0" smtClean="0"/>
              <a:t>.</a:t>
            </a:r>
            <a:endParaRPr lang="en-US" dirty="0"/>
          </a:p>
        </p:txBody>
      </p:sp>
    </p:spTree>
    <p:extLst>
      <p:ext uri="{BB962C8B-B14F-4D97-AF65-F5344CB8AC3E}">
        <p14:creationId xmlns:p14="http://schemas.microsoft.com/office/powerpoint/2007/7/12/main" val="2594558534"/>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Important Result</a:t>
            </a:r>
            <a:endParaRPr lang="en-US" dirty="0"/>
          </a:p>
        </p:txBody>
      </p:sp>
      <p:sp>
        <p:nvSpPr>
          <p:cNvPr id="87" name="Content Placeholder 15"/>
          <p:cNvSpPr>
            <a:spLocks noGrp="1"/>
          </p:cNvSpPr>
          <p:nvPr>
            <p:ph idx="1"/>
          </p:nvPr>
        </p:nvSpPr>
        <p:spPr>
          <a:xfrm>
            <a:off x="812438" y="2072859"/>
            <a:ext cx="7548284" cy="664797"/>
          </a:xfrm>
        </p:spPr>
        <p:txBody>
          <a:bodyPr/>
          <a:lstStyle/>
          <a:p>
            <a:pPr marL="0" indent="0">
              <a:spcBef>
                <a:spcPts val="600"/>
              </a:spcBef>
              <a:buNone/>
            </a:pPr>
            <a:r>
              <a:rPr lang="en-US" sz="2400" b="1" dirty="0" smtClean="0">
                <a:solidFill>
                  <a:srgbClr xmlns:mc="http://schemas.openxmlformats.org/markup-compatibility/2006" xmlns:a14="http://schemas.microsoft.com/office/drawing/2007/7/7/main" val="FF0000" mc:Ignorable=""/>
                </a:solidFill>
                <a:cs typeface="Calibri" pitchFamily="34" charset="0"/>
                <a:sym typeface="Symbol"/>
              </a:rPr>
              <a:t>The union of two consistent, disjoint, stably infinite theories is consistent.</a:t>
            </a:r>
          </a:p>
        </p:txBody>
      </p:sp>
    </p:spTree>
    <p:extLst>
      <p:ext uri="{BB962C8B-B14F-4D97-AF65-F5344CB8AC3E}">
        <p14:creationId xmlns:p14="http://schemas.microsoft.com/office/powerpoint/2007/7/12/main" val="850396496"/>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Convexity</a:t>
            </a:r>
            <a:endParaRPr lang="en-US" dirty="0"/>
          </a:p>
        </p:txBody>
      </p:sp>
      <p:sp>
        <p:nvSpPr>
          <p:cNvPr id="87" name="Content Placeholder 15"/>
          <p:cNvSpPr>
            <a:spLocks noGrp="1"/>
          </p:cNvSpPr>
          <p:nvPr>
            <p:ph idx="1"/>
          </p:nvPr>
        </p:nvSpPr>
        <p:spPr>
          <a:xfrm>
            <a:off x="812438" y="1775400"/>
            <a:ext cx="7548284" cy="2532195"/>
          </a:xfrm>
        </p:spPr>
        <p:txBody>
          <a:bodyPr/>
          <a:lstStyle/>
          <a:p>
            <a:pPr marL="0" indent="0">
              <a:spcBef>
                <a:spcPts val="600"/>
              </a:spcBef>
              <a:buNone/>
            </a:pPr>
            <a:r>
              <a:rPr lang="en-US" sz="2400" dirty="0" smtClean="0">
                <a:cs typeface="Calibri" pitchFamily="34" charset="0"/>
                <a:sym typeface="Symbol"/>
              </a:rPr>
              <a:t>A theory</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 T </a:t>
            </a:r>
            <a:r>
              <a:rPr lang="en-US" sz="2400" dirty="0" smtClean="0">
                <a:cs typeface="Calibri" pitchFamily="34" charset="0"/>
                <a:sym typeface="Symbol"/>
              </a:rPr>
              <a:t>is </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convex </a:t>
            </a:r>
            <a:r>
              <a:rPr lang="en-US" sz="2400" dirty="0" err="1" smtClean="0">
                <a:cs typeface="Calibri" pitchFamily="34" charset="0"/>
                <a:sym typeface="Symbol"/>
              </a:rPr>
              <a:t>iff</a:t>
            </a:r>
            <a:endParaRPr lang="en-US" sz="2400" dirty="0" smtClean="0">
              <a:cs typeface="Calibri" pitchFamily="34" charset="0"/>
              <a:sym typeface="Symbol"/>
            </a:endParaRPr>
          </a:p>
          <a:p>
            <a:pPr marL="0" indent="0">
              <a:spcBef>
                <a:spcPts val="600"/>
              </a:spcBef>
              <a:buNone/>
            </a:pPr>
            <a:r>
              <a:rPr lang="en-US" sz="2400" dirty="0" smtClean="0">
                <a:cs typeface="Calibri" pitchFamily="34" charset="0"/>
                <a:sym typeface="Symbol"/>
              </a:rPr>
              <a:t> 	for all finite sets S of literals and</a:t>
            </a:r>
          </a:p>
          <a:p>
            <a:pPr marL="0" indent="0">
              <a:spcBef>
                <a:spcPts val="600"/>
              </a:spcBef>
              <a:buNone/>
            </a:pPr>
            <a:r>
              <a:rPr lang="en-US" sz="2400" dirty="0" smtClean="0">
                <a:cs typeface="Calibri" pitchFamily="34" charset="0"/>
                <a:sym typeface="Symbol"/>
              </a:rPr>
              <a:t>	for all a</a:t>
            </a:r>
            <a:r>
              <a:rPr lang="en-US" sz="2400" baseline="-25000" dirty="0" smtClean="0">
                <a:cs typeface="Calibri" pitchFamily="34" charset="0"/>
                <a:sym typeface="Symbol"/>
              </a:rPr>
              <a:t>1</a:t>
            </a:r>
            <a:r>
              <a:rPr lang="en-US" sz="2400" dirty="0" smtClean="0">
                <a:cs typeface="Calibri" pitchFamily="34" charset="0"/>
                <a:sym typeface="Symbol"/>
              </a:rPr>
              <a:t> = b</a:t>
            </a:r>
            <a:r>
              <a:rPr lang="en-US" sz="2400" baseline="-25000" dirty="0" smtClean="0">
                <a:cs typeface="Calibri" pitchFamily="34" charset="0"/>
                <a:sym typeface="Symbol"/>
              </a:rPr>
              <a:t>1</a:t>
            </a:r>
            <a:r>
              <a:rPr lang="en-US" sz="2400" dirty="0" smtClean="0">
                <a:cs typeface="Calibri" pitchFamily="34" charset="0"/>
                <a:sym typeface="Symbol"/>
              </a:rPr>
              <a:t> …  a</a:t>
            </a:r>
            <a:r>
              <a:rPr lang="en-US" sz="2400" baseline="-25000" dirty="0" smtClean="0">
                <a:cs typeface="Calibri" pitchFamily="34" charset="0"/>
                <a:sym typeface="Symbol"/>
              </a:rPr>
              <a:t>n</a:t>
            </a:r>
            <a:r>
              <a:rPr lang="en-US" sz="2400" dirty="0" smtClean="0">
                <a:cs typeface="Calibri" pitchFamily="34" charset="0"/>
                <a:sym typeface="Symbol"/>
              </a:rPr>
              <a:t> = </a:t>
            </a:r>
            <a:r>
              <a:rPr lang="en-US" sz="2400" dirty="0" err="1" smtClean="0">
                <a:cs typeface="Calibri" pitchFamily="34" charset="0"/>
                <a:sym typeface="Symbol"/>
              </a:rPr>
              <a:t>b</a:t>
            </a:r>
            <a:r>
              <a:rPr lang="en-US" sz="2400" baseline="-25000" dirty="0" err="1" smtClean="0">
                <a:cs typeface="Calibri" pitchFamily="34" charset="0"/>
                <a:sym typeface="Symbol"/>
              </a:rPr>
              <a:t>n</a:t>
            </a:r>
            <a:endParaRPr lang="en-US" sz="2400" dirty="0" smtClean="0">
              <a:cs typeface="Calibri" pitchFamily="34" charset="0"/>
              <a:sym typeface="Symbol"/>
            </a:endParaRPr>
          </a:p>
          <a:p>
            <a:pPr marL="0" indent="0">
              <a:spcBef>
                <a:spcPts val="600"/>
              </a:spcBef>
              <a:buNone/>
            </a:pPr>
            <a:r>
              <a:rPr lang="en-US" sz="2400" dirty="0" smtClean="0">
                <a:cs typeface="Calibri" pitchFamily="34" charset="0"/>
                <a:sym typeface="Symbol"/>
              </a:rPr>
              <a:t>		S implies a</a:t>
            </a:r>
            <a:r>
              <a:rPr lang="en-US" sz="2400" baseline="-25000" dirty="0" smtClean="0">
                <a:cs typeface="Calibri" pitchFamily="34" charset="0"/>
                <a:sym typeface="Symbol"/>
              </a:rPr>
              <a:t>1</a:t>
            </a:r>
            <a:r>
              <a:rPr lang="en-US" sz="2400" dirty="0" smtClean="0">
                <a:cs typeface="Calibri" pitchFamily="34" charset="0"/>
                <a:sym typeface="Symbol"/>
              </a:rPr>
              <a:t> = b</a:t>
            </a:r>
            <a:r>
              <a:rPr lang="en-US" sz="2400" baseline="-25000" dirty="0" smtClean="0">
                <a:cs typeface="Calibri" pitchFamily="34" charset="0"/>
                <a:sym typeface="Symbol"/>
              </a:rPr>
              <a:t>1</a:t>
            </a:r>
            <a:r>
              <a:rPr lang="en-US" sz="2400" dirty="0" smtClean="0">
                <a:cs typeface="Calibri" pitchFamily="34" charset="0"/>
                <a:sym typeface="Symbol"/>
              </a:rPr>
              <a:t> …  a</a:t>
            </a:r>
            <a:r>
              <a:rPr lang="en-US" sz="2400" baseline="-25000" dirty="0" smtClean="0">
                <a:cs typeface="Calibri" pitchFamily="34" charset="0"/>
                <a:sym typeface="Symbol"/>
              </a:rPr>
              <a:t>n</a:t>
            </a:r>
            <a:r>
              <a:rPr lang="en-US" sz="2400" dirty="0" smtClean="0">
                <a:cs typeface="Calibri" pitchFamily="34" charset="0"/>
                <a:sym typeface="Symbol"/>
              </a:rPr>
              <a:t> = </a:t>
            </a:r>
            <a:r>
              <a:rPr lang="en-US" sz="2400" dirty="0" err="1" smtClean="0">
                <a:cs typeface="Calibri" pitchFamily="34" charset="0"/>
                <a:sym typeface="Symbol"/>
              </a:rPr>
              <a:t>b</a:t>
            </a:r>
            <a:r>
              <a:rPr lang="en-US" sz="2400" baseline="-25000" dirty="0" err="1" smtClean="0">
                <a:cs typeface="Calibri" pitchFamily="34" charset="0"/>
                <a:sym typeface="Symbol"/>
              </a:rPr>
              <a:t>n</a:t>
            </a:r>
            <a:r>
              <a:rPr lang="en-US" sz="2400" baseline="-25000" dirty="0" smtClean="0">
                <a:cs typeface="Calibri" pitchFamily="34" charset="0"/>
                <a:sym typeface="Symbol"/>
              </a:rPr>
              <a:t> </a:t>
            </a:r>
          </a:p>
          <a:p>
            <a:pPr marL="0" indent="0">
              <a:spcBef>
                <a:spcPts val="600"/>
              </a:spcBef>
              <a:buNone/>
            </a:pPr>
            <a:r>
              <a:rPr lang="en-US" sz="2400" baseline="-25000" dirty="0" smtClean="0">
                <a:cs typeface="Calibri" pitchFamily="34" charset="0"/>
                <a:sym typeface="Symbol"/>
              </a:rPr>
              <a:t>		</a:t>
            </a:r>
            <a:r>
              <a:rPr lang="en-US" sz="2400" dirty="0" err="1" smtClean="0">
                <a:cs typeface="Calibri" pitchFamily="34" charset="0"/>
                <a:sym typeface="Symbol"/>
              </a:rPr>
              <a:t>iff</a:t>
            </a:r>
            <a:r>
              <a:rPr lang="en-US" sz="2400" dirty="0" smtClean="0">
                <a:cs typeface="Calibri" pitchFamily="34" charset="0"/>
                <a:sym typeface="Symbol"/>
              </a:rPr>
              <a:t>  </a:t>
            </a:r>
          </a:p>
          <a:p>
            <a:pPr marL="0" indent="0">
              <a:spcBef>
                <a:spcPts val="600"/>
              </a:spcBef>
              <a:buNone/>
            </a:pPr>
            <a:r>
              <a:rPr lang="en-US" sz="2400" dirty="0" smtClean="0">
                <a:cs typeface="Calibri" pitchFamily="34" charset="0"/>
                <a:sym typeface="Symbol"/>
              </a:rPr>
              <a:t>		S implies </a:t>
            </a:r>
            <a:r>
              <a:rPr lang="en-US" sz="2400" dirty="0" err="1" smtClean="0">
                <a:cs typeface="Calibri" pitchFamily="34" charset="0"/>
                <a:sym typeface="Symbol"/>
              </a:rPr>
              <a:t>a</a:t>
            </a:r>
            <a:r>
              <a:rPr lang="en-US" sz="2400" baseline="-25000" dirty="0" err="1" smtClean="0">
                <a:cs typeface="Calibri" pitchFamily="34" charset="0"/>
                <a:sym typeface="Symbol"/>
              </a:rPr>
              <a:t>i</a:t>
            </a:r>
            <a:r>
              <a:rPr lang="en-US" sz="2400" dirty="0" smtClean="0">
                <a:cs typeface="Calibri" pitchFamily="34" charset="0"/>
                <a:sym typeface="Symbol"/>
              </a:rPr>
              <a:t> = b</a:t>
            </a:r>
            <a:r>
              <a:rPr lang="en-US" sz="2400" baseline="-25000" dirty="0" smtClean="0">
                <a:cs typeface="Calibri" pitchFamily="34" charset="0"/>
                <a:sym typeface="Symbol"/>
              </a:rPr>
              <a:t>i</a:t>
            </a:r>
            <a:r>
              <a:rPr lang="en-US" sz="2400" dirty="0" smtClean="0">
                <a:cs typeface="Calibri" pitchFamily="34" charset="0"/>
                <a:sym typeface="Symbol"/>
              </a:rPr>
              <a:t> for some  1  </a:t>
            </a:r>
            <a:r>
              <a:rPr lang="en-US" sz="2400" dirty="0" err="1" smtClean="0">
                <a:cs typeface="Calibri" pitchFamily="34" charset="0"/>
                <a:sym typeface="Symbol"/>
              </a:rPr>
              <a:t>i</a:t>
            </a:r>
            <a:r>
              <a:rPr lang="en-US" sz="2400" dirty="0" smtClean="0">
                <a:cs typeface="Calibri" pitchFamily="34" charset="0"/>
                <a:sym typeface="Symbol"/>
              </a:rPr>
              <a:t>  n</a:t>
            </a:r>
          </a:p>
          <a:p>
            <a:pPr marL="0" indent="0">
              <a:spcBef>
                <a:spcPts val="600"/>
              </a:spcBef>
              <a:buNone/>
            </a:pPr>
            <a:endParaRPr lang="en-US" sz="2400" dirty="0" smtClean="0">
              <a:cs typeface="Calibri" pitchFamily="34" charset="0"/>
              <a:sym typeface="Symbol"/>
            </a:endParaRPr>
          </a:p>
        </p:txBody>
      </p:sp>
    </p:spTree>
    <p:extLst>
      <p:ext uri="{BB962C8B-B14F-4D97-AF65-F5344CB8AC3E}">
        <p14:creationId xmlns:p14="http://schemas.microsoft.com/office/powerpoint/2007/7/12/main" val="1371518395"/>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Convexity: Results</a:t>
            </a:r>
            <a:endParaRPr lang="en-US" dirty="0"/>
          </a:p>
        </p:txBody>
      </p:sp>
      <p:sp>
        <p:nvSpPr>
          <p:cNvPr id="87" name="Content Placeholder 15"/>
          <p:cNvSpPr>
            <a:spLocks noGrp="1"/>
          </p:cNvSpPr>
          <p:nvPr>
            <p:ph idx="1"/>
          </p:nvPr>
        </p:nvSpPr>
        <p:spPr>
          <a:xfrm>
            <a:off x="812438" y="1775400"/>
            <a:ext cx="7548284" cy="2379113"/>
          </a:xfrm>
        </p:spPr>
        <p:txBody>
          <a:bodyPr/>
          <a:lstStyle/>
          <a:p>
            <a:pPr marL="0" indent="0">
              <a:spcBef>
                <a:spcPts val="600"/>
              </a:spcBef>
              <a:buNone/>
            </a:pPr>
            <a:r>
              <a:rPr lang="en-US" sz="2400" dirty="0" smtClean="0">
                <a:cs typeface="Calibri" pitchFamily="34" charset="0"/>
                <a:sym typeface="Symbol"/>
              </a:rPr>
              <a:t>Every convex theory with non trivial models is stably infinite.</a:t>
            </a:r>
          </a:p>
          <a:p>
            <a:pPr marL="0" indent="0">
              <a:spcBef>
                <a:spcPts val="600"/>
              </a:spcBef>
              <a:buNone/>
            </a:pPr>
            <a:endParaRPr lang="en-US" sz="2400" dirty="0" smtClean="0">
              <a:cs typeface="Calibri" pitchFamily="34" charset="0"/>
              <a:sym typeface="Symbol"/>
            </a:endParaRPr>
          </a:p>
          <a:p>
            <a:pPr marL="0" indent="0">
              <a:spcBef>
                <a:spcPts val="600"/>
              </a:spcBef>
              <a:buNone/>
            </a:pPr>
            <a:r>
              <a:rPr lang="en-US" sz="2400" dirty="0" smtClean="0">
                <a:cs typeface="Calibri" pitchFamily="34" charset="0"/>
                <a:sym typeface="Symbol"/>
              </a:rPr>
              <a:t>All </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Horn </a:t>
            </a:r>
            <a:r>
              <a:rPr lang="en-US" sz="2400" dirty="0" err="1" smtClean="0">
                <a:solidFill>
                  <a:srgbClr xmlns:mc="http://schemas.openxmlformats.org/markup-compatibility/2006" xmlns:a14="http://schemas.microsoft.com/office/drawing/2007/7/7/main" val="FF0000" mc:Ignorable=""/>
                </a:solidFill>
                <a:cs typeface="Calibri" pitchFamily="34" charset="0"/>
                <a:sym typeface="Symbol"/>
              </a:rPr>
              <a:t>equational</a:t>
            </a:r>
            <a:r>
              <a:rPr lang="en-US" sz="2400" dirty="0" smtClean="0">
                <a:cs typeface="Calibri" pitchFamily="34" charset="0"/>
                <a:sym typeface="Symbol"/>
              </a:rPr>
              <a:t> theories are convex.</a:t>
            </a:r>
          </a:p>
          <a:p>
            <a:pPr marL="0" indent="0">
              <a:spcBef>
                <a:spcPts val="600"/>
              </a:spcBef>
              <a:buNone/>
            </a:pPr>
            <a:r>
              <a:rPr lang="en-US" sz="2400" dirty="0" smtClean="0">
                <a:cs typeface="Calibri" pitchFamily="34" charset="0"/>
                <a:sym typeface="Symbol"/>
              </a:rPr>
              <a:t>	formulas of the form s</a:t>
            </a:r>
            <a:r>
              <a:rPr lang="en-US" sz="2400" baseline="-25000" dirty="0" smtClean="0">
                <a:cs typeface="Calibri" pitchFamily="34" charset="0"/>
                <a:sym typeface="Symbol"/>
              </a:rPr>
              <a:t>1</a:t>
            </a:r>
            <a:r>
              <a:rPr lang="en-US" sz="2400" dirty="0" smtClean="0">
                <a:cs typeface="Calibri" pitchFamily="34" charset="0"/>
                <a:sym typeface="Symbol"/>
              </a:rPr>
              <a:t> ≠ r</a:t>
            </a:r>
            <a:r>
              <a:rPr lang="en-US" sz="2400" baseline="-25000" dirty="0" smtClean="0">
                <a:cs typeface="Calibri" pitchFamily="34" charset="0"/>
                <a:sym typeface="Symbol"/>
              </a:rPr>
              <a:t>1</a:t>
            </a:r>
            <a:r>
              <a:rPr lang="en-US" sz="2400" dirty="0" smtClean="0">
                <a:cs typeface="Calibri" pitchFamily="34" charset="0"/>
                <a:sym typeface="Symbol"/>
              </a:rPr>
              <a:t> …  </a:t>
            </a:r>
            <a:r>
              <a:rPr lang="en-US" sz="2400" dirty="0" err="1" smtClean="0">
                <a:cs typeface="Calibri" pitchFamily="34" charset="0"/>
                <a:sym typeface="Symbol"/>
              </a:rPr>
              <a:t>s</a:t>
            </a:r>
            <a:r>
              <a:rPr lang="en-US" sz="2400" baseline="-25000" dirty="0" err="1" smtClean="0">
                <a:cs typeface="Calibri" pitchFamily="34" charset="0"/>
                <a:sym typeface="Symbol"/>
              </a:rPr>
              <a:t>n</a:t>
            </a:r>
            <a:r>
              <a:rPr lang="en-US" sz="2400" dirty="0" smtClean="0">
                <a:cs typeface="Calibri" pitchFamily="34" charset="0"/>
                <a:sym typeface="Symbol"/>
              </a:rPr>
              <a:t> ≠ </a:t>
            </a:r>
            <a:r>
              <a:rPr lang="en-US" sz="2400" dirty="0" err="1" smtClean="0">
                <a:cs typeface="Calibri" pitchFamily="34" charset="0"/>
                <a:sym typeface="Symbol"/>
              </a:rPr>
              <a:t>r</a:t>
            </a:r>
            <a:r>
              <a:rPr lang="en-US" sz="2400" baseline="-25000" dirty="0" err="1" smtClean="0">
                <a:cs typeface="Calibri" pitchFamily="34" charset="0"/>
                <a:sym typeface="Symbol"/>
              </a:rPr>
              <a:t>n</a:t>
            </a:r>
            <a:r>
              <a:rPr lang="en-US" sz="2400" dirty="0" smtClean="0">
                <a:cs typeface="Calibri" pitchFamily="34" charset="0"/>
                <a:sym typeface="Symbol"/>
              </a:rPr>
              <a:t>  t = t’</a:t>
            </a:r>
          </a:p>
          <a:p>
            <a:pPr marL="0" indent="0">
              <a:spcBef>
                <a:spcPts val="600"/>
              </a:spcBef>
              <a:buNone/>
            </a:pPr>
            <a:r>
              <a:rPr lang="en-US" sz="2400" baseline="-25000" dirty="0" smtClean="0">
                <a:cs typeface="Calibri" pitchFamily="34" charset="0"/>
                <a:sym typeface="Symbol"/>
              </a:rPr>
              <a:t> </a:t>
            </a:r>
            <a:r>
              <a:rPr lang="en-US" sz="2400" dirty="0" smtClean="0">
                <a:cs typeface="Calibri" pitchFamily="34" charset="0"/>
                <a:sym typeface="Symbol"/>
              </a:rPr>
              <a:t>	</a:t>
            </a:r>
          </a:p>
          <a:p>
            <a:pPr marL="0" indent="0">
              <a:spcBef>
                <a:spcPts val="600"/>
              </a:spcBef>
              <a:buNone/>
            </a:pP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Linear rational arithmetic </a:t>
            </a:r>
            <a:r>
              <a:rPr lang="en-US" sz="2400" dirty="0" smtClean="0">
                <a:cs typeface="Calibri" pitchFamily="34" charset="0"/>
                <a:sym typeface="Symbol"/>
              </a:rPr>
              <a:t>is convex.</a:t>
            </a:r>
          </a:p>
        </p:txBody>
      </p:sp>
    </p:spTree>
    <p:extLst>
      <p:ext uri="{BB962C8B-B14F-4D97-AF65-F5344CB8AC3E}">
        <p14:creationId xmlns:p14="http://schemas.microsoft.com/office/powerpoint/2007/7/12/main" val="116039962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Convexity: Negative Results</a:t>
            </a:r>
            <a:endParaRPr lang="en-US" dirty="0"/>
          </a:p>
        </p:txBody>
      </p:sp>
      <p:sp>
        <p:nvSpPr>
          <p:cNvPr id="87" name="Content Placeholder 15"/>
          <p:cNvSpPr>
            <a:spLocks noGrp="1"/>
          </p:cNvSpPr>
          <p:nvPr>
            <p:ph idx="1"/>
          </p:nvPr>
        </p:nvSpPr>
        <p:spPr>
          <a:xfrm>
            <a:off x="812438" y="1775400"/>
            <a:ext cx="7548284" cy="4425827"/>
          </a:xfrm>
        </p:spPr>
        <p:txBody>
          <a:bodyPr/>
          <a:lstStyle/>
          <a:p>
            <a:pPr marL="0" indent="0">
              <a:spcBef>
                <a:spcPts val="600"/>
              </a:spcBef>
              <a:buNone/>
            </a:pPr>
            <a:r>
              <a:rPr lang="en-US" sz="2400" dirty="0" smtClean="0">
                <a:cs typeface="Calibri" pitchFamily="34" charset="0"/>
                <a:sym typeface="Symbol"/>
              </a:rPr>
              <a:t>Linear integer arithmetic is not convex</a:t>
            </a:r>
          </a:p>
          <a:p>
            <a:pPr marL="0" indent="0">
              <a:spcBef>
                <a:spcPts val="600"/>
              </a:spcBef>
              <a:buNone/>
            </a:pPr>
            <a:r>
              <a:rPr lang="en-US" sz="2400" dirty="0" smtClean="0">
                <a:cs typeface="Calibri" pitchFamily="34" charset="0"/>
                <a:sym typeface="Symbol"/>
              </a:rPr>
              <a:t>	 1  a  2, b = 1, c = 2  implies a = b  a = c</a:t>
            </a:r>
          </a:p>
          <a:p>
            <a:pPr marL="0" indent="0">
              <a:spcBef>
                <a:spcPts val="600"/>
              </a:spcBef>
              <a:buNone/>
            </a:pPr>
            <a:endParaRPr lang="en-US" sz="2400" dirty="0" smtClean="0">
              <a:cs typeface="Calibri" pitchFamily="34" charset="0"/>
              <a:sym typeface="Symbol"/>
            </a:endParaRPr>
          </a:p>
          <a:p>
            <a:pPr marL="0" indent="0">
              <a:spcBef>
                <a:spcPts val="600"/>
              </a:spcBef>
              <a:buNone/>
            </a:pPr>
            <a:r>
              <a:rPr lang="en-US" sz="2400" dirty="0" smtClean="0">
                <a:cs typeface="Calibri" pitchFamily="34" charset="0"/>
                <a:sym typeface="Symbol"/>
              </a:rPr>
              <a:t>Nonlinear arithmetic</a:t>
            </a:r>
          </a:p>
          <a:p>
            <a:pPr marL="0" indent="0">
              <a:spcBef>
                <a:spcPts val="600"/>
              </a:spcBef>
              <a:buNone/>
            </a:pPr>
            <a:r>
              <a:rPr lang="en-US" sz="2400" dirty="0" smtClean="0">
                <a:cs typeface="Calibri" pitchFamily="34" charset="0"/>
                <a:sym typeface="Symbol"/>
              </a:rPr>
              <a:t>	a</a:t>
            </a:r>
            <a:r>
              <a:rPr lang="en-US" sz="2400" baseline="30000" dirty="0" smtClean="0">
                <a:cs typeface="Calibri" pitchFamily="34" charset="0"/>
                <a:sym typeface="Symbol"/>
              </a:rPr>
              <a:t>2</a:t>
            </a:r>
            <a:r>
              <a:rPr lang="en-US" sz="2400" dirty="0" smtClean="0">
                <a:cs typeface="Calibri" pitchFamily="34" charset="0"/>
                <a:sym typeface="Symbol"/>
              </a:rPr>
              <a:t> = 1, b = 1, c = -1 implies a = b  a = c</a:t>
            </a:r>
          </a:p>
          <a:p>
            <a:pPr marL="0" indent="0">
              <a:spcBef>
                <a:spcPts val="600"/>
              </a:spcBef>
              <a:buNone/>
            </a:pPr>
            <a:endParaRPr lang="en-US" sz="2400" dirty="0" smtClean="0">
              <a:cs typeface="Calibri" pitchFamily="34" charset="0"/>
              <a:sym typeface="Symbol"/>
            </a:endParaRPr>
          </a:p>
          <a:p>
            <a:pPr marL="0" indent="0">
              <a:spcBef>
                <a:spcPts val="600"/>
              </a:spcBef>
              <a:buNone/>
            </a:pPr>
            <a:r>
              <a:rPr lang="en-US" sz="2400" dirty="0" smtClean="0">
                <a:cs typeface="Calibri" pitchFamily="34" charset="0"/>
                <a:sym typeface="Symbol"/>
              </a:rPr>
              <a:t>Theory of bit-vectors</a:t>
            </a:r>
          </a:p>
          <a:p>
            <a:pPr marL="0" indent="0">
              <a:spcBef>
                <a:spcPts val="600"/>
              </a:spcBef>
              <a:buNone/>
            </a:pPr>
            <a:endParaRPr lang="en-US" sz="2400" dirty="0" smtClean="0">
              <a:cs typeface="Calibri" pitchFamily="34" charset="0"/>
              <a:sym typeface="Symbol"/>
            </a:endParaRPr>
          </a:p>
          <a:p>
            <a:pPr marL="0" indent="0">
              <a:spcBef>
                <a:spcPts val="600"/>
              </a:spcBef>
              <a:buNone/>
            </a:pPr>
            <a:r>
              <a:rPr lang="en-US" sz="2400" dirty="0" smtClean="0">
                <a:cs typeface="Calibri" pitchFamily="34" charset="0"/>
                <a:sym typeface="Symbol"/>
              </a:rPr>
              <a:t>Theory of arrays</a:t>
            </a:r>
          </a:p>
          <a:p>
            <a:pPr marL="0" indent="0">
              <a:spcBef>
                <a:spcPts val="600"/>
              </a:spcBef>
              <a:buNone/>
            </a:pPr>
            <a:r>
              <a:rPr lang="en-US" sz="2400" dirty="0" smtClean="0">
                <a:cs typeface="Calibri" pitchFamily="34" charset="0"/>
                <a:sym typeface="Symbol"/>
              </a:rPr>
              <a:t>	c</a:t>
            </a:r>
            <a:r>
              <a:rPr lang="en-US" sz="2400" baseline="-25000" dirty="0" smtClean="0">
                <a:cs typeface="Calibri" pitchFamily="34" charset="0"/>
                <a:sym typeface="Symbol"/>
              </a:rPr>
              <a:t>1</a:t>
            </a:r>
            <a:r>
              <a:rPr lang="en-US" sz="2400" dirty="0" smtClean="0">
                <a:cs typeface="Calibri" pitchFamily="34" charset="0"/>
                <a:sym typeface="Symbol"/>
              </a:rPr>
              <a:t> = read(write(a, </a:t>
            </a:r>
            <a:r>
              <a:rPr lang="en-US" sz="2400" dirty="0" err="1" smtClean="0">
                <a:cs typeface="Calibri" pitchFamily="34" charset="0"/>
                <a:sym typeface="Symbol"/>
              </a:rPr>
              <a:t>i</a:t>
            </a:r>
            <a:r>
              <a:rPr lang="en-US" sz="2400" dirty="0" smtClean="0">
                <a:cs typeface="Calibri" pitchFamily="34" charset="0"/>
                <a:sym typeface="Symbol"/>
              </a:rPr>
              <a:t>, c</a:t>
            </a:r>
            <a:r>
              <a:rPr lang="en-US" sz="2400" baseline="-25000" dirty="0" smtClean="0">
                <a:cs typeface="Calibri" pitchFamily="34" charset="0"/>
                <a:sym typeface="Symbol"/>
              </a:rPr>
              <a:t>2</a:t>
            </a:r>
            <a:r>
              <a:rPr lang="en-US" sz="2400" dirty="0" smtClean="0">
                <a:cs typeface="Calibri" pitchFamily="34" charset="0"/>
                <a:sym typeface="Symbol"/>
              </a:rPr>
              <a:t>), j), c</a:t>
            </a:r>
            <a:r>
              <a:rPr lang="en-US" sz="2400" baseline="-25000" dirty="0" smtClean="0">
                <a:cs typeface="Calibri" pitchFamily="34" charset="0"/>
                <a:sym typeface="Symbol"/>
              </a:rPr>
              <a:t>3</a:t>
            </a:r>
            <a:r>
              <a:rPr lang="en-US" sz="2400" dirty="0" smtClean="0">
                <a:cs typeface="Calibri" pitchFamily="34" charset="0"/>
                <a:sym typeface="Symbol"/>
              </a:rPr>
              <a:t> = read(a, j)</a:t>
            </a:r>
          </a:p>
          <a:p>
            <a:pPr marL="0" indent="0">
              <a:spcBef>
                <a:spcPts val="600"/>
              </a:spcBef>
              <a:buNone/>
            </a:pPr>
            <a:r>
              <a:rPr lang="en-US" sz="2400" dirty="0" smtClean="0">
                <a:cs typeface="Calibri" pitchFamily="34" charset="0"/>
                <a:sym typeface="Symbol"/>
              </a:rPr>
              <a:t>	implies c</a:t>
            </a:r>
            <a:r>
              <a:rPr lang="en-US" sz="2400" baseline="-25000" dirty="0" smtClean="0">
                <a:cs typeface="Calibri" pitchFamily="34" charset="0"/>
                <a:sym typeface="Symbol"/>
              </a:rPr>
              <a:t>1</a:t>
            </a:r>
            <a:r>
              <a:rPr lang="en-US" sz="2400" dirty="0" smtClean="0">
                <a:cs typeface="Calibri" pitchFamily="34" charset="0"/>
                <a:sym typeface="Symbol"/>
              </a:rPr>
              <a:t> = c</a:t>
            </a:r>
            <a:r>
              <a:rPr lang="en-US" sz="2400" baseline="-25000" dirty="0" smtClean="0">
                <a:cs typeface="Calibri" pitchFamily="34" charset="0"/>
                <a:sym typeface="Symbol"/>
              </a:rPr>
              <a:t>2</a:t>
            </a:r>
            <a:r>
              <a:rPr lang="en-US" sz="2400" dirty="0" smtClean="0">
                <a:cs typeface="Calibri" pitchFamily="34" charset="0"/>
                <a:sym typeface="Symbol"/>
              </a:rPr>
              <a:t>  c</a:t>
            </a:r>
            <a:r>
              <a:rPr lang="en-US" sz="2400" baseline="-25000" dirty="0" smtClean="0">
                <a:cs typeface="Calibri" pitchFamily="34" charset="0"/>
                <a:sym typeface="Symbol"/>
              </a:rPr>
              <a:t>1</a:t>
            </a:r>
            <a:r>
              <a:rPr lang="en-US" sz="2400" dirty="0" smtClean="0">
                <a:cs typeface="Calibri" pitchFamily="34" charset="0"/>
                <a:sym typeface="Symbol"/>
              </a:rPr>
              <a:t> = c</a:t>
            </a:r>
            <a:r>
              <a:rPr lang="en-US" sz="2400" baseline="-25000" dirty="0" smtClean="0">
                <a:cs typeface="Calibri" pitchFamily="34" charset="0"/>
                <a:sym typeface="Symbol"/>
              </a:rPr>
              <a:t>3</a:t>
            </a:r>
          </a:p>
        </p:txBody>
      </p:sp>
    </p:spTree>
    <p:extLst>
      <p:ext uri="{BB962C8B-B14F-4D97-AF65-F5344CB8AC3E}">
        <p14:creationId xmlns:p14="http://schemas.microsoft.com/office/powerpoint/2007/7/12/main" val="3281119051"/>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Combination of non-convex theories</a:t>
            </a:r>
            <a:endParaRPr lang="en-US" dirty="0"/>
          </a:p>
        </p:txBody>
      </p:sp>
      <p:sp>
        <p:nvSpPr>
          <p:cNvPr id="87" name="Content Placeholder 15"/>
          <p:cNvSpPr>
            <a:spLocks noGrp="1"/>
          </p:cNvSpPr>
          <p:nvPr>
            <p:ph idx="1"/>
          </p:nvPr>
        </p:nvSpPr>
        <p:spPr>
          <a:xfrm>
            <a:off x="812438" y="1775400"/>
            <a:ext cx="7548284" cy="3197798"/>
          </a:xfrm>
        </p:spPr>
        <p:txBody>
          <a:bodyPr/>
          <a:lstStyle/>
          <a:p>
            <a:pPr marL="0" indent="0">
              <a:spcBef>
                <a:spcPts val="600"/>
              </a:spcBef>
              <a:buNone/>
            </a:pPr>
            <a:r>
              <a:rPr lang="en-US" sz="2400" dirty="0" smtClean="0">
                <a:cs typeface="Calibri" pitchFamily="34" charset="0"/>
                <a:sym typeface="Symbol"/>
              </a:rPr>
              <a:t>EUF is convex (O(n log n))</a:t>
            </a:r>
          </a:p>
          <a:p>
            <a:pPr marL="0" indent="0">
              <a:spcBef>
                <a:spcPts val="600"/>
              </a:spcBef>
              <a:buNone/>
            </a:pPr>
            <a:r>
              <a:rPr lang="en-US" sz="2400" dirty="0" smtClean="0">
                <a:cs typeface="Calibri" pitchFamily="34" charset="0"/>
                <a:sym typeface="Symbol"/>
              </a:rPr>
              <a:t>IDL is non-convex (O(nm))</a:t>
            </a:r>
          </a:p>
          <a:p>
            <a:pPr marL="0" indent="0">
              <a:spcBef>
                <a:spcPts val="600"/>
              </a:spcBef>
              <a:buNone/>
            </a:pPr>
            <a:endParaRPr lang="en-US" sz="2400" dirty="0" smtClean="0">
              <a:cs typeface="Calibri" pitchFamily="34" charset="0"/>
              <a:sym typeface="Symbol"/>
            </a:endParaRPr>
          </a:p>
          <a:p>
            <a:pPr marL="0" indent="0">
              <a:spcBef>
                <a:spcPts val="600"/>
              </a:spcBef>
              <a:buNone/>
            </a:pP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EUF  IDL is NP-Complete</a:t>
            </a:r>
          </a:p>
          <a:p>
            <a:pPr marL="0" indent="0">
              <a:spcBef>
                <a:spcPts val="600"/>
              </a:spcBef>
              <a:buNone/>
            </a:pPr>
            <a:r>
              <a:rPr lang="en-US" sz="2400" dirty="0" smtClean="0">
                <a:cs typeface="Calibri" pitchFamily="34" charset="0"/>
                <a:sym typeface="Symbol"/>
              </a:rPr>
              <a:t>	Reduce 3CNF to </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EUF  IDL</a:t>
            </a:r>
            <a:endParaRPr lang="en-US" sz="2400" dirty="0" smtClean="0">
              <a:cs typeface="Calibri" pitchFamily="34" charset="0"/>
              <a:sym typeface="Symbol"/>
            </a:endParaRPr>
          </a:p>
          <a:p>
            <a:pPr marL="0" indent="0">
              <a:spcBef>
                <a:spcPts val="600"/>
              </a:spcBef>
              <a:buNone/>
            </a:pPr>
            <a:r>
              <a:rPr lang="en-US" sz="2400" dirty="0" smtClean="0">
                <a:cs typeface="Calibri" pitchFamily="34" charset="0"/>
                <a:sym typeface="Symbol"/>
              </a:rPr>
              <a:t>	For each </a:t>
            </a:r>
            <a:r>
              <a:rPr lang="en-US" sz="2400" dirty="0" err="1" smtClean="0">
                <a:cs typeface="Calibri" pitchFamily="34" charset="0"/>
                <a:sym typeface="Symbol"/>
              </a:rPr>
              <a:t>boolean</a:t>
            </a:r>
            <a:r>
              <a:rPr lang="en-US" sz="2400" dirty="0" smtClean="0">
                <a:cs typeface="Calibri" pitchFamily="34" charset="0"/>
                <a:sym typeface="Symbol"/>
              </a:rPr>
              <a:t> variable p</a:t>
            </a:r>
            <a:r>
              <a:rPr lang="en-US" sz="2400" baseline="-25000" dirty="0" smtClean="0">
                <a:cs typeface="Calibri" pitchFamily="34" charset="0"/>
                <a:sym typeface="Symbol"/>
              </a:rPr>
              <a:t>i</a:t>
            </a:r>
            <a:r>
              <a:rPr lang="en-US" sz="2400" dirty="0" smtClean="0">
                <a:cs typeface="Calibri" pitchFamily="34" charset="0"/>
                <a:sym typeface="Symbol"/>
              </a:rPr>
              <a:t> add 0  </a:t>
            </a:r>
            <a:r>
              <a:rPr lang="en-US" sz="2400" dirty="0" err="1" smtClean="0">
                <a:cs typeface="Calibri" pitchFamily="34" charset="0"/>
                <a:sym typeface="Symbol"/>
              </a:rPr>
              <a:t>a</a:t>
            </a:r>
            <a:r>
              <a:rPr lang="en-US" sz="2400" baseline="-25000" dirty="0" err="1" smtClean="0">
                <a:cs typeface="Calibri" pitchFamily="34" charset="0"/>
                <a:sym typeface="Symbol"/>
              </a:rPr>
              <a:t>i</a:t>
            </a:r>
            <a:r>
              <a:rPr lang="en-US" sz="2400" dirty="0" smtClean="0">
                <a:cs typeface="Calibri" pitchFamily="34" charset="0"/>
                <a:sym typeface="Symbol"/>
              </a:rPr>
              <a:t>  1</a:t>
            </a:r>
          </a:p>
          <a:p>
            <a:pPr marL="0" indent="0">
              <a:spcBef>
                <a:spcPts val="600"/>
              </a:spcBef>
              <a:buNone/>
            </a:pPr>
            <a:r>
              <a:rPr lang="en-US" sz="2400" dirty="0" smtClean="0">
                <a:cs typeface="Calibri" pitchFamily="34" charset="0"/>
                <a:sym typeface="Symbol"/>
              </a:rPr>
              <a:t>	For each clause p</a:t>
            </a:r>
            <a:r>
              <a:rPr lang="en-US" sz="2400" baseline="-25000" dirty="0" smtClean="0">
                <a:cs typeface="Calibri" pitchFamily="34" charset="0"/>
                <a:sym typeface="Symbol"/>
              </a:rPr>
              <a:t>1 </a:t>
            </a:r>
            <a:r>
              <a:rPr lang="en-US" sz="2400" dirty="0" smtClean="0">
                <a:cs typeface="Calibri" pitchFamily="34" charset="0"/>
                <a:sym typeface="Symbol"/>
              </a:rPr>
              <a:t> p</a:t>
            </a:r>
            <a:r>
              <a:rPr lang="en-US" sz="2400" baseline="-25000" dirty="0" smtClean="0">
                <a:cs typeface="Calibri" pitchFamily="34" charset="0"/>
                <a:sym typeface="Symbol"/>
              </a:rPr>
              <a:t>2 </a:t>
            </a:r>
            <a:r>
              <a:rPr lang="en-US" sz="2400" dirty="0" smtClean="0">
                <a:cs typeface="Calibri" pitchFamily="34" charset="0"/>
                <a:sym typeface="Symbol"/>
              </a:rPr>
              <a:t> p</a:t>
            </a:r>
            <a:r>
              <a:rPr lang="en-US" sz="2400" baseline="-25000" dirty="0" smtClean="0">
                <a:cs typeface="Calibri" pitchFamily="34" charset="0"/>
                <a:sym typeface="Symbol"/>
              </a:rPr>
              <a:t>3 </a:t>
            </a:r>
            <a:r>
              <a:rPr lang="en-US" sz="2400" dirty="0" smtClean="0">
                <a:cs typeface="Calibri" pitchFamily="34" charset="0"/>
                <a:sym typeface="Symbol"/>
              </a:rPr>
              <a:t>add </a:t>
            </a:r>
          </a:p>
          <a:p>
            <a:pPr marL="0" indent="0">
              <a:spcBef>
                <a:spcPts val="600"/>
              </a:spcBef>
              <a:buNone/>
            </a:pPr>
            <a:r>
              <a:rPr lang="en-US" sz="2400" dirty="0" smtClean="0">
                <a:cs typeface="Calibri" pitchFamily="34" charset="0"/>
                <a:sym typeface="Symbol"/>
              </a:rPr>
              <a:t>		f(a</a:t>
            </a:r>
            <a:r>
              <a:rPr lang="en-US" sz="2400" baseline="-25000" dirty="0" smtClean="0">
                <a:cs typeface="Calibri" pitchFamily="34" charset="0"/>
                <a:sym typeface="Symbol"/>
              </a:rPr>
              <a:t>1</a:t>
            </a:r>
            <a:r>
              <a:rPr lang="en-US" sz="2400" dirty="0" smtClean="0">
                <a:cs typeface="Calibri" pitchFamily="34" charset="0"/>
                <a:sym typeface="Symbol"/>
              </a:rPr>
              <a:t>, a</a:t>
            </a:r>
            <a:r>
              <a:rPr lang="en-US" sz="2400" baseline="-25000" dirty="0" smtClean="0">
                <a:cs typeface="Calibri" pitchFamily="34" charset="0"/>
                <a:sym typeface="Symbol"/>
              </a:rPr>
              <a:t>2</a:t>
            </a:r>
            <a:r>
              <a:rPr lang="en-US" sz="2400" dirty="0" smtClean="0">
                <a:cs typeface="Calibri" pitchFamily="34" charset="0"/>
                <a:sym typeface="Symbol"/>
              </a:rPr>
              <a:t>, a</a:t>
            </a:r>
            <a:r>
              <a:rPr lang="en-US" sz="2400" baseline="-25000" dirty="0" smtClean="0">
                <a:cs typeface="Calibri" pitchFamily="34" charset="0"/>
                <a:sym typeface="Symbol"/>
              </a:rPr>
              <a:t>3</a:t>
            </a:r>
            <a:r>
              <a:rPr lang="en-US" sz="2400" dirty="0" smtClean="0">
                <a:cs typeface="Calibri" pitchFamily="34" charset="0"/>
                <a:sym typeface="Symbol"/>
              </a:rPr>
              <a:t>) ≠ f(0, 1, 0)</a:t>
            </a:r>
          </a:p>
        </p:txBody>
      </p:sp>
    </p:spTree>
    <p:extLst>
      <p:ext uri="{BB962C8B-B14F-4D97-AF65-F5344CB8AC3E}">
        <p14:creationId xmlns:p14="http://schemas.microsoft.com/office/powerpoint/2007/7/12/main" val="6439804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Combination of non-convex theories</a:t>
            </a:r>
            <a:endParaRPr lang="en-US" dirty="0"/>
          </a:p>
        </p:txBody>
      </p:sp>
      <p:sp>
        <p:nvSpPr>
          <p:cNvPr id="87" name="Content Placeholder 15"/>
          <p:cNvSpPr>
            <a:spLocks noGrp="1"/>
          </p:cNvSpPr>
          <p:nvPr>
            <p:ph idx="1"/>
          </p:nvPr>
        </p:nvSpPr>
        <p:spPr>
          <a:xfrm>
            <a:off x="812438" y="1775400"/>
            <a:ext cx="7548284" cy="3197798"/>
          </a:xfrm>
        </p:spPr>
        <p:txBody>
          <a:bodyPr/>
          <a:lstStyle/>
          <a:p>
            <a:pPr marL="0" indent="0">
              <a:spcBef>
                <a:spcPts val="600"/>
              </a:spcBef>
              <a:buNone/>
            </a:pPr>
            <a:r>
              <a:rPr lang="en-US" sz="2400" dirty="0" smtClean="0">
                <a:cs typeface="Calibri" pitchFamily="34" charset="0"/>
                <a:sym typeface="Symbol"/>
              </a:rPr>
              <a:t>EUF is convex (O(n log n))</a:t>
            </a:r>
          </a:p>
          <a:p>
            <a:pPr marL="0" indent="0">
              <a:spcBef>
                <a:spcPts val="600"/>
              </a:spcBef>
              <a:buNone/>
            </a:pPr>
            <a:r>
              <a:rPr lang="en-US" sz="2400" dirty="0" smtClean="0">
                <a:cs typeface="Calibri" pitchFamily="34" charset="0"/>
                <a:sym typeface="Symbol"/>
              </a:rPr>
              <a:t>IDL is non-convex (O(nm))</a:t>
            </a:r>
          </a:p>
          <a:p>
            <a:pPr marL="0" indent="0">
              <a:spcBef>
                <a:spcPts val="600"/>
              </a:spcBef>
              <a:buNone/>
            </a:pPr>
            <a:endParaRPr lang="en-US" sz="2400" dirty="0" smtClean="0">
              <a:cs typeface="Calibri" pitchFamily="34" charset="0"/>
              <a:sym typeface="Symbol"/>
            </a:endParaRPr>
          </a:p>
          <a:p>
            <a:pPr marL="0" indent="0">
              <a:spcBef>
                <a:spcPts val="600"/>
              </a:spcBef>
              <a:buNone/>
            </a:pP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EUF  IDL is NP-Complete</a:t>
            </a:r>
          </a:p>
          <a:p>
            <a:pPr marL="0" indent="0">
              <a:spcBef>
                <a:spcPts val="600"/>
              </a:spcBef>
              <a:buNone/>
            </a:pPr>
            <a:r>
              <a:rPr lang="en-US" sz="2400" dirty="0" smtClean="0">
                <a:cs typeface="Calibri" pitchFamily="34" charset="0"/>
                <a:sym typeface="Symbol"/>
              </a:rPr>
              <a:t>	Reduce 3CNF to </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EUF  IDL</a:t>
            </a:r>
            <a:endParaRPr lang="en-US" sz="2400" dirty="0" smtClean="0">
              <a:cs typeface="Calibri" pitchFamily="34" charset="0"/>
              <a:sym typeface="Symbol"/>
            </a:endParaRPr>
          </a:p>
          <a:p>
            <a:pPr marL="0" indent="0">
              <a:spcBef>
                <a:spcPts val="600"/>
              </a:spcBef>
              <a:buNone/>
            </a:pPr>
            <a:r>
              <a:rPr lang="en-US" sz="2400" dirty="0" smtClean="0">
                <a:cs typeface="Calibri" pitchFamily="34" charset="0"/>
                <a:sym typeface="Symbol"/>
              </a:rPr>
              <a:t>	For each </a:t>
            </a:r>
            <a:r>
              <a:rPr lang="en-US" sz="2400" dirty="0" err="1" smtClean="0">
                <a:cs typeface="Calibri" pitchFamily="34" charset="0"/>
                <a:sym typeface="Symbol"/>
              </a:rPr>
              <a:t>boolean</a:t>
            </a:r>
            <a:r>
              <a:rPr lang="en-US" sz="2400" dirty="0" smtClean="0">
                <a:cs typeface="Calibri" pitchFamily="34" charset="0"/>
                <a:sym typeface="Symbol"/>
              </a:rPr>
              <a:t> variable p</a:t>
            </a:r>
            <a:r>
              <a:rPr lang="en-US" sz="2400" baseline="-25000" dirty="0" smtClean="0">
                <a:cs typeface="Calibri" pitchFamily="34" charset="0"/>
                <a:sym typeface="Symbol"/>
              </a:rPr>
              <a:t>i</a:t>
            </a:r>
            <a:r>
              <a:rPr lang="en-US" sz="2400" dirty="0" smtClean="0">
                <a:cs typeface="Calibri" pitchFamily="34" charset="0"/>
                <a:sym typeface="Symbol"/>
              </a:rPr>
              <a:t> add 0  </a:t>
            </a:r>
            <a:r>
              <a:rPr lang="en-US" sz="2400" dirty="0" err="1" smtClean="0">
                <a:cs typeface="Calibri" pitchFamily="34" charset="0"/>
                <a:sym typeface="Symbol"/>
              </a:rPr>
              <a:t>a</a:t>
            </a:r>
            <a:r>
              <a:rPr lang="en-US" sz="2400" baseline="-25000" dirty="0" err="1" smtClean="0">
                <a:cs typeface="Calibri" pitchFamily="34" charset="0"/>
                <a:sym typeface="Symbol"/>
              </a:rPr>
              <a:t>i</a:t>
            </a:r>
            <a:r>
              <a:rPr lang="en-US" sz="2400" dirty="0" smtClean="0">
                <a:cs typeface="Calibri" pitchFamily="34" charset="0"/>
                <a:sym typeface="Symbol"/>
              </a:rPr>
              <a:t>  1</a:t>
            </a:r>
          </a:p>
          <a:p>
            <a:pPr marL="0" indent="0">
              <a:spcBef>
                <a:spcPts val="600"/>
              </a:spcBef>
              <a:buNone/>
            </a:pPr>
            <a:r>
              <a:rPr lang="en-US" sz="2400" dirty="0" smtClean="0">
                <a:cs typeface="Calibri" pitchFamily="34" charset="0"/>
                <a:sym typeface="Symbol"/>
              </a:rPr>
              <a:t>	For each clause p</a:t>
            </a:r>
            <a:r>
              <a:rPr lang="en-US" sz="2400" baseline="-25000" dirty="0" smtClean="0">
                <a:cs typeface="Calibri" pitchFamily="34" charset="0"/>
                <a:sym typeface="Symbol"/>
              </a:rPr>
              <a:t>1 </a:t>
            </a:r>
            <a:r>
              <a:rPr lang="en-US" sz="2400" dirty="0" smtClean="0">
                <a:cs typeface="Calibri" pitchFamily="34" charset="0"/>
                <a:sym typeface="Symbol"/>
              </a:rPr>
              <a:t> p</a:t>
            </a:r>
            <a:r>
              <a:rPr lang="en-US" sz="2400" baseline="-25000" dirty="0" smtClean="0">
                <a:cs typeface="Calibri" pitchFamily="34" charset="0"/>
                <a:sym typeface="Symbol"/>
              </a:rPr>
              <a:t>2 </a:t>
            </a:r>
            <a:r>
              <a:rPr lang="en-US" sz="2400" dirty="0" smtClean="0">
                <a:cs typeface="Calibri" pitchFamily="34" charset="0"/>
                <a:sym typeface="Symbol"/>
              </a:rPr>
              <a:t> p</a:t>
            </a:r>
            <a:r>
              <a:rPr lang="en-US" sz="2400" baseline="-25000" dirty="0" smtClean="0">
                <a:cs typeface="Calibri" pitchFamily="34" charset="0"/>
                <a:sym typeface="Symbol"/>
              </a:rPr>
              <a:t>3 </a:t>
            </a:r>
            <a:r>
              <a:rPr lang="en-US" sz="2400" dirty="0" smtClean="0">
                <a:cs typeface="Calibri" pitchFamily="34" charset="0"/>
                <a:sym typeface="Symbol"/>
              </a:rPr>
              <a:t>add </a:t>
            </a:r>
          </a:p>
          <a:p>
            <a:pPr marL="0" indent="0">
              <a:spcBef>
                <a:spcPts val="600"/>
              </a:spcBef>
              <a:buNone/>
            </a:pPr>
            <a:r>
              <a:rPr lang="en-US" sz="2400" dirty="0" smtClean="0">
                <a:cs typeface="Calibri" pitchFamily="34" charset="0"/>
                <a:sym typeface="Symbol"/>
              </a:rPr>
              <a:t>		f(a</a:t>
            </a:r>
            <a:r>
              <a:rPr lang="en-US" sz="2400" baseline="-25000" dirty="0" smtClean="0">
                <a:cs typeface="Calibri" pitchFamily="34" charset="0"/>
                <a:sym typeface="Symbol"/>
              </a:rPr>
              <a:t>1</a:t>
            </a:r>
            <a:r>
              <a:rPr lang="en-US" sz="2400" dirty="0" smtClean="0">
                <a:cs typeface="Calibri" pitchFamily="34" charset="0"/>
                <a:sym typeface="Symbol"/>
              </a:rPr>
              <a:t>, a</a:t>
            </a:r>
            <a:r>
              <a:rPr lang="en-US" sz="2400" baseline="-25000" dirty="0" smtClean="0">
                <a:cs typeface="Calibri" pitchFamily="34" charset="0"/>
                <a:sym typeface="Symbol"/>
              </a:rPr>
              <a:t>2</a:t>
            </a:r>
            <a:r>
              <a:rPr lang="en-US" sz="2400" dirty="0" smtClean="0">
                <a:cs typeface="Calibri" pitchFamily="34" charset="0"/>
                <a:sym typeface="Symbol"/>
              </a:rPr>
              <a:t>, a</a:t>
            </a:r>
            <a:r>
              <a:rPr lang="en-US" sz="2400" baseline="-25000" dirty="0" smtClean="0">
                <a:cs typeface="Calibri" pitchFamily="34" charset="0"/>
                <a:sym typeface="Symbol"/>
              </a:rPr>
              <a:t>3</a:t>
            </a:r>
            <a:r>
              <a:rPr lang="en-US" sz="2400" dirty="0" smtClean="0">
                <a:cs typeface="Calibri" pitchFamily="34" charset="0"/>
                <a:sym typeface="Symbol"/>
              </a:rPr>
              <a:t>) ≠ f(0, 1, 0)</a:t>
            </a:r>
          </a:p>
        </p:txBody>
      </p:sp>
      <p:sp>
        <p:nvSpPr>
          <p:cNvPr id="4" name="Down Arrow 3"/>
          <p:cNvSpPr/>
          <p:nvPr/>
        </p:nvSpPr>
        <p:spPr bwMode="auto">
          <a:xfrm>
            <a:off x="3811836" y="5188945"/>
            <a:ext cx="484632" cy="638978"/>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5" name="Content Placeholder 15"/>
          <p:cNvSpPr txBox="1">
            <a:spLocks/>
          </p:cNvSpPr>
          <p:nvPr/>
        </p:nvSpPr>
        <p:spPr>
          <a:xfrm>
            <a:off x="2718355" y="5961810"/>
            <a:ext cx="2911264" cy="332399"/>
          </a:xfrm>
          <a:prstGeom prst="rect">
            <a:avLst/>
          </a:prstGeom>
        </p:spPr>
        <p:txBody>
          <a:bodyPr vert="horz" wrap="square" lIns="0" tIns="0" rIns="0" bIns="0" rtlCol="0">
            <a:spAutoFit/>
          </a:bodyPr>
          <a:lstStyle/>
          <a:p>
            <a:pPr lvl="0">
              <a:lnSpc>
                <a:spcPct val="90000"/>
              </a:lnSpc>
              <a:spcBef>
                <a:spcPts val="600"/>
              </a:spcBef>
              <a:buSzPct val="90000"/>
            </a:pPr>
            <a:r>
              <a:rPr lang="en-US" sz="2400" dirty="0" smtClean="0">
                <a:solidFill>
                  <a:schemeClr val="bg1"/>
                </a:solidFill>
                <a:latin typeface="Calibri" pitchFamily="34" charset="0"/>
                <a:cs typeface="Calibri" pitchFamily="34" charset="0"/>
                <a:sym typeface="Symbol"/>
              </a:rPr>
              <a:t>a</a:t>
            </a:r>
            <a:r>
              <a:rPr lang="en-US" sz="2400" baseline="-25000" dirty="0" smtClean="0">
                <a:solidFill>
                  <a:schemeClr val="bg1"/>
                </a:solidFill>
                <a:latin typeface="Calibri" pitchFamily="34" charset="0"/>
                <a:cs typeface="Calibri" pitchFamily="34" charset="0"/>
                <a:sym typeface="Symbol"/>
              </a:rPr>
              <a:t>1</a:t>
            </a:r>
            <a:r>
              <a:rPr lang="en-US" sz="2400" dirty="0" smtClean="0">
                <a:solidFill>
                  <a:schemeClr val="bg1"/>
                </a:solidFill>
                <a:latin typeface="Calibri" pitchFamily="34" charset="0"/>
                <a:cs typeface="Calibri" pitchFamily="34" charset="0"/>
                <a:sym typeface="Symbol"/>
              </a:rPr>
              <a:t> ≠ 0  a</a:t>
            </a:r>
            <a:r>
              <a:rPr lang="en-US" sz="2400" baseline="-25000" dirty="0" smtClean="0">
                <a:solidFill>
                  <a:schemeClr val="bg1"/>
                </a:solidFill>
                <a:latin typeface="Calibri" pitchFamily="34" charset="0"/>
                <a:cs typeface="Calibri" pitchFamily="34" charset="0"/>
                <a:sym typeface="Symbol"/>
              </a:rPr>
              <a:t>2</a:t>
            </a:r>
            <a:r>
              <a:rPr lang="en-US" sz="2400" dirty="0" smtClean="0">
                <a:solidFill>
                  <a:schemeClr val="bg1"/>
                </a:solidFill>
                <a:latin typeface="Calibri" pitchFamily="34" charset="0"/>
                <a:cs typeface="Calibri" pitchFamily="34" charset="0"/>
                <a:sym typeface="Symbol"/>
              </a:rPr>
              <a:t> ≠ 1  a</a:t>
            </a:r>
            <a:r>
              <a:rPr lang="en-US" sz="2400" baseline="-25000" dirty="0" smtClean="0">
                <a:solidFill>
                  <a:schemeClr val="bg1"/>
                </a:solidFill>
                <a:latin typeface="Calibri" pitchFamily="34" charset="0"/>
                <a:cs typeface="Calibri" pitchFamily="34" charset="0"/>
                <a:sym typeface="Symbol"/>
              </a:rPr>
              <a:t>3</a:t>
            </a:r>
            <a:r>
              <a:rPr lang="en-US" sz="2400" dirty="0" smtClean="0">
                <a:solidFill>
                  <a:schemeClr val="bg1"/>
                </a:solidFill>
                <a:latin typeface="Calibri" pitchFamily="34" charset="0"/>
                <a:cs typeface="Calibri" pitchFamily="34" charset="0"/>
                <a:sym typeface="Symbol"/>
              </a:rPr>
              <a:t> ≠ 0</a:t>
            </a:r>
          </a:p>
        </p:txBody>
      </p:sp>
      <p:sp>
        <p:nvSpPr>
          <p:cNvPr id="6" name="Content Placeholder 15"/>
          <p:cNvSpPr txBox="1">
            <a:spLocks/>
          </p:cNvSpPr>
          <p:nvPr/>
        </p:nvSpPr>
        <p:spPr>
          <a:xfrm>
            <a:off x="4446167" y="5309979"/>
            <a:ext cx="2911264" cy="332399"/>
          </a:xfrm>
          <a:prstGeom prst="rect">
            <a:avLst/>
          </a:prstGeom>
        </p:spPr>
        <p:txBody>
          <a:bodyPr vert="horz" wrap="square" lIns="0" tIns="0" rIns="0" bIns="0" rtlCol="0">
            <a:spAutoFit/>
          </a:bodyPr>
          <a:lstStyle/>
          <a:p>
            <a:pPr lvl="0">
              <a:lnSpc>
                <a:spcPct val="90000"/>
              </a:lnSpc>
              <a:spcBef>
                <a:spcPts val="600"/>
              </a:spcBef>
              <a:buSzPct val="90000"/>
            </a:pPr>
            <a:r>
              <a:rPr lang="en-US" sz="2400" dirty="0" smtClean="0">
                <a:solidFill>
                  <a:schemeClr val="bg1"/>
                </a:solidFill>
                <a:latin typeface="Calibri" pitchFamily="34" charset="0"/>
                <a:cs typeface="Calibri" pitchFamily="34" charset="0"/>
                <a:sym typeface="Symbol"/>
              </a:rPr>
              <a:t>implies</a:t>
            </a:r>
          </a:p>
        </p:txBody>
      </p:sp>
    </p:spTree>
    <p:extLst>
      <p:ext uri="{BB962C8B-B14F-4D97-AF65-F5344CB8AC3E}">
        <p14:creationId xmlns:p14="http://schemas.microsoft.com/office/powerpoint/2007/7/12/main" val="3983388606"/>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Nelson-</a:t>
            </a:r>
            <a:r>
              <a:rPr lang="en-US" dirty="0" err="1" smtClean="0"/>
              <a:t>Oppen</a:t>
            </a:r>
            <a:r>
              <a:rPr lang="en-US" dirty="0" smtClean="0"/>
              <a:t> Combination</a:t>
            </a:r>
            <a:endParaRPr lang="en-US" dirty="0"/>
          </a:p>
        </p:txBody>
      </p:sp>
      <p:pic>
        <p:nvPicPr>
          <p:cNvPr id="32770" name="Picture 2"/>
          <p:cNvPicPr>
            <a:picLocks noChangeAspect="1" noChangeArrowheads="1"/>
          </p:cNvPicPr>
          <p:nvPr/>
        </p:nvPicPr>
        <p:blipFill>
          <a:blip r:embed="rId3" cstate="print"/>
          <a:srcRect/>
          <a:stretch>
            <a:fillRect/>
          </a:stretch>
        </p:blipFill>
        <p:spPr bwMode="auto">
          <a:xfrm>
            <a:off x="1169614" y="1885389"/>
            <a:ext cx="6715125" cy="3714750"/>
          </a:xfrm>
          <a:prstGeom prst="rect">
            <a:avLst/>
          </a:prstGeom>
          <a:noFill/>
          <a:ln w="9525">
            <a:noFill/>
            <a:miter lim="800000"/>
            <a:headEnd/>
            <a:tailEnd/>
          </a:ln>
          <a:effectLst/>
        </p:spPr>
      </p:pic>
    </p:spTree>
    <p:extLst>
      <p:ext uri="{BB962C8B-B14F-4D97-AF65-F5344CB8AC3E}">
        <p14:creationId xmlns:p14="http://schemas.microsoft.com/office/powerpoint/2007/7/12/main" val="4138692525"/>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Nelson-</a:t>
            </a:r>
            <a:r>
              <a:rPr lang="en-US" dirty="0" err="1" smtClean="0"/>
              <a:t>Oppen</a:t>
            </a:r>
            <a:r>
              <a:rPr lang="en-US" dirty="0" smtClean="0"/>
              <a:t> Combination</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1181100" y="1791261"/>
            <a:ext cx="6477000" cy="4476750"/>
          </a:xfrm>
          <a:prstGeom prst="rect">
            <a:avLst/>
          </a:prstGeom>
          <a:noFill/>
          <a:ln w="9525">
            <a:noFill/>
            <a:miter lim="800000"/>
            <a:headEnd/>
            <a:tailEnd/>
          </a:ln>
          <a:effectLst/>
        </p:spPr>
      </p:pic>
    </p:spTree>
    <p:extLst>
      <p:ext uri="{BB962C8B-B14F-4D97-AF65-F5344CB8AC3E}">
        <p14:creationId xmlns:p14="http://schemas.microsoft.com/office/powerpoint/2007/7/12/main" val="249716544"/>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Soundness</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1433513" y="1762125"/>
            <a:ext cx="6276975" cy="3333750"/>
          </a:xfrm>
          <a:prstGeom prst="rect">
            <a:avLst/>
          </a:prstGeom>
          <a:noFill/>
          <a:ln w="9525">
            <a:noFill/>
            <a:miter lim="800000"/>
            <a:headEnd/>
            <a:tailEnd/>
          </a:ln>
          <a:effectLst/>
        </p:spPr>
      </p:pic>
    </p:spTree>
    <p:extLst>
      <p:ext uri="{BB962C8B-B14F-4D97-AF65-F5344CB8AC3E}">
        <p14:creationId xmlns:p14="http://schemas.microsoft.com/office/powerpoint/2007/7/12/main" val="1159131897"/>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Completeness</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1111064" y="1829641"/>
            <a:ext cx="6724650" cy="4543425"/>
          </a:xfrm>
          <a:prstGeom prst="rect">
            <a:avLst/>
          </a:prstGeom>
          <a:noFill/>
          <a:ln w="9525">
            <a:noFill/>
            <a:miter lim="800000"/>
            <a:headEnd/>
            <a:tailEnd/>
          </a:ln>
          <a:effectLst/>
        </p:spPr>
      </p:pic>
    </p:spTree>
    <p:extLst>
      <p:ext uri="{BB962C8B-B14F-4D97-AF65-F5344CB8AC3E}">
        <p14:creationId xmlns:p14="http://schemas.microsoft.com/office/powerpoint/2007/7/12/main" val="324416207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sz="4800" dirty="0" smtClean="0"/>
              <a:t>Normal Forms</a:t>
            </a:r>
            <a:endParaRPr lang="en-US" sz="4800" dirty="0"/>
          </a:p>
        </p:txBody>
      </p:sp>
      <p:pic>
        <p:nvPicPr>
          <p:cNvPr id="5122" name="Picture 2"/>
          <p:cNvPicPr>
            <a:picLocks noChangeAspect="1" noChangeArrowheads="1"/>
          </p:cNvPicPr>
          <p:nvPr/>
        </p:nvPicPr>
        <p:blipFill>
          <a:blip r:embed="rId2" cstate="print"/>
          <a:srcRect/>
          <a:stretch>
            <a:fillRect/>
          </a:stretch>
        </p:blipFill>
        <p:spPr bwMode="auto">
          <a:xfrm>
            <a:off x="1013052" y="2003653"/>
            <a:ext cx="6791325" cy="4505325"/>
          </a:xfrm>
          <a:prstGeom prst="rect">
            <a:avLst/>
          </a:prstGeom>
          <a:noFill/>
          <a:ln w="9525">
            <a:noFill/>
            <a:miter lim="800000"/>
            <a:headEnd/>
            <a:tailEnd/>
          </a:ln>
        </p:spPr>
      </p:pic>
    </p:spTree>
    <p:extLst>
      <p:ext uri="{BB962C8B-B14F-4D97-AF65-F5344CB8AC3E}">
        <p14:creationId xmlns:p14="http://schemas.microsoft.com/office/powerpoint/2007/7/12/main" val="215011972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NO deterministic procedure</a:t>
            </a:r>
            <a:br>
              <a:rPr lang="en-US" dirty="0" smtClean="0"/>
            </a:br>
            <a:r>
              <a:rPr lang="en-US" dirty="0" smtClean="0"/>
              <a:t>(</a:t>
            </a:r>
            <a:r>
              <a:rPr lang="en-US" sz="4400" dirty="0" smtClean="0"/>
              <a:t>for convex theories)</a:t>
            </a:r>
            <a:endParaRPr lang="en-US" sz="4400" dirty="0"/>
          </a:p>
        </p:txBody>
      </p:sp>
      <p:pic>
        <p:nvPicPr>
          <p:cNvPr id="7170" name="Picture 2"/>
          <p:cNvPicPr>
            <a:picLocks noChangeAspect="1" noChangeArrowheads="1"/>
          </p:cNvPicPr>
          <p:nvPr/>
        </p:nvPicPr>
        <p:blipFill>
          <a:blip r:embed="rId3" cstate="print"/>
          <a:srcRect/>
          <a:stretch>
            <a:fillRect/>
          </a:stretch>
        </p:blipFill>
        <p:spPr bwMode="auto">
          <a:xfrm>
            <a:off x="1166253" y="1928813"/>
            <a:ext cx="6524625" cy="4524375"/>
          </a:xfrm>
          <a:prstGeom prst="rect">
            <a:avLst/>
          </a:prstGeom>
          <a:noFill/>
          <a:ln w="9525">
            <a:noFill/>
            <a:miter lim="800000"/>
            <a:headEnd/>
            <a:tailEnd/>
          </a:ln>
          <a:effectLst/>
        </p:spPr>
      </p:pic>
    </p:spTree>
    <p:extLst>
      <p:ext uri="{BB962C8B-B14F-4D97-AF65-F5344CB8AC3E}">
        <p14:creationId xmlns:p14="http://schemas.microsoft.com/office/powerpoint/2007/7/12/main" val="366109099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NO deterministic procedure</a:t>
            </a:r>
            <a:br>
              <a:rPr lang="en-US" dirty="0" smtClean="0"/>
            </a:br>
            <a:r>
              <a:rPr lang="en-US" dirty="0" smtClean="0"/>
              <a:t>Completeness</a:t>
            </a:r>
            <a:endParaRPr lang="en-US" sz="4400" dirty="0"/>
          </a:p>
        </p:txBody>
      </p:sp>
      <p:pic>
        <p:nvPicPr>
          <p:cNvPr id="8194" name="Picture 2"/>
          <p:cNvPicPr>
            <a:picLocks noChangeAspect="1" noChangeArrowheads="1"/>
          </p:cNvPicPr>
          <p:nvPr/>
        </p:nvPicPr>
        <p:blipFill>
          <a:blip r:embed="rId3" cstate="print"/>
          <a:srcRect/>
          <a:stretch>
            <a:fillRect/>
          </a:stretch>
        </p:blipFill>
        <p:spPr bwMode="auto">
          <a:xfrm>
            <a:off x="1141320" y="1992687"/>
            <a:ext cx="6610350" cy="4181475"/>
          </a:xfrm>
          <a:prstGeom prst="rect">
            <a:avLst/>
          </a:prstGeom>
          <a:noFill/>
          <a:ln w="9525">
            <a:noFill/>
            <a:miter lim="800000"/>
            <a:headEnd/>
            <a:tailEnd/>
          </a:ln>
          <a:effectLst/>
        </p:spPr>
      </p:pic>
    </p:spTree>
    <p:extLst>
      <p:ext uri="{BB962C8B-B14F-4D97-AF65-F5344CB8AC3E}">
        <p14:creationId xmlns:p14="http://schemas.microsoft.com/office/powerpoint/2007/7/12/main" val="47212942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NO procedure: Example</a:t>
            </a:r>
            <a:endParaRPr lang="en-US" dirty="0"/>
          </a:p>
        </p:txBody>
      </p:sp>
      <p:sp>
        <p:nvSpPr>
          <p:cNvPr id="6" name="Content Placeholder 15"/>
          <p:cNvSpPr>
            <a:spLocks noGrp="1"/>
          </p:cNvSpPr>
          <p:nvPr>
            <p:ph idx="1"/>
          </p:nvPr>
        </p:nvSpPr>
        <p:spPr>
          <a:xfrm>
            <a:off x="680236" y="1808455"/>
            <a:ext cx="7548284" cy="332399"/>
          </a:xfrm>
        </p:spPr>
        <p:txBody>
          <a:bodyPr/>
          <a:lstStyle/>
          <a:p>
            <a:pPr marL="0" lvl="0" indent="0">
              <a:spcBef>
                <a:spcPts val="600"/>
              </a:spcBef>
              <a:buNone/>
            </a:pPr>
            <a:r>
              <a:rPr lang="en-US" sz="2400" dirty="0" smtClean="0">
                <a:cs typeface="Calibri" pitchFamily="34" charset="0"/>
                <a:sym typeface="Symbol"/>
              </a:rPr>
              <a:t>b + 2 = c, f(read(write(a,b,3), c-2)) ≠ f(c-b+1)</a:t>
            </a:r>
          </a:p>
        </p:txBody>
      </p:sp>
      <p:sp>
        <p:nvSpPr>
          <p:cNvPr id="7" name="Content Placeholder 15"/>
          <p:cNvSpPr txBox="1">
            <a:spLocks/>
          </p:cNvSpPr>
          <p:nvPr/>
        </p:nvSpPr>
        <p:spPr>
          <a:xfrm>
            <a:off x="700433" y="2642066"/>
            <a:ext cx="1844463" cy="2379113"/>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Arithmetic</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b + 2 = c,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1</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3,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3</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c-2,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5</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c-b+1</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p:txBody>
      </p:sp>
      <p:sp>
        <p:nvSpPr>
          <p:cNvPr id="8" name="Content Placeholder 15"/>
          <p:cNvSpPr txBox="1">
            <a:spLocks/>
          </p:cNvSpPr>
          <p:nvPr/>
        </p:nvSpPr>
        <p:spPr>
          <a:xfrm>
            <a:off x="3126902" y="2642066"/>
            <a:ext cx="2595446" cy="1892826"/>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rPr>
              <a:t>Arrays</a:t>
            </a:r>
          </a:p>
          <a:p>
            <a:pPr>
              <a:lnSpc>
                <a:spcPct val="90000"/>
              </a:lnSpc>
              <a:spcBef>
                <a:spcPts val="600"/>
              </a:spcBef>
              <a:buSzPct val="90000"/>
            </a:pPr>
            <a:r>
              <a:rPr lang="en-US" sz="2400" dirty="0" smtClean="0">
                <a:solidFill>
                  <a:schemeClr val="accent2">
                    <a:lumMod val="75000"/>
                  </a:schemeClr>
                </a:solidFill>
                <a:latin typeface="Calibri" pitchFamily="34" charset="0"/>
                <a:cs typeface="Calibri" pitchFamily="34" charset="0"/>
                <a:sym typeface="Symbol"/>
              </a:rPr>
              <a:t>v</a:t>
            </a:r>
            <a:r>
              <a:rPr lang="en-US" sz="2400" baseline="-25000" dirty="0" smtClean="0">
                <a:solidFill>
                  <a:schemeClr val="accent2">
                    <a:lumMod val="75000"/>
                  </a:schemeClr>
                </a:solidFill>
                <a:latin typeface="Calibri" pitchFamily="34" charset="0"/>
                <a:cs typeface="Calibri" pitchFamily="34" charset="0"/>
                <a:sym typeface="Symbol"/>
              </a:rPr>
              <a:t>2</a:t>
            </a:r>
            <a:r>
              <a:rPr lang="en-US" sz="2400" dirty="0" smtClean="0">
                <a:solidFill>
                  <a:schemeClr val="accent2">
                    <a:lumMod val="75000"/>
                  </a:schemeClr>
                </a:solidFill>
                <a:latin typeface="Calibri" pitchFamily="34" charset="0"/>
                <a:cs typeface="Calibri" pitchFamily="34" charset="0"/>
                <a:sym typeface="Symbol"/>
              </a:rPr>
              <a:t>  write(a, b, v</a:t>
            </a:r>
            <a:r>
              <a:rPr lang="en-US" sz="2400" baseline="-25000" dirty="0" smtClean="0">
                <a:solidFill>
                  <a:schemeClr val="accent2">
                    <a:lumMod val="75000"/>
                  </a:schemeClr>
                </a:solidFill>
                <a:latin typeface="Calibri" pitchFamily="34" charset="0"/>
                <a:cs typeface="Calibri" pitchFamily="34" charset="0"/>
                <a:sym typeface="Symbol"/>
              </a:rPr>
              <a:t>1</a:t>
            </a:r>
            <a:r>
              <a:rPr lang="en-US" sz="2400" dirty="0" smtClean="0">
                <a:solidFill>
                  <a:schemeClr val="accent2">
                    <a:lumMod val="75000"/>
                  </a:schemeClr>
                </a:solidFill>
                <a:latin typeface="Calibri" pitchFamily="34" charset="0"/>
                <a:cs typeface="Calibri" pitchFamily="34" charset="0"/>
                <a:sym typeface="Symbol"/>
              </a:rPr>
              <a:t>), v</a:t>
            </a:r>
            <a:r>
              <a:rPr lang="en-US" sz="2400" baseline="-25000" dirty="0" smtClean="0">
                <a:solidFill>
                  <a:schemeClr val="accent2">
                    <a:lumMod val="75000"/>
                  </a:schemeClr>
                </a:solidFill>
                <a:latin typeface="Calibri" pitchFamily="34" charset="0"/>
                <a:cs typeface="Calibri" pitchFamily="34" charset="0"/>
                <a:sym typeface="Symbol"/>
              </a:rPr>
              <a:t>4</a:t>
            </a:r>
            <a:r>
              <a:rPr lang="en-US" sz="2400" dirty="0" smtClean="0">
                <a:solidFill>
                  <a:schemeClr val="accent2">
                    <a:lumMod val="75000"/>
                  </a:schemeClr>
                </a:solidFill>
                <a:latin typeface="Calibri" pitchFamily="34" charset="0"/>
                <a:cs typeface="Calibri" pitchFamily="34" charset="0"/>
                <a:sym typeface="Symbol"/>
              </a:rPr>
              <a:t>  read(v</a:t>
            </a:r>
            <a:r>
              <a:rPr lang="en-US" sz="2400" baseline="-25000" dirty="0" smtClean="0">
                <a:solidFill>
                  <a:schemeClr val="accent2">
                    <a:lumMod val="75000"/>
                  </a:schemeClr>
                </a:solidFill>
                <a:latin typeface="Calibri" pitchFamily="34" charset="0"/>
                <a:cs typeface="Calibri" pitchFamily="34" charset="0"/>
                <a:sym typeface="Symbol"/>
              </a:rPr>
              <a:t>2</a:t>
            </a:r>
            <a:r>
              <a:rPr lang="en-US" sz="2400" dirty="0" smtClean="0">
                <a:solidFill>
                  <a:schemeClr val="accent2">
                    <a:lumMod val="75000"/>
                  </a:schemeClr>
                </a:solidFill>
                <a:latin typeface="Calibri" pitchFamily="34" charset="0"/>
                <a:cs typeface="Calibri" pitchFamily="34" charset="0"/>
                <a:sym typeface="Symbol"/>
              </a:rPr>
              <a:t>, v</a:t>
            </a:r>
            <a:r>
              <a:rPr lang="en-US" sz="2400" baseline="-25000" dirty="0" smtClean="0">
                <a:solidFill>
                  <a:schemeClr val="accent2">
                    <a:lumMod val="75000"/>
                  </a:schemeClr>
                </a:solidFill>
                <a:latin typeface="Calibri" pitchFamily="34" charset="0"/>
                <a:cs typeface="Calibri" pitchFamily="34" charset="0"/>
                <a:sym typeface="Symbol"/>
              </a:rPr>
              <a:t>3</a:t>
            </a:r>
            <a:r>
              <a:rPr lang="en-US" sz="2400" dirty="0" smtClean="0">
                <a:solidFill>
                  <a:schemeClr val="accent2">
                    <a:lumMod val="75000"/>
                  </a:schemeClr>
                </a:solidFill>
                <a:latin typeface="Calibri" pitchFamily="34" charset="0"/>
                <a:cs typeface="Calibri" pitchFamily="34" charset="0"/>
                <a:sym typeface="Symbol"/>
              </a:rPr>
              <a:t>)</a:t>
            </a: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p:txBody>
      </p:sp>
      <p:sp>
        <p:nvSpPr>
          <p:cNvPr id="9" name="Content Placeholder 15"/>
          <p:cNvSpPr txBox="1">
            <a:spLocks/>
          </p:cNvSpPr>
          <p:nvPr/>
        </p:nvSpPr>
        <p:spPr>
          <a:xfrm>
            <a:off x="6304353" y="2642066"/>
            <a:ext cx="2595446" cy="2788456"/>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EUF</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00B050" mc:Ignorable=""/>
              </a:solidFill>
              <a:effectLst/>
              <a:uLnTx/>
              <a:uFillTx/>
              <a:latin typeface="Calibri" pitchFamily="34" charset="0"/>
              <a:ea typeface="+mn-ea"/>
              <a:cs typeface="Calibri" pitchFamily="34" charset="0"/>
              <a:sym typeface="Symbol"/>
            </a:endParaRP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6</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f(v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4</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7</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f(v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5</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6</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7</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p>
          <a:p>
            <a:pPr>
              <a:lnSpc>
                <a:spcPct val="90000"/>
              </a:lnSpc>
              <a:spcBef>
                <a:spcPts val="600"/>
              </a:spcBef>
              <a:buSzPct val="90000"/>
            </a:pPr>
            <a:endPar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p:txBody>
      </p:sp>
    </p:spTree>
    <p:extLst>
      <p:ext uri="{BB962C8B-B14F-4D97-AF65-F5344CB8AC3E}">
        <p14:creationId xmlns:p14="http://schemas.microsoft.com/office/powerpoint/2007/7/12/main" val="403663814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NO procedure: Example</a:t>
            </a:r>
            <a:endParaRPr lang="en-US" dirty="0"/>
          </a:p>
        </p:txBody>
      </p:sp>
      <p:sp>
        <p:nvSpPr>
          <p:cNvPr id="6" name="Content Placeholder 15"/>
          <p:cNvSpPr>
            <a:spLocks noGrp="1"/>
          </p:cNvSpPr>
          <p:nvPr>
            <p:ph idx="1"/>
          </p:nvPr>
        </p:nvSpPr>
        <p:spPr>
          <a:xfrm>
            <a:off x="680236" y="1808455"/>
            <a:ext cx="7548284" cy="332399"/>
          </a:xfrm>
        </p:spPr>
        <p:txBody>
          <a:bodyPr/>
          <a:lstStyle/>
          <a:p>
            <a:pPr marL="0" lvl="0" indent="0">
              <a:spcBef>
                <a:spcPts val="600"/>
              </a:spcBef>
              <a:buNone/>
            </a:pPr>
            <a:r>
              <a:rPr lang="en-US" sz="2400" dirty="0" smtClean="0">
                <a:cs typeface="Calibri" pitchFamily="34" charset="0"/>
                <a:sym typeface="Symbol"/>
              </a:rPr>
              <a:t>b + 2 = c, f(read(write(a,b,3), c-2)) ≠ f(c-b+1)</a:t>
            </a:r>
          </a:p>
        </p:txBody>
      </p:sp>
      <p:sp>
        <p:nvSpPr>
          <p:cNvPr id="7" name="Content Placeholder 15"/>
          <p:cNvSpPr txBox="1">
            <a:spLocks/>
          </p:cNvSpPr>
          <p:nvPr/>
        </p:nvSpPr>
        <p:spPr>
          <a:xfrm>
            <a:off x="700433" y="2642066"/>
            <a:ext cx="1844463" cy="2379113"/>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Arithmetic</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b + 2 = </a:t>
            </a:r>
            <a:r>
              <a:rPr lang="en-US" sz="2400" b="1" dirty="0" smtClean="0">
                <a:solidFill>
                  <a:schemeClr val="bg1"/>
                </a:solidFill>
                <a:latin typeface="Calibri" pitchFamily="34" charset="0"/>
                <a:cs typeface="Calibri" pitchFamily="34" charset="0"/>
                <a:sym typeface="Symbol"/>
              </a:rPr>
              <a:t>c</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1</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3,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3</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c-2,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5</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c-b+1</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p:txBody>
      </p:sp>
      <p:sp>
        <p:nvSpPr>
          <p:cNvPr id="8" name="Content Placeholder 15"/>
          <p:cNvSpPr txBox="1">
            <a:spLocks/>
          </p:cNvSpPr>
          <p:nvPr/>
        </p:nvSpPr>
        <p:spPr>
          <a:xfrm>
            <a:off x="3126902" y="2642066"/>
            <a:ext cx="2595446" cy="1892826"/>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rPr>
              <a:t>Arrays</a:t>
            </a:r>
          </a:p>
          <a:p>
            <a:pPr>
              <a:lnSpc>
                <a:spcPct val="90000"/>
              </a:lnSpc>
              <a:spcBef>
                <a:spcPts val="600"/>
              </a:spcBef>
              <a:buSzPct val="90000"/>
            </a:pPr>
            <a:r>
              <a:rPr lang="en-US" sz="2400" dirty="0" smtClean="0">
                <a:solidFill>
                  <a:schemeClr val="accent2">
                    <a:lumMod val="75000"/>
                  </a:schemeClr>
                </a:solidFill>
                <a:latin typeface="Calibri" pitchFamily="34" charset="0"/>
                <a:cs typeface="Calibri" pitchFamily="34" charset="0"/>
                <a:sym typeface="Symbol"/>
              </a:rPr>
              <a:t>v</a:t>
            </a:r>
            <a:r>
              <a:rPr lang="en-US" sz="2400" baseline="-25000" dirty="0" smtClean="0">
                <a:solidFill>
                  <a:schemeClr val="accent2">
                    <a:lumMod val="75000"/>
                  </a:schemeClr>
                </a:solidFill>
                <a:latin typeface="Calibri" pitchFamily="34" charset="0"/>
                <a:cs typeface="Calibri" pitchFamily="34" charset="0"/>
                <a:sym typeface="Symbol"/>
              </a:rPr>
              <a:t>2</a:t>
            </a:r>
            <a:r>
              <a:rPr lang="en-US" sz="2400" dirty="0" smtClean="0">
                <a:solidFill>
                  <a:schemeClr val="accent2">
                    <a:lumMod val="75000"/>
                  </a:schemeClr>
                </a:solidFill>
                <a:latin typeface="Calibri" pitchFamily="34" charset="0"/>
                <a:cs typeface="Calibri" pitchFamily="34" charset="0"/>
                <a:sym typeface="Symbol"/>
              </a:rPr>
              <a:t>  write(a, b, v</a:t>
            </a:r>
            <a:r>
              <a:rPr lang="en-US" sz="2400" baseline="-25000" dirty="0" smtClean="0">
                <a:solidFill>
                  <a:schemeClr val="accent2">
                    <a:lumMod val="75000"/>
                  </a:schemeClr>
                </a:solidFill>
                <a:latin typeface="Calibri" pitchFamily="34" charset="0"/>
                <a:cs typeface="Calibri" pitchFamily="34" charset="0"/>
                <a:sym typeface="Symbol"/>
              </a:rPr>
              <a:t>1</a:t>
            </a:r>
            <a:r>
              <a:rPr lang="en-US" sz="2400" dirty="0" smtClean="0">
                <a:solidFill>
                  <a:schemeClr val="accent2">
                    <a:lumMod val="75000"/>
                  </a:schemeClr>
                </a:solidFill>
                <a:latin typeface="Calibri" pitchFamily="34" charset="0"/>
                <a:cs typeface="Calibri" pitchFamily="34" charset="0"/>
                <a:sym typeface="Symbol"/>
              </a:rPr>
              <a:t>), v</a:t>
            </a:r>
            <a:r>
              <a:rPr lang="en-US" sz="2400" baseline="-25000" dirty="0" smtClean="0">
                <a:solidFill>
                  <a:schemeClr val="accent2">
                    <a:lumMod val="75000"/>
                  </a:schemeClr>
                </a:solidFill>
                <a:latin typeface="Calibri" pitchFamily="34" charset="0"/>
                <a:cs typeface="Calibri" pitchFamily="34" charset="0"/>
                <a:sym typeface="Symbol"/>
              </a:rPr>
              <a:t>4</a:t>
            </a:r>
            <a:r>
              <a:rPr lang="en-US" sz="2400" dirty="0" smtClean="0">
                <a:solidFill>
                  <a:schemeClr val="accent2">
                    <a:lumMod val="75000"/>
                  </a:schemeClr>
                </a:solidFill>
                <a:latin typeface="Calibri" pitchFamily="34" charset="0"/>
                <a:cs typeface="Calibri" pitchFamily="34" charset="0"/>
                <a:sym typeface="Symbol"/>
              </a:rPr>
              <a:t>  read(v</a:t>
            </a:r>
            <a:r>
              <a:rPr lang="en-US" sz="2400" baseline="-25000" dirty="0" smtClean="0">
                <a:solidFill>
                  <a:schemeClr val="accent2">
                    <a:lumMod val="75000"/>
                  </a:schemeClr>
                </a:solidFill>
                <a:latin typeface="Calibri" pitchFamily="34" charset="0"/>
                <a:cs typeface="Calibri" pitchFamily="34" charset="0"/>
                <a:sym typeface="Symbol"/>
              </a:rPr>
              <a:t>2</a:t>
            </a:r>
            <a:r>
              <a:rPr lang="en-US" sz="2400" dirty="0" smtClean="0">
                <a:solidFill>
                  <a:schemeClr val="accent2">
                    <a:lumMod val="75000"/>
                  </a:schemeClr>
                </a:solidFill>
                <a:latin typeface="Calibri" pitchFamily="34" charset="0"/>
                <a:cs typeface="Calibri" pitchFamily="34" charset="0"/>
                <a:sym typeface="Symbol"/>
              </a:rPr>
              <a:t>, v</a:t>
            </a:r>
            <a:r>
              <a:rPr lang="en-US" sz="2400" baseline="-25000" dirty="0" smtClean="0">
                <a:solidFill>
                  <a:schemeClr val="accent2">
                    <a:lumMod val="75000"/>
                  </a:schemeClr>
                </a:solidFill>
                <a:latin typeface="Calibri" pitchFamily="34" charset="0"/>
                <a:cs typeface="Calibri" pitchFamily="34" charset="0"/>
                <a:sym typeface="Symbol"/>
              </a:rPr>
              <a:t>3</a:t>
            </a:r>
            <a:r>
              <a:rPr lang="en-US" sz="2400" dirty="0" smtClean="0">
                <a:solidFill>
                  <a:schemeClr val="accent2">
                    <a:lumMod val="75000"/>
                  </a:schemeClr>
                </a:solidFill>
                <a:latin typeface="Calibri" pitchFamily="34" charset="0"/>
                <a:cs typeface="Calibri" pitchFamily="34" charset="0"/>
                <a:sym typeface="Symbol"/>
              </a:rPr>
              <a:t>)</a:t>
            </a: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p:txBody>
      </p:sp>
      <p:sp>
        <p:nvSpPr>
          <p:cNvPr id="9" name="Content Placeholder 15"/>
          <p:cNvSpPr txBox="1">
            <a:spLocks/>
          </p:cNvSpPr>
          <p:nvPr/>
        </p:nvSpPr>
        <p:spPr>
          <a:xfrm>
            <a:off x="6304353" y="2642066"/>
            <a:ext cx="2595446" cy="2788456"/>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EUF</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00B050" mc:Ignorable=""/>
              </a:solidFill>
              <a:effectLst/>
              <a:uLnTx/>
              <a:uFillTx/>
              <a:latin typeface="Calibri" pitchFamily="34" charset="0"/>
              <a:ea typeface="+mn-ea"/>
              <a:cs typeface="Calibri" pitchFamily="34" charset="0"/>
              <a:sym typeface="Symbol"/>
            </a:endParaRP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6</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f(v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4</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7</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f(v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5</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6</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7</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p>
          <a:p>
            <a:pPr>
              <a:lnSpc>
                <a:spcPct val="90000"/>
              </a:lnSpc>
              <a:spcBef>
                <a:spcPts val="600"/>
              </a:spcBef>
              <a:buSzPct val="90000"/>
            </a:pPr>
            <a:endPar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p:txBody>
      </p:sp>
      <p:sp>
        <p:nvSpPr>
          <p:cNvPr id="10" name="Content Placeholder 15"/>
          <p:cNvSpPr txBox="1">
            <a:spLocks/>
          </p:cNvSpPr>
          <p:nvPr/>
        </p:nvSpPr>
        <p:spPr>
          <a:xfrm>
            <a:off x="645350" y="5298966"/>
            <a:ext cx="7548284" cy="332399"/>
          </a:xfrm>
          <a:prstGeom prst="rect">
            <a:avLst/>
          </a:prstGeom>
        </p:spPr>
        <p:txBody>
          <a:bodyPr vert="horz"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lang="en-US" sz="2400" noProof="0" dirty="0" smtClean="0">
                <a:solidFill>
                  <a:schemeClr val="bg1"/>
                </a:solidFill>
                <a:latin typeface="Calibri" pitchFamily="34" charset="0"/>
                <a:cs typeface="Calibri" pitchFamily="34" charset="0"/>
                <a:sym typeface="Symbol"/>
              </a:rPr>
              <a:t>Substituting </a:t>
            </a:r>
            <a:r>
              <a:rPr lang="en-US" sz="2400" noProof="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c</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p:txBody>
      </p:sp>
    </p:spTree>
    <p:extLst>
      <p:ext uri="{BB962C8B-B14F-4D97-AF65-F5344CB8AC3E}">
        <p14:creationId xmlns:p14="http://schemas.microsoft.com/office/powerpoint/2007/7/12/main" val="95226062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NO procedure: Example</a:t>
            </a:r>
            <a:endParaRPr lang="en-US" dirty="0"/>
          </a:p>
        </p:txBody>
      </p:sp>
      <p:sp>
        <p:nvSpPr>
          <p:cNvPr id="6" name="Content Placeholder 15"/>
          <p:cNvSpPr>
            <a:spLocks noGrp="1"/>
          </p:cNvSpPr>
          <p:nvPr>
            <p:ph idx="1"/>
          </p:nvPr>
        </p:nvSpPr>
        <p:spPr>
          <a:xfrm>
            <a:off x="680236" y="1808455"/>
            <a:ext cx="7548284" cy="332399"/>
          </a:xfrm>
        </p:spPr>
        <p:txBody>
          <a:bodyPr/>
          <a:lstStyle/>
          <a:p>
            <a:pPr marL="0" lvl="0" indent="0">
              <a:spcBef>
                <a:spcPts val="600"/>
              </a:spcBef>
              <a:buNone/>
            </a:pPr>
            <a:r>
              <a:rPr lang="en-US" sz="2400" dirty="0" smtClean="0">
                <a:cs typeface="Calibri" pitchFamily="34" charset="0"/>
                <a:sym typeface="Symbol"/>
              </a:rPr>
              <a:t>b + 2 = c, f(read(write(a,b,3), c-2)) ≠ f(c-b+1)</a:t>
            </a:r>
          </a:p>
        </p:txBody>
      </p:sp>
      <p:sp>
        <p:nvSpPr>
          <p:cNvPr id="7" name="Content Placeholder 15"/>
          <p:cNvSpPr txBox="1">
            <a:spLocks/>
          </p:cNvSpPr>
          <p:nvPr/>
        </p:nvSpPr>
        <p:spPr>
          <a:xfrm>
            <a:off x="700433" y="2642066"/>
            <a:ext cx="1844463" cy="2379113"/>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Arithmetic</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b + 2 = c,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1</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3, </a:t>
            </a:r>
          </a:p>
          <a:p>
            <a:pPr lvl="0">
              <a:lnSpc>
                <a:spcPct val="90000"/>
              </a:lnSpc>
              <a:spcBef>
                <a:spcPts val="600"/>
              </a:spcBef>
              <a:buSzPct val="90000"/>
            </a:pPr>
            <a:r>
              <a:rPr lang="en-US" sz="2400" b="1" dirty="0" smtClean="0">
                <a:solidFill>
                  <a:schemeClr val="bg1"/>
                </a:solidFill>
                <a:latin typeface="Calibri" pitchFamily="34" charset="0"/>
                <a:cs typeface="Calibri" pitchFamily="34" charset="0"/>
                <a:sym typeface="Symbol"/>
              </a:rPr>
              <a:t>v</a:t>
            </a:r>
            <a:r>
              <a:rPr lang="en-US" sz="2400" b="1" baseline="-25000" dirty="0" smtClean="0">
                <a:solidFill>
                  <a:schemeClr val="bg1"/>
                </a:solidFill>
                <a:latin typeface="Calibri" pitchFamily="34" charset="0"/>
                <a:cs typeface="Calibri" pitchFamily="34" charset="0"/>
                <a:sym typeface="Symbol"/>
              </a:rPr>
              <a:t>3</a:t>
            </a:r>
            <a:r>
              <a:rPr lang="en-US" sz="2400" b="1" dirty="0" smtClean="0">
                <a:solidFill>
                  <a:schemeClr val="bg1"/>
                </a:solidFill>
                <a:latin typeface="Calibri" pitchFamily="34" charset="0"/>
                <a:cs typeface="Calibri" pitchFamily="34" charset="0"/>
                <a:sym typeface="Symbol"/>
              </a:rPr>
              <a:t>  b</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5</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3</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p:txBody>
      </p:sp>
      <p:sp>
        <p:nvSpPr>
          <p:cNvPr id="8" name="Content Placeholder 15"/>
          <p:cNvSpPr txBox="1">
            <a:spLocks/>
          </p:cNvSpPr>
          <p:nvPr/>
        </p:nvSpPr>
        <p:spPr>
          <a:xfrm>
            <a:off x="3126902" y="2642066"/>
            <a:ext cx="2595446" cy="2302169"/>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rPr>
              <a:t>Arrays</a:t>
            </a:r>
          </a:p>
          <a:p>
            <a:pPr>
              <a:lnSpc>
                <a:spcPct val="90000"/>
              </a:lnSpc>
              <a:spcBef>
                <a:spcPts val="600"/>
              </a:spcBef>
              <a:buSzPct val="90000"/>
            </a:pPr>
            <a:r>
              <a:rPr lang="en-US" sz="2400" dirty="0" smtClean="0">
                <a:solidFill>
                  <a:schemeClr val="accent2">
                    <a:lumMod val="75000"/>
                  </a:schemeClr>
                </a:solidFill>
                <a:latin typeface="Calibri" pitchFamily="34" charset="0"/>
                <a:cs typeface="Calibri" pitchFamily="34" charset="0"/>
                <a:sym typeface="Symbol"/>
              </a:rPr>
              <a:t>v</a:t>
            </a:r>
            <a:r>
              <a:rPr lang="en-US" sz="2400" baseline="-25000" dirty="0" smtClean="0">
                <a:solidFill>
                  <a:schemeClr val="accent2">
                    <a:lumMod val="75000"/>
                  </a:schemeClr>
                </a:solidFill>
                <a:latin typeface="Calibri" pitchFamily="34" charset="0"/>
                <a:cs typeface="Calibri" pitchFamily="34" charset="0"/>
                <a:sym typeface="Symbol"/>
              </a:rPr>
              <a:t>2</a:t>
            </a:r>
            <a:r>
              <a:rPr lang="en-US" sz="2400" dirty="0" smtClean="0">
                <a:solidFill>
                  <a:schemeClr val="accent2">
                    <a:lumMod val="75000"/>
                  </a:schemeClr>
                </a:solidFill>
                <a:latin typeface="Calibri" pitchFamily="34" charset="0"/>
                <a:cs typeface="Calibri" pitchFamily="34" charset="0"/>
                <a:sym typeface="Symbol"/>
              </a:rPr>
              <a:t>  write(a, b, v</a:t>
            </a:r>
            <a:r>
              <a:rPr lang="en-US" sz="2400" baseline="-25000" dirty="0" smtClean="0">
                <a:solidFill>
                  <a:schemeClr val="accent2">
                    <a:lumMod val="75000"/>
                  </a:schemeClr>
                </a:solidFill>
                <a:latin typeface="Calibri" pitchFamily="34" charset="0"/>
                <a:cs typeface="Calibri" pitchFamily="34" charset="0"/>
                <a:sym typeface="Symbol"/>
              </a:rPr>
              <a:t>1</a:t>
            </a:r>
            <a:r>
              <a:rPr lang="en-US" sz="2400" dirty="0" smtClean="0">
                <a:solidFill>
                  <a:schemeClr val="accent2">
                    <a:lumMod val="75000"/>
                  </a:schemeClr>
                </a:solidFill>
                <a:latin typeface="Calibri" pitchFamily="34" charset="0"/>
                <a:cs typeface="Calibri" pitchFamily="34" charset="0"/>
                <a:sym typeface="Symbol"/>
              </a:rPr>
              <a:t>), v</a:t>
            </a:r>
            <a:r>
              <a:rPr lang="en-US" sz="2400" baseline="-25000" dirty="0" smtClean="0">
                <a:solidFill>
                  <a:schemeClr val="accent2">
                    <a:lumMod val="75000"/>
                  </a:schemeClr>
                </a:solidFill>
                <a:latin typeface="Calibri" pitchFamily="34" charset="0"/>
                <a:cs typeface="Calibri" pitchFamily="34" charset="0"/>
                <a:sym typeface="Symbol"/>
              </a:rPr>
              <a:t>4</a:t>
            </a:r>
            <a:r>
              <a:rPr lang="en-US" sz="2400" dirty="0" smtClean="0">
                <a:solidFill>
                  <a:schemeClr val="accent2">
                    <a:lumMod val="75000"/>
                  </a:schemeClr>
                </a:solidFill>
                <a:latin typeface="Calibri" pitchFamily="34" charset="0"/>
                <a:cs typeface="Calibri" pitchFamily="34" charset="0"/>
                <a:sym typeface="Symbol"/>
              </a:rPr>
              <a:t>  read(v</a:t>
            </a:r>
            <a:r>
              <a:rPr lang="en-US" sz="2400" baseline="-25000" dirty="0" smtClean="0">
                <a:solidFill>
                  <a:schemeClr val="accent2">
                    <a:lumMod val="75000"/>
                  </a:schemeClr>
                </a:solidFill>
                <a:latin typeface="Calibri" pitchFamily="34" charset="0"/>
                <a:cs typeface="Calibri" pitchFamily="34" charset="0"/>
                <a:sym typeface="Symbol"/>
              </a:rPr>
              <a:t>2</a:t>
            </a:r>
            <a:r>
              <a:rPr lang="en-US" sz="2400" dirty="0" smtClean="0">
                <a:solidFill>
                  <a:schemeClr val="accent2">
                    <a:lumMod val="75000"/>
                  </a:schemeClr>
                </a:solidFill>
                <a:latin typeface="Calibri" pitchFamily="34" charset="0"/>
                <a:cs typeface="Calibri" pitchFamily="34" charset="0"/>
                <a:sym typeface="Symbol"/>
              </a:rPr>
              <a:t>, v</a:t>
            </a:r>
            <a:r>
              <a:rPr lang="en-US" sz="2400" baseline="-25000" dirty="0" smtClean="0">
                <a:solidFill>
                  <a:schemeClr val="accent2">
                    <a:lumMod val="75000"/>
                  </a:schemeClr>
                </a:solidFill>
                <a:latin typeface="Calibri" pitchFamily="34" charset="0"/>
                <a:cs typeface="Calibri" pitchFamily="34" charset="0"/>
                <a:sym typeface="Symbol"/>
              </a:rPr>
              <a:t>3</a:t>
            </a:r>
            <a:r>
              <a:rPr lang="en-US" sz="2400" dirty="0" smtClean="0">
                <a:solidFill>
                  <a:schemeClr val="accent2">
                    <a:lumMod val="75000"/>
                  </a:schemeClr>
                </a:solidFill>
                <a:latin typeface="Calibri" pitchFamily="34" charset="0"/>
                <a:cs typeface="Calibri" pitchFamily="34" charset="0"/>
                <a:sym typeface="Symbol"/>
              </a:rPr>
              <a:t>),</a:t>
            </a:r>
          </a:p>
          <a:p>
            <a:pPr>
              <a:lnSpc>
                <a:spcPct val="90000"/>
              </a:lnSpc>
              <a:spcBef>
                <a:spcPts val="600"/>
              </a:spcBef>
              <a:buSzPct val="90000"/>
            </a:pPr>
            <a:endParaRPr lang="en-US" sz="2400" dirty="0" smtClean="0">
              <a:solidFill>
                <a:schemeClr val="accent2">
                  <a:lumMod val="75000"/>
                </a:schemeClr>
              </a:solidFill>
              <a:latin typeface="Calibri" pitchFamily="34" charset="0"/>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p:txBody>
      </p:sp>
      <p:sp>
        <p:nvSpPr>
          <p:cNvPr id="9" name="Content Placeholder 15"/>
          <p:cNvSpPr txBox="1">
            <a:spLocks/>
          </p:cNvSpPr>
          <p:nvPr/>
        </p:nvSpPr>
        <p:spPr>
          <a:xfrm>
            <a:off x="6304353" y="2642066"/>
            <a:ext cx="2595446" cy="2788456"/>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EUF</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00B050" mc:Ignorable=""/>
              </a:solidFill>
              <a:effectLst/>
              <a:uLnTx/>
              <a:uFillTx/>
              <a:latin typeface="Calibri" pitchFamily="34" charset="0"/>
              <a:ea typeface="+mn-ea"/>
              <a:cs typeface="Calibri" pitchFamily="34" charset="0"/>
              <a:sym typeface="Symbol"/>
            </a:endParaRP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6</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f(v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4</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7</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f(v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5</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6</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7</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p>
          <a:p>
            <a:pPr>
              <a:lnSpc>
                <a:spcPct val="90000"/>
              </a:lnSpc>
              <a:spcBef>
                <a:spcPts val="600"/>
              </a:spcBef>
              <a:buSzPct val="90000"/>
            </a:pPr>
            <a:endPar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p:txBody>
      </p:sp>
      <p:sp>
        <p:nvSpPr>
          <p:cNvPr id="10" name="Content Placeholder 15"/>
          <p:cNvSpPr txBox="1">
            <a:spLocks/>
          </p:cNvSpPr>
          <p:nvPr/>
        </p:nvSpPr>
        <p:spPr>
          <a:xfrm>
            <a:off x="645350" y="5298966"/>
            <a:ext cx="7548284" cy="332399"/>
          </a:xfrm>
          <a:prstGeom prst="rect">
            <a:avLst/>
          </a:prstGeom>
        </p:spPr>
        <p:txBody>
          <a:bodyPr vert="horz" lIns="0" tIns="0" rIns="0" bIns="0" rtlCol="0">
            <a:spAutoFit/>
          </a:bodyPr>
          <a:lstStyle/>
          <a:p>
            <a:pPr lvl="0">
              <a:lnSpc>
                <a:spcPct val="90000"/>
              </a:lnSpc>
              <a:spcBef>
                <a:spcPts val="600"/>
              </a:spcBef>
              <a:buSzPct val="90000"/>
            </a:pPr>
            <a:r>
              <a:rPr lang="en-US" sz="2400" noProof="0" dirty="0" smtClean="0">
                <a:solidFill>
                  <a:schemeClr val="bg1"/>
                </a:solidFill>
                <a:latin typeface="Calibri" pitchFamily="34" charset="0"/>
                <a:cs typeface="Calibri" pitchFamily="34" charset="0"/>
                <a:sym typeface="Symbol"/>
              </a:rPr>
              <a:t>Propagating  </a:t>
            </a:r>
            <a:r>
              <a:rPr lang="en-US" sz="2400" dirty="0" smtClean="0">
                <a:solidFill>
                  <a:schemeClr val="bg1"/>
                </a:solidFill>
                <a:latin typeface="Calibri" pitchFamily="34" charset="0"/>
                <a:cs typeface="Calibri" pitchFamily="34" charset="0"/>
                <a:sym typeface="Symbol"/>
              </a:rPr>
              <a:t>v</a:t>
            </a:r>
            <a:r>
              <a:rPr lang="en-US" sz="2400" baseline="-25000" dirty="0" smtClean="0">
                <a:solidFill>
                  <a:schemeClr val="bg1"/>
                </a:solidFill>
                <a:latin typeface="Calibri" pitchFamily="34" charset="0"/>
                <a:cs typeface="Calibri" pitchFamily="34" charset="0"/>
                <a:sym typeface="Symbol"/>
              </a:rPr>
              <a:t>3</a:t>
            </a:r>
            <a:r>
              <a:rPr lang="en-US" sz="2400" dirty="0" smtClean="0">
                <a:solidFill>
                  <a:schemeClr val="bg1"/>
                </a:solidFill>
                <a:latin typeface="Calibri" pitchFamily="34" charset="0"/>
                <a:cs typeface="Calibri" pitchFamily="34" charset="0"/>
                <a:sym typeface="Symbol"/>
              </a:rPr>
              <a:t> = b</a:t>
            </a:r>
            <a:r>
              <a:rPr lang="en-US" sz="2400" noProof="0" dirty="0" smtClean="0">
                <a:solidFill>
                  <a:schemeClr val="bg1"/>
                </a:solidFill>
                <a:latin typeface="Calibri" pitchFamily="34" charset="0"/>
                <a:cs typeface="Calibri" pitchFamily="34" charset="0"/>
                <a:sym typeface="Symbol"/>
              </a:rPr>
              <a:t> </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p:txBody>
      </p:sp>
    </p:spTree>
    <p:extLst>
      <p:ext uri="{BB962C8B-B14F-4D97-AF65-F5344CB8AC3E}">
        <p14:creationId xmlns:p14="http://schemas.microsoft.com/office/powerpoint/2007/7/12/main" val="2434401827"/>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NO procedure: Example</a:t>
            </a:r>
            <a:endParaRPr lang="en-US" dirty="0"/>
          </a:p>
        </p:txBody>
      </p:sp>
      <p:sp>
        <p:nvSpPr>
          <p:cNvPr id="6" name="Content Placeholder 15"/>
          <p:cNvSpPr>
            <a:spLocks noGrp="1"/>
          </p:cNvSpPr>
          <p:nvPr>
            <p:ph idx="1"/>
          </p:nvPr>
        </p:nvSpPr>
        <p:spPr>
          <a:xfrm>
            <a:off x="680236" y="1808455"/>
            <a:ext cx="7548284" cy="332399"/>
          </a:xfrm>
        </p:spPr>
        <p:txBody>
          <a:bodyPr/>
          <a:lstStyle/>
          <a:p>
            <a:pPr marL="0" lvl="0" indent="0">
              <a:spcBef>
                <a:spcPts val="600"/>
              </a:spcBef>
              <a:buNone/>
            </a:pPr>
            <a:r>
              <a:rPr lang="en-US" sz="2400" dirty="0" smtClean="0">
                <a:cs typeface="Calibri" pitchFamily="34" charset="0"/>
                <a:sym typeface="Symbol"/>
              </a:rPr>
              <a:t>b + 2 = c, f(read(write(a,b,3), c-2)) ≠ f(c-b+1)</a:t>
            </a:r>
          </a:p>
        </p:txBody>
      </p:sp>
      <p:sp>
        <p:nvSpPr>
          <p:cNvPr id="7" name="Content Placeholder 15"/>
          <p:cNvSpPr txBox="1">
            <a:spLocks/>
          </p:cNvSpPr>
          <p:nvPr/>
        </p:nvSpPr>
        <p:spPr>
          <a:xfrm>
            <a:off x="700433" y="2642066"/>
            <a:ext cx="1844463" cy="2379113"/>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Arithmetic</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b + 2 = c,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1</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3,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3</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b,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5</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3</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p:txBody>
      </p:sp>
      <p:sp>
        <p:nvSpPr>
          <p:cNvPr id="8" name="Content Placeholder 15"/>
          <p:cNvSpPr txBox="1">
            <a:spLocks/>
          </p:cNvSpPr>
          <p:nvPr/>
        </p:nvSpPr>
        <p:spPr>
          <a:xfrm>
            <a:off x="3126902" y="2642066"/>
            <a:ext cx="2595446" cy="3120854"/>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rPr>
              <a:t>Arrays</a:t>
            </a:r>
          </a:p>
          <a:p>
            <a:pPr>
              <a:lnSpc>
                <a:spcPct val="90000"/>
              </a:lnSpc>
              <a:spcBef>
                <a:spcPts val="600"/>
              </a:spcBef>
              <a:buSzPct val="90000"/>
            </a:pPr>
            <a:r>
              <a:rPr lang="en-US" sz="2400" b="1" dirty="0" smtClean="0">
                <a:solidFill>
                  <a:schemeClr val="bg1"/>
                </a:solidFill>
                <a:latin typeface="Calibri" pitchFamily="34" charset="0"/>
                <a:cs typeface="Calibri" pitchFamily="34" charset="0"/>
                <a:sym typeface="Symbol"/>
              </a:rPr>
              <a:t>v</a:t>
            </a:r>
            <a:r>
              <a:rPr lang="en-US" sz="2400" b="1" baseline="-25000" dirty="0" smtClean="0">
                <a:solidFill>
                  <a:schemeClr val="bg1"/>
                </a:solidFill>
                <a:latin typeface="Calibri" pitchFamily="34" charset="0"/>
                <a:cs typeface="Calibri" pitchFamily="34" charset="0"/>
                <a:sym typeface="Symbol"/>
              </a:rPr>
              <a:t>2</a:t>
            </a:r>
            <a:r>
              <a:rPr lang="en-US" sz="2400" dirty="0" smtClean="0">
                <a:solidFill>
                  <a:schemeClr val="accent2">
                    <a:lumMod val="75000"/>
                  </a:schemeClr>
                </a:solidFill>
                <a:latin typeface="Calibri" pitchFamily="34" charset="0"/>
                <a:cs typeface="Calibri" pitchFamily="34" charset="0"/>
                <a:sym typeface="Symbol"/>
              </a:rPr>
              <a:t>  write(a, </a:t>
            </a:r>
            <a:r>
              <a:rPr lang="en-US" sz="2400" b="1" dirty="0" smtClean="0">
                <a:solidFill>
                  <a:schemeClr val="bg1"/>
                </a:solidFill>
                <a:latin typeface="Calibri" pitchFamily="34" charset="0"/>
                <a:cs typeface="Calibri" pitchFamily="34" charset="0"/>
                <a:sym typeface="Symbol"/>
              </a:rPr>
              <a:t>b</a:t>
            </a:r>
            <a:r>
              <a:rPr lang="en-US" sz="2400" dirty="0" smtClean="0">
                <a:solidFill>
                  <a:schemeClr val="accent2">
                    <a:lumMod val="75000"/>
                  </a:schemeClr>
                </a:solidFill>
                <a:latin typeface="Calibri" pitchFamily="34" charset="0"/>
                <a:cs typeface="Calibri" pitchFamily="34" charset="0"/>
                <a:sym typeface="Symbol"/>
              </a:rPr>
              <a:t>, v</a:t>
            </a:r>
            <a:r>
              <a:rPr lang="en-US" sz="2400" baseline="-25000" dirty="0" smtClean="0">
                <a:solidFill>
                  <a:schemeClr val="accent2">
                    <a:lumMod val="75000"/>
                  </a:schemeClr>
                </a:solidFill>
                <a:latin typeface="Calibri" pitchFamily="34" charset="0"/>
                <a:cs typeface="Calibri" pitchFamily="34" charset="0"/>
                <a:sym typeface="Symbol"/>
              </a:rPr>
              <a:t>1</a:t>
            </a:r>
            <a:r>
              <a:rPr lang="en-US" sz="2400" dirty="0" smtClean="0">
                <a:solidFill>
                  <a:schemeClr val="accent2">
                    <a:lumMod val="75000"/>
                  </a:schemeClr>
                </a:solidFill>
                <a:latin typeface="Calibri" pitchFamily="34" charset="0"/>
                <a:cs typeface="Calibri" pitchFamily="34" charset="0"/>
                <a:sym typeface="Symbol"/>
              </a:rPr>
              <a:t>), v</a:t>
            </a:r>
            <a:r>
              <a:rPr lang="en-US" sz="2400" baseline="-25000" dirty="0" smtClean="0">
                <a:solidFill>
                  <a:schemeClr val="accent2">
                    <a:lumMod val="75000"/>
                  </a:schemeClr>
                </a:solidFill>
                <a:latin typeface="Calibri" pitchFamily="34" charset="0"/>
                <a:cs typeface="Calibri" pitchFamily="34" charset="0"/>
                <a:sym typeface="Symbol"/>
              </a:rPr>
              <a:t>4</a:t>
            </a:r>
            <a:r>
              <a:rPr lang="en-US" sz="2400" dirty="0" smtClean="0">
                <a:solidFill>
                  <a:schemeClr val="accent2">
                    <a:lumMod val="75000"/>
                  </a:schemeClr>
                </a:solidFill>
                <a:latin typeface="Calibri" pitchFamily="34" charset="0"/>
                <a:cs typeface="Calibri" pitchFamily="34" charset="0"/>
                <a:sym typeface="Symbol"/>
              </a:rPr>
              <a:t>  read(</a:t>
            </a:r>
            <a:r>
              <a:rPr lang="en-US" sz="2400" b="1" dirty="0" smtClean="0">
                <a:solidFill>
                  <a:schemeClr val="bg1"/>
                </a:solidFill>
                <a:latin typeface="Calibri" pitchFamily="34" charset="0"/>
                <a:cs typeface="Calibri" pitchFamily="34" charset="0"/>
                <a:sym typeface="Symbol"/>
              </a:rPr>
              <a:t>v</a:t>
            </a:r>
            <a:r>
              <a:rPr lang="en-US" sz="2400" b="1" baseline="-25000" dirty="0" smtClean="0">
                <a:solidFill>
                  <a:schemeClr val="bg1"/>
                </a:solidFill>
                <a:latin typeface="Calibri" pitchFamily="34" charset="0"/>
                <a:cs typeface="Calibri" pitchFamily="34" charset="0"/>
                <a:sym typeface="Symbol"/>
              </a:rPr>
              <a:t>2</a:t>
            </a:r>
            <a:r>
              <a:rPr lang="en-US" sz="2400" dirty="0" smtClean="0">
                <a:solidFill>
                  <a:schemeClr val="accent2">
                    <a:lumMod val="75000"/>
                  </a:schemeClr>
                </a:solidFill>
                <a:latin typeface="Calibri" pitchFamily="34" charset="0"/>
                <a:cs typeface="Calibri" pitchFamily="34" charset="0"/>
                <a:sym typeface="Symbol"/>
              </a:rPr>
              <a:t>, </a:t>
            </a:r>
            <a:r>
              <a:rPr lang="en-US" sz="2400" b="1" dirty="0" smtClean="0">
                <a:solidFill>
                  <a:schemeClr val="bg1"/>
                </a:solidFill>
                <a:latin typeface="Calibri" pitchFamily="34" charset="0"/>
                <a:cs typeface="Calibri" pitchFamily="34" charset="0"/>
                <a:sym typeface="Symbol"/>
              </a:rPr>
              <a:t>v</a:t>
            </a:r>
            <a:r>
              <a:rPr lang="en-US" sz="2400" b="1" baseline="-25000" dirty="0" smtClean="0">
                <a:solidFill>
                  <a:schemeClr val="bg1"/>
                </a:solidFill>
                <a:latin typeface="Calibri" pitchFamily="34" charset="0"/>
                <a:cs typeface="Calibri" pitchFamily="34" charset="0"/>
                <a:sym typeface="Symbol"/>
              </a:rPr>
              <a:t>3</a:t>
            </a:r>
            <a:r>
              <a:rPr lang="en-US" sz="2400" dirty="0" smtClean="0">
                <a:solidFill>
                  <a:schemeClr val="accent2">
                    <a:lumMod val="75000"/>
                  </a:schemeClr>
                </a:solidFill>
                <a:latin typeface="Calibri" pitchFamily="34" charset="0"/>
                <a:cs typeface="Calibri" pitchFamily="34" charset="0"/>
                <a:sym typeface="Symbol"/>
              </a:rPr>
              <a:t>),</a:t>
            </a:r>
          </a:p>
          <a:p>
            <a:pPr>
              <a:lnSpc>
                <a:spcPct val="90000"/>
              </a:lnSpc>
              <a:spcBef>
                <a:spcPts val="600"/>
              </a:spcBef>
              <a:buSzPct val="90000"/>
            </a:pPr>
            <a:r>
              <a:rPr lang="en-US" sz="2400" dirty="0" smtClean="0">
                <a:solidFill>
                  <a:schemeClr val="accent2">
                    <a:lumMod val="75000"/>
                  </a:schemeClr>
                </a:solidFill>
                <a:latin typeface="Calibri" pitchFamily="34" charset="0"/>
                <a:cs typeface="Calibri" pitchFamily="34" charset="0"/>
                <a:sym typeface="Symbol"/>
              </a:rPr>
              <a:t>v</a:t>
            </a:r>
            <a:r>
              <a:rPr lang="en-US" sz="2400" baseline="-25000" dirty="0" smtClean="0">
                <a:solidFill>
                  <a:schemeClr val="accent2">
                    <a:lumMod val="75000"/>
                  </a:schemeClr>
                </a:solidFill>
                <a:latin typeface="Calibri" pitchFamily="34" charset="0"/>
                <a:cs typeface="Calibri" pitchFamily="34" charset="0"/>
                <a:sym typeface="Symbol"/>
              </a:rPr>
              <a:t>3</a:t>
            </a:r>
            <a:r>
              <a:rPr lang="en-US" sz="2400" dirty="0" smtClean="0">
                <a:solidFill>
                  <a:schemeClr val="accent2">
                    <a:lumMod val="75000"/>
                  </a:schemeClr>
                </a:solidFill>
                <a:latin typeface="Calibri" pitchFamily="34" charset="0"/>
                <a:cs typeface="Calibri" pitchFamily="34" charset="0"/>
                <a:sym typeface="Symbol"/>
              </a:rPr>
              <a:t> = b</a:t>
            </a:r>
          </a:p>
          <a:p>
            <a:pPr>
              <a:lnSpc>
                <a:spcPct val="90000"/>
              </a:lnSpc>
              <a:spcBef>
                <a:spcPts val="600"/>
              </a:spcBef>
              <a:buSzPct val="90000"/>
            </a:pPr>
            <a:endParaRPr lang="en-US" sz="2400" dirty="0" smtClean="0">
              <a:solidFill>
                <a:schemeClr val="accent2">
                  <a:lumMod val="75000"/>
                </a:schemeClr>
              </a:solidFill>
              <a:latin typeface="Calibri" pitchFamily="34" charset="0"/>
              <a:cs typeface="Calibri" pitchFamily="34" charset="0"/>
              <a:sym typeface="Symbol"/>
            </a:endParaRPr>
          </a:p>
          <a:p>
            <a:pPr>
              <a:lnSpc>
                <a:spcPct val="90000"/>
              </a:lnSpc>
              <a:spcBef>
                <a:spcPts val="600"/>
              </a:spcBef>
              <a:buSzPct val="90000"/>
            </a:pPr>
            <a:endParaRPr lang="en-US" sz="2400" dirty="0" smtClean="0">
              <a:solidFill>
                <a:schemeClr val="accent2">
                  <a:lumMod val="75000"/>
                </a:schemeClr>
              </a:solidFill>
              <a:latin typeface="Calibri" pitchFamily="34" charset="0"/>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p:txBody>
      </p:sp>
      <p:sp>
        <p:nvSpPr>
          <p:cNvPr id="9" name="Content Placeholder 15"/>
          <p:cNvSpPr txBox="1">
            <a:spLocks/>
          </p:cNvSpPr>
          <p:nvPr/>
        </p:nvSpPr>
        <p:spPr>
          <a:xfrm>
            <a:off x="6304353" y="2642066"/>
            <a:ext cx="2595446" cy="3905685"/>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EUF</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00B050" mc:Ignorable=""/>
              </a:solidFill>
              <a:effectLst/>
              <a:uLnTx/>
              <a:uFillTx/>
              <a:latin typeface="Calibri" pitchFamily="34" charset="0"/>
              <a:ea typeface="+mn-ea"/>
              <a:cs typeface="Calibri" pitchFamily="34" charset="0"/>
              <a:sym typeface="Symbol"/>
            </a:endParaRP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6</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f(v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4</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7</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f(v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5</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6</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7</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a:t>
            </a:r>
            <a:endPar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3</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b</a:t>
            </a:r>
          </a:p>
          <a:p>
            <a:pPr lvl="0">
              <a:lnSpc>
                <a:spcPct val="90000"/>
              </a:lnSpc>
              <a:spcBef>
                <a:spcPts val="600"/>
              </a:spcBef>
              <a:buSzPct val="90000"/>
            </a:pPr>
            <a:endPar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p>
          <a:p>
            <a:pPr>
              <a:lnSpc>
                <a:spcPct val="90000"/>
              </a:lnSpc>
              <a:spcBef>
                <a:spcPts val="600"/>
              </a:spcBef>
              <a:buSzPct val="90000"/>
            </a:pPr>
            <a:endPar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p:txBody>
      </p:sp>
      <p:sp>
        <p:nvSpPr>
          <p:cNvPr id="10" name="Content Placeholder 15"/>
          <p:cNvSpPr txBox="1">
            <a:spLocks/>
          </p:cNvSpPr>
          <p:nvPr/>
        </p:nvSpPr>
        <p:spPr>
          <a:xfrm>
            <a:off x="645350" y="5298966"/>
            <a:ext cx="7548284" cy="332399"/>
          </a:xfrm>
          <a:prstGeom prst="rect">
            <a:avLst/>
          </a:prstGeom>
        </p:spPr>
        <p:txBody>
          <a:bodyPr vert="horz" lIns="0" tIns="0" rIns="0" bIns="0" rtlCol="0">
            <a:spAutoFit/>
          </a:bodyPr>
          <a:lstStyle/>
          <a:p>
            <a:pPr lvl="0">
              <a:lnSpc>
                <a:spcPct val="90000"/>
              </a:lnSpc>
              <a:spcBef>
                <a:spcPts val="600"/>
              </a:spcBef>
              <a:buSzPct val="90000"/>
            </a:pPr>
            <a:r>
              <a:rPr lang="en-US" sz="2400" noProof="0" dirty="0" smtClean="0">
                <a:solidFill>
                  <a:schemeClr val="bg1"/>
                </a:solidFill>
                <a:latin typeface="Calibri" pitchFamily="34" charset="0"/>
                <a:cs typeface="Calibri" pitchFamily="34" charset="0"/>
                <a:sym typeface="Symbol"/>
              </a:rPr>
              <a:t>Deducing </a:t>
            </a:r>
            <a:r>
              <a:rPr lang="en-US" sz="2400" dirty="0" smtClean="0">
                <a:solidFill>
                  <a:schemeClr val="bg1"/>
                </a:solidFill>
                <a:latin typeface="Calibri" pitchFamily="34" charset="0"/>
                <a:cs typeface="Calibri" pitchFamily="34" charset="0"/>
                <a:sym typeface="Symbol"/>
              </a:rPr>
              <a:t>v</a:t>
            </a:r>
            <a:r>
              <a:rPr lang="en-US" sz="2400" baseline="-25000" dirty="0" smtClean="0">
                <a:solidFill>
                  <a:schemeClr val="bg1"/>
                </a:solidFill>
                <a:latin typeface="Calibri" pitchFamily="34" charset="0"/>
                <a:cs typeface="Calibri" pitchFamily="34" charset="0"/>
                <a:sym typeface="Symbol"/>
              </a:rPr>
              <a:t>4</a:t>
            </a:r>
            <a:r>
              <a:rPr lang="en-US" sz="2400" dirty="0" smtClean="0">
                <a:solidFill>
                  <a:schemeClr val="bg1"/>
                </a:solidFill>
                <a:latin typeface="Calibri" pitchFamily="34" charset="0"/>
                <a:cs typeface="Calibri" pitchFamily="34" charset="0"/>
                <a:sym typeface="Symbol"/>
              </a:rPr>
              <a:t> = v</a:t>
            </a:r>
            <a:r>
              <a:rPr lang="en-US" sz="2400" baseline="-25000" dirty="0" smtClean="0">
                <a:solidFill>
                  <a:schemeClr val="bg1"/>
                </a:solidFill>
                <a:latin typeface="Calibri" pitchFamily="34" charset="0"/>
                <a:cs typeface="Calibri" pitchFamily="34" charset="0"/>
                <a:sym typeface="Symbol"/>
              </a:rPr>
              <a:t>1</a:t>
            </a:r>
            <a:r>
              <a:rPr lang="en-US" sz="2400" noProof="0" dirty="0" smtClean="0">
                <a:solidFill>
                  <a:schemeClr val="bg1"/>
                </a:solidFill>
                <a:latin typeface="Calibri" pitchFamily="34" charset="0"/>
                <a:cs typeface="Calibri" pitchFamily="34" charset="0"/>
                <a:sym typeface="Symbol"/>
              </a:rPr>
              <a:t>  </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p:txBody>
      </p:sp>
    </p:spTree>
    <p:extLst>
      <p:ext uri="{BB962C8B-B14F-4D97-AF65-F5344CB8AC3E}">
        <p14:creationId xmlns:p14="http://schemas.microsoft.com/office/powerpoint/2007/7/12/main" val="368486138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NO procedure: Example</a:t>
            </a:r>
            <a:endParaRPr lang="en-US" dirty="0"/>
          </a:p>
        </p:txBody>
      </p:sp>
      <p:sp>
        <p:nvSpPr>
          <p:cNvPr id="6" name="Content Placeholder 15"/>
          <p:cNvSpPr>
            <a:spLocks noGrp="1"/>
          </p:cNvSpPr>
          <p:nvPr>
            <p:ph idx="1"/>
          </p:nvPr>
        </p:nvSpPr>
        <p:spPr>
          <a:xfrm>
            <a:off x="680236" y="1808455"/>
            <a:ext cx="7548284" cy="332399"/>
          </a:xfrm>
        </p:spPr>
        <p:txBody>
          <a:bodyPr/>
          <a:lstStyle/>
          <a:p>
            <a:pPr marL="0" lvl="0" indent="0">
              <a:spcBef>
                <a:spcPts val="600"/>
              </a:spcBef>
              <a:buNone/>
            </a:pPr>
            <a:r>
              <a:rPr lang="en-US" sz="2400" dirty="0" smtClean="0">
                <a:cs typeface="Calibri" pitchFamily="34" charset="0"/>
                <a:sym typeface="Symbol"/>
              </a:rPr>
              <a:t>b + 2 = c, f(read(write(a,b,3), c-2)) ≠ f(c-b+1)</a:t>
            </a:r>
          </a:p>
        </p:txBody>
      </p:sp>
      <p:sp>
        <p:nvSpPr>
          <p:cNvPr id="7" name="Content Placeholder 15"/>
          <p:cNvSpPr txBox="1">
            <a:spLocks/>
          </p:cNvSpPr>
          <p:nvPr/>
        </p:nvSpPr>
        <p:spPr>
          <a:xfrm>
            <a:off x="700433" y="2642066"/>
            <a:ext cx="1844463" cy="2379113"/>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Arithmetic</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b + 2 = c,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1</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3,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3</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b,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5</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3</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p:txBody>
      </p:sp>
      <p:sp>
        <p:nvSpPr>
          <p:cNvPr id="8" name="Content Placeholder 15"/>
          <p:cNvSpPr txBox="1">
            <a:spLocks/>
          </p:cNvSpPr>
          <p:nvPr/>
        </p:nvSpPr>
        <p:spPr>
          <a:xfrm>
            <a:off x="3126902" y="2642066"/>
            <a:ext cx="2595446" cy="3530197"/>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rPr>
              <a:t>Arrays</a:t>
            </a:r>
          </a:p>
          <a:p>
            <a:pPr>
              <a:lnSpc>
                <a:spcPct val="90000"/>
              </a:lnSpc>
              <a:spcBef>
                <a:spcPts val="600"/>
              </a:spcBef>
              <a:buSzPct val="90000"/>
            </a:pPr>
            <a:r>
              <a:rPr lang="en-US" sz="2400" dirty="0" smtClean="0">
                <a:solidFill>
                  <a:schemeClr val="accent2">
                    <a:lumMod val="75000"/>
                  </a:schemeClr>
                </a:solidFill>
                <a:latin typeface="Calibri" pitchFamily="34" charset="0"/>
                <a:cs typeface="Calibri" pitchFamily="34" charset="0"/>
                <a:sym typeface="Symbol"/>
              </a:rPr>
              <a:t>v</a:t>
            </a:r>
            <a:r>
              <a:rPr lang="en-US" sz="2400" baseline="-25000" dirty="0" smtClean="0">
                <a:solidFill>
                  <a:schemeClr val="accent2">
                    <a:lumMod val="75000"/>
                  </a:schemeClr>
                </a:solidFill>
                <a:latin typeface="Calibri" pitchFamily="34" charset="0"/>
                <a:cs typeface="Calibri" pitchFamily="34" charset="0"/>
                <a:sym typeface="Symbol"/>
              </a:rPr>
              <a:t>2</a:t>
            </a:r>
            <a:r>
              <a:rPr lang="en-US" sz="2400" dirty="0" smtClean="0">
                <a:solidFill>
                  <a:schemeClr val="accent2">
                    <a:lumMod val="75000"/>
                  </a:schemeClr>
                </a:solidFill>
                <a:latin typeface="Calibri" pitchFamily="34" charset="0"/>
                <a:cs typeface="Calibri" pitchFamily="34" charset="0"/>
                <a:sym typeface="Symbol"/>
              </a:rPr>
              <a:t>  write(a, b, v</a:t>
            </a:r>
            <a:r>
              <a:rPr lang="en-US" sz="2400" baseline="-25000" dirty="0" smtClean="0">
                <a:solidFill>
                  <a:schemeClr val="accent2">
                    <a:lumMod val="75000"/>
                  </a:schemeClr>
                </a:solidFill>
                <a:latin typeface="Calibri" pitchFamily="34" charset="0"/>
                <a:cs typeface="Calibri" pitchFamily="34" charset="0"/>
                <a:sym typeface="Symbol"/>
              </a:rPr>
              <a:t>1</a:t>
            </a:r>
            <a:r>
              <a:rPr lang="en-US" sz="2400" dirty="0" smtClean="0">
                <a:solidFill>
                  <a:schemeClr val="accent2">
                    <a:lumMod val="75000"/>
                  </a:schemeClr>
                </a:solidFill>
                <a:latin typeface="Calibri" pitchFamily="34" charset="0"/>
                <a:cs typeface="Calibri" pitchFamily="34" charset="0"/>
                <a:sym typeface="Symbol"/>
              </a:rPr>
              <a:t>), v</a:t>
            </a:r>
            <a:r>
              <a:rPr lang="en-US" sz="2400" baseline="-25000" dirty="0" smtClean="0">
                <a:solidFill>
                  <a:schemeClr val="accent2">
                    <a:lumMod val="75000"/>
                  </a:schemeClr>
                </a:solidFill>
                <a:latin typeface="Calibri" pitchFamily="34" charset="0"/>
                <a:cs typeface="Calibri" pitchFamily="34" charset="0"/>
                <a:sym typeface="Symbol"/>
              </a:rPr>
              <a:t>4</a:t>
            </a:r>
            <a:r>
              <a:rPr lang="en-US" sz="2400" dirty="0" smtClean="0">
                <a:solidFill>
                  <a:schemeClr val="accent2">
                    <a:lumMod val="75000"/>
                  </a:schemeClr>
                </a:solidFill>
                <a:latin typeface="Calibri" pitchFamily="34" charset="0"/>
                <a:cs typeface="Calibri" pitchFamily="34" charset="0"/>
                <a:sym typeface="Symbol"/>
              </a:rPr>
              <a:t>  read(v</a:t>
            </a:r>
            <a:r>
              <a:rPr lang="en-US" sz="2400" baseline="-25000" dirty="0" smtClean="0">
                <a:solidFill>
                  <a:schemeClr val="accent2">
                    <a:lumMod val="75000"/>
                  </a:schemeClr>
                </a:solidFill>
                <a:latin typeface="Calibri" pitchFamily="34" charset="0"/>
                <a:cs typeface="Calibri" pitchFamily="34" charset="0"/>
                <a:sym typeface="Symbol"/>
              </a:rPr>
              <a:t>2</a:t>
            </a:r>
            <a:r>
              <a:rPr lang="en-US" sz="2400" dirty="0" smtClean="0">
                <a:solidFill>
                  <a:schemeClr val="accent2">
                    <a:lumMod val="75000"/>
                  </a:schemeClr>
                </a:solidFill>
                <a:latin typeface="Calibri" pitchFamily="34" charset="0"/>
                <a:cs typeface="Calibri" pitchFamily="34" charset="0"/>
                <a:sym typeface="Symbol"/>
              </a:rPr>
              <a:t>, v</a:t>
            </a:r>
            <a:r>
              <a:rPr lang="en-US" sz="2400" baseline="-25000" dirty="0" smtClean="0">
                <a:solidFill>
                  <a:schemeClr val="accent2">
                    <a:lumMod val="75000"/>
                  </a:schemeClr>
                </a:solidFill>
                <a:latin typeface="Calibri" pitchFamily="34" charset="0"/>
                <a:cs typeface="Calibri" pitchFamily="34" charset="0"/>
                <a:sym typeface="Symbol"/>
              </a:rPr>
              <a:t>3</a:t>
            </a:r>
            <a:r>
              <a:rPr lang="en-US" sz="2400" dirty="0" smtClean="0">
                <a:solidFill>
                  <a:schemeClr val="accent2">
                    <a:lumMod val="75000"/>
                  </a:schemeClr>
                </a:solidFill>
                <a:latin typeface="Calibri" pitchFamily="34" charset="0"/>
                <a:cs typeface="Calibri" pitchFamily="34" charset="0"/>
                <a:sym typeface="Symbol"/>
              </a:rPr>
              <a:t>),</a:t>
            </a:r>
          </a:p>
          <a:p>
            <a:pPr>
              <a:lnSpc>
                <a:spcPct val="90000"/>
              </a:lnSpc>
              <a:spcBef>
                <a:spcPts val="600"/>
              </a:spcBef>
              <a:buSzPct val="90000"/>
            </a:pPr>
            <a:r>
              <a:rPr lang="en-US" sz="2400" dirty="0" smtClean="0">
                <a:solidFill>
                  <a:schemeClr val="accent2">
                    <a:lumMod val="75000"/>
                  </a:schemeClr>
                </a:solidFill>
                <a:latin typeface="Calibri" pitchFamily="34" charset="0"/>
                <a:cs typeface="Calibri" pitchFamily="34" charset="0"/>
                <a:sym typeface="Symbol"/>
              </a:rPr>
              <a:t>v</a:t>
            </a:r>
            <a:r>
              <a:rPr lang="en-US" sz="2400" baseline="-25000" dirty="0" smtClean="0">
                <a:solidFill>
                  <a:schemeClr val="accent2">
                    <a:lumMod val="75000"/>
                  </a:schemeClr>
                </a:solidFill>
                <a:latin typeface="Calibri" pitchFamily="34" charset="0"/>
                <a:cs typeface="Calibri" pitchFamily="34" charset="0"/>
                <a:sym typeface="Symbol"/>
              </a:rPr>
              <a:t>3</a:t>
            </a:r>
            <a:r>
              <a:rPr lang="en-US" sz="2400" dirty="0" smtClean="0">
                <a:solidFill>
                  <a:schemeClr val="accent2">
                    <a:lumMod val="75000"/>
                  </a:schemeClr>
                </a:solidFill>
                <a:latin typeface="Calibri" pitchFamily="34" charset="0"/>
                <a:cs typeface="Calibri" pitchFamily="34" charset="0"/>
                <a:sym typeface="Symbol"/>
              </a:rPr>
              <a:t> = b,</a:t>
            </a:r>
          </a:p>
          <a:p>
            <a:pPr>
              <a:lnSpc>
                <a:spcPct val="90000"/>
              </a:lnSpc>
              <a:spcBef>
                <a:spcPts val="600"/>
              </a:spcBef>
              <a:buSzPct val="90000"/>
            </a:pPr>
            <a:r>
              <a:rPr lang="en-US" sz="2400" b="1" dirty="0" smtClean="0">
                <a:solidFill>
                  <a:schemeClr val="bg1"/>
                </a:solidFill>
                <a:latin typeface="Calibri" pitchFamily="34" charset="0"/>
                <a:cs typeface="Calibri" pitchFamily="34" charset="0"/>
                <a:sym typeface="Symbol"/>
              </a:rPr>
              <a:t>v</a:t>
            </a:r>
            <a:r>
              <a:rPr lang="en-US" sz="2400" b="1" baseline="-25000" dirty="0" smtClean="0">
                <a:solidFill>
                  <a:schemeClr val="bg1"/>
                </a:solidFill>
                <a:latin typeface="Calibri" pitchFamily="34" charset="0"/>
                <a:cs typeface="Calibri" pitchFamily="34" charset="0"/>
                <a:sym typeface="Symbol"/>
              </a:rPr>
              <a:t>4</a:t>
            </a:r>
            <a:r>
              <a:rPr lang="en-US" sz="2400" b="1" dirty="0" smtClean="0">
                <a:solidFill>
                  <a:schemeClr val="bg1"/>
                </a:solidFill>
                <a:latin typeface="Calibri" pitchFamily="34" charset="0"/>
                <a:cs typeface="Calibri" pitchFamily="34" charset="0"/>
                <a:sym typeface="Symbol"/>
              </a:rPr>
              <a:t> = v</a:t>
            </a:r>
            <a:r>
              <a:rPr lang="en-US" sz="2400" b="1" baseline="-25000" dirty="0" smtClean="0">
                <a:solidFill>
                  <a:schemeClr val="bg1"/>
                </a:solidFill>
                <a:latin typeface="Calibri" pitchFamily="34" charset="0"/>
                <a:cs typeface="Calibri" pitchFamily="34" charset="0"/>
                <a:sym typeface="Symbol"/>
              </a:rPr>
              <a:t>1</a:t>
            </a:r>
            <a:endParaRPr lang="en-US" sz="2400" b="1" dirty="0" smtClean="0">
              <a:solidFill>
                <a:schemeClr val="bg1"/>
              </a:solidFill>
              <a:latin typeface="Calibri" pitchFamily="34" charset="0"/>
              <a:cs typeface="Calibri" pitchFamily="34" charset="0"/>
              <a:sym typeface="Symbol"/>
            </a:endParaRPr>
          </a:p>
          <a:p>
            <a:pPr>
              <a:lnSpc>
                <a:spcPct val="90000"/>
              </a:lnSpc>
              <a:spcBef>
                <a:spcPts val="600"/>
              </a:spcBef>
              <a:buSzPct val="90000"/>
            </a:pPr>
            <a:endParaRPr lang="en-US" sz="2400" dirty="0" smtClean="0">
              <a:solidFill>
                <a:schemeClr val="accent2">
                  <a:lumMod val="75000"/>
                </a:schemeClr>
              </a:solidFill>
              <a:latin typeface="Calibri" pitchFamily="34" charset="0"/>
              <a:cs typeface="Calibri" pitchFamily="34" charset="0"/>
              <a:sym typeface="Symbol"/>
            </a:endParaRPr>
          </a:p>
          <a:p>
            <a:pPr>
              <a:lnSpc>
                <a:spcPct val="90000"/>
              </a:lnSpc>
              <a:spcBef>
                <a:spcPts val="600"/>
              </a:spcBef>
              <a:buSzPct val="90000"/>
            </a:pPr>
            <a:endParaRPr lang="en-US" sz="2400" dirty="0" smtClean="0">
              <a:solidFill>
                <a:schemeClr val="accent2">
                  <a:lumMod val="75000"/>
                </a:schemeClr>
              </a:solidFill>
              <a:latin typeface="Calibri" pitchFamily="34" charset="0"/>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p:txBody>
      </p:sp>
      <p:sp>
        <p:nvSpPr>
          <p:cNvPr id="9" name="Content Placeholder 15"/>
          <p:cNvSpPr txBox="1">
            <a:spLocks/>
          </p:cNvSpPr>
          <p:nvPr/>
        </p:nvSpPr>
        <p:spPr>
          <a:xfrm>
            <a:off x="6304353" y="2642066"/>
            <a:ext cx="2595446" cy="3905685"/>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EUF</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00B050" mc:Ignorable=""/>
              </a:solidFill>
              <a:effectLst/>
              <a:uLnTx/>
              <a:uFillTx/>
              <a:latin typeface="Calibri" pitchFamily="34" charset="0"/>
              <a:ea typeface="+mn-ea"/>
              <a:cs typeface="Calibri" pitchFamily="34" charset="0"/>
              <a:sym typeface="Symbol"/>
            </a:endParaRP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6</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f(v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4</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7</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f(v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5</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6</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7</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a:t>
            </a:r>
            <a:endPar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3</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b</a:t>
            </a:r>
          </a:p>
          <a:p>
            <a:pPr lvl="0">
              <a:lnSpc>
                <a:spcPct val="90000"/>
              </a:lnSpc>
              <a:spcBef>
                <a:spcPts val="600"/>
              </a:spcBef>
              <a:buSzPct val="90000"/>
            </a:pPr>
            <a:endPar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p>
          <a:p>
            <a:pPr>
              <a:lnSpc>
                <a:spcPct val="90000"/>
              </a:lnSpc>
              <a:spcBef>
                <a:spcPts val="600"/>
              </a:spcBef>
              <a:buSzPct val="90000"/>
            </a:pPr>
            <a:endPar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p:txBody>
      </p:sp>
      <p:sp>
        <p:nvSpPr>
          <p:cNvPr id="10" name="Content Placeholder 15"/>
          <p:cNvSpPr txBox="1">
            <a:spLocks/>
          </p:cNvSpPr>
          <p:nvPr/>
        </p:nvSpPr>
        <p:spPr>
          <a:xfrm>
            <a:off x="645350" y="5298966"/>
            <a:ext cx="7548284" cy="332399"/>
          </a:xfrm>
          <a:prstGeom prst="rect">
            <a:avLst/>
          </a:prstGeom>
        </p:spPr>
        <p:txBody>
          <a:bodyPr vert="horz" lIns="0" tIns="0" rIns="0" bIns="0" rtlCol="0">
            <a:spAutoFit/>
          </a:bodyPr>
          <a:lstStyle/>
          <a:p>
            <a:pPr lvl="0">
              <a:lnSpc>
                <a:spcPct val="90000"/>
              </a:lnSpc>
              <a:spcBef>
                <a:spcPts val="600"/>
              </a:spcBef>
              <a:buSzPct val="90000"/>
            </a:pPr>
            <a:r>
              <a:rPr lang="en-US" sz="2400" noProof="0" dirty="0" smtClean="0">
                <a:solidFill>
                  <a:schemeClr val="bg1"/>
                </a:solidFill>
                <a:latin typeface="Calibri" pitchFamily="34" charset="0"/>
                <a:cs typeface="Calibri" pitchFamily="34" charset="0"/>
                <a:sym typeface="Symbol"/>
              </a:rPr>
              <a:t>Propagating </a:t>
            </a:r>
            <a:r>
              <a:rPr lang="en-US" sz="2400" dirty="0" smtClean="0">
                <a:solidFill>
                  <a:schemeClr val="bg1"/>
                </a:solidFill>
                <a:latin typeface="Calibri" pitchFamily="34" charset="0"/>
                <a:cs typeface="Calibri" pitchFamily="34" charset="0"/>
                <a:sym typeface="Symbol"/>
              </a:rPr>
              <a:t>v</a:t>
            </a:r>
            <a:r>
              <a:rPr lang="en-US" sz="2400" baseline="-25000" dirty="0" smtClean="0">
                <a:solidFill>
                  <a:schemeClr val="bg1"/>
                </a:solidFill>
                <a:latin typeface="Calibri" pitchFamily="34" charset="0"/>
                <a:cs typeface="Calibri" pitchFamily="34" charset="0"/>
                <a:sym typeface="Symbol"/>
              </a:rPr>
              <a:t>4</a:t>
            </a:r>
            <a:r>
              <a:rPr lang="en-US" sz="2400" dirty="0" smtClean="0">
                <a:solidFill>
                  <a:schemeClr val="bg1"/>
                </a:solidFill>
                <a:latin typeface="Calibri" pitchFamily="34" charset="0"/>
                <a:cs typeface="Calibri" pitchFamily="34" charset="0"/>
                <a:sym typeface="Symbol"/>
              </a:rPr>
              <a:t> = v</a:t>
            </a:r>
            <a:r>
              <a:rPr lang="en-US" sz="2400" baseline="-25000" dirty="0" smtClean="0">
                <a:solidFill>
                  <a:schemeClr val="bg1"/>
                </a:solidFill>
                <a:latin typeface="Calibri" pitchFamily="34" charset="0"/>
                <a:cs typeface="Calibri" pitchFamily="34" charset="0"/>
                <a:sym typeface="Symbol"/>
              </a:rPr>
              <a:t>1</a:t>
            </a:r>
            <a:r>
              <a:rPr lang="en-US" sz="2400" noProof="0" dirty="0" smtClean="0">
                <a:solidFill>
                  <a:schemeClr val="bg1"/>
                </a:solidFill>
                <a:latin typeface="Calibri" pitchFamily="34" charset="0"/>
                <a:cs typeface="Calibri" pitchFamily="34" charset="0"/>
                <a:sym typeface="Symbol"/>
              </a:rPr>
              <a:t>  </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p:txBody>
      </p:sp>
    </p:spTree>
    <p:extLst>
      <p:ext uri="{BB962C8B-B14F-4D97-AF65-F5344CB8AC3E}">
        <p14:creationId xmlns:p14="http://schemas.microsoft.com/office/powerpoint/2007/7/12/main" val="210575763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NO procedure: Example</a:t>
            </a:r>
            <a:endParaRPr lang="en-US" dirty="0"/>
          </a:p>
        </p:txBody>
      </p:sp>
      <p:sp>
        <p:nvSpPr>
          <p:cNvPr id="6" name="Content Placeholder 15"/>
          <p:cNvSpPr>
            <a:spLocks noGrp="1"/>
          </p:cNvSpPr>
          <p:nvPr>
            <p:ph idx="1"/>
          </p:nvPr>
        </p:nvSpPr>
        <p:spPr>
          <a:xfrm>
            <a:off x="680236" y="1808455"/>
            <a:ext cx="7548284" cy="332399"/>
          </a:xfrm>
        </p:spPr>
        <p:txBody>
          <a:bodyPr/>
          <a:lstStyle/>
          <a:p>
            <a:pPr marL="0" lvl="0" indent="0">
              <a:spcBef>
                <a:spcPts val="600"/>
              </a:spcBef>
              <a:buNone/>
            </a:pPr>
            <a:r>
              <a:rPr lang="en-US" sz="2400" dirty="0" smtClean="0">
                <a:cs typeface="Calibri" pitchFamily="34" charset="0"/>
                <a:sym typeface="Symbol"/>
              </a:rPr>
              <a:t>b + 2 = c, f(read(write(a,b,3), c-2)) ≠ f(c-b+1)</a:t>
            </a:r>
          </a:p>
        </p:txBody>
      </p:sp>
      <p:sp>
        <p:nvSpPr>
          <p:cNvPr id="7" name="Content Placeholder 15"/>
          <p:cNvSpPr txBox="1">
            <a:spLocks/>
          </p:cNvSpPr>
          <p:nvPr/>
        </p:nvSpPr>
        <p:spPr>
          <a:xfrm>
            <a:off x="700433" y="2642066"/>
            <a:ext cx="1844463" cy="3197798"/>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Arithmetic</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b + 2 = c, </a:t>
            </a:r>
          </a:p>
          <a:p>
            <a:pPr lvl="0">
              <a:lnSpc>
                <a:spcPct val="90000"/>
              </a:lnSpc>
              <a:spcBef>
                <a:spcPts val="600"/>
              </a:spcBef>
              <a:buSzPct val="90000"/>
            </a:pPr>
            <a:r>
              <a:rPr lang="en-US" sz="2400" b="1" dirty="0" smtClean="0">
                <a:solidFill>
                  <a:schemeClr val="bg1"/>
                </a:solidFill>
                <a:latin typeface="Calibri" pitchFamily="34" charset="0"/>
                <a:cs typeface="Calibri" pitchFamily="34" charset="0"/>
                <a:sym typeface="Symbol"/>
              </a:rPr>
              <a:t>v</a:t>
            </a:r>
            <a:r>
              <a:rPr lang="en-US" sz="2400" b="1" baseline="-25000" dirty="0" smtClean="0">
                <a:solidFill>
                  <a:schemeClr val="bg1"/>
                </a:solidFill>
                <a:latin typeface="Calibri" pitchFamily="34" charset="0"/>
                <a:cs typeface="Calibri" pitchFamily="34" charset="0"/>
                <a:sym typeface="Symbol"/>
              </a:rPr>
              <a:t>1</a:t>
            </a:r>
            <a:r>
              <a:rPr lang="en-US" sz="2400" b="1" dirty="0" smtClean="0">
                <a:solidFill>
                  <a:schemeClr val="bg1"/>
                </a:solidFill>
                <a:latin typeface="Calibri" pitchFamily="34" charset="0"/>
                <a:cs typeface="Calibri" pitchFamily="34" charset="0"/>
                <a:sym typeface="Symbol"/>
              </a:rPr>
              <a:t>  3</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3</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b, </a:t>
            </a:r>
          </a:p>
          <a:p>
            <a:pPr lvl="0">
              <a:lnSpc>
                <a:spcPct val="90000"/>
              </a:lnSpc>
              <a:spcBef>
                <a:spcPts val="600"/>
              </a:spcBef>
              <a:buSzPct val="90000"/>
            </a:pPr>
            <a:r>
              <a:rPr lang="en-US" sz="2400" b="1" dirty="0" smtClean="0">
                <a:solidFill>
                  <a:schemeClr val="bg1"/>
                </a:solidFill>
                <a:latin typeface="Calibri" pitchFamily="34" charset="0"/>
                <a:cs typeface="Calibri" pitchFamily="34" charset="0"/>
                <a:sym typeface="Symbol"/>
              </a:rPr>
              <a:t>v</a:t>
            </a:r>
            <a:r>
              <a:rPr lang="en-US" sz="2400" b="1" baseline="-25000" dirty="0" smtClean="0">
                <a:solidFill>
                  <a:schemeClr val="bg1"/>
                </a:solidFill>
                <a:latin typeface="Calibri" pitchFamily="34" charset="0"/>
                <a:cs typeface="Calibri" pitchFamily="34" charset="0"/>
                <a:sym typeface="Symbol"/>
              </a:rPr>
              <a:t>5</a:t>
            </a:r>
            <a:r>
              <a:rPr lang="en-US" sz="2400" b="1" dirty="0" smtClean="0">
                <a:solidFill>
                  <a:schemeClr val="bg1"/>
                </a:solidFill>
                <a:latin typeface="Calibri" pitchFamily="34" charset="0"/>
                <a:cs typeface="Calibri" pitchFamily="34" charset="0"/>
                <a:sym typeface="Symbol"/>
              </a:rPr>
              <a:t>  3</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a:t>
            </a:r>
          </a:p>
          <a:p>
            <a:pPr>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4</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1</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a:t>
            </a:r>
          </a:p>
          <a:p>
            <a:pPr lvl="0">
              <a:lnSpc>
                <a:spcPct val="90000"/>
              </a:lnSpc>
              <a:spcBef>
                <a:spcPts val="600"/>
              </a:spcBef>
              <a:buSzPct val="90000"/>
            </a:pP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p:txBody>
      </p:sp>
      <p:sp>
        <p:nvSpPr>
          <p:cNvPr id="8" name="Content Placeholder 15"/>
          <p:cNvSpPr txBox="1">
            <a:spLocks/>
          </p:cNvSpPr>
          <p:nvPr/>
        </p:nvSpPr>
        <p:spPr>
          <a:xfrm>
            <a:off x="3126902" y="2642066"/>
            <a:ext cx="2595446" cy="3530197"/>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rPr>
              <a:t>Arrays</a:t>
            </a:r>
          </a:p>
          <a:p>
            <a:pPr>
              <a:lnSpc>
                <a:spcPct val="90000"/>
              </a:lnSpc>
              <a:spcBef>
                <a:spcPts val="600"/>
              </a:spcBef>
              <a:buSzPct val="90000"/>
            </a:pPr>
            <a:r>
              <a:rPr lang="en-US" sz="2400" dirty="0" smtClean="0">
                <a:solidFill>
                  <a:schemeClr val="accent2">
                    <a:lumMod val="75000"/>
                  </a:schemeClr>
                </a:solidFill>
                <a:latin typeface="Calibri" pitchFamily="34" charset="0"/>
                <a:cs typeface="Calibri" pitchFamily="34" charset="0"/>
                <a:sym typeface="Symbol"/>
              </a:rPr>
              <a:t>v</a:t>
            </a:r>
            <a:r>
              <a:rPr lang="en-US" sz="2400" baseline="-25000" dirty="0" smtClean="0">
                <a:solidFill>
                  <a:schemeClr val="accent2">
                    <a:lumMod val="75000"/>
                  </a:schemeClr>
                </a:solidFill>
                <a:latin typeface="Calibri" pitchFamily="34" charset="0"/>
                <a:cs typeface="Calibri" pitchFamily="34" charset="0"/>
                <a:sym typeface="Symbol"/>
              </a:rPr>
              <a:t>2</a:t>
            </a:r>
            <a:r>
              <a:rPr lang="en-US" sz="2400" dirty="0" smtClean="0">
                <a:solidFill>
                  <a:schemeClr val="accent2">
                    <a:lumMod val="75000"/>
                  </a:schemeClr>
                </a:solidFill>
                <a:latin typeface="Calibri" pitchFamily="34" charset="0"/>
                <a:cs typeface="Calibri" pitchFamily="34" charset="0"/>
                <a:sym typeface="Symbol"/>
              </a:rPr>
              <a:t>  write(a, b, v</a:t>
            </a:r>
            <a:r>
              <a:rPr lang="en-US" sz="2400" baseline="-25000" dirty="0" smtClean="0">
                <a:solidFill>
                  <a:schemeClr val="accent2">
                    <a:lumMod val="75000"/>
                  </a:schemeClr>
                </a:solidFill>
                <a:latin typeface="Calibri" pitchFamily="34" charset="0"/>
                <a:cs typeface="Calibri" pitchFamily="34" charset="0"/>
                <a:sym typeface="Symbol"/>
              </a:rPr>
              <a:t>1</a:t>
            </a:r>
            <a:r>
              <a:rPr lang="en-US" sz="2400" dirty="0" smtClean="0">
                <a:solidFill>
                  <a:schemeClr val="accent2">
                    <a:lumMod val="75000"/>
                  </a:schemeClr>
                </a:solidFill>
                <a:latin typeface="Calibri" pitchFamily="34" charset="0"/>
                <a:cs typeface="Calibri" pitchFamily="34" charset="0"/>
                <a:sym typeface="Symbol"/>
              </a:rPr>
              <a:t>), v</a:t>
            </a:r>
            <a:r>
              <a:rPr lang="en-US" sz="2400" baseline="-25000" dirty="0" smtClean="0">
                <a:solidFill>
                  <a:schemeClr val="accent2">
                    <a:lumMod val="75000"/>
                  </a:schemeClr>
                </a:solidFill>
                <a:latin typeface="Calibri" pitchFamily="34" charset="0"/>
                <a:cs typeface="Calibri" pitchFamily="34" charset="0"/>
                <a:sym typeface="Symbol"/>
              </a:rPr>
              <a:t>4</a:t>
            </a:r>
            <a:r>
              <a:rPr lang="en-US" sz="2400" dirty="0" smtClean="0">
                <a:solidFill>
                  <a:schemeClr val="accent2">
                    <a:lumMod val="75000"/>
                  </a:schemeClr>
                </a:solidFill>
                <a:latin typeface="Calibri" pitchFamily="34" charset="0"/>
                <a:cs typeface="Calibri" pitchFamily="34" charset="0"/>
                <a:sym typeface="Symbol"/>
              </a:rPr>
              <a:t>  read(v</a:t>
            </a:r>
            <a:r>
              <a:rPr lang="en-US" sz="2400" baseline="-25000" dirty="0" smtClean="0">
                <a:solidFill>
                  <a:schemeClr val="accent2">
                    <a:lumMod val="75000"/>
                  </a:schemeClr>
                </a:solidFill>
                <a:latin typeface="Calibri" pitchFamily="34" charset="0"/>
                <a:cs typeface="Calibri" pitchFamily="34" charset="0"/>
                <a:sym typeface="Symbol"/>
              </a:rPr>
              <a:t>2</a:t>
            </a:r>
            <a:r>
              <a:rPr lang="en-US" sz="2400" dirty="0" smtClean="0">
                <a:solidFill>
                  <a:schemeClr val="accent2">
                    <a:lumMod val="75000"/>
                  </a:schemeClr>
                </a:solidFill>
                <a:latin typeface="Calibri" pitchFamily="34" charset="0"/>
                <a:cs typeface="Calibri" pitchFamily="34" charset="0"/>
                <a:sym typeface="Symbol"/>
              </a:rPr>
              <a:t>, v</a:t>
            </a:r>
            <a:r>
              <a:rPr lang="en-US" sz="2400" baseline="-25000" dirty="0" smtClean="0">
                <a:solidFill>
                  <a:schemeClr val="accent2">
                    <a:lumMod val="75000"/>
                  </a:schemeClr>
                </a:solidFill>
                <a:latin typeface="Calibri" pitchFamily="34" charset="0"/>
                <a:cs typeface="Calibri" pitchFamily="34" charset="0"/>
                <a:sym typeface="Symbol"/>
              </a:rPr>
              <a:t>3</a:t>
            </a:r>
            <a:r>
              <a:rPr lang="en-US" sz="2400" dirty="0" smtClean="0">
                <a:solidFill>
                  <a:schemeClr val="accent2">
                    <a:lumMod val="75000"/>
                  </a:schemeClr>
                </a:solidFill>
                <a:latin typeface="Calibri" pitchFamily="34" charset="0"/>
                <a:cs typeface="Calibri" pitchFamily="34" charset="0"/>
                <a:sym typeface="Symbol"/>
              </a:rPr>
              <a:t>),</a:t>
            </a:r>
          </a:p>
          <a:p>
            <a:pPr>
              <a:lnSpc>
                <a:spcPct val="90000"/>
              </a:lnSpc>
              <a:spcBef>
                <a:spcPts val="600"/>
              </a:spcBef>
              <a:buSzPct val="90000"/>
            </a:pPr>
            <a:r>
              <a:rPr lang="en-US" sz="2400" dirty="0" smtClean="0">
                <a:solidFill>
                  <a:schemeClr val="accent2">
                    <a:lumMod val="75000"/>
                  </a:schemeClr>
                </a:solidFill>
                <a:latin typeface="Calibri" pitchFamily="34" charset="0"/>
                <a:cs typeface="Calibri" pitchFamily="34" charset="0"/>
                <a:sym typeface="Symbol"/>
              </a:rPr>
              <a:t>v</a:t>
            </a:r>
            <a:r>
              <a:rPr lang="en-US" sz="2400" baseline="-25000" dirty="0" smtClean="0">
                <a:solidFill>
                  <a:schemeClr val="accent2">
                    <a:lumMod val="75000"/>
                  </a:schemeClr>
                </a:solidFill>
                <a:latin typeface="Calibri" pitchFamily="34" charset="0"/>
                <a:cs typeface="Calibri" pitchFamily="34" charset="0"/>
                <a:sym typeface="Symbol"/>
              </a:rPr>
              <a:t>3</a:t>
            </a:r>
            <a:r>
              <a:rPr lang="en-US" sz="2400" dirty="0" smtClean="0">
                <a:solidFill>
                  <a:schemeClr val="accent2">
                    <a:lumMod val="75000"/>
                  </a:schemeClr>
                </a:solidFill>
                <a:latin typeface="Calibri" pitchFamily="34" charset="0"/>
                <a:cs typeface="Calibri" pitchFamily="34" charset="0"/>
                <a:sym typeface="Symbol"/>
              </a:rPr>
              <a:t> = b,</a:t>
            </a:r>
          </a:p>
          <a:p>
            <a:pPr>
              <a:lnSpc>
                <a:spcPct val="90000"/>
              </a:lnSpc>
              <a:spcBef>
                <a:spcPts val="600"/>
              </a:spcBef>
              <a:buSzPct val="90000"/>
            </a:pPr>
            <a:r>
              <a:rPr lang="en-US" sz="2400" dirty="0" smtClean="0">
                <a:solidFill>
                  <a:schemeClr val="accent2">
                    <a:lumMod val="75000"/>
                  </a:schemeClr>
                </a:solidFill>
                <a:latin typeface="Calibri" pitchFamily="34" charset="0"/>
                <a:cs typeface="Calibri" pitchFamily="34" charset="0"/>
                <a:sym typeface="Symbol"/>
              </a:rPr>
              <a:t>v</a:t>
            </a:r>
            <a:r>
              <a:rPr lang="en-US" sz="2400" baseline="-25000" dirty="0" smtClean="0">
                <a:solidFill>
                  <a:schemeClr val="accent2">
                    <a:lumMod val="75000"/>
                  </a:schemeClr>
                </a:solidFill>
                <a:latin typeface="Calibri" pitchFamily="34" charset="0"/>
                <a:cs typeface="Calibri" pitchFamily="34" charset="0"/>
                <a:sym typeface="Symbol"/>
              </a:rPr>
              <a:t>4</a:t>
            </a:r>
            <a:r>
              <a:rPr lang="en-US" sz="2400" dirty="0" smtClean="0">
                <a:solidFill>
                  <a:schemeClr val="accent2">
                    <a:lumMod val="75000"/>
                  </a:schemeClr>
                </a:solidFill>
                <a:latin typeface="Calibri" pitchFamily="34" charset="0"/>
                <a:cs typeface="Calibri" pitchFamily="34" charset="0"/>
                <a:sym typeface="Symbol"/>
              </a:rPr>
              <a:t> = v</a:t>
            </a:r>
            <a:r>
              <a:rPr lang="en-US" sz="2400" baseline="-25000" dirty="0" smtClean="0">
                <a:solidFill>
                  <a:schemeClr val="accent2">
                    <a:lumMod val="75000"/>
                  </a:schemeClr>
                </a:solidFill>
                <a:latin typeface="Calibri" pitchFamily="34" charset="0"/>
                <a:cs typeface="Calibri" pitchFamily="34" charset="0"/>
                <a:sym typeface="Symbol"/>
              </a:rPr>
              <a:t>1</a:t>
            </a:r>
            <a:endParaRPr lang="en-US" sz="2400" dirty="0" smtClean="0">
              <a:solidFill>
                <a:schemeClr val="accent2">
                  <a:lumMod val="75000"/>
                </a:schemeClr>
              </a:solidFill>
              <a:latin typeface="Calibri" pitchFamily="34" charset="0"/>
              <a:cs typeface="Calibri" pitchFamily="34" charset="0"/>
              <a:sym typeface="Symbol"/>
            </a:endParaRPr>
          </a:p>
          <a:p>
            <a:pPr>
              <a:lnSpc>
                <a:spcPct val="90000"/>
              </a:lnSpc>
              <a:spcBef>
                <a:spcPts val="600"/>
              </a:spcBef>
              <a:buSzPct val="90000"/>
            </a:pPr>
            <a:endParaRPr lang="en-US" sz="2400" dirty="0" smtClean="0">
              <a:solidFill>
                <a:schemeClr val="accent2">
                  <a:lumMod val="75000"/>
                </a:schemeClr>
              </a:solidFill>
              <a:latin typeface="Calibri" pitchFamily="34" charset="0"/>
              <a:cs typeface="Calibri" pitchFamily="34" charset="0"/>
              <a:sym typeface="Symbol"/>
            </a:endParaRPr>
          </a:p>
          <a:p>
            <a:pPr>
              <a:lnSpc>
                <a:spcPct val="90000"/>
              </a:lnSpc>
              <a:spcBef>
                <a:spcPts val="600"/>
              </a:spcBef>
              <a:buSzPct val="90000"/>
            </a:pPr>
            <a:endParaRPr lang="en-US" sz="2400" dirty="0" smtClean="0">
              <a:solidFill>
                <a:schemeClr val="accent2">
                  <a:lumMod val="75000"/>
                </a:schemeClr>
              </a:solidFill>
              <a:latin typeface="Calibri" pitchFamily="34" charset="0"/>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p:txBody>
      </p:sp>
      <p:sp>
        <p:nvSpPr>
          <p:cNvPr id="9" name="Content Placeholder 15"/>
          <p:cNvSpPr txBox="1">
            <a:spLocks/>
          </p:cNvSpPr>
          <p:nvPr/>
        </p:nvSpPr>
        <p:spPr>
          <a:xfrm>
            <a:off x="6304353" y="2642066"/>
            <a:ext cx="2595446" cy="4315027"/>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EUF</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00B050" mc:Ignorable=""/>
              </a:solidFill>
              <a:effectLst/>
              <a:uLnTx/>
              <a:uFillTx/>
              <a:latin typeface="Calibri" pitchFamily="34" charset="0"/>
              <a:ea typeface="+mn-ea"/>
              <a:cs typeface="Calibri" pitchFamily="34" charset="0"/>
              <a:sym typeface="Symbol"/>
            </a:endParaRP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6</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f(v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4</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7</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f(v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5</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6</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7</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a:t>
            </a:r>
            <a:endPar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3</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b,</a:t>
            </a:r>
            <a:endPar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4</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1</a:t>
            </a:r>
            <a:endPar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lvl="0">
              <a:lnSpc>
                <a:spcPct val="90000"/>
              </a:lnSpc>
              <a:spcBef>
                <a:spcPts val="600"/>
              </a:spcBef>
              <a:buSzPct val="90000"/>
            </a:pPr>
            <a:endPar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p>
          <a:p>
            <a:pPr>
              <a:lnSpc>
                <a:spcPct val="90000"/>
              </a:lnSpc>
              <a:spcBef>
                <a:spcPts val="600"/>
              </a:spcBef>
              <a:buSzPct val="90000"/>
            </a:pPr>
            <a:endPar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p:txBody>
      </p:sp>
      <p:sp>
        <p:nvSpPr>
          <p:cNvPr id="10" name="Content Placeholder 15"/>
          <p:cNvSpPr txBox="1">
            <a:spLocks/>
          </p:cNvSpPr>
          <p:nvPr/>
        </p:nvSpPr>
        <p:spPr>
          <a:xfrm>
            <a:off x="645350" y="5298966"/>
            <a:ext cx="7548284" cy="332399"/>
          </a:xfrm>
          <a:prstGeom prst="rect">
            <a:avLst/>
          </a:prstGeom>
        </p:spPr>
        <p:txBody>
          <a:bodyPr vert="horz" lIns="0" tIns="0" rIns="0" bIns="0" rtlCol="0">
            <a:spAutoFit/>
          </a:bodyPr>
          <a:lstStyle/>
          <a:p>
            <a:pPr lvl="0">
              <a:lnSpc>
                <a:spcPct val="90000"/>
              </a:lnSpc>
              <a:spcBef>
                <a:spcPts val="600"/>
              </a:spcBef>
              <a:buSzPct val="90000"/>
            </a:pPr>
            <a:r>
              <a:rPr lang="en-US" sz="2400" noProof="0" dirty="0" smtClean="0">
                <a:solidFill>
                  <a:schemeClr val="bg1"/>
                </a:solidFill>
                <a:latin typeface="Calibri" pitchFamily="34" charset="0"/>
                <a:cs typeface="Calibri" pitchFamily="34" charset="0"/>
                <a:sym typeface="Symbol"/>
              </a:rPr>
              <a:t>Propagating </a:t>
            </a:r>
            <a:r>
              <a:rPr lang="en-US" sz="2400" dirty="0" smtClean="0">
                <a:solidFill>
                  <a:schemeClr val="bg1"/>
                </a:solidFill>
                <a:latin typeface="Calibri" pitchFamily="34" charset="0"/>
                <a:cs typeface="Calibri" pitchFamily="34" charset="0"/>
                <a:sym typeface="Symbol"/>
              </a:rPr>
              <a:t>v</a:t>
            </a:r>
            <a:r>
              <a:rPr lang="en-US" sz="2400" baseline="-25000" dirty="0" smtClean="0">
                <a:solidFill>
                  <a:schemeClr val="bg1"/>
                </a:solidFill>
                <a:latin typeface="Calibri" pitchFamily="34" charset="0"/>
                <a:cs typeface="Calibri" pitchFamily="34" charset="0"/>
                <a:sym typeface="Symbol"/>
              </a:rPr>
              <a:t>5</a:t>
            </a:r>
            <a:r>
              <a:rPr lang="en-US" sz="2400" dirty="0" smtClean="0">
                <a:solidFill>
                  <a:schemeClr val="bg1"/>
                </a:solidFill>
                <a:latin typeface="Calibri" pitchFamily="34" charset="0"/>
                <a:cs typeface="Calibri" pitchFamily="34" charset="0"/>
                <a:sym typeface="Symbol"/>
              </a:rPr>
              <a:t> = v</a:t>
            </a:r>
            <a:r>
              <a:rPr lang="en-US" sz="2400" baseline="-25000" dirty="0" smtClean="0">
                <a:solidFill>
                  <a:schemeClr val="bg1"/>
                </a:solidFill>
                <a:latin typeface="Calibri" pitchFamily="34" charset="0"/>
                <a:cs typeface="Calibri" pitchFamily="34" charset="0"/>
                <a:sym typeface="Symbol"/>
              </a:rPr>
              <a:t>1</a:t>
            </a:r>
            <a:r>
              <a:rPr lang="en-US" sz="2400" noProof="0" dirty="0" smtClean="0">
                <a:solidFill>
                  <a:schemeClr val="bg1"/>
                </a:solidFill>
                <a:latin typeface="Calibri" pitchFamily="34" charset="0"/>
                <a:cs typeface="Calibri" pitchFamily="34" charset="0"/>
                <a:sym typeface="Symbol"/>
              </a:rPr>
              <a:t>  </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p:txBody>
      </p:sp>
    </p:spTree>
    <p:extLst>
      <p:ext uri="{BB962C8B-B14F-4D97-AF65-F5344CB8AC3E}">
        <p14:creationId xmlns:p14="http://schemas.microsoft.com/office/powerpoint/2007/7/12/main" val="3904854891"/>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NO procedure: Example</a:t>
            </a:r>
            <a:endParaRPr lang="en-US" dirty="0"/>
          </a:p>
        </p:txBody>
      </p:sp>
      <p:sp>
        <p:nvSpPr>
          <p:cNvPr id="6" name="Content Placeholder 15"/>
          <p:cNvSpPr>
            <a:spLocks noGrp="1"/>
          </p:cNvSpPr>
          <p:nvPr>
            <p:ph idx="1"/>
          </p:nvPr>
        </p:nvSpPr>
        <p:spPr>
          <a:xfrm>
            <a:off x="680236" y="1808455"/>
            <a:ext cx="7548284" cy="332399"/>
          </a:xfrm>
        </p:spPr>
        <p:txBody>
          <a:bodyPr/>
          <a:lstStyle/>
          <a:p>
            <a:pPr marL="0" lvl="0" indent="0">
              <a:spcBef>
                <a:spcPts val="600"/>
              </a:spcBef>
              <a:buNone/>
            </a:pPr>
            <a:r>
              <a:rPr lang="en-US" sz="2400" dirty="0" smtClean="0">
                <a:cs typeface="Calibri" pitchFamily="34" charset="0"/>
                <a:sym typeface="Symbol"/>
              </a:rPr>
              <a:t>b + 2 = c, f(read(write(a,b,3), c-2)) ≠ f(c-b+1)</a:t>
            </a:r>
          </a:p>
        </p:txBody>
      </p:sp>
      <p:sp>
        <p:nvSpPr>
          <p:cNvPr id="7" name="Content Placeholder 15"/>
          <p:cNvSpPr txBox="1">
            <a:spLocks/>
          </p:cNvSpPr>
          <p:nvPr/>
        </p:nvSpPr>
        <p:spPr>
          <a:xfrm>
            <a:off x="700433" y="2642066"/>
            <a:ext cx="1844463" cy="3197798"/>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Arithmetic</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b + 2 = c,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1</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3,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3</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b,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5</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3,</a:t>
            </a:r>
          </a:p>
          <a:p>
            <a:pPr>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4</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1</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a:t>
            </a:r>
          </a:p>
          <a:p>
            <a:pPr lvl="0">
              <a:lnSpc>
                <a:spcPct val="90000"/>
              </a:lnSpc>
              <a:spcBef>
                <a:spcPts val="600"/>
              </a:spcBef>
              <a:buSzPct val="90000"/>
            </a:pP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p:txBody>
      </p:sp>
      <p:sp>
        <p:nvSpPr>
          <p:cNvPr id="8" name="Content Placeholder 15"/>
          <p:cNvSpPr txBox="1">
            <a:spLocks/>
          </p:cNvSpPr>
          <p:nvPr/>
        </p:nvSpPr>
        <p:spPr>
          <a:xfrm>
            <a:off x="3126902" y="2642066"/>
            <a:ext cx="2595446" cy="3120854"/>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rPr>
              <a:t>Arrays</a:t>
            </a:r>
          </a:p>
          <a:p>
            <a:pPr>
              <a:lnSpc>
                <a:spcPct val="90000"/>
              </a:lnSpc>
              <a:spcBef>
                <a:spcPts val="600"/>
              </a:spcBef>
              <a:buSzPct val="90000"/>
            </a:pPr>
            <a:r>
              <a:rPr lang="en-US" sz="2400" dirty="0" smtClean="0">
                <a:solidFill>
                  <a:schemeClr val="accent2">
                    <a:lumMod val="75000"/>
                  </a:schemeClr>
                </a:solidFill>
                <a:latin typeface="Calibri" pitchFamily="34" charset="0"/>
                <a:cs typeface="Calibri" pitchFamily="34" charset="0"/>
                <a:sym typeface="Symbol"/>
              </a:rPr>
              <a:t>v</a:t>
            </a:r>
            <a:r>
              <a:rPr lang="en-US" sz="2400" baseline="-25000" dirty="0" smtClean="0">
                <a:solidFill>
                  <a:schemeClr val="accent2">
                    <a:lumMod val="75000"/>
                  </a:schemeClr>
                </a:solidFill>
                <a:latin typeface="Calibri" pitchFamily="34" charset="0"/>
                <a:cs typeface="Calibri" pitchFamily="34" charset="0"/>
                <a:sym typeface="Symbol"/>
              </a:rPr>
              <a:t>2</a:t>
            </a:r>
            <a:r>
              <a:rPr lang="en-US" sz="2400" dirty="0" smtClean="0">
                <a:solidFill>
                  <a:schemeClr val="accent2">
                    <a:lumMod val="75000"/>
                  </a:schemeClr>
                </a:solidFill>
                <a:latin typeface="Calibri" pitchFamily="34" charset="0"/>
                <a:cs typeface="Calibri" pitchFamily="34" charset="0"/>
                <a:sym typeface="Symbol"/>
              </a:rPr>
              <a:t>  write(a, b, v</a:t>
            </a:r>
            <a:r>
              <a:rPr lang="en-US" sz="2400" baseline="-25000" dirty="0" smtClean="0">
                <a:solidFill>
                  <a:schemeClr val="accent2">
                    <a:lumMod val="75000"/>
                  </a:schemeClr>
                </a:solidFill>
                <a:latin typeface="Calibri" pitchFamily="34" charset="0"/>
                <a:cs typeface="Calibri" pitchFamily="34" charset="0"/>
                <a:sym typeface="Symbol"/>
              </a:rPr>
              <a:t>1</a:t>
            </a:r>
            <a:r>
              <a:rPr lang="en-US" sz="2400" dirty="0" smtClean="0">
                <a:solidFill>
                  <a:schemeClr val="accent2">
                    <a:lumMod val="75000"/>
                  </a:schemeClr>
                </a:solidFill>
                <a:latin typeface="Calibri" pitchFamily="34" charset="0"/>
                <a:cs typeface="Calibri" pitchFamily="34" charset="0"/>
                <a:sym typeface="Symbol"/>
              </a:rPr>
              <a:t>), v</a:t>
            </a:r>
            <a:r>
              <a:rPr lang="en-US" sz="2400" baseline="-25000" dirty="0" smtClean="0">
                <a:solidFill>
                  <a:schemeClr val="accent2">
                    <a:lumMod val="75000"/>
                  </a:schemeClr>
                </a:solidFill>
                <a:latin typeface="Calibri" pitchFamily="34" charset="0"/>
                <a:cs typeface="Calibri" pitchFamily="34" charset="0"/>
                <a:sym typeface="Symbol"/>
              </a:rPr>
              <a:t>4</a:t>
            </a:r>
            <a:r>
              <a:rPr lang="en-US" sz="2400" dirty="0" smtClean="0">
                <a:solidFill>
                  <a:schemeClr val="accent2">
                    <a:lumMod val="75000"/>
                  </a:schemeClr>
                </a:solidFill>
                <a:latin typeface="Calibri" pitchFamily="34" charset="0"/>
                <a:cs typeface="Calibri" pitchFamily="34" charset="0"/>
                <a:sym typeface="Symbol"/>
              </a:rPr>
              <a:t>  read(v</a:t>
            </a:r>
            <a:r>
              <a:rPr lang="en-US" sz="2400" baseline="-25000" dirty="0" smtClean="0">
                <a:solidFill>
                  <a:schemeClr val="accent2">
                    <a:lumMod val="75000"/>
                  </a:schemeClr>
                </a:solidFill>
                <a:latin typeface="Calibri" pitchFamily="34" charset="0"/>
                <a:cs typeface="Calibri" pitchFamily="34" charset="0"/>
                <a:sym typeface="Symbol"/>
              </a:rPr>
              <a:t>2</a:t>
            </a:r>
            <a:r>
              <a:rPr lang="en-US" sz="2400" dirty="0" smtClean="0">
                <a:solidFill>
                  <a:schemeClr val="accent2">
                    <a:lumMod val="75000"/>
                  </a:schemeClr>
                </a:solidFill>
                <a:latin typeface="Calibri" pitchFamily="34" charset="0"/>
                <a:cs typeface="Calibri" pitchFamily="34" charset="0"/>
                <a:sym typeface="Symbol"/>
              </a:rPr>
              <a:t>, v</a:t>
            </a:r>
            <a:r>
              <a:rPr lang="en-US" sz="2400" baseline="-25000" dirty="0" smtClean="0">
                <a:solidFill>
                  <a:schemeClr val="accent2">
                    <a:lumMod val="75000"/>
                  </a:schemeClr>
                </a:solidFill>
                <a:latin typeface="Calibri" pitchFamily="34" charset="0"/>
                <a:cs typeface="Calibri" pitchFamily="34" charset="0"/>
                <a:sym typeface="Symbol"/>
              </a:rPr>
              <a:t>3</a:t>
            </a:r>
            <a:r>
              <a:rPr lang="en-US" sz="2400" dirty="0" smtClean="0">
                <a:solidFill>
                  <a:schemeClr val="accent2">
                    <a:lumMod val="75000"/>
                  </a:schemeClr>
                </a:solidFill>
                <a:latin typeface="Calibri" pitchFamily="34" charset="0"/>
                <a:cs typeface="Calibri" pitchFamily="34" charset="0"/>
                <a:sym typeface="Symbol"/>
              </a:rPr>
              <a:t>),</a:t>
            </a:r>
          </a:p>
          <a:p>
            <a:pPr>
              <a:lnSpc>
                <a:spcPct val="90000"/>
              </a:lnSpc>
              <a:spcBef>
                <a:spcPts val="600"/>
              </a:spcBef>
              <a:buSzPct val="90000"/>
            </a:pPr>
            <a:r>
              <a:rPr lang="en-US" sz="2400" dirty="0" smtClean="0">
                <a:solidFill>
                  <a:schemeClr val="accent2">
                    <a:lumMod val="75000"/>
                  </a:schemeClr>
                </a:solidFill>
                <a:latin typeface="Calibri" pitchFamily="34" charset="0"/>
                <a:cs typeface="Calibri" pitchFamily="34" charset="0"/>
                <a:sym typeface="Symbol"/>
              </a:rPr>
              <a:t>v</a:t>
            </a:r>
            <a:r>
              <a:rPr lang="en-US" sz="2400" baseline="-25000" dirty="0" smtClean="0">
                <a:solidFill>
                  <a:schemeClr val="accent2">
                    <a:lumMod val="75000"/>
                  </a:schemeClr>
                </a:solidFill>
                <a:latin typeface="Calibri" pitchFamily="34" charset="0"/>
                <a:cs typeface="Calibri" pitchFamily="34" charset="0"/>
                <a:sym typeface="Symbol"/>
              </a:rPr>
              <a:t>3</a:t>
            </a:r>
            <a:r>
              <a:rPr lang="en-US" sz="2400" dirty="0" smtClean="0">
                <a:solidFill>
                  <a:schemeClr val="accent2">
                    <a:lumMod val="75000"/>
                  </a:schemeClr>
                </a:solidFill>
                <a:latin typeface="Calibri" pitchFamily="34" charset="0"/>
                <a:cs typeface="Calibri" pitchFamily="34" charset="0"/>
                <a:sym typeface="Symbol"/>
              </a:rPr>
              <a:t> = b,</a:t>
            </a:r>
          </a:p>
          <a:p>
            <a:pPr>
              <a:lnSpc>
                <a:spcPct val="90000"/>
              </a:lnSpc>
              <a:spcBef>
                <a:spcPts val="600"/>
              </a:spcBef>
              <a:buSzPct val="90000"/>
            </a:pPr>
            <a:r>
              <a:rPr lang="en-US" sz="2400" dirty="0" smtClean="0">
                <a:solidFill>
                  <a:schemeClr val="accent2">
                    <a:lumMod val="75000"/>
                  </a:schemeClr>
                </a:solidFill>
                <a:latin typeface="Calibri" pitchFamily="34" charset="0"/>
                <a:cs typeface="Calibri" pitchFamily="34" charset="0"/>
                <a:sym typeface="Symbol"/>
              </a:rPr>
              <a:t>v</a:t>
            </a:r>
            <a:r>
              <a:rPr lang="en-US" sz="2400" baseline="-25000" dirty="0" smtClean="0">
                <a:solidFill>
                  <a:schemeClr val="accent2">
                    <a:lumMod val="75000"/>
                  </a:schemeClr>
                </a:solidFill>
                <a:latin typeface="Calibri" pitchFamily="34" charset="0"/>
                <a:cs typeface="Calibri" pitchFamily="34" charset="0"/>
                <a:sym typeface="Symbol"/>
              </a:rPr>
              <a:t>4</a:t>
            </a:r>
            <a:r>
              <a:rPr lang="en-US" sz="2400" dirty="0" smtClean="0">
                <a:solidFill>
                  <a:schemeClr val="accent2">
                    <a:lumMod val="75000"/>
                  </a:schemeClr>
                </a:solidFill>
                <a:latin typeface="Calibri" pitchFamily="34" charset="0"/>
                <a:cs typeface="Calibri" pitchFamily="34" charset="0"/>
                <a:sym typeface="Symbol"/>
              </a:rPr>
              <a:t> = v</a:t>
            </a:r>
            <a:r>
              <a:rPr lang="en-US" sz="2400" baseline="-25000" dirty="0" smtClean="0">
                <a:solidFill>
                  <a:schemeClr val="accent2">
                    <a:lumMod val="75000"/>
                  </a:schemeClr>
                </a:solidFill>
                <a:latin typeface="Calibri" pitchFamily="34" charset="0"/>
                <a:cs typeface="Calibri" pitchFamily="34" charset="0"/>
                <a:sym typeface="Symbol"/>
              </a:rPr>
              <a:t>1</a:t>
            </a:r>
            <a:endParaRPr lang="en-US" sz="2400" dirty="0" smtClean="0">
              <a:solidFill>
                <a:schemeClr val="accent2">
                  <a:lumMod val="75000"/>
                </a:schemeClr>
              </a:solidFill>
              <a:latin typeface="Calibri" pitchFamily="34" charset="0"/>
              <a:cs typeface="Calibri" pitchFamily="34" charset="0"/>
              <a:sym typeface="Symbol"/>
            </a:endParaRPr>
          </a:p>
          <a:p>
            <a:pPr>
              <a:lnSpc>
                <a:spcPct val="90000"/>
              </a:lnSpc>
              <a:spcBef>
                <a:spcPts val="600"/>
              </a:spcBef>
              <a:buSzPct val="90000"/>
            </a:pPr>
            <a:endParaRPr lang="en-US" sz="2400" dirty="0" smtClean="0">
              <a:solidFill>
                <a:schemeClr val="accent2">
                  <a:lumMod val="75000"/>
                </a:schemeClr>
              </a:solidFill>
              <a:latin typeface="Calibri" pitchFamily="34" charset="0"/>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p:txBody>
      </p:sp>
      <p:sp>
        <p:nvSpPr>
          <p:cNvPr id="9" name="Content Placeholder 15"/>
          <p:cNvSpPr txBox="1">
            <a:spLocks/>
          </p:cNvSpPr>
          <p:nvPr/>
        </p:nvSpPr>
        <p:spPr>
          <a:xfrm>
            <a:off x="6304353" y="2642066"/>
            <a:ext cx="2595446" cy="5133713"/>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EUF</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00B050" mc:Ignorable=""/>
              </a:solidFill>
              <a:effectLst/>
              <a:uLnTx/>
              <a:uFillTx/>
              <a:latin typeface="Calibri" pitchFamily="34" charset="0"/>
              <a:ea typeface="+mn-ea"/>
              <a:cs typeface="Calibri" pitchFamily="34" charset="0"/>
              <a:sym typeface="Symbol"/>
            </a:endParaRP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6</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f(</a:t>
            </a:r>
            <a:r>
              <a:rPr lang="en-US" sz="2400" b="1" dirty="0" smtClean="0">
                <a:solidFill>
                  <a:schemeClr val="bg1"/>
                </a:solidFill>
                <a:latin typeface="Calibri" pitchFamily="34" charset="0"/>
                <a:cs typeface="Calibri" pitchFamily="34" charset="0"/>
                <a:sym typeface="Symbol"/>
              </a:rPr>
              <a:t>v</a:t>
            </a:r>
            <a:r>
              <a:rPr lang="en-US" sz="2400" b="1" baseline="-25000" dirty="0" smtClean="0">
                <a:solidFill>
                  <a:schemeClr val="bg1"/>
                </a:solidFill>
                <a:latin typeface="Calibri" pitchFamily="34" charset="0"/>
                <a:cs typeface="Calibri" pitchFamily="34" charset="0"/>
                <a:sym typeface="Symbol"/>
              </a:rPr>
              <a:t>4</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7</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f(</a:t>
            </a:r>
            <a:r>
              <a:rPr lang="en-US" sz="2400" b="1" dirty="0" smtClean="0">
                <a:solidFill>
                  <a:schemeClr val="bg1"/>
                </a:solidFill>
                <a:latin typeface="Calibri" pitchFamily="34" charset="0"/>
                <a:cs typeface="Calibri" pitchFamily="34" charset="0"/>
                <a:sym typeface="Symbol"/>
              </a:rPr>
              <a:t>v</a:t>
            </a:r>
            <a:r>
              <a:rPr lang="en-US" sz="2400" b="1" baseline="-25000" dirty="0" smtClean="0">
                <a:solidFill>
                  <a:schemeClr val="bg1"/>
                </a:solidFill>
                <a:latin typeface="Calibri" pitchFamily="34" charset="0"/>
                <a:cs typeface="Calibri" pitchFamily="34" charset="0"/>
                <a:sym typeface="Symbol"/>
              </a:rPr>
              <a:t>5</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6</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7</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a:t>
            </a:r>
            <a:endPar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3</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b,</a:t>
            </a:r>
            <a:endPar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a:lnSpc>
                <a:spcPct val="90000"/>
              </a:lnSpc>
              <a:spcBef>
                <a:spcPts val="600"/>
              </a:spcBef>
              <a:buSzPct val="90000"/>
            </a:pPr>
            <a:r>
              <a:rPr lang="en-US" sz="2400" b="1" dirty="0" smtClean="0">
                <a:solidFill>
                  <a:schemeClr val="bg1"/>
                </a:solidFill>
                <a:latin typeface="Calibri" pitchFamily="34" charset="0"/>
                <a:cs typeface="Calibri" pitchFamily="34" charset="0"/>
                <a:sym typeface="Symbol"/>
              </a:rPr>
              <a:t>v</a:t>
            </a:r>
            <a:r>
              <a:rPr lang="en-US" sz="2400" b="1" baseline="-25000" dirty="0" smtClean="0">
                <a:solidFill>
                  <a:schemeClr val="bg1"/>
                </a:solidFill>
                <a:latin typeface="Calibri" pitchFamily="34" charset="0"/>
                <a:cs typeface="Calibri" pitchFamily="34" charset="0"/>
                <a:sym typeface="Symbol"/>
              </a:rPr>
              <a:t>4</a:t>
            </a:r>
            <a:r>
              <a:rPr lang="en-US" sz="2400" b="1" dirty="0" smtClean="0">
                <a:solidFill>
                  <a:schemeClr val="bg1"/>
                </a:solidFill>
                <a:latin typeface="Calibri" pitchFamily="34" charset="0"/>
                <a:cs typeface="Calibri" pitchFamily="34" charset="0"/>
                <a:sym typeface="Symbol"/>
              </a:rPr>
              <a:t> = v</a:t>
            </a:r>
            <a:r>
              <a:rPr lang="en-US" sz="2400" b="1" baseline="-25000" dirty="0" smtClean="0">
                <a:solidFill>
                  <a:schemeClr val="bg1"/>
                </a:solidFill>
                <a:latin typeface="Calibri" pitchFamily="34" charset="0"/>
                <a:cs typeface="Calibri" pitchFamily="34" charset="0"/>
                <a:sym typeface="Symbol"/>
              </a:rPr>
              <a:t>1</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a:t>
            </a:r>
            <a:endPar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a:lnSpc>
                <a:spcPct val="90000"/>
              </a:lnSpc>
              <a:spcBef>
                <a:spcPts val="600"/>
              </a:spcBef>
              <a:buSzPct val="90000"/>
            </a:pPr>
            <a:r>
              <a:rPr lang="en-US" sz="2400" b="1" dirty="0" smtClean="0">
                <a:solidFill>
                  <a:schemeClr val="bg1"/>
                </a:solidFill>
                <a:latin typeface="Calibri" pitchFamily="34" charset="0"/>
                <a:cs typeface="Calibri" pitchFamily="34" charset="0"/>
                <a:sym typeface="Symbol"/>
              </a:rPr>
              <a:t>v</a:t>
            </a:r>
            <a:r>
              <a:rPr lang="en-US" sz="2400" b="1" baseline="-25000" dirty="0" smtClean="0">
                <a:solidFill>
                  <a:schemeClr val="bg1"/>
                </a:solidFill>
                <a:latin typeface="Calibri" pitchFamily="34" charset="0"/>
                <a:cs typeface="Calibri" pitchFamily="34" charset="0"/>
                <a:sym typeface="Symbol"/>
              </a:rPr>
              <a:t>5</a:t>
            </a:r>
            <a:r>
              <a:rPr lang="en-US" sz="2400" b="1" dirty="0" smtClean="0">
                <a:solidFill>
                  <a:schemeClr val="bg1"/>
                </a:solidFill>
                <a:latin typeface="Calibri" pitchFamily="34" charset="0"/>
                <a:cs typeface="Calibri" pitchFamily="34" charset="0"/>
                <a:sym typeface="Symbol"/>
              </a:rPr>
              <a:t> = v</a:t>
            </a:r>
            <a:r>
              <a:rPr lang="en-US" sz="2400" b="1" baseline="-25000" dirty="0" smtClean="0">
                <a:solidFill>
                  <a:schemeClr val="bg1"/>
                </a:solidFill>
                <a:latin typeface="Calibri" pitchFamily="34" charset="0"/>
                <a:cs typeface="Calibri" pitchFamily="34" charset="0"/>
                <a:sym typeface="Symbol"/>
              </a:rPr>
              <a:t>1</a:t>
            </a:r>
            <a:endParaRPr lang="en-US" sz="2400" b="1" dirty="0" smtClean="0">
              <a:solidFill>
                <a:schemeClr val="bg1"/>
              </a:solidFill>
              <a:latin typeface="Calibri" pitchFamily="34" charset="0"/>
              <a:cs typeface="Calibri" pitchFamily="34" charset="0"/>
              <a:sym typeface="Symbol"/>
            </a:endParaRPr>
          </a:p>
          <a:p>
            <a:pPr>
              <a:lnSpc>
                <a:spcPct val="90000"/>
              </a:lnSpc>
              <a:spcBef>
                <a:spcPts val="600"/>
              </a:spcBef>
              <a:buSzPct val="90000"/>
            </a:pPr>
            <a:endPar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lvl="0">
              <a:lnSpc>
                <a:spcPct val="90000"/>
              </a:lnSpc>
              <a:spcBef>
                <a:spcPts val="600"/>
              </a:spcBef>
              <a:buSzPct val="90000"/>
            </a:pPr>
            <a:endPar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p>
          <a:p>
            <a:pPr>
              <a:lnSpc>
                <a:spcPct val="90000"/>
              </a:lnSpc>
              <a:spcBef>
                <a:spcPts val="600"/>
              </a:spcBef>
              <a:buSzPct val="90000"/>
            </a:pPr>
            <a:endPar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p:txBody>
      </p:sp>
      <p:sp>
        <p:nvSpPr>
          <p:cNvPr id="10" name="Content Placeholder 15"/>
          <p:cNvSpPr txBox="1">
            <a:spLocks/>
          </p:cNvSpPr>
          <p:nvPr/>
        </p:nvSpPr>
        <p:spPr>
          <a:xfrm>
            <a:off x="645350" y="5298966"/>
            <a:ext cx="7548284" cy="332399"/>
          </a:xfrm>
          <a:prstGeom prst="rect">
            <a:avLst/>
          </a:prstGeom>
        </p:spPr>
        <p:txBody>
          <a:bodyPr vert="horz" lIns="0" tIns="0" rIns="0" bIns="0" rtlCol="0">
            <a:spAutoFit/>
          </a:bodyPr>
          <a:lstStyle/>
          <a:p>
            <a:pPr lvl="0">
              <a:lnSpc>
                <a:spcPct val="90000"/>
              </a:lnSpc>
              <a:spcBef>
                <a:spcPts val="600"/>
              </a:spcBef>
              <a:buSzPct val="90000"/>
            </a:pPr>
            <a:r>
              <a:rPr lang="en-US" sz="2400" dirty="0" smtClean="0">
                <a:solidFill>
                  <a:schemeClr val="bg1"/>
                </a:solidFill>
                <a:latin typeface="Calibri" pitchFamily="34" charset="0"/>
                <a:cs typeface="Calibri" pitchFamily="34" charset="0"/>
                <a:sym typeface="Symbol"/>
              </a:rPr>
              <a:t>Congruence: </a:t>
            </a:r>
            <a:r>
              <a:rPr lang="en-US" sz="2400" dirty="0" smtClean="0">
                <a:solidFill>
                  <a:schemeClr val="bg1"/>
                </a:solidFill>
                <a:latin typeface="Calibri" pitchFamily="34" charset="0"/>
                <a:cs typeface="Calibri" pitchFamily="34" charset="0"/>
                <a:sym typeface="Wingdings" pitchFamily="2" charset="2"/>
              </a:rPr>
              <a:t> </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6 </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7</a:t>
            </a:r>
            <a:r>
              <a:rPr lang="en-US" sz="2400" dirty="0" smtClean="0">
                <a:solidFill>
                  <a:schemeClr val="bg1"/>
                </a:solidFill>
                <a:latin typeface="Calibri" pitchFamily="34" charset="0"/>
                <a:cs typeface="Calibri" pitchFamily="34" charset="0"/>
                <a:sym typeface="Symbol"/>
              </a:rPr>
              <a:t>  </a:t>
            </a:r>
            <a:r>
              <a:rPr lang="en-US" sz="2400" noProof="0" dirty="0" smtClean="0">
                <a:solidFill>
                  <a:schemeClr val="bg1"/>
                </a:solidFill>
                <a:latin typeface="Calibri" pitchFamily="34" charset="0"/>
                <a:cs typeface="Calibri" pitchFamily="34" charset="0"/>
                <a:sym typeface="Symbol"/>
              </a:rPr>
              <a:t>  </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p:txBody>
      </p:sp>
    </p:spTree>
    <p:extLst>
      <p:ext uri="{BB962C8B-B14F-4D97-AF65-F5344CB8AC3E}">
        <p14:creationId xmlns:p14="http://schemas.microsoft.com/office/powerpoint/2007/7/12/main" val="2861149666"/>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NO procedure: Example</a:t>
            </a:r>
            <a:endParaRPr lang="en-US" dirty="0"/>
          </a:p>
        </p:txBody>
      </p:sp>
      <p:sp>
        <p:nvSpPr>
          <p:cNvPr id="6" name="Content Placeholder 15"/>
          <p:cNvSpPr>
            <a:spLocks noGrp="1"/>
          </p:cNvSpPr>
          <p:nvPr>
            <p:ph idx="1"/>
          </p:nvPr>
        </p:nvSpPr>
        <p:spPr>
          <a:xfrm>
            <a:off x="680236" y="1808455"/>
            <a:ext cx="7548284" cy="332399"/>
          </a:xfrm>
        </p:spPr>
        <p:txBody>
          <a:bodyPr/>
          <a:lstStyle/>
          <a:p>
            <a:pPr marL="0" lvl="0" indent="0">
              <a:spcBef>
                <a:spcPts val="600"/>
              </a:spcBef>
              <a:buNone/>
            </a:pPr>
            <a:r>
              <a:rPr lang="en-US" sz="2400" dirty="0" smtClean="0">
                <a:cs typeface="Calibri" pitchFamily="34" charset="0"/>
                <a:sym typeface="Symbol"/>
              </a:rPr>
              <a:t>b + 2 = c, f(read(write(a,b,3), c-2)) ≠ f(c-b+1)</a:t>
            </a:r>
          </a:p>
        </p:txBody>
      </p:sp>
      <p:sp>
        <p:nvSpPr>
          <p:cNvPr id="7" name="Content Placeholder 15"/>
          <p:cNvSpPr txBox="1">
            <a:spLocks/>
          </p:cNvSpPr>
          <p:nvPr/>
        </p:nvSpPr>
        <p:spPr>
          <a:xfrm>
            <a:off x="700433" y="2642066"/>
            <a:ext cx="1844463" cy="3197798"/>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rPr>
              <a:t>Arithmetic</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b + 2 = c,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1</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3,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3</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b,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5</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3,</a:t>
            </a:r>
          </a:p>
          <a:p>
            <a:pPr>
              <a:lnSpc>
                <a:spcPct val="90000"/>
              </a:lnSpc>
              <a:spcBef>
                <a:spcPts val="6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4</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1</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a:t>
            </a:r>
          </a:p>
          <a:p>
            <a:pPr lvl="0">
              <a:lnSpc>
                <a:spcPct val="90000"/>
              </a:lnSpc>
              <a:spcBef>
                <a:spcPts val="600"/>
              </a:spcBef>
              <a:buSzPct val="90000"/>
            </a:pP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p:txBody>
      </p:sp>
      <p:sp>
        <p:nvSpPr>
          <p:cNvPr id="8" name="Content Placeholder 15"/>
          <p:cNvSpPr txBox="1">
            <a:spLocks/>
          </p:cNvSpPr>
          <p:nvPr/>
        </p:nvSpPr>
        <p:spPr>
          <a:xfrm>
            <a:off x="3126902" y="2642066"/>
            <a:ext cx="2595446" cy="3120854"/>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rPr>
              <a:t>Arrays</a:t>
            </a:r>
          </a:p>
          <a:p>
            <a:pPr>
              <a:lnSpc>
                <a:spcPct val="90000"/>
              </a:lnSpc>
              <a:spcBef>
                <a:spcPts val="600"/>
              </a:spcBef>
              <a:buSzPct val="90000"/>
            </a:pPr>
            <a:r>
              <a:rPr lang="en-US" sz="2400" dirty="0" smtClean="0">
                <a:solidFill>
                  <a:schemeClr val="accent2">
                    <a:lumMod val="75000"/>
                  </a:schemeClr>
                </a:solidFill>
                <a:latin typeface="Calibri" pitchFamily="34" charset="0"/>
                <a:cs typeface="Calibri" pitchFamily="34" charset="0"/>
                <a:sym typeface="Symbol"/>
              </a:rPr>
              <a:t>v</a:t>
            </a:r>
            <a:r>
              <a:rPr lang="en-US" sz="2400" baseline="-25000" dirty="0" smtClean="0">
                <a:solidFill>
                  <a:schemeClr val="accent2">
                    <a:lumMod val="75000"/>
                  </a:schemeClr>
                </a:solidFill>
                <a:latin typeface="Calibri" pitchFamily="34" charset="0"/>
                <a:cs typeface="Calibri" pitchFamily="34" charset="0"/>
                <a:sym typeface="Symbol"/>
              </a:rPr>
              <a:t>2</a:t>
            </a:r>
            <a:r>
              <a:rPr lang="en-US" sz="2400" dirty="0" smtClean="0">
                <a:solidFill>
                  <a:schemeClr val="accent2">
                    <a:lumMod val="75000"/>
                  </a:schemeClr>
                </a:solidFill>
                <a:latin typeface="Calibri" pitchFamily="34" charset="0"/>
                <a:cs typeface="Calibri" pitchFamily="34" charset="0"/>
                <a:sym typeface="Symbol"/>
              </a:rPr>
              <a:t>  write(a, b, v</a:t>
            </a:r>
            <a:r>
              <a:rPr lang="en-US" sz="2400" baseline="-25000" dirty="0" smtClean="0">
                <a:solidFill>
                  <a:schemeClr val="accent2">
                    <a:lumMod val="75000"/>
                  </a:schemeClr>
                </a:solidFill>
                <a:latin typeface="Calibri" pitchFamily="34" charset="0"/>
                <a:cs typeface="Calibri" pitchFamily="34" charset="0"/>
                <a:sym typeface="Symbol"/>
              </a:rPr>
              <a:t>1</a:t>
            </a:r>
            <a:r>
              <a:rPr lang="en-US" sz="2400" dirty="0" smtClean="0">
                <a:solidFill>
                  <a:schemeClr val="accent2">
                    <a:lumMod val="75000"/>
                  </a:schemeClr>
                </a:solidFill>
                <a:latin typeface="Calibri" pitchFamily="34" charset="0"/>
                <a:cs typeface="Calibri" pitchFamily="34" charset="0"/>
                <a:sym typeface="Symbol"/>
              </a:rPr>
              <a:t>), v</a:t>
            </a:r>
            <a:r>
              <a:rPr lang="en-US" sz="2400" baseline="-25000" dirty="0" smtClean="0">
                <a:solidFill>
                  <a:schemeClr val="accent2">
                    <a:lumMod val="75000"/>
                  </a:schemeClr>
                </a:solidFill>
                <a:latin typeface="Calibri" pitchFamily="34" charset="0"/>
                <a:cs typeface="Calibri" pitchFamily="34" charset="0"/>
                <a:sym typeface="Symbol"/>
              </a:rPr>
              <a:t>4</a:t>
            </a:r>
            <a:r>
              <a:rPr lang="en-US" sz="2400" dirty="0" smtClean="0">
                <a:solidFill>
                  <a:schemeClr val="accent2">
                    <a:lumMod val="75000"/>
                  </a:schemeClr>
                </a:solidFill>
                <a:latin typeface="Calibri" pitchFamily="34" charset="0"/>
                <a:cs typeface="Calibri" pitchFamily="34" charset="0"/>
                <a:sym typeface="Symbol"/>
              </a:rPr>
              <a:t>  read(v</a:t>
            </a:r>
            <a:r>
              <a:rPr lang="en-US" sz="2400" baseline="-25000" dirty="0" smtClean="0">
                <a:solidFill>
                  <a:schemeClr val="accent2">
                    <a:lumMod val="75000"/>
                  </a:schemeClr>
                </a:solidFill>
                <a:latin typeface="Calibri" pitchFamily="34" charset="0"/>
                <a:cs typeface="Calibri" pitchFamily="34" charset="0"/>
                <a:sym typeface="Symbol"/>
              </a:rPr>
              <a:t>2</a:t>
            </a:r>
            <a:r>
              <a:rPr lang="en-US" sz="2400" dirty="0" smtClean="0">
                <a:solidFill>
                  <a:schemeClr val="accent2">
                    <a:lumMod val="75000"/>
                  </a:schemeClr>
                </a:solidFill>
                <a:latin typeface="Calibri" pitchFamily="34" charset="0"/>
                <a:cs typeface="Calibri" pitchFamily="34" charset="0"/>
                <a:sym typeface="Symbol"/>
              </a:rPr>
              <a:t>, v</a:t>
            </a:r>
            <a:r>
              <a:rPr lang="en-US" sz="2400" baseline="-25000" dirty="0" smtClean="0">
                <a:solidFill>
                  <a:schemeClr val="accent2">
                    <a:lumMod val="75000"/>
                  </a:schemeClr>
                </a:solidFill>
                <a:latin typeface="Calibri" pitchFamily="34" charset="0"/>
                <a:cs typeface="Calibri" pitchFamily="34" charset="0"/>
                <a:sym typeface="Symbol"/>
              </a:rPr>
              <a:t>3</a:t>
            </a:r>
            <a:r>
              <a:rPr lang="en-US" sz="2400" dirty="0" smtClean="0">
                <a:solidFill>
                  <a:schemeClr val="accent2">
                    <a:lumMod val="75000"/>
                  </a:schemeClr>
                </a:solidFill>
                <a:latin typeface="Calibri" pitchFamily="34" charset="0"/>
                <a:cs typeface="Calibri" pitchFamily="34" charset="0"/>
                <a:sym typeface="Symbol"/>
              </a:rPr>
              <a:t>),</a:t>
            </a:r>
          </a:p>
          <a:p>
            <a:pPr>
              <a:lnSpc>
                <a:spcPct val="90000"/>
              </a:lnSpc>
              <a:spcBef>
                <a:spcPts val="600"/>
              </a:spcBef>
              <a:buSzPct val="90000"/>
            </a:pPr>
            <a:r>
              <a:rPr lang="en-US" sz="2400" dirty="0" smtClean="0">
                <a:solidFill>
                  <a:schemeClr val="accent2">
                    <a:lumMod val="75000"/>
                  </a:schemeClr>
                </a:solidFill>
                <a:latin typeface="Calibri" pitchFamily="34" charset="0"/>
                <a:cs typeface="Calibri" pitchFamily="34" charset="0"/>
                <a:sym typeface="Symbol"/>
              </a:rPr>
              <a:t>v</a:t>
            </a:r>
            <a:r>
              <a:rPr lang="en-US" sz="2400" baseline="-25000" dirty="0" smtClean="0">
                <a:solidFill>
                  <a:schemeClr val="accent2">
                    <a:lumMod val="75000"/>
                  </a:schemeClr>
                </a:solidFill>
                <a:latin typeface="Calibri" pitchFamily="34" charset="0"/>
                <a:cs typeface="Calibri" pitchFamily="34" charset="0"/>
                <a:sym typeface="Symbol"/>
              </a:rPr>
              <a:t>3</a:t>
            </a:r>
            <a:r>
              <a:rPr lang="en-US" sz="2400" dirty="0" smtClean="0">
                <a:solidFill>
                  <a:schemeClr val="accent2">
                    <a:lumMod val="75000"/>
                  </a:schemeClr>
                </a:solidFill>
                <a:latin typeface="Calibri" pitchFamily="34" charset="0"/>
                <a:cs typeface="Calibri" pitchFamily="34" charset="0"/>
                <a:sym typeface="Symbol"/>
              </a:rPr>
              <a:t> = b,</a:t>
            </a:r>
          </a:p>
          <a:p>
            <a:pPr>
              <a:lnSpc>
                <a:spcPct val="90000"/>
              </a:lnSpc>
              <a:spcBef>
                <a:spcPts val="600"/>
              </a:spcBef>
              <a:buSzPct val="90000"/>
            </a:pPr>
            <a:r>
              <a:rPr lang="en-US" sz="2400" dirty="0" smtClean="0">
                <a:solidFill>
                  <a:schemeClr val="accent2">
                    <a:lumMod val="75000"/>
                  </a:schemeClr>
                </a:solidFill>
                <a:latin typeface="Calibri" pitchFamily="34" charset="0"/>
                <a:cs typeface="Calibri" pitchFamily="34" charset="0"/>
                <a:sym typeface="Symbol"/>
              </a:rPr>
              <a:t>v</a:t>
            </a:r>
            <a:r>
              <a:rPr lang="en-US" sz="2400" baseline="-25000" dirty="0" smtClean="0">
                <a:solidFill>
                  <a:schemeClr val="accent2">
                    <a:lumMod val="75000"/>
                  </a:schemeClr>
                </a:solidFill>
                <a:latin typeface="Calibri" pitchFamily="34" charset="0"/>
                <a:cs typeface="Calibri" pitchFamily="34" charset="0"/>
                <a:sym typeface="Symbol"/>
              </a:rPr>
              <a:t>4</a:t>
            </a:r>
            <a:r>
              <a:rPr lang="en-US" sz="2400" dirty="0" smtClean="0">
                <a:solidFill>
                  <a:schemeClr val="accent2">
                    <a:lumMod val="75000"/>
                  </a:schemeClr>
                </a:solidFill>
                <a:latin typeface="Calibri" pitchFamily="34" charset="0"/>
                <a:cs typeface="Calibri" pitchFamily="34" charset="0"/>
                <a:sym typeface="Symbol"/>
              </a:rPr>
              <a:t> = v</a:t>
            </a:r>
            <a:r>
              <a:rPr lang="en-US" sz="2400" baseline="-25000" dirty="0" smtClean="0">
                <a:solidFill>
                  <a:schemeClr val="accent2">
                    <a:lumMod val="75000"/>
                  </a:schemeClr>
                </a:solidFill>
                <a:latin typeface="Calibri" pitchFamily="34" charset="0"/>
                <a:cs typeface="Calibri" pitchFamily="34" charset="0"/>
                <a:sym typeface="Symbol"/>
              </a:rPr>
              <a:t>1</a:t>
            </a:r>
            <a:endParaRPr lang="en-US" sz="2400" dirty="0" smtClean="0">
              <a:solidFill>
                <a:schemeClr val="accent2">
                  <a:lumMod val="75000"/>
                </a:schemeClr>
              </a:solidFill>
              <a:latin typeface="Calibri" pitchFamily="34" charset="0"/>
              <a:cs typeface="Calibri" pitchFamily="34" charset="0"/>
              <a:sym typeface="Symbol"/>
            </a:endParaRPr>
          </a:p>
          <a:p>
            <a:pPr>
              <a:lnSpc>
                <a:spcPct val="90000"/>
              </a:lnSpc>
              <a:spcBef>
                <a:spcPts val="600"/>
              </a:spcBef>
              <a:buSzPct val="90000"/>
            </a:pPr>
            <a:endParaRPr lang="en-US" sz="2400" dirty="0" smtClean="0">
              <a:solidFill>
                <a:schemeClr val="accent2">
                  <a:lumMod val="75000"/>
                </a:schemeClr>
              </a:solidFill>
              <a:latin typeface="Calibri" pitchFamily="34" charset="0"/>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p:txBody>
      </p:sp>
      <p:sp>
        <p:nvSpPr>
          <p:cNvPr id="9" name="Content Placeholder 15"/>
          <p:cNvSpPr txBox="1">
            <a:spLocks/>
          </p:cNvSpPr>
          <p:nvPr/>
        </p:nvSpPr>
        <p:spPr>
          <a:xfrm>
            <a:off x="6304353" y="2642066"/>
            <a:ext cx="2595446" cy="5543056"/>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6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EUF</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00B050" mc:Ignorable=""/>
              </a:solidFill>
              <a:effectLst/>
              <a:uLnTx/>
              <a:uFillTx/>
              <a:latin typeface="Calibri" pitchFamily="34" charset="0"/>
              <a:ea typeface="+mn-ea"/>
              <a:cs typeface="Calibri" pitchFamily="34" charset="0"/>
              <a:sym typeface="Symbol"/>
            </a:endParaRP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6</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f(v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4</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7</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f(v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5</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p>
          <a:p>
            <a:pPr lvl="0">
              <a:lnSpc>
                <a:spcPct val="90000"/>
              </a:lnSpc>
              <a:spcBef>
                <a:spcPts val="600"/>
              </a:spcBef>
              <a:buSzPct val="90000"/>
            </a:pPr>
            <a:r>
              <a:rPr lang="en-US" sz="2400" b="1" dirty="0" smtClean="0">
                <a:solidFill>
                  <a:schemeClr val="bg1"/>
                </a:solidFill>
                <a:latin typeface="Calibri" pitchFamily="34" charset="0"/>
                <a:cs typeface="Calibri" pitchFamily="34" charset="0"/>
                <a:sym typeface="Symbol"/>
              </a:rPr>
              <a:t>v</a:t>
            </a:r>
            <a:r>
              <a:rPr lang="en-US" sz="2400" b="1" baseline="-25000" dirty="0" smtClean="0">
                <a:solidFill>
                  <a:schemeClr val="bg1"/>
                </a:solidFill>
                <a:latin typeface="Calibri" pitchFamily="34" charset="0"/>
                <a:cs typeface="Calibri" pitchFamily="34" charset="0"/>
                <a:sym typeface="Symbol"/>
              </a:rPr>
              <a:t>6</a:t>
            </a:r>
            <a:r>
              <a:rPr lang="en-US" sz="2400" b="1" dirty="0" smtClean="0">
                <a:solidFill>
                  <a:schemeClr val="bg1"/>
                </a:solidFill>
                <a:latin typeface="Calibri" pitchFamily="34" charset="0"/>
                <a:cs typeface="Calibri" pitchFamily="34" charset="0"/>
                <a:sym typeface="Symbol"/>
              </a:rPr>
              <a:t> ≠ v</a:t>
            </a:r>
            <a:r>
              <a:rPr lang="en-US" sz="2400" b="1" baseline="-25000" dirty="0" smtClean="0">
                <a:solidFill>
                  <a:schemeClr val="bg1"/>
                </a:solidFill>
                <a:latin typeface="Calibri" pitchFamily="34" charset="0"/>
                <a:cs typeface="Calibri" pitchFamily="34" charset="0"/>
                <a:sym typeface="Symbol"/>
              </a:rPr>
              <a:t>7</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a:t>
            </a:r>
            <a:endPar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3</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b,</a:t>
            </a:r>
            <a:endPar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4</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1</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a:t>
            </a:r>
            <a:endPar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5</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v</a:t>
            </a:r>
            <a:r>
              <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1</a:t>
            </a: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 </a:t>
            </a:r>
          </a:p>
          <a:p>
            <a:pPr lvl="0">
              <a:lnSpc>
                <a:spcPct val="90000"/>
              </a:lnSpc>
              <a:spcBef>
                <a:spcPts val="600"/>
              </a:spcBef>
              <a:buSzPct val="90000"/>
            </a:pPr>
            <a:r>
              <a:rPr lang="en-US" sz="2400" b="1" dirty="0" smtClean="0">
                <a:solidFill>
                  <a:schemeClr val="bg1"/>
                </a:solidFill>
                <a:latin typeface="Calibri" pitchFamily="34" charset="0"/>
                <a:cs typeface="Calibri" pitchFamily="34" charset="0"/>
                <a:sym typeface="Symbol"/>
              </a:rPr>
              <a:t>v</a:t>
            </a:r>
            <a:r>
              <a:rPr lang="en-US" sz="2400" b="1" baseline="-25000" dirty="0" smtClean="0">
                <a:solidFill>
                  <a:schemeClr val="bg1"/>
                </a:solidFill>
                <a:latin typeface="Calibri" pitchFamily="34" charset="0"/>
                <a:cs typeface="Calibri" pitchFamily="34" charset="0"/>
                <a:sym typeface="Symbol"/>
              </a:rPr>
              <a:t>6</a:t>
            </a:r>
            <a:r>
              <a:rPr lang="en-US" sz="2400" b="1" dirty="0" smtClean="0">
                <a:solidFill>
                  <a:schemeClr val="bg1"/>
                </a:solidFill>
                <a:latin typeface="Calibri" pitchFamily="34" charset="0"/>
                <a:cs typeface="Calibri" pitchFamily="34" charset="0"/>
                <a:sym typeface="Symbol"/>
              </a:rPr>
              <a:t> = v</a:t>
            </a:r>
            <a:r>
              <a:rPr lang="en-US" sz="2400" b="1" baseline="-25000" dirty="0" smtClean="0">
                <a:solidFill>
                  <a:schemeClr val="bg1"/>
                </a:solidFill>
                <a:latin typeface="Calibri" pitchFamily="34" charset="0"/>
                <a:cs typeface="Calibri" pitchFamily="34" charset="0"/>
                <a:sym typeface="Symbol"/>
              </a:rPr>
              <a:t>7</a:t>
            </a:r>
            <a:endParaRPr lang="en-US" sz="2400" b="1" dirty="0" smtClean="0">
              <a:solidFill>
                <a:schemeClr val="bg1"/>
              </a:solidFill>
              <a:latin typeface="Calibri" pitchFamily="34" charset="0"/>
              <a:cs typeface="Calibri" pitchFamily="34" charset="0"/>
              <a:sym typeface="Symbol"/>
            </a:endParaRPr>
          </a:p>
          <a:p>
            <a:pPr>
              <a:lnSpc>
                <a:spcPct val="90000"/>
              </a:lnSpc>
              <a:spcBef>
                <a:spcPts val="600"/>
              </a:spcBef>
              <a:buSzPct val="90000"/>
            </a:pPr>
            <a:endPar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lvl="0">
              <a:lnSpc>
                <a:spcPct val="90000"/>
              </a:lnSpc>
              <a:spcBef>
                <a:spcPts val="600"/>
              </a:spcBef>
              <a:buSzPct val="90000"/>
            </a:pPr>
            <a:endParaRPr lang="en-US" sz="2400" baseline="-250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lvl="0">
              <a:lnSpc>
                <a:spcPct val="90000"/>
              </a:lnSpc>
              <a:spcBef>
                <a:spcPts val="600"/>
              </a:spcBef>
              <a:buSzPct val="90000"/>
            </a:pPr>
            <a:r>
              <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rPr>
              <a:t> </a:t>
            </a:r>
          </a:p>
          <a:p>
            <a:pPr>
              <a:lnSpc>
                <a:spcPct val="90000"/>
              </a:lnSpc>
              <a:spcBef>
                <a:spcPts val="600"/>
              </a:spcBef>
              <a:buSzPct val="90000"/>
            </a:pPr>
            <a:endParaRPr lang="en-US" sz="2400" dirty="0" smtClean="0">
              <a:solidFill>
                <a:srgbClr xmlns:mc="http://schemas.openxmlformats.org/markup-compatibility/2006" xmlns:a14="http://schemas.microsoft.com/office/drawing/2007/7/7/main" val="00B050" mc:Ignorable=""/>
              </a:solidFill>
              <a:latin typeface="Calibri" pitchFamily="34" charset="0"/>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a:p>
            <a:pPr marL="0" marR="0" lvl="0" indent="0"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a typeface="+mn-ea"/>
              <a:cs typeface="Calibri" pitchFamily="34" charset="0"/>
              <a:sym typeface="Symbol"/>
            </a:endParaRPr>
          </a:p>
        </p:txBody>
      </p:sp>
      <p:sp>
        <p:nvSpPr>
          <p:cNvPr id="10" name="Content Placeholder 15"/>
          <p:cNvSpPr txBox="1">
            <a:spLocks/>
          </p:cNvSpPr>
          <p:nvPr/>
        </p:nvSpPr>
        <p:spPr>
          <a:xfrm>
            <a:off x="645350" y="5298966"/>
            <a:ext cx="7548284" cy="332399"/>
          </a:xfrm>
          <a:prstGeom prst="rect">
            <a:avLst/>
          </a:prstGeom>
        </p:spPr>
        <p:txBody>
          <a:bodyPr vert="horz" lIns="0" tIns="0" rIns="0" bIns="0" rtlCol="0">
            <a:spAutoFit/>
          </a:bodyPr>
          <a:lstStyle/>
          <a:p>
            <a:pPr lvl="0">
              <a:lnSpc>
                <a:spcPct val="90000"/>
              </a:lnSpc>
              <a:spcBef>
                <a:spcPts val="600"/>
              </a:spcBef>
              <a:buSzPct val="90000"/>
            </a:pPr>
            <a:r>
              <a:rPr lang="en-US" sz="2400" dirty="0" err="1" smtClean="0">
                <a:solidFill>
                  <a:schemeClr val="bg1"/>
                </a:solidFill>
                <a:latin typeface="Calibri" pitchFamily="34" charset="0"/>
                <a:cs typeface="Calibri" pitchFamily="34" charset="0"/>
                <a:sym typeface="Symbol"/>
              </a:rPr>
              <a:t>Unsatisfiable</a:t>
            </a:r>
            <a:r>
              <a:rPr lang="en-US" sz="2400" noProof="0" dirty="0" smtClean="0">
                <a:solidFill>
                  <a:schemeClr val="bg1"/>
                </a:solidFill>
                <a:latin typeface="Calibri" pitchFamily="34" charset="0"/>
                <a:cs typeface="Calibri" pitchFamily="34" charset="0"/>
                <a:sym typeface="Symbol"/>
              </a:rPr>
              <a:t>  </a:t>
            </a:r>
            <a:endParaRPr kumimoji="0" lang="en-US" sz="24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Calibri" pitchFamily="34" charset="0"/>
              <a:sym typeface="Symbol"/>
            </a:endParaRPr>
          </a:p>
        </p:txBody>
      </p:sp>
    </p:spTree>
    <p:extLst>
      <p:ext uri="{BB962C8B-B14F-4D97-AF65-F5344CB8AC3E}">
        <p14:creationId xmlns:p14="http://schemas.microsoft.com/office/powerpoint/2007/7/12/main" val="235019708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381000" y="1412875"/>
            <a:ext cx="8382000" cy="861774"/>
          </a:xfrm>
        </p:spPr>
        <p:txBody>
          <a:bodyPr/>
          <a:lstStyle/>
          <a:p>
            <a:pPr marL="0" indent="0">
              <a:buNone/>
            </a:pPr>
            <a:r>
              <a:rPr lang="en-US" dirty="0" smtClean="0"/>
              <a:t>NNF?</a:t>
            </a:r>
          </a:p>
          <a:p>
            <a:pPr marL="0" indent="0">
              <a:buNone/>
            </a:pPr>
            <a:r>
              <a:rPr lang="en-US" dirty="0" smtClean="0"/>
              <a:t>(</a:t>
            </a:r>
            <a:r>
              <a:rPr lang="en-US" i="1" dirty="0" smtClean="0"/>
              <a:t>p </a:t>
            </a:r>
            <a:r>
              <a:rPr lang="en-US" dirty="0">
                <a:sym typeface="Symbol"/>
              </a:rPr>
              <a:t> </a:t>
            </a:r>
            <a:r>
              <a:rPr lang="en-US" dirty="0" smtClean="0">
                <a:sym typeface="Symbol"/>
              </a:rPr>
              <a:t></a:t>
            </a:r>
            <a:r>
              <a:rPr lang="en-US" i="1" dirty="0" smtClean="0">
                <a:sym typeface="Symbol"/>
              </a:rPr>
              <a:t>q</a:t>
            </a:r>
            <a:r>
              <a:rPr lang="en-US" dirty="0" smtClean="0">
                <a:sym typeface="Symbol"/>
              </a:rPr>
              <a:t>)  (</a:t>
            </a:r>
            <a:r>
              <a:rPr lang="en-US" i="1" dirty="0" smtClean="0">
                <a:sym typeface="Symbol"/>
              </a:rPr>
              <a:t>q</a:t>
            </a:r>
            <a:r>
              <a:rPr lang="en-US" dirty="0" smtClean="0">
                <a:sym typeface="Symbol"/>
              </a:rPr>
              <a:t>  </a:t>
            </a:r>
            <a:r>
              <a:rPr lang="en-US" dirty="0">
                <a:sym typeface="Symbol"/>
              </a:rPr>
              <a:t></a:t>
            </a:r>
            <a:r>
              <a:rPr lang="en-US" dirty="0" smtClean="0">
                <a:sym typeface="Symbol"/>
              </a:rPr>
              <a:t>(</a:t>
            </a:r>
            <a:r>
              <a:rPr lang="en-US" i="1" dirty="0" smtClean="0">
                <a:sym typeface="Symbol"/>
              </a:rPr>
              <a:t>r</a:t>
            </a:r>
            <a:r>
              <a:rPr lang="en-US" dirty="0" smtClean="0">
                <a:sym typeface="Symbol"/>
              </a:rPr>
              <a:t>  </a:t>
            </a:r>
            <a:r>
              <a:rPr lang="en-US" i="1" dirty="0" smtClean="0">
                <a:sym typeface="Symbol"/>
              </a:rPr>
              <a:t>p</a:t>
            </a:r>
            <a:r>
              <a:rPr lang="en-US" dirty="0" smtClean="0">
                <a:sym typeface="Symbol"/>
              </a:rPr>
              <a:t>))</a:t>
            </a:r>
            <a:endParaRPr lang="en-US" dirty="0"/>
          </a:p>
        </p:txBody>
      </p:sp>
    </p:spTree>
    <p:extLst>
      <p:ext uri="{BB962C8B-B14F-4D97-AF65-F5344CB8AC3E}">
        <p14:creationId xmlns:p14="http://schemas.microsoft.com/office/powerpoint/2007/7/12/main" val="1446115864"/>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NO deterministic procedure</a:t>
            </a:r>
            <a:endParaRPr lang="en-US" dirty="0"/>
          </a:p>
        </p:txBody>
      </p:sp>
      <p:sp>
        <p:nvSpPr>
          <p:cNvPr id="6" name="Content Placeholder 15"/>
          <p:cNvSpPr>
            <a:spLocks noGrp="1"/>
          </p:cNvSpPr>
          <p:nvPr>
            <p:ph idx="1"/>
          </p:nvPr>
        </p:nvSpPr>
        <p:spPr>
          <a:xfrm>
            <a:off x="680236" y="1808455"/>
            <a:ext cx="7548284" cy="4835170"/>
          </a:xfrm>
        </p:spPr>
        <p:txBody>
          <a:bodyPr/>
          <a:lstStyle/>
          <a:p>
            <a:pPr marL="0" lvl="0" indent="0">
              <a:spcBef>
                <a:spcPts val="600"/>
              </a:spcBef>
              <a:buNone/>
            </a:pPr>
            <a:r>
              <a:rPr lang="en-US" sz="2400" dirty="0" smtClean="0">
                <a:cs typeface="Calibri" pitchFamily="34" charset="0"/>
                <a:sym typeface="Symbol"/>
              </a:rPr>
              <a:t>Deterministic procedure may </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fail</a:t>
            </a:r>
            <a:r>
              <a:rPr lang="en-US" sz="2400" dirty="0" smtClean="0">
                <a:cs typeface="Calibri" pitchFamily="34" charset="0"/>
                <a:sym typeface="Symbol"/>
              </a:rPr>
              <a:t> for non-convex theories.</a:t>
            </a:r>
          </a:p>
          <a:p>
            <a:pPr marL="0" lvl="0" indent="0">
              <a:spcBef>
                <a:spcPts val="600"/>
              </a:spcBef>
              <a:buNone/>
            </a:pPr>
            <a:endParaRPr lang="en-US" sz="2400" dirty="0" smtClean="0">
              <a:cs typeface="Calibri" pitchFamily="34" charset="0"/>
              <a:sym typeface="Symbol"/>
            </a:endParaRPr>
          </a:p>
          <a:p>
            <a:pPr marL="0" lvl="0" indent="0">
              <a:spcBef>
                <a:spcPts val="600"/>
              </a:spcBef>
              <a:buNone/>
            </a:pP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0  a  1, 0  b  1, 0  c  1</a:t>
            </a:r>
            <a:r>
              <a:rPr lang="en-US" sz="2400" dirty="0" smtClean="0">
                <a:cs typeface="Calibri" pitchFamily="34" charset="0"/>
                <a:sym typeface="Symbol"/>
              </a:rPr>
              <a:t>,</a:t>
            </a:r>
          </a:p>
          <a:p>
            <a:pPr marL="0" lvl="0" indent="0">
              <a:spcBef>
                <a:spcPts val="600"/>
              </a:spcBef>
              <a:buNone/>
            </a:pPr>
            <a:r>
              <a:rPr lang="en-US" sz="2400" dirty="0" smtClean="0">
                <a:solidFill>
                  <a:schemeClr val="accent4">
                    <a:lumMod val="75000"/>
                  </a:schemeClr>
                </a:solidFill>
                <a:cs typeface="Calibri" pitchFamily="34" charset="0"/>
                <a:sym typeface="Symbol"/>
              </a:rPr>
              <a:t>f(a) ≠ f(b),</a:t>
            </a:r>
          </a:p>
          <a:p>
            <a:pPr marL="0" indent="0">
              <a:spcBef>
                <a:spcPts val="600"/>
              </a:spcBef>
              <a:buNone/>
            </a:pPr>
            <a:r>
              <a:rPr lang="en-US" sz="2400" dirty="0" smtClean="0">
                <a:solidFill>
                  <a:schemeClr val="accent4">
                    <a:lumMod val="75000"/>
                  </a:schemeClr>
                </a:solidFill>
                <a:cs typeface="Calibri" pitchFamily="34" charset="0"/>
                <a:sym typeface="Symbol"/>
              </a:rPr>
              <a:t>f(a) ≠ f(c),</a:t>
            </a:r>
          </a:p>
          <a:p>
            <a:pPr marL="0" indent="0">
              <a:spcBef>
                <a:spcPts val="600"/>
              </a:spcBef>
              <a:buNone/>
            </a:pPr>
            <a:r>
              <a:rPr lang="en-US" sz="2400" dirty="0" smtClean="0">
                <a:solidFill>
                  <a:schemeClr val="accent4">
                    <a:lumMod val="75000"/>
                  </a:schemeClr>
                </a:solidFill>
                <a:cs typeface="Calibri" pitchFamily="34" charset="0"/>
                <a:sym typeface="Symbol"/>
              </a:rPr>
              <a:t>f(b) ≠ f(c)</a:t>
            </a:r>
          </a:p>
          <a:p>
            <a:pPr marL="0" indent="0">
              <a:spcBef>
                <a:spcPts val="600"/>
              </a:spcBef>
              <a:buNone/>
            </a:pPr>
            <a:endParaRPr lang="en-US" sz="2400" dirty="0" smtClean="0">
              <a:cs typeface="Calibri" pitchFamily="34" charset="0"/>
              <a:sym typeface="Symbol"/>
            </a:endParaRPr>
          </a:p>
          <a:p>
            <a:pPr marL="0" indent="0">
              <a:spcBef>
                <a:spcPts val="600"/>
              </a:spcBef>
              <a:buNone/>
            </a:pPr>
            <a:endParaRPr lang="en-US" sz="2400" dirty="0" smtClean="0">
              <a:cs typeface="Calibri" pitchFamily="34" charset="0"/>
              <a:sym typeface="Symbol"/>
            </a:endParaRPr>
          </a:p>
          <a:p>
            <a:pPr marL="0" lvl="0" indent="0">
              <a:spcBef>
                <a:spcPts val="600"/>
              </a:spcBef>
              <a:buNone/>
            </a:pPr>
            <a:endParaRPr lang="en-US" sz="2400" dirty="0" smtClean="0">
              <a:cs typeface="Calibri" pitchFamily="34" charset="0"/>
              <a:sym typeface="Symbol"/>
            </a:endParaRPr>
          </a:p>
          <a:p>
            <a:pPr marL="0" lvl="0" indent="0">
              <a:spcBef>
                <a:spcPts val="600"/>
              </a:spcBef>
              <a:buNone/>
            </a:pPr>
            <a:endParaRPr lang="en-US" sz="2400" dirty="0" smtClean="0">
              <a:cs typeface="Calibri" pitchFamily="34" charset="0"/>
              <a:sym typeface="Symbol"/>
            </a:endParaRPr>
          </a:p>
          <a:p>
            <a:pPr marL="0" lvl="0" indent="0">
              <a:spcBef>
                <a:spcPts val="600"/>
              </a:spcBef>
              <a:buNone/>
            </a:pPr>
            <a:endParaRPr lang="en-US" sz="2400" dirty="0" smtClean="0">
              <a:cs typeface="Calibri" pitchFamily="34" charset="0"/>
              <a:sym typeface="Symbol"/>
            </a:endParaRPr>
          </a:p>
          <a:p>
            <a:pPr marL="0" lvl="0" indent="0">
              <a:spcBef>
                <a:spcPts val="600"/>
              </a:spcBef>
              <a:buNone/>
            </a:pPr>
            <a:endParaRPr lang="en-US" sz="2400" dirty="0" smtClean="0">
              <a:cs typeface="Calibri" pitchFamily="34" charset="0"/>
              <a:sym typeface="Symbol"/>
            </a:endParaRPr>
          </a:p>
        </p:txBody>
      </p:sp>
    </p:spTree>
    <p:extLst>
      <p:ext uri="{BB962C8B-B14F-4D97-AF65-F5344CB8AC3E}">
        <p14:creationId xmlns:p14="http://schemas.microsoft.com/office/powerpoint/2007/7/12/main" val="460009226"/>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Combining Procedures in Practice</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754996" y="1865780"/>
            <a:ext cx="6181725" cy="4686300"/>
          </a:xfrm>
          <a:prstGeom prst="rect">
            <a:avLst/>
          </a:prstGeom>
          <a:noFill/>
          <a:ln w="9525">
            <a:noFill/>
            <a:miter lim="800000"/>
            <a:headEnd/>
            <a:tailEnd/>
          </a:ln>
          <a:effectLst/>
        </p:spPr>
      </p:pic>
    </p:spTree>
    <p:extLst>
      <p:ext uri="{BB962C8B-B14F-4D97-AF65-F5344CB8AC3E}">
        <p14:creationId xmlns:p14="http://schemas.microsoft.com/office/powerpoint/2007/7/12/main" val="120689186"/>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Combining Procedures in Practice</a:t>
            </a:r>
            <a:endParaRPr lang="en-US" dirty="0"/>
          </a:p>
        </p:txBody>
      </p:sp>
      <p:pic>
        <p:nvPicPr>
          <p:cNvPr id="10242" name="Picture 2"/>
          <p:cNvPicPr>
            <a:picLocks noChangeAspect="1" noChangeArrowheads="1"/>
          </p:cNvPicPr>
          <p:nvPr/>
        </p:nvPicPr>
        <p:blipFill>
          <a:blip r:embed="rId3" cstate="print"/>
          <a:srcRect/>
          <a:stretch>
            <a:fillRect/>
          </a:stretch>
        </p:blipFill>
        <p:spPr bwMode="auto">
          <a:xfrm>
            <a:off x="675995" y="1850652"/>
            <a:ext cx="6734175" cy="4591050"/>
          </a:xfrm>
          <a:prstGeom prst="rect">
            <a:avLst/>
          </a:prstGeom>
          <a:noFill/>
          <a:ln w="9525">
            <a:noFill/>
            <a:miter lim="800000"/>
            <a:headEnd/>
            <a:tailEnd/>
          </a:ln>
          <a:effectLst/>
        </p:spPr>
      </p:pic>
    </p:spTree>
    <p:extLst>
      <p:ext uri="{BB962C8B-B14F-4D97-AF65-F5344CB8AC3E}">
        <p14:creationId xmlns:p14="http://schemas.microsoft.com/office/powerpoint/2007/7/12/main" val="2706538675"/>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Example</a:t>
            </a:r>
            <a:endParaRPr lang="en-US" dirty="0"/>
          </a:p>
        </p:txBody>
      </p:sp>
      <p:pic>
        <p:nvPicPr>
          <p:cNvPr id="11266" name="Picture 2"/>
          <p:cNvPicPr>
            <a:picLocks noChangeAspect="1" noChangeArrowheads="1"/>
          </p:cNvPicPr>
          <p:nvPr/>
        </p:nvPicPr>
        <p:blipFill>
          <a:blip r:embed="rId3" cstate="print"/>
          <a:srcRect/>
          <a:stretch>
            <a:fillRect/>
          </a:stretch>
        </p:blipFill>
        <p:spPr bwMode="auto">
          <a:xfrm>
            <a:off x="836519" y="1913969"/>
            <a:ext cx="6610350" cy="914400"/>
          </a:xfrm>
          <a:prstGeom prst="rect">
            <a:avLst/>
          </a:prstGeom>
          <a:noFill/>
          <a:ln w="9525">
            <a:noFill/>
            <a:miter lim="800000"/>
            <a:headEnd/>
            <a:tailEnd/>
          </a:ln>
          <a:effectLst/>
        </p:spPr>
      </p:pic>
    </p:spTree>
    <p:extLst>
      <p:ext uri="{BB962C8B-B14F-4D97-AF65-F5344CB8AC3E}">
        <p14:creationId xmlns:p14="http://schemas.microsoft.com/office/powerpoint/2007/7/12/main" val="37662684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Example</a:t>
            </a:r>
            <a:endParaRPr lang="en-US" dirty="0"/>
          </a:p>
        </p:txBody>
      </p:sp>
      <p:pic>
        <p:nvPicPr>
          <p:cNvPr id="12290" name="Picture 2"/>
          <p:cNvPicPr>
            <a:picLocks noChangeAspect="1" noChangeArrowheads="1"/>
          </p:cNvPicPr>
          <p:nvPr/>
        </p:nvPicPr>
        <p:blipFill>
          <a:blip r:embed="rId3" cstate="print"/>
          <a:srcRect/>
          <a:stretch>
            <a:fillRect/>
          </a:stretch>
        </p:blipFill>
        <p:spPr bwMode="auto">
          <a:xfrm>
            <a:off x="1027580" y="1867459"/>
            <a:ext cx="6515100" cy="666750"/>
          </a:xfrm>
          <a:prstGeom prst="rect">
            <a:avLst/>
          </a:prstGeom>
          <a:noFill/>
          <a:ln w="9525">
            <a:noFill/>
            <a:miter lim="800000"/>
            <a:headEnd/>
            <a:tailEnd/>
          </a:ln>
          <a:effectLst/>
        </p:spPr>
      </p:pic>
    </p:spTree>
    <p:extLst>
      <p:ext uri="{BB962C8B-B14F-4D97-AF65-F5344CB8AC3E}">
        <p14:creationId xmlns:p14="http://schemas.microsoft.com/office/powerpoint/2007/7/12/main" val="213284184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sz="4800" dirty="0" smtClean="0">
                <a:latin typeface="Calibri" pitchFamily="34" charset="0"/>
                <a:cs typeface="Calibri" pitchFamily="34" charset="0"/>
              </a:rPr>
              <a:t>Example</a:t>
            </a:r>
            <a:endParaRPr lang="en-US" sz="4800" dirty="0">
              <a:latin typeface="Calibri" pitchFamily="34" charset="0"/>
              <a:cs typeface="Calibri" pitchFamily="34" charset="0"/>
            </a:endParaRPr>
          </a:p>
        </p:txBody>
      </p:sp>
      <p:pic>
        <p:nvPicPr>
          <p:cNvPr id="13314" name="Picture 2"/>
          <p:cNvPicPr>
            <a:picLocks noChangeAspect="1" noChangeArrowheads="1"/>
          </p:cNvPicPr>
          <p:nvPr/>
        </p:nvPicPr>
        <p:blipFill>
          <a:blip r:embed="rId3" cstate="print"/>
          <a:srcRect/>
          <a:stretch>
            <a:fillRect/>
          </a:stretch>
        </p:blipFill>
        <p:spPr bwMode="auto">
          <a:xfrm>
            <a:off x="488297" y="1840847"/>
            <a:ext cx="8239125" cy="4772025"/>
          </a:xfrm>
          <a:prstGeom prst="rect">
            <a:avLst/>
          </a:prstGeom>
          <a:noFill/>
          <a:ln w="9525">
            <a:noFill/>
            <a:miter lim="800000"/>
            <a:headEnd/>
            <a:tailEnd/>
          </a:ln>
          <a:effectLst/>
        </p:spPr>
      </p:pic>
    </p:spTree>
    <p:extLst>
      <p:ext uri="{BB962C8B-B14F-4D97-AF65-F5344CB8AC3E}">
        <p14:creationId xmlns:p14="http://schemas.microsoft.com/office/powerpoint/2007/7/12/main" val="247449649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sz="4800" dirty="0" smtClean="0">
                <a:latin typeface="Calibri" pitchFamily="34" charset="0"/>
                <a:cs typeface="Calibri" pitchFamily="34" charset="0"/>
              </a:rPr>
              <a:t>Example</a:t>
            </a:r>
            <a:endParaRPr lang="en-US" sz="4800" dirty="0">
              <a:latin typeface="Calibri" pitchFamily="34" charset="0"/>
              <a:cs typeface="Calibri" pitchFamily="34" charset="0"/>
            </a:endParaRPr>
          </a:p>
        </p:txBody>
      </p:sp>
      <p:pic>
        <p:nvPicPr>
          <p:cNvPr id="14338" name="Picture 2"/>
          <p:cNvPicPr>
            <a:picLocks noChangeAspect="1" noChangeArrowheads="1"/>
          </p:cNvPicPr>
          <p:nvPr/>
        </p:nvPicPr>
        <p:blipFill>
          <a:blip r:embed="rId3" cstate="print"/>
          <a:srcRect/>
          <a:stretch>
            <a:fillRect/>
          </a:stretch>
        </p:blipFill>
        <p:spPr bwMode="auto">
          <a:xfrm>
            <a:off x="689162" y="1806109"/>
            <a:ext cx="8267700" cy="4124325"/>
          </a:xfrm>
          <a:prstGeom prst="rect">
            <a:avLst/>
          </a:prstGeom>
          <a:noFill/>
          <a:ln w="9525">
            <a:noFill/>
            <a:miter lim="800000"/>
            <a:headEnd/>
            <a:tailEnd/>
          </a:ln>
          <a:effectLst/>
        </p:spPr>
      </p:pic>
    </p:spTree>
    <p:extLst>
      <p:ext uri="{BB962C8B-B14F-4D97-AF65-F5344CB8AC3E}">
        <p14:creationId xmlns:p14="http://schemas.microsoft.com/office/powerpoint/2007/7/12/main" val="381376683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sz="4800" dirty="0" smtClean="0">
                <a:latin typeface="Calibri" pitchFamily="34" charset="0"/>
                <a:cs typeface="Calibri" pitchFamily="34" charset="0"/>
              </a:rPr>
              <a:t>Example</a:t>
            </a:r>
            <a:endParaRPr lang="en-US" sz="4800" dirty="0">
              <a:latin typeface="Calibri" pitchFamily="34" charset="0"/>
              <a:cs typeface="Calibri" pitchFamily="34" charset="0"/>
            </a:endParaRPr>
          </a:p>
        </p:txBody>
      </p:sp>
      <p:pic>
        <p:nvPicPr>
          <p:cNvPr id="15363" name="Picture 3"/>
          <p:cNvPicPr>
            <a:picLocks noChangeAspect="1" noChangeArrowheads="1"/>
          </p:cNvPicPr>
          <p:nvPr/>
        </p:nvPicPr>
        <p:blipFill>
          <a:blip r:embed="rId3" cstate="print"/>
          <a:srcRect/>
          <a:stretch>
            <a:fillRect/>
          </a:stretch>
        </p:blipFill>
        <p:spPr bwMode="auto">
          <a:xfrm>
            <a:off x="547688" y="1764113"/>
            <a:ext cx="8048625" cy="4943475"/>
          </a:xfrm>
          <a:prstGeom prst="rect">
            <a:avLst/>
          </a:prstGeom>
          <a:noFill/>
          <a:ln w="9525">
            <a:noFill/>
            <a:miter lim="800000"/>
            <a:headEnd/>
            <a:tailEnd/>
          </a:ln>
          <a:effectLst/>
        </p:spPr>
      </p:pic>
    </p:spTree>
    <p:extLst>
      <p:ext uri="{BB962C8B-B14F-4D97-AF65-F5344CB8AC3E}">
        <p14:creationId xmlns:p14="http://schemas.microsoft.com/office/powerpoint/2007/7/12/main" val="277898817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sz="4800" dirty="0" smtClean="0">
                <a:latin typeface="Calibri" pitchFamily="34" charset="0"/>
                <a:cs typeface="Calibri" pitchFamily="34" charset="0"/>
              </a:rPr>
              <a:t>Example</a:t>
            </a:r>
            <a:endParaRPr lang="en-US" sz="4800" dirty="0">
              <a:latin typeface="Calibri" pitchFamily="34" charset="0"/>
              <a:cs typeface="Calibri" pitchFamily="34" charset="0"/>
            </a:endParaRPr>
          </a:p>
        </p:txBody>
      </p:sp>
      <p:pic>
        <p:nvPicPr>
          <p:cNvPr id="16387" name="Picture 3"/>
          <p:cNvPicPr>
            <a:picLocks noChangeAspect="1" noChangeArrowheads="1"/>
          </p:cNvPicPr>
          <p:nvPr/>
        </p:nvPicPr>
        <p:blipFill>
          <a:blip r:embed="rId3" cstate="print"/>
          <a:srcRect/>
          <a:stretch>
            <a:fillRect/>
          </a:stretch>
        </p:blipFill>
        <p:spPr bwMode="auto">
          <a:xfrm>
            <a:off x="626129" y="1879227"/>
            <a:ext cx="7820025" cy="4533900"/>
          </a:xfrm>
          <a:prstGeom prst="rect">
            <a:avLst/>
          </a:prstGeom>
          <a:noFill/>
          <a:ln w="9525">
            <a:noFill/>
            <a:miter lim="800000"/>
            <a:headEnd/>
            <a:tailEnd/>
          </a:ln>
          <a:effectLst/>
        </p:spPr>
      </p:pic>
    </p:spTree>
    <p:extLst>
      <p:ext uri="{BB962C8B-B14F-4D97-AF65-F5344CB8AC3E}">
        <p14:creationId xmlns:p14="http://schemas.microsoft.com/office/powerpoint/2007/7/12/main" val="41675162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sz="4800" dirty="0" smtClean="0">
                <a:latin typeface="Calibri" pitchFamily="34" charset="0"/>
                <a:cs typeface="Calibri" pitchFamily="34" charset="0"/>
              </a:rPr>
              <a:t>Example</a:t>
            </a:r>
            <a:endParaRPr lang="en-US" sz="4800" dirty="0">
              <a:latin typeface="Calibri" pitchFamily="34" charset="0"/>
              <a:cs typeface="Calibri" pitchFamily="34" charset="0"/>
            </a:endParaRPr>
          </a:p>
        </p:txBody>
      </p:sp>
      <p:pic>
        <p:nvPicPr>
          <p:cNvPr id="17411" name="Picture 3"/>
          <p:cNvPicPr>
            <a:picLocks noChangeAspect="1" noChangeArrowheads="1"/>
          </p:cNvPicPr>
          <p:nvPr/>
        </p:nvPicPr>
        <p:blipFill>
          <a:blip r:embed="rId3" cstate="print"/>
          <a:srcRect/>
          <a:stretch>
            <a:fillRect/>
          </a:stretch>
        </p:blipFill>
        <p:spPr bwMode="auto">
          <a:xfrm>
            <a:off x="627529" y="2161615"/>
            <a:ext cx="7924800" cy="4076700"/>
          </a:xfrm>
          <a:prstGeom prst="rect">
            <a:avLst/>
          </a:prstGeom>
          <a:noFill/>
          <a:ln w="9525">
            <a:noFill/>
            <a:miter lim="800000"/>
            <a:headEnd/>
            <a:tailEnd/>
          </a:ln>
          <a:effectLst/>
        </p:spPr>
      </p:pic>
    </p:spTree>
    <p:extLst>
      <p:ext uri="{BB962C8B-B14F-4D97-AF65-F5344CB8AC3E}">
        <p14:creationId xmlns:p14="http://schemas.microsoft.com/office/powerpoint/2007/7/12/main" val="326362173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Symbolic Reasoning</a:t>
            </a:r>
            <a:endParaRPr spc="-167">
              <a:solidFill>
                <a:schemeClr val="accent1"/>
              </a:solidFill>
              <a:effectLst>
                <a:outerShdw blurRad="50800" dist="38100" dir="2700000" algn="tl" rotWithShape="0">
                  <a:prstClr val="black">
                    <a:alpha val="61000"/>
                  </a:prstClr>
                </a:outerShdw>
              </a:effectLst>
            </a:endParaRPr>
          </a:p>
        </p:txBody>
      </p:sp>
      <p:sp>
        <p:nvSpPr>
          <p:cNvPr id="5" name="Text Placeholder 2"/>
          <p:cNvSpPr txBox="1">
            <a:spLocks/>
          </p:cNvSpPr>
          <p:nvPr/>
        </p:nvSpPr>
        <p:spPr>
          <a:xfrm>
            <a:off x="896633" y="2694283"/>
            <a:ext cx="6640495" cy="1828193"/>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4400" dirty="0" smtClean="0">
                <a:solidFill>
                  <a:schemeClr val="bg1"/>
                </a:solidFill>
                <a:latin typeface="Calibri" pitchFamily="34" charset="0"/>
                <a:sym typeface="Symbol"/>
              </a:rPr>
              <a:t>Verification/Analysis tools need some form of </a:t>
            </a:r>
            <a:r>
              <a:rPr lang="en-US" sz="4400" b="1" dirty="0" smtClean="0">
                <a:solidFill>
                  <a:srgbClr xmlns:mc="http://schemas.openxmlformats.org/markup-compatibility/2006" xmlns:a14="http://schemas.microsoft.com/office/drawing/2007/7/7/main" val="FF0000" mc:Ignorable=""/>
                </a:solidFill>
                <a:latin typeface="Calibri" pitchFamily="34" charset="0"/>
                <a:sym typeface="Symbol"/>
              </a:rPr>
              <a:t>Symbolic Reasoning</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381000" y="1412875"/>
            <a:ext cx="8382000" cy="861774"/>
          </a:xfrm>
        </p:spPr>
        <p:txBody>
          <a:bodyPr/>
          <a:lstStyle/>
          <a:p>
            <a:pPr marL="0" indent="0">
              <a:buNone/>
            </a:pPr>
            <a:r>
              <a:rPr lang="en-US" dirty="0" smtClean="0"/>
              <a:t>NNF? </a:t>
            </a:r>
            <a:r>
              <a:rPr lang="en-US" dirty="0" smtClean="0">
                <a:solidFill>
                  <a:srgbClr xmlns:mc="http://schemas.openxmlformats.org/markup-compatibility/2006" xmlns:a14="http://schemas.microsoft.com/office/drawing/2007/7/7/main" val="FF0000" mc:Ignorable=""/>
                </a:solidFill>
              </a:rPr>
              <a:t>NO</a:t>
            </a:r>
          </a:p>
          <a:p>
            <a:pPr marL="0" indent="0">
              <a:buNone/>
            </a:pPr>
            <a:r>
              <a:rPr lang="en-US" dirty="0" smtClean="0"/>
              <a:t>(</a:t>
            </a:r>
            <a:r>
              <a:rPr lang="en-US" i="1" dirty="0" smtClean="0"/>
              <a:t>p </a:t>
            </a:r>
            <a:r>
              <a:rPr lang="en-US" dirty="0">
                <a:sym typeface="Symbol"/>
              </a:rPr>
              <a:t> </a:t>
            </a:r>
            <a:r>
              <a:rPr lang="en-US" dirty="0" smtClean="0">
                <a:sym typeface="Symbol"/>
              </a:rPr>
              <a:t></a:t>
            </a:r>
            <a:r>
              <a:rPr lang="en-US" i="1" dirty="0" smtClean="0">
                <a:sym typeface="Symbol"/>
              </a:rPr>
              <a:t>q</a:t>
            </a:r>
            <a:r>
              <a:rPr lang="en-US" dirty="0" smtClean="0">
                <a:sym typeface="Symbol"/>
              </a:rPr>
              <a:t>)  (</a:t>
            </a:r>
            <a:r>
              <a:rPr lang="en-US" i="1" dirty="0" smtClean="0">
                <a:sym typeface="Symbol"/>
              </a:rPr>
              <a:t>q</a:t>
            </a:r>
            <a:r>
              <a:rPr lang="en-US" dirty="0" smtClean="0">
                <a:sym typeface="Symbol"/>
              </a:rPr>
              <a:t>  </a:t>
            </a:r>
            <a:r>
              <a:rPr lang="en-US" dirty="0">
                <a:solidFill>
                  <a:srgbClr xmlns:mc="http://schemas.openxmlformats.org/markup-compatibility/2006" xmlns:a14="http://schemas.microsoft.com/office/drawing/2007/7/7/main" val="FF0000" mc:Ignorable=""/>
                </a:solidFill>
                <a:sym typeface="Symbol"/>
              </a:rPr>
              <a:t></a:t>
            </a:r>
            <a:r>
              <a:rPr lang="en-US" dirty="0" smtClean="0">
                <a:solidFill>
                  <a:srgbClr xmlns:mc="http://schemas.openxmlformats.org/markup-compatibility/2006" xmlns:a14="http://schemas.microsoft.com/office/drawing/2007/7/7/main" val="FF0000" mc:Ignorable=""/>
                </a:solidFill>
                <a:sym typeface="Symbol"/>
              </a:rPr>
              <a:t>(</a:t>
            </a:r>
            <a:r>
              <a:rPr lang="en-US" i="1" dirty="0" smtClean="0">
                <a:solidFill>
                  <a:srgbClr xmlns:mc="http://schemas.openxmlformats.org/markup-compatibility/2006" xmlns:a14="http://schemas.microsoft.com/office/drawing/2007/7/7/main" val="FF0000" mc:Ignorable=""/>
                </a:solidFill>
                <a:sym typeface="Symbol"/>
              </a:rPr>
              <a:t>r</a:t>
            </a:r>
            <a:r>
              <a:rPr lang="en-US" dirty="0" smtClean="0">
                <a:solidFill>
                  <a:srgbClr xmlns:mc="http://schemas.openxmlformats.org/markup-compatibility/2006" xmlns:a14="http://schemas.microsoft.com/office/drawing/2007/7/7/main" val="FF0000" mc:Ignorable=""/>
                </a:solidFill>
                <a:sym typeface="Symbol"/>
              </a:rPr>
              <a:t>  </a:t>
            </a:r>
            <a:r>
              <a:rPr lang="en-US" i="1" dirty="0" smtClean="0">
                <a:solidFill>
                  <a:srgbClr xmlns:mc="http://schemas.openxmlformats.org/markup-compatibility/2006" xmlns:a14="http://schemas.microsoft.com/office/drawing/2007/7/7/main" val="FF0000" mc:Ignorable=""/>
                </a:solidFill>
                <a:sym typeface="Symbol"/>
              </a:rPr>
              <a:t>p</a:t>
            </a:r>
            <a:r>
              <a:rPr lang="en-US" dirty="0" smtClean="0">
                <a:solidFill>
                  <a:srgbClr xmlns:mc="http://schemas.openxmlformats.org/markup-compatibility/2006" xmlns:a14="http://schemas.microsoft.com/office/drawing/2007/7/7/main" val="FF0000" mc:Ignorable=""/>
                </a:solidFill>
                <a:sym typeface="Symbol"/>
              </a:rPr>
              <a:t>)</a:t>
            </a:r>
            <a:r>
              <a:rPr lang="en-US" dirty="0" smtClean="0">
                <a:sym typeface="Symbol"/>
              </a:rPr>
              <a:t>)</a:t>
            </a:r>
            <a:endParaRPr lang="en-US" dirty="0"/>
          </a:p>
        </p:txBody>
      </p:sp>
    </p:spTree>
    <p:extLst>
      <p:ext uri="{BB962C8B-B14F-4D97-AF65-F5344CB8AC3E}">
        <p14:creationId xmlns:p14="http://schemas.microsoft.com/office/powerpoint/2007/7/12/main" val="157388394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sz="4800" dirty="0" smtClean="0">
                <a:latin typeface="Calibri" pitchFamily="34" charset="0"/>
                <a:cs typeface="Calibri" pitchFamily="34" charset="0"/>
              </a:rPr>
              <a:t>Example</a:t>
            </a:r>
            <a:endParaRPr lang="en-US" sz="4800" dirty="0">
              <a:latin typeface="Calibri" pitchFamily="34" charset="0"/>
              <a:cs typeface="Calibri" pitchFamily="34" charset="0"/>
            </a:endParaRPr>
          </a:p>
        </p:txBody>
      </p:sp>
      <p:pic>
        <p:nvPicPr>
          <p:cNvPr id="18434" name="Picture 2"/>
          <p:cNvPicPr>
            <a:picLocks noChangeAspect="1" noChangeArrowheads="1"/>
          </p:cNvPicPr>
          <p:nvPr/>
        </p:nvPicPr>
        <p:blipFill>
          <a:blip r:embed="rId3" cstate="print"/>
          <a:srcRect/>
          <a:stretch>
            <a:fillRect/>
          </a:stretch>
        </p:blipFill>
        <p:spPr bwMode="auto">
          <a:xfrm>
            <a:off x="619685" y="1799664"/>
            <a:ext cx="7886700" cy="4800600"/>
          </a:xfrm>
          <a:prstGeom prst="rect">
            <a:avLst/>
          </a:prstGeom>
          <a:noFill/>
          <a:ln w="9525">
            <a:noFill/>
            <a:miter lim="800000"/>
            <a:headEnd/>
            <a:tailEnd/>
          </a:ln>
          <a:effectLst/>
        </p:spPr>
      </p:pic>
    </p:spTree>
    <p:extLst>
      <p:ext uri="{BB962C8B-B14F-4D97-AF65-F5344CB8AC3E}">
        <p14:creationId xmlns:p14="http://schemas.microsoft.com/office/powerpoint/2007/7/12/main" val="2069555131"/>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sz="4800" dirty="0" smtClean="0">
                <a:latin typeface="Calibri" pitchFamily="34" charset="0"/>
                <a:cs typeface="Calibri" pitchFamily="34" charset="0"/>
              </a:rPr>
              <a:t>Example</a:t>
            </a:r>
            <a:endParaRPr lang="en-US" sz="4800" dirty="0">
              <a:latin typeface="Calibri" pitchFamily="34" charset="0"/>
              <a:cs typeface="Calibri" pitchFamily="34" charset="0"/>
            </a:endParaRPr>
          </a:p>
        </p:txBody>
      </p:sp>
      <p:pic>
        <p:nvPicPr>
          <p:cNvPr id="19458" name="Picture 2"/>
          <p:cNvPicPr>
            <a:picLocks noChangeAspect="1" noChangeArrowheads="1"/>
          </p:cNvPicPr>
          <p:nvPr/>
        </p:nvPicPr>
        <p:blipFill>
          <a:blip r:embed="rId3" cstate="print"/>
          <a:srcRect/>
          <a:stretch>
            <a:fillRect/>
          </a:stretch>
        </p:blipFill>
        <p:spPr bwMode="auto">
          <a:xfrm>
            <a:off x="693925" y="1818715"/>
            <a:ext cx="7648575" cy="4762500"/>
          </a:xfrm>
          <a:prstGeom prst="rect">
            <a:avLst/>
          </a:prstGeom>
          <a:noFill/>
          <a:ln w="9525">
            <a:noFill/>
            <a:miter lim="800000"/>
            <a:headEnd/>
            <a:tailEnd/>
          </a:ln>
          <a:effectLst/>
        </p:spPr>
      </p:pic>
    </p:spTree>
    <p:extLst>
      <p:ext uri="{BB962C8B-B14F-4D97-AF65-F5344CB8AC3E}">
        <p14:creationId xmlns:p14="http://schemas.microsoft.com/office/powerpoint/2007/7/12/main" val="2258959345"/>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sz="4800" dirty="0" smtClean="0">
                <a:latin typeface="Calibri" pitchFamily="34" charset="0"/>
                <a:cs typeface="Calibri" pitchFamily="34" charset="0"/>
              </a:rPr>
              <a:t>Non-stably infinite theories in practice</a:t>
            </a:r>
            <a:endParaRPr lang="en-US" sz="4800" dirty="0">
              <a:latin typeface="Calibri" pitchFamily="34" charset="0"/>
              <a:cs typeface="Calibri" pitchFamily="34" charset="0"/>
            </a:endParaRPr>
          </a:p>
        </p:txBody>
      </p:sp>
      <p:pic>
        <p:nvPicPr>
          <p:cNvPr id="23554" name="Picture 2"/>
          <p:cNvPicPr>
            <a:picLocks noChangeAspect="1" noChangeArrowheads="1"/>
          </p:cNvPicPr>
          <p:nvPr/>
        </p:nvPicPr>
        <p:blipFill>
          <a:blip r:embed="rId3" cstate="print"/>
          <a:srcRect/>
          <a:stretch>
            <a:fillRect/>
          </a:stretch>
        </p:blipFill>
        <p:spPr bwMode="auto">
          <a:xfrm>
            <a:off x="1190625" y="1928813"/>
            <a:ext cx="6762750" cy="3000375"/>
          </a:xfrm>
          <a:prstGeom prst="rect">
            <a:avLst/>
          </a:prstGeom>
          <a:noFill/>
          <a:ln w="9525">
            <a:noFill/>
            <a:miter lim="800000"/>
            <a:headEnd/>
            <a:tailEnd/>
          </a:ln>
          <a:effectLst/>
        </p:spPr>
      </p:pic>
    </p:spTree>
    <p:extLst>
      <p:ext uri="{BB962C8B-B14F-4D97-AF65-F5344CB8AC3E}">
        <p14:creationId xmlns:p14="http://schemas.microsoft.com/office/powerpoint/2007/7/12/main" val="59776502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381000" y="1412875"/>
            <a:ext cx="8382000" cy="861774"/>
          </a:xfrm>
        </p:spPr>
        <p:txBody>
          <a:bodyPr/>
          <a:lstStyle/>
          <a:p>
            <a:pPr marL="0" indent="0">
              <a:buNone/>
            </a:pPr>
            <a:r>
              <a:rPr lang="en-US" dirty="0" smtClean="0"/>
              <a:t>NNF? </a:t>
            </a:r>
            <a:r>
              <a:rPr lang="en-US" dirty="0" smtClean="0">
                <a:solidFill>
                  <a:srgbClr xmlns:mc="http://schemas.openxmlformats.org/markup-compatibility/2006" xmlns:a14="http://schemas.microsoft.com/office/drawing/2007/7/7/main" val="FF0000" mc:Ignorable=""/>
                </a:solidFill>
              </a:rPr>
              <a:t>NO</a:t>
            </a:r>
          </a:p>
          <a:p>
            <a:pPr marL="0" indent="0">
              <a:buNone/>
            </a:pPr>
            <a:r>
              <a:rPr lang="en-US" dirty="0" smtClean="0"/>
              <a:t>(</a:t>
            </a:r>
            <a:r>
              <a:rPr lang="en-US" i="1" dirty="0" smtClean="0"/>
              <a:t>p </a:t>
            </a:r>
            <a:r>
              <a:rPr lang="en-US" dirty="0">
                <a:sym typeface="Symbol"/>
              </a:rPr>
              <a:t> </a:t>
            </a:r>
            <a:r>
              <a:rPr lang="en-US" dirty="0" smtClean="0">
                <a:sym typeface="Symbol"/>
              </a:rPr>
              <a:t></a:t>
            </a:r>
            <a:r>
              <a:rPr lang="en-US" i="1" dirty="0" smtClean="0">
                <a:sym typeface="Symbol"/>
              </a:rPr>
              <a:t>q</a:t>
            </a:r>
            <a:r>
              <a:rPr lang="en-US" dirty="0" smtClean="0">
                <a:sym typeface="Symbol"/>
              </a:rPr>
              <a:t>)  (</a:t>
            </a:r>
            <a:r>
              <a:rPr lang="en-US" i="1" dirty="0" smtClean="0">
                <a:sym typeface="Symbol"/>
              </a:rPr>
              <a:t>q</a:t>
            </a:r>
            <a:r>
              <a:rPr lang="en-US" dirty="0" smtClean="0">
                <a:sym typeface="Symbol"/>
              </a:rPr>
              <a:t>  </a:t>
            </a:r>
            <a:r>
              <a:rPr lang="en-US" dirty="0">
                <a:solidFill>
                  <a:srgbClr xmlns:mc="http://schemas.openxmlformats.org/markup-compatibility/2006" xmlns:a14="http://schemas.microsoft.com/office/drawing/2007/7/7/main" val="FF0000" mc:Ignorable=""/>
                </a:solidFill>
                <a:sym typeface="Symbol"/>
              </a:rPr>
              <a:t></a:t>
            </a:r>
            <a:r>
              <a:rPr lang="en-US" dirty="0" smtClean="0">
                <a:solidFill>
                  <a:srgbClr xmlns:mc="http://schemas.openxmlformats.org/markup-compatibility/2006" xmlns:a14="http://schemas.microsoft.com/office/drawing/2007/7/7/main" val="FF0000" mc:Ignorable=""/>
                </a:solidFill>
                <a:sym typeface="Symbol"/>
              </a:rPr>
              <a:t>(</a:t>
            </a:r>
            <a:r>
              <a:rPr lang="en-US" i="1" dirty="0" smtClean="0">
                <a:solidFill>
                  <a:srgbClr xmlns:mc="http://schemas.openxmlformats.org/markup-compatibility/2006" xmlns:a14="http://schemas.microsoft.com/office/drawing/2007/7/7/main" val="FF0000" mc:Ignorable=""/>
                </a:solidFill>
                <a:sym typeface="Symbol"/>
              </a:rPr>
              <a:t>r</a:t>
            </a:r>
            <a:r>
              <a:rPr lang="en-US" dirty="0" smtClean="0">
                <a:solidFill>
                  <a:srgbClr xmlns:mc="http://schemas.openxmlformats.org/markup-compatibility/2006" xmlns:a14="http://schemas.microsoft.com/office/drawing/2007/7/7/main" val="FF0000" mc:Ignorable=""/>
                </a:solidFill>
                <a:sym typeface="Symbol"/>
              </a:rPr>
              <a:t>  </a:t>
            </a:r>
            <a:r>
              <a:rPr lang="en-US" i="1" dirty="0" smtClean="0">
                <a:solidFill>
                  <a:srgbClr xmlns:mc="http://schemas.openxmlformats.org/markup-compatibility/2006" xmlns:a14="http://schemas.microsoft.com/office/drawing/2007/7/7/main" val="FF0000" mc:Ignorable=""/>
                </a:solidFill>
                <a:sym typeface="Symbol"/>
              </a:rPr>
              <a:t>p</a:t>
            </a:r>
            <a:r>
              <a:rPr lang="en-US" dirty="0" smtClean="0">
                <a:solidFill>
                  <a:srgbClr xmlns:mc="http://schemas.openxmlformats.org/markup-compatibility/2006" xmlns:a14="http://schemas.microsoft.com/office/drawing/2007/7/7/main" val="FF0000" mc:Ignorable=""/>
                </a:solidFill>
                <a:sym typeface="Symbol"/>
              </a:rPr>
              <a:t>)</a:t>
            </a:r>
            <a:r>
              <a:rPr lang="en-US" dirty="0" smtClean="0">
                <a:sym typeface="Symbol"/>
              </a:rPr>
              <a:t>)</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07/7/7/main" val="0"/>
              </a:ext>
            </a:extLst>
          </a:blip>
          <a:srcRect/>
          <a:stretch>
            <a:fillRect/>
          </a:stretch>
        </p:blipFill>
        <p:spPr bwMode="auto">
          <a:xfrm>
            <a:off x="4968720" y="2879741"/>
            <a:ext cx="4000500" cy="24479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1017436794"/>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381000" y="1412875"/>
            <a:ext cx="8382000" cy="2283702"/>
          </a:xfrm>
        </p:spPr>
        <p:txBody>
          <a:bodyPr/>
          <a:lstStyle/>
          <a:p>
            <a:pPr marL="0" indent="0">
              <a:buNone/>
            </a:pPr>
            <a:r>
              <a:rPr lang="en-US" dirty="0" smtClean="0"/>
              <a:t>NNF? </a:t>
            </a:r>
            <a:r>
              <a:rPr lang="en-US" dirty="0" smtClean="0">
                <a:solidFill>
                  <a:srgbClr xmlns:mc="http://schemas.openxmlformats.org/markup-compatibility/2006" xmlns:a14="http://schemas.microsoft.com/office/drawing/2007/7/7/main" val="FF0000" mc:Ignorable=""/>
                </a:solidFill>
              </a:rPr>
              <a:t>NO</a:t>
            </a:r>
          </a:p>
          <a:p>
            <a:pPr marL="0" indent="0">
              <a:buNone/>
            </a:pPr>
            <a:r>
              <a:rPr lang="en-US" dirty="0" smtClean="0"/>
              <a:t>(</a:t>
            </a:r>
            <a:r>
              <a:rPr lang="en-US" i="1" dirty="0" smtClean="0"/>
              <a:t>p </a:t>
            </a:r>
            <a:r>
              <a:rPr lang="en-US" dirty="0">
                <a:sym typeface="Symbol"/>
              </a:rPr>
              <a:t> </a:t>
            </a:r>
            <a:r>
              <a:rPr lang="en-US" dirty="0" smtClean="0">
                <a:sym typeface="Symbol"/>
              </a:rPr>
              <a:t></a:t>
            </a:r>
            <a:r>
              <a:rPr lang="en-US" i="1" dirty="0" smtClean="0">
                <a:sym typeface="Symbol"/>
              </a:rPr>
              <a:t>q</a:t>
            </a:r>
            <a:r>
              <a:rPr lang="en-US" dirty="0" smtClean="0">
                <a:sym typeface="Symbol"/>
              </a:rPr>
              <a:t>)  (</a:t>
            </a:r>
            <a:r>
              <a:rPr lang="en-US" i="1" dirty="0" smtClean="0">
                <a:sym typeface="Symbol"/>
              </a:rPr>
              <a:t>q</a:t>
            </a:r>
            <a:r>
              <a:rPr lang="en-US" dirty="0" smtClean="0">
                <a:sym typeface="Symbol"/>
              </a:rPr>
              <a:t>  </a:t>
            </a:r>
            <a:r>
              <a:rPr lang="en-US" dirty="0">
                <a:solidFill>
                  <a:srgbClr xmlns:mc="http://schemas.openxmlformats.org/markup-compatibility/2006" xmlns:a14="http://schemas.microsoft.com/office/drawing/2007/7/7/main" val="FF0000" mc:Ignorable=""/>
                </a:solidFill>
                <a:sym typeface="Symbol"/>
              </a:rPr>
              <a:t></a:t>
            </a:r>
            <a:r>
              <a:rPr lang="en-US" dirty="0" smtClean="0">
                <a:solidFill>
                  <a:srgbClr xmlns:mc="http://schemas.openxmlformats.org/markup-compatibility/2006" xmlns:a14="http://schemas.microsoft.com/office/drawing/2007/7/7/main" val="FF0000" mc:Ignorable=""/>
                </a:solidFill>
                <a:sym typeface="Symbol"/>
              </a:rPr>
              <a:t>(</a:t>
            </a:r>
            <a:r>
              <a:rPr lang="en-US" i="1" dirty="0" smtClean="0">
                <a:solidFill>
                  <a:srgbClr xmlns:mc="http://schemas.openxmlformats.org/markup-compatibility/2006" xmlns:a14="http://schemas.microsoft.com/office/drawing/2007/7/7/main" val="FF0000" mc:Ignorable=""/>
                </a:solidFill>
                <a:sym typeface="Symbol"/>
              </a:rPr>
              <a:t>r</a:t>
            </a:r>
            <a:r>
              <a:rPr lang="en-US" dirty="0" smtClean="0">
                <a:solidFill>
                  <a:srgbClr xmlns:mc="http://schemas.openxmlformats.org/markup-compatibility/2006" xmlns:a14="http://schemas.microsoft.com/office/drawing/2007/7/7/main" val="FF0000" mc:Ignorable=""/>
                </a:solidFill>
                <a:sym typeface="Symbol"/>
              </a:rPr>
              <a:t>  </a:t>
            </a:r>
            <a:r>
              <a:rPr lang="en-US" i="1" dirty="0" smtClean="0">
                <a:solidFill>
                  <a:srgbClr xmlns:mc="http://schemas.openxmlformats.org/markup-compatibility/2006" xmlns:a14="http://schemas.microsoft.com/office/drawing/2007/7/7/main" val="FF0000" mc:Ignorable=""/>
                </a:solidFill>
                <a:sym typeface="Symbol"/>
              </a:rPr>
              <a:t>p</a:t>
            </a:r>
            <a:r>
              <a:rPr lang="en-US" dirty="0" smtClean="0">
                <a:solidFill>
                  <a:srgbClr xmlns:mc="http://schemas.openxmlformats.org/markup-compatibility/2006" xmlns:a14="http://schemas.microsoft.com/office/drawing/2007/7/7/main" val="FF0000" mc:Ignorable=""/>
                </a:solidFill>
                <a:sym typeface="Symbol"/>
              </a:rPr>
              <a:t>)</a:t>
            </a:r>
            <a:r>
              <a:rPr lang="en-US" dirty="0" smtClean="0">
                <a:sym typeface="Symbol"/>
              </a:rPr>
              <a:t>)</a:t>
            </a:r>
          </a:p>
          <a:p>
            <a:pPr marL="0" indent="0">
              <a:buNone/>
            </a:pPr>
            <a:r>
              <a:rPr lang="en-US" dirty="0">
                <a:sym typeface="Symbol"/>
              </a:rPr>
              <a:t></a:t>
            </a:r>
          </a:p>
          <a:p>
            <a:pPr marL="0" indent="0">
              <a:buNone/>
            </a:pPr>
            <a:r>
              <a:rPr lang="en-US" dirty="0"/>
              <a:t>(</a:t>
            </a:r>
            <a:r>
              <a:rPr lang="en-US" i="1" dirty="0"/>
              <a:t>p </a:t>
            </a:r>
            <a:r>
              <a:rPr lang="en-US" dirty="0">
                <a:sym typeface="Symbol"/>
              </a:rPr>
              <a:t> </a:t>
            </a:r>
            <a:r>
              <a:rPr lang="en-US" dirty="0" smtClean="0">
                <a:sym typeface="Symbol"/>
              </a:rPr>
              <a:t></a:t>
            </a:r>
            <a:r>
              <a:rPr lang="en-US" i="1" dirty="0" smtClean="0">
                <a:sym typeface="Symbol"/>
              </a:rPr>
              <a:t>q</a:t>
            </a:r>
            <a:r>
              <a:rPr lang="en-US" dirty="0">
                <a:sym typeface="Symbol"/>
              </a:rPr>
              <a:t>)  (</a:t>
            </a:r>
            <a:r>
              <a:rPr lang="en-US" i="1" dirty="0">
                <a:sym typeface="Symbol"/>
              </a:rPr>
              <a:t>q</a:t>
            </a:r>
            <a:r>
              <a:rPr lang="en-US" dirty="0">
                <a:sym typeface="Symbol"/>
              </a:rPr>
              <a:t>  </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sym typeface="Symbol"/>
              </a:rPr>
              <a:t>r</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p</a:t>
            </a:r>
            <a:r>
              <a:rPr lang="en-US" dirty="0">
                <a:solidFill>
                  <a:srgbClr xmlns:mc="http://schemas.openxmlformats.org/markup-compatibility/2006" xmlns:a14="http://schemas.microsoft.com/office/drawing/2007/7/7/main" val="FF0000" mc:Ignorable=""/>
                </a:solidFill>
                <a:sym typeface="Symbol"/>
              </a:rPr>
              <a:t>)</a:t>
            </a:r>
            <a:r>
              <a:rPr lang="en-US" dirty="0">
                <a:sym typeface="Symbol"/>
              </a:rPr>
              <a:t>)</a:t>
            </a:r>
          </a:p>
          <a:p>
            <a:pPr marL="0" indent="0">
              <a:buNone/>
            </a:pP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07/7/7/main" val="0"/>
              </a:ext>
            </a:extLst>
          </a:blip>
          <a:srcRect/>
          <a:stretch>
            <a:fillRect/>
          </a:stretch>
        </p:blipFill>
        <p:spPr bwMode="auto">
          <a:xfrm>
            <a:off x="4968720" y="2879741"/>
            <a:ext cx="4000500" cy="24479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30890710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381000" y="1412875"/>
            <a:ext cx="8382000" cy="3705630"/>
          </a:xfrm>
        </p:spPr>
        <p:txBody>
          <a:bodyPr/>
          <a:lstStyle/>
          <a:p>
            <a:pPr marL="0" indent="0">
              <a:buNone/>
            </a:pPr>
            <a:r>
              <a:rPr lang="en-US" dirty="0" smtClean="0"/>
              <a:t>NNF? </a:t>
            </a:r>
            <a:r>
              <a:rPr lang="en-US" dirty="0" smtClean="0">
                <a:solidFill>
                  <a:srgbClr xmlns:mc="http://schemas.openxmlformats.org/markup-compatibility/2006" xmlns:a14="http://schemas.microsoft.com/office/drawing/2007/7/7/main" val="FF0000" mc:Ignorable=""/>
                </a:solidFill>
              </a:rPr>
              <a:t>NO</a:t>
            </a:r>
          </a:p>
          <a:p>
            <a:pPr marL="0" indent="0">
              <a:buNone/>
            </a:pPr>
            <a:r>
              <a:rPr lang="en-US" dirty="0" smtClean="0"/>
              <a:t>(</a:t>
            </a:r>
            <a:r>
              <a:rPr lang="en-US" i="1" dirty="0" smtClean="0"/>
              <a:t>p </a:t>
            </a:r>
            <a:r>
              <a:rPr lang="en-US" dirty="0">
                <a:sym typeface="Symbol"/>
              </a:rPr>
              <a:t> </a:t>
            </a:r>
            <a:r>
              <a:rPr lang="en-US" dirty="0" smtClean="0">
                <a:sym typeface="Symbol"/>
              </a:rPr>
              <a:t></a:t>
            </a:r>
            <a:r>
              <a:rPr lang="en-US" i="1" dirty="0" smtClean="0">
                <a:sym typeface="Symbol"/>
              </a:rPr>
              <a:t>q</a:t>
            </a:r>
            <a:r>
              <a:rPr lang="en-US" dirty="0" smtClean="0">
                <a:sym typeface="Symbol"/>
              </a:rPr>
              <a:t>)  (</a:t>
            </a:r>
            <a:r>
              <a:rPr lang="en-US" i="1" dirty="0" smtClean="0">
                <a:sym typeface="Symbol"/>
              </a:rPr>
              <a:t>q</a:t>
            </a:r>
            <a:r>
              <a:rPr lang="en-US" dirty="0" smtClean="0">
                <a:sym typeface="Symbol"/>
              </a:rPr>
              <a:t>  </a:t>
            </a:r>
            <a:r>
              <a:rPr lang="en-US" dirty="0">
                <a:solidFill>
                  <a:srgbClr xmlns:mc="http://schemas.openxmlformats.org/markup-compatibility/2006" xmlns:a14="http://schemas.microsoft.com/office/drawing/2007/7/7/main" val="FF0000" mc:Ignorable=""/>
                </a:solidFill>
                <a:sym typeface="Symbol"/>
              </a:rPr>
              <a:t></a:t>
            </a:r>
            <a:r>
              <a:rPr lang="en-US" dirty="0" smtClean="0">
                <a:solidFill>
                  <a:srgbClr xmlns:mc="http://schemas.openxmlformats.org/markup-compatibility/2006" xmlns:a14="http://schemas.microsoft.com/office/drawing/2007/7/7/main" val="FF0000" mc:Ignorable=""/>
                </a:solidFill>
                <a:sym typeface="Symbol"/>
              </a:rPr>
              <a:t>(</a:t>
            </a:r>
            <a:r>
              <a:rPr lang="en-US" i="1" dirty="0" smtClean="0">
                <a:solidFill>
                  <a:srgbClr xmlns:mc="http://schemas.openxmlformats.org/markup-compatibility/2006" xmlns:a14="http://schemas.microsoft.com/office/drawing/2007/7/7/main" val="FF0000" mc:Ignorable=""/>
                </a:solidFill>
                <a:sym typeface="Symbol"/>
              </a:rPr>
              <a:t>r</a:t>
            </a:r>
            <a:r>
              <a:rPr lang="en-US" dirty="0" smtClean="0">
                <a:solidFill>
                  <a:srgbClr xmlns:mc="http://schemas.openxmlformats.org/markup-compatibility/2006" xmlns:a14="http://schemas.microsoft.com/office/drawing/2007/7/7/main" val="FF0000" mc:Ignorable=""/>
                </a:solidFill>
                <a:sym typeface="Symbol"/>
              </a:rPr>
              <a:t>  </a:t>
            </a:r>
            <a:r>
              <a:rPr lang="en-US" i="1" dirty="0" smtClean="0">
                <a:solidFill>
                  <a:srgbClr xmlns:mc="http://schemas.openxmlformats.org/markup-compatibility/2006" xmlns:a14="http://schemas.microsoft.com/office/drawing/2007/7/7/main" val="FF0000" mc:Ignorable=""/>
                </a:solidFill>
                <a:sym typeface="Symbol"/>
              </a:rPr>
              <a:t>p</a:t>
            </a:r>
            <a:r>
              <a:rPr lang="en-US" dirty="0" smtClean="0">
                <a:solidFill>
                  <a:srgbClr xmlns:mc="http://schemas.openxmlformats.org/markup-compatibility/2006" xmlns:a14="http://schemas.microsoft.com/office/drawing/2007/7/7/main" val="FF0000" mc:Ignorable=""/>
                </a:solidFill>
                <a:sym typeface="Symbol"/>
              </a:rPr>
              <a:t>)</a:t>
            </a:r>
            <a:r>
              <a:rPr lang="en-US" dirty="0" smtClean="0">
                <a:sym typeface="Symbol"/>
              </a:rPr>
              <a:t>)</a:t>
            </a:r>
          </a:p>
          <a:p>
            <a:pPr marL="0" indent="0">
              <a:buNone/>
            </a:pPr>
            <a:r>
              <a:rPr lang="en-US" dirty="0">
                <a:sym typeface="Symbol"/>
              </a:rPr>
              <a:t></a:t>
            </a:r>
          </a:p>
          <a:p>
            <a:pPr marL="0" indent="0">
              <a:buNone/>
            </a:pPr>
            <a:r>
              <a:rPr lang="en-US" dirty="0"/>
              <a:t>(</a:t>
            </a:r>
            <a:r>
              <a:rPr lang="en-US" i="1" dirty="0"/>
              <a:t>p </a:t>
            </a:r>
            <a:r>
              <a:rPr lang="en-US" dirty="0">
                <a:sym typeface="Symbol"/>
              </a:rPr>
              <a:t> </a:t>
            </a:r>
            <a:r>
              <a:rPr lang="en-US" dirty="0" smtClean="0">
                <a:sym typeface="Symbol"/>
              </a:rPr>
              <a:t></a:t>
            </a:r>
            <a:r>
              <a:rPr lang="en-US" i="1" dirty="0" smtClean="0">
                <a:sym typeface="Symbol"/>
              </a:rPr>
              <a:t>q</a:t>
            </a:r>
            <a:r>
              <a:rPr lang="en-US" dirty="0">
                <a:sym typeface="Symbol"/>
              </a:rPr>
              <a:t>)  (</a:t>
            </a:r>
            <a:r>
              <a:rPr lang="en-US" i="1" dirty="0">
                <a:sym typeface="Symbol"/>
              </a:rPr>
              <a:t>q</a:t>
            </a:r>
            <a:r>
              <a:rPr lang="en-US" dirty="0">
                <a:sym typeface="Symbol"/>
              </a:rPr>
              <a:t>  </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sym typeface="Symbol"/>
              </a:rPr>
              <a:t>r</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p</a:t>
            </a:r>
            <a:r>
              <a:rPr lang="en-US" dirty="0" smtClean="0">
                <a:solidFill>
                  <a:srgbClr xmlns:mc="http://schemas.openxmlformats.org/markup-compatibility/2006" xmlns:a14="http://schemas.microsoft.com/office/drawing/2007/7/7/main" val="FF0000" mc:Ignorable=""/>
                </a:solidFill>
                <a:sym typeface="Symbol"/>
              </a:rPr>
              <a:t>)</a:t>
            </a:r>
            <a:r>
              <a:rPr lang="en-US" dirty="0" smtClean="0">
                <a:sym typeface="Symbol"/>
              </a:rPr>
              <a:t>)</a:t>
            </a:r>
          </a:p>
          <a:p>
            <a:pPr marL="0" indent="0">
              <a:buNone/>
            </a:pPr>
            <a:r>
              <a:rPr lang="en-US" dirty="0">
                <a:sym typeface="Symbol"/>
              </a:rPr>
              <a:t></a:t>
            </a:r>
          </a:p>
          <a:p>
            <a:pPr marL="0" indent="0">
              <a:buNone/>
            </a:pPr>
            <a:r>
              <a:rPr lang="en-US" dirty="0"/>
              <a:t>(</a:t>
            </a:r>
            <a:r>
              <a:rPr lang="en-US" i="1" dirty="0"/>
              <a:t>p </a:t>
            </a:r>
            <a:r>
              <a:rPr lang="en-US" dirty="0">
                <a:sym typeface="Symbol"/>
              </a:rPr>
              <a:t> </a:t>
            </a:r>
            <a:r>
              <a:rPr lang="en-US" dirty="0" smtClean="0">
                <a:sym typeface="Symbol"/>
              </a:rPr>
              <a:t></a:t>
            </a:r>
            <a:r>
              <a:rPr lang="en-US" i="1" dirty="0" smtClean="0">
                <a:sym typeface="Symbol"/>
              </a:rPr>
              <a:t>q</a:t>
            </a:r>
            <a:r>
              <a:rPr lang="en-US" dirty="0">
                <a:sym typeface="Symbol"/>
              </a:rPr>
              <a:t>)  (</a:t>
            </a:r>
            <a:r>
              <a:rPr lang="en-US" i="1" dirty="0">
                <a:sym typeface="Symbol"/>
              </a:rPr>
              <a:t>q</a:t>
            </a:r>
            <a:r>
              <a:rPr lang="en-US" dirty="0">
                <a:sym typeface="Symbol"/>
              </a:rPr>
              <a:t>  (</a:t>
            </a:r>
            <a:r>
              <a:rPr lang="en-US" i="1" dirty="0">
                <a:sym typeface="Symbol"/>
              </a:rPr>
              <a:t>r</a:t>
            </a:r>
            <a:r>
              <a:rPr lang="en-US" dirty="0">
                <a:sym typeface="Symbol"/>
              </a:rPr>
              <a:t>  </a:t>
            </a:r>
            <a:r>
              <a:rPr lang="en-US" i="1" dirty="0" smtClean="0">
                <a:sym typeface="Symbol"/>
              </a:rPr>
              <a:t>p</a:t>
            </a:r>
            <a:r>
              <a:rPr lang="en-US" dirty="0">
                <a:sym typeface="Symbol"/>
              </a:rPr>
              <a:t>))</a:t>
            </a:r>
          </a:p>
          <a:p>
            <a:pPr marL="0" indent="0">
              <a:buNone/>
            </a:pPr>
            <a:endParaRPr lang="en-US" dirty="0">
              <a:sym typeface="Symbol"/>
            </a:endParaRPr>
          </a:p>
          <a:p>
            <a:pPr marL="0" indent="0">
              <a:buNone/>
            </a:pP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07/7/7/main" val="0"/>
              </a:ext>
            </a:extLst>
          </a:blip>
          <a:srcRect/>
          <a:stretch>
            <a:fillRect/>
          </a:stretch>
        </p:blipFill>
        <p:spPr bwMode="auto">
          <a:xfrm>
            <a:off x="4968720" y="2879741"/>
            <a:ext cx="4000500" cy="24479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343425659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381000" y="1412875"/>
            <a:ext cx="8382000" cy="861774"/>
          </a:xfrm>
        </p:spPr>
        <p:txBody>
          <a:bodyPr/>
          <a:lstStyle/>
          <a:p>
            <a:pPr marL="0" indent="0">
              <a:buNone/>
            </a:pPr>
            <a:r>
              <a:rPr lang="en-US" dirty="0"/>
              <a:t>C</a:t>
            </a:r>
            <a:r>
              <a:rPr lang="en-US" dirty="0" smtClean="0"/>
              <a:t>NF?</a:t>
            </a:r>
          </a:p>
          <a:p>
            <a:pPr marL="0" indent="0">
              <a:buNone/>
            </a:pPr>
            <a:r>
              <a:rPr lang="en-US" dirty="0" smtClean="0"/>
              <a:t>((</a:t>
            </a:r>
            <a:r>
              <a:rPr lang="en-US" i="1" dirty="0" smtClean="0"/>
              <a:t>p</a:t>
            </a:r>
            <a:r>
              <a:rPr lang="en-US" dirty="0" smtClean="0">
                <a:sym typeface="Symbol"/>
              </a:rPr>
              <a:t>  </a:t>
            </a:r>
            <a:r>
              <a:rPr lang="en-US" i="1" dirty="0" smtClean="0">
                <a:sym typeface="Symbol"/>
              </a:rPr>
              <a:t>s</a:t>
            </a:r>
            <a:r>
              <a:rPr lang="en-US" dirty="0" smtClean="0">
                <a:sym typeface="Symbol"/>
              </a:rPr>
              <a:t>)</a:t>
            </a:r>
            <a:r>
              <a:rPr lang="en-US" i="1" dirty="0" smtClean="0"/>
              <a:t> </a:t>
            </a:r>
            <a:r>
              <a:rPr lang="en-US" dirty="0">
                <a:sym typeface="Symbol"/>
              </a:rPr>
              <a:t> </a:t>
            </a:r>
            <a:r>
              <a:rPr lang="en-US" dirty="0" smtClean="0">
                <a:sym typeface="Symbol"/>
              </a:rPr>
              <a:t>(</a:t>
            </a:r>
            <a:r>
              <a:rPr lang="en-US" i="1" dirty="0" smtClean="0">
                <a:sym typeface="Symbol"/>
              </a:rPr>
              <a:t>q</a:t>
            </a:r>
            <a:r>
              <a:rPr lang="en-US" dirty="0">
                <a:sym typeface="Symbol"/>
              </a:rPr>
              <a:t> </a:t>
            </a:r>
            <a:r>
              <a:rPr lang="en-US" dirty="0" smtClean="0">
                <a:sym typeface="Symbol"/>
              </a:rPr>
              <a:t> </a:t>
            </a:r>
            <a:r>
              <a:rPr lang="en-US" i="1" dirty="0" smtClean="0">
                <a:sym typeface="Symbol"/>
              </a:rPr>
              <a:t>r</a:t>
            </a:r>
            <a:r>
              <a:rPr lang="en-US" dirty="0" smtClean="0">
                <a:sym typeface="Symbol"/>
              </a:rPr>
              <a:t>))  (</a:t>
            </a:r>
            <a:r>
              <a:rPr lang="en-US" i="1" dirty="0" smtClean="0">
                <a:sym typeface="Symbol"/>
              </a:rPr>
              <a:t>q</a:t>
            </a:r>
            <a:r>
              <a:rPr lang="en-US" dirty="0" smtClean="0">
                <a:sym typeface="Symbol"/>
              </a:rPr>
              <a:t>  </a:t>
            </a:r>
            <a:r>
              <a:rPr lang="en-US" i="1" dirty="0" smtClean="0">
                <a:sym typeface="Symbol"/>
              </a:rPr>
              <a:t>p</a:t>
            </a:r>
            <a:r>
              <a:rPr lang="en-US" dirty="0" smtClean="0">
                <a:sym typeface="Symbol"/>
              </a:rPr>
              <a:t> </a:t>
            </a:r>
            <a:r>
              <a:rPr lang="en-US" dirty="0">
                <a:sym typeface="Symbol"/>
              </a:rPr>
              <a:t> </a:t>
            </a:r>
            <a:r>
              <a:rPr lang="en-US" i="1" dirty="0">
                <a:sym typeface="Symbol"/>
              </a:rPr>
              <a:t>s</a:t>
            </a:r>
            <a:r>
              <a:rPr lang="en-US" dirty="0" smtClean="0">
                <a:sym typeface="Symbol"/>
              </a:rPr>
              <a:t>) </a:t>
            </a:r>
            <a:r>
              <a:rPr lang="en-US" dirty="0">
                <a:sym typeface="Symbol"/>
              </a:rPr>
              <a:t> </a:t>
            </a:r>
            <a:r>
              <a:rPr lang="en-US" dirty="0" smtClean="0">
                <a:sym typeface="Symbol"/>
              </a:rPr>
              <a:t>(</a:t>
            </a:r>
            <a:r>
              <a:rPr lang="en-US" i="1" dirty="0" smtClean="0">
                <a:sym typeface="Symbol"/>
              </a:rPr>
              <a:t>r</a:t>
            </a:r>
            <a:r>
              <a:rPr lang="en-US" dirty="0" smtClean="0">
                <a:sym typeface="Symbol"/>
              </a:rPr>
              <a:t> </a:t>
            </a:r>
            <a:r>
              <a:rPr lang="en-US" dirty="0">
                <a:sym typeface="Symbol"/>
              </a:rPr>
              <a:t> </a:t>
            </a:r>
            <a:r>
              <a:rPr lang="en-US" i="1" dirty="0">
                <a:sym typeface="Symbol"/>
              </a:rPr>
              <a:t>s</a:t>
            </a:r>
            <a:r>
              <a:rPr lang="en-US" dirty="0">
                <a:sym typeface="Symbol"/>
              </a:rPr>
              <a:t>)</a:t>
            </a:r>
            <a:endParaRPr lang="en-US" dirty="0"/>
          </a:p>
        </p:txBody>
      </p:sp>
    </p:spTree>
    <p:extLst>
      <p:ext uri="{BB962C8B-B14F-4D97-AF65-F5344CB8AC3E}">
        <p14:creationId xmlns:p14="http://schemas.microsoft.com/office/powerpoint/2007/7/12/main" val="1741833294"/>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381000" y="1412875"/>
            <a:ext cx="8382000" cy="861774"/>
          </a:xfrm>
        </p:spPr>
        <p:txBody>
          <a:bodyPr/>
          <a:lstStyle/>
          <a:p>
            <a:pPr marL="0" indent="0">
              <a:buNone/>
            </a:pPr>
            <a:r>
              <a:rPr lang="en-US" dirty="0"/>
              <a:t>C</a:t>
            </a:r>
            <a:r>
              <a:rPr lang="en-US" dirty="0" smtClean="0"/>
              <a:t>NF? </a:t>
            </a:r>
            <a:r>
              <a:rPr lang="en-US" dirty="0" smtClean="0">
                <a:solidFill>
                  <a:srgbClr xmlns:mc="http://schemas.openxmlformats.org/markup-compatibility/2006" xmlns:a14="http://schemas.microsoft.com/office/drawing/2007/7/7/main" val="FF0000" mc:Ignorable=""/>
                </a:solidFill>
              </a:rPr>
              <a:t>NO</a:t>
            </a:r>
          </a:p>
          <a:p>
            <a:pPr marL="0" indent="0">
              <a:buNone/>
            </a:pPr>
            <a:r>
              <a:rPr lang="en-US" dirty="0"/>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a:solidFill>
                  <a:srgbClr xmlns:mc="http://schemas.openxmlformats.org/markup-compatibility/2006" xmlns:a14="http://schemas.microsoft.com/office/drawing/2007/7/7/main" val="FF0000" mc:Ignorable=""/>
                </a:solidFill>
                <a:sym typeface="Symbol"/>
              </a:rPr>
              <a:t> (</a:t>
            </a:r>
            <a:r>
              <a:rPr lang="en-US" i="1" dirty="0">
                <a:solidFill>
                  <a:srgbClr xmlns:mc="http://schemas.openxmlformats.org/markup-compatibility/2006" xmlns:a14="http://schemas.microsoft.com/office/drawing/2007/7/7/main" val="FF0000" mc:Ignorable=""/>
                </a:solidFill>
                <a:sym typeface="Symbol"/>
              </a:rPr>
              <a:t>q</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r</a:t>
            </a:r>
            <a:r>
              <a:rPr lang="en-US" dirty="0">
                <a:solidFill>
                  <a:srgbClr xmlns:mc="http://schemas.openxmlformats.org/markup-compatibility/2006" xmlns:a14="http://schemas.microsoft.com/office/drawing/2007/7/7/main" val="FF0000" mc:Ignorable=""/>
                </a:solidFill>
                <a:sym typeface="Symbol"/>
              </a:rPr>
              <a:t>)</a:t>
            </a:r>
            <a:r>
              <a:rPr lang="en-US" dirty="0">
                <a:sym typeface="Symbol"/>
              </a:rPr>
              <a:t>)  (</a:t>
            </a:r>
            <a:r>
              <a:rPr lang="en-US" i="1" dirty="0">
                <a:sym typeface="Symbol"/>
              </a:rPr>
              <a:t>q</a:t>
            </a:r>
            <a:r>
              <a:rPr lang="en-US" dirty="0">
                <a:sym typeface="Symbol"/>
              </a:rPr>
              <a:t>  </a:t>
            </a:r>
            <a:r>
              <a:rPr lang="en-US" i="1" dirty="0">
                <a:sym typeface="Symbol"/>
              </a:rPr>
              <a:t>p</a:t>
            </a:r>
            <a:r>
              <a:rPr lang="en-US" dirty="0">
                <a:sym typeface="Symbol"/>
              </a:rPr>
              <a:t>  </a:t>
            </a:r>
            <a:r>
              <a:rPr lang="en-US" i="1" dirty="0">
                <a:sym typeface="Symbol"/>
              </a:rPr>
              <a:t>s</a:t>
            </a:r>
            <a:r>
              <a:rPr lang="en-US" dirty="0">
                <a:sym typeface="Symbol"/>
              </a:rPr>
              <a:t>)  (</a:t>
            </a:r>
            <a:r>
              <a:rPr lang="en-US" i="1" dirty="0">
                <a:sym typeface="Symbol"/>
              </a:rPr>
              <a:t>r</a:t>
            </a:r>
            <a:r>
              <a:rPr lang="en-US" dirty="0">
                <a:sym typeface="Symbol"/>
              </a:rPr>
              <a:t>  </a:t>
            </a:r>
            <a:r>
              <a:rPr lang="en-US" i="1" dirty="0">
                <a:sym typeface="Symbol"/>
              </a:rPr>
              <a:t>s</a:t>
            </a:r>
            <a:r>
              <a:rPr lang="en-US" dirty="0">
                <a:sym typeface="Symbol"/>
              </a:rPr>
              <a:t>)</a:t>
            </a:r>
            <a:endParaRPr lang="en-US" dirty="0"/>
          </a:p>
        </p:txBody>
      </p:sp>
    </p:spTree>
    <p:extLst>
      <p:ext uri="{BB962C8B-B14F-4D97-AF65-F5344CB8AC3E}">
        <p14:creationId xmlns:p14="http://schemas.microsoft.com/office/powerpoint/2007/7/12/main" val="213605254"/>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381000" y="1412875"/>
            <a:ext cx="8382000" cy="861774"/>
          </a:xfrm>
        </p:spPr>
        <p:txBody>
          <a:bodyPr/>
          <a:lstStyle/>
          <a:p>
            <a:pPr marL="0" indent="0">
              <a:buNone/>
            </a:pPr>
            <a:r>
              <a:rPr lang="en-US" dirty="0"/>
              <a:t>C</a:t>
            </a:r>
            <a:r>
              <a:rPr lang="en-US" dirty="0" smtClean="0"/>
              <a:t>NF? </a:t>
            </a:r>
            <a:r>
              <a:rPr lang="en-US" dirty="0" smtClean="0">
                <a:solidFill>
                  <a:srgbClr xmlns:mc="http://schemas.openxmlformats.org/markup-compatibility/2006" xmlns:a14="http://schemas.microsoft.com/office/drawing/2007/7/7/main" val="FF0000" mc:Ignorable=""/>
                </a:solidFill>
              </a:rPr>
              <a:t>NO</a:t>
            </a:r>
          </a:p>
          <a:p>
            <a:pPr marL="0" indent="0">
              <a:buNone/>
            </a:pPr>
            <a:r>
              <a:rPr lang="en-US" dirty="0"/>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a:solidFill>
                  <a:srgbClr xmlns:mc="http://schemas.openxmlformats.org/markup-compatibility/2006" xmlns:a14="http://schemas.microsoft.com/office/drawing/2007/7/7/main" val="FF0000" mc:Ignorable=""/>
                </a:solidFill>
                <a:sym typeface="Symbol"/>
              </a:rPr>
              <a:t> (</a:t>
            </a:r>
            <a:r>
              <a:rPr lang="en-US" i="1" dirty="0">
                <a:solidFill>
                  <a:srgbClr xmlns:mc="http://schemas.openxmlformats.org/markup-compatibility/2006" xmlns:a14="http://schemas.microsoft.com/office/drawing/2007/7/7/main" val="FF0000" mc:Ignorable=""/>
                </a:solidFill>
                <a:sym typeface="Symbol"/>
              </a:rPr>
              <a:t>q</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r</a:t>
            </a:r>
            <a:r>
              <a:rPr lang="en-US" dirty="0">
                <a:solidFill>
                  <a:srgbClr xmlns:mc="http://schemas.openxmlformats.org/markup-compatibility/2006" xmlns:a14="http://schemas.microsoft.com/office/drawing/2007/7/7/main" val="FF0000" mc:Ignorable=""/>
                </a:solidFill>
                <a:sym typeface="Symbol"/>
              </a:rPr>
              <a:t>)</a:t>
            </a:r>
            <a:r>
              <a:rPr lang="en-US" dirty="0">
                <a:sym typeface="Symbol"/>
              </a:rPr>
              <a:t>)  (</a:t>
            </a:r>
            <a:r>
              <a:rPr lang="en-US" i="1" dirty="0">
                <a:sym typeface="Symbol"/>
              </a:rPr>
              <a:t>q</a:t>
            </a:r>
            <a:r>
              <a:rPr lang="en-US" dirty="0">
                <a:sym typeface="Symbol"/>
              </a:rPr>
              <a:t>  </a:t>
            </a:r>
            <a:r>
              <a:rPr lang="en-US" i="1" dirty="0">
                <a:sym typeface="Symbol"/>
              </a:rPr>
              <a:t>p</a:t>
            </a:r>
            <a:r>
              <a:rPr lang="en-US" dirty="0">
                <a:sym typeface="Symbol"/>
              </a:rPr>
              <a:t>  </a:t>
            </a:r>
            <a:r>
              <a:rPr lang="en-US" i="1" dirty="0">
                <a:sym typeface="Symbol"/>
              </a:rPr>
              <a:t>s</a:t>
            </a:r>
            <a:r>
              <a:rPr lang="en-US" dirty="0">
                <a:sym typeface="Symbol"/>
              </a:rPr>
              <a:t>)  (</a:t>
            </a:r>
            <a:r>
              <a:rPr lang="en-US" i="1" dirty="0">
                <a:sym typeface="Symbol"/>
              </a:rPr>
              <a:t>r</a:t>
            </a:r>
            <a:r>
              <a:rPr lang="en-US" dirty="0">
                <a:sym typeface="Symbol"/>
              </a:rPr>
              <a:t>  </a:t>
            </a:r>
            <a:r>
              <a:rPr lang="en-US" i="1" dirty="0">
                <a:sym typeface="Symbol"/>
              </a:rPr>
              <a:t>s</a:t>
            </a:r>
            <a:r>
              <a:rPr lang="en-US" dirty="0">
                <a:sym typeface="Symbol"/>
              </a:rPr>
              <a:t>)</a:t>
            </a:r>
            <a:endParaRPr lang="en-US" dirty="0"/>
          </a:p>
        </p:txBody>
      </p:sp>
      <p:sp>
        <p:nvSpPr>
          <p:cNvPr id="4" name="TextBox 3"/>
          <p:cNvSpPr txBox="1"/>
          <p:nvPr/>
        </p:nvSpPr>
        <p:spPr>
          <a:xfrm>
            <a:off x="4678532" y="5042118"/>
            <a:ext cx="4465468" cy="1815882"/>
          </a:xfrm>
          <a:prstGeom prst="rect">
            <a:avLst/>
          </a:prstGeom>
          <a:noFill/>
        </p:spPr>
        <p:txBody>
          <a:bodyPr wrap="square" rtlCol="0">
            <a:spAutoFit/>
          </a:bodyPr>
          <a:lstStyle/>
          <a:p>
            <a:r>
              <a:rPr lang="en-US" sz="2800" dirty="0" err="1" smtClean="0">
                <a:solidFill>
                  <a:schemeClr val="bg1"/>
                </a:solidFill>
                <a:latin typeface="Calibri" pitchFamily="34" charset="0"/>
                <a:cs typeface="Calibri" pitchFamily="34" charset="0"/>
              </a:rPr>
              <a:t>Distributivity</a:t>
            </a:r>
            <a:r>
              <a:rPr lang="en-US" sz="2800" dirty="0" smtClean="0">
                <a:solidFill>
                  <a:schemeClr val="bg1"/>
                </a:solidFill>
                <a:latin typeface="Calibri" pitchFamily="34" charset="0"/>
                <a:cs typeface="Calibri" pitchFamily="34" charset="0"/>
              </a:rPr>
              <a:t> </a:t>
            </a:r>
          </a:p>
          <a:p>
            <a:r>
              <a:rPr lang="en-US" sz="2800" dirty="0" smtClean="0">
                <a:solidFill>
                  <a:schemeClr val="bg1"/>
                </a:solidFill>
                <a:latin typeface="Calibri" pitchFamily="34" charset="0"/>
                <a:cs typeface="Calibri" pitchFamily="34" charset="0"/>
              </a:rPr>
              <a:t>1. A</a:t>
            </a:r>
            <a:r>
              <a:rPr lang="en-US" sz="2800" dirty="0" smtClean="0">
                <a:solidFill>
                  <a:schemeClr val="bg1"/>
                </a:solidFill>
                <a:latin typeface="Calibri" pitchFamily="34" charset="0"/>
                <a:cs typeface="Calibri" pitchFamily="34" charset="0"/>
                <a:sym typeface="Symbol"/>
              </a:rPr>
              <a:t>(BC)  (AB)(</a:t>
            </a:r>
            <a:r>
              <a:rPr lang="en-US" sz="2800" dirty="0">
                <a:solidFill>
                  <a:schemeClr val="bg1"/>
                </a:solidFill>
                <a:latin typeface="Calibri" pitchFamily="34" charset="0"/>
                <a:cs typeface="Calibri" pitchFamily="34" charset="0"/>
                <a:sym typeface="Symbol"/>
              </a:rPr>
              <a:t>A</a:t>
            </a:r>
            <a:r>
              <a:rPr lang="en-US" sz="2800" dirty="0" smtClean="0">
                <a:solidFill>
                  <a:schemeClr val="bg1"/>
                </a:solidFill>
                <a:latin typeface="Calibri" pitchFamily="34" charset="0"/>
                <a:cs typeface="Calibri" pitchFamily="34" charset="0"/>
                <a:sym typeface="Symbol"/>
              </a:rPr>
              <a:t>C)</a:t>
            </a:r>
          </a:p>
          <a:p>
            <a:r>
              <a:rPr lang="en-US" sz="2800" dirty="0" smtClean="0">
                <a:solidFill>
                  <a:schemeClr val="bg1"/>
                </a:solidFill>
                <a:latin typeface="Calibri" pitchFamily="34" charset="0"/>
                <a:cs typeface="Calibri" pitchFamily="34" charset="0"/>
              </a:rPr>
              <a:t>2. A</a:t>
            </a:r>
            <a:r>
              <a:rPr lang="en-US" sz="2800" dirty="0" smtClean="0">
                <a:solidFill>
                  <a:schemeClr val="bg1"/>
                </a:solidFill>
                <a:latin typeface="Calibri" pitchFamily="34" charset="0"/>
                <a:cs typeface="Calibri" pitchFamily="34" charset="0"/>
                <a:sym typeface="Symbol"/>
              </a:rPr>
              <a:t>(BC)  (AB)(AC</a:t>
            </a:r>
            <a:r>
              <a:rPr lang="en-US" sz="2800" dirty="0">
                <a:solidFill>
                  <a:schemeClr val="bg1"/>
                </a:solidFill>
                <a:latin typeface="Calibri" pitchFamily="34" charset="0"/>
                <a:cs typeface="Calibri" pitchFamily="34" charset="0"/>
                <a:sym typeface="Symbol"/>
              </a:rPr>
              <a:t>)</a:t>
            </a:r>
          </a:p>
          <a:p>
            <a:r>
              <a:rPr lang="en-US" sz="2800" dirty="0" smtClean="0">
                <a:solidFill>
                  <a:schemeClr val="bg1"/>
                </a:solidFill>
                <a:latin typeface="Calibri" pitchFamily="34" charset="0"/>
                <a:cs typeface="Calibri" pitchFamily="34" charset="0"/>
              </a:rPr>
              <a:t> </a:t>
            </a:r>
          </a:p>
        </p:txBody>
      </p:sp>
    </p:spTree>
    <p:extLst>
      <p:ext uri="{BB962C8B-B14F-4D97-AF65-F5344CB8AC3E}">
        <p14:creationId xmlns:p14="http://schemas.microsoft.com/office/powerpoint/2007/7/12/main" val="2141124864"/>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381000" y="1412875"/>
            <a:ext cx="8382000" cy="1809726"/>
          </a:xfrm>
        </p:spPr>
        <p:txBody>
          <a:bodyPr/>
          <a:lstStyle/>
          <a:p>
            <a:pPr marL="0" indent="0">
              <a:buNone/>
            </a:pPr>
            <a:r>
              <a:rPr lang="en-US" dirty="0"/>
              <a:t>C</a:t>
            </a:r>
            <a:r>
              <a:rPr lang="en-US" dirty="0" smtClean="0"/>
              <a:t>NF? </a:t>
            </a:r>
            <a:r>
              <a:rPr lang="en-US" dirty="0" smtClean="0">
                <a:solidFill>
                  <a:srgbClr xmlns:mc="http://schemas.openxmlformats.org/markup-compatibility/2006" xmlns:a14="http://schemas.microsoft.com/office/drawing/2007/7/7/main" val="FF0000" mc:Ignorable=""/>
                </a:solidFill>
              </a:rPr>
              <a:t>NO</a:t>
            </a:r>
          </a:p>
          <a:p>
            <a:pPr marL="0" indent="0">
              <a:buNone/>
            </a:pPr>
            <a:r>
              <a:rPr lang="en-US" dirty="0"/>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a:solidFill>
                  <a:srgbClr xmlns:mc="http://schemas.openxmlformats.org/markup-compatibility/2006" xmlns:a14="http://schemas.microsoft.com/office/drawing/2007/7/7/main" val="FF0000" mc:Ignorable=""/>
                </a:solidFill>
                <a:sym typeface="Symbol"/>
              </a:rPr>
              <a:t> (</a:t>
            </a:r>
            <a:r>
              <a:rPr lang="en-US" i="1" dirty="0">
                <a:solidFill>
                  <a:srgbClr xmlns:mc="http://schemas.openxmlformats.org/markup-compatibility/2006" xmlns:a14="http://schemas.microsoft.com/office/drawing/2007/7/7/main" val="FF0000" mc:Ignorable=""/>
                </a:solidFill>
                <a:sym typeface="Symbol"/>
              </a:rPr>
              <a:t>q</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r</a:t>
            </a:r>
            <a:r>
              <a:rPr lang="en-US" dirty="0">
                <a:solidFill>
                  <a:srgbClr xmlns:mc="http://schemas.openxmlformats.org/markup-compatibility/2006" xmlns:a14="http://schemas.microsoft.com/office/drawing/2007/7/7/main" val="FF0000" mc:Ignorable=""/>
                </a:solidFill>
                <a:sym typeface="Symbol"/>
              </a:rPr>
              <a:t>)</a:t>
            </a:r>
            <a:r>
              <a:rPr lang="en-US" dirty="0">
                <a:sym typeface="Symbol"/>
              </a:rPr>
              <a:t>)  (</a:t>
            </a:r>
            <a:r>
              <a:rPr lang="en-US" i="1" dirty="0">
                <a:sym typeface="Symbol"/>
              </a:rPr>
              <a:t>q</a:t>
            </a:r>
            <a:r>
              <a:rPr lang="en-US" dirty="0">
                <a:sym typeface="Symbol"/>
              </a:rPr>
              <a:t>  </a:t>
            </a:r>
            <a:r>
              <a:rPr lang="en-US" i="1" dirty="0">
                <a:sym typeface="Symbol"/>
              </a:rPr>
              <a:t>p</a:t>
            </a:r>
            <a:r>
              <a:rPr lang="en-US" dirty="0">
                <a:sym typeface="Symbol"/>
              </a:rPr>
              <a:t>  </a:t>
            </a:r>
            <a:r>
              <a:rPr lang="en-US" i="1" dirty="0">
                <a:sym typeface="Symbol"/>
              </a:rPr>
              <a:t>s</a:t>
            </a:r>
            <a:r>
              <a:rPr lang="en-US" dirty="0">
                <a:sym typeface="Symbol"/>
              </a:rPr>
              <a:t>)  (</a:t>
            </a:r>
            <a:r>
              <a:rPr lang="en-US" i="1" dirty="0">
                <a:sym typeface="Symbol"/>
              </a:rPr>
              <a:t>r</a:t>
            </a:r>
            <a:r>
              <a:rPr lang="en-US" dirty="0">
                <a:sym typeface="Symbol"/>
              </a:rPr>
              <a:t>  </a:t>
            </a:r>
            <a:r>
              <a:rPr lang="en-US" i="1" dirty="0">
                <a:sym typeface="Symbol"/>
              </a:rPr>
              <a:t>s</a:t>
            </a:r>
            <a:r>
              <a:rPr lang="en-US" dirty="0" smtClean="0">
                <a:sym typeface="Symbol"/>
              </a:rPr>
              <a:t>)</a:t>
            </a:r>
          </a:p>
          <a:p>
            <a:pPr marL="0" indent="0">
              <a:buNone/>
            </a:pPr>
            <a:r>
              <a:rPr lang="en-US" dirty="0" smtClean="0">
                <a:sym typeface="Symbol"/>
              </a:rPr>
              <a:t></a:t>
            </a:r>
          </a:p>
          <a:p>
            <a:pPr marL="0" indent="0">
              <a:buNone/>
            </a:pPr>
            <a:r>
              <a:rPr lang="en-US" dirty="0"/>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a:solidFill>
                  <a:srgbClr xmlns:mc="http://schemas.openxmlformats.org/markup-compatibility/2006" xmlns:a14="http://schemas.microsoft.com/office/drawing/2007/7/7/main" val="FF0000" mc:Ignorable=""/>
                </a:solidFill>
                <a:sym typeface="Symbol"/>
              </a:rPr>
              <a:t> </a:t>
            </a:r>
            <a:r>
              <a:rPr lang="en-US" i="1" dirty="0" smtClean="0">
                <a:solidFill>
                  <a:srgbClr xmlns:mc="http://schemas.openxmlformats.org/markup-compatibility/2006" xmlns:a14="http://schemas.microsoft.com/office/drawing/2007/7/7/main" val="FF0000" mc:Ignorable=""/>
                </a:solidFill>
                <a:sym typeface="Symbol"/>
              </a:rPr>
              <a:t>q</a:t>
            </a:r>
            <a:r>
              <a:rPr lang="en-US" dirty="0" smtClean="0">
                <a:solidFill>
                  <a:srgbClr xmlns:mc="http://schemas.openxmlformats.org/markup-compatibility/2006" xmlns:a14="http://schemas.microsoft.com/office/drawing/2007/7/7/main" val="FF0000" mc:Ignorable=""/>
                </a:solidFill>
                <a:sym typeface="Symbol"/>
              </a:rPr>
              <a:t>)</a:t>
            </a:r>
            <a:r>
              <a:rPr lang="en-US" dirty="0" smtClean="0">
                <a:sym typeface="Symbol"/>
              </a:rPr>
              <a:t>) </a:t>
            </a:r>
            <a:r>
              <a:rPr lang="en-US" dirty="0">
                <a:sym typeface="Symbol"/>
              </a:rPr>
              <a:t></a:t>
            </a:r>
            <a:r>
              <a:rPr lang="en-US" dirty="0" smtClean="0">
                <a:solidFill>
                  <a:srgbClr xmlns:mc="http://schemas.openxmlformats.org/markup-compatibility/2006" xmlns:a14="http://schemas.microsoft.com/office/drawing/2007/7/7/main" val="FF0000" mc:Ignorable=""/>
                </a:solidFill>
                <a:sym typeface="Symbol"/>
              </a:rPr>
              <a:t> </a:t>
            </a:r>
            <a:r>
              <a:rPr lang="en-US" dirty="0" smtClean="0">
                <a:sym typeface="Symbol"/>
              </a:rPr>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smtClean="0">
                <a:solidFill>
                  <a:srgbClr xmlns:mc="http://schemas.openxmlformats.org/markup-compatibility/2006" xmlns:a14="http://schemas.microsoft.com/office/drawing/2007/7/7/main" val="FF0000" mc:Ignorable=""/>
                </a:solidFill>
                <a:sym typeface="Symbol"/>
              </a:rPr>
              <a:t> </a:t>
            </a:r>
            <a:r>
              <a:rPr lang="en-US" i="1" dirty="0">
                <a:solidFill>
                  <a:srgbClr xmlns:mc="http://schemas.openxmlformats.org/markup-compatibility/2006" xmlns:a14="http://schemas.microsoft.com/office/drawing/2007/7/7/main" val="FF0000" mc:Ignorable=""/>
                </a:solidFill>
                <a:sym typeface="Symbol"/>
              </a:rPr>
              <a:t>r</a:t>
            </a:r>
            <a:r>
              <a:rPr lang="en-US" dirty="0">
                <a:solidFill>
                  <a:srgbClr xmlns:mc="http://schemas.openxmlformats.org/markup-compatibility/2006" xmlns:a14="http://schemas.microsoft.com/office/drawing/2007/7/7/main" val="FF0000" mc:Ignorable=""/>
                </a:solidFill>
                <a:sym typeface="Symbol"/>
              </a:rPr>
              <a:t>)</a:t>
            </a:r>
            <a:r>
              <a:rPr lang="en-US" dirty="0">
                <a:sym typeface="Symbol"/>
              </a:rPr>
              <a:t>)  (</a:t>
            </a:r>
            <a:r>
              <a:rPr lang="en-US" i="1" dirty="0">
                <a:sym typeface="Symbol"/>
              </a:rPr>
              <a:t>q</a:t>
            </a:r>
            <a:r>
              <a:rPr lang="en-US" dirty="0">
                <a:sym typeface="Symbol"/>
              </a:rPr>
              <a:t>  </a:t>
            </a:r>
            <a:r>
              <a:rPr lang="en-US" i="1" dirty="0">
                <a:sym typeface="Symbol"/>
              </a:rPr>
              <a:t>p</a:t>
            </a:r>
            <a:r>
              <a:rPr lang="en-US" dirty="0">
                <a:sym typeface="Symbol"/>
              </a:rPr>
              <a:t>  </a:t>
            </a:r>
            <a:r>
              <a:rPr lang="en-US" i="1" dirty="0">
                <a:sym typeface="Symbol"/>
              </a:rPr>
              <a:t>s</a:t>
            </a:r>
            <a:r>
              <a:rPr lang="en-US" dirty="0">
                <a:sym typeface="Symbol"/>
              </a:rPr>
              <a:t>)  (</a:t>
            </a:r>
            <a:r>
              <a:rPr lang="en-US" i="1" dirty="0">
                <a:sym typeface="Symbol"/>
              </a:rPr>
              <a:t>r</a:t>
            </a:r>
            <a:r>
              <a:rPr lang="en-US" dirty="0">
                <a:sym typeface="Symbol"/>
              </a:rPr>
              <a:t>  </a:t>
            </a:r>
            <a:r>
              <a:rPr lang="en-US" i="1" dirty="0">
                <a:sym typeface="Symbol"/>
              </a:rPr>
              <a:t>s</a:t>
            </a:r>
            <a:r>
              <a:rPr lang="en-US" dirty="0" smtClean="0">
                <a:sym typeface="Symbol"/>
              </a:rPr>
              <a:t>)</a:t>
            </a:r>
            <a:endParaRPr lang="en-US" dirty="0">
              <a:sym typeface="Symbol"/>
            </a:endParaRPr>
          </a:p>
        </p:txBody>
      </p:sp>
      <p:sp>
        <p:nvSpPr>
          <p:cNvPr id="4" name="TextBox 3"/>
          <p:cNvSpPr txBox="1"/>
          <p:nvPr/>
        </p:nvSpPr>
        <p:spPr>
          <a:xfrm>
            <a:off x="4678532" y="5042118"/>
            <a:ext cx="4465468" cy="1815882"/>
          </a:xfrm>
          <a:prstGeom prst="rect">
            <a:avLst/>
          </a:prstGeom>
          <a:noFill/>
        </p:spPr>
        <p:txBody>
          <a:bodyPr wrap="square" rtlCol="0">
            <a:spAutoFit/>
          </a:bodyPr>
          <a:lstStyle/>
          <a:p>
            <a:r>
              <a:rPr lang="en-US" sz="2800" dirty="0" err="1" smtClean="0">
                <a:solidFill>
                  <a:schemeClr val="bg1"/>
                </a:solidFill>
                <a:latin typeface="Calibri" pitchFamily="34" charset="0"/>
                <a:cs typeface="Calibri" pitchFamily="34" charset="0"/>
              </a:rPr>
              <a:t>Distributivity</a:t>
            </a:r>
            <a:r>
              <a:rPr lang="en-US" sz="2800" dirty="0" smtClean="0">
                <a:solidFill>
                  <a:schemeClr val="bg1"/>
                </a:solidFill>
                <a:latin typeface="Calibri" pitchFamily="34" charset="0"/>
                <a:cs typeface="Calibri" pitchFamily="34" charset="0"/>
              </a:rPr>
              <a:t> </a:t>
            </a:r>
          </a:p>
          <a:p>
            <a:r>
              <a:rPr lang="en-US" sz="2800" dirty="0" smtClean="0">
                <a:solidFill>
                  <a:schemeClr val="bg1"/>
                </a:solidFill>
                <a:latin typeface="Calibri" pitchFamily="34" charset="0"/>
                <a:cs typeface="Calibri" pitchFamily="34" charset="0"/>
              </a:rPr>
              <a:t>1. A</a:t>
            </a:r>
            <a:r>
              <a:rPr lang="en-US" sz="2800" dirty="0" smtClean="0">
                <a:solidFill>
                  <a:schemeClr val="bg1"/>
                </a:solidFill>
                <a:latin typeface="Calibri" pitchFamily="34" charset="0"/>
                <a:cs typeface="Calibri" pitchFamily="34" charset="0"/>
                <a:sym typeface="Symbol"/>
              </a:rPr>
              <a:t>(BC)  (AB)(</a:t>
            </a:r>
            <a:r>
              <a:rPr lang="en-US" sz="2800" dirty="0">
                <a:solidFill>
                  <a:schemeClr val="bg1"/>
                </a:solidFill>
                <a:latin typeface="Calibri" pitchFamily="34" charset="0"/>
                <a:cs typeface="Calibri" pitchFamily="34" charset="0"/>
                <a:sym typeface="Symbol"/>
              </a:rPr>
              <a:t>A</a:t>
            </a:r>
            <a:r>
              <a:rPr lang="en-US" sz="2800" dirty="0" smtClean="0">
                <a:solidFill>
                  <a:schemeClr val="bg1"/>
                </a:solidFill>
                <a:latin typeface="Calibri" pitchFamily="34" charset="0"/>
                <a:cs typeface="Calibri" pitchFamily="34" charset="0"/>
                <a:sym typeface="Symbol"/>
              </a:rPr>
              <a:t>C)</a:t>
            </a:r>
          </a:p>
          <a:p>
            <a:r>
              <a:rPr lang="en-US" sz="2800" dirty="0" smtClean="0">
                <a:solidFill>
                  <a:schemeClr val="bg1"/>
                </a:solidFill>
                <a:latin typeface="Calibri" pitchFamily="34" charset="0"/>
                <a:cs typeface="Calibri" pitchFamily="34" charset="0"/>
              </a:rPr>
              <a:t>2. A</a:t>
            </a:r>
            <a:r>
              <a:rPr lang="en-US" sz="2800" dirty="0" smtClean="0">
                <a:solidFill>
                  <a:schemeClr val="bg1"/>
                </a:solidFill>
                <a:latin typeface="Calibri" pitchFamily="34" charset="0"/>
                <a:cs typeface="Calibri" pitchFamily="34" charset="0"/>
                <a:sym typeface="Symbol"/>
              </a:rPr>
              <a:t>(BC)  (AB)(AC</a:t>
            </a:r>
            <a:r>
              <a:rPr lang="en-US" sz="2800" dirty="0">
                <a:solidFill>
                  <a:schemeClr val="bg1"/>
                </a:solidFill>
                <a:latin typeface="Calibri" pitchFamily="34" charset="0"/>
                <a:cs typeface="Calibri" pitchFamily="34" charset="0"/>
                <a:sym typeface="Symbol"/>
              </a:rPr>
              <a:t>)</a:t>
            </a:r>
          </a:p>
          <a:p>
            <a:r>
              <a:rPr lang="en-US" sz="2800" dirty="0" smtClean="0">
                <a:solidFill>
                  <a:schemeClr val="bg1"/>
                </a:solidFill>
                <a:latin typeface="Calibri" pitchFamily="34" charset="0"/>
                <a:cs typeface="Calibri" pitchFamily="34" charset="0"/>
              </a:rPr>
              <a:t> </a:t>
            </a:r>
          </a:p>
        </p:txBody>
      </p:sp>
    </p:spTree>
    <p:extLst>
      <p:ext uri="{BB962C8B-B14F-4D97-AF65-F5344CB8AC3E}">
        <p14:creationId xmlns:p14="http://schemas.microsoft.com/office/powerpoint/2007/7/12/main" val="2595220085"/>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128016" y="1412875"/>
            <a:ext cx="9015984" cy="3231654"/>
          </a:xfrm>
        </p:spPr>
        <p:txBody>
          <a:bodyPr/>
          <a:lstStyle/>
          <a:p>
            <a:pPr marL="0" indent="0">
              <a:buNone/>
            </a:pPr>
            <a:r>
              <a:rPr lang="en-US" dirty="0"/>
              <a:t>C</a:t>
            </a:r>
            <a:r>
              <a:rPr lang="en-US" dirty="0" smtClean="0"/>
              <a:t>NF? </a:t>
            </a:r>
            <a:r>
              <a:rPr lang="en-US" dirty="0" smtClean="0">
                <a:solidFill>
                  <a:srgbClr xmlns:mc="http://schemas.openxmlformats.org/markup-compatibility/2006" xmlns:a14="http://schemas.microsoft.com/office/drawing/2007/7/7/main" val="FF0000" mc:Ignorable=""/>
                </a:solidFill>
              </a:rPr>
              <a:t>NO</a:t>
            </a:r>
          </a:p>
          <a:p>
            <a:pPr marL="0" indent="0">
              <a:buNone/>
            </a:pPr>
            <a:r>
              <a:rPr lang="en-US" dirty="0"/>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a:solidFill>
                  <a:srgbClr xmlns:mc="http://schemas.openxmlformats.org/markup-compatibility/2006" xmlns:a14="http://schemas.microsoft.com/office/drawing/2007/7/7/main" val="FF0000" mc:Ignorable=""/>
                </a:solidFill>
                <a:sym typeface="Symbol"/>
              </a:rPr>
              <a:t> (</a:t>
            </a:r>
            <a:r>
              <a:rPr lang="en-US" i="1" dirty="0">
                <a:solidFill>
                  <a:srgbClr xmlns:mc="http://schemas.openxmlformats.org/markup-compatibility/2006" xmlns:a14="http://schemas.microsoft.com/office/drawing/2007/7/7/main" val="FF0000" mc:Ignorable=""/>
                </a:solidFill>
                <a:sym typeface="Symbol"/>
              </a:rPr>
              <a:t>q</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r</a:t>
            </a:r>
            <a:r>
              <a:rPr lang="en-US" dirty="0">
                <a:solidFill>
                  <a:srgbClr xmlns:mc="http://schemas.openxmlformats.org/markup-compatibility/2006" xmlns:a14="http://schemas.microsoft.com/office/drawing/2007/7/7/main" val="FF0000" mc:Ignorable=""/>
                </a:solidFill>
                <a:sym typeface="Symbol"/>
              </a:rPr>
              <a:t>)</a:t>
            </a:r>
            <a:r>
              <a:rPr lang="en-US" dirty="0">
                <a:sym typeface="Symbol"/>
              </a:rPr>
              <a:t>)  (</a:t>
            </a:r>
            <a:r>
              <a:rPr lang="en-US" i="1" dirty="0">
                <a:sym typeface="Symbol"/>
              </a:rPr>
              <a:t>q</a:t>
            </a:r>
            <a:r>
              <a:rPr lang="en-US" dirty="0">
                <a:sym typeface="Symbol"/>
              </a:rPr>
              <a:t>  </a:t>
            </a:r>
            <a:r>
              <a:rPr lang="en-US" i="1" dirty="0">
                <a:sym typeface="Symbol"/>
              </a:rPr>
              <a:t>p</a:t>
            </a:r>
            <a:r>
              <a:rPr lang="en-US" dirty="0">
                <a:sym typeface="Symbol"/>
              </a:rPr>
              <a:t>  </a:t>
            </a:r>
            <a:r>
              <a:rPr lang="en-US" i="1" dirty="0">
                <a:sym typeface="Symbol"/>
              </a:rPr>
              <a:t>s</a:t>
            </a:r>
            <a:r>
              <a:rPr lang="en-US" dirty="0">
                <a:sym typeface="Symbol"/>
              </a:rPr>
              <a:t>)  (</a:t>
            </a:r>
            <a:r>
              <a:rPr lang="en-US" i="1" dirty="0">
                <a:sym typeface="Symbol"/>
              </a:rPr>
              <a:t>r</a:t>
            </a:r>
            <a:r>
              <a:rPr lang="en-US" dirty="0">
                <a:sym typeface="Symbol"/>
              </a:rPr>
              <a:t>  </a:t>
            </a:r>
            <a:r>
              <a:rPr lang="en-US" i="1" dirty="0">
                <a:sym typeface="Symbol"/>
              </a:rPr>
              <a:t>s</a:t>
            </a:r>
            <a:r>
              <a:rPr lang="en-US" dirty="0" smtClean="0">
                <a:sym typeface="Symbol"/>
              </a:rPr>
              <a:t>)</a:t>
            </a:r>
          </a:p>
          <a:p>
            <a:pPr marL="0" indent="0">
              <a:buNone/>
            </a:pPr>
            <a:r>
              <a:rPr lang="en-US" dirty="0" smtClean="0">
                <a:sym typeface="Symbol"/>
              </a:rPr>
              <a:t></a:t>
            </a:r>
          </a:p>
          <a:p>
            <a:pPr marL="0" indent="0">
              <a:buNone/>
            </a:pPr>
            <a:r>
              <a:rPr lang="en-US" dirty="0"/>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a:solidFill>
                  <a:srgbClr xmlns:mc="http://schemas.openxmlformats.org/markup-compatibility/2006" xmlns:a14="http://schemas.microsoft.com/office/drawing/2007/7/7/main" val="FF0000" mc:Ignorable=""/>
                </a:solidFill>
                <a:sym typeface="Symbol"/>
              </a:rPr>
              <a:t> </a:t>
            </a:r>
            <a:r>
              <a:rPr lang="en-US" i="1" dirty="0" smtClean="0">
                <a:solidFill>
                  <a:srgbClr xmlns:mc="http://schemas.openxmlformats.org/markup-compatibility/2006" xmlns:a14="http://schemas.microsoft.com/office/drawing/2007/7/7/main" val="FF0000" mc:Ignorable=""/>
                </a:solidFill>
                <a:sym typeface="Symbol"/>
              </a:rPr>
              <a:t>q</a:t>
            </a:r>
            <a:r>
              <a:rPr lang="en-US" dirty="0" smtClean="0">
                <a:solidFill>
                  <a:srgbClr xmlns:mc="http://schemas.openxmlformats.org/markup-compatibility/2006" xmlns:a14="http://schemas.microsoft.com/office/drawing/2007/7/7/main" val="FF0000" mc:Ignorable=""/>
                </a:solidFill>
                <a:sym typeface="Symbol"/>
              </a:rPr>
              <a:t>)</a:t>
            </a:r>
            <a:r>
              <a:rPr lang="en-US" dirty="0" smtClean="0">
                <a:sym typeface="Symbol"/>
              </a:rPr>
              <a:t>) </a:t>
            </a:r>
            <a:r>
              <a:rPr lang="en-US" dirty="0">
                <a:sym typeface="Symbol"/>
              </a:rPr>
              <a:t></a:t>
            </a:r>
            <a:r>
              <a:rPr lang="en-US" dirty="0" smtClean="0">
                <a:solidFill>
                  <a:srgbClr xmlns:mc="http://schemas.openxmlformats.org/markup-compatibility/2006" xmlns:a14="http://schemas.microsoft.com/office/drawing/2007/7/7/main" val="FF0000" mc:Ignorable=""/>
                </a:solidFill>
                <a:sym typeface="Symbol"/>
              </a:rPr>
              <a:t> </a:t>
            </a:r>
            <a:r>
              <a:rPr lang="en-US" dirty="0" smtClean="0">
                <a:sym typeface="Symbol"/>
              </a:rPr>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smtClean="0">
                <a:solidFill>
                  <a:srgbClr xmlns:mc="http://schemas.openxmlformats.org/markup-compatibility/2006" xmlns:a14="http://schemas.microsoft.com/office/drawing/2007/7/7/main" val="FF0000" mc:Ignorable=""/>
                </a:solidFill>
                <a:sym typeface="Symbol"/>
              </a:rPr>
              <a:t> </a:t>
            </a:r>
            <a:r>
              <a:rPr lang="en-US" i="1" dirty="0">
                <a:solidFill>
                  <a:srgbClr xmlns:mc="http://schemas.openxmlformats.org/markup-compatibility/2006" xmlns:a14="http://schemas.microsoft.com/office/drawing/2007/7/7/main" val="FF0000" mc:Ignorable=""/>
                </a:solidFill>
                <a:sym typeface="Symbol"/>
              </a:rPr>
              <a:t>r</a:t>
            </a:r>
            <a:r>
              <a:rPr lang="en-US" dirty="0">
                <a:solidFill>
                  <a:srgbClr xmlns:mc="http://schemas.openxmlformats.org/markup-compatibility/2006" xmlns:a14="http://schemas.microsoft.com/office/drawing/2007/7/7/main" val="FF0000" mc:Ignorable=""/>
                </a:solidFill>
                <a:sym typeface="Symbol"/>
              </a:rPr>
              <a:t>)</a:t>
            </a:r>
            <a:r>
              <a:rPr lang="en-US" dirty="0">
                <a:sym typeface="Symbol"/>
              </a:rPr>
              <a:t>)  (</a:t>
            </a:r>
            <a:r>
              <a:rPr lang="en-US" i="1" dirty="0">
                <a:sym typeface="Symbol"/>
              </a:rPr>
              <a:t>q</a:t>
            </a:r>
            <a:r>
              <a:rPr lang="en-US" dirty="0">
                <a:sym typeface="Symbol"/>
              </a:rPr>
              <a:t>  </a:t>
            </a:r>
            <a:r>
              <a:rPr lang="en-US" i="1" dirty="0">
                <a:sym typeface="Symbol"/>
              </a:rPr>
              <a:t>p</a:t>
            </a:r>
            <a:r>
              <a:rPr lang="en-US" dirty="0">
                <a:sym typeface="Symbol"/>
              </a:rPr>
              <a:t>  </a:t>
            </a:r>
            <a:r>
              <a:rPr lang="en-US" i="1" dirty="0">
                <a:sym typeface="Symbol"/>
              </a:rPr>
              <a:t>s</a:t>
            </a:r>
            <a:r>
              <a:rPr lang="en-US" dirty="0">
                <a:sym typeface="Symbol"/>
              </a:rPr>
              <a:t>)  (</a:t>
            </a:r>
            <a:r>
              <a:rPr lang="en-US" i="1" dirty="0">
                <a:sym typeface="Symbol"/>
              </a:rPr>
              <a:t>r</a:t>
            </a:r>
            <a:r>
              <a:rPr lang="en-US" dirty="0">
                <a:sym typeface="Symbol"/>
              </a:rPr>
              <a:t>  </a:t>
            </a:r>
            <a:r>
              <a:rPr lang="en-US" i="1" dirty="0">
                <a:sym typeface="Symbol"/>
              </a:rPr>
              <a:t>s</a:t>
            </a:r>
            <a:r>
              <a:rPr lang="en-US" dirty="0" smtClean="0">
                <a:sym typeface="Symbol"/>
              </a:rPr>
              <a:t>)</a:t>
            </a:r>
          </a:p>
          <a:p>
            <a:pPr marL="0" indent="0">
              <a:buNone/>
            </a:pPr>
            <a:r>
              <a:rPr lang="en-US" dirty="0" smtClean="0">
                <a:sym typeface="Symbol"/>
              </a:rPr>
              <a:t></a:t>
            </a:r>
          </a:p>
          <a:p>
            <a:pPr marL="0" indent="0">
              <a:buNone/>
            </a:pPr>
            <a:r>
              <a:rPr lang="en-US" dirty="0" smtClean="0"/>
              <a:t>(</a:t>
            </a:r>
            <a:r>
              <a:rPr lang="en-US" i="1" dirty="0"/>
              <a:t>p</a:t>
            </a:r>
            <a:r>
              <a:rPr lang="en-US" dirty="0">
                <a:sym typeface="Symbol"/>
              </a:rPr>
              <a:t>  </a:t>
            </a:r>
            <a:r>
              <a:rPr lang="en-US" i="1" dirty="0" smtClean="0">
                <a:sym typeface="Symbol"/>
              </a:rPr>
              <a:t>q</a:t>
            </a:r>
            <a:r>
              <a:rPr lang="en-US" dirty="0" smtClean="0">
                <a:sym typeface="Symbol"/>
              </a:rPr>
              <a:t>)  (</a:t>
            </a:r>
            <a:r>
              <a:rPr lang="en-US" i="1" dirty="0" smtClean="0">
                <a:sym typeface="Symbol"/>
              </a:rPr>
              <a:t>s</a:t>
            </a:r>
            <a:r>
              <a:rPr lang="en-US" i="1" dirty="0">
                <a:sym typeface="Symbol"/>
              </a:rPr>
              <a:t> </a:t>
            </a:r>
            <a:r>
              <a:rPr lang="en-US" dirty="0" smtClean="0">
                <a:sym typeface="Symbol"/>
              </a:rPr>
              <a:t> </a:t>
            </a:r>
            <a:r>
              <a:rPr lang="en-US" dirty="0">
                <a:sym typeface="Symbol"/>
              </a:rPr>
              <a:t></a:t>
            </a:r>
            <a:r>
              <a:rPr lang="en-US" i="1" dirty="0">
                <a:sym typeface="Symbol"/>
              </a:rPr>
              <a:t>q</a:t>
            </a:r>
            <a:r>
              <a:rPr lang="en-US" dirty="0" smtClean="0">
                <a:sym typeface="Symbol"/>
              </a:rPr>
              <a:t>) </a:t>
            </a:r>
            <a:r>
              <a:rPr lang="en-US" dirty="0">
                <a:sym typeface="Symbol"/>
              </a:rPr>
              <a:t></a:t>
            </a:r>
            <a:r>
              <a:rPr lang="en-US" dirty="0">
                <a:solidFill>
                  <a:srgbClr xmlns:mc="http://schemas.openxmlformats.org/markup-compatibility/2006" xmlns:a14="http://schemas.microsoft.com/office/drawing/2007/7/7/main" val="FF0000" mc:Ignorable=""/>
                </a:solidFill>
                <a:sym typeface="Symbol"/>
              </a:rPr>
              <a:t> </a:t>
            </a:r>
            <a:r>
              <a:rPr lang="en-US" dirty="0">
                <a:sym typeface="Symbol"/>
              </a:rPr>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a:solidFill>
                  <a:srgbClr xmlns:mc="http://schemas.openxmlformats.org/markup-compatibility/2006" xmlns:a14="http://schemas.microsoft.com/office/drawing/2007/7/7/main" val="FF0000" mc:Ignorable=""/>
                </a:solidFill>
                <a:sym typeface="Symbol"/>
              </a:rPr>
              <a:t> </a:t>
            </a:r>
            <a:r>
              <a:rPr lang="en-US" i="1" dirty="0">
                <a:solidFill>
                  <a:srgbClr xmlns:mc="http://schemas.openxmlformats.org/markup-compatibility/2006" xmlns:a14="http://schemas.microsoft.com/office/drawing/2007/7/7/main" val="FF0000" mc:Ignorable=""/>
                </a:solidFill>
                <a:sym typeface="Symbol"/>
              </a:rPr>
              <a:t>r</a:t>
            </a:r>
            <a:r>
              <a:rPr lang="en-US" dirty="0">
                <a:solidFill>
                  <a:srgbClr xmlns:mc="http://schemas.openxmlformats.org/markup-compatibility/2006" xmlns:a14="http://schemas.microsoft.com/office/drawing/2007/7/7/main" val="FF0000" mc:Ignorable=""/>
                </a:solidFill>
                <a:sym typeface="Symbol"/>
              </a:rPr>
              <a:t>)</a:t>
            </a:r>
            <a:r>
              <a:rPr lang="en-US" dirty="0">
                <a:sym typeface="Symbol"/>
              </a:rPr>
              <a:t>)  </a:t>
            </a:r>
            <a:r>
              <a:rPr lang="en-US" dirty="0" smtClean="0">
                <a:sym typeface="Symbol"/>
              </a:rPr>
              <a:t>(</a:t>
            </a:r>
            <a:r>
              <a:rPr lang="en-US" i="1" dirty="0">
                <a:sym typeface="Symbol"/>
              </a:rPr>
              <a:t>q</a:t>
            </a:r>
            <a:r>
              <a:rPr lang="en-US" dirty="0">
                <a:sym typeface="Symbol"/>
              </a:rPr>
              <a:t>  </a:t>
            </a:r>
            <a:r>
              <a:rPr lang="en-US" i="1" dirty="0">
                <a:sym typeface="Symbol"/>
              </a:rPr>
              <a:t>p</a:t>
            </a:r>
            <a:r>
              <a:rPr lang="en-US" dirty="0">
                <a:sym typeface="Symbol"/>
              </a:rPr>
              <a:t>  </a:t>
            </a:r>
            <a:r>
              <a:rPr lang="en-US" i="1" dirty="0">
                <a:sym typeface="Symbol"/>
              </a:rPr>
              <a:t>s</a:t>
            </a:r>
            <a:r>
              <a:rPr lang="en-US" dirty="0">
                <a:sym typeface="Symbol"/>
              </a:rPr>
              <a:t>)  </a:t>
            </a:r>
            <a:r>
              <a:rPr lang="en-US" dirty="0" smtClean="0">
                <a:sym typeface="Symbol"/>
              </a:rPr>
              <a:t>(</a:t>
            </a:r>
            <a:r>
              <a:rPr lang="en-US" dirty="0">
                <a:sym typeface="Symbol"/>
              </a:rPr>
              <a:t></a:t>
            </a:r>
            <a:r>
              <a:rPr lang="en-US" i="1" dirty="0">
                <a:sym typeface="Symbol"/>
              </a:rPr>
              <a:t>r</a:t>
            </a:r>
            <a:r>
              <a:rPr lang="en-US" dirty="0">
                <a:sym typeface="Symbol"/>
              </a:rPr>
              <a:t>  </a:t>
            </a:r>
            <a:r>
              <a:rPr lang="en-US" i="1" dirty="0">
                <a:sym typeface="Symbol"/>
              </a:rPr>
              <a:t>s</a:t>
            </a:r>
            <a:r>
              <a:rPr lang="en-US" dirty="0">
                <a:sym typeface="Symbol"/>
              </a:rPr>
              <a:t>)</a:t>
            </a:r>
          </a:p>
          <a:p>
            <a:pPr marL="0" indent="0">
              <a:buNone/>
            </a:pPr>
            <a:endParaRPr lang="en-US" dirty="0">
              <a:sym typeface="Symbol"/>
            </a:endParaRPr>
          </a:p>
        </p:txBody>
      </p:sp>
      <p:sp>
        <p:nvSpPr>
          <p:cNvPr id="4" name="TextBox 3"/>
          <p:cNvSpPr txBox="1"/>
          <p:nvPr/>
        </p:nvSpPr>
        <p:spPr>
          <a:xfrm>
            <a:off x="4678532" y="5042118"/>
            <a:ext cx="4465468" cy="1815882"/>
          </a:xfrm>
          <a:prstGeom prst="rect">
            <a:avLst/>
          </a:prstGeom>
          <a:noFill/>
        </p:spPr>
        <p:txBody>
          <a:bodyPr wrap="square" rtlCol="0">
            <a:spAutoFit/>
          </a:bodyPr>
          <a:lstStyle/>
          <a:p>
            <a:r>
              <a:rPr lang="en-US" sz="2800" dirty="0" err="1" smtClean="0">
                <a:solidFill>
                  <a:schemeClr val="bg1"/>
                </a:solidFill>
                <a:latin typeface="Calibri" pitchFamily="34" charset="0"/>
                <a:cs typeface="Calibri" pitchFamily="34" charset="0"/>
              </a:rPr>
              <a:t>Distributivity</a:t>
            </a:r>
            <a:r>
              <a:rPr lang="en-US" sz="2800" dirty="0" smtClean="0">
                <a:solidFill>
                  <a:schemeClr val="bg1"/>
                </a:solidFill>
                <a:latin typeface="Calibri" pitchFamily="34" charset="0"/>
                <a:cs typeface="Calibri" pitchFamily="34" charset="0"/>
              </a:rPr>
              <a:t> </a:t>
            </a:r>
          </a:p>
          <a:p>
            <a:r>
              <a:rPr lang="en-US" sz="2800" dirty="0" smtClean="0">
                <a:solidFill>
                  <a:schemeClr val="bg1"/>
                </a:solidFill>
                <a:latin typeface="Calibri" pitchFamily="34" charset="0"/>
                <a:cs typeface="Calibri" pitchFamily="34" charset="0"/>
              </a:rPr>
              <a:t>1. A</a:t>
            </a:r>
            <a:r>
              <a:rPr lang="en-US" sz="2800" dirty="0" smtClean="0">
                <a:solidFill>
                  <a:schemeClr val="bg1"/>
                </a:solidFill>
                <a:latin typeface="Calibri" pitchFamily="34" charset="0"/>
                <a:cs typeface="Calibri" pitchFamily="34" charset="0"/>
                <a:sym typeface="Symbol"/>
              </a:rPr>
              <a:t>(BC)  (AB)(</a:t>
            </a:r>
            <a:r>
              <a:rPr lang="en-US" sz="2800" dirty="0">
                <a:solidFill>
                  <a:schemeClr val="bg1"/>
                </a:solidFill>
                <a:latin typeface="Calibri" pitchFamily="34" charset="0"/>
                <a:cs typeface="Calibri" pitchFamily="34" charset="0"/>
                <a:sym typeface="Symbol"/>
              </a:rPr>
              <a:t>A</a:t>
            </a:r>
            <a:r>
              <a:rPr lang="en-US" sz="2800" dirty="0" smtClean="0">
                <a:solidFill>
                  <a:schemeClr val="bg1"/>
                </a:solidFill>
                <a:latin typeface="Calibri" pitchFamily="34" charset="0"/>
                <a:cs typeface="Calibri" pitchFamily="34" charset="0"/>
                <a:sym typeface="Symbol"/>
              </a:rPr>
              <a:t>C)</a:t>
            </a:r>
          </a:p>
          <a:p>
            <a:r>
              <a:rPr lang="en-US" sz="2800" dirty="0" smtClean="0">
                <a:solidFill>
                  <a:schemeClr val="bg1"/>
                </a:solidFill>
                <a:latin typeface="Calibri" pitchFamily="34" charset="0"/>
                <a:cs typeface="Calibri" pitchFamily="34" charset="0"/>
              </a:rPr>
              <a:t>2. A</a:t>
            </a:r>
            <a:r>
              <a:rPr lang="en-US" sz="2800" dirty="0" smtClean="0">
                <a:solidFill>
                  <a:schemeClr val="bg1"/>
                </a:solidFill>
                <a:latin typeface="Calibri" pitchFamily="34" charset="0"/>
                <a:cs typeface="Calibri" pitchFamily="34" charset="0"/>
                <a:sym typeface="Symbol"/>
              </a:rPr>
              <a:t>(BC)  (AB)(AC</a:t>
            </a:r>
            <a:r>
              <a:rPr lang="en-US" sz="2800" dirty="0">
                <a:solidFill>
                  <a:schemeClr val="bg1"/>
                </a:solidFill>
                <a:latin typeface="Calibri" pitchFamily="34" charset="0"/>
                <a:cs typeface="Calibri" pitchFamily="34" charset="0"/>
                <a:sym typeface="Symbol"/>
              </a:rPr>
              <a:t>)</a:t>
            </a:r>
          </a:p>
          <a:p>
            <a:r>
              <a:rPr lang="en-US" sz="2800" dirty="0" smtClean="0">
                <a:solidFill>
                  <a:schemeClr val="bg1"/>
                </a:solidFill>
                <a:latin typeface="Calibri" pitchFamily="34" charset="0"/>
                <a:cs typeface="Calibri" pitchFamily="34" charset="0"/>
              </a:rPr>
              <a:t> </a:t>
            </a:r>
          </a:p>
        </p:txBody>
      </p:sp>
    </p:spTree>
    <p:extLst>
      <p:ext uri="{BB962C8B-B14F-4D97-AF65-F5344CB8AC3E}">
        <p14:creationId xmlns:p14="http://schemas.microsoft.com/office/powerpoint/2007/7/12/main" val="2842776997"/>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124287" y="1412875"/>
            <a:ext cx="8904303" cy="5127558"/>
          </a:xfrm>
        </p:spPr>
        <p:txBody>
          <a:bodyPr/>
          <a:lstStyle/>
          <a:p>
            <a:pPr marL="0" indent="0">
              <a:buNone/>
            </a:pPr>
            <a:r>
              <a:rPr lang="en-US" dirty="0"/>
              <a:t>C</a:t>
            </a:r>
            <a:r>
              <a:rPr lang="en-US" dirty="0" smtClean="0"/>
              <a:t>NF? </a:t>
            </a:r>
            <a:r>
              <a:rPr lang="en-US" dirty="0" smtClean="0">
                <a:solidFill>
                  <a:srgbClr xmlns:mc="http://schemas.openxmlformats.org/markup-compatibility/2006" xmlns:a14="http://schemas.microsoft.com/office/drawing/2007/7/7/main" val="FF0000" mc:Ignorable=""/>
                </a:solidFill>
              </a:rPr>
              <a:t>NO</a:t>
            </a:r>
          </a:p>
          <a:p>
            <a:pPr marL="0" indent="0">
              <a:buNone/>
            </a:pPr>
            <a:r>
              <a:rPr lang="en-US" dirty="0"/>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a:solidFill>
                  <a:srgbClr xmlns:mc="http://schemas.openxmlformats.org/markup-compatibility/2006" xmlns:a14="http://schemas.microsoft.com/office/drawing/2007/7/7/main" val="FF0000" mc:Ignorable=""/>
                </a:solidFill>
                <a:sym typeface="Symbol"/>
              </a:rPr>
              <a:t> (</a:t>
            </a:r>
            <a:r>
              <a:rPr lang="en-US" i="1" dirty="0">
                <a:solidFill>
                  <a:srgbClr xmlns:mc="http://schemas.openxmlformats.org/markup-compatibility/2006" xmlns:a14="http://schemas.microsoft.com/office/drawing/2007/7/7/main" val="FF0000" mc:Ignorable=""/>
                </a:solidFill>
                <a:sym typeface="Symbol"/>
              </a:rPr>
              <a:t>q</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r</a:t>
            </a:r>
            <a:r>
              <a:rPr lang="en-US" dirty="0">
                <a:solidFill>
                  <a:srgbClr xmlns:mc="http://schemas.openxmlformats.org/markup-compatibility/2006" xmlns:a14="http://schemas.microsoft.com/office/drawing/2007/7/7/main" val="FF0000" mc:Ignorable=""/>
                </a:solidFill>
                <a:sym typeface="Symbol"/>
              </a:rPr>
              <a:t>)</a:t>
            </a:r>
            <a:r>
              <a:rPr lang="en-US" dirty="0">
                <a:sym typeface="Symbol"/>
              </a:rPr>
              <a:t>)  (</a:t>
            </a:r>
            <a:r>
              <a:rPr lang="en-US" i="1" dirty="0">
                <a:sym typeface="Symbol"/>
              </a:rPr>
              <a:t>q</a:t>
            </a:r>
            <a:r>
              <a:rPr lang="en-US" dirty="0">
                <a:sym typeface="Symbol"/>
              </a:rPr>
              <a:t>  </a:t>
            </a:r>
            <a:r>
              <a:rPr lang="en-US" i="1" dirty="0">
                <a:sym typeface="Symbol"/>
              </a:rPr>
              <a:t>p</a:t>
            </a:r>
            <a:r>
              <a:rPr lang="en-US" dirty="0">
                <a:sym typeface="Symbol"/>
              </a:rPr>
              <a:t>  </a:t>
            </a:r>
            <a:r>
              <a:rPr lang="en-US" i="1" dirty="0">
                <a:sym typeface="Symbol"/>
              </a:rPr>
              <a:t>s</a:t>
            </a:r>
            <a:r>
              <a:rPr lang="en-US" dirty="0">
                <a:sym typeface="Symbol"/>
              </a:rPr>
              <a:t>)  (</a:t>
            </a:r>
            <a:r>
              <a:rPr lang="en-US" i="1" dirty="0">
                <a:sym typeface="Symbol"/>
              </a:rPr>
              <a:t>r</a:t>
            </a:r>
            <a:r>
              <a:rPr lang="en-US" dirty="0">
                <a:sym typeface="Symbol"/>
              </a:rPr>
              <a:t>  </a:t>
            </a:r>
            <a:r>
              <a:rPr lang="en-US" i="1" dirty="0">
                <a:sym typeface="Symbol"/>
              </a:rPr>
              <a:t>s</a:t>
            </a:r>
            <a:r>
              <a:rPr lang="en-US" dirty="0" smtClean="0">
                <a:sym typeface="Symbol"/>
              </a:rPr>
              <a:t>)</a:t>
            </a:r>
          </a:p>
          <a:p>
            <a:pPr marL="0" indent="0">
              <a:buNone/>
            </a:pPr>
            <a:r>
              <a:rPr lang="en-US" dirty="0" smtClean="0">
                <a:sym typeface="Symbol"/>
              </a:rPr>
              <a:t></a:t>
            </a:r>
          </a:p>
          <a:p>
            <a:pPr marL="0" indent="0">
              <a:buNone/>
            </a:pPr>
            <a:r>
              <a:rPr lang="en-US" dirty="0"/>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a:solidFill>
                  <a:srgbClr xmlns:mc="http://schemas.openxmlformats.org/markup-compatibility/2006" xmlns:a14="http://schemas.microsoft.com/office/drawing/2007/7/7/main" val="FF0000" mc:Ignorable=""/>
                </a:solidFill>
                <a:sym typeface="Symbol"/>
              </a:rPr>
              <a:t> </a:t>
            </a:r>
            <a:r>
              <a:rPr lang="en-US" i="1" dirty="0" smtClean="0">
                <a:solidFill>
                  <a:srgbClr xmlns:mc="http://schemas.openxmlformats.org/markup-compatibility/2006" xmlns:a14="http://schemas.microsoft.com/office/drawing/2007/7/7/main" val="FF0000" mc:Ignorable=""/>
                </a:solidFill>
                <a:sym typeface="Symbol"/>
              </a:rPr>
              <a:t>q</a:t>
            </a:r>
            <a:r>
              <a:rPr lang="en-US" dirty="0" smtClean="0">
                <a:solidFill>
                  <a:srgbClr xmlns:mc="http://schemas.openxmlformats.org/markup-compatibility/2006" xmlns:a14="http://schemas.microsoft.com/office/drawing/2007/7/7/main" val="FF0000" mc:Ignorable=""/>
                </a:solidFill>
                <a:sym typeface="Symbol"/>
              </a:rPr>
              <a:t>)</a:t>
            </a:r>
            <a:r>
              <a:rPr lang="en-US" dirty="0" smtClean="0">
                <a:sym typeface="Symbol"/>
              </a:rPr>
              <a:t>) </a:t>
            </a:r>
            <a:r>
              <a:rPr lang="en-US" dirty="0">
                <a:sym typeface="Symbol"/>
              </a:rPr>
              <a:t></a:t>
            </a:r>
            <a:r>
              <a:rPr lang="en-US" dirty="0" smtClean="0">
                <a:solidFill>
                  <a:srgbClr xmlns:mc="http://schemas.openxmlformats.org/markup-compatibility/2006" xmlns:a14="http://schemas.microsoft.com/office/drawing/2007/7/7/main" val="FF0000" mc:Ignorable=""/>
                </a:solidFill>
                <a:sym typeface="Symbol"/>
              </a:rPr>
              <a:t> </a:t>
            </a:r>
            <a:r>
              <a:rPr lang="en-US" dirty="0" smtClean="0">
                <a:sym typeface="Symbol"/>
              </a:rPr>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smtClean="0">
                <a:solidFill>
                  <a:srgbClr xmlns:mc="http://schemas.openxmlformats.org/markup-compatibility/2006" xmlns:a14="http://schemas.microsoft.com/office/drawing/2007/7/7/main" val="FF0000" mc:Ignorable=""/>
                </a:solidFill>
                <a:sym typeface="Symbol"/>
              </a:rPr>
              <a:t> </a:t>
            </a:r>
            <a:r>
              <a:rPr lang="en-US" i="1" dirty="0">
                <a:solidFill>
                  <a:srgbClr xmlns:mc="http://schemas.openxmlformats.org/markup-compatibility/2006" xmlns:a14="http://schemas.microsoft.com/office/drawing/2007/7/7/main" val="FF0000" mc:Ignorable=""/>
                </a:solidFill>
                <a:sym typeface="Symbol"/>
              </a:rPr>
              <a:t>r</a:t>
            </a:r>
            <a:r>
              <a:rPr lang="en-US" dirty="0">
                <a:solidFill>
                  <a:srgbClr xmlns:mc="http://schemas.openxmlformats.org/markup-compatibility/2006" xmlns:a14="http://schemas.microsoft.com/office/drawing/2007/7/7/main" val="FF0000" mc:Ignorable=""/>
                </a:solidFill>
                <a:sym typeface="Symbol"/>
              </a:rPr>
              <a:t>)</a:t>
            </a:r>
            <a:r>
              <a:rPr lang="en-US" dirty="0">
                <a:sym typeface="Symbol"/>
              </a:rPr>
              <a:t>)  (</a:t>
            </a:r>
            <a:r>
              <a:rPr lang="en-US" i="1" dirty="0">
                <a:sym typeface="Symbol"/>
              </a:rPr>
              <a:t>q</a:t>
            </a:r>
            <a:r>
              <a:rPr lang="en-US" dirty="0">
                <a:sym typeface="Symbol"/>
              </a:rPr>
              <a:t>  </a:t>
            </a:r>
            <a:r>
              <a:rPr lang="en-US" i="1" dirty="0">
                <a:sym typeface="Symbol"/>
              </a:rPr>
              <a:t>p</a:t>
            </a:r>
            <a:r>
              <a:rPr lang="en-US" dirty="0">
                <a:sym typeface="Symbol"/>
              </a:rPr>
              <a:t>  </a:t>
            </a:r>
            <a:r>
              <a:rPr lang="en-US" i="1" dirty="0">
                <a:sym typeface="Symbol"/>
              </a:rPr>
              <a:t>s</a:t>
            </a:r>
            <a:r>
              <a:rPr lang="en-US" dirty="0">
                <a:sym typeface="Symbol"/>
              </a:rPr>
              <a:t>)  (</a:t>
            </a:r>
            <a:r>
              <a:rPr lang="en-US" i="1" dirty="0">
                <a:sym typeface="Symbol"/>
              </a:rPr>
              <a:t>r</a:t>
            </a:r>
            <a:r>
              <a:rPr lang="en-US" dirty="0">
                <a:sym typeface="Symbol"/>
              </a:rPr>
              <a:t>  </a:t>
            </a:r>
            <a:r>
              <a:rPr lang="en-US" i="1" dirty="0">
                <a:sym typeface="Symbol"/>
              </a:rPr>
              <a:t>s</a:t>
            </a:r>
            <a:r>
              <a:rPr lang="en-US" dirty="0" smtClean="0">
                <a:sym typeface="Symbol"/>
              </a:rPr>
              <a:t>)</a:t>
            </a:r>
          </a:p>
          <a:p>
            <a:pPr marL="0" indent="0">
              <a:buNone/>
            </a:pPr>
            <a:r>
              <a:rPr lang="en-US" dirty="0" smtClean="0">
                <a:sym typeface="Symbol"/>
              </a:rPr>
              <a:t></a:t>
            </a:r>
          </a:p>
          <a:p>
            <a:pPr marL="0" indent="0">
              <a:buNone/>
            </a:pPr>
            <a:r>
              <a:rPr lang="en-US" dirty="0" smtClean="0"/>
              <a:t>(</a:t>
            </a:r>
            <a:r>
              <a:rPr lang="en-US" i="1" dirty="0"/>
              <a:t>p</a:t>
            </a:r>
            <a:r>
              <a:rPr lang="en-US" dirty="0">
                <a:sym typeface="Symbol"/>
              </a:rPr>
              <a:t>  </a:t>
            </a:r>
            <a:r>
              <a:rPr lang="en-US" i="1" dirty="0" smtClean="0">
                <a:sym typeface="Symbol"/>
              </a:rPr>
              <a:t>q</a:t>
            </a:r>
            <a:r>
              <a:rPr lang="en-US" dirty="0" smtClean="0">
                <a:sym typeface="Symbol"/>
              </a:rPr>
              <a:t>)  (</a:t>
            </a:r>
            <a:r>
              <a:rPr lang="en-US" i="1" dirty="0" smtClean="0">
                <a:sym typeface="Symbol"/>
              </a:rPr>
              <a:t>s</a:t>
            </a:r>
            <a:r>
              <a:rPr lang="en-US" i="1" dirty="0">
                <a:sym typeface="Symbol"/>
              </a:rPr>
              <a:t> </a:t>
            </a:r>
            <a:r>
              <a:rPr lang="en-US" dirty="0" smtClean="0">
                <a:sym typeface="Symbol"/>
              </a:rPr>
              <a:t> </a:t>
            </a:r>
            <a:r>
              <a:rPr lang="en-US" dirty="0">
                <a:sym typeface="Symbol"/>
              </a:rPr>
              <a:t></a:t>
            </a:r>
            <a:r>
              <a:rPr lang="en-US" i="1" dirty="0">
                <a:sym typeface="Symbol"/>
              </a:rPr>
              <a:t>q</a:t>
            </a:r>
            <a:r>
              <a:rPr lang="en-US" dirty="0" smtClean="0">
                <a:sym typeface="Symbol"/>
              </a:rPr>
              <a:t>) </a:t>
            </a:r>
            <a:r>
              <a:rPr lang="en-US" dirty="0">
                <a:sym typeface="Symbol"/>
              </a:rPr>
              <a:t></a:t>
            </a:r>
            <a:r>
              <a:rPr lang="en-US" dirty="0">
                <a:solidFill>
                  <a:srgbClr xmlns:mc="http://schemas.openxmlformats.org/markup-compatibility/2006" xmlns:a14="http://schemas.microsoft.com/office/drawing/2007/7/7/main" val="FF0000" mc:Ignorable=""/>
                </a:solidFill>
                <a:sym typeface="Symbol"/>
              </a:rPr>
              <a:t> </a:t>
            </a:r>
            <a:r>
              <a:rPr lang="en-US" dirty="0">
                <a:sym typeface="Symbol"/>
              </a:rPr>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a:solidFill>
                  <a:srgbClr xmlns:mc="http://schemas.openxmlformats.org/markup-compatibility/2006" xmlns:a14="http://schemas.microsoft.com/office/drawing/2007/7/7/main" val="FF0000" mc:Ignorable=""/>
                </a:solidFill>
                <a:sym typeface="Symbol"/>
              </a:rPr>
              <a:t> </a:t>
            </a:r>
            <a:r>
              <a:rPr lang="en-US" i="1" dirty="0">
                <a:solidFill>
                  <a:srgbClr xmlns:mc="http://schemas.openxmlformats.org/markup-compatibility/2006" xmlns:a14="http://schemas.microsoft.com/office/drawing/2007/7/7/main" val="FF0000" mc:Ignorable=""/>
                </a:solidFill>
                <a:sym typeface="Symbol"/>
              </a:rPr>
              <a:t>r</a:t>
            </a:r>
            <a:r>
              <a:rPr lang="en-US" dirty="0">
                <a:solidFill>
                  <a:srgbClr xmlns:mc="http://schemas.openxmlformats.org/markup-compatibility/2006" xmlns:a14="http://schemas.microsoft.com/office/drawing/2007/7/7/main" val="FF0000" mc:Ignorable=""/>
                </a:solidFill>
                <a:sym typeface="Symbol"/>
              </a:rPr>
              <a:t>)</a:t>
            </a:r>
            <a:r>
              <a:rPr lang="en-US" dirty="0">
                <a:sym typeface="Symbol"/>
              </a:rPr>
              <a:t>)  </a:t>
            </a:r>
            <a:r>
              <a:rPr lang="en-US" dirty="0" smtClean="0">
                <a:sym typeface="Symbol"/>
              </a:rPr>
              <a:t>(</a:t>
            </a:r>
            <a:r>
              <a:rPr lang="en-US" i="1" dirty="0">
                <a:sym typeface="Symbol"/>
              </a:rPr>
              <a:t>q</a:t>
            </a:r>
            <a:r>
              <a:rPr lang="en-US" dirty="0">
                <a:sym typeface="Symbol"/>
              </a:rPr>
              <a:t>  </a:t>
            </a:r>
            <a:r>
              <a:rPr lang="en-US" i="1" dirty="0">
                <a:sym typeface="Symbol"/>
              </a:rPr>
              <a:t>p</a:t>
            </a:r>
            <a:r>
              <a:rPr lang="en-US" dirty="0">
                <a:sym typeface="Symbol"/>
              </a:rPr>
              <a:t>  </a:t>
            </a:r>
            <a:r>
              <a:rPr lang="en-US" i="1" dirty="0">
                <a:sym typeface="Symbol"/>
              </a:rPr>
              <a:t>s</a:t>
            </a:r>
            <a:r>
              <a:rPr lang="en-US" dirty="0">
                <a:sym typeface="Symbol"/>
              </a:rPr>
              <a:t>)  </a:t>
            </a:r>
            <a:r>
              <a:rPr lang="en-US" dirty="0" smtClean="0">
                <a:sym typeface="Symbol"/>
              </a:rPr>
              <a:t>(</a:t>
            </a:r>
            <a:r>
              <a:rPr lang="en-US" dirty="0">
                <a:sym typeface="Symbol"/>
              </a:rPr>
              <a:t></a:t>
            </a:r>
            <a:r>
              <a:rPr lang="en-US" i="1" dirty="0">
                <a:sym typeface="Symbol"/>
              </a:rPr>
              <a:t>r</a:t>
            </a:r>
            <a:r>
              <a:rPr lang="en-US" dirty="0">
                <a:sym typeface="Symbol"/>
              </a:rPr>
              <a:t>  </a:t>
            </a:r>
            <a:r>
              <a:rPr lang="en-US" i="1" dirty="0">
                <a:sym typeface="Symbol"/>
              </a:rPr>
              <a:t>s</a:t>
            </a:r>
            <a:r>
              <a:rPr lang="en-US" dirty="0" smtClean="0">
                <a:sym typeface="Symbol"/>
              </a:rPr>
              <a:t>)</a:t>
            </a:r>
          </a:p>
          <a:p>
            <a:pPr marL="0" indent="0">
              <a:buNone/>
            </a:pPr>
            <a:r>
              <a:rPr lang="en-US" dirty="0">
                <a:sym typeface="Symbol"/>
              </a:rPr>
              <a:t></a:t>
            </a:r>
          </a:p>
          <a:p>
            <a:pPr marL="0" indent="0">
              <a:buNone/>
            </a:pPr>
            <a:r>
              <a:rPr lang="en-US" dirty="0"/>
              <a:t>(</a:t>
            </a:r>
            <a:r>
              <a:rPr lang="en-US" i="1" dirty="0"/>
              <a:t>p</a:t>
            </a:r>
            <a:r>
              <a:rPr lang="en-US" dirty="0">
                <a:sym typeface="Symbol"/>
              </a:rPr>
              <a:t>  </a:t>
            </a:r>
            <a:r>
              <a:rPr lang="en-US" i="1" dirty="0">
                <a:sym typeface="Symbol"/>
              </a:rPr>
              <a:t>q</a:t>
            </a:r>
            <a:r>
              <a:rPr lang="en-US" dirty="0">
                <a:sym typeface="Symbol"/>
              </a:rPr>
              <a:t>)  (</a:t>
            </a:r>
            <a:r>
              <a:rPr lang="en-US" i="1" dirty="0">
                <a:sym typeface="Symbol"/>
              </a:rPr>
              <a:t>s </a:t>
            </a:r>
            <a:r>
              <a:rPr lang="en-US" dirty="0">
                <a:sym typeface="Symbol"/>
              </a:rPr>
              <a:t> </a:t>
            </a:r>
            <a:r>
              <a:rPr lang="en-US" i="1" dirty="0">
                <a:sym typeface="Symbol"/>
              </a:rPr>
              <a:t>q</a:t>
            </a:r>
            <a:r>
              <a:rPr lang="en-US" dirty="0">
                <a:sym typeface="Symbol"/>
              </a:rPr>
              <a:t>) </a:t>
            </a:r>
            <a:r>
              <a:rPr lang="en-US" dirty="0" smtClean="0">
                <a:sym typeface="Symbol"/>
              </a:rPr>
              <a:t> (p  r)</a:t>
            </a:r>
            <a:r>
              <a:rPr lang="en-US" dirty="0" smtClean="0">
                <a:solidFill>
                  <a:srgbClr xmlns:mc="http://schemas.openxmlformats.org/markup-compatibility/2006" xmlns:a14="http://schemas.microsoft.com/office/drawing/2007/7/7/main" val="FF0000" mc:Ignorable=""/>
                </a:solidFill>
                <a:sym typeface="Symbol"/>
              </a:rPr>
              <a:t> </a:t>
            </a:r>
            <a:r>
              <a:rPr lang="en-US" dirty="0" smtClean="0">
                <a:sym typeface="Symbol"/>
              </a:rPr>
              <a:t> (s </a:t>
            </a:r>
            <a:r>
              <a:rPr lang="en-US" dirty="0">
                <a:sym typeface="Symbol"/>
              </a:rPr>
              <a:t> </a:t>
            </a:r>
            <a:r>
              <a:rPr lang="en-US" dirty="0" smtClean="0">
                <a:sym typeface="Symbol"/>
              </a:rPr>
              <a:t>r)  </a:t>
            </a:r>
            <a:r>
              <a:rPr lang="en-US" dirty="0">
                <a:sym typeface="Symbol"/>
              </a:rPr>
              <a:t>(</a:t>
            </a:r>
            <a:r>
              <a:rPr lang="en-US" i="1" dirty="0">
                <a:sym typeface="Symbol"/>
              </a:rPr>
              <a:t>q</a:t>
            </a:r>
            <a:r>
              <a:rPr lang="en-US" dirty="0">
                <a:sym typeface="Symbol"/>
              </a:rPr>
              <a:t>  </a:t>
            </a:r>
            <a:r>
              <a:rPr lang="en-US" i="1" dirty="0">
                <a:sym typeface="Symbol"/>
              </a:rPr>
              <a:t>p</a:t>
            </a:r>
            <a:r>
              <a:rPr lang="en-US" dirty="0">
                <a:sym typeface="Symbol"/>
              </a:rPr>
              <a:t>  </a:t>
            </a:r>
            <a:r>
              <a:rPr lang="en-US" i="1" dirty="0">
                <a:sym typeface="Symbol"/>
              </a:rPr>
              <a:t>s</a:t>
            </a:r>
            <a:r>
              <a:rPr lang="en-US" dirty="0">
                <a:sym typeface="Symbol"/>
              </a:rPr>
              <a:t>) </a:t>
            </a:r>
            <a:r>
              <a:rPr lang="en-US" dirty="0" smtClean="0">
                <a:sym typeface="Symbol"/>
              </a:rPr>
              <a:t> (</a:t>
            </a:r>
            <a:r>
              <a:rPr lang="en-US" dirty="0">
                <a:sym typeface="Symbol"/>
              </a:rPr>
              <a:t></a:t>
            </a:r>
            <a:r>
              <a:rPr lang="en-US" i="1" dirty="0">
                <a:sym typeface="Symbol"/>
              </a:rPr>
              <a:t>r</a:t>
            </a:r>
            <a:r>
              <a:rPr lang="en-US" dirty="0">
                <a:sym typeface="Symbol"/>
              </a:rPr>
              <a:t>  </a:t>
            </a:r>
            <a:r>
              <a:rPr lang="en-US" i="1" dirty="0">
                <a:sym typeface="Symbol"/>
              </a:rPr>
              <a:t>s</a:t>
            </a:r>
            <a:r>
              <a:rPr lang="en-US" dirty="0">
                <a:sym typeface="Symbol"/>
              </a:rPr>
              <a:t>)</a:t>
            </a:r>
          </a:p>
          <a:p>
            <a:pPr marL="0" indent="0">
              <a:buNone/>
            </a:pPr>
            <a:endParaRPr lang="en-US" dirty="0">
              <a:sym typeface="Symbol"/>
            </a:endParaRPr>
          </a:p>
          <a:p>
            <a:pPr marL="0" indent="0">
              <a:buNone/>
            </a:pPr>
            <a:endParaRPr lang="en-US" dirty="0">
              <a:sym typeface="Symbol"/>
            </a:endParaRPr>
          </a:p>
        </p:txBody>
      </p:sp>
    </p:spTree>
    <p:extLst>
      <p:ext uri="{BB962C8B-B14F-4D97-AF65-F5344CB8AC3E}">
        <p14:creationId xmlns:p14="http://schemas.microsoft.com/office/powerpoint/2007/7/12/main" val="633630005"/>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Symbolic Reasoning</a:t>
            </a:r>
            <a:endParaRPr lang="en-US" dirty="0"/>
          </a:p>
        </p:txBody>
      </p:sp>
      <p:sp>
        <p:nvSpPr>
          <p:cNvPr id="10" name="Freeform 9"/>
          <p:cNvSpPr/>
          <p:nvPr/>
        </p:nvSpPr>
        <p:spPr>
          <a:xfrm>
            <a:off x="868680" y="2203704"/>
            <a:ext cx="7223760" cy="3794760"/>
          </a:xfrm>
          <a:custGeom>
            <a:avLst/>
            <a:gdLst>
              <a:gd name="connsiteX0" fmla="*/ 0 w 7223760"/>
              <a:gd name="connsiteY0" fmla="*/ 3794760 h 3794760"/>
              <a:gd name="connsiteX1" fmla="*/ 4773168 w 7223760"/>
              <a:gd name="connsiteY1" fmla="*/ 2834640 h 3794760"/>
              <a:gd name="connsiteX2" fmla="*/ 7223760 w 7223760"/>
              <a:gd name="connsiteY2" fmla="*/ 0 h 3794760"/>
            </a:gdLst>
            <a:ahLst/>
            <a:cxnLst>
              <a:cxn ang="0">
                <a:pos x="connsiteX0" y="connsiteY0"/>
              </a:cxn>
              <a:cxn ang="0">
                <a:pos x="connsiteX1" y="connsiteY1"/>
              </a:cxn>
              <a:cxn ang="0">
                <a:pos x="connsiteX2" y="connsiteY2"/>
              </a:cxn>
            </a:cxnLst>
            <a:rect l="l" t="t" r="r" b="b"/>
            <a:pathLst>
              <a:path w="7223760" h="3794760">
                <a:moveTo>
                  <a:pt x="0" y="3794760"/>
                </a:moveTo>
                <a:cubicBezTo>
                  <a:pt x="1784604" y="3630930"/>
                  <a:pt x="3569208" y="3467100"/>
                  <a:pt x="4773168" y="2834640"/>
                </a:cubicBezTo>
                <a:cubicBezTo>
                  <a:pt x="5977128" y="2202180"/>
                  <a:pt x="7223760" y="0"/>
                  <a:pt x="7223760" y="0"/>
                </a:cubicBezTo>
              </a:path>
            </a:pathLst>
          </a:custGeom>
          <a:ln w="254000">
            <a:gradFill>
              <a:gsLst>
                <a:gs pos="0">
                  <a:schemeClr val="accent4">
                    <a:lumMod val="50000"/>
                  </a:schemeClr>
                </a:gs>
                <a:gs pos="0">
                  <a:schemeClr val="accent4">
                    <a:lumMod val="75000"/>
                  </a:schemeClr>
                </a:gs>
                <a:gs pos="0">
                  <a:schemeClr val="accent4">
                    <a:lumMod val="60000"/>
                    <a:lumOff val="40000"/>
                  </a:schemeClr>
                </a:gs>
                <a:gs pos="0">
                  <a:schemeClr val="accent4">
                    <a:lumMod val="60000"/>
                    <a:lumOff val="40000"/>
                  </a:schemeClr>
                </a:gs>
                <a:gs pos="25000">
                  <a:srgbClr xmlns:mc="http://schemas.openxmlformats.org/markup-compatibility/2006" xmlns:a14="http://schemas.microsoft.com/office/drawing/2007/7/7/main" val="21D6E0" mc:Ignorable=""/>
                </a:gs>
                <a:gs pos="75000">
                  <a:srgbClr xmlns:mc="http://schemas.openxmlformats.org/markup-compatibility/2006" xmlns:a14="http://schemas.microsoft.com/office/drawing/2007/7/7/main" val="0087E6" mc:Ignorable=""/>
                </a:gs>
                <a:gs pos="100000">
                  <a:srgbClr xmlns:mc="http://schemas.openxmlformats.org/markup-compatibility/2006" xmlns:a14="http://schemas.microsoft.com/office/drawing/2007/7/7/main" val="005CBF" mc:Ignorable=""/>
                </a:gs>
              </a:gsLst>
              <a:lin ang="5400000" scaled="0"/>
            </a:gra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266304" y="4704678"/>
            <a:ext cx="2204450"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PSpace</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-complete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(QBF)</a:t>
            </a:r>
          </a:p>
        </p:txBody>
      </p:sp>
      <p:sp>
        <p:nvSpPr>
          <p:cNvPr id="12" name="TextBox 11"/>
          <p:cNvSpPr txBox="1"/>
          <p:nvPr/>
        </p:nvSpPr>
        <p:spPr>
          <a:xfrm>
            <a:off x="6695813" y="2986681"/>
            <a:ext cx="2230098"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Semi-decidable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(First-order logic)</a:t>
            </a:r>
          </a:p>
        </p:txBody>
      </p:sp>
      <p:sp>
        <p:nvSpPr>
          <p:cNvPr id="13" name="TextBox 12"/>
          <p:cNvSpPr txBox="1"/>
          <p:nvPr/>
        </p:nvSpPr>
        <p:spPr>
          <a:xfrm>
            <a:off x="2055787" y="5161161"/>
            <a:ext cx="2550698"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NP-complete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(Propositional logic)</a:t>
            </a:r>
          </a:p>
        </p:txBody>
      </p:sp>
      <p:sp>
        <p:nvSpPr>
          <p:cNvPr id="14" name="TextBox 13"/>
          <p:cNvSpPr txBox="1"/>
          <p:nvPr/>
        </p:nvSpPr>
        <p:spPr>
          <a:xfrm>
            <a:off x="5533913" y="3901620"/>
            <a:ext cx="2634054"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NEXPTime</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-complete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(EPR)</a:t>
            </a:r>
          </a:p>
        </p:txBody>
      </p:sp>
      <p:sp>
        <p:nvSpPr>
          <p:cNvPr id="15" name="TextBox 14"/>
          <p:cNvSpPr txBox="1"/>
          <p:nvPr/>
        </p:nvSpPr>
        <p:spPr>
          <a:xfrm>
            <a:off x="661416" y="5462016"/>
            <a:ext cx="1300356"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P-time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(Equality)</a:t>
            </a:r>
          </a:p>
        </p:txBody>
      </p:sp>
      <p:sp>
        <p:nvSpPr>
          <p:cNvPr id="19" name="Content Placeholder 2"/>
          <p:cNvSpPr>
            <a:spLocks noGrp="1"/>
          </p:cNvSpPr>
          <p:nvPr>
            <p:ph idx="1"/>
          </p:nvPr>
        </p:nvSpPr>
        <p:spPr>
          <a:xfrm>
            <a:off x="547254" y="2000308"/>
            <a:ext cx="5844402" cy="1249573"/>
          </a:xfrm>
        </p:spPr>
        <p:txBody>
          <a:bodyPr/>
          <a:lstStyle/>
          <a:p>
            <a:r>
              <a:rPr lang="en-US" dirty="0" smtClean="0">
                <a:solidFill>
                  <a:srgbClr xmlns:mc="http://schemas.openxmlformats.org/markup-compatibility/2006" xmlns:a14="http://schemas.microsoft.com/office/drawing/2007/7/7/main" val="FF0000" mc:Ignorable=""/>
                </a:solidFill>
              </a:rPr>
              <a:t>Logic is “The Calculus of Computer Science” </a:t>
            </a:r>
            <a:r>
              <a:rPr lang="en-US" dirty="0" smtClean="0"/>
              <a:t>(Z. Manna).</a:t>
            </a:r>
          </a:p>
          <a:p>
            <a:r>
              <a:rPr lang="en-US" dirty="0" smtClean="0"/>
              <a:t>High computational complexity</a:t>
            </a:r>
          </a:p>
        </p:txBody>
      </p:sp>
      <p:sp>
        <p:nvSpPr>
          <p:cNvPr id="17" name="TextBox 16"/>
          <p:cNvSpPr txBox="1"/>
          <p:nvPr/>
        </p:nvSpPr>
        <p:spPr>
          <a:xfrm>
            <a:off x="7295948" y="1964706"/>
            <a:ext cx="1627369"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Undecidable</a:t>
            </a:r>
            <a:endPar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endParaRP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(FOL + LA)</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124287" y="1412875"/>
            <a:ext cx="8904303" cy="861774"/>
          </a:xfrm>
        </p:spPr>
        <p:txBody>
          <a:bodyPr/>
          <a:lstStyle/>
          <a:p>
            <a:pPr marL="0" indent="0">
              <a:buNone/>
            </a:pPr>
            <a:r>
              <a:rPr lang="en-US" dirty="0" smtClean="0"/>
              <a:t>DNF? </a:t>
            </a:r>
          </a:p>
          <a:p>
            <a:pPr marL="0" indent="0">
              <a:buNone/>
            </a:pPr>
            <a:r>
              <a:rPr lang="en-US" i="1" dirty="0" smtClean="0"/>
              <a:t>p </a:t>
            </a:r>
            <a:r>
              <a:rPr lang="en-US" dirty="0" smtClean="0">
                <a:sym typeface="Symbol"/>
              </a:rPr>
              <a:t> (</a:t>
            </a:r>
            <a:r>
              <a:rPr lang="en-US" dirty="0">
                <a:sym typeface="Symbol"/>
              </a:rPr>
              <a:t></a:t>
            </a:r>
            <a:r>
              <a:rPr lang="en-US" i="1" dirty="0" smtClean="0">
                <a:sym typeface="Symbol"/>
              </a:rPr>
              <a:t>p </a:t>
            </a:r>
            <a:r>
              <a:rPr lang="en-US" dirty="0" smtClean="0">
                <a:sym typeface="Symbol"/>
              </a:rPr>
              <a:t> </a:t>
            </a:r>
            <a:r>
              <a:rPr lang="en-US" i="1" dirty="0" smtClean="0">
                <a:sym typeface="Symbol"/>
              </a:rPr>
              <a:t>q</a:t>
            </a:r>
            <a:r>
              <a:rPr lang="en-US" dirty="0" smtClean="0">
                <a:sym typeface="Symbol"/>
              </a:rPr>
              <a:t>)  </a:t>
            </a:r>
            <a:r>
              <a:rPr lang="en-US" dirty="0">
                <a:sym typeface="Symbol"/>
              </a:rPr>
              <a:t>(</a:t>
            </a:r>
            <a:r>
              <a:rPr lang="en-US" dirty="0" smtClean="0">
                <a:sym typeface="Symbol"/>
              </a:rPr>
              <a:t></a:t>
            </a:r>
            <a:r>
              <a:rPr lang="en-US" i="1" dirty="0" smtClean="0">
                <a:sym typeface="Symbol"/>
              </a:rPr>
              <a:t>q </a:t>
            </a:r>
            <a:r>
              <a:rPr lang="en-US" dirty="0">
                <a:sym typeface="Symbol"/>
              </a:rPr>
              <a:t> </a:t>
            </a:r>
            <a:r>
              <a:rPr lang="en-US" i="1" dirty="0" smtClean="0">
                <a:sym typeface="Symbol"/>
              </a:rPr>
              <a:t>r</a:t>
            </a:r>
            <a:r>
              <a:rPr lang="en-US" dirty="0" smtClean="0">
                <a:sym typeface="Symbol"/>
              </a:rPr>
              <a:t>)</a:t>
            </a:r>
          </a:p>
        </p:txBody>
      </p:sp>
    </p:spTree>
    <p:extLst>
      <p:ext uri="{BB962C8B-B14F-4D97-AF65-F5344CB8AC3E}">
        <p14:creationId xmlns:p14="http://schemas.microsoft.com/office/powerpoint/2007/7/12/main" val="311975371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124287" y="1412875"/>
            <a:ext cx="8904303" cy="861774"/>
          </a:xfrm>
        </p:spPr>
        <p:txBody>
          <a:bodyPr/>
          <a:lstStyle/>
          <a:p>
            <a:pPr marL="0" indent="0">
              <a:buNone/>
            </a:pPr>
            <a:r>
              <a:rPr lang="en-US" dirty="0" smtClean="0"/>
              <a:t>DNF? </a:t>
            </a:r>
            <a:r>
              <a:rPr lang="en-US" dirty="0" smtClean="0">
                <a:solidFill>
                  <a:srgbClr xmlns:mc="http://schemas.openxmlformats.org/markup-compatibility/2006" xmlns:a14="http://schemas.microsoft.com/office/drawing/2007/7/7/main" val="FF0000" mc:Ignorable=""/>
                </a:solidFill>
              </a:rPr>
              <a:t>NO, actually this formula is in CNF</a:t>
            </a:r>
            <a:r>
              <a:rPr lang="en-US" dirty="0" smtClean="0"/>
              <a:t> </a:t>
            </a:r>
          </a:p>
          <a:p>
            <a:pPr marL="0" indent="0">
              <a:buNone/>
            </a:pPr>
            <a:r>
              <a:rPr lang="en-US" i="1" dirty="0" smtClean="0"/>
              <a:t>p </a:t>
            </a:r>
            <a:r>
              <a:rPr lang="en-US" dirty="0" smtClean="0">
                <a:sym typeface="Symbol"/>
              </a:rPr>
              <a:t> (</a:t>
            </a:r>
            <a:r>
              <a:rPr lang="en-US" dirty="0">
                <a:sym typeface="Symbol"/>
              </a:rPr>
              <a:t></a:t>
            </a:r>
            <a:r>
              <a:rPr lang="en-US" i="1" dirty="0" smtClean="0">
                <a:sym typeface="Symbol"/>
              </a:rPr>
              <a:t>p </a:t>
            </a:r>
            <a:r>
              <a:rPr lang="en-US" dirty="0" smtClean="0">
                <a:sym typeface="Symbol"/>
              </a:rPr>
              <a:t> </a:t>
            </a:r>
            <a:r>
              <a:rPr lang="en-US" i="1" dirty="0" smtClean="0">
                <a:sym typeface="Symbol"/>
              </a:rPr>
              <a:t>q</a:t>
            </a:r>
            <a:r>
              <a:rPr lang="en-US" dirty="0" smtClean="0">
                <a:sym typeface="Symbol"/>
              </a:rPr>
              <a:t>)  </a:t>
            </a:r>
            <a:r>
              <a:rPr lang="en-US" dirty="0">
                <a:sym typeface="Symbol"/>
              </a:rPr>
              <a:t>(</a:t>
            </a:r>
            <a:r>
              <a:rPr lang="en-US" dirty="0" smtClean="0">
                <a:sym typeface="Symbol"/>
              </a:rPr>
              <a:t></a:t>
            </a:r>
            <a:r>
              <a:rPr lang="en-US" i="1" dirty="0" smtClean="0">
                <a:sym typeface="Symbol"/>
              </a:rPr>
              <a:t>q </a:t>
            </a:r>
            <a:r>
              <a:rPr lang="en-US" dirty="0">
                <a:sym typeface="Symbol"/>
              </a:rPr>
              <a:t> </a:t>
            </a:r>
            <a:r>
              <a:rPr lang="en-US" i="1" dirty="0" smtClean="0">
                <a:sym typeface="Symbol"/>
              </a:rPr>
              <a:t>r</a:t>
            </a:r>
            <a:r>
              <a:rPr lang="en-US" dirty="0" smtClean="0">
                <a:sym typeface="Symbol"/>
              </a:rPr>
              <a:t>)</a:t>
            </a:r>
          </a:p>
        </p:txBody>
      </p:sp>
    </p:spTree>
    <p:extLst>
      <p:ext uri="{BB962C8B-B14F-4D97-AF65-F5344CB8AC3E}">
        <p14:creationId xmlns:p14="http://schemas.microsoft.com/office/powerpoint/2007/7/12/main" val="343922094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124287" y="1412875"/>
            <a:ext cx="8904303" cy="861774"/>
          </a:xfrm>
        </p:spPr>
        <p:txBody>
          <a:bodyPr/>
          <a:lstStyle/>
          <a:p>
            <a:pPr marL="0" indent="0">
              <a:buNone/>
            </a:pPr>
            <a:r>
              <a:rPr lang="en-US" dirty="0" smtClean="0"/>
              <a:t>DNF? </a:t>
            </a:r>
            <a:r>
              <a:rPr lang="en-US" dirty="0" smtClean="0">
                <a:solidFill>
                  <a:srgbClr xmlns:mc="http://schemas.openxmlformats.org/markup-compatibility/2006" xmlns:a14="http://schemas.microsoft.com/office/drawing/2007/7/7/main" val="FF0000" mc:Ignorable=""/>
                </a:solidFill>
              </a:rPr>
              <a:t>NO, actually this formula is in CNF</a:t>
            </a:r>
            <a:r>
              <a:rPr lang="en-US" dirty="0" smtClean="0"/>
              <a:t> </a:t>
            </a:r>
          </a:p>
          <a:p>
            <a:pPr marL="0" indent="0">
              <a:buNone/>
            </a:pPr>
            <a:r>
              <a:rPr lang="en-US" i="1" dirty="0" smtClean="0"/>
              <a:t>p </a:t>
            </a:r>
            <a:r>
              <a:rPr lang="en-US" dirty="0" smtClean="0">
                <a:sym typeface="Symbol"/>
              </a:rPr>
              <a:t> (</a:t>
            </a:r>
            <a:r>
              <a:rPr lang="en-US" dirty="0">
                <a:sym typeface="Symbol"/>
              </a:rPr>
              <a:t></a:t>
            </a:r>
            <a:r>
              <a:rPr lang="en-US" i="1" dirty="0" smtClean="0">
                <a:sym typeface="Symbol"/>
              </a:rPr>
              <a:t>p </a:t>
            </a:r>
            <a:r>
              <a:rPr lang="en-US" dirty="0" smtClean="0">
                <a:sym typeface="Symbol"/>
              </a:rPr>
              <a:t> </a:t>
            </a:r>
            <a:r>
              <a:rPr lang="en-US" i="1" dirty="0" smtClean="0">
                <a:sym typeface="Symbol"/>
              </a:rPr>
              <a:t>q</a:t>
            </a:r>
            <a:r>
              <a:rPr lang="en-US" dirty="0" smtClean="0">
                <a:sym typeface="Symbol"/>
              </a:rPr>
              <a:t>)  </a:t>
            </a:r>
            <a:r>
              <a:rPr lang="en-US" dirty="0">
                <a:sym typeface="Symbol"/>
              </a:rPr>
              <a:t>(</a:t>
            </a:r>
            <a:r>
              <a:rPr lang="en-US" dirty="0" smtClean="0">
                <a:sym typeface="Symbol"/>
              </a:rPr>
              <a:t></a:t>
            </a:r>
            <a:r>
              <a:rPr lang="en-US" i="1" dirty="0" smtClean="0">
                <a:sym typeface="Symbol"/>
              </a:rPr>
              <a:t>q </a:t>
            </a:r>
            <a:r>
              <a:rPr lang="en-US" dirty="0">
                <a:sym typeface="Symbol"/>
              </a:rPr>
              <a:t> </a:t>
            </a:r>
            <a:r>
              <a:rPr lang="en-US" i="1" dirty="0" smtClean="0">
                <a:sym typeface="Symbol"/>
              </a:rPr>
              <a:t>r</a:t>
            </a:r>
            <a:r>
              <a:rPr lang="en-US" dirty="0" smtClean="0">
                <a:sym typeface="Symbol"/>
              </a:rPr>
              <a:t>)</a:t>
            </a:r>
          </a:p>
        </p:txBody>
      </p:sp>
      <p:sp>
        <p:nvSpPr>
          <p:cNvPr id="4" name="TextBox 3"/>
          <p:cNvSpPr txBox="1"/>
          <p:nvPr/>
        </p:nvSpPr>
        <p:spPr>
          <a:xfrm>
            <a:off x="4678532" y="5042118"/>
            <a:ext cx="4465468" cy="1815882"/>
          </a:xfrm>
          <a:prstGeom prst="rect">
            <a:avLst/>
          </a:prstGeom>
          <a:noFill/>
        </p:spPr>
        <p:txBody>
          <a:bodyPr wrap="square" rtlCol="0">
            <a:spAutoFit/>
          </a:bodyPr>
          <a:lstStyle/>
          <a:p>
            <a:r>
              <a:rPr lang="en-US" sz="2800" dirty="0" err="1" smtClean="0">
                <a:solidFill>
                  <a:schemeClr val="bg1"/>
                </a:solidFill>
                <a:latin typeface="Calibri" pitchFamily="34" charset="0"/>
                <a:cs typeface="Calibri" pitchFamily="34" charset="0"/>
              </a:rPr>
              <a:t>Distributivity</a:t>
            </a:r>
            <a:r>
              <a:rPr lang="en-US" sz="2800" dirty="0" smtClean="0">
                <a:solidFill>
                  <a:schemeClr val="bg1"/>
                </a:solidFill>
                <a:latin typeface="Calibri" pitchFamily="34" charset="0"/>
                <a:cs typeface="Calibri" pitchFamily="34" charset="0"/>
              </a:rPr>
              <a:t> </a:t>
            </a:r>
          </a:p>
          <a:p>
            <a:r>
              <a:rPr lang="en-US" sz="2800" dirty="0" smtClean="0">
                <a:solidFill>
                  <a:schemeClr val="bg1"/>
                </a:solidFill>
                <a:latin typeface="Calibri" pitchFamily="34" charset="0"/>
                <a:cs typeface="Calibri" pitchFamily="34" charset="0"/>
              </a:rPr>
              <a:t>1. A</a:t>
            </a:r>
            <a:r>
              <a:rPr lang="en-US" sz="2800" dirty="0" smtClean="0">
                <a:solidFill>
                  <a:schemeClr val="bg1"/>
                </a:solidFill>
                <a:latin typeface="Calibri" pitchFamily="34" charset="0"/>
                <a:cs typeface="Calibri" pitchFamily="34" charset="0"/>
                <a:sym typeface="Symbol"/>
              </a:rPr>
              <a:t>(BC)  (AB)(</a:t>
            </a:r>
            <a:r>
              <a:rPr lang="en-US" sz="2800" dirty="0">
                <a:solidFill>
                  <a:schemeClr val="bg1"/>
                </a:solidFill>
                <a:latin typeface="Calibri" pitchFamily="34" charset="0"/>
                <a:cs typeface="Calibri" pitchFamily="34" charset="0"/>
                <a:sym typeface="Symbol"/>
              </a:rPr>
              <a:t>A</a:t>
            </a:r>
            <a:r>
              <a:rPr lang="en-US" sz="2800" dirty="0" smtClean="0">
                <a:solidFill>
                  <a:schemeClr val="bg1"/>
                </a:solidFill>
                <a:latin typeface="Calibri" pitchFamily="34" charset="0"/>
                <a:cs typeface="Calibri" pitchFamily="34" charset="0"/>
                <a:sym typeface="Symbol"/>
              </a:rPr>
              <a:t>C)</a:t>
            </a:r>
          </a:p>
          <a:p>
            <a:r>
              <a:rPr lang="en-US" sz="2800" dirty="0" smtClean="0">
                <a:solidFill>
                  <a:schemeClr val="bg1"/>
                </a:solidFill>
                <a:latin typeface="Calibri" pitchFamily="34" charset="0"/>
                <a:cs typeface="Calibri" pitchFamily="34" charset="0"/>
              </a:rPr>
              <a:t>2. A</a:t>
            </a:r>
            <a:r>
              <a:rPr lang="en-US" sz="2800" dirty="0" smtClean="0">
                <a:solidFill>
                  <a:schemeClr val="bg1"/>
                </a:solidFill>
                <a:latin typeface="Calibri" pitchFamily="34" charset="0"/>
                <a:cs typeface="Calibri" pitchFamily="34" charset="0"/>
                <a:sym typeface="Symbol"/>
              </a:rPr>
              <a:t>(BC)  (AB)(AC</a:t>
            </a:r>
            <a:r>
              <a:rPr lang="en-US" sz="2800" dirty="0">
                <a:solidFill>
                  <a:schemeClr val="bg1"/>
                </a:solidFill>
                <a:latin typeface="Calibri" pitchFamily="34" charset="0"/>
                <a:cs typeface="Calibri" pitchFamily="34" charset="0"/>
                <a:sym typeface="Symbol"/>
              </a:rPr>
              <a:t>)</a:t>
            </a:r>
          </a:p>
          <a:p>
            <a:r>
              <a:rPr lang="en-US" sz="2800" dirty="0" smtClean="0">
                <a:solidFill>
                  <a:schemeClr val="bg1"/>
                </a:solidFill>
                <a:latin typeface="Calibri" pitchFamily="34" charset="0"/>
                <a:cs typeface="Calibri" pitchFamily="34" charset="0"/>
              </a:rPr>
              <a:t> </a:t>
            </a:r>
          </a:p>
        </p:txBody>
      </p:sp>
    </p:spTree>
    <p:extLst>
      <p:ext uri="{BB962C8B-B14F-4D97-AF65-F5344CB8AC3E}">
        <p14:creationId xmlns:p14="http://schemas.microsoft.com/office/powerpoint/2007/7/12/main" val="6777655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124287" y="1412875"/>
            <a:ext cx="8904303" cy="2283702"/>
          </a:xfrm>
        </p:spPr>
        <p:txBody>
          <a:bodyPr/>
          <a:lstStyle/>
          <a:p>
            <a:pPr marL="0" indent="0">
              <a:buNone/>
            </a:pPr>
            <a:r>
              <a:rPr lang="en-US" dirty="0" smtClean="0"/>
              <a:t>DNF? </a:t>
            </a:r>
            <a:r>
              <a:rPr lang="en-US" dirty="0" smtClean="0">
                <a:solidFill>
                  <a:srgbClr xmlns:mc="http://schemas.openxmlformats.org/markup-compatibility/2006" xmlns:a14="http://schemas.microsoft.com/office/drawing/2007/7/7/main" val="FF0000" mc:Ignorable=""/>
                </a:solidFill>
              </a:rPr>
              <a:t>NO, actually this formula is in CNF</a:t>
            </a:r>
            <a:r>
              <a:rPr lang="en-US" dirty="0" smtClean="0"/>
              <a:t> </a:t>
            </a:r>
          </a:p>
          <a:p>
            <a:pPr marL="0" indent="0">
              <a:buNone/>
            </a:pPr>
            <a:r>
              <a:rPr lang="en-US" i="1" dirty="0" smtClean="0"/>
              <a:t>p </a:t>
            </a:r>
            <a:r>
              <a:rPr lang="en-US" dirty="0" smtClean="0">
                <a:sym typeface="Symbol"/>
              </a:rPr>
              <a:t> (</a:t>
            </a:r>
            <a:r>
              <a:rPr lang="en-US" dirty="0">
                <a:sym typeface="Symbol"/>
              </a:rPr>
              <a:t></a:t>
            </a:r>
            <a:r>
              <a:rPr lang="en-US" i="1" dirty="0" smtClean="0">
                <a:sym typeface="Symbol"/>
              </a:rPr>
              <a:t>p </a:t>
            </a:r>
            <a:r>
              <a:rPr lang="en-US" dirty="0" smtClean="0">
                <a:sym typeface="Symbol"/>
              </a:rPr>
              <a:t> </a:t>
            </a:r>
            <a:r>
              <a:rPr lang="en-US" i="1" dirty="0" smtClean="0">
                <a:sym typeface="Symbol"/>
              </a:rPr>
              <a:t>q</a:t>
            </a:r>
            <a:r>
              <a:rPr lang="en-US" dirty="0" smtClean="0">
                <a:sym typeface="Symbol"/>
              </a:rPr>
              <a:t>)  </a:t>
            </a:r>
            <a:r>
              <a:rPr lang="en-US" dirty="0">
                <a:sym typeface="Symbol"/>
              </a:rPr>
              <a:t>(</a:t>
            </a:r>
            <a:r>
              <a:rPr lang="en-US" dirty="0" smtClean="0">
                <a:sym typeface="Symbol"/>
              </a:rPr>
              <a:t></a:t>
            </a:r>
            <a:r>
              <a:rPr lang="en-US" i="1" dirty="0" smtClean="0">
                <a:sym typeface="Symbol"/>
              </a:rPr>
              <a:t>q </a:t>
            </a:r>
            <a:r>
              <a:rPr lang="en-US" dirty="0">
                <a:sym typeface="Symbol"/>
              </a:rPr>
              <a:t> </a:t>
            </a:r>
            <a:r>
              <a:rPr lang="en-US" i="1" dirty="0" smtClean="0">
                <a:sym typeface="Symbol"/>
              </a:rPr>
              <a:t>r</a:t>
            </a:r>
            <a:r>
              <a:rPr lang="en-US" dirty="0" smtClean="0">
                <a:sym typeface="Symbol"/>
              </a:rPr>
              <a:t>)</a:t>
            </a:r>
          </a:p>
          <a:p>
            <a:pPr marL="0" indent="0">
              <a:buNone/>
            </a:pPr>
            <a:r>
              <a:rPr lang="en-US" dirty="0" smtClean="0">
                <a:sym typeface="Symbol"/>
              </a:rPr>
              <a:t></a:t>
            </a:r>
          </a:p>
          <a:p>
            <a:pPr marL="0" indent="0">
              <a:buNone/>
            </a:pPr>
            <a:r>
              <a:rPr lang="en-US" dirty="0" smtClean="0"/>
              <a:t>((</a:t>
            </a:r>
            <a:r>
              <a:rPr lang="en-US" i="1" dirty="0" smtClean="0"/>
              <a:t>p </a:t>
            </a:r>
            <a:r>
              <a:rPr lang="en-US" dirty="0">
                <a:sym typeface="Symbol"/>
              </a:rPr>
              <a:t> </a:t>
            </a:r>
            <a:r>
              <a:rPr lang="en-US" dirty="0" smtClean="0">
                <a:sym typeface="Symbol"/>
              </a:rPr>
              <a:t></a:t>
            </a:r>
            <a:r>
              <a:rPr lang="en-US" i="1" dirty="0" smtClean="0">
                <a:sym typeface="Symbol"/>
              </a:rPr>
              <a:t>p</a:t>
            </a:r>
            <a:r>
              <a:rPr lang="en-US" dirty="0" smtClean="0">
                <a:sym typeface="Symbol"/>
              </a:rPr>
              <a:t>)</a:t>
            </a:r>
            <a:r>
              <a:rPr lang="en-US" i="1" dirty="0" smtClean="0">
                <a:sym typeface="Symbol"/>
              </a:rPr>
              <a:t> </a:t>
            </a:r>
            <a:r>
              <a:rPr lang="en-US" dirty="0">
                <a:sym typeface="Symbol"/>
              </a:rPr>
              <a:t> </a:t>
            </a:r>
            <a:r>
              <a:rPr lang="en-US" dirty="0" smtClean="0">
                <a:sym typeface="Symbol"/>
              </a:rPr>
              <a:t>(</a:t>
            </a:r>
            <a:r>
              <a:rPr lang="en-US" i="1" dirty="0" smtClean="0">
                <a:sym typeface="Symbol"/>
              </a:rPr>
              <a:t>p</a:t>
            </a:r>
            <a:r>
              <a:rPr lang="en-US" dirty="0" smtClean="0">
                <a:sym typeface="Symbol"/>
              </a:rPr>
              <a:t> </a:t>
            </a:r>
            <a:r>
              <a:rPr lang="en-US" dirty="0">
                <a:sym typeface="Symbol"/>
              </a:rPr>
              <a:t> </a:t>
            </a:r>
            <a:r>
              <a:rPr lang="en-US" i="1" dirty="0" smtClean="0">
                <a:sym typeface="Symbol"/>
              </a:rPr>
              <a:t>q</a:t>
            </a:r>
            <a:r>
              <a:rPr lang="en-US" dirty="0" smtClean="0">
                <a:sym typeface="Symbol"/>
              </a:rPr>
              <a:t>)) </a:t>
            </a:r>
            <a:r>
              <a:rPr lang="en-US" dirty="0">
                <a:sym typeface="Symbol"/>
              </a:rPr>
              <a:t> (</a:t>
            </a:r>
            <a:r>
              <a:rPr lang="en-US" i="1" dirty="0">
                <a:sym typeface="Symbol"/>
              </a:rPr>
              <a:t>q </a:t>
            </a:r>
            <a:r>
              <a:rPr lang="en-US" dirty="0">
                <a:sym typeface="Symbol"/>
              </a:rPr>
              <a:t> </a:t>
            </a:r>
            <a:r>
              <a:rPr lang="en-US" i="1" dirty="0">
                <a:sym typeface="Symbol"/>
              </a:rPr>
              <a:t>r</a:t>
            </a:r>
            <a:r>
              <a:rPr lang="en-US" dirty="0">
                <a:sym typeface="Symbol"/>
              </a:rPr>
              <a:t>)</a:t>
            </a:r>
          </a:p>
          <a:p>
            <a:pPr marL="0" indent="0">
              <a:buNone/>
            </a:pPr>
            <a:endParaRPr lang="en-US" dirty="0" smtClean="0">
              <a:sym typeface="Symbol"/>
            </a:endParaRPr>
          </a:p>
        </p:txBody>
      </p:sp>
      <p:sp>
        <p:nvSpPr>
          <p:cNvPr id="4" name="TextBox 3"/>
          <p:cNvSpPr txBox="1"/>
          <p:nvPr/>
        </p:nvSpPr>
        <p:spPr>
          <a:xfrm>
            <a:off x="4678532" y="5042118"/>
            <a:ext cx="4465468" cy="1815882"/>
          </a:xfrm>
          <a:prstGeom prst="rect">
            <a:avLst/>
          </a:prstGeom>
          <a:noFill/>
        </p:spPr>
        <p:txBody>
          <a:bodyPr wrap="square" rtlCol="0">
            <a:spAutoFit/>
          </a:bodyPr>
          <a:lstStyle/>
          <a:p>
            <a:r>
              <a:rPr lang="en-US" sz="2800" dirty="0" err="1" smtClean="0">
                <a:solidFill>
                  <a:schemeClr val="bg1"/>
                </a:solidFill>
                <a:latin typeface="Calibri" pitchFamily="34" charset="0"/>
                <a:cs typeface="Calibri" pitchFamily="34" charset="0"/>
              </a:rPr>
              <a:t>Distributivity</a:t>
            </a:r>
            <a:r>
              <a:rPr lang="en-US" sz="2800" dirty="0" smtClean="0">
                <a:solidFill>
                  <a:schemeClr val="bg1"/>
                </a:solidFill>
                <a:latin typeface="Calibri" pitchFamily="34" charset="0"/>
                <a:cs typeface="Calibri" pitchFamily="34" charset="0"/>
              </a:rPr>
              <a:t> </a:t>
            </a:r>
          </a:p>
          <a:p>
            <a:r>
              <a:rPr lang="en-US" sz="2800" dirty="0" smtClean="0">
                <a:solidFill>
                  <a:schemeClr val="bg1"/>
                </a:solidFill>
                <a:latin typeface="Calibri" pitchFamily="34" charset="0"/>
                <a:cs typeface="Calibri" pitchFamily="34" charset="0"/>
              </a:rPr>
              <a:t>1. A</a:t>
            </a:r>
            <a:r>
              <a:rPr lang="en-US" sz="2800" dirty="0" smtClean="0">
                <a:solidFill>
                  <a:schemeClr val="bg1"/>
                </a:solidFill>
                <a:latin typeface="Calibri" pitchFamily="34" charset="0"/>
                <a:cs typeface="Calibri" pitchFamily="34" charset="0"/>
                <a:sym typeface="Symbol"/>
              </a:rPr>
              <a:t>(BC)  (AB)(</a:t>
            </a:r>
            <a:r>
              <a:rPr lang="en-US" sz="2800" dirty="0">
                <a:solidFill>
                  <a:schemeClr val="bg1"/>
                </a:solidFill>
                <a:latin typeface="Calibri" pitchFamily="34" charset="0"/>
                <a:cs typeface="Calibri" pitchFamily="34" charset="0"/>
                <a:sym typeface="Symbol"/>
              </a:rPr>
              <a:t>A</a:t>
            </a:r>
            <a:r>
              <a:rPr lang="en-US" sz="2800" dirty="0" smtClean="0">
                <a:solidFill>
                  <a:schemeClr val="bg1"/>
                </a:solidFill>
                <a:latin typeface="Calibri" pitchFamily="34" charset="0"/>
                <a:cs typeface="Calibri" pitchFamily="34" charset="0"/>
                <a:sym typeface="Symbol"/>
              </a:rPr>
              <a:t>C)</a:t>
            </a:r>
          </a:p>
          <a:p>
            <a:r>
              <a:rPr lang="en-US" sz="2800" dirty="0" smtClean="0">
                <a:solidFill>
                  <a:schemeClr val="bg1"/>
                </a:solidFill>
                <a:latin typeface="Calibri" pitchFamily="34" charset="0"/>
                <a:cs typeface="Calibri" pitchFamily="34" charset="0"/>
              </a:rPr>
              <a:t>2. A</a:t>
            </a:r>
            <a:r>
              <a:rPr lang="en-US" sz="2800" dirty="0" smtClean="0">
                <a:solidFill>
                  <a:schemeClr val="bg1"/>
                </a:solidFill>
                <a:latin typeface="Calibri" pitchFamily="34" charset="0"/>
                <a:cs typeface="Calibri" pitchFamily="34" charset="0"/>
                <a:sym typeface="Symbol"/>
              </a:rPr>
              <a:t>(BC)  (AB)(AC</a:t>
            </a:r>
            <a:r>
              <a:rPr lang="en-US" sz="2800" dirty="0">
                <a:solidFill>
                  <a:schemeClr val="bg1"/>
                </a:solidFill>
                <a:latin typeface="Calibri" pitchFamily="34" charset="0"/>
                <a:cs typeface="Calibri" pitchFamily="34" charset="0"/>
                <a:sym typeface="Symbol"/>
              </a:rPr>
              <a:t>)</a:t>
            </a:r>
          </a:p>
          <a:p>
            <a:r>
              <a:rPr lang="en-US" sz="2800" dirty="0" smtClean="0">
                <a:solidFill>
                  <a:schemeClr val="bg1"/>
                </a:solidFill>
                <a:latin typeface="Calibri" pitchFamily="34" charset="0"/>
                <a:cs typeface="Calibri" pitchFamily="34" charset="0"/>
              </a:rPr>
              <a:t> </a:t>
            </a:r>
          </a:p>
        </p:txBody>
      </p:sp>
    </p:spTree>
    <p:extLst>
      <p:ext uri="{BB962C8B-B14F-4D97-AF65-F5344CB8AC3E}">
        <p14:creationId xmlns:p14="http://schemas.microsoft.com/office/powerpoint/2007/7/12/main" val="2382292197"/>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124287" y="1412875"/>
            <a:ext cx="8904303" cy="2757678"/>
          </a:xfrm>
        </p:spPr>
        <p:txBody>
          <a:bodyPr/>
          <a:lstStyle/>
          <a:p>
            <a:pPr marL="0" indent="0">
              <a:buNone/>
            </a:pPr>
            <a:r>
              <a:rPr lang="en-US" dirty="0" smtClean="0"/>
              <a:t>DNF? </a:t>
            </a:r>
            <a:r>
              <a:rPr lang="en-US" dirty="0" smtClean="0">
                <a:solidFill>
                  <a:srgbClr xmlns:mc="http://schemas.openxmlformats.org/markup-compatibility/2006" xmlns:a14="http://schemas.microsoft.com/office/drawing/2007/7/7/main" val="FF0000" mc:Ignorable=""/>
                </a:solidFill>
              </a:rPr>
              <a:t>NO, actually this formula is in CNF</a:t>
            </a:r>
            <a:r>
              <a:rPr lang="en-US" dirty="0" smtClean="0"/>
              <a:t> </a:t>
            </a:r>
          </a:p>
          <a:p>
            <a:pPr marL="0" indent="0">
              <a:buNone/>
            </a:pPr>
            <a:r>
              <a:rPr lang="en-US" i="1" dirty="0" smtClean="0"/>
              <a:t>p </a:t>
            </a:r>
            <a:r>
              <a:rPr lang="en-US" dirty="0" smtClean="0">
                <a:sym typeface="Symbol"/>
              </a:rPr>
              <a:t> (</a:t>
            </a:r>
            <a:r>
              <a:rPr lang="en-US" dirty="0">
                <a:sym typeface="Symbol"/>
              </a:rPr>
              <a:t></a:t>
            </a:r>
            <a:r>
              <a:rPr lang="en-US" i="1" dirty="0" smtClean="0">
                <a:sym typeface="Symbol"/>
              </a:rPr>
              <a:t>p </a:t>
            </a:r>
            <a:r>
              <a:rPr lang="en-US" dirty="0" smtClean="0">
                <a:sym typeface="Symbol"/>
              </a:rPr>
              <a:t> </a:t>
            </a:r>
            <a:r>
              <a:rPr lang="en-US" i="1" dirty="0" smtClean="0">
                <a:sym typeface="Symbol"/>
              </a:rPr>
              <a:t>q</a:t>
            </a:r>
            <a:r>
              <a:rPr lang="en-US" dirty="0" smtClean="0">
                <a:sym typeface="Symbol"/>
              </a:rPr>
              <a:t>)  </a:t>
            </a:r>
            <a:r>
              <a:rPr lang="en-US" dirty="0">
                <a:sym typeface="Symbol"/>
              </a:rPr>
              <a:t>(</a:t>
            </a:r>
            <a:r>
              <a:rPr lang="en-US" dirty="0" smtClean="0">
                <a:sym typeface="Symbol"/>
              </a:rPr>
              <a:t></a:t>
            </a:r>
            <a:r>
              <a:rPr lang="en-US" i="1" dirty="0" smtClean="0">
                <a:sym typeface="Symbol"/>
              </a:rPr>
              <a:t>q </a:t>
            </a:r>
            <a:r>
              <a:rPr lang="en-US" dirty="0">
                <a:sym typeface="Symbol"/>
              </a:rPr>
              <a:t> </a:t>
            </a:r>
            <a:r>
              <a:rPr lang="en-US" i="1" dirty="0" smtClean="0">
                <a:sym typeface="Symbol"/>
              </a:rPr>
              <a:t>r</a:t>
            </a:r>
            <a:r>
              <a:rPr lang="en-US" dirty="0" smtClean="0">
                <a:sym typeface="Symbol"/>
              </a:rPr>
              <a:t>)</a:t>
            </a:r>
          </a:p>
          <a:p>
            <a:pPr marL="0" indent="0">
              <a:buNone/>
            </a:pPr>
            <a:r>
              <a:rPr lang="en-US" dirty="0" smtClean="0">
                <a:sym typeface="Symbol"/>
              </a:rPr>
              <a:t></a:t>
            </a:r>
          </a:p>
          <a:p>
            <a:pPr marL="0" indent="0">
              <a:buNone/>
            </a:pPr>
            <a:r>
              <a:rPr lang="en-US" dirty="0" smtClean="0"/>
              <a:t>((</a:t>
            </a:r>
            <a:r>
              <a:rPr lang="en-US" i="1" dirty="0" smtClean="0"/>
              <a:t>p </a:t>
            </a:r>
            <a:r>
              <a:rPr lang="en-US" dirty="0">
                <a:sym typeface="Symbol"/>
              </a:rPr>
              <a:t> </a:t>
            </a:r>
            <a:r>
              <a:rPr lang="en-US" dirty="0" smtClean="0">
                <a:sym typeface="Symbol"/>
              </a:rPr>
              <a:t></a:t>
            </a:r>
            <a:r>
              <a:rPr lang="en-US" i="1" dirty="0" smtClean="0">
                <a:sym typeface="Symbol"/>
              </a:rPr>
              <a:t>p</a:t>
            </a:r>
            <a:r>
              <a:rPr lang="en-US" dirty="0" smtClean="0">
                <a:sym typeface="Symbol"/>
              </a:rPr>
              <a:t>)</a:t>
            </a:r>
            <a:r>
              <a:rPr lang="en-US" i="1" dirty="0" smtClean="0">
                <a:sym typeface="Symbol"/>
              </a:rPr>
              <a:t> </a:t>
            </a:r>
            <a:r>
              <a:rPr lang="en-US" dirty="0">
                <a:sym typeface="Symbol"/>
              </a:rPr>
              <a:t> </a:t>
            </a:r>
            <a:r>
              <a:rPr lang="en-US" dirty="0" smtClean="0">
                <a:sym typeface="Symbol"/>
              </a:rPr>
              <a:t>(</a:t>
            </a:r>
            <a:r>
              <a:rPr lang="en-US" i="1" dirty="0" smtClean="0">
                <a:sym typeface="Symbol"/>
              </a:rPr>
              <a:t>p</a:t>
            </a:r>
            <a:r>
              <a:rPr lang="en-US" dirty="0" smtClean="0">
                <a:sym typeface="Symbol"/>
              </a:rPr>
              <a:t> </a:t>
            </a:r>
            <a:r>
              <a:rPr lang="en-US" dirty="0">
                <a:sym typeface="Symbol"/>
              </a:rPr>
              <a:t> </a:t>
            </a:r>
            <a:r>
              <a:rPr lang="en-US" i="1" dirty="0" smtClean="0">
                <a:sym typeface="Symbol"/>
              </a:rPr>
              <a:t>q</a:t>
            </a:r>
            <a:r>
              <a:rPr lang="en-US" dirty="0" smtClean="0">
                <a:sym typeface="Symbol"/>
              </a:rPr>
              <a:t>)) </a:t>
            </a:r>
            <a:r>
              <a:rPr lang="en-US" dirty="0">
                <a:sym typeface="Symbol"/>
              </a:rPr>
              <a:t> (</a:t>
            </a:r>
            <a:r>
              <a:rPr lang="en-US" i="1" dirty="0">
                <a:sym typeface="Symbol"/>
              </a:rPr>
              <a:t>q </a:t>
            </a:r>
            <a:r>
              <a:rPr lang="en-US" dirty="0">
                <a:sym typeface="Symbol"/>
              </a:rPr>
              <a:t> </a:t>
            </a:r>
            <a:r>
              <a:rPr lang="en-US" i="1" dirty="0">
                <a:sym typeface="Symbol"/>
              </a:rPr>
              <a:t>r</a:t>
            </a:r>
            <a:r>
              <a:rPr lang="en-US" dirty="0">
                <a:sym typeface="Symbol"/>
              </a:rPr>
              <a:t>)</a:t>
            </a:r>
          </a:p>
          <a:p>
            <a:pPr marL="0" indent="0">
              <a:buNone/>
            </a:pPr>
            <a:r>
              <a:rPr lang="en-US" dirty="0" smtClean="0">
                <a:sym typeface="Symbol"/>
              </a:rPr>
              <a:t></a:t>
            </a:r>
          </a:p>
          <a:p>
            <a:pPr marL="0" indent="0">
              <a:buNone/>
            </a:pPr>
            <a:r>
              <a:rPr lang="en-US" dirty="0" smtClean="0">
                <a:sym typeface="Symbol"/>
              </a:rPr>
              <a:t>(</a:t>
            </a:r>
            <a:r>
              <a:rPr lang="en-US" i="1" dirty="0">
                <a:sym typeface="Symbol"/>
              </a:rPr>
              <a:t>p</a:t>
            </a:r>
            <a:r>
              <a:rPr lang="en-US" dirty="0">
                <a:sym typeface="Symbol"/>
              </a:rPr>
              <a:t>  </a:t>
            </a:r>
            <a:r>
              <a:rPr lang="en-US" i="1" dirty="0">
                <a:sym typeface="Symbol"/>
              </a:rPr>
              <a:t>q</a:t>
            </a:r>
            <a:r>
              <a:rPr lang="en-US" dirty="0" smtClean="0">
                <a:sym typeface="Symbol"/>
              </a:rPr>
              <a:t>)</a:t>
            </a:r>
            <a:r>
              <a:rPr lang="en-US" dirty="0">
                <a:sym typeface="Symbol"/>
              </a:rPr>
              <a:t>  (</a:t>
            </a:r>
            <a:r>
              <a:rPr lang="en-US" i="1" dirty="0">
                <a:sym typeface="Symbol"/>
              </a:rPr>
              <a:t>q </a:t>
            </a:r>
            <a:r>
              <a:rPr lang="en-US" dirty="0">
                <a:sym typeface="Symbol"/>
              </a:rPr>
              <a:t> </a:t>
            </a:r>
            <a:r>
              <a:rPr lang="en-US" i="1" dirty="0">
                <a:sym typeface="Symbol"/>
              </a:rPr>
              <a:t>r</a:t>
            </a:r>
            <a:r>
              <a:rPr lang="en-US" dirty="0" smtClean="0">
                <a:sym typeface="Symbol"/>
              </a:rPr>
              <a:t>)</a:t>
            </a:r>
          </a:p>
        </p:txBody>
      </p:sp>
      <p:sp>
        <p:nvSpPr>
          <p:cNvPr id="4" name="TextBox 3"/>
          <p:cNvSpPr txBox="1"/>
          <p:nvPr/>
        </p:nvSpPr>
        <p:spPr>
          <a:xfrm>
            <a:off x="4678532" y="4180344"/>
            <a:ext cx="4465468" cy="2677656"/>
          </a:xfrm>
          <a:prstGeom prst="rect">
            <a:avLst/>
          </a:prstGeom>
          <a:noFill/>
        </p:spPr>
        <p:txBody>
          <a:bodyPr wrap="square" rtlCol="0">
            <a:spAutoFit/>
          </a:bodyPr>
          <a:lstStyle/>
          <a:p>
            <a:r>
              <a:rPr lang="en-US" sz="2800" dirty="0" err="1" smtClean="0">
                <a:solidFill>
                  <a:schemeClr val="bg1"/>
                </a:solidFill>
                <a:latin typeface="Calibri" pitchFamily="34" charset="0"/>
                <a:cs typeface="Calibri" pitchFamily="34" charset="0"/>
              </a:rPr>
              <a:t>Distributivity</a:t>
            </a:r>
            <a:r>
              <a:rPr lang="en-US" sz="2800" dirty="0" smtClean="0">
                <a:solidFill>
                  <a:schemeClr val="bg1"/>
                </a:solidFill>
                <a:latin typeface="Calibri" pitchFamily="34" charset="0"/>
                <a:cs typeface="Calibri" pitchFamily="34" charset="0"/>
              </a:rPr>
              <a:t> </a:t>
            </a:r>
          </a:p>
          <a:p>
            <a:r>
              <a:rPr lang="en-US" sz="2800" dirty="0" smtClean="0">
                <a:solidFill>
                  <a:schemeClr val="bg1"/>
                </a:solidFill>
                <a:latin typeface="Calibri" pitchFamily="34" charset="0"/>
                <a:cs typeface="Calibri" pitchFamily="34" charset="0"/>
              </a:rPr>
              <a:t>1. A</a:t>
            </a:r>
            <a:r>
              <a:rPr lang="en-US" sz="2800" dirty="0" smtClean="0">
                <a:solidFill>
                  <a:schemeClr val="bg1"/>
                </a:solidFill>
                <a:latin typeface="Calibri" pitchFamily="34" charset="0"/>
                <a:cs typeface="Calibri" pitchFamily="34" charset="0"/>
                <a:sym typeface="Symbol"/>
              </a:rPr>
              <a:t>(BC)  (AB)(</a:t>
            </a:r>
            <a:r>
              <a:rPr lang="en-US" sz="2800" dirty="0">
                <a:solidFill>
                  <a:schemeClr val="bg1"/>
                </a:solidFill>
                <a:latin typeface="Calibri" pitchFamily="34" charset="0"/>
                <a:cs typeface="Calibri" pitchFamily="34" charset="0"/>
                <a:sym typeface="Symbol"/>
              </a:rPr>
              <a:t>A</a:t>
            </a:r>
            <a:r>
              <a:rPr lang="en-US" sz="2800" dirty="0" smtClean="0">
                <a:solidFill>
                  <a:schemeClr val="bg1"/>
                </a:solidFill>
                <a:latin typeface="Calibri" pitchFamily="34" charset="0"/>
                <a:cs typeface="Calibri" pitchFamily="34" charset="0"/>
                <a:sym typeface="Symbol"/>
              </a:rPr>
              <a:t>C)</a:t>
            </a:r>
          </a:p>
          <a:p>
            <a:r>
              <a:rPr lang="en-US" sz="2800" dirty="0" smtClean="0">
                <a:solidFill>
                  <a:schemeClr val="bg1"/>
                </a:solidFill>
                <a:latin typeface="Calibri" pitchFamily="34" charset="0"/>
                <a:cs typeface="Calibri" pitchFamily="34" charset="0"/>
              </a:rPr>
              <a:t>2. A</a:t>
            </a:r>
            <a:r>
              <a:rPr lang="en-US" sz="2800" dirty="0" smtClean="0">
                <a:solidFill>
                  <a:schemeClr val="bg1"/>
                </a:solidFill>
                <a:latin typeface="Calibri" pitchFamily="34" charset="0"/>
                <a:cs typeface="Calibri" pitchFamily="34" charset="0"/>
                <a:sym typeface="Symbol"/>
              </a:rPr>
              <a:t>(BC)  (AB)(AC)</a:t>
            </a:r>
          </a:p>
          <a:p>
            <a:r>
              <a:rPr lang="en-US" sz="2800" dirty="0" smtClean="0">
                <a:solidFill>
                  <a:schemeClr val="bg1"/>
                </a:solidFill>
                <a:latin typeface="Calibri" pitchFamily="34" charset="0"/>
                <a:cs typeface="Calibri" pitchFamily="34" charset="0"/>
                <a:sym typeface="Symbol"/>
              </a:rPr>
              <a:t>Other Rules</a:t>
            </a:r>
          </a:p>
          <a:p>
            <a:pPr marL="514350" indent="-514350">
              <a:buAutoNum type="arabicPeriod"/>
            </a:pPr>
            <a:r>
              <a:rPr lang="en-US" sz="2800" dirty="0" smtClean="0">
                <a:solidFill>
                  <a:schemeClr val="bg1"/>
                </a:solidFill>
                <a:latin typeface="Calibri" pitchFamily="34" charset="0"/>
                <a:cs typeface="Calibri" pitchFamily="34" charset="0"/>
                <a:sym typeface="Symbol"/>
              </a:rPr>
              <a:t>AA  </a:t>
            </a:r>
          </a:p>
          <a:p>
            <a:pPr marL="514350" indent="-514350">
              <a:buAutoNum type="arabicPeriod"/>
            </a:pPr>
            <a:r>
              <a:rPr lang="en-US" sz="2800" dirty="0" smtClean="0">
                <a:solidFill>
                  <a:schemeClr val="bg1"/>
                </a:solidFill>
                <a:latin typeface="Calibri" pitchFamily="34" charset="0"/>
                <a:cs typeface="Calibri" pitchFamily="34" charset="0"/>
                <a:sym typeface="Symbol"/>
              </a:rPr>
              <a:t>A  A</a:t>
            </a:r>
            <a:r>
              <a:rPr lang="en-US" sz="2800" dirty="0" smtClean="0">
                <a:solidFill>
                  <a:schemeClr val="bg1"/>
                </a:solidFill>
                <a:latin typeface="Calibri" pitchFamily="34" charset="0"/>
                <a:cs typeface="Calibri" pitchFamily="34" charset="0"/>
              </a:rPr>
              <a:t> </a:t>
            </a:r>
          </a:p>
        </p:txBody>
      </p:sp>
    </p:spTree>
    <p:extLst>
      <p:ext uri="{BB962C8B-B14F-4D97-AF65-F5344CB8AC3E}">
        <p14:creationId xmlns:p14="http://schemas.microsoft.com/office/powerpoint/2007/7/12/main" val="269094009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124287" y="1412875"/>
            <a:ext cx="8904303" cy="3705630"/>
          </a:xfrm>
        </p:spPr>
        <p:txBody>
          <a:bodyPr/>
          <a:lstStyle/>
          <a:p>
            <a:pPr marL="0" indent="0">
              <a:buNone/>
            </a:pPr>
            <a:r>
              <a:rPr lang="en-US" dirty="0" smtClean="0"/>
              <a:t>DNF? </a:t>
            </a:r>
            <a:r>
              <a:rPr lang="en-US" dirty="0" smtClean="0">
                <a:solidFill>
                  <a:srgbClr xmlns:mc="http://schemas.openxmlformats.org/markup-compatibility/2006" xmlns:a14="http://schemas.microsoft.com/office/drawing/2007/7/7/main" val="FF0000" mc:Ignorable=""/>
                </a:solidFill>
              </a:rPr>
              <a:t>NO, actually this formula is in CNF</a:t>
            </a:r>
            <a:r>
              <a:rPr lang="en-US" dirty="0" smtClean="0"/>
              <a:t> </a:t>
            </a:r>
          </a:p>
          <a:p>
            <a:pPr marL="0" indent="0">
              <a:buNone/>
            </a:pPr>
            <a:r>
              <a:rPr lang="en-US" i="1" dirty="0" smtClean="0"/>
              <a:t>p </a:t>
            </a:r>
            <a:r>
              <a:rPr lang="en-US" dirty="0" smtClean="0">
                <a:sym typeface="Symbol"/>
              </a:rPr>
              <a:t> (</a:t>
            </a:r>
            <a:r>
              <a:rPr lang="en-US" dirty="0">
                <a:sym typeface="Symbol"/>
              </a:rPr>
              <a:t></a:t>
            </a:r>
            <a:r>
              <a:rPr lang="en-US" i="1" dirty="0" smtClean="0">
                <a:sym typeface="Symbol"/>
              </a:rPr>
              <a:t>p </a:t>
            </a:r>
            <a:r>
              <a:rPr lang="en-US" dirty="0" smtClean="0">
                <a:sym typeface="Symbol"/>
              </a:rPr>
              <a:t> </a:t>
            </a:r>
            <a:r>
              <a:rPr lang="en-US" i="1" dirty="0" smtClean="0">
                <a:sym typeface="Symbol"/>
              </a:rPr>
              <a:t>q</a:t>
            </a:r>
            <a:r>
              <a:rPr lang="en-US" dirty="0" smtClean="0">
                <a:sym typeface="Symbol"/>
              </a:rPr>
              <a:t>)  </a:t>
            </a:r>
            <a:r>
              <a:rPr lang="en-US" dirty="0">
                <a:sym typeface="Symbol"/>
              </a:rPr>
              <a:t>(</a:t>
            </a:r>
            <a:r>
              <a:rPr lang="en-US" dirty="0" smtClean="0">
                <a:sym typeface="Symbol"/>
              </a:rPr>
              <a:t></a:t>
            </a:r>
            <a:r>
              <a:rPr lang="en-US" i="1" dirty="0" smtClean="0">
                <a:sym typeface="Symbol"/>
              </a:rPr>
              <a:t>q </a:t>
            </a:r>
            <a:r>
              <a:rPr lang="en-US" dirty="0">
                <a:sym typeface="Symbol"/>
              </a:rPr>
              <a:t> </a:t>
            </a:r>
            <a:r>
              <a:rPr lang="en-US" i="1" dirty="0" smtClean="0">
                <a:sym typeface="Symbol"/>
              </a:rPr>
              <a:t>r</a:t>
            </a:r>
            <a:r>
              <a:rPr lang="en-US" dirty="0" smtClean="0">
                <a:sym typeface="Symbol"/>
              </a:rPr>
              <a:t>)</a:t>
            </a:r>
          </a:p>
          <a:p>
            <a:pPr marL="0" indent="0">
              <a:buNone/>
            </a:pPr>
            <a:r>
              <a:rPr lang="en-US" dirty="0" smtClean="0">
                <a:sym typeface="Symbol"/>
              </a:rPr>
              <a:t></a:t>
            </a:r>
          </a:p>
          <a:p>
            <a:pPr marL="0" indent="0">
              <a:buNone/>
            </a:pPr>
            <a:r>
              <a:rPr lang="en-US" dirty="0" smtClean="0"/>
              <a:t>((</a:t>
            </a:r>
            <a:r>
              <a:rPr lang="en-US" i="1" dirty="0" smtClean="0"/>
              <a:t>p </a:t>
            </a:r>
            <a:r>
              <a:rPr lang="en-US" dirty="0">
                <a:sym typeface="Symbol"/>
              </a:rPr>
              <a:t> </a:t>
            </a:r>
            <a:r>
              <a:rPr lang="en-US" dirty="0" smtClean="0">
                <a:sym typeface="Symbol"/>
              </a:rPr>
              <a:t></a:t>
            </a:r>
            <a:r>
              <a:rPr lang="en-US" i="1" dirty="0" smtClean="0">
                <a:sym typeface="Symbol"/>
              </a:rPr>
              <a:t>p</a:t>
            </a:r>
            <a:r>
              <a:rPr lang="en-US" dirty="0" smtClean="0">
                <a:sym typeface="Symbol"/>
              </a:rPr>
              <a:t>)</a:t>
            </a:r>
            <a:r>
              <a:rPr lang="en-US" i="1" dirty="0" smtClean="0">
                <a:sym typeface="Symbol"/>
              </a:rPr>
              <a:t> </a:t>
            </a:r>
            <a:r>
              <a:rPr lang="en-US" dirty="0">
                <a:sym typeface="Symbol"/>
              </a:rPr>
              <a:t> </a:t>
            </a:r>
            <a:r>
              <a:rPr lang="en-US" dirty="0" smtClean="0">
                <a:sym typeface="Symbol"/>
              </a:rPr>
              <a:t>(</a:t>
            </a:r>
            <a:r>
              <a:rPr lang="en-US" i="1" dirty="0" smtClean="0">
                <a:sym typeface="Symbol"/>
              </a:rPr>
              <a:t>p</a:t>
            </a:r>
            <a:r>
              <a:rPr lang="en-US" dirty="0" smtClean="0">
                <a:sym typeface="Symbol"/>
              </a:rPr>
              <a:t> </a:t>
            </a:r>
            <a:r>
              <a:rPr lang="en-US" dirty="0">
                <a:sym typeface="Symbol"/>
              </a:rPr>
              <a:t> </a:t>
            </a:r>
            <a:r>
              <a:rPr lang="en-US" i="1" dirty="0" smtClean="0">
                <a:sym typeface="Symbol"/>
              </a:rPr>
              <a:t>q</a:t>
            </a:r>
            <a:r>
              <a:rPr lang="en-US" dirty="0" smtClean="0">
                <a:sym typeface="Symbol"/>
              </a:rPr>
              <a:t>)) </a:t>
            </a:r>
            <a:r>
              <a:rPr lang="en-US" dirty="0">
                <a:sym typeface="Symbol"/>
              </a:rPr>
              <a:t> (</a:t>
            </a:r>
            <a:r>
              <a:rPr lang="en-US" i="1" dirty="0">
                <a:sym typeface="Symbol"/>
              </a:rPr>
              <a:t>q </a:t>
            </a:r>
            <a:r>
              <a:rPr lang="en-US" dirty="0">
                <a:sym typeface="Symbol"/>
              </a:rPr>
              <a:t> </a:t>
            </a:r>
            <a:r>
              <a:rPr lang="en-US" i="1" dirty="0">
                <a:sym typeface="Symbol"/>
              </a:rPr>
              <a:t>r</a:t>
            </a:r>
            <a:r>
              <a:rPr lang="en-US" dirty="0">
                <a:sym typeface="Symbol"/>
              </a:rPr>
              <a:t>)</a:t>
            </a:r>
          </a:p>
          <a:p>
            <a:pPr marL="0" indent="0">
              <a:buNone/>
            </a:pPr>
            <a:r>
              <a:rPr lang="en-US" dirty="0" smtClean="0">
                <a:sym typeface="Symbol"/>
              </a:rPr>
              <a:t></a:t>
            </a:r>
          </a:p>
          <a:p>
            <a:pPr marL="0" indent="0">
              <a:buNone/>
            </a:pPr>
            <a:r>
              <a:rPr lang="en-US" dirty="0" smtClean="0">
                <a:sym typeface="Symbol"/>
              </a:rPr>
              <a:t>(</a:t>
            </a:r>
            <a:r>
              <a:rPr lang="en-US" i="1" dirty="0">
                <a:sym typeface="Symbol"/>
              </a:rPr>
              <a:t>p</a:t>
            </a:r>
            <a:r>
              <a:rPr lang="en-US" dirty="0">
                <a:sym typeface="Symbol"/>
              </a:rPr>
              <a:t>  </a:t>
            </a:r>
            <a:r>
              <a:rPr lang="en-US" i="1" dirty="0">
                <a:sym typeface="Symbol"/>
              </a:rPr>
              <a:t>q</a:t>
            </a:r>
            <a:r>
              <a:rPr lang="en-US" dirty="0" smtClean="0">
                <a:sym typeface="Symbol"/>
              </a:rPr>
              <a:t>)</a:t>
            </a:r>
            <a:r>
              <a:rPr lang="en-US" dirty="0">
                <a:sym typeface="Symbol"/>
              </a:rPr>
              <a:t>  (</a:t>
            </a:r>
            <a:r>
              <a:rPr lang="en-US" i="1" dirty="0">
                <a:sym typeface="Symbol"/>
              </a:rPr>
              <a:t>q </a:t>
            </a:r>
            <a:r>
              <a:rPr lang="en-US" dirty="0">
                <a:sym typeface="Symbol"/>
              </a:rPr>
              <a:t> </a:t>
            </a:r>
            <a:r>
              <a:rPr lang="en-US" i="1" dirty="0">
                <a:sym typeface="Symbol"/>
              </a:rPr>
              <a:t>r</a:t>
            </a:r>
            <a:r>
              <a:rPr lang="en-US" dirty="0" smtClean="0">
                <a:sym typeface="Symbol"/>
              </a:rPr>
              <a:t>)</a:t>
            </a:r>
          </a:p>
          <a:p>
            <a:pPr marL="0" indent="0">
              <a:buNone/>
            </a:pPr>
            <a:r>
              <a:rPr lang="en-US" dirty="0" smtClean="0">
                <a:sym typeface="Symbol"/>
              </a:rPr>
              <a:t></a:t>
            </a:r>
          </a:p>
          <a:p>
            <a:pPr marL="0" indent="0">
              <a:buNone/>
            </a:pPr>
            <a:r>
              <a:rPr lang="en-US" dirty="0" smtClean="0">
                <a:sym typeface="Symbol"/>
              </a:rPr>
              <a:t>((</a:t>
            </a:r>
            <a:r>
              <a:rPr lang="en-US" i="1" dirty="0" smtClean="0">
                <a:sym typeface="Symbol"/>
              </a:rPr>
              <a:t>p</a:t>
            </a:r>
            <a:r>
              <a:rPr lang="en-US" dirty="0">
                <a:sym typeface="Symbol"/>
              </a:rPr>
              <a:t>  </a:t>
            </a:r>
            <a:r>
              <a:rPr lang="en-US" i="1" dirty="0" smtClean="0">
                <a:sym typeface="Symbol"/>
              </a:rPr>
              <a:t>q</a:t>
            </a:r>
            <a:r>
              <a:rPr lang="en-US" dirty="0" smtClean="0">
                <a:sym typeface="Symbol"/>
              </a:rPr>
              <a:t>)</a:t>
            </a:r>
            <a:r>
              <a:rPr lang="en-US" dirty="0">
                <a:sym typeface="Symbol"/>
              </a:rPr>
              <a:t> </a:t>
            </a:r>
            <a:r>
              <a:rPr lang="en-US" dirty="0" smtClean="0">
                <a:sym typeface="Symbol"/>
              </a:rPr>
              <a:t></a:t>
            </a:r>
            <a:r>
              <a:rPr lang="en-US" dirty="0">
                <a:sym typeface="Symbol"/>
              </a:rPr>
              <a:t> </a:t>
            </a:r>
            <a:r>
              <a:rPr lang="en-US" i="1" dirty="0" smtClean="0">
                <a:sym typeface="Symbol"/>
              </a:rPr>
              <a:t>q</a:t>
            </a:r>
            <a:r>
              <a:rPr lang="en-US" dirty="0" smtClean="0">
                <a:sym typeface="Symbol"/>
              </a:rPr>
              <a:t>)</a:t>
            </a:r>
            <a:r>
              <a:rPr lang="en-US" dirty="0">
                <a:sym typeface="Symbol"/>
              </a:rPr>
              <a:t> </a:t>
            </a:r>
            <a:r>
              <a:rPr lang="en-US" dirty="0" smtClean="0">
                <a:sym typeface="Symbol"/>
              </a:rPr>
              <a:t> </a:t>
            </a:r>
            <a:r>
              <a:rPr lang="en-US" dirty="0">
                <a:sym typeface="Symbol"/>
              </a:rPr>
              <a:t>((</a:t>
            </a:r>
            <a:r>
              <a:rPr lang="en-US" i="1" dirty="0">
                <a:sym typeface="Symbol"/>
              </a:rPr>
              <a:t>p</a:t>
            </a:r>
            <a:r>
              <a:rPr lang="en-US" dirty="0">
                <a:sym typeface="Symbol"/>
              </a:rPr>
              <a:t>  </a:t>
            </a:r>
            <a:r>
              <a:rPr lang="en-US" i="1" dirty="0">
                <a:sym typeface="Symbol"/>
              </a:rPr>
              <a:t>q</a:t>
            </a:r>
            <a:r>
              <a:rPr lang="en-US" dirty="0">
                <a:sym typeface="Symbol"/>
              </a:rPr>
              <a:t>)  </a:t>
            </a:r>
            <a:r>
              <a:rPr lang="en-US" i="1" dirty="0">
                <a:sym typeface="Symbol"/>
              </a:rPr>
              <a:t>r</a:t>
            </a:r>
            <a:r>
              <a:rPr lang="en-US" dirty="0" smtClean="0">
                <a:sym typeface="Symbol"/>
              </a:rPr>
              <a:t>)</a:t>
            </a:r>
          </a:p>
        </p:txBody>
      </p:sp>
      <p:sp>
        <p:nvSpPr>
          <p:cNvPr id="4" name="TextBox 3"/>
          <p:cNvSpPr txBox="1"/>
          <p:nvPr/>
        </p:nvSpPr>
        <p:spPr>
          <a:xfrm>
            <a:off x="4678532" y="4180344"/>
            <a:ext cx="4465468" cy="2677656"/>
          </a:xfrm>
          <a:prstGeom prst="rect">
            <a:avLst/>
          </a:prstGeom>
          <a:noFill/>
        </p:spPr>
        <p:txBody>
          <a:bodyPr wrap="square" rtlCol="0">
            <a:spAutoFit/>
          </a:bodyPr>
          <a:lstStyle/>
          <a:p>
            <a:r>
              <a:rPr lang="en-US" sz="2800" dirty="0" err="1" smtClean="0">
                <a:solidFill>
                  <a:schemeClr val="bg1"/>
                </a:solidFill>
                <a:latin typeface="Calibri" pitchFamily="34" charset="0"/>
                <a:cs typeface="Calibri" pitchFamily="34" charset="0"/>
              </a:rPr>
              <a:t>Distributivity</a:t>
            </a:r>
            <a:r>
              <a:rPr lang="en-US" sz="2800" dirty="0" smtClean="0">
                <a:solidFill>
                  <a:schemeClr val="bg1"/>
                </a:solidFill>
                <a:latin typeface="Calibri" pitchFamily="34" charset="0"/>
                <a:cs typeface="Calibri" pitchFamily="34" charset="0"/>
              </a:rPr>
              <a:t> </a:t>
            </a:r>
          </a:p>
          <a:p>
            <a:r>
              <a:rPr lang="en-US" sz="2800" dirty="0" smtClean="0">
                <a:solidFill>
                  <a:schemeClr val="bg1"/>
                </a:solidFill>
                <a:latin typeface="Calibri" pitchFamily="34" charset="0"/>
                <a:cs typeface="Calibri" pitchFamily="34" charset="0"/>
              </a:rPr>
              <a:t>1. A</a:t>
            </a:r>
            <a:r>
              <a:rPr lang="en-US" sz="2800" dirty="0" smtClean="0">
                <a:solidFill>
                  <a:schemeClr val="bg1"/>
                </a:solidFill>
                <a:latin typeface="Calibri" pitchFamily="34" charset="0"/>
                <a:cs typeface="Calibri" pitchFamily="34" charset="0"/>
                <a:sym typeface="Symbol"/>
              </a:rPr>
              <a:t>(BC)  (AB)(</a:t>
            </a:r>
            <a:r>
              <a:rPr lang="en-US" sz="2800" dirty="0">
                <a:solidFill>
                  <a:schemeClr val="bg1"/>
                </a:solidFill>
                <a:latin typeface="Calibri" pitchFamily="34" charset="0"/>
                <a:cs typeface="Calibri" pitchFamily="34" charset="0"/>
                <a:sym typeface="Symbol"/>
              </a:rPr>
              <a:t>A</a:t>
            </a:r>
            <a:r>
              <a:rPr lang="en-US" sz="2800" dirty="0" smtClean="0">
                <a:solidFill>
                  <a:schemeClr val="bg1"/>
                </a:solidFill>
                <a:latin typeface="Calibri" pitchFamily="34" charset="0"/>
                <a:cs typeface="Calibri" pitchFamily="34" charset="0"/>
                <a:sym typeface="Symbol"/>
              </a:rPr>
              <a:t>C)</a:t>
            </a:r>
          </a:p>
          <a:p>
            <a:r>
              <a:rPr lang="en-US" sz="2800" dirty="0" smtClean="0">
                <a:solidFill>
                  <a:schemeClr val="bg1"/>
                </a:solidFill>
                <a:latin typeface="Calibri" pitchFamily="34" charset="0"/>
                <a:cs typeface="Calibri" pitchFamily="34" charset="0"/>
              </a:rPr>
              <a:t>2. A</a:t>
            </a:r>
            <a:r>
              <a:rPr lang="en-US" sz="2800" dirty="0" smtClean="0">
                <a:solidFill>
                  <a:schemeClr val="bg1"/>
                </a:solidFill>
                <a:latin typeface="Calibri" pitchFamily="34" charset="0"/>
                <a:cs typeface="Calibri" pitchFamily="34" charset="0"/>
                <a:sym typeface="Symbol"/>
              </a:rPr>
              <a:t>(BC)  (AB)(AC)</a:t>
            </a:r>
          </a:p>
          <a:p>
            <a:r>
              <a:rPr lang="en-US" sz="2800" dirty="0" smtClean="0">
                <a:solidFill>
                  <a:schemeClr val="bg1"/>
                </a:solidFill>
                <a:latin typeface="Calibri" pitchFamily="34" charset="0"/>
                <a:cs typeface="Calibri" pitchFamily="34" charset="0"/>
                <a:sym typeface="Symbol"/>
              </a:rPr>
              <a:t>Other Rules</a:t>
            </a:r>
          </a:p>
          <a:p>
            <a:pPr marL="514350" indent="-514350">
              <a:buAutoNum type="arabicPeriod"/>
            </a:pPr>
            <a:r>
              <a:rPr lang="en-US" sz="2800" dirty="0" smtClean="0">
                <a:solidFill>
                  <a:schemeClr val="bg1"/>
                </a:solidFill>
                <a:latin typeface="Calibri" pitchFamily="34" charset="0"/>
                <a:cs typeface="Calibri" pitchFamily="34" charset="0"/>
                <a:sym typeface="Symbol"/>
              </a:rPr>
              <a:t>AA  </a:t>
            </a:r>
          </a:p>
          <a:p>
            <a:pPr marL="514350" indent="-514350">
              <a:buAutoNum type="arabicPeriod"/>
            </a:pPr>
            <a:r>
              <a:rPr lang="en-US" sz="2800" dirty="0" smtClean="0">
                <a:solidFill>
                  <a:schemeClr val="bg1"/>
                </a:solidFill>
                <a:latin typeface="Calibri" pitchFamily="34" charset="0"/>
                <a:cs typeface="Calibri" pitchFamily="34" charset="0"/>
                <a:sym typeface="Symbol"/>
              </a:rPr>
              <a:t>A  A</a:t>
            </a:r>
            <a:r>
              <a:rPr lang="en-US" sz="2800" dirty="0" smtClean="0">
                <a:solidFill>
                  <a:schemeClr val="bg1"/>
                </a:solidFill>
                <a:latin typeface="Calibri" pitchFamily="34" charset="0"/>
                <a:cs typeface="Calibri" pitchFamily="34" charset="0"/>
              </a:rPr>
              <a:t> </a:t>
            </a:r>
          </a:p>
        </p:txBody>
      </p:sp>
    </p:spTree>
    <p:extLst>
      <p:ext uri="{BB962C8B-B14F-4D97-AF65-F5344CB8AC3E}">
        <p14:creationId xmlns:p14="http://schemas.microsoft.com/office/powerpoint/2007/7/12/main" val="4125709894"/>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Efficient CNF Translation</a:t>
            </a:r>
            <a:endParaRPr lang="en-US" sz="4800" dirty="0"/>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07/7/7/main" val="0"/>
              </a:ext>
            </a:extLst>
          </a:blip>
          <a:srcRect/>
          <a:stretch>
            <a:fillRect/>
          </a:stretch>
        </p:blipFill>
        <p:spPr bwMode="auto">
          <a:xfrm>
            <a:off x="1102494" y="1889603"/>
            <a:ext cx="6743700" cy="467677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2499853667"/>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CNF translation (example)</a:t>
            </a:r>
            <a:endParaRPr lang="en-US" sz="4800" dirty="0"/>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07/7/7/main" val="0"/>
              </a:ext>
            </a:extLst>
          </a:blip>
          <a:srcRect/>
          <a:stretch>
            <a:fillRect/>
          </a:stretch>
        </p:blipFill>
        <p:spPr bwMode="auto">
          <a:xfrm>
            <a:off x="1056397" y="2067434"/>
            <a:ext cx="6924675" cy="33623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127973411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Resolution</a:t>
            </a:r>
            <a:endParaRPr lang="en-US" sz="4800" dirty="0"/>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07/7/7/main" val="0"/>
              </a:ext>
            </a:extLst>
          </a:blip>
          <a:srcRect/>
          <a:stretch>
            <a:fillRect/>
          </a:stretch>
        </p:blipFill>
        <p:spPr bwMode="auto">
          <a:xfrm>
            <a:off x="1040584" y="1801474"/>
            <a:ext cx="6867525" cy="46577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288119839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Resolution (example)</a:t>
            </a:r>
            <a:endParaRPr lang="en-US" sz="4800" dirty="0"/>
          </a:p>
        </p:txBody>
      </p:sp>
      <p:pic>
        <p:nvPicPr>
          <p:cNvPr id="17410" name="Picture 2"/>
          <p:cNvPicPr>
            <a:picLocks noChangeAspect="1" noChangeArrowheads="1"/>
          </p:cNvPicPr>
          <p:nvPr/>
        </p:nvPicPr>
        <p:blipFill>
          <a:blip r:embed="rId2" cstate="print">
            <a:extLst>
              <a:ext uri="28A0092B-C50C-407e-A947-70E740481C1C">
                <a14:useLocalDpi xmlns:a14="http://schemas.microsoft.com/office/drawing/2007/7/7/main" val="0"/>
              </a:ext>
            </a:extLst>
          </a:blip>
          <a:srcRect/>
          <a:stretch>
            <a:fillRect/>
          </a:stretch>
        </p:blipFill>
        <p:spPr bwMode="auto">
          <a:xfrm>
            <a:off x="1145589" y="2198055"/>
            <a:ext cx="6781800" cy="38290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409559023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Applications</a:t>
            </a:r>
            <a:endParaRPr spc="-167">
              <a:solidFill>
                <a:schemeClr val="accent1"/>
              </a:solidFill>
              <a:effectLst>
                <a:outerShdw blurRad="50800" dist="38100" dir="2700000" algn="tl" rotWithShape="0">
                  <a:prstClr val="black">
                    <a:alpha val="61000"/>
                  </a:prstClr>
                </a:outerShdw>
              </a:effectLst>
            </a:endParaRPr>
          </a:p>
        </p:txBody>
      </p:sp>
      <p:graphicFrame>
        <p:nvGraphicFramePr>
          <p:cNvPr id="6" name="Diagram 5"/>
          <p:cNvGraphicFramePr/>
          <p:nvPr/>
        </p:nvGraphicFramePr>
        <p:xfrm>
          <a:off x="1225114" y="1682217"/>
          <a:ext cx="6640495" cy="4333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Unit &amp; Input Resolution</a:t>
            </a:r>
            <a:endParaRPr lang="en-US" sz="4800" dirty="0"/>
          </a:p>
        </p:txBody>
      </p:sp>
      <p:pic>
        <p:nvPicPr>
          <p:cNvPr id="21506" name="Picture 2"/>
          <p:cNvPicPr>
            <a:picLocks noChangeAspect="1" noChangeArrowheads="1"/>
          </p:cNvPicPr>
          <p:nvPr/>
        </p:nvPicPr>
        <p:blipFill>
          <a:blip r:embed="rId2" cstate="print">
            <a:extLst>
              <a:ext uri="28A0092B-C50C-407e-A947-70E740481C1C">
                <a14:useLocalDpi xmlns:a14="http://schemas.microsoft.com/office/drawing/2007/7/7/main" val="0"/>
              </a:ext>
            </a:extLst>
          </a:blip>
          <a:srcRect/>
          <a:stretch>
            <a:fillRect/>
          </a:stretch>
        </p:blipFill>
        <p:spPr bwMode="auto">
          <a:xfrm>
            <a:off x="1060929" y="1821587"/>
            <a:ext cx="6791325" cy="445770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1159460504"/>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09398"/>
          </a:xfrm>
        </p:spPr>
        <p:txBody>
          <a:bodyPr/>
          <a:lstStyle/>
          <a:p>
            <a:r>
              <a:rPr lang="en-US" sz="4400" dirty="0" smtClean="0"/>
              <a:t>DPLL</a:t>
            </a:r>
            <a:endParaRPr lang="en-US" sz="4400" dirty="0"/>
          </a:p>
        </p:txBody>
      </p:sp>
      <p:pic>
        <p:nvPicPr>
          <p:cNvPr id="26626" name="Picture 2"/>
          <p:cNvPicPr>
            <a:picLocks noChangeAspect="1" noChangeArrowheads="1"/>
          </p:cNvPicPr>
          <p:nvPr/>
        </p:nvPicPr>
        <p:blipFill>
          <a:blip r:embed="rId2" cstate="print">
            <a:extLst>
              <a:ext uri="28A0092B-C50C-407e-A947-70E740481C1C">
                <a14:useLocalDpi xmlns:a14="http://schemas.microsoft.com/office/drawing/2007/7/7/main" val="0"/>
              </a:ext>
            </a:extLst>
          </a:blip>
          <a:srcRect/>
          <a:stretch>
            <a:fillRect/>
          </a:stretch>
        </p:blipFill>
        <p:spPr bwMode="auto">
          <a:xfrm>
            <a:off x="980798" y="2066370"/>
            <a:ext cx="6667500" cy="35242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
        <p:nvSpPr>
          <p:cNvPr id="2" name="TextBox 1"/>
          <p:cNvSpPr txBox="1"/>
          <p:nvPr/>
        </p:nvSpPr>
        <p:spPr>
          <a:xfrm>
            <a:off x="1029809" y="2068497"/>
            <a:ext cx="1589104" cy="369332"/>
          </a:xfrm>
          <a:prstGeom prst="rect">
            <a:avLst/>
          </a:prstGeom>
          <a:solidFill>
            <a:schemeClr val="tx1"/>
          </a:solidFill>
        </p:spPr>
        <p:txBody>
          <a:bodyPr wrap="square" rtlCol="0">
            <a:spAutoFit/>
          </a:bodyPr>
          <a:lstStyle/>
          <a:p>
            <a:pPr algn="r"/>
            <a:r>
              <a:rPr lang="en-US" dirty="0" smtClean="0">
                <a:solidFill>
                  <a:schemeClr val="bg1"/>
                </a:solidFill>
              </a:rPr>
              <a:t>DPLL</a:t>
            </a:r>
          </a:p>
        </p:txBody>
      </p:sp>
      <p:sp>
        <p:nvSpPr>
          <p:cNvPr id="6" name="TextBox 5"/>
          <p:cNvSpPr txBox="1"/>
          <p:nvPr/>
        </p:nvSpPr>
        <p:spPr>
          <a:xfrm>
            <a:off x="880367" y="4786544"/>
            <a:ext cx="6630141" cy="923330"/>
          </a:xfrm>
          <a:prstGeom prst="rect">
            <a:avLst/>
          </a:prstGeom>
          <a:solidFill>
            <a:schemeClr val="tx1"/>
          </a:solidFill>
        </p:spPr>
        <p:txBody>
          <a:bodyPr wrap="square" rtlCol="0">
            <a:spAutoFit/>
          </a:bodyPr>
          <a:lstStyle/>
          <a:p>
            <a:pPr algn="r"/>
            <a:endParaRPr lang="en-US" dirty="0" smtClean="0">
              <a:solidFill>
                <a:schemeClr val="bg1"/>
              </a:solidFill>
            </a:endParaRPr>
          </a:p>
          <a:p>
            <a:pPr algn="r"/>
            <a:endParaRPr lang="en-US" dirty="0">
              <a:solidFill>
                <a:schemeClr val="bg1"/>
              </a:solidFill>
            </a:endParaRPr>
          </a:p>
          <a:p>
            <a:pPr algn="r"/>
            <a:endParaRPr lang="en-US" dirty="0" smtClean="0">
              <a:solidFill>
                <a:schemeClr val="bg1"/>
              </a:solidFill>
            </a:endParaRPr>
          </a:p>
        </p:txBody>
      </p:sp>
    </p:spTree>
    <p:extLst>
      <p:ext uri="{BB962C8B-B14F-4D97-AF65-F5344CB8AC3E}">
        <p14:creationId xmlns:p14="http://schemas.microsoft.com/office/powerpoint/2007/7/12/main" val="1537182041"/>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Pure Literals</a:t>
            </a:r>
            <a:endParaRPr lang="en-US" dirty="0"/>
          </a:p>
        </p:txBody>
      </p:sp>
      <p:sp>
        <p:nvSpPr>
          <p:cNvPr id="3" name="Content Placeholder 2"/>
          <p:cNvSpPr>
            <a:spLocks noGrp="1"/>
          </p:cNvSpPr>
          <p:nvPr>
            <p:ph idx="1"/>
          </p:nvPr>
        </p:nvSpPr>
        <p:spPr>
          <a:xfrm>
            <a:off x="381000" y="1412875"/>
            <a:ext cx="8382000" cy="1335750"/>
          </a:xfrm>
        </p:spPr>
        <p:txBody>
          <a:bodyPr/>
          <a:lstStyle/>
          <a:p>
            <a:pPr marL="0" indent="0">
              <a:buNone/>
            </a:pPr>
            <a:r>
              <a:rPr lang="en-US" dirty="0" smtClean="0"/>
              <a:t>A literal is </a:t>
            </a:r>
            <a:r>
              <a:rPr lang="en-US" dirty="0" smtClean="0">
                <a:solidFill>
                  <a:srgbClr xmlns:mc="http://schemas.openxmlformats.org/markup-compatibility/2006" xmlns:a14="http://schemas.microsoft.com/office/drawing/2007/7/7/main" val="FF0000" mc:Ignorable=""/>
                </a:solidFill>
              </a:rPr>
              <a:t>pure</a:t>
            </a:r>
            <a:r>
              <a:rPr lang="en-US" dirty="0" smtClean="0"/>
              <a:t> if only occurs positively or negatively.</a:t>
            </a:r>
          </a:p>
          <a:p>
            <a:pPr marL="0" indent="0">
              <a:buNone/>
            </a:pPr>
            <a:endParaRPr lang="en-US" dirty="0"/>
          </a:p>
          <a:p>
            <a:pPr marL="0" indent="0">
              <a:buNone/>
            </a:pPr>
            <a:endParaRPr lang="en-US" dirty="0"/>
          </a:p>
        </p:txBody>
      </p:sp>
      <p:pic>
        <p:nvPicPr>
          <p:cNvPr id="27652" name="Picture 4"/>
          <p:cNvPicPr>
            <a:picLocks noChangeAspect="1" noChangeArrowheads="1"/>
          </p:cNvPicPr>
          <p:nvPr/>
        </p:nvPicPr>
        <p:blipFill>
          <a:blip r:embed="rId2" cstate="print">
            <a:extLst>
              <a:ext uri="28A0092B-C50C-407e-A947-70E740481C1C">
                <a14:useLocalDpi xmlns:a14="http://schemas.microsoft.com/office/drawing/2007/7/7/main" val="0"/>
              </a:ext>
            </a:extLst>
          </a:blip>
          <a:srcRect/>
          <a:stretch>
            <a:fillRect/>
          </a:stretch>
        </p:blipFill>
        <p:spPr bwMode="auto">
          <a:xfrm>
            <a:off x="616073" y="3348825"/>
            <a:ext cx="7734300" cy="13144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pic>
        <p:nvPicPr>
          <p:cNvPr id="27653" name="Picture 5"/>
          <p:cNvPicPr>
            <a:picLocks noChangeAspect="1" noChangeArrowheads="1"/>
          </p:cNvPicPr>
          <p:nvPr/>
        </p:nvPicPr>
        <p:blipFill>
          <a:blip r:embed="rId3" cstate="print">
            <a:extLst>
              <a:ext uri="28A0092B-C50C-407e-A947-70E740481C1C">
                <a14:useLocalDpi xmlns:a14="http://schemas.microsoft.com/office/drawing/2007/7/7/main" val="0"/>
              </a:ext>
            </a:extLst>
          </a:blip>
          <a:srcRect/>
          <a:stretch>
            <a:fillRect/>
          </a:stretch>
        </p:blipFill>
        <p:spPr bwMode="auto">
          <a:xfrm>
            <a:off x="1129499" y="5623357"/>
            <a:ext cx="6210300" cy="4762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pic>
        <p:nvPicPr>
          <p:cNvPr id="27654" name="Picture 6"/>
          <p:cNvPicPr>
            <a:picLocks noChangeAspect="1" noChangeArrowheads="1"/>
          </p:cNvPicPr>
          <p:nvPr/>
        </p:nvPicPr>
        <p:blipFill>
          <a:blip r:embed="rId4" cstate="print">
            <a:extLst>
              <a:ext uri="28A0092B-C50C-407e-A947-70E740481C1C">
                <a14:useLocalDpi xmlns:a14="http://schemas.microsoft.com/office/drawing/2007/7/7/main" val="0"/>
              </a:ext>
            </a:extLst>
          </a:blip>
          <a:srcRect/>
          <a:stretch>
            <a:fillRect/>
          </a:stretch>
        </p:blipFill>
        <p:spPr bwMode="auto">
          <a:xfrm>
            <a:off x="1758565" y="4779562"/>
            <a:ext cx="4810125" cy="6191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pic>
        <p:nvPicPr>
          <p:cNvPr id="27655" name="Picture 7"/>
          <p:cNvPicPr>
            <a:picLocks noChangeAspect="1" noChangeArrowheads="1"/>
          </p:cNvPicPr>
          <p:nvPr/>
        </p:nvPicPr>
        <p:blipFill>
          <a:blip r:embed="rId5" cstate="print">
            <a:extLst>
              <a:ext uri="28A0092B-C50C-407e-A947-70E740481C1C">
                <a14:useLocalDpi xmlns:a14="http://schemas.microsoft.com/office/drawing/2007/7/7/main" val="0"/>
              </a:ext>
            </a:extLst>
          </a:blip>
          <a:srcRect/>
          <a:stretch>
            <a:fillRect/>
          </a:stretch>
        </p:blipFill>
        <p:spPr bwMode="auto">
          <a:xfrm>
            <a:off x="995363" y="2027115"/>
            <a:ext cx="7153275" cy="11525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413876705"/>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Pure Literals</a:t>
            </a:r>
            <a:endParaRPr lang="en-US" dirty="0"/>
          </a:p>
        </p:txBody>
      </p:sp>
      <p:sp>
        <p:nvSpPr>
          <p:cNvPr id="3" name="Content Placeholder 2"/>
          <p:cNvSpPr>
            <a:spLocks noGrp="1"/>
          </p:cNvSpPr>
          <p:nvPr>
            <p:ph idx="1"/>
          </p:nvPr>
        </p:nvSpPr>
        <p:spPr>
          <a:xfrm>
            <a:off x="381000" y="1412875"/>
            <a:ext cx="8382000" cy="1335750"/>
          </a:xfrm>
        </p:spPr>
        <p:txBody>
          <a:bodyPr/>
          <a:lstStyle/>
          <a:p>
            <a:pPr marL="0" indent="0">
              <a:buNone/>
            </a:pPr>
            <a:r>
              <a:rPr lang="en-US" dirty="0" smtClean="0"/>
              <a:t>A literal is </a:t>
            </a:r>
            <a:r>
              <a:rPr lang="en-US" dirty="0" smtClean="0">
                <a:solidFill>
                  <a:srgbClr xmlns:mc="http://schemas.openxmlformats.org/markup-compatibility/2006" xmlns:a14="http://schemas.microsoft.com/office/drawing/2007/7/7/main" val="FF0000" mc:Ignorable=""/>
                </a:solidFill>
              </a:rPr>
              <a:t>pure</a:t>
            </a:r>
            <a:r>
              <a:rPr lang="en-US" dirty="0" smtClean="0"/>
              <a:t> if only occurs positively or negatively.</a:t>
            </a:r>
          </a:p>
          <a:p>
            <a:pPr marL="0" indent="0">
              <a:buNone/>
            </a:pPr>
            <a:endParaRPr lang="en-US" dirty="0"/>
          </a:p>
          <a:p>
            <a:pPr marL="0" indent="0">
              <a:buNone/>
            </a:pPr>
            <a:endParaRPr lang="en-US" dirty="0"/>
          </a:p>
        </p:txBody>
      </p:sp>
      <p:pic>
        <p:nvPicPr>
          <p:cNvPr id="27652" name="Picture 4"/>
          <p:cNvPicPr>
            <a:picLocks noChangeAspect="1" noChangeArrowheads="1"/>
          </p:cNvPicPr>
          <p:nvPr/>
        </p:nvPicPr>
        <p:blipFill>
          <a:blip r:embed="rId2" cstate="print">
            <a:extLst>
              <a:ext uri="28A0092B-C50C-407e-A947-70E740481C1C">
                <a14:useLocalDpi xmlns:a14="http://schemas.microsoft.com/office/drawing/2007/7/7/main" val="0"/>
              </a:ext>
            </a:extLst>
          </a:blip>
          <a:srcRect/>
          <a:stretch>
            <a:fillRect/>
          </a:stretch>
        </p:blipFill>
        <p:spPr bwMode="auto">
          <a:xfrm>
            <a:off x="616073" y="3348825"/>
            <a:ext cx="7734300" cy="13144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pic>
        <p:nvPicPr>
          <p:cNvPr id="27653" name="Picture 5"/>
          <p:cNvPicPr>
            <a:picLocks noChangeAspect="1" noChangeArrowheads="1"/>
          </p:cNvPicPr>
          <p:nvPr/>
        </p:nvPicPr>
        <p:blipFill>
          <a:blip r:embed="rId3" cstate="print">
            <a:extLst>
              <a:ext uri="28A0092B-C50C-407e-A947-70E740481C1C">
                <a14:useLocalDpi xmlns:a14="http://schemas.microsoft.com/office/drawing/2007/7/7/main" val="0"/>
              </a:ext>
            </a:extLst>
          </a:blip>
          <a:srcRect/>
          <a:stretch>
            <a:fillRect/>
          </a:stretch>
        </p:blipFill>
        <p:spPr bwMode="auto">
          <a:xfrm>
            <a:off x="1129499" y="5623357"/>
            <a:ext cx="6210300" cy="4762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pic>
        <p:nvPicPr>
          <p:cNvPr id="27654" name="Picture 6"/>
          <p:cNvPicPr>
            <a:picLocks noChangeAspect="1" noChangeArrowheads="1"/>
          </p:cNvPicPr>
          <p:nvPr/>
        </p:nvPicPr>
        <p:blipFill>
          <a:blip r:embed="rId4" cstate="print">
            <a:extLst>
              <a:ext uri="28A0092B-C50C-407e-A947-70E740481C1C">
                <a14:useLocalDpi xmlns:a14="http://schemas.microsoft.com/office/drawing/2007/7/7/main" val="0"/>
              </a:ext>
            </a:extLst>
          </a:blip>
          <a:srcRect/>
          <a:stretch>
            <a:fillRect/>
          </a:stretch>
        </p:blipFill>
        <p:spPr bwMode="auto">
          <a:xfrm>
            <a:off x="1758565" y="4779562"/>
            <a:ext cx="4810125" cy="6191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pic>
        <p:nvPicPr>
          <p:cNvPr id="27655" name="Picture 7"/>
          <p:cNvPicPr>
            <a:picLocks noChangeAspect="1" noChangeArrowheads="1"/>
          </p:cNvPicPr>
          <p:nvPr/>
        </p:nvPicPr>
        <p:blipFill>
          <a:blip r:embed="rId5" cstate="print">
            <a:extLst>
              <a:ext uri="28A0092B-C50C-407e-A947-70E740481C1C">
                <a14:useLocalDpi xmlns:a14="http://schemas.microsoft.com/office/drawing/2007/7/7/main" val="0"/>
              </a:ext>
            </a:extLst>
          </a:blip>
          <a:srcRect/>
          <a:stretch>
            <a:fillRect/>
          </a:stretch>
        </p:blipFill>
        <p:spPr bwMode="auto">
          <a:xfrm>
            <a:off x="995363" y="2027115"/>
            <a:ext cx="7153275" cy="11525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352481322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DPLL (as a procedure)</a:t>
            </a:r>
            <a:endParaRPr lang="en-US" dirty="0"/>
          </a:p>
        </p:txBody>
      </p:sp>
      <p:pic>
        <p:nvPicPr>
          <p:cNvPr id="28674" name="Picture 2"/>
          <p:cNvPicPr>
            <a:picLocks noChangeAspect="1" noChangeArrowheads="1"/>
          </p:cNvPicPr>
          <p:nvPr/>
        </p:nvPicPr>
        <p:blipFill>
          <a:blip r:embed="rId2" cstate="print">
            <a:extLst>
              <a:ext uri="28A0092B-C50C-407e-A947-70E740481C1C">
                <a14:useLocalDpi xmlns:a14="http://schemas.microsoft.com/office/drawing/2007/7/7/main" val="0"/>
              </a:ext>
            </a:extLst>
          </a:blip>
          <a:srcRect/>
          <a:stretch>
            <a:fillRect/>
          </a:stretch>
        </p:blipFill>
        <p:spPr bwMode="auto">
          <a:xfrm>
            <a:off x="1378258" y="1937736"/>
            <a:ext cx="5943600" cy="339090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404338482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5" name="Text Placeholder 2"/>
          <p:cNvSpPr txBox="1">
            <a:spLocks/>
          </p:cNvSpPr>
          <p:nvPr/>
        </p:nvSpPr>
        <p:spPr>
          <a:xfrm>
            <a:off x="1207538" y="2774171"/>
            <a:ext cx="6664255" cy="1218795"/>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4400" b="1" dirty="0" smtClean="0">
                <a:solidFill>
                  <a:srgbClr xmlns:mc="http://schemas.openxmlformats.org/markup-compatibility/2006" xmlns:a14="http://schemas.microsoft.com/office/drawing/2007/7/7/main" val="FF0000" mc:Ignorable=""/>
                </a:solidFill>
                <a:latin typeface="Calibri" pitchFamily="34" charset="0"/>
                <a:sym typeface="Symbol"/>
              </a:rPr>
              <a:t>Is formula </a:t>
            </a:r>
            <a:r>
              <a:rPr lang="en-US" sz="4400" b="1" i="1" dirty="0" smtClean="0">
                <a:solidFill>
                  <a:srgbClr xmlns:mc="http://schemas.openxmlformats.org/markup-compatibility/2006" xmlns:a14="http://schemas.microsoft.com/office/drawing/2007/7/7/main" val="FF0000" mc:Ignorable=""/>
                </a:solidFill>
                <a:latin typeface="Calibri" pitchFamily="34" charset="0"/>
                <a:sym typeface="Symbol"/>
              </a:rPr>
              <a:t>F</a:t>
            </a:r>
            <a:r>
              <a:rPr lang="en-US" sz="4400" b="1"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4400" b="1" dirty="0" err="1" smtClean="0">
                <a:solidFill>
                  <a:srgbClr xmlns:mc="http://schemas.openxmlformats.org/markup-compatibility/2006" xmlns:a14="http://schemas.microsoft.com/office/drawing/2007/7/7/main" val="FF0000" mc:Ignorable=""/>
                </a:solidFill>
                <a:latin typeface="Calibri" pitchFamily="34" charset="0"/>
                <a:sym typeface="Symbol"/>
              </a:rPr>
              <a:t>satisfiable</a:t>
            </a:r>
            <a:r>
              <a:rPr lang="en-US" sz="4400" b="1" dirty="0" smtClean="0">
                <a:solidFill>
                  <a:srgbClr xmlns:mc="http://schemas.openxmlformats.org/markup-compatibility/2006" xmlns:a14="http://schemas.microsoft.com/office/drawing/2007/7/7/main" val="FF0000" mc:Ignorable=""/>
                </a:solidFill>
                <a:latin typeface="Calibri" pitchFamily="34" charset="0"/>
                <a:sym typeface="Symbol"/>
              </a:rPr>
              <a:t> modulo theory </a:t>
            </a:r>
            <a:r>
              <a:rPr lang="en-US" sz="4400" b="1" i="1" dirty="0" smtClean="0">
                <a:solidFill>
                  <a:srgbClr xmlns:mc="http://schemas.openxmlformats.org/markup-compatibility/2006" xmlns:a14="http://schemas.microsoft.com/office/drawing/2007/7/7/main" val="FF0000" mc:Ignorable=""/>
                </a:solidFill>
                <a:latin typeface="Calibri" pitchFamily="34" charset="0"/>
                <a:sym typeface="Symbol"/>
              </a:rPr>
              <a:t>T </a:t>
            </a:r>
            <a:r>
              <a:rPr lang="en-US" sz="4400" b="1" dirty="0" smtClean="0">
                <a:solidFill>
                  <a:srgbClr xmlns:mc="http://schemas.openxmlformats.org/markup-compatibility/2006" xmlns:a14="http://schemas.microsoft.com/office/drawing/2007/7/7/main" val="FF0000" mc:Ignorable=""/>
                </a:solidFill>
                <a:latin typeface="Calibri" pitchFamily="34" charset="0"/>
                <a:sym typeface="Symbol"/>
              </a:rPr>
              <a:t>? </a:t>
            </a:r>
          </a:p>
        </p:txBody>
      </p:sp>
      <p:sp>
        <p:nvSpPr>
          <p:cNvPr id="8" name="Rectangular Callout 7"/>
          <p:cNvSpPr/>
          <p:nvPr/>
        </p:nvSpPr>
        <p:spPr bwMode="auto">
          <a:xfrm>
            <a:off x="3838470" y="4401177"/>
            <a:ext cx="4863402" cy="1587640"/>
          </a:xfrm>
          <a:prstGeom prst="wedgeRectCallout">
            <a:avLst>
              <a:gd name="adj1" fmla="val -9250"/>
              <a:gd name="adj2" fmla="val -74842"/>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SMT solvers have specialized algorithms for </a:t>
            </a:r>
            <a:r>
              <a:rPr lang="en-US" sz="2800" i="1" dirty="0" smtClean="0">
                <a:solidFill>
                  <a:schemeClr val="bg1"/>
                </a:solidFill>
                <a:latin typeface="Segoe" pitchFamily="34" charset="0"/>
              </a:rPr>
              <a:t>T</a:t>
            </a:r>
            <a:endParaRPr kumimoji="0" lang="en-US" sz="2800" b="0" i="1"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3"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8" name="Rectangle 7"/>
          <p:cNvSpPr/>
          <p:nvPr/>
        </p:nvSpPr>
        <p:spPr bwMode="auto">
          <a:xfrm>
            <a:off x="233680" y="2265680"/>
            <a:ext cx="151384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9" name="Rectangle 8"/>
          <p:cNvSpPr/>
          <p:nvPr/>
        </p:nvSpPr>
        <p:spPr bwMode="auto">
          <a:xfrm>
            <a:off x="7076661" y="2262588"/>
            <a:ext cx="1020416"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 name="Rectangle 9"/>
          <p:cNvSpPr/>
          <p:nvPr/>
        </p:nvSpPr>
        <p:spPr bwMode="auto">
          <a:xfrm>
            <a:off x="5751442" y="2255520"/>
            <a:ext cx="659517"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1" name="Rectangle 10"/>
          <p:cNvSpPr/>
          <p:nvPr/>
        </p:nvSpPr>
        <p:spPr bwMode="auto">
          <a:xfrm>
            <a:off x="5259344" y="225552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Arithmetic</a:t>
            </a:r>
          </a:p>
        </p:txBody>
      </p:sp>
      <p:sp>
        <p:nvSpPr>
          <p:cNvPr id="13"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Arithmetic</a:t>
            </a:r>
          </a:p>
        </p:txBody>
      </p:sp>
      <p:sp>
        <p:nvSpPr>
          <p:cNvPr id="16" name="Rectangle 15"/>
          <p:cNvSpPr/>
          <p:nvPr/>
        </p:nvSpPr>
        <p:spPr bwMode="auto">
          <a:xfrm>
            <a:off x="2888974" y="2265680"/>
            <a:ext cx="827374"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7" name="Rectangle 16"/>
          <p:cNvSpPr/>
          <p:nvPr/>
        </p:nvSpPr>
        <p:spPr bwMode="auto">
          <a:xfrm>
            <a:off x="3778192" y="2265680"/>
            <a:ext cx="843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9"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Arithmetic</a:t>
            </a: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0" name="Rectangle 19"/>
          <p:cNvSpPr/>
          <p:nvPr/>
        </p:nvSpPr>
        <p:spPr bwMode="auto">
          <a:xfrm>
            <a:off x="6786440" y="227584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1" name="Rectangle 20"/>
          <p:cNvSpPr/>
          <p:nvPr/>
        </p:nvSpPr>
        <p:spPr bwMode="auto">
          <a:xfrm>
            <a:off x="2619508" y="226568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3" name="Rectangle 22"/>
          <p:cNvSpPr/>
          <p:nvPr/>
        </p:nvSpPr>
        <p:spPr bwMode="auto">
          <a:xfrm>
            <a:off x="2885440" y="341376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Uninterpreted</a:t>
            </a:r>
            <a:r>
              <a:rPr lang="en-US" sz="280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 Functions</a:t>
            </a: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Some Applications @ Microsoft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pic>
        <p:nvPicPr>
          <p:cNvPr id="7" name="Picture 6" descr="formula_small.png"/>
          <p:cNvPicPr>
            <a:picLocks noChangeAspect="1"/>
          </p:cNvPicPr>
          <p:nvPr/>
        </p:nvPicPr>
        <p:blipFill>
          <a:blip r:embed="rId3" cstate="print"/>
          <a:stretch>
            <a:fillRect/>
          </a:stretch>
        </p:blipFill>
        <p:spPr>
          <a:xfrm>
            <a:off x="6330631" y="1742716"/>
            <a:ext cx="1511939" cy="847417"/>
          </a:xfrm>
          <a:prstGeom prst="rect">
            <a:avLst/>
          </a:prstGeom>
        </p:spPr>
      </p:pic>
      <p:pic>
        <p:nvPicPr>
          <p:cNvPr id="8" name="Picture 7" descr="SpecSharpLogo-h100-w367.png"/>
          <p:cNvPicPr>
            <a:picLocks noChangeAspect="1"/>
          </p:cNvPicPr>
          <p:nvPr/>
        </p:nvPicPr>
        <p:blipFill>
          <a:blip r:embed="rId4" cstate="print"/>
          <a:stretch>
            <a:fillRect/>
          </a:stretch>
        </p:blipFill>
        <p:spPr>
          <a:xfrm>
            <a:off x="637890" y="1638781"/>
            <a:ext cx="2969751" cy="798716"/>
          </a:xfrm>
          <a:prstGeom prst="rect">
            <a:avLst/>
          </a:prstGeom>
        </p:spPr>
      </p:pic>
      <p:sp>
        <p:nvSpPr>
          <p:cNvPr id="11" name="Rounded Rectangle 10"/>
          <p:cNvSpPr/>
          <p:nvPr/>
        </p:nvSpPr>
        <p:spPr>
          <a:xfrm>
            <a:off x="645113" y="3584363"/>
            <a:ext cx="2008527" cy="590497"/>
          </a:xfrm>
          <a:prstGeom prst="roundRect">
            <a:avLst/>
          </a:prstGeom>
        </p:spPr>
        <p:style>
          <a:lnRef idx="1">
            <a:schemeClr val="accent5"/>
          </a:lnRef>
          <a:fillRef idx="2">
            <a:schemeClr val="accent5"/>
          </a:fillRef>
          <a:effectRef idx="1">
            <a:schemeClr val="accent5"/>
          </a:effectRef>
          <a:fontRef idx="minor">
            <a:schemeClr val="dk1"/>
          </a:fontRef>
        </p:style>
        <p:txBody>
          <a:bodyPr lIns="64008" tIns="32004" rIns="64008" bIns="32004" rtlCol="0" anchor="ctr"/>
          <a:lstStyle/>
          <a:p>
            <a:pPr algn="ctr"/>
            <a:r>
              <a:rPr lang="en-US" sz="3200" b="1" dirty="0" smtClean="0">
                <a:solidFill>
                  <a:srgbClr xmlns:mc="http://schemas.openxmlformats.org/markup-compatibility/2006" xmlns:a14="http://schemas.microsoft.com/office/drawing/2007/7/7/main" val="FF0000" mc:Ignorable=""/>
                </a:solidFill>
                <a:latin typeface="Calibri" pitchFamily="34" charset="0"/>
              </a:rPr>
              <a:t>VCC</a:t>
            </a:r>
            <a:endParaRPr lang="en-US" sz="3200" b="1" dirty="0">
              <a:solidFill>
                <a:srgbClr xmlns:mc="http://schemas.openxmlformats.org/markup-compatibility/2006" xmlns:a14="http://schemas.microsoft.com/office/drawing/2007/7/7/main" val="FF0000" mc:Ignorable=""/>
              </a:solidFill>
              <a:latin typeface="Calibri" pitchFamily="34" charset="0"/>
            </a:endParaRPr>
          </a:p>
        </p:txBody>
      </p:sp>
      <p:grpSp>
        <p:nvGrpSpPr>
          <p:cNvPr id="3" name="Group 6"/>
          <p:cNvGrpSpPr/>
          <p:nvPr/>
        </p:nvGrpSpPr>
        <p:grpSpPr>
          <a:xfrm>
            <a:off x="2019445" y="2635286"/>
            <a:ext cx="3119766" cy="777252"/>
            <a:chOff x="1485114" y="2859314"/>
            <a:chExt cx="3156226" cy="618689"/>
          </a:xfrm>
        </p:grpSpPr>
        <p:pic>
          <p:nvPicPr>
            <p:cNvPr id="13" name="Picture 7" descr="logo.gif"/>
            <p:cNvPicPr>
              <a:picLocks noChangeAspect="1"/>
            </p:cNvPicPr>
            <p:nvPr/>
          </p:nvPicPr>
          <p:blipFill>
            <a:blip r:embed="rId5" cstate="print"/>
            <a:stretch>
              <a:fillRect/>
            </a:stretch>
          </p:blipFill>
          <p:spPr>
            <a:xfrm>
              <a:off x="1485114" y="2888344"/>
              <a:ext cx="3156226" cy="589659"/>
            </a:xfrm>
            <a:prstGeom prst="rect">
              <a:avLst/>
            </a:prstGeom>
          </p:spPr>
          <p:style>
            <a:lnRef idx="1">
              <a:schemeClr val="accent4"/>
            </a:lnRef>
            <a:fillRef idx="3">
              <a:schemeClr val="accent4"/>
            </a:fillRef>
            <a:effectRef idx="2">
              <a:schemeClr val="accent4"/>
            </a:effectRef>
            <a:fontRef idx="minor">
              <a:schemeClr val="lt1"/>
            </a:fontRef>
          </p:style>
        </p:pic>
        <p:sp>
          <p:nvSpPr>
            <p:cNvPr id="14" name="TextBox 13"/>
            <p:cNvSpPr txBox="1"/>
            <p:nvPr/>
          </p:nvSpPr>
          <p:spPr>
            <a:xfrm>
              <a:off x="2394858" y="2859314"/>
              <a:ext cx="1245818" cy="367483"/>
            </a:xfrm>
            <a:prstGeom prst="rect">
              <a:avLst/>
            </a:prstGeom>
            <a:noFill/>
            <a:ln>
              <a:noFill/>
            </a:ln>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2400" b="1" dirty="0" smtClean="0">
                  <a:latin typeface="Calibri" pitchFamily="34" charset="0"/>
                </a:rPr>
                <a:t>Hyper-V</a:t>
              </a:r>
              <a:endParaRPr lang="en-US" sz="2400" b="1" dirty="0">
                <a:latin typeface="Calibri" pitchFamily="34" charset="0"/>
              </a:endParaRPr>
            </a:p>
          </p:txBody>
        </p:sp>
      </p:grpSp>
      <p:pic>
        <p:nvPicPr>
          <p:cNvPr id="15" name="Picture 14" descr="yogi_logo.jpg"/>
          <p:cNvPicPr>
            <a:picLocks noChangeAspect="1"/>
          </p:cNvPicPr>
          <p:nvPr/>
        </p:nvPicPr>
        <p:blipFill>
          <a:blip r:embed="rId6" cstate="print"/>
          <a:stretch>
            <a:fillRect/>
          </a:stretch>
        </p:blipFill>
        <p:spPr>
          <a:xfrm>
            <a:off x="6228218" y="3640890"/>
            <a:ext cx="1689100" cy="835961"/>
          </a:xfrm>
          <a:prstGeom prst="rect">
            <a:avLst/>
          </a:prstGeom>
        </p:spPr>
      </p:pic>
      <p:pic>
        <p:nvPicPr>
          <p:cNvPr id="16" name="Picture 15" descr="PexWeb.png"/>
          <p:cNvPicPr>
            <a:picLocks noChangeAspect="1"/>
          </p:cNvPicPr>
          <p:nvPr/>
        </p:nvPicPr>
        <p:blipFill>
          <a:blip r:embed="rId7" cstate="print"/>
          <a:stretch>
            <a:fillRect/>
          </a:stretch>
        </p:blipFill>
        <p:spPr>
          <a:xfrm>
            <a:off x="4141533" y="5156124"/>
            <a:ext cx="1853238" cy="1038936"/>
          </a:xfrm>
          <a:prstGeom prst="rect">
            <a:avLst/>
          </a:prstGeom>
        </p:spPr>
      </p:pic>
      <p:pic>
        <p:nvPicPr>
          <p:cNvPr id="18" name="Picture 2"/>
          <p:cNvPicPr>
            <a:picLocks noChangeAspect="1" noChangeArrowheads="1"/>
          </p:cNvPicPr>
          <p:nvPr/>
        </p:nvPicPr>
        <p:blipFill>
          <a:blip r:embed="rId8" cstate="print"/>
          <a:srcRect/>
          <a:stretch>
            <a:fillRect/>
          </a:stretch>
        </p:blipFill>
        <p:spPr bwMode="auto">
          <a:xfrm>
            <a:off x="3007998" y="3805886"/>
            <a:ext cx="2222422" cy="991184"/>
          </a:xfrm>
          <a:prstGeom prst="rect">
            <a:avLst/>
          </a:prstGeom>
          <a:noFill/>
          <a:ln w="9525">
            <a:noFill/>
            <a:miter lim="800000"/>
            <a:headEnd/>
            <a:tailEnd/>
          </a:ln>
          <a:effectLst/>
        </p:spPr>
      </p:pic>
      <p:sp>
        <p:nvSpPr>
          <p:cNvPr id="21" name="Rounded Rectangle 20"/>
          <p:cNvSpPr/>
          <p:nvPr/>
        </p:nvSpPr>
        <p:spPr bwMode="auto">
          <a:xfrm>
            <a:off x="5956160" y="2707528"/>
            <a:ext cx="2583180" cy="73152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Calibri" pitchFamily="34" charset="0"/>
              </a:rPr>
              <a:t>Terminator T-2</a:t>
            </a:r>
          </a:p>
        </p:txBody>
      </p:sp>
      <p:sp>
        <p:nvSpPr>
          <p:cNvPr id="22" name="Rounded Rectangle 21"/>
          <p:cNvSpPr/>
          <p:nvPr/>
        </p:nvSpPr>
        <p:spPr bwMode="auto">
          <a:xfrm>
            <a:off x="284913" y="4352626"/>
            <a:ext cx="2060750" cy="73152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solidFill>
                  <a:schemeClr val="bg1"/>
                </a:solidFill>
                <a:latin typeface="Calibri" pitchFamily="34" charset="0"/>
              </a:rPr>
              <a:t>NModel</a:t>
            </a:r>
            <a:endParaRPr kumimoji="0" lang="en-US" sz="2800" b="1" i="0" u="none" strike="noStrike" cap="none" normalizeH="0" baseline="0" dirty="0" smtClean="0">
              <a:solidFill>
                <a:schemeClr val="bg1"/>
              </a:solidFill>
              <a:latin typeface="Calibri" pitchFamily="34" charset="0"/>
            </a:endParaRPr>
          </a:p>
        </p:txBody>
      </p:sp>
      <p:sp>
        <p:nvSpPr>
          <p:cNvPr id="23" name="Rounded Rectangle 22"/>
          <p:cNvSpPr/>
          <p:nvPr/>
        </p:nvSpPr>
        <p:spPr>
          <a:xfrm>
            <a:off x="3913414" y="1772206"/>
            <a:ext cx="2008527" cy="590497"/>
          </a:xfrm>
          <a:prstGeom prst="roundRect">
            <a:avLst/>
          </a:prstGeom>
        </p:spPr>
        <p:style>
          <a:lnRef idx="1">
            <a:schemeClr val="accent2"/>
          </a:lnRef>
          <a:fillRef idx="2">
            <a:schemeClr val="accent2"/>
          </a:fillRef>
          <a:effectRef idx="1">
            <a:schemeClr val="accent2"/>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HAVOC</a:t>
            </a:r>
            <a:endParaRPr lang="en-US" sz="3200" b="1" dirty="0">
              <a:solidFill>
                <a:schemeClr val="bg1"/>
              </a:solidFill>
              <a:latin typeface="Calibri" pitchFamily="34" charset="0"/>
            </a:endParaRPr>
          </a:p>
        </p:txBody>
      </p:sp>
      <p:sp>
        <p:nvSpPr>
          <p:cNvPr id="24" name="Rounded Rectangle 23"/>
          <p:cNvSpPr/>
          <p:nvPr/>
        </p:nvSpPr>
        <p:spPr>
          <a:xfrm>
            <a:off x="6737013" y="5399660"/>
            <a:ext cx="2008527" cy="590497"/>
          </a:xfrm>
          <a:prstGeom prst="roundRect">
            <a:avLst/>
          </a:prstGeom>
        </p:spPr>
        <p:style>
          <a:lnRef idx="1">
            <a:schemeClr val="accent4"/>
          </a:lnRef>
          <a:fillRef idx="2">
            <a:schemeClr val="accent4"/>
          </a:fillRef>
          <a:effectRef idx="1">
            <a:schemeClr val="accent4"/>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F7</a:t>
            </a:r>
            <a:endParaRPr lang="en-US" sz="3200" b="1" dirty="0">
              <a:solidFill>
                <a:schemeClr val="bg1"/>
              </a:solidFill>
              <a:latin typeface="Calibri" pitchFamily="34" charset="0"/>
            </a:endParaRPr>
          </a:p>
        </p:txBody>
      </p:sp>
      <p:sp>
        <p:nvSpPr>
          <p:cNvPr id="25" name="Rounded Rectangle 24"/>
          <p:cNvSpPr/>
          <p:nvPr/>
        </p:nvSpPr>
        <p:spPr>
          <a:xfrm>
            <a:off x="438371" y="5873609"/>
            <a:ext cx="2008527" cy="590497"/>
          </a:xfrm>
          <a:prstGeom prst="roundRect">
            <a:avLst/>
          </a:prstGeom>
        </p:spPr>
        <p:style>
          <a:lnRef idx="1">
            <a:schemeClr val="dk1"/>
          </a:lnRef>
          <a:fillRef idx="2">
            <a:schemeClr val="dk1"/>
          </a:fillRef>
          <a:effectRef idx="1">
            <a:schemeClr val="dk1"/>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SAGE</a:t>
            </a:r>
            <a:endParaRPr lang="en-US" sz="3200" b="1" dirty="0">
              <a:solidFill>
                <a:schemeClr val="bg1"/>
              </a:solidFill>
              <a:latin typeface="Calibri" pitchFamily="34" charset="0"/>
            </a:endParaRPr>
          </a:p>
        </p:txBody>
      </p:sp>
      <p:sp>
        <p:nvSpPr>
          <p:cNvPr id="26" name="Rounded Rectangle 25"/>
          <p:cNvSpPr/>
          <p:nvPr/>
        </p:nvSpPr>
        <p:spPr>
          <a:xfrm>
            <a:off x="6134132" y="4585744"/>
            <a:ext cx="2008527" cy="590497"/>
          </a:xfrm>
          <a:prstGeom prst="roundRect">
            <a:avLst/>
          </a:prstGeom>
        </p:spPr>
        <p:style>
          <a:lnRef idx="1">
            <a:schemeClr val="accent2"/>
          </a:lnRef>
          <a:fillRef idx="2">
            <a:schemeClr val="accent2"/>
          </a:fillRef>
          <a:effectRef idx="1">
            <a:schemeClr val="accent2"/>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Vigilante</a:t>
            </a:r>
            <a:endParaRPr lang="en-US" sz="3200" b="1" dirty="0">
              <a:solidFill>
                <a:schemeClr val="bg1"/>
              </a:solidFill>
              <a:latin typeface="Calibri" pitchFamily="34" charset="0"/>
            </a:endParaRPr>
          </a:p>
        </p:txBody>
      </p:sp>
      <p:sp>
        <p:nvSpPr>
          <p:cNvPr id="19" name="Rounded Rectangle 18"/>
          <p:cNvSpPr/>
          <p:nvPr/>
        </p:nvSpPr>
        <p:spPr>
          <a:xfrm>
            <a:off x="1749995" y="5158918"/>
            <a:ext cx="2008527" cy="590497"/>
          </a:xfrm>
          <a:prstGeom prst="roundRect">
            <a:avLst/>
          </a:prstGeom>
        </p:spPr>
        <p:style>
          <a:lnRef idx="1">
            <a:schemeClr val="accent4"/>
          </a:lnRef>
          <a:fillRef idx="2">
            <a:schemeClr val="accent4"/>
          </a:fillRef>
          <a:effectRef idx="1">
            <a:schemeClr val="accent4"/>
          </a:effectRef>
          <a:fontRef idx="minor">
            <a:schemeClr val="dk1"/>
          </a:fontRef>
        </p:style>
        <p:txBody>
          <a:bodyPr lIns="64008" tIns="32004" rIns="64008" bIns="32004" rtlCol="0" anchor="ctr"/>
          <a:lstStyle/>
          <a:p>
            <a:pPr algn="ctr"/>
            <a:r>
              <a:rPr lang="en-US" sz="2400" b="1" dirty="0" err="1" smtClean="0">
                <a:solidFill>
                  <a:schemeClr val="bg1"/>
                </a:solidFill>
                <a:latin typeface="Calibri" pitchFamily="34" charset="0"/>
              </a:rPr>
              <a:t>SpecExplorer</a:t>
            </a:r>
            <a:endParaRPr lang="en-US" sz="2400" b="1" dirty="0">
              <a:solidFill>
                <a:schemeClr val="bg1"/>
              </a:solidFill>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278296" y="2270202"/>
            <a:ext cx="8547652" cy="1335750"/>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b + 2 </a:t>
            </a:r>
            <a:r>
              <a:rPr lang="en-US" sz="2800" dirty="0" smtClean="0">
                <a:solidFill>
                  <a:schemeClr val="bg1"/>
                </a:solidFill>
                <a:latin typeface="Calibri" pitchFamily="34" charset="0"/>
                <a:cs typeface="Calibri" pitchFamily="34" charset="0"/>
                <a:sym typeface="Symbol"/>
              </a:rPr>
              <a:t>= </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c</a:t>
            </a:r>
            <a:r>
              <a:rPr lang="en-US" sz="2800" dirty="0" smtClean="0">
                <a:solidFill>
                  <a:schemeClr val="bg1"/>
                </a:solidFill>
                <a:latin typeface="Calibri" pitchFamily="34" charset="0"/>
                <a:cs typeface="Calibri" pitchFamily="34" charset="0"/>
                <a:sym typeface="Symbol"/>
              </a:rPr>
              <a:t>  and  f(read(write(a,b,3), </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c</a:t>
            </a:r>
            <a:r>
              <a:rPr lang="en-US" sz="2800" dirty="0" smtClean="0">
                <a:solidFill>
                  <a:schemeClr val="bg1"/>
                </a:solidFill>
                <a:latin typeface="Calibri" pitchFamily="34" charset="0"/>
                <a:cs typeface="Calibri" pitchFamily="34" charset="0"/>
                <a:sym typeface="Symbol"/>
              </a:rPr>
              <a:t>-2)) ≠ f(</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c</a:t>
            </a:r>
            <a:r>
              <a:rPr lang="en-US" sz="2800" dirty="0" smtClean="0">
                <a:solidFill>
                  <a:schemeClr val="bg1"/>
                </a:solidFill>
                <a:latin typeface="Calibri" pitchFamily="34" charset="0"/>
                <a:cs typeface="Calibri" pitchFamily="34" charset="0"/>
                <a:sym typeface="Symbol"/>
              </a:rPr>
              <a:t>-b+1)</a:t>
            </a:r>
          </a:p>
          <a:p>
            <a:pPr marL="384954" marR="0" lvl="0" indent="-384954" algn="ctr" defTabSz="914363" rtl="0" eaLnBrk="1" fontAlgn="auto" latinLnBrk="0" hangingPunct="1">
              <a:lnSpc>
                <a:spcPct val="90000"/>
              </a:lnSpc>
              <a:spcBef>
                <a:spcPct val="20000"/>
              </a:spcBef>
              <a:spcAft>
                <a:spcPts val="0"/>
              </a:spcAft>
              <a:buClrTx/>
              <a:buSzPct val="90000"/>
              <a:tabLst/>
              <a:defRPr/>
            </a:pPr>
            <a:endParaRPr lang="en-US" sz="2800" dirty="0" smtClean="0">
              <a:solidFill>
                <a:schemeClr val="bg1"/>
              </a:solidFill>
              <a:latin typeface="Calibri" pitchFamily="34" charset="0"/>
              <a:cs typeface="Calibri" pitchFamily="34" charset="0"/>
              <a:sym typeface="Symbol"/>
            </a:endParaRPr>
          </a:p>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2800" dirty="0" smtClean="0">
                <a:solidFill>
                  <a:schemeClr val="bg1"/>
                </a:solidFill>
                <a:latin typeface="Calibri" pitchFamily="34" charset="0"/>
                <a:cs typeface="Calibri" pitchFamily="34" charset="0"/>
                <a:sym typeface="Symbol"/>
              </a:rPr>
              <a:t>Substituting c by b+2</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134470" y="2270202"/>
            <a:ext cx="8866095" cy="1335750"/>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2800" dirty="0" smtClean="0">
                <a:solidFill>
                  <a:schemeClr val="bg1"/>
                </a:solidFill>
                <a:latin typeface="Calibri" pitchFamily="34" charset="0"/>
                <a:cs typeface="Calibri" pitchFamily="34" charset="0"/>
                <a:sym typeface="Symbol"/>
              </a:rPr>
              <a:t>b + 2 = c and f(read(write(a,b,3), </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b+2-2</a:t>
            </a:r>
            <a:r>
              <a:rPr lang="en-US" sz="2800" dirty="0" smtClean="0">
                <a:solidFill>
                  <a:schemeClr val="bg1"/>
                </a:solidFill>
                <a:latin typeface="Calibri" pitchFamily="34" charset="0"/>
                <a:cs typeface="Calibri" pitchFamily="34" charset="0"/>
                <a:sym typeface="Symbol"/>
              </a:rPr>
              <a:t>)) ≠ f(</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b+2-b+1</a:t>
            </a:r>
            <a:r>
              <a:rPr lang="en-US" sz="2800" dirty="0" smtClean="0">
                <a:solidFill>
                  <a:schemeClr val="bg1"/>
                </a:solidFill>
                <a:latin typeface="Calibri" pitchFamily="34" charset="0"/>
                <a:cs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tabLst/>
              <a:defRPr/>
            </a:pPr>
            <a:endParaRPr lang="en-US" sz="2800" dirty="0" smtClean="0">
              <a:solidFill>
                <a:schemeClr val="bg1"/>
              </a:solidFill>
              <a:latin typeface="Calibri" pitchFamily="34" charset="0"/>
              <a:cs typeface="Calibri" pitchFamily="34" charset="0"/>
              <a:sym typeface="Symbol"/>
            </a:endParaRPr>
          </a:p>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2800" dirty="0" smtClean="0">
                <a:solidFill>
                  <a:schemeClr val="bg1"/>
                </a:solidFill>
                <a:latin typeface="Calibri" pitchFamily="34" charset="0"/>
                <a:cs typeface="Calibri" pitchFamily="34" charset="0"/>
                <a:sym typeface="Symbol"/>
              </a:rPr>
              <a:t>Simplifying</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134470" y="2270202"/>
            <a:ext cx="8866095" cy="861774"/>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2800" dirty="0" smtClean="0">
                <a:solidFill>
                  <a:schemeClr val="bg1"/>
                </a:solidFill>
                <a:latin typeface="Calibri" pitchFamily="34" charset="0"/>
                <a:cs typeface="Calibri" pitchFamily="34" charset="0"/>
                <a:sym typeface="Symbol"/>
              </a:rPr>
              <a:t>b + 2 = c and f(read(write(a,b,3), </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b</a:t>
            </a:r>
            <a:r>
              <a:rPr lang="en-US" sz="2800" dirty="0" smtClean="0">
                <a:solidFill>
                  <a:schemeClr val="bg1"/>
                </a:solidFill>
                <a:latin typeface="Calibri" pitchFamily="34" charset="0"/>
                <a:cs typeface="Calibri" pitchFamily="34" charset="0"/>
                <a:sym typeface="Symbol"/>
              </a:rPr>
              <a:t>)) ≠ f(</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3</a:t>
            </a:r>
            <a:r>
              <a:rPr lang="en-US" sz="2800" dirty="0" smtClean="0">
                <a:solidFill>
                  <a:schemeClr val="bg1"/>
                </a:solidFill>
                <a:latin typeface="Calibri" pitchFamily="34" charset="0"/>
                <a:cs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tabLst/>
              <a:defRPr/>
            </a:pPr>
            <a:endParaRPr lang="en-US" sz="2800" dirty="0" smtClean="0">
              <a:solidFill>
                <a:schemeClr val="bg1"/>
              </a:solidFill>
              <a:latin typeface="Calibri" pitchFamily="34" charset="0"/>
              <a:cs typeface="Calibri" pitchFamily="34" charset="0"/>
              <a:sym typeface="Symbo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134470" y="2270202"/>
            <a:ext cx="8866095" cy="2283702"/>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2800" dirty="0" smtClean="0">
                <a:solidFill>
                  <a:schemeClr val="bg1"/>
                </a:solidFill>
                <a:latin typeface="Calibri" pitchFamily="34" charset="0"/>
                <a:cs typeface="Calibri" pitchFamily="34" charset="0"/>
                <a:sym typeface="Symbol"/>
              </a:rPr>
              <a:t>b + 2 = c and f(</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read(write(a,b,3), b)</a:t>
            </a:r>
            <a:r>
              <a:rPr lang="en-US" sz="2800" dirty="0" smtClean="0">
                <a:solidFill>
                  <a:schemeClr val="bg1"/>
                </a:solidFill>
                <a:latin typeface="Calibri" pitchFamily="34" charset="0"/>
                <a:cs typeface="Calibri" pitchFamily="34" charset="0"/>
                <a:sym typeface="Symbol"/>
              </a:rPr>
              <a:t>) ≠ f(3)</a:t>
            </a:r>
          </a:p>
          <a:p>
            <a:pPr marL="384954" marR="0" lvl="0" indent="-384954" algn="ctr" defTabSz="914363" rtl="0" eaLnBrk="1" fontAlgn="auto" latinLnBrk="0" hangingPunct="1">
              <a:lnSpc>
                <a:spcPct val="90000"/>
              </a:lnSpc>
              <a:spcBef>
                <a:spcPct val="20000"/>
              </a:spcBef>
              <a:spcAft>
                <a:spcPts val="0"/>
              </a:spcAft>
              <a:buClrTx/>
              <a:buSzPct val="90000"/>
              <a:tabLst/>
              <a:defRPr/>
            </a:pPr>
            <a:endParaRPr lang="en-US" sz="2800" dirty="0" smtClean="0">
              <a:solidFill>
                <a:schemeClr val="bg1"/>
              </a:solidFill>
              <a:latin typeface="Calibri" pitchFamily="34" charset="0"/>
              <a:cs typeface="Calibri" pitchFamily="34" charset="0"/>
              <a:sym typeface="Symbol"/>
            </a:endParaRPr>
          </a:p>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2800" dirty="0" smtClean="0">
                <a:solidFill>
                  <a:schemeClr val="bg1"/>
                </a:solidFill>
                <a:latin typeface="Calibri" pitchFamily="34" charset="0"/>
                <a:cs typeface="Calibri" pitchFamily="34" charset="0"/>
                <a:sym typeface="Symbol"/>
              </a:rPr>
              <a:t>Applying array theory axiom</a:t>
            </a:r>
          </a:p>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2800" dirty="0" smtClean="0">
                <a:solidFill>
                  <a:schemeClr val="bg1"/>
                </a:solidFill>
                <a:latin typeface="Calibri" pitchFamily="34" charset="0"/>
                <a:cs typeface="Calibri" pitchFamily="34" charset="0"/>
                <a:sym typeface="Symbol"/>
              </a:rPr>
              <a:t> </a:t>
            </a:r>
            <a:r>
              <a:rPr lang="en-US" sz="2800" dirty="0" err="1" smtClean="0">
                <a:solidFill>
                  <a:schemeClr val="bg1"/>
                </a:solidFill>
                <a:latin typeface="Calibri" pitchFamily="34" charset="0"/>
                <a:cs typeface="Calibri" pitchFamily="34" charset="0"/>
                <a:sym typeface="Symbol"/>
              </a:rPr>
              <a:t>forall</a:t>
            </a:r>
            <a:r>
              <a:rPr lang="en-US" sz="2800" dirty="0" smtClean="0">
                <a:solidFill>
                  <a:schemeClr val="bg1"/>
                </a:solidFill>
                <a:latin typeface="Calibri" pitchFamily="34" charset="0"/>
                <a:cs typeface="Calibri" pitchFamily="34" charset="0"/>
                <a:sym typeface="Symbol"/>
              </a:rPr>
              <a:t> </a:t>
            </a:r>
            <a:r>
              <a:rPr lang="en-US" sz="2800" dirty="0" err="1" smtClean="0">
                <a:solidFill>
                  <a:schemeClr val="bg1"/>
                </a:solidFill>
                <a:latin typeface="Calibri" pitchFamily="34" charset="0"/>
                <a:cs typeface="Calibri" pitchFamily="34" charset="0"/>
                <a:sym typeface="Symbol"/>
              </a:rPr>
              <a:t>a,i,v</a:t>
            </a:r>
            <a:r>
              <a:rPr lang="en-US" sz="2800" dirty="0" smtClean="0">
                <a:solidFill>
                  <a:schemeClr val="bg1"/>
                </a:solidFill>
                <a:latin typeface="Calibri" pitchFamily="34" charset="0"/>
                <a:cs typeface="Calibri" pitchFamily="34" charset="0"/>
                <a:sym typeface="Symbol"/>
              </a:rPr>
              <a:t>: read(write(</a:t>
            </a:r>
            <a:r>
              <a:rPr lang="en-US" sz="2800" dirty="0" err="1" smtClean="0">
                <a:solidFill>
                  <a:schemeClr val="bg1"/>
                </a:solidFill>
                <a:latin typeface="Calibri" pitchFamily="34" charset="0"/>
                <a:cs typeface="Calibri" pitchFamily="34" charset="0"/>
                <a:sym typeface="Symbol"/>
              </a:rPr>
              <a:t>a,i,v</a:t>
            </a:r>
            <a:r>
              <a:rPr lang="en-US" sz="2800" dirty="0" smtClean="0">
                <a:solidFill>
                  <a:schemeClr val="bg1"/>
                </a:solidFill>
                <a:latin typeface="Calibri" pitchFamily="34" charset="0"/>
                <a:cs typeface="Calibri" pitchFamily="34" charset="0"/>
                <a:sym typeface="Symbol"/>
              </a:rPr>
              <a:t>), i) = v</a:t>
            </a:r>
          </a:p>
          <a:p>
            <a:pPr marL="384954" marR="0" lvl="0" indent="-384954" algn="l" defTabSz="914363" rtl="0" eaLnBrk="1" fontAlgn="auto" latinLnBrk="0" hangingPunct="1">
              <a:lnSpc>
                <a:spcPct val="90000"/>
              </a:lnSpc>
              <a:spcBef>
                <a:spcPct val="20000"/>
              </a:spcBef>
              <a:spcAft>
                <a:spcPts val="0"/>
              </a:spcAft>
              <a:buClrTx/>
              <a:buSzPct val="90000"/>
              <a:tabLst/>
              <a:defRPr/>
            </a:pPr>
            <a:endParaRPr lang="en-US" sz="2800" dirty="0" smtClean="0">
              <a:solidFill>
                <a:schemeClr val="bg1"/>
              </a:solidFill>
              <a:latin typeface="Calibri" pitchFamily="34" charset="0"/>
              <a:cs typeface="Calibri" pitchFamily="34" charset="0"/>
              <a:sym typeface="Symbo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134470" y="2270202"/>
            <a:ext cx="8866095" cy="1809726"/>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2800" dirty="0" smtClean="0">
                <a:solidFill>
                  <a:schemeClr val="bg1"/>
                </a:solidFill>
                <a:latin typeface="Calibri" pitchFamily="34" charset="0"/>
                <a:cs typeface="Calibri" pitchFamily="34" charset="0"/>
                <a:sym typeface="Symbol"/>
              </a:rPr>
              <a:t>b + 2 = c and </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f(3) ≠ f(3)</a:t>
            </a:r>
          </a:p>
          <a:p>
            <a:pPr marL="384954" marR="0" lvl="0" indent="-384954" algn="ctr" defTabSz="914363" rtl="0" eaLnBrk="1" fontAlgn="auto" latinLnBrk="0" hangingPunct="1">
              <a:lnSpc>
                <a:spcPct val="90000"/>
              </a:lnSpc>
              <a:spcBef>
                <a:spcPct val="20000"/>
              </a:spcBef>
              <a:spcAft>
                <a:spcPts val="0"/>
              </a:spcAft>
              <a:buClrTx/>
              <a:buSzPct val="90000"/>
              <a:tabLst/>
              <a:defRPr/>
            </a:pPr>
            <a:endParaRPr lang="en-US" sz="2800" dirty="0" smtClean="0">
              <a:solidFill>
                <a:schemeClr val="bg1"/>
              </a:solidFill>
              <a:latin typeface="Calibri" pitchFamily="34" charset="0"/>
              <a:cs typeface="Calibri" pitchFamily="34" charset="0"/>
              <a:sym typeface="Symbol"/>
            </a:endParaRPr>
          </a:p>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28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Inconsistent/</a:t>
            </a:r>
            <a:r>
              <a:rPr lang="en-US" sz="2800" b="1"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Unsatisfiable</a:t>
            </a:r>
            <a:endParaRPr lang="en-US" sz="28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endParaRPr>
          </a:p>
          <a:p>
            <a:pPr marL="384954" marR="0" lvl="0" indent="-384954" algn="l" defTabSz="914363" rtl="0" eaLnBrk="1" fontAlgn="auto" latinLnBrk="0" hangingPunct="1">
              <a:lnSpc>
                <a:spcPct val="90000"/>
              </a:lnSpc>
              <a:spcBef>
                <a:spcPct val="20000"/>
              </a:spcBef>
              <a:spcAft>
                <a:spcPts val="0"/>
              </a:spcAft>
              <a:buClrTx/>
              <a:buSzPct val="90000"/>
              <a:tabLst/>
              <a:defRPr/>
            </a:pPr>
            <a:endParaRPr lang="en-US" sz="2800" dirty="0" smtClean="0">
              <a:solidFill>
                <a:schemeClr val="bg1"/>
              </a:solidFill>
              <a:latin typeface="Calibri" pitchFamily="34" charset="0"/>
              <a:cs typeface="Calibri" pitchFamily="34" charset="0"/>
              <a:sym typeface="Symbo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formulas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solidFill>
                  <a:srgbClr xmlns:mc="http://schemas.openxmlformats.org/markup-compatibility/2006" xmlns:a14="http://schemas.microsoft.com/office/drawing/2007/7/7/main" val="FF0000" mc:Ignorable=""/>
                </a:solidFill>
              </a:rPr>
              <a:t>For most SMT solvers: </a:t>
            </a:r>
            <a:r>
              <a:rPr lang="en-US" b="1" i="1" dirty="0" smtClean="0">
                <a:solidFill>
                  <a:srgbClr xmlns:mc="http://schemas.openxmlformats.org/markup-compatibility/2006" xmlns:a14="http://schemas.microsoft.com/office/drawing/2007/7/7/main" val="FF0000" mc:Ignorable=""/>
                </a:solidFill>
              </a:rPr>
              <a:t>F is a set of ground formulas</a:t>
            </a:r>
            <a:r>
              <a:rPr lang="en-US" i="1" dirty="0" smtClean="0">
                <a:solidFill>
                  <a:srgbClr xmlns:mc="http://schemas.openxmlformats.org/markup-compatibility/2006" xmlns:a14="http://schemas.microsoft.com/office/drawing/2007/7/7/main" val="FF0000" mc:Ignorable=""/>
                </a:solidFill>
              </a:rPr>
              <a:t> </a:t>
            </a:r>
          </a:p>
        </p:txBody>
      </p:sp>
      <p:sp>
        <p:nvSpPr>
          <p:cNvPr id="7" name="Rectangle 6"/>
          <p:cNvSpPr/>
          <p:nvPr/>
        </p:nvSpPr>
        <p:spPr>
          <a:xfrm>
            <a:off x="2723336" y="3006975"/>
            <a:ext cx="2957156" cy="480131"/>
          </a:xfrm>
          <a:prstGeom prst="rect">
            <a:avLst/>
          </a:prstGeom>
        </p:spPr>
        <p:txBody>
          <a:bodyPr wrap="none">
            <a:spAutoFit/>
          </a:bodyPr>
          <a:lstStyle/>
          <a:p>
            <a:pPr marL="384954" lvl="0" indent="-384954" algn="ctr">
              <a:lnSpc>
                <a:spcPct val="90000"/>
              </a:lnSpc>
              <a:spcBef>
                <a:spcPct val="20000"/>
              </a:spcBef>
              <a:buSzPct val="90000"/>
              <a:defRPr/>
            </a:pP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Many Applications</a:t>
            </a:r>
          </a:p>
        </p:txBody>
      </p:sp>
      <p:sp>
        <p:nvSpPr>
          <p:cNvPr id="8" name="Rectangle 7"/>
          <p:cNvSpPr/>
          <p:nvPr/>
        </p:nvSpPr>
        <p:spPr>
          <a:xfrm>
            <a:off x="2507380" y="3571357"/>
            <a:ext cx="3389069" cy="830997"/>
          </a:xfrm>
          <a:prstGeom prst="rect">
            <a:avLst/>
          </a:prstGeom>
        </p:spPr>
        <p:txBody>
          <a:bodyPr wrap="none">
            <a:spAutoFit/>
          </a:bodyPr>
          <a:lstStyle/>
          <a:p>
            <a:pPr marL="384954" lvl="0" indent="-384954" algn="ctr">
              <a:lnSpc>
                <a:spcPct val="90000"/>
              </a:lnSpc>
              <a:spcBef>
                <a:spcPct val="20000"/>
              </a:spcBef>
              <a:buSzPct val="90000"/>
              <a:defRPr/>
            </a:pPr>
            <a:r>
              <a:rPr lang="en-US" sz="2400" dirty="0" smtClean="0">
                <a:solidFill>
                  <a:schemeClr val="bg1"/>
                </a:solidFill>
                <a:latin typeface="Calibri" pitchFamily="34" charset="0"/>
                <a:sym typeface="Symbol"/>
              </a:rPr>
              <a:t>Bounded Model Checking</a:t>
            </a:r>
          </a:p>
          <a:p>
            <a:pPr marL="384954" lvl="0" indent="-384954" algn="ctr">
              <a:lnSpc>
                <a:spcPct val="90000"/>
              </a:lnSpc>
              <a:spcBef>
                <a:spcPct val="20000"/>
              </a:spcBef>
              <a:buSzPct val="90000"/>
              <a:defRPr/>
            </a:pPr>
            <a:r>
              <a:rPr lang="en-US" sz="2400" dirty="0" smtClean="0">
                <a:solidFill>
                  <a:schemeClr val="bg1"/>
                </a:solidFill>
                <a:latin typeface="Calibri" pitchFamily="34" charset="0"/>
                <a:sym typeface="Symbol"/>
              </a:rPr>
              <a:t>Test-Case Generation</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Engines of Proof</a:t>
            </a:r>
            <a:endParaRPr lang="en-US" dirty="0"/>
          </a:p>
        </p:txBody>
      </p:sp>
      <p:sp>
        <p:nvSpPr>
          <p:cNvPr id="3" name="Content Placeholder 2"/>
          <p:cNvSpPr>
            <a:spLocks noGrp="1"/>
          </p:cNvSpPr>
          <p:nvPr>
            <p:ph idx="1"/>
          </p:nvPr>
        </p:nvSpPr>
        <p:spPr>
          <a:xfrm>
            <a:off x="354106" y="2681179"/>
            <a:ext cx="8382000" cy="1107996"/>
          </a:xfrm>
        </p:spPr>
        <p:txBody>
          <a:bodyPr/>
          <a:lstStyle/>
          <a:p>
            <a:pPr algn="ctr">
              <a:buNone/>
            </a:pPr>
            <a:r>
              <a:rPr lang="en-US" sz="3600" dirty="0" smtClean="0">
                <a:solidFill>
                  <a:srgbClr xmlns:mc="http://schemas.openxmlformats.org/markup-compatibility/2006" xmlns:a14="http://schemas.microsoft.com/office/drawing/2007/7/7/main" val="FF0000" mc:Ignorable=""/>
                </a:solidFill>
              </a:rPr>
              <a:t>An SMT Solver is a collection of</a:t>
            </a:r>
          </a:p>
          <a:p>
            <a:pPr algn="ctr">
              <a:buNone/>
            </a:pPr>
            <a:r>
              <a:rPr lang="en-US" sz="3600" b="1" dirty="0" smtClean="0">
                <a:solidFill>
                  <a:srgbClr xmlns:mc="http://schemas.openxmlformats.org/markup-compatibility/2006" xmlns:a14="http://schemas.microsoft.com/office/drawing/2007/7/7/main" val="FF0000" mc:Ignorable=""/>
                </a:solidFill>
              </a:rPr>
              <a:t>Little Engines of Proof</a:t>
            </a:r>
          </a:p>
        </p:txBody>
      </p:sp>
      <p:pic>
        <p:nvPicPr>
          <p:cNvPr id="1026" name="Picture 2" descr="C:\Users\leonardo\AppData\Local\Microsoft\Windows\Temporary Internet Files\Content.IE5\DWH3FF2P\MCIN00695_0000[1].wmf"/>
          <p:cNvPicPr>
            <a:picLocks noChangeAspect="1" noChangeArrowheads="1"/>
          </p:cNvPicPr>
          <p:nvPr/>
        </p:nvPicPr>
        <p:blipFill>
          <a:blip r:embed="rId4" cstate="print"/>
          <a:srcRect/>
          <a:stretch>
            <a:fillRect/>
          </a:stretch>
        </p:blipFill>
        <p:spPr bwMode="auto">
          <a:xfrm>
            <a:off x="6845462" y="4030557"/>
            <a:ext cx="1846476" cy="1762582"/>
          </a:xfrm>
          <a:prstGeom prst="rect">
            <a:avLst/>
          </a:prstGeom>
          <a:noFill/>
        </p:spPr>
      </p:pic>
      <p:pic>
        <p:nvPicPr>
          <p:cNvPr id="1027" name="Picture 3" descr="C:\Users\leonardo\AppData\Local\Microsoft\Windows\Temporary Internet Files\Content.IE5\ZOWPM7LH\MCIN00694_0000[1].wmf"/>
          <p:cNvPicPr>
            <a:picLocks noChangeAspect="1" noChangeArrowheads="1"/>
          </p:cNvPicPr>
          <p:nvPr/>
        </p:nvPicPr>
        <p:blipFill>
          <a:blip r:embed="rId5" cstate="print"/>
          <a:srcRect/>
          <a:stretch>
            <a:fillRect/>
          </a:stretch>
        </p:blipFill>
        <p:spPr bwMode="auto">
          <a:xfrm>
            <a:off x="520607" y="4133388"/>
            <a:ext cx="2376701" cy="1907122"/>
          </a:xfrm>
          <a:prstGeom prst="rect">
            <a:avLst/>
          </a:prstGeom>
          <a:noFill/>
        </p:spPr>
      </p:pic>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Engines of Proof</a:t>
            </a:r>
            <a:endParaRPr lang="en-US" dirty="0"/>
          </a:p>
        </p:txBody>
      </p:sp>
      <p:sp>
        <p:nvSpPr>
          <p:cNvPr id="3" name="Content Placeholder 2"/>
          <p:cNvSpPr>
            <a:spLocks noGrp="1"/>
          </p:cNvSpPr>
          <p:nvPr>
            <p:ph idx="1"/>
          </p:nvPr>
        </p:nvSpPr>
        <p:spPr>
          <a:xfrm>
            <a:off x="354106" y="2681179"/>
            <a:ext cx="8382000" cy="1107996"/>
          </a:xfrm>
        </p:spPr>
        <p:txBody>
          <a:bodyPr/>
          <a:lstStyle/>
          <a:p>
            <a:pPr algn="ctr">
              <a:buNone/>
            </a:pPr>
            <a:r>
              <a:rPr lang="en-US" sz="3600" dirty="0" smtClean="0">
                <a:solidFill>
                  <a:srgbClr xmlns:mc="http://schemas.openxmlformats.org/markup-compatibility/2006" xmlns:a14="http://schemas.microsoft.com/office/drawing/2007/7/7/main" val="FF0000" mc:Ignorable=""/>
                </a:solidFill>
              </a:rPr>
              <a:t>An SMT Solver is a collection of</a:t>
            </a:r>
          </a:p>
          <a:p>
            <a:pPr algn="ctr">
              <a:buNone/>
            </a:pPr>
            <a:r>
              <a:rPr lang="en-US" sz="3600" b="1" dirty="0" smtClean="0">
                <a:solidFill>
                  <a:srgbClr xmlns:mc="http://schemas.openxmlformats.org/markup-compatibility/2006" xmlns:a14="http://schemas.microsoft.com/office/drawing/2007/7/7/main" val="FF0000" mc:Ignorable=""/>
                </a:solidFill>
              </a:rPr>
              <a:t>Little Engines of Proof</a:t>
            </a:r>
          </a:p>
        </p:txBody>
      </p:sp>
      <p:pic>
        <p:nvPicPr>
          <p:cNvPr id="1026" name="Picture 2" descr="C:\Users\leonardo\AppData\Local\Microsoft\Windows\Temporary Internet Files\Content.IE5\DWH3FF2P\MCIN00695_0000[1].wmf"/>
          <p:cNvPicPr>
            <a:picLocks noChangeAspect="1" noChangeArrowheads="1"/>
          </p:cNvPicPr>
          <p:nvPr/>
        </p:nvPicPr>
        <p:blipFill>
          <a:blip r:embed="rId4" cstate="print"/>
          <a:srcRect/>
          <a:stretch>
            <a:fillRect/>
          </a:stretch>
        </p:blipFill>
        <p:spPr bwMode="auto">
          <a:xfrm>
            <a:off x="6845462" y="4030557"/>
            <a:ext cx="1846476" cy="1762582"/>
          </a:xfrm>
          <a:prstGeom prst="rect">
            <a:avLst/>
          </a:prstGeom>
          <a:noFill/>
        </p:spPr>
      </p:pic>
      <p:pic>
        <p:nvPicPr>
          <p:cNvPr id="1027" name="Picture 3" descr="C:\Users\leonardo\AppData\Local\Microsoft\Windows\Temporary Internet Files\Content.IE5\ZOWPM7LH\MCIN00694_0000[1].wmf"/>
          <p:cNvPicPr>
            <a:picLocks noChangeAspect="1" noChangeArrowheads="1"/>
          </p:cNvPicPr>
          <p:nvPr/>
        </p:nvPicPr>
        <p:blipFill>
          <a:blip r:embed="rId5" cstate="print"/>
          <a:srcRect/>
          <a:stretch>
            <a:fillRect/>
          </a:stretch>
        </p:blipFill>
        <p:spPr bwMode="auto">
          <a:xfrm>
            <a:off x="520607" y="4133388"/>
            <a:ext cx="2376701" cy="1907122"/>
          </a:xfrm>
          <a:prstGeom prst="rect">
            <a:avLst/>
          </a:prstGeom>
          <a:noFill/>
        </p:spPr>
      </p:pic>
      <p:sp>
        <p:nvSpPr>
          <p:cNvPr id="6" name="Rectangular Callout 5"/>
          <p:cNvSpPr/>
          <p:nvPr/>
        </p:nvSpPr>
        <p:spPr bwMode="auto">
          <a:xfrm>
            <a:off x="4056743" y="4129314"/>
            <a:ext cx="3766457" cy="2002971"/>
          </a:xfrm>
          <a:prstGeom prst="wedgeRectCallout">
            <a:avLst>
              <a:gd name="adj1" fmla="val -71122"/>
              <a:gd name="adj2" fmla="val -6829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Examples:</a:t>
            </a:r>
          </a:p>
          <a:p>
            <a:pPr marL="0" marR="0" indent="0"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SAT Solver</a:t>
            </a:r>
          </a:p>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rPr>
              <a:t>Equality</a:t>
            </a:r>
            <a:r>
              <a:rPr kumimoji="0" lang="en-US" sz="2400" b="0" i="0" u="none" strike="noStrike" cap="none" normalizeH="0" dirty="0" smtClean="0">
                <a:solidFill>
                  <a:srgbClr xmlns:mc="http://schemas.openxmlformats.org/markup-compatibility/2006" xmlns:a14="http://schemas.microsoft.com/office/drawing/2007/7/7/main" val="FF0000" mc:Ignorable=""/>
                </a:solidFill>
                <a:latin typeface="Calibri" pitchFamily="34" charset="0"/>
              </a:rPr>
              <a:t> solver</a:t>
            </a:r>
            <a:endParaRPr kumimoji="0" lang="en-US" sz="2400" b="0" i="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endParaRPr>
          </a:p>
          <a:p>
            <a:pPr marL="0" marR="0" indent="0"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SMT@Microsoft: Solver</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2" name="Text Placeholder 2"/>
          <p:cNvSpPr txBox="1">
            <a:spLocks/>
          </p:cNvSpPr>
          <p:nvPr/>
        </p:nvSpPr>
        <p:spPr>
          <a:xfrm>
            <a:off x="416560" y="1503273"/>
            <a:ext cx="8382000" cy="4653582"/>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Z3 is a new solver developed at Microsoft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Development/Research driven by internal customers.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Free for academic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Interfaces:</a:t>
            </a: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pPr>
            <a:endParaRPr lang="en-US" sz="2800" dirty="0" smtClean="0">
              <a:solidFill>
                <a:schemeClr val="bg1"/>
              </a:solidFill>
              <a:latin typeface="Calibri" pitchFamily="34" charset="0"/>
              <a:sym typeface="Symbol"/>
              <a:hlinkClick r:id="rId4"/>
            </a:endParaRP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hlinkClick r:id="rId4"/>
              </a:rPr>
              <a:t>http://research.microsoft.com/projects/z3</a:t>
            </a:r>
            <a:endParaRPr lang="en-US" sz="2800" dirty="0" smtClean="0">
              <a:solidFill>
                <a:schemeClr val="bg1"/>
              </a:solidFill>
              <a:latin typeface="Calibri" pitchFamily="34" charset="0"/>
              <a:sym typeface="Symbol"/>
            </a:endParaRPr>
          </a:p>
        </p:txBody>
      </p:sp>
      <p:graphicFrame>
        <p:nvGraphicFramePr>
          <p:cNvPr id="25" name="Diagram 24"/>
          <p:cNvGraphicFramePr/>
          <p:nvPr/>
        </p:nvGraphicFramePr>
        <p:xfrm>
          <a:off x="993596" y="3328288"/>
          <a:ext cx="6636564" cy="23409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 b = c, d = e, b = s, d = t, a</a:t>
            </a:r>
            <a:r>
              <a:rPr lang="en-US" dirty="0" smtClean="0">
                <a:cs typeface="Calibri" pitchFamily="34" charset="0"/>
                <a:sym typeface="Symbol"/>
              </a:rPr>
              <a:t> e, </a:t>
            </a:r>
            <a:r>
              <a:rPr lang="en-US" dirty="0" smtClean="0">
                <a:cs typeface="Calibri" pitchFamily="34" charset="0"/>
              </a:rPr>
              <a:t>a</a:t>
            </a:r>
            <a:r>
              <a:rPr lang="en-US" dirty="0" smtClean="0">
                <a:cs typeface="Calibri" pitchFamily="34" charset="0"/>
                <a:sym typeface="Symbol"/>
              </a:rPr>
              <a:t> s</a:t>
            </a:r>
            <a:endParaRPr lang="en-US" dirty="0" smtClean="0">
              <a:cs typeface="Calibri" pitchFamily="34" charset="0"/>
            </a:endParaRPr>
          </a:p>
        </p:txBody>
      </p:sp>
      <p:sp>
        <p:nvSpPr>
          <p:cNvPr id="11" name="Oval 10"/>
          <p:cNvSpPr/>
          <p:nvPr/>
        </p:nvSpPr>
        <p:spPr bwMode="auto">
          <a:xfrm>
            <a:off x="355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smtClean="0">
                <a:solidFill>
                  <a:schemeClr val="bg1"/>
                </a:solidFill>
                <a:latin typeface="Calibri" pitchFamily="34" charset="0"/>
                <a:cs typeface="Calibri" pitchFamily="34" charset="0"/>
              </a:rPr>
              <a:t>a</a:t>
            </a:r>
          </a:p>
        </p:txBody>
      </p:sp>
      <p:sp>
        <p:nvSpPr>
          <p:cNvPr id="12" name="Oval 11"/>
          <p:cNvSpPr/>
          <p:nvPr/>
        </p:nvSpPr>
        <p:spPr bwMode="auto">
          <a:xfrm>
            <a:off x="1600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b</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3" name="Oval 12"/>
          <p:cNvSpPr/>
          <p:nvPr/>
        </p:nvSpPr>
        <p:spPr bwMode="auto">
          <a:xfrm>
            <a:off x="28448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c</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4" name="Oval 13"/>
          <p:cNvSpPr/>
          <p:nvPr/>
        </p:nvSpPr>
        <p:spPr bwMode="auto">
          <a:xfrm>
            <a:off x="40894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d</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5" name="Oval 14"/>
          <p:cNvSpPr/>
          <p:nvPr/>
        </p:nvSpPr>
        <p:spPr bwMode="auto">
          <a:xfrm>
            <a:off x="53340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e</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t</a:t>
            </a:r>
            <a:endParaRPr kumimoji="0" lang="en-US" sz="28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Test case generation</a:t>
            </a:r>
            <a:endParaRPr lang="en-US" dirty="0">
              <a:latin typeface="Calibri" pitchFamily="34" charset="0"/>
            </a:endParaRPr>
          </a:p>
        </p:txBody>
      </p:sp>
      <p:sp>
        <p:nvSpPr>
          <p:cNvPr id="10" name="Content Placeholder 9"/>
          <p:cNvSpPr>
            <a:spLocks noGrp="1"/>
          </p:cNvSpPr>
          <p:nvPr>
            <p:ph idx="1"/>
          </p:nvPr>
        </p:nvSpPr>
        <p:spPr>
          <a:xfrm>
            <a:off x="371856" y="1807907"/>
            <a:ext cx="2768909" cy="4105739"/>
          </a:xfrm>
        </p:spPr>
        <p:txBody>
          <a:bodyPr/>
          <a:lstStyle/>
          <a:p>
            <a:pPr>
              <a:spcBef>
                <a:spcPts val="300"/>
              </a:spcBef>
              <a:spcAft>
                <a:spcPts val="300"/>
              </a:spcAft>
              <a:buNone/>
            </a:pPr>
            <a:r>
              <a:rPr lang="en-US" sz="2800" b="1" dirty="0" smtClean="0">
                <a:latin typeface="Cordia New" pitchFamily="34" charset="-34"/>
                <a:cs typeface="Cordia New" pitchFamily="34" charset="-34"/>
              </a:rPr>
              <a:t>unsigned </a:t>
            </a:r>
            <a:r>
              <a:rPr lang="en-US" sz="2800" dirty="0" smtClean="0">
                <a:latin typeface="Cordia New" pitchFamily="34" charset="-34"/>
                <a:cs typeface="Cordia New" pitchFamily="34" charset="-34"/>
              </a:rPr>
              <a:t>GCD(x, y) {</a:t>
            </a:r>
          </a:p>
          <a:p>
            <a:pPr>
              <a:spcBef>
                <a:spcPts val="300"/>
              </a:spcBef>
              <a:spcAft>
                <a:spcPts val="300"/>
              </a:spcAft>
              <a:buNone/>
            </a:pPr>
            <a:r>
              <a:rPr lang="en-US" sz="2800" b="1" dirty="0" smtClean="0">
                <a:latin typeface="Cordia New" pitchFamily="34" charset="-34"/>
                <a:cs typeface="Cordia New" pitchFamily="34" charset="-34"/>
              </a:rPr>
              <a:t>  requires</a:t>
            </a:r>
            <a:r>
              <a:rPr lang="en-US" sz="2800" dirty="0" smtClean="0">
                <a:latin typeface="Cordia New" pitchFamily="34" charset="-34"/>
                <a:cs typeface="Cordia New" pitchFamily="34" charset="-34"/>
              </a:rPr>
              <a:t>(y &gt; 0);</a:t>
            </a:r>
          </a:p>
          <a:p>
            <a:pPr>
              <a:spcBef>
                <a:spcPts val="300"/>
              </a:spcBef>
              <a:spcAft>
                <a:spcPts val="300"/>
              </a:spcAft>
              <a:buNone/>
            </a:pPr>
            <a:r>
              <a:rPr lang="en-US" sz="2800" b="1" dirty="0" smtClean="0">
                <a:latin typeface="Cordia New" pitchFamily="34" charset="-34"/>
                <a:cs typeface="Cordia New" pitchFamily="34" charset="-34"/>
              </a:rPr>
              <a:t>  while</a:t>
            </a:r>
            <a:r>
              <a:rPr lang="en-US" sz="2800" dirty="0" smtClean="0">
                <a:latin typeface="Cordia New" pitchFamily="34" charset="-34"/>
                <a:cs typeface="Cordia New" pitchFamily="34" charset="-34"/>
              </a:rPr>
              <a:t> (true) {</a:t>
            </a:r>
          </a:p>
          <a:p>
            <a:pPr>
              <a:spcBef>
                <a:spcPts val="300"/>
              </a:spcBef>
              <a:spcAft>
                <a:spcPts val="300"/>
              </a:spcAft>
              <a:buNone/>
            </a:pPr>
            <a:r>
              <a:rPr lang="en-US" sz="2800" dirty="0" smtClean="0">
                <a:latin typeface="Cordia New" pitchFamily="34" charset="-34"/>
                <a:cs typeface="Cordia New" pitchFamily="34" charset="-34"/>
              </a:rPr>
              <a:t>	</a:t>
            </a:r>
            <a:r>
              <a:rPr lang="en-US" sz="2800" b="1" dirty="0" smtClean="0">
                <a:latin typeface="Cordia New" pitchFamily="34" charset="-34"/>
                <a:cs typeface="Cordia New" pitchFamily="34" charset="-34"/>
              </a:rPr>
              <a:t>unsigned</a:t>
            </a:r>
            <a:r>
              <a:rPr lang="en-US" sz="2800" dirty="0" smtClean="0">
                <a:latin typeface="Cordia New" pitchFamily="34" charset="-34"/>
                <a:cs typeface="Cordia New" pitchFamily="34" charset="-34"/>
              </a:rPr>
              <a:t> m = x % y;</a:t>
            </a:r>
          </a:p>
          <a:p>
            <a:pPr>
              <a:spcBef>
                <a:spcPts val="300"/>
              </a:spcBef>
              <a:spcAft>
                <a:spcPts val="300"/>
              </a:spcAft>
              <a:buNone/>
            </a:pPr>
            <a:r>
              <a:rPr lang="en-US" sz="2800" dirty="0" smtClean="0">
                <a:latin typeface="Cordia New" pitchFamily="34" charset="-34"/>
                <a:cs typeface="Cordia New" pitchFamily="34" charset="-34"/>
              </a:rPr>
              <a:t>	 </a:t>
            </a:r>
            <a:r>
              <a:rPr lang="en-US" sz="2800" b="1" dirty="0" smtClean="0">
                <a:latin typeface="Cordia New" pitchFamily="34" charset="-34"/>
                <a:cs typeface="Cordia New" pitchFamily="34" charset="-34"/>
              </a:rPr>
              <a:t>if</a:t>
            </a:r>
            <a:r>
              <a:rPr lang="en-US" sz="2800" dirty="0" smtClean="0">
                <a:latin typeface="Cordia New" pitchFamily="34" charset="-34"/>
                <a:cs typeface="Cordia New" pitchFamily="34" charset="-34"/>
              </a:rPr>
              <a:t> (m == 0) </a:t>
            </a:r>
            <a:r>
              <a:rPr lang="en-US" sz="2800" b="1" dirty="0" smtClean="0">
                <a:latin typeface="Cordia New" pitchFamily="34" charset="-34"/>
                <a:cs typeface="Cordia New" pitchFamily="34" charset="-34"/>
              </a:rPr>
              <a:t>return</a:t>
            </a:r>
            <a:r>
              <a:rPr lang="en-US" sz="2800" dirty="0" smtClean="0">
                <a:latin typeface="Cordia New" pitchFamily="34" charset="-34"/>
                <a:cs typeface="Cordia New" pitchFamily="34" charset="-34"/>
              </a:rPr>
              <a:t> y;</a:t>
            </a:r>
          </a:p>
          <a:p>
            <a:pPr>
              <a:spcBef>
                <a:spcPts val="300"/>
              </a:spcBef>
              <a:spcAft>
                <a:spcPts val="300"/>
              </a:spcAft>
              <a:buNone/>
            </a:pPr>
            <a:r>
              <a:rPr lang="en-US" sz="2800" dirty="0" smtClean="0">
                <a:latin typeface="Cordia New" pitchFamily="34" charset="-34"/>
                <a:cs typeface="Cordia New" pitchFamily="34" charset="-34"/>
              </a:rPr>
              <a:t>	 x = y;</a:t>
            </a:r>
          </a:p>
          <a:p>
            <a:pPr>
              <a:spcBef>
                <a:spcPts val="300"/>
              </a:spcBef>
              <a:spcAft>
                <a:spcPts val="300"/>
              </a:spcAft>
              <a:buNone/>
            </a:pPr>
            <a:r>
              <a:rPr lang="en-US" sz="2800" dirty="0" smtClean="0">
                <a:latin typeface="Cordia New" pitchFamily="34" charset="-34"/>
                <a:cs typeface="Cordia New" pitchFamily="34" charset="-34"/>
              </a:rPr>
              <a:t>	 y = m;</a:t>
            </a:r>
          </a:p>
          <a:p>
            <a:pPr>
              <a:spcBef>
                <a:spcPts val="300"/>
              </a:spcBef>
              <a:spcAft>
                <a:spcPts val="300"/>
              </a:spcAft>
              <a:buNone/>
            </a:pPr>
            <a:r>
              <a:rPr lang="en-US" sz="2800" dirty="0" smtClean="0">
                <a:latin typeface="Cordia New" pitchFamily="34" charset="-34"/>
                <a:cs typeface="Cordia New" pitchFamily="34" charset="-34"/>
              </a:rPr>
              <a:t>   }</a:t>
            </a:r>
          </a:p>
          <a:p>
            <a:pPr>
              <a:spcBef>
                <a:spcPts val="300"/>
              </a:spcBef>
              <a:spcAft>
                <a:spcPts val="300"/>
              </a:spcAft>
              <a:buNone/>
            </a:pPr>
            <a:r>
              <a:rPr lang="en-US" sz="2800" dirty="0" smtClean="0">
                <a:latin typeface="Cordia New" pitchFamily="34" charset="-34"/>
                <a:cs typeface="Cordia New" pitchFamily="34" charset="-34"/>
              </a:rPr>
              <a:t>}</a:t>
            </a:r>
          </a:p>
        </p:txBody>
      </p:sp>
      <p:sp>
        <p:nvSpPr>
          <p:cNvPr id="6" name="Rectangular Callout 5"/>
          <p:cNvSpPr/>
          <p:nvPr/>
        </p:nvSpPr>
        <p:spPr bwMode="auto">
          <a:xfrm>
            <a:off x="1044138" y="5499652"/>
            <a:ext cx="4508523" cy="835018"/>
          </a:xfrm>
          <a:prstGeom prst="wedgeRectCallout">
            <a:avLst>
              <a:gd name="adj1" fmla="val -33778"/>
              <a:gd name="adj2" fmla="val -177253"/>
            </a:avLst>
          </a:prstGeom>
          <a:solidFill>
            <a:srgbClr xmlns:mc="http://schemas.openxmlformats.org/markup-compatibility/2006" xmlns:a14="http://schemas.microsoft.com/office/drawing/2007/7/7/main" val="6699FF" mc:Ignorable="">
              <a:alpha val="69804"/>
            </a:srgb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ts val="300"/>
              </a:spcBef>
              <a:spcAft>
                <a:spcPct val="0"/>
              </a:spcAft>
              <a:buClrTx/>
              <a:buSzTx/>
              <a:buFontTx/>
              <a:buNone/>
              <a:tabLst/>
            </a:pPr>
            <a:r>
              <a:rPr lang="en-US" sz="240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We want a trace where the loop is executed twice.</a:t>
            </a: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7" name="Content Placeholder 9"/>
          <p:cNvSpPr txBox="1">
            <a:spLocks/>
          </p:cNvSpPr>
          <p:nvPr/>
        </p:nvSpPr>
        <p:spPr>
          <a:xfrm>
            <a:off x="3985585" y="1861559"/>
            <a:ext cx="1991139" cy="3539430"/>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&gt; 0)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sym typeface="Symbol"/>
              </a:rPr>
              <a:t>and</a:t>
            </a:r>
            <a:endPar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not (m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0) </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sym typeface="Symbol"/>
              </a:rPr>
              <a:t>and</a:t>
            </a:r>
            <a:endPar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0)</a:t>
            </a:r>
          </a:p>
        </p:txBody>
      </p:sp>
      <p:sp>
        <p:nvSpPr>
          <p:cNvPr id="11" name="Right Arrow 10"/>
          <p:cNvSpPr/>
          <p:nvPr/>
        </p:nvSpPr>
        <p:spPr bwMode="auto">
          <a:xfrm>
            <a:off x="5903649" y="2606571"/>
            <a:ext cx="1704513" cy="630936"/>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00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Solver</a:t>
            </a:r>
            <a:endParaRPr kumimoji="0" lang="en-US" sz="20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2" name="Content Placeholder 9"/>
          <p:cNvSpPr txBox="1">
            <a:spLocks/>
          </p:cNvSpPr>
          <p:nvPr/>
        </p:nvSpPr>
        <p:spPr>
          <a:xfrm>
            <a:off x="7699907" y="1924374"/>
            <a:ext cx="1126037" cy="3014158"/>
          </a:xfrm>
          <a:prstGeom prst="rect">
            <a:avLst/>
          </a:prstGeom>
        </p:spPr>
        <p:txBody>
          <a:bodyPr vert="horz" wrap="square" lIns="0" tIns="0" rIns="0" bIns="0" rtlCol="0">
            <a:spAutoFit/>
          </a:bodyPr>
          <a:lstStyle/>
          <a:p>
            <a:pPr marL="384954" lvl="0" indent="-384954">
              <a:lnSpc>
                <a:spcPct val="90000"/>
              </a:lnSpc>
              <a:spcBef>
                <a:spcPct val="20000"/>
              </a:spcBef>
              <a:spcAft>
                <a:spcPts val="400"/>
              </a:spcAft>
              <a:buSzPct val="90000"/>
            </a:pPr>
            <a:r>
              <a:rPr kumimoji="0" lang="en-US" sz="28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x</a:t>
            </a:r>
            <a:r>
              <a:rPr kumimoji="0" lang="en-US" sz="2800" b="1"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 </a:t>
            </a:r>
            <a:r>
              <a:rPr lang="en-US" sz="2800" b="1" dirty="0" smtClean="0">
                <a:solidFill>
                  <a:schemeClr val="bg1"/>
                </a:solidFill>
                <a:latin typeface="Cordia New" pitchFamily="34" charset="-34"/>
                <a:cs typeface="Cordia New" pitchFamily="34" charset="-34"/>
              </a:rPr>
              <a:t>= 2</a:t>
            </a:r>
          </a:p>
          <a:p>
            <a:pPr marL="384954" lvl="0" indent="-384954">
              <a:lnSpc>
                <a:spcPct val="90000"/>
              </a:lnSpc>
              <a:spcBef>
                <a:spcPct val="20000"/>
              </a:spcBef>
              <a:spcAft>
                <a:spcPts val="400"/>
              </a:spcAft>
              <a:buSzPct val="90000"/>
            </a:pPr>
            <a:r>
              <a:rPr lang="en-US" sz="2800" b="1" dirty="0" smtClean="0">
                <a:solidFill>
                  <a:schemeClr val="bg1"/>
                </a:solidFill>
                <a:latin typeface="Cordia New" pitchFamily="34" charset="-34"/>
                <a:cs typeface="Cordia New" pitchFamily="34" charset="-34"/>
              </a:rPr>
              <a:t>y</a:t>
            </a:r>
            <a:r>
              <a:rPr lang="en-US" sz="2800" b="1" baseline="-25000" dirty="0" smtClean="0">
                <a:solidFill>
                  <a:schemeClr val="bg1"/>
                </a:solidFill>
                <a:latin typeface="Cordia New" pitchFamily="34" charset="-34"/>
                <a:cs typeface="Cordia New" pitchFamily="34" charset="-34"/>
              </a:rPr>
              <a:t>0</a:t>
            </a:r>
            <a:r>
              <a:rPr lang="en-US" sz="2800" b="1" dirty="0" smtClean="0">
                <a:solidFill>
                  <a:schemeClr val="bg1"/>
                </a:solidFill>
                <a:latin typeface="Cordia New" pitchFamily="34" charset="-34"/>
                <a:cs typeface="Cordia New" pitchFamily="34" charset="-34"/>
              </a:rPr>
              <a:t> = 4</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m</a:t>
            </a:r>
            <a:r>
              <a:rPr lang="en-US" sz="2800" baseline="-25000" dirty="0" smtClean="0">
                <a:solidFill>
                  <a:schemeClr val="bg1"/>
                </a:solidFill>
                <a:latin typeface="Cordia New" pitchFamily="34" charset="-34"/>
                <a:cs typeface="Cordia New" pitchFamily="34" charset="-34"/>
              </a:rPr>
              <a:t>0</a:t>
            </a:r>
            <a:r>
              <a:rPr lang="en-US" sz="2800" dirty="0" smtClean="0">
                <a:solidFill>
                  <a:schemeClr val="bg1"/>
                </a:solidFill>
                <a:latin typeface="Cordia New" pitchFamily="34" charset="-34"/>
                <a:cs typeface="Cordia New" pitchFamily="34" charset="-34"/>
              </a:rPr>
              <a:t> = 2</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x</a:t>
            </a:r>
            <a:r>
              <a:rPr lang="en-US" sz="2800" baseline="-25000" dirty="0" smtClean="0">
                <a:solidFill>
                  <a:schemeClr val="bg1"/>
                </a:solidFill>
                <a:latin typeface="Cordia New" pitchFamily="34" charset="-34"/>
                <a:cs typeface="Cordia New" pitchFamily="34" charset="-34"/>
              </a:rPr>
              <a:t>1 </a:t>
            </a:r>
            <a:r>
              <a:rPr lang="en-US" sz="2800" dirty="0" smtClean="0">
                <a:solidFill>
                  <a:schemeClr val="bg1"/>
                </a:solidFill>
                <a:latin typeface="Cordia New" pitchFamily="34" charset="-34"/>
                <a:cs typeface="Cordia New" pitchFamily="34" charset="-34"/>
              </a:rPr>
              <a:t>= 4</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y</a:t>
            </a:r>
            <a:r>
              <a:rPr lang="en-US" sz="2800" baseline="-25000" dirty="0" smtClean="0">
                <a:solidFill>
                  <a:schemeClr val="bg1"/>
                </a:solidFill>
                <a:latin typeface="Cordia New" pitchFamily="34" charset="-34"/>
                <a:cs typeface="Cordia New" pitchFamily="34" charset="-34"/>
              </a:rPr>
              <a:t>1 </a:t>
            </a:r>
            <a:r>
              <a:rPr lang="en-US" sz="2800" dirty="0" smtClean="0">
                <a:solidFill>
                  <a:schemeClr val="bg1"/>
                </a:solidFill>
                <a:latin typeface="Cordia New" pitchFamily="34" charset="-34"/>
                <a:cs typeface="Cordia New" pitchFamily="34" charset="-34"/>
              </a:rPr>
              <a:t>= 2</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m</a:t>
            </a:r>
            <a:r>
              <a:rPr lang="en-US" sz="2800" baseline="-25000" dirty="0" smtClean="0">
                <a:solidFill>
                  <a:schemeClr val="bg1"/>
                </a:solidFill>
                <a:latin typeface="Cordia New" pitchFamily="34" charset="-34"/>
                <a:cs typeface="Cordia New" pitchFamily="34" charset="-34"/>
              </a:rPr>
              <a:t>1</a:t>
            </a:r>
            <a:r>
              <a:rPr lang="en-US" sz="2800" dirty="0" smtClean="0">
                <a:solidFill>
                  <a:schemeClr val="bg1"/>
                </a:solidFill>
                <a:latin typeface="Cordia New" pitchFamily="34" charset="-34"/>
                <a:cs typeface="Cordia New" pitchFamily="34" charset="-34"/>
              </a:rPr>
              <a:t> = 0</a:t>
            </a:r>
          </a:p>
        </p:txBody>
      </p:sp>
      <p:sp>
        <p:nvSpPr>
          <p:cNvPr id="13" name="Right Arrow 12"/>
          <p:cNvSpPr/>
          <p:nvPr/>
        </p:nvSpPr>
        <p:spPr bwMode="auto">
          <a:xfrm>
            <a:off x="2537787" y="2606571"/>
            <a:ext cx="1254052" cy="630936"/>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SSA</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P spid="12" grpId="0"/>
      <p:bldP spid="1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solidFill>
                  <a:srgbClr xmlns:mc="http://schemas.openxmlformats.org/markup-compatibility/2006" xmlns:a14="http://schemas.microsoft.com/office/drawing/2007/7/7/main" val="FF0000" mc:Ignorable=""/>
                </a:solidFill>
                <a:cs typeface="Calibri" pitchFamily="34" charset="0"/>
              </a:rPr>
              <a:t>a = b</a:t>
            </a:r>
            <a:r>
              <a:rPr lang="en-US" dirty="0" smtClean="0">
                <a:cs typeface="Calibri" pitchFamily="34" charset="0"/>
              </a:rPr>
              <a:t>, b = c, d = e, b = s, d = t, a</a:t>
            </a:r>
            <a:r>
              <a:rPr lang="en-US" dirty="0" smtClean="0">
                <a:cs typeface="Calibri" pitchFamily="34" charset="0"/>
                <a:sym typeface="Symbol"/>
              </a:rPr>
              <a:t> e, </a:t>
            </a:r>
            <a:r>
              <a:rPr lang="en-US" dirty="0" smtClean="0">
                <a:cs typeface="Calibri" pitchFamily="34" charset="0"/>
              </a:rPr>
              <a:t>a</a:t>
            </a:r>
            <a:r>
              <a:rPr lang="en-US" dirty="0" smtClean="0">
                <a:cs typeface="Calibri" pitchFamily="34" charset="0"/>
                <a:sym typeface="Symbol"/>
              </a:rPr>
              <a:t> s</a:t>
            </a:r>
            <a:endParaRPr lang="en-US" dirty="0" smtClean="0">
              <a:cs typeface="Calibri" pitchFamily="34" charset="0"/>
            </a:endParaRPr>
          </a:p>
        </p:txBody>
      </p:sp>
      <p:sp>
        <p:nvSpPr>
          <p:cNvPr id="11" name="Oval 10"/>
          <p:cNvSpPr/>
          <p:nvPr/>
        </p:nvSpPr>
        <p:spPr bwMode="auto">
          <a:xfrm>
            <a:off x="355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p>
        </p:txBody>
      </p:sp>
      <p:sp>
        <p:nvSpPr>
          <p:cNvPr id="12" name="Oval 11"/>
          <p:cNvSpPr/>
          <p:nvPr/>
        </p:nvSpPr>
        <p:spPr bwMode="auto">
          <a:xfrm>
            <a:off x="1600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3" name="Oval 12"/>
          <p:cNvSpPr/>
          <p:nvPr/>
        </p:nvSpPr>
        <p:spPr bwMode="auto">
          <a:xfrm>
            <a:off x="28448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c</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4" name="Oval 13"/>
          <p:cNvSpPr/>
          <p:nvPr/>
        </p:nvSpPr>
        <p:spPr bwMode="auto">
          <a:xfrm>
            <a:off x="40894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d</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5" name="Oval 14"/>
          <p:cNvSpPr/>
          <p:nvPr/>
        </p:nvSpPr>
        <p:spPr bwMode="auto">
          <a:xfrm>
            <a:off x="53340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e</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t</a:t>
            </a:r>
            <a:endParaRPr kumimoji="0" lang="en-US" sz="28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solidFill>
                  <a:srgbClr xmlns:mc="http://schemas.openxmlformats.org/markup-compatibility/2006" xmlns:a14="http://schemas.microsoft.com/office/drawing/2007/7/7/main" val="FF0000" mc:Ignorable=""/>
                </a:solidFill>
                <a:cs typeface="Calibri" pitchFamily="34" charset="0"/>
              </a:rPr>
              <a:t>a = b</a:t>
            </a:r>
            <a:r>
              <a:rPr lang="en-US" dirty="0" smtClean="0">
                <a:cs typeface="Calibri" pitchFamily="34" charset="0"/>
              </a:rPr>
              <a:t>, b = c, d = e, b = s, d = t, a</a:t>
            </a:r>
            <a:r>
              <a:rPr lang="en-US" dirty="0" smtClean="0">
                <a:cs typeface="Calibri" pitchFamily="34" charset="0"/>
                <a:sym typeface="Symbol"/>
              </a:rPr>
              <a:t> e, </a:t>
            </a:r>
            <a:r>
              <a:rPr lang="en-US" dirty="0" smtClean="0">
                <a:cs typeface="Calibri" pitchFamily="34" charset="0"/>
              </a:rPr>
              <a:t>a</a:t>
            </a:r>
            <a:r>
              <a:rPr lang="en-US" dirty="0" smtClean="0">
                <a:cs typeface="Calibri" pitchFamily="34" charset="0"/>
                <a:sym typeface="Symbol"/>
              </a:rPr>
              <a:t> s</a:t>
            </a:r>
            <a:endParaRPr lang="en-US" dirty="0" smtClean="0">
              <a:cs typeface="Calibri" pitchFamily="34" charset="0"/>
            </a:endParaRPr>
          </a:p>
        </p:txBody>
      </p:sp>
      <p:sp>
        <p:nvSpPr>
          <p:cNvPr id="13" name="Oval 12"/>
          <p:cNvSpPr/>
          <p:nvPr/>
        </p:nvSpPr>
        <p:spPr bwMode="auto">
          <a:xfrm>
            <a:off x="28448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c</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4" name="Oval 13"/>
          <p:cNvSpPr/>
          <p:nvPr/>
        </p:nvSpPr>
        <p:spPr bwMode="auto">
          <a:xfrm>
            <a:off x="40894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d</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5" name="Oval 14"/>
          <p:cNvSpPr/>
          <p:nvPr/>
        </p:nvSpPr>
        <p:spPr bwMode="auto">
          <a:xfrm>
            <a:off x="53340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e</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21" name="Oval 20"/>
          <p:cNvSpPr/>
          <p:nvPr/>
        </p:nvSpPr>
        <p:spPr bwMode="auto">
          <a:xfrm>
            <a:off x="792480" y="260096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kumimoji="0" lang="en-US" sz="2800" b="0" u="none" strike="noStrike" cap="none" normalizeH="0" baseline="0" dirty="0" err="1" smtClean="0">
                <a:solidFill>
                  <a:schemeClr val="bg1"/>
                </a:solidFill>
                <a:latin typeface="Calibri" pitchFamily="34" charset="0"/>
                <a:cs typeface="Calibri" pitchFamily="34" charset="0"/>
              </a:rPr>
              <a:t>,</a:t>
            </a: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b = c</a:t>
            </a:r>
            <a:r>
              <a:rPr lang="en-US" dirty="0" smtClean="0">
                <a:cs typeface="Calibri" pitchFamily="34" charset="0"/>
              </a:rPr>
              <a:t>, d = e, b = s, d = t, a</a:t>
            </a:r>
            <a:r>
              <a:rPr lang="en-US" dirty="0" smtClean="0">
                <a:cs typeface="Calibri" pitchFamily="34" charset="0"/>
                <a:sym typeface="Symbol"/>
              </a:rPr>
              <a:t> e, </a:t>
            </a:r>
            <a:r>
              <a:rPr lang="en-US" dirty="0" smtClean="0">
                <a:cs typeface="Calibri" pitchFamily="34" charset="0"/>
              </a:rPr>
              <a:t>a</a:t>
            </a:r>
            <a:r>
              <a:rPr lang="en-US" dirty="0" smtClean="0">
                <a:cs typeface="Calibri" pitchFamily="34" charset="0"/>
                <a:sym typeface="Symbol"/>
              </a:rPr>
              <a:t> s</a:t>
            </a:r>
            <a:endParaRPr lang="en-US" dirty="0" smtClean="0">
              <a:cs typeface="Calibri" pitchFamily="34" charset="0"/>
            </a:endParaRPr>
          </a:p>
        </p:txBody>
      </p:sp>
      <p:sp>
        <p:nvSpPr>
          <p:cNvPr id="13" name="Oval 12"/>
          <p:cNvSpPr/>
          <p:nvPr/>
        </p:nvSpPr>
        <p:spPr bwMode="auto">
          <a:xfrm>
            <a:off x="28448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4" name="Oval 13"/>
          <p:cNvSpPr/>
          <p:nvPr/>
        </p:nvSpPr>
        <p:spPr bwMode="auto">
          <a:xfrm>
            <a:off x="40894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d</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5" name="Oval 14"/>
          <p:cNvSpPr/>
          <p:nvPr/>
        </p:nvSpPr>
        <p:spPr bwMode="auto">
          <a:xfrm>
            <a:off x="53340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e</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21" name="Oval 20"/>
          <p:cNvSpPr/>
          <p:nvPr/>
        </p:nvSpPr>
        <p:spPr bwMode="auto">
          <a:xfrm>
            <a:off x="792480" y="260096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a:t>
            </a: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b = c</a:t>
            </a:r>
            <a:r>
              <a:rPr lang="en-US" dirty="0" smtClean="0">
                <a:cs typeface="Calibri" pitchFamily="34" charset="0"/>
              </a:rPr>
              <a:t>, d = e, b = s, d = t, a</a:t>
            </a:r>
            <a:r>
              <a:rPr lang="en-US" dirty="0" smtClean="0">
                <a:cs typeface="Calibri" pitchFamily="34" charset="0"/>
                <a:sym typeface="Symbol"/>
              </a:rPr>
              <a:t> e, </a:t>
            </a:r>
            <a:r>
              <a:rPr lang="en-US" dirty="0" smtClean="0">
                <a:cs typeface="Calibri" pitchFamily="34" charset="0"/>
              </a:rPr>
              <a:t>a</a:t>
            </a:r>
            <a:r>
              <a:rPr lang="en-US" dirty="0" smtClean="0">
                <a:cs typeface="Calibri" pitchFamily="34" charset="0"/>
                <a:sym typeface="Symbol"/>
              </a:rPr>
              <a:t> s</a:t>
            </a:r>
            <a:endParaRPr lang="en-US" dirty="0" smtClean="0">
              <a:cs typeface="Calibri" pitchFamily="34" charset="0"/>
            </a:endParaRPr>
          </a:p>
        </p:txBody>
      </p:sp>
      <p:sp>
        <p:nvSpPr>
          <p:cNvPr id="14" name="Oval 13"/>
          <p:cNvSpPr/>
          <p:nvPr/>
        </p:nvSpPr>
        <p:spPr bwMode="auto">
          <a:xfrm>
            <a:off x="40894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d</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5" name="Oval 14"/>
          <p:cNvSpPr/>
          <p:nvPr/>
        </p:nvSpPr>
        <p:spPr bwMode="auto">
          <a:xfrm>
            <a:off x="53340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e</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8" name="Oval 17"/>
          <p:cNvSpPr/>
          <p:nvPr/>
        </p:nvSpPr>
        <p:spPr bwMode="auto">
          <a:xfrm>
            <a:off x="1554480" y="2448560"/>
            <a:ext cx="1522902" cy="14325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a:t>
            </a: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r>
              <a:rPr kumimoji="0" lang="en-US" sz="2800" b="0" u="none" strike="noStrike" cap="none" normalizeH="0" baseline="0" dirty="0" err="1" smtClean="0">
                <a:solidFill>
                  <a:schemeClr val="bg1"/>
                </a:solidFill>
                <a:latin typeface="Calibri" pitchFamily="34" charset="0"/>
                <a:cs typeface="Calibri" pitchFamily="34" charset="0"/>
              </a:rPr>
              <a:t>,</a:t>
            </a: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c</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a:t>
            </a:r>
            <a:r>
              <a:rPr lang="en-US" dirty="0" smtClean="0">
                <a:solidFill>
                  <a:srgbClr xmlns:mc="http://schemas.openxmlformats.org/markup-compatibility/2006" xmlns:a14="http://schemas.microsoft.com/office/drawing/2007/7/7/main" val="FF0000" mc:Ignorable=""/>
                </a:solidFill>
                <a:cs typeface="Calibri" pitchFamily="34" charset="0"/>
              </a:rPr>
              <a:t>d = e</a:t>
            </a:r>
            <a:r>
              <a:rPr lang="en-US" dirty="0" smtClean="0">
                <a:cs typeface="Calibri" pitchFamily="34" charset="0"/>
              </a:rPr>
              <a:t>, b = s, d = t, a</a:t>
            </a:r>
            <a:r>
              <a:rPr lang="en-US" dirty="0" smtClean="0">
                <a:cs typeface="Calibri" pitchFamily="34" charset="0"/>
                <a:sym typeface="Symbol"/>
              </a:rPr>
              <a:t> e, </a:t>
            </a:r>
            <a:r>
              <a:rPr lang="en-US" dirty="0" smtClean="0">
                <a:cs typeface="Calibri" pitchFamily="34" charset="0"/>
              </a:rPr>
              <a:t>a</a:t>
            </a:r>
            <a:r>
              <a:rPr lang="en-US" dirty="0" smtClean="0">
                <a:cs typeface="Calibri" pitchFamily="34" charset="0"/>
                <a:sym typeface="Symbol"/>
              </a:rPr>
              <a:t> s</a:t>
            </a:r>
            <a:endParaRPr lang="en-US" dirty="0" smtClean="0">
              <a:cs typeface="Calibri" pitchFamily="34" charset="0"/>
            </a:endParaRPr>
          </a:p>
        </p:txBody>
      </p:sp>
      <p:sp>
        <p:nvSpPr>
          <p:cNvPr id="14" name="Oval 13"/>
          <p:cNvSpPr/>
          <p:nvPr/>
        </p:nvSpPr>
        <p:spPr bwMode="auto">
          <a:xfrm>
            <a:off x="40894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d</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5" name="Oval 14"/>
          <p:cNvSpPr/>
          <p:nvPr/>
        </p:nvSpPr>
        <p:spPr bwMode="auto">
          <a:xfrm>
            <a:off x="53340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e</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8" name="Oval 17"/>
          <p:cNvSpPr/>
          <p:nvPr/>
        </p:nvSpPr>
        <p:spPr bwMode="auto">
          <a:xfrm>
            <a:off x="1554480" y="2448560"/>
            <a:ext cx="1522902" cy="14325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a,b,c</a:t>
            </a:r>
            <a:endParaRPr kumimoji="0" lang="en-US" sz="28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bwMode="auto">
          <a:xfrm>
            <a:off x="4521200" y="258064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d</a:t>
            </a:r>
            <a:r>
              <a:rPr lang="en-US" sz="2800" dirty="0" err="1" smtClean="0">
                <a:solidFill>
                  <a:schemeClr val="bg1"/>
                </a:solidFill>
                <a:latin typeface="Calibri" pitchFamily="34" charset="0"/>
                <a:cs typeface="Calibri" pitchFamily="34" charset="0"/>
              </a:rPr>
              <a:t>,</a:t>
            </a:r>
            <a:r>
              <a:rPr lang="en-US" sz="280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e</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a:t>
            </a:r>
            <a:r>
              <a:rPr lang="en-US" dirty="0" smtClean="0">
                <a:solidFill>
                  <a:srgbClr xmlns:mc="http://schemas.openxmlformats.org/markup-compatibility/2006" xmlns:a14="http://schemas.microsoft.com/office/drawing/2007/7/7/main" val="FF0000" mc:Ignorable=""/>
                </a:solidFill>
                <a:cs typeface="Calibri" pitchFamily="34" charset="0"/>
              </a:rPr>
              <a:t>d = e</a:t>
            </a:r>
            <a:r>
              <a:rPr lang="en-US" dirty="0" smtClean="0">
                <a:cs typeface="Calibri" pitchFamily="34" charset="0"/>
              </a:rPr>
              <a:t>, b = s, d = t, a</a:t>
            </a:r>
            <a:r>
              <a:rPr lang="en-US" dirty="0" smtClean="0">
                <a:cs typeface="Calibri" pitchFamily="34" charset="0"/>
                <a:sym typeface="Symbol"/>
              </a:rPr>
              <a:t> e, </a:t>
            </a:r>
            <a:r>
              <a:rPr lang="en-US" dirty="0" smtClean="0">
                <a:cs typeface="Calibri" pitchFamily="34" charset="0"/>
              </a:rPr>
              <a:t>a</a:t>
            </a:r>
            <a:r>
              <a:rPr lang="en-US" dirty="0" smtClean="0">
                <a:cs typeface="Calibri" pitchFamily="34" charset="0"/>
                <a:sym typeface="Symbol"/>
              </a:rPr>
              <a:t> s</a:t>
            </a:r>
            <a:endParaRPr lang="en-US" dirty="0" smtClean="0">
              <a:cs typeface="Calibri"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8" name="Oval 17"/>
          <p:cNvSpPr/>
          <p:nvPr/>
        </p:nvSpPr>
        <p:spPr bwMode="auto">
          <a:xfrm>
            <a:off x="1554480" y="2448560"/>
            <a:ext cx="1522902" cy="14325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a,b,c</a:t>
            </a:r>
            <a:endParaRPr kumimoji="0" lang="en-US" sz="28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a:t>
            </a:r>
            <a:r>
              <a:rPr lang="en-US" dirty="0" smtClean="0">
                <a:solidFill>
                  <a:srgbClr xmlns:mc="http://schemas.openxmlformats.org/markup-compatibility/2006" xmlns:a14="http://schemas.microsoft.com/office/drawing/2007/7/7/main" val="FF0000" mc:Ignorable=""/>
                </a:solidFill>
                <a:cs typeface="Calibri" pitchFamily="34" charset="0"/>
              </a:rPr>
              <a:t>b = s</a:t>
            </a:r>
            <a:r>
              <a:rPr lang="en-US" dirty="0" smtClean="0">
                <a:cs typeface="Calibri" pitchFamily="34" charset="0"/>
              </a:rPr>
              <a:t>, d = t, a</a:t>
            </a:r>
            <a:r>
              <a:rPr lang="en-US" dirty="0" smtClean="0">
                <a:cs typeface="Calibri" pitchFamily="34" charset="0"/>
                <a:sym typeface="Symbol"/>
              </a:rPr>
              <a:t> e, </a:t>
            </a:r>
            <a:r>
              <a:rPr lang="en-US" dirty="0" smtClean="0">
                <a:cs typeface="Calibri" pitchFamily="34" charset="0"/>
              </a:rPr>
              <a:t>a</a:t>
            </a:r>
            <a:r>
              <a:rPr lang="en-US" dirty="0" smtClean="0">
                <a:cs typeface="Calibri" pitchFamily="34" charset="0"/>
                <a:sym typeface="Symbol"/>
              </a:rPr>
              <a:t> s</a:t>
            </a:r>
            <a:endParaRPr lang="en-US" dirty="0" smtClean="0">
              <a:cs typeface="Calibri"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s</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8" name="Oval 17"/>
          <p:cNvSpPr/>
          <p:nvPr/>
        </p:nvSpPr>
        <p:spPr bwMode="auto">
          <a:xfrm>
            <a:off x="1554480" y="2448560"/>
            <a:ext cx="1522902" cy="14325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a:t>
            </a: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r>
              <a:rPr kumimoji="0" lang="en-US" sz="2800" b="0" u="none" strike="noStrike" cap="none" normalizeH="0" baseline="0" dirty="0" err="1" smtClean="0">
                <a:solidFill>
                  <a:schemeClr val="bg1"/>
                </a:solidFill>
                <a:latin typeface="Calibri" pitchFamily="34" charset="0"/>
                <a:cs typeface="Calibri" pitchFamily="34" charset="0"/>
              </a:rPr>
              <a:t>,c</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2" name="Oval 11"/>
          <p:cNvSpPr/>
          <p:nvPr/>
        </p:nvSpPr>
        <p:spPr bwMode="auto">
          <a:xfrm>
            <a:off x="4521200" y="258064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Calibri" pitchFamily="34" charset="0"/>
                <a:cs typeface="Calibri" pitchFamily="34" charset="0"/>
              </a:rPr>
              <a:t>d,e</a:t>
            </a:r>
            <a:endParaRPr kumimoji="0" lang="en-US" sz="28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a:t>
            </a: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r>
              <a:rPr kumimoji="0" lang="en-US" sz="2800" b="0" u="none" strike="noStrike" cap="none" normalizeH="0" baseline="0" dirty="0" err="1" smtClean="0">
                <a:solidFill>
                  <a:schemeClr val="bg1"/>
                </a:solidFill>
                <a:latin typeface="Calibri" pitchFamily="34" charset="0"/>
                <a:cs typeface="Calibri" pitchFamily="34" charset="0"/>
              </a:rPr>
              <a:t>,c,</a:t>
            </a: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s</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a:t>
            </a:r>
            <a:r>
              <a:rPr lang="en-US" dirty="0" smtClean="0">
                <a:solidFill>
                  <a:srgbClr xmlns:mc="http://schemas.openxmlformats.org/markup-compatibility/2006" xmlns:a14="http://schemas.microsoft.com/office/drawing/2007/7/7/main" val="FF0000" mc:Ignorable=""/>
                </a:solidFill>
                <a:cs typeface="Calibri" pitchFamily="34" charset="0"/>
              </a:rPr>
              <a:t>b = s</a:t>
            </a:r>
            <a:r>
              <a:rPr lang="en-US" dirty="0" smtClean="0">
                <a:cs typeface="Calibri" pitchFamily="34" charset="0"/>
              </a:rPr>
              <a:t>, d = t, a</a:t>
            </a:r>
            <a:r>
              <a:rPr lang="en-US" dirty="0" smtClean="0">
                <a:cs typeface="Calibri" pitchFamily="34" charset="0"/>
                <a:sym typeface="Symbol"/>
              </a:rPr>
              <a:t> e, </a:t>
            </a:r>
            <a:r>
              <a:rPr lang="en-US" dirty="0" smtClean="0">
                <a:cs typeface="Calibri" pitchFamily="34" charset="0"/>
              </a:rPr>
              <a:t>a</a:t>
            </a:r>
            <a:r>
              <a:rPr lang="en-US" dirty="0" smtClean="0">
                <a:cs typeface="Calibri" pitchFamily="34" charset="0"/>
                <a:sym typeface="Symbol"/>
              </a:rPr>
              <a:t> s</a:t>
            </a:r>
            <a:endParaRPr lang="en-US" dirty="0" smtClean="0">
              <a:cs typeface="Calibri"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2" name="Oval 11"/>
          <p:cNvSpPr/>
          <p:nvPr/>
        </p:nvSpPr>
        <p:spPr bwMode="auto">
          <a:xfrm>
            <a:off x="4521200" y="258064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Calibri" pitchFamily="34" charset="0"/>
                <a:cs typeface="Calibri" pitchFamily="34" charset="0"/>
              </a:rPr>
              <a:t>d,e</a:t>
            </a:r>
            <a:endParaRPr kumimoji="0" lang="en-US" sz="28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a:t>
            </a:r>
            <a:r>
              <a:rPr lang="en-US" dirty="0" smtClean="0">
                <a:solidFill>
                  <a:srgbClr xmlns:mc="http://schemas.openxmlformats.org/markup-compatibility/2006" xmlns:a14="http://schemas.microsoft.com/office/drawing/2007/7/7/main" val="FF0000" mc:Ignorable=""/>
                </a:solidFill>
                <a:cs typeface="Calibri" pitchFamily="34" charset="0"/>
              </a:rPr>
              <a:t>d = t</a:t>
            </a:r>
            <a:r>
              <a:rPr lang="en-US" dirty="0" smtClean="0">
                <a:cs typeface="Calibri" pitchFamily="34" charset="0"/>
              </a:rPr>
              <a:t>, a</a:t>
            </a:r>
            <a:r>
              <a:rPr lang="en-US" dirty="0" smtClean="0">
                <a:cs typeface="Calibri" pitchFamily="34" charset="0"/>
                <a:sym typeface="Symbol"/>
              </a:rPr>
              <a:t> e, </a:t>
            </a:r>
            <a:r>
              <a:rPr lang="en-US" dirty="0" smtClean="0">
                <a:cs typeface="Calibri" pitchFamily="34" charset="0"/>
              </a:rPr>
              <a:t>a</a:t>
            </a:r>
            <a:r>
              <a:rPr lang="en-US" dirty="0" smtClean="0">
                <a:cs typeface="Calibri" pitchFamily="34" charset="0"/>
                <a:sym typeface="Symbol"/>
              </a:rPr>
              <a:t> s</a:t>
            </a:r>
            <a:endParaRPr lang="en-US" dirty="0" smtClean="0">
              <a:cs typeface="Calibri"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t</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2" name="Oval 11"/>
          <p:cNvSpPr/>
          <p:nvPr/>
        </p:nvSpPr>
        <p:spPr bwMode="auto">
          <a:xfrm>
            <a:off x="4521200" y="258064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d</a:t>
            </a:r>
            <a:r>
              <a:rPr lang="en-US" sz="2800" dirty="0" err="1" smtClean="0">
                <a:solidFill>
                  <a:schemeClr val="bg1"/>
                </a:solidFill>
                <a:latin typeface="Calibri" pitchFamily="34" charset="0"/>
                <a:cs typeface="Calibri" pitchFamily="34" charset="0"/>
              </a:rPr>
              <a:t>,e</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a,b,c,s</a:t>
            </a:r>
            <a:endParaRPr kumimoji="0" lang="en-US" sz="28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t>a = b,</a:t>
            </a:r>
            <a:r>
              <a:rPr lang="en-US" dirty="0" smtClean="0">
                <a:solidFill>
                  <a:srgbClr xmlns:mc="http://schemas.openxmlformats.org/markup-compatibility/2006" xmlns:a14="http://schemas.microsoft.com/office/drawing/2007/7/7/main" val="FF0000" mc:Ignorable=""/>
                </a:solidFill>
              </a:rPr>
              <a:t> </a:t>
            </a:r>
            <a:r>
              <a:rPr lang="en-US" dirty="0" smtClean="0"/>
              <a:t>b = c, d = e, b = s, </a:t>
            </a:r>
            <a:r>
              <a:rPr lang="en-US" dirty="0" smtClean="0">
                <a:solidFill>
                  <a:srgbClr xmlns:mc="http://schemas.openxmlformats.org/markup-compatibility/2006" xmlns:a14="http://schemas.microsoft.com/office/drawing/2007/7/7/main" val="FF0000" mc:Ignorable=""/>
                </a:solidFill>
              </a:rPr>
              <a:t>d = t</a:t>
            </a:r>
            <a:r>
              <a:rPr lang="en-US" dirty="0" smtClean="0"/>
              <a:t>, a</a:t>
            </a:r>
            <a:r>
              <a:rPr lang="en-US" dirty="0" smtClean="0">
                <a:sym typeface="Symbol"/>
              </a:rPr>
              <a:t> e, </a:t>
            </a:r>
            <a:r>
              <a:rPr lang="en-US" dirty="0" smtClean="0"/>
              <a:t>a</a:t>
            </a:r>
            <a:r>
              <a:rPr lang="en-US" dirty="0" smtClean="0">
                <a:sym typeface="Symbol"/>
              </a:rPr>
              <a:t> s</a:t>
            </a:r>
            <a:endParaRPr lang="en-US" dirty="0" smtClean="0"/>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a,b,c,s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d</a:t>
            </a:r>
            <a:r>
              <a:rPr lang="en-US" sz="2800" dirty="0" err="1" smtClean="0">
                <a:solidFill>
                  <a:schemeClr val="bg1"/>
                </a:solidFill>
                <a:latin typeface="Calibri" pitchFamily="34" charset="0"/>
                <a:cs typeface="Calibri" pitchFamily="34" charset="0"/>
              </a:rPr>
              <a:t>,e,</a:t>
            </a:r>
            <a:r>
              <a:rPr lang="en-US" sz="280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t</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Type checking</a:t>
            </a:r>
            <a:endParaRPr lang="en-US" dirty="0">
              <a:latin typeface="Calibri" pitchFamily="34" charset="0"/>
            </a:endParaRPr>
          </a:p>
        </p:txBody>
      </p:sp>
      <p:sp>
        <p:nvSpPr>
          <p:cNvPr id="10" name="Content Placeholder 9"/>
          <p:cNvSpPr>
            <a:spLocks noGrp="1"/>
          </p:cNvSpPr>
          <p:nvPr>
            <p:ph idx="1"/>
          </p:nvPr>
        </p:nvSpPr>
        <p:spPr>
          <a:xfrm>
            <a:off x="802163" y="1646542"/>
            <a:ext cx="5446238" cy="1011046"/>
          </a:xfrm>
        </p:spPr>
        <p:txBody>
          <a:bodyPr/>
          <a:lstStyle/>
          <a:p>
            <a:pPr marL="0">
              <a:spcBef>
                <a:spcPts val="0"/>
              </a:spcBef>
              <a:buNone/>
            </a:pPr>
            <a:r>
              <a:rPr lang="en-US" sz="3600" dirty="0" smtClean="0">
                <a:latin typeface="Cordia New" pitchFamily="34" charset="-34"/>
                <a:cs typeface="Cordia New" pitchFamily="34" charset="-34"/>
              </a:rPr>
              <a:t>Signature:</a:t>
            </a:r>
          </a:p>
          <a:p>
            <a:pPr marL="0">
              <a:spcBef>
                <a:spcPts val="0"/>
              </a:spcBef>
              <a:buNone/>
            </a:pPr>
            <a:r>
              <a:rPr lang="en-US" sz="3600" b="1" dirty="0" smtClean="0">
                <a:latin typeface="Cordia New" pitchFamily="34" charset="-34"/>
                <a:cs typeface="Cordia New" pitchFamily="34" charset="-34"/>
              </a:rPr>
              <a:t>div : </a:t>
            </a:r>
            <a:r>
              <a:rPr lang="en-US" sz="3600" b="1" dirty="0" err="1" smtClean="0">
                <a:latin typeface="Cordia New" pitchFamily="34" charset="-34"/>
                <a:cs typeface="Cordia New" pitchFamily="34" charset="-34"/>
              </a:rPr>
              <a:t>int</a:t>
            </a:r>
            <a:r>
              <a:rPr lang="en-US" sz="3600" b="1" dirty="0" smtClean="0">
                <a:latin typeface="Cordia New" pitchFamily="34" charset="-34"/>
                <a:cs typeface="Cordia New" pitchFamily="34" charset="-34"/>
              </a:rPr>
              <a:t>, </a:t>
            </a:r>
            <a:r>
              <a:rPr lang="en-US" sz="3600" b="1" dirty="0" smtClean="0">
                <a:latin typeface="Cordia New" pitchFamily="34" charset="-34"/>
                <a:cs typeface="Cordia New" pitchFamily="34" charset="-34"/>
                <a:sym typeface="Symbol"/>
              </a:rPr>
              <a:t> { x : </a:t>
            </a:r>
            <a:r>
              <a:rPr lang="en-US" sz="3600" b="1" dirty="0" err="1" smtClean="0">
                <a:latin typeface="Cordia New" pitchFamily="34" charset="-34"/>
                <a:cs typeface="Cordia New" pitchFamily="34" charset="-34"/>
                <a:sym typeface="Symbol"/>
              </a:rPr>
              <a:t>int</a:t>
            </a:r>
            <a:r>
              <a:rPr lang="en-US" sz="3600" b="1" dirty="0" smtClean="0">
                <a:latin typeface="Cordia New" pitchFamily="34" charset="-34"/>
                <a:cs typeface="Cordia New" pitchFamily="34" charset="-34"/>
                <a:sym typeface="Symbol"/>
              </a:rPr>
              <a:t> | x  0 }  </a:t>
            </a:r>
            <a:r>
              <a:rPr lang="en-US" sz="3600" b="1" dirty="0" err="1" smtClean="0">
                <a:latin typeface="Cordia New" pitchFamily="34" charset="-34"/>
                <a:cs typeface="Cordia New" pitchFamily="34" charset="-34"/>
                <a:sym typeface="Symbol"/>
              </a:rPr>
              <a:t>int</a:t>
            </a:r>
            <a:endParaRPr lang="en-US" sz="3600" dirty="0" smtClean="0">
              <a:latin typeface="Cordia New" pitchFamily="34" charset="-34"/>
              <a:cs typeface="Cordia New" pitchFamily="34" charset="-34"/>
            </a:endParaRPr>
          </a:p>
        </p:txBody>
      </p:sp>
      <p:sp>
        <p:nvSpPr>
          <p:cNvPr id="15" name="Rectangular Callout 14"/>
          <p:cNvSpPr/>
          <p:nvPr/>
        </p:nvSpPr>
        <p:spPr bwMode="auto">
          <a:xfrm>
            <a:off x="6104964" y="2859742"/>
            <a:ext cx="2590800" cy="896470"/>
          </a:xfrm>
          <a:prstGeom prst="wedgeRectCallout">
            <a:avLst>
              <a:gd name="adj1" fmla="val -139141"/>
              <a:gd name="adj2" fmla="val -88795"/>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Subtype</a:t>
            </a:r>
          </a:p>
        </p:txBody>
      </p:sp>
      <p:sp>
        <p:nvSpPr>
          <p:cNvPr id="18" name="Content Placeholder 9"/>
          <p:cNvSpPr txBox="1">
            <a:spLocks/>
          </p:cNvSpPr>
          <p:nvPr/>
        </p:nvSpPr>
        <p:spPr>
          <a:xfrm>
            <a:off x="802163" y="3197436"/>
            <a:ext cx="5446238" cy="1495794"/>
          </a:xfrm>
          <a:prstGeom prst="rect">
            <a:avLst/>
          </a:prstGeom>
        </p:spPr>
        <p:txBody>
          <a:bodyPr vert="horz" lIns="0" tIns="0" rIns="0" bIns="0" rtlCol="0">
            <a:spAutoFit/>
          </a:bodyPr>
          <a:lstStyle/>
          <a:p>
            <a:pPr marL="0" marR="0" lvl="0" indent="-384954" algn="l" defTabSz="914363" rtl="0" eaLnBrk="1" fontAlgn="auto" latinLnBrk="0" hangingPunct="1">
              <a:lnSpc>
                <a:spcPct val="90000"/>
              </a:lnSpc>
              <a:spcBef>
                <a:spcPts val="0"/>
              </a:spcBef>
              <a:spcAft>
                <a:spcPts val="0"/>
              </a:spcAft>
              <a:buClrTx/>
              <a:buSzPct val="90000"/>
              <a:buFontTx/>
              <a:buNone/>
              <a:tabLst/>
              <a:defRPr/>
            </a:pPr>
            <a:r>
              <a:rPr lang="en-US" sz="3600" dirty="0" smtClean="0">
                <a:solidFill>
                  <a:schemeClr val="bg1"/>
                </a:solidFill>
                <a:latin typeface="Cordia New" pitchFamily="34" charset="-34"/>
                <a:cs typeface="Cordia New" pitchFamily="34" charset="-34"/>
              </a:rPr>
              <a:t>Call site</a:t>
            </a:r>
            <a:r>
              <a:rPr kumimoji="0" lang="en-US" sz="36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a:t>
            </a:r>
          </a:p>
          <a:p>
            <a:pPr lvl="0" indent="-384954">
              <a:lnSpc>
                <a:spcPct val="90000"/>
              </a:lnSpc>
              <a:buSzPct val="90000"/>
            </a:pPr>
            <a:r>
              <a:rPr lang="en-US" sz="3600" b="1" dirty="0" smtClean="0">
                <a:solidFill>
                  <a:schemeClr val="bg1"/>
                </a:solidFill>
                <a:latin typeface="Cordia New" pitchFamily="34" charset="-34"/>
                <a:cs typeface="Cordia New" pitchFamily="34" charset="-34"/>
              </a:rPr>
              <a:t>if a </a:t>
            </a:r>
            <a:r>
              <a:rPr lang="en-US" sz="3600" dirty="0" smtClean="0">
                <a:solidFill>
                  <a:schemeClr val="bg1"/>
                </a:solidFill>
                <a:latin typeface="Cordia New" pitchFamily="34" charset="-34"/>
                <a:cs typeface="Cordia New" pitchFamily="34" charset="-34"/>
                <a:sym typeface="Symbol"/>
              </a:rPr>
              <a:t> </a:t>
            </a:r>
            <a:r>
              <a:rPr lang="en-US" sz="3600" b="1" dirty="0" smtClean="0">
                <a:solidFill>
                  <a:schemeClr val="bg1"/>
                </a:solidFill>
                <a:latin typeface="Cordia New" pitchFamily="34" charset="-34"/>
                <a:cs typeface="Cordia New" pitchFamily="34" charset="-34"/>
                <a:sym typeface="Symbol"/>
              </a:rPr>
              <a:t>1 and</a:t>
            </a:r>
            <a:r>
              <a:rPr lang="en-US" sz="3600" b="1" dirty="0" smtClean="0">
                <a:solidFill>
                  <a:schemeClr val="bg1"/>
                </a:solidFill>
                <a:latin typeface="Cordia New" pitchFamily="34" charset="-34"/>
                <a:cs typeface="Cordia New" pitchFamily="34" charset="-34"/>
              </a:rPr>
              <a:t> a </a:t>
            </a:r>
            <a:r>
              <a:rPr lang="en-US" sz="3600" dirty="0" smtClean="0">
                <a:solidFill>
                  <a:schemeClr val="bg1"/>
                </a:solidFill>
                <a:latin typeface="Cordia New" pitchFamily="34" charset="-34"/>
                <a:cs typeface="Cordia New" pitchFamily="34" charset="-34"/>
                <a:sym typeface="Symbol"/>
              </a:rPr>
              <a:t></a:t>
            </a:r>
            <a:r>
              <a:rPr kumimoji="0" lang="en-US" sz="36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b then</a:t>
            </a:r>
          </a:p>
          <a:p>
            <a:pPr lvl="0" indent="-384954">
              <a:lnSpc>
                <a:spcPct val="90000"/>
              </a:lnSpc>
              <a:buSzPct val="90000"/>
            </a:pPr>
            <a:r>
              <a:rPr lang="en-US" sz="3600" b="1" dirty="0" smtClean="0">
                <a:solidFill>
                  <a:schemeClr val="bg1"/>
                </a:solidFill>
                <a:latin typeface="Cordia New" pitchFamily="34" charset="-34"/>
                <a:cs typeface="Cordia New" pitchFamily="34" charset="-34"/>
              </a:rPr>
              <a:t>	return div(a, b)</a:t>
            </a:r>
            <a:endParaRPr kumimoji="0" lang="en-US" sz="36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p:txBody>
      </p:sp>
      <p:sp>
        <p:nvSpPr>
          <p:cNvPr id="19" name="Content Placeholder 9"/>
          <p:cNvSpPr txBox="1">
            <a:spLocks/>
          </p:cNvSpPr>
          <p:nvPr/>
        </p:nvSpPr>
        <p:spPr>
          <a:xfrm>
            <a:off x="793198" y="5035208"/>
            <a:ext cx="5446238" cy="997196"/>
          </a:xfrm>
          <a:prstGeom prst="rect">
            <a:avLst/>
          </a:prstGeom>
        </p:spPr>
        <p:txBody>
          <a:bodyPr vert="horz" lIns="0" tIns="0" rIns="0" bIns="0" rtlCol="0">
            <a:spAutoFit/>
          </a:bodyPr>
          <a:lstStyle/>
          <a:p>
            <a:pPr marL="0" marR="0" lvl="0" indent="-384954" algn="l" defTabSz="914363" rtl="0" eaLnBrk="1" fontAlgn="auto" latinLnBrk="0" hangingPunct="1">
              <a:lnSpc>
                <a:spcPct val="90000"/>
              </a:lnSpc>
              <a:spcBef>
                <a:spcPts val="0"/>
              </a:spcBef>
              <a:spcAft>
                <a:spcPts val="0"/>
              </a:spcAft>
              <a:buClrTx/>
              <a:buSzPct val="90000"/>
              <a:buFontTx/>
              <a:buNone/>
              <a:tabLst/>
              <a:defRPr/>
            </a:pPr>
            <a:r>
              <a:rPr lang="en-US" sz="3600" noProof="0" dirty="0" smtClean="0">
                <a:solidFill>
                  <a:schemeClr val="bg1"/>
                </a:solidFill>
                <a:latin typeface="Cordia New" pitchFamily="34" charset="-34"/>
                <a:cs typeface="Cordia New" pitchFamily="34" charset="-34"/>
              </a:rPr>
              <a:t>Verification condition</a:t>
            </a:r>
            <a:endParaRPr kumimoji="0" lang="en-US" sz="36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a:p>
            <a:pPr lvl="0" indent="-384954">
              <a:lnSpc>
                <a:spcPct val="90000"/>
              </a:lnSpc>
              <a:buSzPct val="90000"/>
            </a:pPr>
            <a:r>
              <a:rPr lang="en-US" sz="3600" b="1" dirty="0" smtClean="0">
                <a:solidFill>
                  <a:schemeClr val="bg1"/>
                </a:solidFill>
                <a:latin typeface="Cordia New" pitchFamily="34" charset="-34"/>
                <a:cs typeface="Cordia New" pitchFamily="34" charset="-34"/>
              </a:rPr>
              <a:t>a </a:t>
            </a:r>
            <a:r>
              <a:rPr lang="en-US" sz="3600" dirty="0" smtClean="0">
                <a:solidFill>
                  <a:schemeClr val="bg1"/>
                </a:solidFill>
                <a:latin typeface="Cordia New" pitchFamily="34" charset="-34"/>
                <a:cs typeface="Cordia New" pitchFamily="34" charset="-34"/>
                <a:sym typeface="Symbol"/>
              </a:rPr>
              <a:t> </a:t>
            </a:r>
            <a:r>
              <a:rPr lang="en-US" sz="3600" b="1" dirty="0" smtClean="0">
                <a:solidFill>
                  <a:schemeClr val="bg1"/>
                </a:solidFill>
                <a:latin typeface="Cordia New" pitchFamily="34" charset="-34"/>
                <a:cs typeface="Cordia New" pitchFamily="34" charset="-34"/>
                <a:sym typeface="Symbol"/>
              </a:rPr>
              <a:t>1 and</a:t>
            </a:r>
            <a:r>
              <a:rPr lang="en-US" sz="3600" b="1" dirty="0" smtClean="0">
                <a:solidFill>
                  <a:schemeClr val="bg1"/>
                </a:solidFill>
                <a:latin typeface="Cordia New" pitchFamily="34" charset="-34"/>
                <a:cs typeface="Cordia New" pitchFamily="34" charset="-34"/>
              </a:rPr>
              <a:t> a </a:t>
            </a:r>
            <a:r>
              <a:rPr lang="en-US" sz="3600" dirty="0" smtClean="0">
                <a:solidFill>
                  <a:schemeClr val="bg1"/>
                </a:solidFill>
                <a:latin typeface="Cordia New" pitchFamily="34" charset="-34"/>
                <a:cs typeface="Cordia New" pitchFamily="34" charset="-34"/>
                <a:sym typeface="Symbol"/>
              </a:rPr>
              <a:t></a:t>
            </a:r>
            <a:r>
              <a:rPr kumimoji="0" lang="en-US" sz="36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b implies</a:t>
            </a:r>
            <a:r>
              <a:rPr kumimoji="0" lang="en-US" sz="3600" b="1" i="0" u="none" strike="noStrike" kern="1200" cap="none" spc="0" normalizeH="0" noProof="0" dirty="0" smtClean="0">
                <a:ln>
                  <a:noFill/>
                </a:ln>
                <a:solidFill>
                  <a:schemeClr val="bg1"/>
                </a:solidFill>
                <a:effectLst/>
                <a:uLnTx/>
                <a:uFillTx/>
                <a:latin typeface="Cordia New" pitchFamily="34" charset="-34"/>
                <a:ea typeface="+mn-ea"/>
                <a:cs typeface="Cordia New" pitchFamily="34" charset="-34"/>
              </a:rPr>
              <a:t> b </a:t>
            </a:r>
            <a:r>
              <a:rPr kumimoji="0" lang="en-US" sz="3600" b="1" i="0" u="none" strike="noStrike" kern="1200" cap="none" spc="0" normalizeH="0" noProof="0" dirty="0" smtClean="0">
                <a:ln>
                  <a:noFill/>
                </a:ln>
                <a:solidFill>
                  <a:schemeClr val="bg1"/>
                </a:solidFill>
                <a:effectLst/>
                <a:uLnTx/>
                <a:uFillTx/>
                <a:latin typeface="Cordia New" pitchFamily="34" charset="-34"/>
                <a:ea typeface="+mn-ea"/>
                <a:cs typeface="Cordia New" pitchFamily="34" charset="-34"/>
                <a:sym typeface="Symbol"/>
              </a:rPr>
              <a:t> 0</a:t>
            </a:r>
            <a:endParaRPr kumimoji="0" lang="en-US" sz="36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solidFill>
                  <a:srgbClr xmlns:mc="http://schemas.openxmlformats.org/markup-compatibility/2006" xmlns:a14="http://schemas.microsoft.com/office/drawing/2007/7/7/main" val="FF0000" mc:Ignorable=""/>
                </a:solidFill>
                <a:cs typeface="Calibri" pitchFamily="34" charset="0"/>
              </a:rPr>
              <a:t>a</a:t>
            </a:r>
            <a:r>
              <a:rPr lang="en-US" dirty="0" smtClean="0">
                <a:solidFill>
                  <a:srgbClr xmlns:mc="http://schemas.openxmlformats.org/markup-compatibility/2006" xmlns:a14="http://schemas.microsoft.com/office/drawing/2007/7/7/main" val="FF0000" mc:Ignorable=""/>
                </a:solidFill>
                <a:cs typeface="Calibri" pitchFamily="34" charset="0"/>
                <a:sym typeface="Symbol"/>
              </a:rPr>
              <a:t> e</a:t>
            </a:r>
            <a:r>
              <a:rPr lang="en-US" dirty="0" smtClean="0">
                <a:cs typeface="Calibri" pitchFamily="34" charset="0"/>
                <a:sym typeface="Symbol"/>
              </a:rPr>
              <a:t>, </a:t>
            </a:r>
            <a:r>
              <a:rPr lang="en-US" dirty="0" smtClean="0">
                <a:cs typeface="Calibri" pitchFamily="34" charset="0"/>
              </a:rPr>
              <a:t>a</a:t>
            </a:r>
            <a:r>
              <a:rPr lang="en-US" dirty="0" smtClean="0">
                <a:cs typeface="Calibri" pitchFamily="34" charset="0"/>
                <a:sym typeface="Symbol"/>
              </a:rPr>
              <a:t> s</a:t>
            </a:r>
            <a:endParaRPr lang="en-US" dirty="0" smtClean="0">
              <a:cs typeface="Calibri" pitchFamily="34" charset="0"/>
            </a:endParaRPr>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kumimoji="0" lang="en-US" sz="2800" b="0" u="none" strike="noStrike" cap="none" normalizeH="0" baseline="0" dirty="0" err="1" smtClean="0">
                <a:solidFill>
                  <a:schemeClr val="bg1"/>
                </a:solidFill>
                <a:latin typeface="Calibri" pitchFamily="34" charset="0"/>
                <a:cs typeface="Calibri" pitchFamily="34" charset="0"/>
              </a:rPr>
              <a:t>,b,c,s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Calibri" pitchFamily="34" charset="0"/>
                <a:cs typeface="Calibri" pitchFamily="34" charset="0"/>
              </a:rPr>
              <a:t>d,</a:t>
            </a:r>
            <a:r>
              <a:rPr lang="en-US" sz="280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e</a:t>
            </a:r>
            <a:r>
              <a:rPr lang="en-US" sz="2800" dirty="0" err="1" smtClean="0">
                <a:solidFill>
                  <a:schemeClr val="bg1"/>
                </a:solidFill>
                <a:latin typeface="Calibri" pitchFamily="34" charset="0"/>
                <a:cs typeface="Calibri" pitchFamily="34" charset="0"/>
              </a:rPr>
              <a:t>,t</a:t>
            </a:r>
            <a:endParaRPr kumimoji="0" lang="en-US" sz="2800" b="0" u="none" strike="noStrike" cap="none" normalizeH="0" baseline="0" dirty="0" smtClean="0">
              <a:solidFill>
                <a:schemeClr val="bg1"/>
              </a:solidFill>
              <a:latin typeface="Calibri" pitchFamily="34" charset="0"/>
              <a:cs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a:t>
            </a:r>
            <a:r>
              <a:rPr lang="en-US" dirty="0" smtClean="0">
                <a:cs typeface="Calibri" pitchFamily="34" charset="0"/>
                <a:sym typeface="Symbol"/>
              </a:rPr>
              <a:t> e, </a:t>
            </a:r>
            <a:r>
              <a:rPr lang="en-US" dirty="0" smtClean="0">
                <a:solidFill>
                  <a:srgbClr xmlns:mc="http://schemas.openxmlformats.org/markup-compatibility/2006" xmlns:a14="http://schemas.microsoft.com/office/drawing/2007/7/7/main" val="FF0000" mc:Ignorable=""/>
                </a:solidFill>
                <a:cs typeface="Calibri" pitchFamily="34" charset="0"/>
              </a:rPr>
              <a:t>a</a:t>
            </a:r>
            <a:r>
              <a:rPr lang="en-US" dirty="0" smtClean="0">
                <a:solidFill>
                  <a:srgbClr xmlns:mc="http://schemas.openxmlformats.org/markup-compatibility/2006" xmlns:a14="http://schemas.microsoft.com/office/drawing/2007/7/7/main" val="FF0000" mc:Ignorable=""/>
                </a:solidFill>
                <a:cs typeface="Calibri" pitchFamily="34" charset="0"/>
                <a:sym typeface="Symbol"/>
              </a:rPr>
              <a:t> s</a:t>
            </a:r>
            <a:endParaRPr lang="en-US" dirty="0" smtClean="0">
              <a:solidFill>
                <a:srgbClr xmlns:mc="http://schemas.openxmlformats.org/markup-compatibility/2006" xmlns:a14="http://schemas.microsoft.com/office/drawing/2007/7/7/main" val="FF0000" mc:Ignorable=""/>
              </a:solidFill>
              <a:cs typeface="Calibri" pitchFamily="34" charset="0"/>
            </a:endParaRPr>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kumimoji="0" lang="en-US" sz="2800" b="0" u="none" strike="noStrike" cap="none" normalizeH="0" baseline="0" dirty="0" err="1" smtClean="0">
                <a:solidFill>
                  <a:schemeClr val="bg1"/>
                </a:solidFill>
                <a:latin typeface="Calibri" pitchFamily="34" charset="0"/>
                <a:cs typeface="Calibri" pitchFamily="34" charset="0"/>
              </a:rPr>
              <a:t>,b,c,</a:t>
            </a: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s</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Calibri" pitchFamily="34" charset="0"/>
                <a:cs typeface="Calibri" pitchFamily="34" charset="0"/>
              </a:rPr>
              <a:t>d,e,t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7" name="Rectangle 6"/>
          <p:cNvSpPr/>
          <p:nvPr/>
        </p:nvSpPr>
        <p:spPr bwMode="auto">
          <a:xfrm>
            <a:off x="1290320" y="3677920"/>
            <a:ext cx="3698240" cy="114808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Unsatisfiable</a:t>
            </a:r>
            <a:endParaRPr kumimoji="0" lang="en-US" sz="2800" b="0" u="none" strike="noStrike" cap="none" normalizeH="0" baseline="0" dirty="0" smtClean="0">
              <a:solidFill>
                <a:schemeClr val="bg1"/>
              </a:solidFill>
              <a:latin typeface="Calibri" pitchFamily="34" charset="0"/>
              <a:cs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a:t>
            </a:r>
            <a:r>
              <a:rPr lang="en-US" dirty="0" smtClean="0">
                <a:cs typeface="Calibri" pitchFamily="34" charset="0"/>
                <a:sym typeface="Symbol"/>
              </a:rPr>
              <a:t> e</a:t>
            </a:r>
            <a:endParaRPr lang="en-US" dirty="0" smtClean="0">
              <a:solidFill>
                <a:srgbClr xmlns:mc="http://schemas.openxmlformats.org/markup-compatibility/2006" xmlns:a14="http://schemas.microsoft.com/office/drawing/2007/7/7/main" val="FF0000" mc:Ignorable=""/>
              </a:solidFill>
              <a:cs typeface="Calibri" pitchFamily="34" charset="0"/>
            </a:endParaRPr>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a,b,c,s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Calibri" pitchFamily="34" charset="0"/>
                <a:cs typeface="Calibri" pitchFamily="34" charset="0"/>
              </a:rPr>
              <a:t>d,e,t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8" name="Content Placeholder 2"/>
          <p:cNvSpPr txBox="1">
            <a:spLocks/>
          </p:cNvSpPr>
          <p:nvPr/>
        </p:nvSpPr>
        <p:spPr>
          <a:xfrm>
            <a:off x="2460898" y="4405337"/>
            <a:ext cx="4333240" cy="387798"/>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Model construction</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a:t>
            </a:r>
            <a:r>
              <a:rPr lang="en-US" dirty="0" smtClean="0">
                <a:cs typeface="Calibri" pitchFamily="34" charset="0"/>
                <a:sym typeface="Symbol"/>
              </a:rPr>
              <a:t> e</a:t>
            </a:r>
            <a:endParaRPr lang="en-US" dirty="0" smtClean="0">
              <a:solidFill>
                <a:srgbClr xmlns:mc="http://schemas.openxmlformats.org/markup-compatibility/2006" xmlns:a14="http://schemas.microsoft.com/office/drawing/2007/7/7/main" val="FF0000" mc:Ignorable=""/>
              </a:solidFill>
              <a:cs typeface="Calibri" pitchFamily="34" charset="0"/>
            </a:endParaRPr>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a,b,c,s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Calibri" pitchFamily="34" charset="0"/>
                <a:cs typeface="Calibri" pitchFamily="34" charset="0"/>
              </a:rPr>
              <a:t>d,e,t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8" name="Content Placeholder 2"/>
          <p:cNvSpPr txBox="1">
            <a:spLocks/>
          </p:cNvSpPr>
          <p:nvPr/>
        </p:nvSpPr>
        <p:spPr>
          <a:xfrm>
            <a:off x="1567543" y="4405337"/>
            <a:ext cx="6516913" cy="1335750"/>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Model construction</a:t>
            </a:r>
          </a:p>
          <a:p>
            <a:pPr marL="384954" indent="-384954" algn="ctr">
              <a:lnSpc>
                <a:spcPct val="90000"/>
              </a:lnSpc>
              <a:spcBef>
                <a:spcPct val="20000"/>
              </a:spcBef>
              <a:buSzPct val="90000"/>
              <a:defRPr/>
            </a:pPr>
            <a:r>
              <a:rPr lang="en-US" sz="2800" dirty="0" smtClean="0">
                <a:solidFill>
                  <a:schemeClr val="bg1"/>
                </a:solidFill>
                <a:latin typeface="Calibri" pitchFamily="34" charset="0"/>
                <a:cs typeface="Calibri" pitchFamily="34" charset="0"/>
              </a:rPr>
              <a:t>|M| = {</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800" b="1" dirty="0" smtClean="0">
                <a:solidFill>
                  <a:schemeClr val="bg1"/>
                </a:solidFill>
                <a:latin typeface="Calibri" pitchFamily="34" charset="0"/>
                <a:sym typeface="Symbol"/>
              </a:rPr>
              <a:t>,</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800" dirty="0" smtClean="0">
                <a:solidFill>
                  <a:schemeClr val="bg1"/>
                </a:solidFill>
                <a:latin typeface="Calibri" pitchFamily="34" charset="0"/>
                <a:cs typeface="Calibri" pitchFamily="34" charset="0"/>
              </a:rPr>
              <a:t>}   (universe, aka domain)</a:t>
            </a:r>
          </a:p>
          <a:p>
            <a:pPr marL="384954" indent="-384954" algn="ctr">
              <a:lnSpc>
                <a:spcPct val="90000"/>
              </a:lnSpc>
              <a:spcBef>
                <a:spcPct val="20000"/>
              </a:spcBef>
              <a:buSzPct val="90000"/>
              <a:defRPr/>
            </a:pPr>
            <a:endPar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endParaRPr>
          </a:p>
        </p:txBody>
      </p:sp>
      <p:sp>
        <p:nvSpPr>
          <p:cNvPr id="7" name="TextBox 6"/>
          <p:cNvSpPr txBox="1"/>
          <p:nvPr/>
        </p:nvSpPr>
        <p:spPr>
          <a:xfrm>
            <a:off x="2830286" y="2443496"/>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a:t>
            </a:r>
          </a:p>
        </p:txBody>
      </p:sp>
      <p:sp>
        <p:nvSpPr>
          <p:cNvPr id="9" name="TextBox 8"/>
          <p:cNvSpPr txBox="1"/>
          <p:nvPr/>
        </p:nvSpPr>
        <p:spPr>
          <a:xfrm>
            <a:off x="5798458" y="2443496"/>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a:t>
            </a:r>
            <a:r>
              <a:rPr lang="en-US" dirty="0" smtClean="0">
                <a:cs typeface="Calibri" pitchFamily="34" charset="0"/>
                <a:sym typeface="Symbol"/>
              </a:rPr>
              <a:t> e</a:t>
            </a:r>
            <a:endParaRPr lang="en-US" dirty="0" smtClean="0">
              <a:solidFill>
                <a:srgbClr xmlns:mc="http://schemas.openxmlformats.org/markup-compatibility/2006" xmlns:a14="http://schemas.microsoft.com/office/drawing/2007/7/7/main" val="FF0000" mc:Ignorable=""/>
              </a:solidFill>
              <a:cs typeface="Calibri" pitchFamily="34" charset="0"/>
            </a:endParaRPr>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a,b,c,s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Calibri" pitchFamily="34" charset="0"/>
                <a:cs typeface="Calibri" pitchFamily="34" charset="0"/>
              </a:rPr>
              <a:t>d,e,t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8" name="Content Placeholder 2"/>
          <p:cNvSpPr txBox="1">
            <a:spLocks/>
          </p:cNvSpPr>
          <p:nvPr/>
        </p:nvSpPr>
        <p:spPr>
          <a:xfrm>
            <a:off x="1567543" y="4405337"/>
            <a:ext cx="6516913" cy="1335750"/>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Model construction</a:t>
            </a:r>
          </a:p>
          <a:p>
            <a:pPr marL="384954" indent="-384954" algn="ctr">
              <a:lnSpc>
                <a:spcPct val="90000"/>
              </a:lnSpc>
              <a:spcBef>
                <a:spcPct val="20000"/>
              </a:spcBef>
              <a:buSzPct val="90000"/>
              <a:defRPr/>
            </a:pPr>
            <a:r>
              <a:rPr lang="en-US" sz="2800" dirty="0" smtClean="0">
                <a:solidFill>
                  <a:schemeClr val="bg1"/>
                </a:solidFill>
                <a:latin typeface="Calibri" pitchFamily="34" charset="0"/>
                <a:cs typeface="Calibri" pitchFamily="34" charset="0"/>
              </a:rPr>
              <a:t>|M| = {</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800" b="1" dirty="0" smtClean="0">
                <a:solidFill>
                  <a:schemeClr val="bg1"/>
                </a:solidFill>
                <a:latin typeface="Calibri" pitchFamily="34" charset="0"/>
                <a:sym typeface="Symbol"/>
              </a:rPr>
              <a:t>,</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800" dirty="0" smtClean="0">
                <a:solidFill>
                  <a:schemeClr val="bg1"/>
                </a:solidFill>
                <a:latin typeface="Calibri" pitchFamily="34" charset="0"/>
                <a:cs typeface="Calibri" pitchFamily="34" charset="0"/>
              </a:rPr>
              <a:t>}   (universe, aka domain)</a:t>
            </a:r>
          </a:p>
          <a:p>
            <a:pPr marL="384954" indent="-384954" algn="ctr">
              <a:lnSpc>
                <a:spcPct val="90000"/>
              </a:lnSpc>
              <a:spcBef>
                <a:spcPct val="20000"/>
              </a:spcBef>
              <a:buSzPct val="90000"/>
              <a:defRPr/>
            </a:pPr>
            <a:r>
              <a:rPr lang="en-US" sz="2800" dirty="0" smtClean="0">
                <a:solidFill>
                  <a:schemeClr val="bg1"/>
                </a:solidFill>
                <a:latin typeface="Calibri" pitchFamily="34" charset="0"/>
                <a:cs typeface="Calibri" pitchFamily="34" charset="0"/>
              </a:rPr>
              <a:t>M(a) = </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800" dirty="0" smtClean="0">
                <a:solidFill>
                  <a:schemeClr val="bg1"/>
                </a:solidFill>
                <a:latin typeface="Calibri" pitchFamily="34" charset="0"/>
                <a:cs typeface="Calibri" pitchFamily="34" charset="0"/>
              </a:rPr>
              <a:t>(assignment)</a:t>
            </a:r>
            <a:endPar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endParaRPr>
          </a:p>
        </p:txBody>
      </p:sp>
      <p:sp>
        <p:nvSpPr>
          <p:cNvPr id="7" name="TextBox 6"/>
          <p:cNvSpPr txBox="1"/>
          <p:nvPr/>
        </p:nvSpPr>
        <p:spPr>
          <a:xfrm>
            <a:off x="2830286" y="2443496"/>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a:t>
            </a:r>
          </a:p>
        </p:txBody>
      </p:sp>
      <p:sp>
        <p:nvSpPr>
          <p:cNvPr id="9" name="TextBox 8"/>
          <p:cNvSpPr txBox="1"/>
          <p:nvPr/>
        </p:nvSpPr>
        <p:spPr>
          <a:xfrm>
            <a:off x="5798458" y="2443496"/>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a:t>
            </a:r>
            <a:r>
              <a:rPr lang="en-US" dirty="0" smtClean="0">
                <a:cs typeface="Calibri" pitchFamily="34" charset="0"/>
                <a:sym typeface="Symbol"/>
              </a:rPr>
              <a:t> e</a:t>
            </a:r>
            <a:endParaRPr lang="en-US" dirty="0" smtClean="0">
              <a:solidFill>
                <a:srgbClr xmlns:mc="http://schemas.openxmlformats.org/markup-compatibility/2006" xmlns:a14="http://schemas.microsoft.com/office/drawing/2007/7/7/main" val="FF0000" mc:Ignorable=""/>
              </a:solidFill>
              <a:cs typeface="Calibri" pitchFamily="34" charset="0"/>
            </a:endParaRPr>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a,b,c,s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Calibri" pitchFamily="34" charset="0"/>
                <a:cs typeface="Calibri" pitchFamily="34" charset="0"/>
              </a:rPr>
              <a:t>d,e,t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8" name="Content Placeholder 2"/>
          <p:cNvSpPr txBox="1">
            <a:spLocks/>
          </p:cNvSpPr>
          <p:nvPr/>
        </p:nvSpPr>
        <p:spPr>
          <a:xfrm>
            <a:off x="1567543" y="4405337"/>
            <a:ext cx="6516913" cy="1335750"/>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Model construction</a:t>
            </a:r>
          </a:p>
          <a:p>
            <a:pPr marL="384954" indent="-384954" algn="ctr">
              <a:lnSpc>
                <a:spcPct val="90000"/>
              </a:lnSpc>
              <a:spcBef>
                <a:spcPct val="20000"/>
              </a:spcBef>
              <a:buSzPct val="90000"/>
              <a:defRPr/>
            </a:pPr>
            <a:r>
              <a:rPr lang="en-US" sz="2800" dirty="0" smtClean="0">
                <a:solidFill>
                  <a:schemeClr val="bg1"/>
                </a:solidFill>
                <a:latin typeface="Calibri" pitchFamily="34" charset="0"/>
                <a:cs typeface="Calibri" pitchFamily="34" charset="0"/>
              </a:rPr>
              <a:t>|M| = {</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800" b="1" dirty="0" smtClean="0">
                <a:solidFill>
                  <a:schemeClr val="bg1"/>
                </a:solidFill>
                <a:latin typeface="Calibri" pitchFamily="34" charset="0"/>
                <a:sym typeface="Symbol"/>
              </a:rPr>
              <a:t>,</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800" dirty="0" smtClean="0">
                <a:solidFill>
                  <a:schemeClr val="bg1"/>
                </a:solidFill>
                <a:latin typeface="Calibri" pitchFamily="34" charset="0"/>
                <a:cs typeface="Calibri" pitchFamily="34" charset="0"/>
              </a:rPr>
              <a:t>}   (universe, aka domain)</a:t>
            </a:r>
          </a:p>
          <a:p>
            <a:pPr marL="384954" indent="-384954" algn="ctr">
              <a:lnSpc>
                <a:spcPct val="90000"/>
              </a:lnSpc>
              <a:spcBef>
                <a:spcPct val="20000"/>
              </a:spcBef>
              <a:buSzPct val="90000"/>
              <a:defRPr/>
            </a:pPr>
            <a:r>
              <a:rPr lang="en-US" sz="2800" dirty="0" smtClean="0">
                <a:solidFill>
                  <a:schemeClr val="bg1"/>
                </a:solidFill>
                <a:latin typeface="Calibri" pitchFamily="34" charset="0"/>
                <a:cs typeface="Calibri" pitchFamily="34" charset="0"/>
              </a:rPr>
              <a:t>M(a) = </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800" dirty="0" smtClean="0">
                <a:solidFill>
                  <a:schemeClr val="bg1"/>
                </a:solidFill>
                <a:latin typeface="Calibri" pitchFamily="34" charset="0"/>
                <a:cs typeface="Calibri" pitchFamily="34" charset="0"/>
              </a:rPr>
              <a:t>(assignment)</a:t>
            </a:r>
            <a:endPar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endParaRPr>
          </a:p>
        </p:txBody>
      </p:sp>
      <p:sp>
        <p:nvSpPr>
          <p:cNvPr id="7" name="TextBox 6"/>
          <p:cNvSpPr txBox="1"/>
          <p:nvPr/>
        </p:nvSpPr>
        <p:spPr>
          <a:xfrm>
            <a:off x="2830286" y="2443496"/>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a:t>
            </a:r>
          </a:p>
        </p:txBody>
      </p:sp>
      <p:sp>
        <p:nvSpPr>
          <p:cNvPr id="9" name="TextBox 8"/>
          <p:cNvSpPr txBox="1"/>
          <p:nvPr/>
        </p:nvSpPr>
        <p:spPr>
          <a:xfrm>
            <a:off x="5798458" y="2443496"/>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p>
        </p:txBody>
      </p:sp>
      <p:sp>
        <p:nvSpPr>
          <p:cNvPr id="12" name="Rectangular Callout 11"/>
          <p:cNvSpPr/>
          <p:nvPr/>
        </p:nvSpPr>
        <p:spPr bwMode="auto">
          <a:xfrm>
            <a:off x="125362" y="3265013"/>
            <a:ext cx="2516358" cy="979714"/>
          </a:xfrm>
          <a:prstGeom prst="wedgeRectCallout">
            <a:avLst>
              <a:gd name="adj1" fmla="val 69423"/>
              <a:gd name="adj2" fmla="val 16107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000" dirty="0" smtClean="0">
                <a:solidFill>
                  <a:schemeClr val="bg1"/>
                </a:solidFill>
                <a:latin typeface="Calibri" pitchFamily="34" charset="0"/>
              </a:rPr>
              <a:t>Alternative notation:</a:t>
            </a:r>
          </a:p>
          <a:p>
            <a:pPr defTabSz="1096963" fontAlgn="base">
              <a:spcBef>
                <a:spcPct val="0"/>
              </a:spcBef>
              <a:spcAft>
                <a:spcPct val="0"/>
              </a:spcAft>
            </a:pPr>
            <a:r>
              <a:rPr lang="en-US" sz="2000" dirty="0" err="1" smtClean="0">
                <a:solidFill>
                  <a:schemeClr val="bg1"/>
                </a:solidFill>
                <a:latin typeface="Calibri" pitchFamily="34" charset="0"/>
              </a:rPr>
              <a:t>a</a:t>
            </a:r>
            <a:r>
              <a:rPr lang="en-US" sz="2000" baseline="30000" dirty="0" err="1" smtClean="0">
                <a:solidFill>
                  <a:schemeClr val="bg1"/>
                </a:solidFill>
                <a:latin typeface="Calibri" pitchFamily="34" charset="0"/>
              </a:rPr>
              <a:t>M</a:t>
            </a:r>
            <a:r>
              <a:rPr lang="en-US" sz="2000" dirty="0" smtClean="0">
                <a:solidFill>
                  <a:schemeClr val="bg1"/>
                </a:solidFill>
                <a:latin typeface="Calibri" pitchFamily="34" charset="0"/>
              </a:rPr>
              <a:t> = </a:t>
            </a:r>
            <a:r>
              <a:rPr lang="en-US" sz="20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000" b="1" baseline="-25000" dirty="0" smtClean="0">
                <a:solidFill>
                  <a:srgbClr xmlns:mc="http://schemas.openxmlformats.org/markup-compatibility/2006" xmlns:a14="http://schemas.microsoft.com/office/drawing/2007/7/7/main" val="FF0000" mc:Ignorable=""/>
                </a:solidFill>
                <a:latin typeface="Calibri" pitchFamily="34" charset="0"/>
              </a:rPr>
              <a:t>1 </a:t>
            </a:r>
            <a:endParaRPr lang="en-US" sz="2000" dirty="0" smtClean="0">
              <a:solidFill>
                <a:schemeClr val="bg1"/>
              </a:solidFill>
              <a:latin typeface="Calibri" pitchFamily="34" charset="0"/>
            </a:endParaRPr>
          </a:p>
          <a:p>
            <a:pPr marL="0" marR="0" indent="0" defTabSz="109696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solidFill>
                <a:schemeClr val="bg1"/>
              </a:solidFill>
              <a:latin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a:t>
            </a:r>
            <a:r>
              <a:rPr lang="en-US" dirty="0" smtClean="0">
                <a:cs typeface="Calibri" pitchFamily="34" charset="0"/>
                <a:sym typeface="Symbol"/>
              </a:rPr>
              <a:t> e</a:t>
            </a:r>
            <a:endParaRPr lang="en-US" dirty="0" smtClean="0">
              <a:solidFill>
                <a:srgbClr xmlns:mc="http://schemas.openxmlformats.org/markup-compatibility/2006" xmlns:a14="http://schemas.microsoft.com/office/drawing/2007/7/7/main" val="FF0000" mc:Ignorable=""/>
              </a:solidFill>
              <a:cs typeface="Calibri" pitchFamily="34" charset="0"/>
            </a:endParaRPr>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a,b,c,s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Calibri" pitchFamily="34" charset="0"/>
                <a:cs typeface="Calibri" pitchFamily="34" charset="0"/>
              </a:rPr>
              <a:t>d,e,t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8" name="Content Placeholder 2"/>
          <p:cNvSpPr txBox="1">
            <a:spLocks/>
          </p:cNvSpPr>
          <p:nvPr/>
        </p:nvSpPr>
        <p:spPr>
          <a:xfrm>
            <a:off x="1567543" y="4405337"/>
            <a:ext cx="6516913" cy="2283702"/>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Model construction</a:t>
            </a:r>
          </a:p>
          <a:p>
            <a:pPr marL="384954" indent="-384954" algn="ctr">
              <a:lnSpc>
                <a:spcPct val="90000"/>
              </a:lnSpc>
              <a:spcBef>
                <a:spcPct val="20000"/>
              </a:spcBef>
              <a:buSzPct val="90000"/>
              <a:defRPr/>
            </a:pPr>
            <a:r>
              <a:rPr lang="en-US" sz="2800" dirty="0" smtClean="0">
                <a:solidFill>
                  <a:schemeClr val="bg1"/>
                </a:solidFill>
                <a:latin typeface="Calibri" pitchFamily="34" charset="0"/>
                <a:cs typeface="Calibri" pitchFamily="34" charset="0"/>
              </a:rPr>
              <a:t>|M| = {</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800" b="1" dirty="0" smtClean="0">
                <a:solidFill>
                  <a:schemeClr val="bg1"/>
                </a:solidFill>
                <a:latin typeface="Calibri" pitchFamily="34" charset="0"/>
                <a:sym typeface="Symbol"/>
              </a:rPr>
              <a:t>,</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800" dirty="0" smtClean="0">
                <a:solidFill>
                  <a:schemeClr val="bg1"/>
                </a:solidFill>
                <a:latin typeface="Calibri" pitchFamily="34" charset="0"/>
                <a:cs typeface="Calibri" pitchFamily="34" charset="0"/>
              </a:rPr>
              <a:t>}   (universe, aka domain)</a:t>
            </a:r>
          </a:p>
          <a:p>
            <a:pPr marL="384954" indent="-384954" algn="ctr">
              <a:lnSpc>
                <a:spcPct val="90000"/>
              </a:lnSpc>
              <a:spcBef>
                <a:spcPct val="20000"/>
              </a:spcBef>
              <a:buSzPct val="90000"/>
              <a:defRPr/>
            </a:pPr>
            <a:r>
              <a:rPr lang="en-US" sz="2800" dirty="0" smtClean="0">
                <a:solidFill>
                  <a:schemeClr val="bg1"/>
                </a:solidFill>
                <a:latin typeface="Calibri" pitchFamily="34" charset="0"/>
                <a:cs typeface="Calibri" pitchFamily="34" charset="0"/>
              </a:rPr>
              <a:t>M(a) = M(b) = M(c) = M(s) = </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1</a:t>
            </a:r>
          </a:p>
          <a:p>
            <a:pPr marL="384954" indent="-384954" algn="ctr">
              <a:lnSpc>
                <a:spcPct val="90000"/>
              </a:lnSpc>
              <a:spcBef>
                <a:spcPct val="20000"/>
              </a:spcBef>
              <a:buSzPct val="90000"/>
              <a:defRPr/>
            </a:pPr>
            <a:r>
              <a:rPr lang="en-US" sz="2800" dirty="0" smtClean="0">
                <a:solidFill>
                  <a:schemeClr val="bg1"/>
                </a:solidFill>
                <a:latin typeface="Calibri" pitchFamily="34" charset="0"/>
                <a:cs typeface="Calibri" pitchFamily="34" charset="0"/>
              </a:rPr>
              <a:t>M(d) = M(e) = M(t) = </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endParaRPr lang="en-US" sz="2800" dirty="0" smtClean="0">
              <a:solidFill>
                <a:schemeClr val="bg1"/>
              </a:solidFill>
              <a:latin typeface="Calibri" pitchFamily="34" charset="0"/>
              <a:cs typeface="Calibri" pitchFamily="34" charset="0"/>
            </a:endParaRPr>
          </a:p>
          <a:p>
            <a:pPr marL="384954" indent="-384954" algn="ctr">
              <a:lnSpc>
                <a:spcPct val="90000"/>
              </a:lnSpc>
              <a:spcBef>
                <a:spcPct val="20000"/>
              </a:spcBef>
              <a:buSzPct val="90000"/>
              <a:defRPr/>
            </a:pPr>
            <a:endPar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endParaRPr>
          </a:p>
        </p:txBody>
      </p:sp>
      <p:sp>
        <p:nvSpPr>
          <p:cNvPr id="7" name="TextBox 6"/>
          <p:cNvSpPr txBox="1"/>
          <p:nvPr/>
        </p:nvSpPr>
        <p:spPr>
          <a:xfrm>
            <a:off x="2830286" y="2443496"/>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a:t>
            </a:r>
          </a:p>
        </p:txBody>
      </p:sp>
      <p:sp>
        <p:nvSpPr>
          <p:cNvPr id="9" name="TextBox 8"/>
          <p:cNvSpPr txBox="1"/>
          <p:nvPr/>
        </p:nvSpPr>
        <p:spPr>
          <a:xfrm>
            <a:off x="5798458" y="2443496"/>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1107996"/>
          </a:xfrm>
        </p:spPr>
        <p:txBody>
          <a:bodyPr/>
          <a:lstStyle/>
          <a:p>
            <a:r>
              <a:rPr lang="en-US" sz="4000" dirty="0" smtClean="0"/>
              <a:t>Deciding Equality:</a:t>
            </a:r>
            <a:br>
              <a:rPr lang="en-US" sz="4000" dirty="0" smtClean="0"/>
            </a:br>
            <a:r>
              <a:rPr lang="en-US" sz="4000" dirty="0" smtClean="0"/>
              <a:t>Termination, Soundness, Completeness</a:t>
            </a:r>
            <a:endParaRPr lang="en-US" sz="4000" dirty="0"/>
          </a:p>
        </p:txBody>
      </p:sp>
      <p:sp>
        <p:nvSpPr>
          <p:cNvPr id="12" name="Content Placeholder 11"/>
          <p:cNvSpPr>
            <a:spLocks noGrp="1"/>
          </p:cNvSpPr>
          <p:nvPr>
            <p:ph idx="1"/>
          </p:nvPr>
        </p:nvSpPr>
        <p:spPr>
          <a:xfrm>
            <a:off x="381000" y="1412875"/>
            <a:ext cx="8382000" cy="4585871"/>
          </a:xfrm>
        </p:spPr>
        <p:txBody>
          <a:bodyPr/>
          <a:lstStyle/>
          <a:p>
            <a:r>
              <a:rPr lang="en-US" dirty="0" smtClean="0"/>
              <a:t>Termination: easy</a:t>
            </a:r>
          </a:p>
          <a:p>
            <a:r>
              <a:rPr lang="en-US" dirty="0" smtClean="0"/>
              <a:t>Soundness</a:t>
            </a:r>
          </a:p>
          <a:p>
            <a:pPr lvl="1"/>
            <a:r>
              <a:rPr lang="en-US" dirty="0" smtClean="0"/>
              <a:t>Invariant: all constants in a </a:t>
            </a:r>
            <a:r>
              <a:rPr lang="en-US" dirty="0" smtClean="0">
                <a:solidFill>
                  <a:srgbClr xmlns:mc="http://schemas.openxmlformats.org/markup-compatibility/2006" xmlns:a14="http://schemas.microsoft.com/office/drawing/2007/7/7/main" val="0070C0" mc:Ignorable=""/>
                </a:solidFill>
              </a:rPr>
              <a:t>“ball”</a:t>
            </a:r>
            <a:r>
              <a:rPr lang="en-US" dirty="0" smtClean="0"/>
              <a:t> are known to be equal.</a:t>
            </a:r>
          </a:p>
          <a:p>
            <a:pPr lvl="1"/>
            <a:r>
              <a:rPr lang="en-US" dirty="0" smtClean="0"/>
              <a:t>The </a:t>
            </a:r>
            <a:r>
              <a:rPr lang="en-US" dirty="0" smtClean="0">
                <a:solidFill>
                  <a:srgbClr xmlns:mc="http://schemas.openxmlformats.org/markup-compatibility/2006" xmlns:a14="http://schemas.microsoft.com/office/drawing/2007/7/7/main" val="0070C0" mc:Ignorable=""/>
                </a:solidFill>
              </a:rPr>
              <a:t>“ball”</a:t>
            </a:r>
            <a:r>
              <a:rPr lang="en-US" dirty="0" smtClean="0"/>
              <a:t> merge operation is justified by:</a:t>
            </a:r>
          </a:p>
          <a:p>
            <a:pPr lvl="2"/>
            <a:r>
              <a:rPr lang="en-US" dirty="0" smtClean="0"/>
              <a:t>Transitivity and Symmetry rules.</a:t>
            </a:r>
          </a:p>
          <a:p>
            <a:r>
              <a:rPr lang="en-US" dirty="0" smtClean="0"/>
              <a:t>Completeness</a:t>
            </a:r>
          </a:p>
          <a:p>
            <a:pPr lvl="1"/>
            <a:r>
              <a:rPr lang="en-US" dirty="0" smtClean="0">
                <a:solidFill>
                  <a:srgbClr xmlns:mc="http://schemas.openxmlformats.org/markup-compatibility/2006" xmlns:a14="http://schemas.microsoft.com/office/drawing/2007/7/7/main" val="FF0000" mc:Ignorable=""/>
                </a:solidFill>
              </a:rPr>
              <a:t>We can build a model if an inconsistency was not detected.</a:t>
            </a:r>
          </a:p>
          <a:p>
            <a:pPr lvl="1"/>
            <a:r>
              <a:rPr lang="en-US" dirty="0" smtClean="0"/>
              <a:t>Proof template (by contradiction):</a:t>
            </a:r>
          </a:p>
          <a:p>
            <a:pPr lvl="2"/>
            <a:r>
              <a:rPr lang="en-US" dirty="0" smtClean="0"/>
              <a:t>Build a candidate model.</a:t>
            </a:r>
          </a:p>
          <a:p>
            <a:pPr lvl="2"/>
            <a:r>
              <a:rPr lang="en-US" dirty="0" smtClean="0"/>
              <a:t>Assume a literal was not satisfied.</a:t>
            </a:r>
          </a:p>
          <a:p>
            <a:pPr lvl="2"/>
            <a:r>
              <a:rPr lang="en-US" dirty="0" smtClean="0"/>
              <a:t>Find contradiction.</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1107996"/>
          </a:xfrm>
        </p:spPr>
        <p:txBody>
          <a:bodyPr/>
          <a:lstStyle/>
          <a:p>
            <a:r>
              <a:rPr lang="en-US" sz="4000" dirty="0" smtClean="0"/>
              <a:t>Deciding Equality:</a:t>
            </a:r>
            <a:br>
              <a:rPr lang="en-US" sz="4000" dirty="0" smtClean="0"/>
            </a:br>
            <a:r>
              <a:rPr lang="en-US" sz="4000" dirty="0" smtClean="0"/>
              <a:t>Termination, Soundness, Completeness</a:t>
            </a:r>
            <a:endParaRPr lang="en-US" sz="4000" dirty="0"/>
          </a:p>
        </p:txBody>
      </p:sp>
      <p:sp>
        <p:nvSpPr>
          <p:cNvPr id="12" name="Content Placeholder 11"/>
          <p:cNvSpPr>
            <a:spLocks noGrp="1"/>
          </p:cNvSpPr>
          <p:nvPr>
            <p:ph idx="1"/>
          </p:nvPr>
        </p:nvSpPr>
        <p:spPr>
          <a:xfrm>
            <a:off x="381000" y="1412875"/>
            <a:ext cx="8509000" cy="2825389"/>
          </a:xfrm>
        </p:spPr>
        <p:txBody>
          <a:bodyPr/>
          <a:lstStyle/>
          <a:p>
            <a:r>
              <a:rPr lang="en-US" dirty="0" smtClean="0"/>
              <a:t>Completeness</a:t>
            </a:r>
          </a:p>
          <a:p>
            <a:pPr lvl="1"/>
            <a:r>
              <a:rPr lang="en-US" dirty="0" smtClean="0">
                <a:solidFill>
                  <a:srgbClr xmlns:mc="http://schemas.openxmlformats.org/markup-compatibility/2006" xmlns:a14="http://schemas.microsoft.com/office/drawing/2007/7/7/main" val="FF0000" mc:Ignorable=""/>
                </a:solidFill>
              </a:rPr>
              <a:t>We can build a model if an inconsistency was not detected.</a:t>
            </a:r>
          </a:p>
          <a:p>
            <a:pPr lvl="1"/>
            <a:r>
              <a:rPr lang="en-US" dirty="0" smtClean="0"/>
              <a:t>Instantiating the template for our procedure:</a:t>
            </a:r>
          </a:p>
          <a:p>
            <a:pPr lvl="2"/>
            <a:r>
              <a:rPr lang="en-US" dirty="0" smtClean="0"/>
              <a:t>Assume some literal </a:t>
            </a:r>
            <a:r>
              <a:rPr lang="en-US" dirty="0" smtClean="0">
                <a:solidFill>
                  <a:srgbClr xmlns:mc="http://schemas.openxmlformats.org/markup-compatibility/2006" xmlns:a14="http://schemas.microsoft.com/office/drawing/2007/7/7/main" val="FF0000" mc:Ignorable=""/>
                </a:solidFill>
              </a:rPr>
              <a:t>c = d </a:t>
            </a:r>
            <a:r>
              <a:rPr lang="en-US" dirty="0" smtClean="0"/>
              <a:t>is not satisfied by our model.</a:t>
            </a:r>
          </a:p>
          <a:p>
            <a:pPr lvl="2"/>
            <a:r>
              <a:rPr lang="en-US" dirty="0" smtClean="0"/>
              <a:t>That is, </a:t>
            </a:r>
            <a:r>
              <a:rPr lang="en-US" dirty="0" smtClean="0">
                <a:solidFill>
                  <a:srgbClr xmlns:mc="http://schemas.openxmlformats.org/markup-compatibility/2006" xmlns:a14="http://schemas.microsoft.com/office/drawing/2007/7/7/main" val="FF0000" mc:Ignorable=""/>
                </a:solidFill>
              </a:rPr>
              <a:t>M(c) ≠ M(d)</a:t>
            </a:r>
            <a:r>
              <a:rPr lang="en-US" dirty="0" smtClean="0"/>
              <a:t>.</a:t>
            </a:r>
          </a:p>
          <a:p>
            <a:pPr lvl="2"/>
            <a:r>
              <a:rPr lang="en-US" dirty="0" smtClean="0"/>
              <a:t>This is impossible, </a:t>
            </a:r>
            <a:r>
              <a:rPr lang="en-US" dirty="0" smtClean="0">
                <a:solidFill>
                  <a:srgbClr xmlns:mc="http://schemas.openxmlformats.org/markup-compatibility/2006" xmlns:a14="http://schemas.microsoft.com/office/drawing/2007/7/7/main" val="FF0000" mc:Ignorable=""/>
                </a:solidFill>
              </a:rPr>
              <a:t>c</a:t>
            </a:r>
            <a:r>
              <a:rPr lang="en-US" dirty="0" smtClean="0"/>
              <a:t> and </a:t>
            </a:r>
            <a:r>
              <a:rPr lang="en-US" dirty="0" smtClean="0">
                <a:solidFill>
                  <a:srgbClr xmlns:mc="http://schemas.openxmlformats.org/markup-compatibility/2006" xmlns:a14="http://schemas.microsoft.com/office/drawing/2007/7/7/main" val="FF0000" mc:Ignorable=""/>
                </a:solidFill>
              </a:rPr>
              <a:t>d</a:t>
            </a:r>
            <a:r>
              <a:rPr lang="en-US" dirty="0" smtClean="0"/>
              <a:t> must be in the same </a:t>
            </a:r>
            <a:r>
              <a:rPr lang="en-US" dirty="0" smtClean="0">
                <a:solidFill>
                  <a:srgbClr xmlns:mc="http://schemas.openxmlformats.org/markup-compatibility/2006" xmlns:a14="http://schemas.microsoft.com/office/drawing/2007/7/7/main" val="0070C0" mc:Ignorable=""/>
                </a:solidFill>
              </a:rPr>
              <a:t>“ball”</a:t>
            </a:r>
            <a:r>
              <a:rPr lang="en-US" dirty="0" smtClean="0"/>
              <a:t>.</a:t>
            </a:r>
          </a:p>
          <a:p>
            <a:pPr lvl="2">
              <a:buNone/>
            </a:pPr>
            <a:endParaRPr lang="en-US" dirty="0" smtClean="0">
              <a:solidFill>
                <a:srgbClr xmlns:mc="http://schemas.openxmlformats.org/markup-compatibility/2006" xmlns:a14="http://schemas.microsoft.com/office/drawing/2007/7/7/main" val="0070C0" mc:Ignorable=""/>
              </a:solidFill>
            </a:endParaRPr>
          </a:p>
        </p:txBody>
      </p:sp>
      <p:sp>
        <p:nvSpPr>
          <p:cNvPr id="4" name="Oval 3"/>
          <p:cNvSpPr/>
          <p:nvPr/>
        </p:nvSpPr>
        <p:spPr bwMode="auto">
          <a:xfrm>
            <a:off x="2975428" y="4119153"/>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c,d</a:t>
            </a:r>
            <a:r>
              <a:rPr kumimoji="0" lang="en-US" sz="2800" b="0" u="none" strike="noStrike" cap="none" normalizeH="0" baseline="0" dirty="0" smtClean="0">
                <a:solidFill>
                  <a:schemeClr val="bg1"/>
                </a:solidFill>
                <a:latin typeface="Calibri" pitchFamily="34" charset="0"/>
                <a:cs typeface="Calibri" pitchFamily="34" charset="0"/>
              </a:rPr>
              <a:t>,…</a:t>
            </a:r>
          </a:p>
        </p:txBody>
      </p:sp>
      <p:sp>
        <p:nvSpPr>
          <p:cNvPr id="5" name="TextBox 4"/>
          <p:cNvSpPr txBox="1"/>
          <p:nvPr/>
        </p:nvSpPr>
        <p:spPr>
          <a:xfrm>
            <a:off x="3650344" y="4243268"/>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err="1" smtClean="0">
                <a:solidFill>
                  <a:srgbClr xmlns:mc="http://schemas.openxmlformats.org/markup-compatibility/2006" xmlns:a14="http://schemas.microsoft.com/office/drawing/2007/7/7/main" val="FF0000" mc:Ignorable=""/>
                </a:solidFill>
                <a:latin typeface="Calibri" pitchFamily="34" charset="0"/>
              </a:rPr>
              <a:t>i</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p:txBody>
      </p:sp>
      <p:sp>
        <p:nvSpPr>
          <p:cNvPr id="6" name="Rectangle 5"/>
          <p:cNvSpPr/>
          <p:nvPr/>
        </p:nvSpPr>
        <p:spPr>
          <a:xfrm>
            <a:off x="5085969" y="4825726"/>
            <a:ext cx="2715459" cy="424732"/>
          </a:xfrm>
          <a:prstGeom prst="rect">
            <a:avLst/>
          </a:prstGeom>
        </p:spPr>
        <p:txBody>
          <a:bodyPr wrap="square">
            <a:spAutoFit/>
          </a:bodyPr>
          <a:lstStyle/>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M(c) = M(d)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err="1" smtClean="0">
                <a:solidFill>
                  <a:srgbClr xmlns:mc="http://schemas.openxmlformats.org/markup-compatibility/2006" xmlns:a14="http://schemas.microsoft.com/office/drawing/2007/7/7/main" val="FF0000" mc:Ignorable=""/>
                </a:solidFill>
                <a:latin typeface="Calibri" pitchFamily="34" charset="0"/>
              </a:rPr>
              <a:t>i</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1107996"/>
          </a:xfrm>
        </p:spPr>
        <p:txBody>
          <a:bodyPr/>
          <a:lstStyle/>
          <a:p>
            <a:r>
              <a:rPr lang="en-US" sz="4000" dirty="0" smtClean="0"/>
              <a:t>Deciding Equality:</a:t>
            </a:r>
            <a:br>
              <a:rPr lang="en-US" sz="4000" dirty="0" smtClean="0"/>
            </a:br>
            <a:r>
              <a:rPr lang="en-US" sz="4000" dirty="0" smtClean="0"/>
              <a:t>Termination, Soundness, Completeness</a:t>
            </a:r>
            <a:endParaRPr lang="en-US" sz="4000" dirty="0"/>
          </a:p>
        </p:txBody>
      </p:sp>
      <p:sp>
        <p:nvSpPr>
          <p:cNvPr id="12" name="Content Placeholder 11"/>
          <p:cNvSpPr>
            <a:spLocks noGrp="1"/>
          </p:cNvSpPr>
          <p:nvPr>
            <p:ph idx="1"/>
          </p:nvPr>
        </p:nvSpPr>
        <p:spPr>
          <a:xfrm>
            <a:off x="381000" y="1412875"/>
            <a:ext cx="8509000" cy="3157788"/>
          </a:xfrm>
        </p:spPr>
        <p:txBody>
          <a:bodyPr/>
          <a:lstStyle/>
          <a:p>
            <a:r>
              <a:rPr lang="en-US" dirty="0" smtClean="0"/>
              <a:t>Completeness</a:t>
            </a:r>
          </a:p>
          <a:p>
            <a:pPr lvl="1"/>
            <a:r>
              <a:rPr lang="en-US" dirty="0" smtClean="0">
                <a:solidFill>
                  <a:srgbClr xmlns:mc="http://schemas.openxmlformats.org/markup-compatibility/2006" xmlns:a14="http://schemas.microsoft.com/office/drawing/2007/7/7/main" val="FF0000" mc:Ignorable=""/>
                </a:solidFill>
              </a:rPr>
              <a:t>We can build a model if an inconsistency was not detected.</a:t>
            </a:r>
          </a:p>
          <a:p>
            <a:pPr lvl="1"/>
            <a:r>
              <a:rPr lang="en-US" dirty="0" smtClean="0"/>
              <a:t>Instantiating the template for our procedure:</a:t>
            </a:r>
          </a:p>
          <a:p>
            <a:pPr lvl="2"/>
            <a:r>
              <a:rPr lang="en-US" dirty="0" smtClean="0"/>
              <a:t>Assume some literal </a:t>
            </a:r>
            <a:r>
              <a:rPr lang="en-US" dirty="0" smtClean="0">
                <a:solidFill>
                  <a:srgbClr xmlns:mc="http://schemas.openxmlformats.org/markup-compatibility/2006" xmlns:a14="http://schemas.microsoft.com/office/drawing/2007/7/7/main" val="FF0000" mc:Ignorable=""/>
                </a:solidFill>
              </a:rPr>
              <a:t>c ≠ d </a:t>
            </a:r>
            <a:r>
              <a:rPr lang="en-US" dirty="0" smtClean="0"/>
              <a:t>is not satisfied by our model.</a:t>
            </a:r>
          </a:p>
          <a:p>
            <a:pPr lvl="2"/>
            <a:r>
              <a:rPr lang="en-US" dirty="0" smtClean="0"/>
              <a:t>That is, </a:t>
            </a:r>
            <a:r>
              <a:rPr lang="en-US" dirty="0" smtClean="0">
                <a:solidFill>
                  <a:srgbClr xmlns:mc="http://schemas.openxmlformats.org/markup-compatibility/2006" xmlns:a14="http://schemas.microsoft.com/office/drawing/2007/7/7/main" val="FF0000" mc:Ignorable=""/>
                </a:solidFill>
              </a:rPr>
              <a:t>M(c) = M(d).</a:t>
            </a:r>
          </a:p>
          <a:p>
            <a:pPr lvl="2"/>
            <a:r>
              <a:rPr lang="en-US" dirty="0" smtClean="0"/>
              <a:t>Key property: </a:t>
            </a:r>
            <a:r>
              <a:rPr lang="en-US" dirty="0" smtClean="0">
                <a:solidFill>
                  <a:srgbClr xmlns:mc="http://schemas.openxmlformats.org/markup-compatibility/2006" xmlns:a14="http://schemas.microsoft.com/office/drawing/2007/7/7/main" val="FF0000" mc:Ignorable=""/>
                </a:solidFill>
              </a:rPr>
              <a:t>we only check the </a:t>
            </a:r>
            <a:r>
              <a:rPr lang="en-US" dirty="0" err="1" smtClean="0">
                <a:solidFill>
                  <a:srgbClr xmlns:mc="http://schemas.openxmlformats.org/markup-compatibility/2006" xmlns:a14="http://schemas.microsoft.com/office/drawing/2007/7/7/main" val="FF0000" mc:Ignorable=""/>
                </a:solidFill>
              </a:rPr>
              <a:t>disequalities</a:t>
            </a:r>
            <a:r>
              <a:rPr lang="en-US" dirty="0" smtClean="0">
                <a:solidFill>
                  <a:srgbClr xmlns:mc="http://schemas.openxmlformats.org/markup-compatibility/2006" xmlns:a14="http://schemas.microsoft.com/office/drawing/2007/7/7/main" val="FF0000" mc:Ignorable=""/>
                </a:solidFill>
              </a:rPr>
              <a:t> after we processed all equalities.</a:t>
            </a:r>
          </a:p>
          <a:p>
            <a:pPr lvl="2"/>
            <a:r>
              <a:rPr lang="en-US" dirty="0" smtClean="0"/>
              <a:t>This is impossible, </a:t>
            </a:r>
            <a:r>
              <a:rPr lang="en-US" dirty="0" smtClean="0">
                <a:solidFill>
                  <a:srgbClr xmlns:mc="http://schemas.openxmlformats.org/markup-compatibility/2006" xmlns:a14="http://schemas.microsoft.com/office/drawing/2007/7/7/main" val="FF0000" mc:Ignorable=""/>
                </a:solidFill>
              </a:rPr>
              <a:t>c</a:t>
            </a:r>
            <a:r>
              <a:rPr lang="en-US" dirty="0" smtClean="0"/>
              <a:t> and </a:t>
            </a:r>
            <a:r>
              <a:rPr lang="en-US" dirty="0" smtClean="0">
                <a:solidFill>
                  <a:srgbClr xmlns:mc="http://schemas.openxmlformats.org/markup-compatibility/2006" xmlns:a14="http://schemas.microsoft.com/office/drawing/2007/7/7/main" val="FF0000" mc:Ignorable=""/>
                </a:solidFill>
              </a:rPr>
              <a:t>d </a:t>
            </a:r>
            <a:r>
              <a:rPr lang="en-US" dirty="0" smtClean="0"/>
              <a:t>must be in the different </a:t>
            </a:r>
            <a:r>
              <a:rPr lang="en-US" dirty="0" smtClean="0">
                <a:solidFill>
                  <a:srgbClr xmlns:mc="http://schemas.openxmlformats.org/markup-compatibility/2006" xmlns:a14="http://schemas.microsoft.com/office/drawing/2007/7/7/main" val="0070C0" mc:Ignorable=""/>
                </a:solidFill>
              </a:rPr>
              <a:t>“balls”</a:t>
            </a:r>
            <a:endParaRPr lang="en-US" dirty="0" smtClean="0"/>
          </a:p>
        </p:txBody>
      </p:sp>
      <p:sp>
        <p:nvSpPr>
          <p:cNvPr id="4" name="Oval 3"/>
          <p:cNvSpPr/>
          <p:nvPr/>
        </p:nvSpPr>
        <p:spPr bwMode="auto">
          <a:xfrm>
            <a:off x="2017485" y="4953725"/>
            <a:ext cx="1306286" cy="12293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smtClean="0">
                <a:solidFill>
                  <a:schemeClr val="bg1"/>
                </a:solidFill>
                <a:latin typeface="Calibri" pitchFamily="34" charset="0"/>
                <a:cs typeface="Calibri" pitchFamily="34" charset="0"/>
              </a:rPr>
              <a:t>c,…</a:t>
            </a:r>
          </a:p>
        </p:txBody>
      </p:sp>
      <p:sp>
        <p:nvSpPr>
          <p:cNvPr id="5" name="Rectangle 4"/>
          <p:cNvSpPr/>
          <p:nvPr/>
        </p:nvSpPr>
        <p:spPr>
          <a:xfrm>
            <a:off x="4723113" y="5145040"/>
            <a:ext cx="2715459" cy="1101840"/>
          </a:xfrm>
          <a:prstGeom prst="rect">
            <a:avLst/>
          </a:prstGeom>
        </p:spPr>
        <p:txBody>
          <a:bodyPr wrap="square">
            <a:spAutoFit/>
          </a:bodyPr>
          <a:lstStyle/>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M(c)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err="1" smtClean="0">
                <a:solidFill>
                  <a:srgbClr xmlns:mc="http://schemas.openxmlformats.org/markup-compatibility/2006" xmlns:a14="http://schemas.microsoft.com/office/drawing/2007/7/7/main" val="FF0000" mc:Ignorable=""/>
                </a:solidFill>
                <a:latin typeface="Calibri" pitchFamily="34" charset="0"/>
              </a:rPr>
              <a:t>i</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 M(d)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j</a:t>
            </a:r>
          </a:p>
          <a:p>
            <a:pPr marL="384954" indent="-384954" algn="ctr">
              <a:lnSpc>
                <a:spcPct val="90000"/>
              </a:lnSpc>
              <a:spcBef>
                <a:spcPct val="20000"/>
              </a:spcBef>
              <a:buSzPct val="90000"/>
              <a:defRPr/>
            </a:pP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p:txBody>
      </p:sp>
      <p:sp>
        <p:nvSpPr>
          <p:cNvPr id="6" name="TextBox 5"/>
          <p:cNvSpPr txBox="1"/>
          <p:nvPr/>
        </p:nvSpPr>
        <p:spPr>
          <a:xfrm>
            <a:off x="2445658" y="4968983"/>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err="1" smtClean="0">
                <a:solidFill>
                  <a:srgbClr xmlns:mc="http://schemas.openxmlformats.org/markup-compatibility/2006" xmlns:a14="http://schemas.microsoft.com/office/drawing/2007/7/7/main" val="FF0000" mc:Ignorable=""/>
                </a:solidFill>
                <a:latin typeface="Calibri" pitchFamily="34" charset="0"/>
              </a:rPr>
              <a:t>i</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p:txBody>
      </p:sp>
      <p:sp>
        <p:nvSpPr>
          <p:cNvPr id="7" name="Oval 6"/>
          <p:cNvSpPr/>
          <p:nvPr/>
        </p:nvSpPr>
        <p:spPr bwMode="auto">
          <a:xfrm>
            <a:off x="3672114" y="4953725"/>
            <a:ext cx="1306286" cy="12293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d</a:t>
            </a:r>
            <a:r>
              <a:rPr kumimoji="0" lang="en-US" sz="2800" b="0" u="none" strike="noStrike" cap="none" normalizeH="0" baseline="0" dirty="0" smtClean="0">
                <a:solidFill>
                  <a:schemeClr val="bg1"/>
                </a:solidFill>
                <a:latin typeface="Calibri" pitchFamily="34" charset="0"/>
                <a:cs typeface="Calibri" pitchFamily="34" charset="0"/>
              </a:rPr>
              <a:t>,…</a:t>
            </a:r>
          </a:p>
        </p:txBody>
      </p:sp>
      <p:sp>
        <p:nvSpPr>
          <p:cNvPr id="8" name="TextBox 7"/>
          <p:cNvSpPr txBox="1"/>
          <p:nvPr/>
        </p:nvSpPr>
        <p:spPr>
          <a:xfrm>
            <a:off x="4100286" y="4968983"/>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j</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logic?</a:t>
            </a:r>
            <a:endParaRPr lang="en-US" dirty="0"/>
          </a:p>
        </p:txBody>
      </p:sp>
      <p:sp>
        <p:nvSpPr>
          <p:cNvPr id="3" name="Content Placeholder 2"/>
          <p:cNvSpPr>
            <a:spLocks noGrp="1"/>
          </p:cNvSpPr>
          <p:nvPr>
            <p:ph idx="1"/>
          </p:nvPr>
        </p:nvSpPr>
        <p:spPr>
          <a:xfrm>
            <a:off x="381000" y="1412875"/>
            <a:ext cx="8382000" cy="4395049"/>
          </a:xfrm>
        </p:spPr>
        <p:txBody>
          <a:bodyPr/>
          <a:lstStyle/>
          <a:p>
            <a:r>
              <a:rPr lang="en-US" dirty="0" smtClean="0">
                <a:solidFill>
                  <a:srgbClr xmlns:mc="http://schemas.openxmlformats.org/markup-compatibility/2006" xmlns:a14="http://schemas.microsoft.com/office/drawing/2007/7/7/main" val="FF0000" mc:Ignorable=""/>
                </a:solidFill>
              </a:rPr>
              <a:t>Logic is the art and science of effective reasoning.</a:t>
            </a:r>
          </a:p>
          <a:p>
            <a:r>
              <a:rPr lang="en-US" dirty="0" smtClean="0"/>
              <a:t>How can we draw general and reliable conclusions from a collection of facts?</a:t>
            </a:r>
          </a:p>
          <a:p>
            <a:r>
              <a:rPr lang="en-US" dirty="0" smtClean="0">
                <a:solidFill>
                  <a:srgbClr xmlns:mc="http://schemas.openxmlformats.org/markup-compatibility/2006" xmlns:a14="http://schemas.microsoft.com/office/drawing/2007/7/7/main" val="FF0000" mc:Ignorable=""/>
                </a:solidFill>
              </a:rPr>
              <a:t>Formal logic</a:t>
            </a:r>
            <a:r>
              <a:rPr lang="en-US" dirty="0" smtClean="0"/>
              <a:t>: Precise, syntactic characterizations of well-formed expressions and valid deductions.</a:t>
            </a:r>
          </a:p>
          <a:p>
            <a:r>
              <a:rPr lang="en-US" dirty="0" smtClean="0"/>
              <a:t>Formal logic makes it possible to calculate consequences at the symbolic level.</a:t>
            </a:r>
          </a:p>
          <a:p>
            <a:endParaRPr lang="en-US" dirty="0" smtClean="0"/>
          </a:p>
          <a:p>
            <a:r>
              <a:rPr lang="en-US" dirty="0" smtClean="0">
                <a:solidFill>
                  <a:srgbClr xmlns:mc="http://schemas.openxmlformats.org/markup-compatibility/2006" xmlns:a14="http://schemas.microsoft.com/office/drawing/2007/7/7/main" val="FF0000" mc:Ignorable=""/>
                </a:solidFill>
              </a:rPr>
              <a:t>Computers can be used to automate such symbolic calculations.</a:t>
            </a:r>
            <a:endParaRPr lang="en-US" dirty="0">
              <a:solidFill>
                <a:srgbClr xmlns:mc="http://schemas.openxmlformats.org/markup-compatibility/2006" xmlns:a14="http://schemas.microsoft.com/office/drawing/2007/7/7/main" val="FF0000" mc:Ignorable=""/>
              </a:solidFill>
            </a:endParaRPr>
          </a:p>
        </p:txBody>
      </p:sp>
    </p:spTree>
    <p:extLst>
      <p:ext uri="{BB962C8B-B14F-4D97-AF65-F5344CB8AC3E}">
        <p14:creationId xmlns:p14="http://schemas.microsoft.com/office/powerpoint/2007/7/12/main" val="404107918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f(a, g(d)) </a:t>
            </a:r>
            <a:r>
              <a:rPr lang="en-US" dirty="0" smtClean="0">
                <a:cs typeface="Calibri" pitchFamily="34" charset="0"/>
                <a:sym typeface="Symbol"/>
              </a:rPr>
              <a:t>  f(b, g(e))</a:t>
            </a:r>
            <a:endParaRPr lang="en-US" dirty="0" smtClean="0">
              <a:solidFill>
                <a:srgbClr xmlns:mc="http://schemas.openxmlformats.org/markup-compatibility/2006" xmlns:a14="http://schemas.microsoft.com/office/drawing/2007/7/7/main" val="FF0000" mc:Ignorable=""/>
              </a:solidFill>
              <a:cs typeface="Calibri" pitchFamily="34" charset="0"/>
            </a:endParaRPr>
          </a:p>
        </p:txBody>
      </p:sp>
      <p:sp>
        <p:nvSpPr>
          <p:cNvPr id="18" name="Content Placeholder 2"/>
          <p:cNvSpPr txBox="1">
            <a:spLocks/>
          </p:cNvSpPr>
          <p:nvPr/>
        </p:nvSpPr>
        <p:spPr>
          <a:xfrm>
            <a:off x="395515" y="2894399"/>
            <a:ext cx="8382000" cy="861774"/>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implies f(x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f(y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y</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a:t>
            </a:r>
            <a:endParaRPr kumimoji="0" lang="en-US" sz="2800" b="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f(a, </a:t>
            </a:r>
            <a:r>
              <a:rPr lang="en-US" dirty="0" smtClean="0">
                <a:solidFill>
                  <a:srgbClr xmlns:mc="http://schemas.openxmlformats.org/markup-compatibility/2006" xmlns:a14="http://schemas.microsoft.com/office/drawing/2007/7/7/main" val="0070C0" mc:Ignorable=""/>
                </a:solidFill>
                <a:cs typeface="Calibri" pitchFamily="34" charset="0"/>
              </a:rPr>
              <a:t>g(d)</a:t>
            </a:r>
            <a:r>
              <a:rPr lang="en-US" dirty="0" smtClean="0">
                <a:cs typeface="Calibri" pitchFamily="34" charset="0"/>
              </a:rPr>
              <a:t>) </a:t>
            </a:r>
            <a:r>
              <a:rPr lang="en-US" dirty="0" smtClean="0">
                <a:cs typeface="Calibri" pitchFamily="34" charset="0"/>
                <a:sym typeface="Symbol"/>
              </a:rPr>
              <a:t>  f(b, g(e))</a:t>
            </a:r>
            <a:endParaRPr lang="en-US" dirty="0" smtClean="0">
              <a:solidFill>
                <a:srgbClr xmlns:mc="http://schemas.openxmlformats.org/markup-compatibility/2006" xmlns:a14="http://schemas.microsoft.com/office/drawing/2007/7/7/main" val="FF0000" mc:Ignorable=""/>
              </a:solidFill>
              <a:cs typeface="Calibri" pitchFamily="34" charset="0"/>
            </a:endParaRPr>
          </a:p>
        </p:txBody>
      </p:sp>
      <p:sp>
        <p:nvSpPr>
          <p:cNvPr id="18" name="Content Placeholder 2"/>
          <p:cNvSpPr txBox="1">
            <a:spLocks/>
          </p:cNvSpPr>
          <p:nvPr/>
        </p:nvSpPr>
        <p:spPr>
          <a:xfrm>
            <a:off x="395515" y="2894399"/>
            <a:ext cx="8382000" cy="2757678"/>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First Step: “Naming” </a:t>
            </a:r>
            <a:r>
              <a:rPr lang="en-US" sz="2800" dirty="0" err="1" smtClean="0">
                <a:solidFill>
                  <a:srgbClr xmlns:mc="http://schemas.openxmlformats.org/markup-compatibility/2006" xmlns:a14="http://schemas.microsoft.com/office/drawing/2007/7/7/main" val="0070C0" mc:Ignorable=""/>
                </a:solidFill>
                <a:latin typeface="Calibri" pitchFamily="34" charset="0"/>
                <a:cs typeface="Calibri" pitchFamily="34" charset="0"/>
              </a:rPr>
              <a:t>subterms</a:t>
            </a:r>
            <a:endPar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implies f(x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f(y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y</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a:t>
            </a:r>
          </a:p>
          <a:p>
            <a:pPr marL="384954" lvl="0" indent="-384954" algn="ctr">
              <a:lnSpc>
                <a:spcPct val="90000"/>
              </a:lnSpc>
              <a:spcBef>
                <a:spcPct val="20000"/>
              </a:spcBef>
              <a:buSzPct val="90000"/>
            </a:pPr>
            <a:endParaRPr lang="en-US" sz="280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lvl="0" indent="-384954" algn="ctr">
              <a:lnSpc>
                <a:spcPct val="90000"/>
              </a:lnSpc>
              <a:spcBef>
                <a:spcPct val="20000"/>
              </a:spcBef>
              <a:buSzPct val="90000"/>
            </a:pPr>
            <a:endParaRPr kumimoji="0" lang="en-US" sz="2800" b="0" u="none" strike="noStrike" kern="1200" cap="none" spc="0" normalizeH="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f(a,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1</a:t>
            </a:r>
            <a:r>
              <a:rPr lang="en-US" dirty="0" smtClean="0">
                <a:cs typeface="Calibri" pitchFamily="34" charset="0"/>
              </a:rPr>
              <a:t>) </a:t>
            </a:r>
            <a:r>
              <a:rPr lang="en-US" dirty="0" smtClean="0">
                <a:cs typeface="Calibri" pitchFamily="34" charset="0"/>
                <a:sym typeface="Symbol"/>
              </a:rPr>
              <a:t>  f(b, g(e))</a:t>
            </a:r>
          </a:p>
          <a:p>
            <a:pPr algn="ctr">
              <a:buNone/>
            </a:pP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1</a:t>
            </a:r>
            <a:r>
              <a:rPr lang="en-US" dirty="0" smtClean="0">
                <a:solidFill>
                  <a:srgbClr xmlns:mc="http://schemas.openxmlformats.org/markup-compatibility/2006" xmlns:a14="http://schemas.microsoft.com/office/drawing/2007/7/7/main" val="0070C0" mc:Ignorable=""/>
                </a:solidFill>
                <a:cs typeface="Calibri" pitchFamily="34" charset="0"/>
                <a:sym typeface="Symbol"/>
              </a:rPr>
              <a:t>  g(d)</a:t>
            </a:r>
            <a:endParaRPr lang="en-US" dirty="0" smtClean="0">
              <a:solidFill>
                <a:srgbClr xmlns:mc="http://schemas.openxmlformats.org/markup-compatibility/2006" xmlns:a14="http://schemas.microsoft.com/office/drawing/2007/7/7/main" val="0070C0" mc:Ignorable=""/>
              </a:solidFill>
              <a:cs typeface="Calibri" pitchFamily="34" charset="0"/>
            </a:endParaRPr>
          </a:p>
        </p:txBody>
      </p:sp>
      <p:sp>
        <p:nvSpPr>
          <p:cNvPr id="18" name="Content Placeholder 2"/>
          <p:cNvSpPr txBox="1">
            <a:spLocks/>
          </p:cNvSpPr>
          <p:nvPr/>
        </p:nvSpPr>
        <p:spPr>
          <a:xfrm>
            <a:off x="395515" y="2894399"/>
            <a:ext cx="8382000" cy="2757678"/>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First Step: “Naming” </a:t>
            </a:r>
            <a:r>
              <a:rPr lang="en-US" sz="2800" dirty="0" err="1" smtClean="0">
                <a:solidFill>
                  <a:srgbClr xmlns:mc="http://schemas.openxmlformats.org/markup-compatibility/2006" xmlns:a14="http://schemas.microsoft.com/office/drawing/2007/7/7/main" val="0070C0" mc:Ignorable=""/>
                </a:solidFill>
                <a:latin typeface="Calibri" pitchFamily="34" charset="0"/>
                <a:cs typeface="Calibri" pitchFamily="34" charset="0"/>
              </a:rPr>
              <a:t>subterms</a:t>
            </a:r>
            <a:endPar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implies f(x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f(y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y</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a:t>
            </a:r>
          </a:p>
          <a:p>
            <a:pPr marL="384954" lvl="0" indent="-384954" algn="ctr">
              <a:lnSpc>
                <a:spcPct val="90000"/>
              </a:lnSpc>
              <a:spcBef>
                <a:spcPct val="20000"/>
              </a:spcBef>
              <a:buSzPct val="90000"/>
            </a:pPr>
            <a:endParaRPr lang="en-US" sz="280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lvl="0" indent="-384954" algn="ctr">
              <a:lnSpc>
                <a:spcPct val="90000"/>
              </a:lnSpc>
              <a:spcBef>
                <a:spcPct val="20000"/>
              </a:spcBef>
              <a:buSzPct val="90000"/>
            </a:pPr>
            <a:endParaRPr kumimoji="0" lang="en-US" sz="2800" b="0" u="none" strike="noStrike" kern="1200" cap="none" spc="0" normalizeH="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 </a:t>
            </a:r>
            <a:r>
              <a:rPr lang="en-US" dirty="0" smtClean="0">
                <a:cs typeface="Calibri" pitchFamily="34" charset="0"/>
                <a:sym typeface="Symbol"/>
              </a:rPr>
              <a:t>  f(b, </a:t>
            </a:r>
            <a:r>
              <a:rPr lang="en-US" dirty="0" smtClean="0">
                <a:solidFill>
                  <a:srgbClr xmlns:mc="http://schemas.openxmlformats.org/markup-compatibility/2006" xmlns:a14="http://schemas.microsoft.com/office/drawing/2007/7/7/main" val="0070C0" mc:Ignorable=""/>
                </a:solidFill>
                <a:cs typeface="Calibri" pitchFamily="34" charset="0"/>
                <a:sym typeface="Symbol"/>
              </a:rPr>
              <a:t>g(e)</a:t>
            </a:r>
            <a:r>
              <a:rPr lang="en-US" dirty="0" smtClean="0">
                <a:cs typeface="Calibri" pitchFamily="34" charset="0"/>
                <a:sym typeface="Symbol"/>
              </a:rPr>
              <a:t>)</a:t>
            </a: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a:t>
            </a:r>
            <a:endParaRPr lang="en-US" dirty="0" smtClean="0">
              <a:cs typeface="Calibri" pitchFamily="34" charset="0"/>
            </a:endParaRPr>
          </a:p>
        </p:txBody>
      </p:sp>
      <p:sp>
        <p:nvSpPr>
          <p:cNvPr id="18" name="Content Placeholder 2"/>
          <p:cNvSpPr txBox="1">
            <a:spLocks/>
          </p:cNvSpPr>
          <p:nvPr/>
        </p:nvSpPr>
        <p:spPr>
          <a:xfrm>
            <a:off x="395515" y="2894399"/>
            <a:ext cx="8382000" cy="2757678"/>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First Step: “Naming” </a:t>
            </a:r>
            <a:r>
              <a:rPr lang="en-US" sz="2800" dirty="0" err="1" smtClean="0">
                <a:solidFill>
                  <a:srgbClr xmlns:mc="http://schemas.openxmlformats.org/markup-compatibility/2006" xmlns:a14="http://schemas.microsoft.com/office/drawing/2007/7/7/main" val="0070C0" mc:Ignorable=""/>
                </a:solidFill>
                <a:latin typeface="Calibri" pitchFamily="34" charset="0"/>
                <a:cs typeface="Calibri" pitchFamily="34" charset="0"/>
              </a:rPr>
              <a:t>subterms</a:t>
            </a:r>
            <a:endPar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implies f(x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f(y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y</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a:t>
            </a:r>
          </a:p>
          <a:p>
            <a:pPr marL="384954" lvl="0" indent="-384954" algn="ctr">
              <a:lnSpc>
                <a:spcPct val="90000"/>
              </a:lnSpc>
              <a:spcBef>
                <a:spcPct val="20000"/>
              </a:spcBef>
              <a:buSzPct val="90000"/>
            </a:pPr>
            <a:endParaRPr lang="en-US" sz="280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lvl="0" indent="-384954" algn="ctr">
              <a:lnSpc>
                <a:spcPct val="90000"/>
              </a:lnSpc>
              <a:spcBef>
                <a:spcPct val="20000"/>
              </a:spcBef>
              <a:buSzPct val="90000"/>
            </a:pPr>
            <a:endParaRPr kumimoji="0" lang="en-US" sz="2800" b="0" u="none" strike="noStrike" kern="1200" cap="none" spc="0" normalizeH="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1335750"/>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 </a:t>
            </a:r>
            <a:r>
              <a:rPr lang="en-US" dirty="0" smtClean="0">
                <a:cs typeface="Calibri" pitchFamily="34" charset="0"/>
                <a:sym typeface="Symbol"/>
              </a:rPr>
              <a:t>  f(b,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2</a:t>
            </a:r>
            <a:r>
              <a:rPr lang="en-US" dirty="0" smtClean="0">
                <a:cs typeface="Calibri" pitchFamily="34" charset="0"/>
                <a:sym typeface="Symbol"/>
              </a:rPr>
              <a:t>)</a:t>
            </a: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2</a:t>
            </a:r>
            <a:r>
              <a:rPr lang="en-US" dirty="0" smtClean="0">
                <a:solidFill>
                  <a:srgbClr xmlns:mc="http://schemas.openxmlformats.org/markup-compatibility/2006" xmlns:a14="http://schemas.microsoft.com/office/drawing/2007/7/7/main" val="0070C0" mc:Ignorable=""/>
                </a:solidFill>
                <a:cs typeface="Calibri" pitchFamily="34" charset="0"/>
                <a:sym typeface="Symbol"/>
              </a:rPr>
              <a:t>  g(e)</a:t>
            </a:r>
            <a:endParaRPr lang="en-US" dirty="0" smtClean="0">
              <a:solidFill>
                <a:srgbClr xmlns:mc="http://schemas.openxmlformats.org/markup-compatibility/2006" xmlns:a14="http://schemas.microsoft.com/office/drawing/2007/7/7/main" val="0070C0" mc:Ignorable=""/>
              </a:solidFill>
              <a:cs typeface="Calibri" pitchFamily="34" charset="0"/>
            </a:endParaRPr>
          </a:p>
          <a:p>
            <a:pPr algn="ctr">
              <a:buNone/>
            </a:pPr>
            <a:endParaRPr lang="en-US" dirty="0" smtClean="0">
              <a:cs typeface="Calibri" pitchFamily="34" charset="0"/>
            </a:endParaRPr>
          </a:p>
        </p:txBody>
      </p:sp>
      <p:sp>
        <p:nvSpPr>
          <p:cNvPr id="18" name="Content Placeholder 2"/>
          <p:cNvSpPr txBox="1">
            <a:spLocks/>
          </p:cNvSpPr>
          <p:nvPr/>
        </p:nvSpPr>
        <p:spPr>
          <a:xfrm>
            <a:off x="395515" y="2894399"/>
            <a:ext cx="8382000" cy="2757678"/>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First Step: “Naming” </a:t>
            </a:r>
            <a:r>
              <a:rPr lang="en-US" sz="2800" dirty="0" err="1" smtClean="0">
                <a:solidFill>
                  <a:srgbClr xmlns:mc="http://schemas.openxmlformats.org/markup-compatibility/2006" xmlns:a14="http://schemas.microsoft.com/office/drawing/2007/7/7/main" val="0070C0" mc:Ignorable=""/>
                </a:solidFill>
                <a:latin typeface="Calibri" pitchFamily="34" charset="0"/>
                <a:cs typeface="Calibri" pitchFamily="34" charset="0"/>
              </a:rPr>
              <a:t>subterms</a:t>
            </a:r>
            <a:endPar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implies f(x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f(y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y</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a:t>
            </a:r>
          </a:p>
          <a:p>
            <a:pPr marL="384954" lvl="0" indent="-384954" algn="ctr">
              <a:lnSpc>
                <a:spcPct val="90000"/>
              </a:lnSpc>
              <a:spcBef>
                <a:spcPct val="20000"/>
              </a:spcBef>
              <a:buSzPct val="90000"/>
            </a:pPr>
            <a:endParaRPr lang="en-US" sz="280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lvl="0" indent="-384954" algn="ctr">
              <a:lnSpc>
                <a:spcPct val="90000"/>
              </a:lnSpc>
              <a:spcBef>
                <a:spcPct val="20000"/>
              </a:spcBef>
              <a:buSzPct val="90000"/>
            </a:pPr>
            <a:endParaRPr kumimoji="0" lang="en-US" sz="2800" b="0" u="none" strike="noStrike" kern="1200" cap="none" spc="0" normalizeH="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1335750"/>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solidFill>
                  <a:srgbClr xmlns:mc="http://schemas.openxmlformats.org/markup-compatibility/2006" xmlns:a14="http://schemas.microsoft.com/office/drawing/2007/7/7/main" val="0070C0" mc:Ignorable=""/>
                </a:solidFill>
                <a:cs typeface="Calibri" pitchFamily="34" charset="0"/>
              </a:rPr>
              <a:t>f(a,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1</a:t>
            </a:r>
            <a:r>
              <a:rPr lang="en-US" dirty="0" smtClean="0">
                <a:solidFill>
                  <a:srgbClr xmlns:mc="http://schemas.openxmlformats.org/markup-compatibility/2006" xmlns:a14="http://schemas.microsoft.com/office/drawing/2007/7/7/main" val="0070C0" mc:Ignorable=""/>
                </a:solidFill>
                <a:cs typeface="Calibri" pitchFamily="34" charset="0"/>
              </a:rPr>
              <a:t>) </a:t>
            </a:r>
            <a:r>
              <a:rPr lang="en-US" dirty="0" smtClean="0">
                <a:cs typeface="Calibri" pitchFamily="34" charset="0"/>
                <a:sym typeface="Symbol"/>
              </a:rPr>
              <a:t>  f(b, v</a:t>
            </a:r>
            <a:r>
              <a:rPr lang="en-US" baseline="-25000" dirty="0" smtClean="0">
                <a:cs typeface="Calibri" pitchFamily="34" charset="0"/>
                <a:sym typeface="Symbol"/>
              </a:rPr>
              <a:t>2</a:t>
            </a:r>
            <a:r>
              <a:rPr lang="en-US" dirty="0" smtClean="0">
                <a:cs typeface="Calibri" pitchFamily="34" charset="0"/>
                <a:sym typeface="Symbol"/>
              </a:rPr>
              <a:t>)</a:t>
            </a: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a:t>
            </a:r>
            <a:endParaRPr lang="en-US" dirty="0" smtClean="0">
              <a:cs typeface="Calibri" pitchFamily="34" charset="0"/>
            </a:endParaRPr>
          </a:p>
          <a:p>
            <a:pPr algn="ctr">
              <a:buNone/>
            </a:pPr>
            <a:endParaRPr lang="en-US" dirty="0" smtClean="0">
              <a:cs typeface="Calibri" pitchFamily="34" charset="0"/>
            </a:endParaRPr>
          </a:p>
        </p:txBody>
      </p:sp>
      <p:sp>
        <p:nvSpPr>
          <p:cNvPr id="18" name="Content Placeholder 2"/>
          <p:cNvSpPr txBox="1">
            <a:spLocks/>
          </p:cNvSpPr>
          <p:nvPr/>
        </p:nvSpPr>
        <p:spPr>
          <a:xfrm>
            <a:off x="395515" y="2894399"/>
            <a:ext cx="8382000" cy="2757678"/>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First Step: “Naming” </a:t>
            </a:r>
            <a:r>
              <a:rPr lang="en-US" sz="2800" dirty="0" err="1" smtClean="0">
                <a:solidFill>
                  <a:srgbClr xmlns:mc="http://schemas.openxmlformats.org/markup-compatibility/2006" xmlns:a14="http://schemas.microsoft.com/office/drawing/2007/7/7/main" val="0070C0" mc:Ignorable=""/>
                </a:solidFill>
                <a:latin typeface="Calibri" pitchFamily="34" charset="0"/>
                <a:cs typeface="Calibri" pitchFamily="34" charset="0"/>
              </a:rPr>
              <a:t>subterms</a:t>
            </a:r>
            <a:endPar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implies f(x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f(y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y</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a:t>
            </a:r>
          </a:p>
          <a:p>
            <a:pPr marL="384954" lvl="0" indent="-384954" algn="ctr">
              <a:lnSpc>
                <a:spcPct val="90000"/>
              </a:lnSpc>
              <a:spcBef>
                <a:spcPct val="20000"/>
              </a:spcBef>
              <a:buSzPct val="90000"/>
            </a:pPr>
            <a:endParaRPr lang="en-US" sz="280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lvl="0" indent="-384954" algn="ctr">
              <a:lnSpc>
                <a:spcPct val="90000"/>
              </a:lnSpc>
              <a:spcBef>
                <a:spcPct val="20000"/>
              </a:spcBef>
              <a:buSzPct val="90000"/>
            </a:pPr>
            <a:endParaRPr kumimoji="0" lang="en-US" sz="2800" b="0" u="none" strike="noStrike" kern="1200" cap="none" spc="0" normalizeH="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3 </a:t>
            </a:r>
            <a:r>
              <a:rPr lang="en-US" dirty="0" smtClean="0">
                <a:cs typeface="Calibri" pitchFamily="34" charset="0"/>
                <a:sym typeface="Symbol"/>
              </a:rPr>
              <a:t>  f(b, v</a:t>
            </a:r>
            <a:r>
              <a:rPr lang="en-US" baseline="-25000" dirty="0" smtClean="0">
                <a:cs typeface="Calibri" pitchFamily="34" charset="0"/>
                <a:sym typeface="Symbol"/>
              </a:rPr>
              <a:t>2</a:t>
            </a:r>
            <a:r>
              <a:rPr lang="en-US" dirty="0" smtClean="0">
                <a:cs typeface="Calibri" pitchFamily="34" charset="0"/>
                <a:sym typeface="Symbol"/>
              </a:rPr>
              <a:t>)</a:t>
            </a: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3</a:t>
            </a:r>
            <a:r>
              <a:rPr lang="en-US"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a:t>
            </a:r>
            <a:r>
              <a:rPr lang="en-US" dirty="0" smtClean="0">
                <a:solidFill>
                  <a:srgbClr xmlns:mc="http://schemas.openxmlformats.org/markup-compatibility/2006" xmlns:a14="http://schemas.microsoft.com/office/drawing/2007/7/7/main" val="0070C0" mc:Ignorable=""/>
                </a:solidFill>
                <a:cs typeface="Calibri" pitchFamily="34" charset="0"/>
              </a:rPr>
              <a:t>f(a,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1</a:t>
            </a:r>
            <a:r>
              <a:rPr lang="en-US" dirty="0" smtClean="0">
                <a:solidFill>
                  <a:srgbClr xmlns:mc="http://schemas.openxmlformats.org/markup-compatibility/2006" xmlns:a14="http://schemas.microsoft.com/office/drawing/2007/7/7/main" val="0070C0" mc:Ignorable=""/>
                </a:solidFill>
                <a:cs typeface="Calibri" pitchFamily="34" charset="0"/>
              </a:rPr>
              <a:t>)</a:t>
            </a:r>
            <a:endParaRPr lang="en-US" dirty="0" smtClean="0">
              <a:cs typeface="Calibri" pitchFamily="34" charset="0"/>
            </a:endParaRPr>
          </a:p>
        </p:txBody>
      </p:sp>
      <p:sp>
        <p:nvSpPr>
          <p:cNvPr id="18" name="Content Placeholder 2"/>
          <p:cNvSpPr txBox="1">
            <a:spLocks/>
          </p:cNvSpPr>
          <p:nvPr/>
        </p:nvSpPr>
        <p:spPr>
          <a:xfrm>
            <a:off x="395515" y="2894399"/>
            <a:ext cx="8382000" cy="2757678"/>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First Step: “Naming” </a:t>
            </a:r>
            <a:r>
              <a:rPr lang="en-US" sz="2800" dirty="0" err="1" smtClean="0">
                <a:solidFill>
                  <a:srgbClr xmlns:mc="http://schemas.openxmlformats.org/markup-compatibility/2006" xmlns:a14="http://schemas.microsoft.com/office/drawing/2007/7/7/main" val="0070C0" mc:Ignorable=""/>
                </a:solidFill>
                <a:latin typeface="Calibri" pitchFamily="34" charset="0"/>
                <a:cs typeface="Calibri" pitchFamily="34" charset="0"/>
              </a:rPr>
              <a:t>subterms</a:t>
            </a:r>
            <a:endPar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implies f(x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f(y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y</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a:t>
            </a:r>
          </a:p>
          <a:p>
            <a:pPr marL="384954" lvl="0" indent="-384954" algn="ctr">
              <a:lnSpc>
                <a:spcPct val="90000"/>
              </a:lnSpc>
              <a:spcBef>
                <a:spcPct val="20000"/>
              </a:spcBef>
              <a:buSzPct val="90000"/>
            </a:pPr>
            <a:endParaRPr lang="en-US" sz="280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lvl="0" indent="-384954" algn="ctr">
              <a:lnSpc>
                <a:spcPct val="90000"/>
              </a:lnSpc>
              <a:spcBef>
                <a:spcPct val="20000"/>
              </a:spcBef>
              <a:buSzPct val="90000"/>
            </a:pPr>
            <a:endParaRPr kumimoji="0" lang="en-US" sz="2800" b="0" u="none" strike="noStrike" kern="1200" cap="none" spc="0" normalizeH="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v</a:t>
            </a:r>
            <a:r>
              <a:rPr lang="en-US" baseline="-25000" dirty="0" smtClean="0">
                <a:cs typeface="Calibri" pitchFamily="34" charset="0"/>
                <a:sym typeface="Symbol"/>
              </a:rPr>
              <a:t>3</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a:t>
            </a:r>
            <a:r>
              <a:rPr lang="en-US" dirty="0" smtClean="0">
                <a:solidFill>
                  <a:srgbClr xmlns:mc="http://schemas.openxmlformats.org/markup-compatibility/2006" xmlns:a14="http://schemas.microsoft.com/office/drawing/2007/7/7/main" val="0070C0" mc:Ignorable=""/>
                </a:solidFill>
                <a:cs typeface="Calibri" pitchFamily="34" charset="0"/>
                <a:sym typeface="Symbol"/>
              </a:rPr>
              <a:t>f(b, 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2</a:t>
            </a:r>
            <a:r>
              <a:rPr lang="en-US" dirty="0" smtClean="0">
                <a:solidFill>
                  <a:srgbClr xmlns:mc="http://schemas.openxmlformats.org/markup-compatibility/2006" xmlns:a14="http://schemas.microsoft.com/office/drawing/2007/7/7/main" val="0070C0" mc:Ignorable=""/>
                </a:solidFill>
                <a:cs typeface="Calibri" pitchFamily="34" charset="0"/>
                <a:sym typeface="Symbol"/>
              </a:rPr>
              <a:t>)</a:t>
            </a: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p>
        </p:txBody>
      </p:sp>
      <p:sp>
        <p:nvSpPr>
          <p:cNvPr id="18" name="Content Placeholder 2"/>
          <p:cNvSpPr txBox="1">
            <a:spLocks/>
          </p:cNvSpPr>
          <p:nvPr/>
        </p:nvSpPr>
        <p:spPr>
          <a:xfrm>
            <a:off x="395515" y="2894399"/>
            <a:ext cx="8382000" cy="2757678"/>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First Step: “Naming” </a:t>
            </a:r>
            <a:r>
              <a:rPr lang="en-US" sz="2800" dirty="0" err="1" smtClean="0">
                <a:solidFill>
                  <a:srgbClr xmlns:mc="http://schemas.openxmlformats.org/markup-compatibility/2006" xmlns:a14="http://schemas.microsoft.com/office/drawing/2007/7/7/main" val="0070C0" mc:Ignorable=""/>
                </a:solidFill>
                <a:latin typeface="Calibri" pitchFamily="34" charset="0"/>
                <a:cs typeface="Calibri" pitchFamily="34" charset="0"/>
              </a:rPr>
              <a:t>subterms</a:t>
            </a:r>
            <a:endPar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implies f(x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f(y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y</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a:t>
            </a:r>
          </a:p>
          <a:p>
            <a:pPr marL="384954" lvl="0" indent="-384954" algn="ctr">
              <a:lnSpc>
                <a:spcPct val="90000"/>
              </a:lnSpc>
              <a:spcBef>
                <a:spcPct val="20000"/>
              </a:spcBef>
              <a:buSzPct val="90000"/>
            </a:pPr>
            <a:endParaRPr lang="en-US" sz="280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lvl="0" indent="-384954" algn="ctr">
              <a:lnSpc>
                <a:spcPct val="90000"/>
              </a:lnSpc>
              <a:spcBef>
                <a:spcPct val="20000"/>
              </a:spcBef>
              <a:buSzPct val="90000"/>
            </a:pPr>
            <a:endParaRPr kumimoji="0" lang="en-US" sz="2800" b="0" u="none" strike="noStrike" kern="1200" cap="none" spc="0" normalizeH="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v</a:t>
            </a:r>
            <a:r>
              <a:rPr lang="en-US" baseline="-25000" dirty="0" smtClean="0">
                <a:cs typeface="Calibri" pitchFamily="34" charset="0"/>
                <a:sym typeface="Symbol"/>
              </a:rPr>
              <a:t>3</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4</a:t>
            </a:r>
            <a:endParaRPr lang="en-US" dirty="0" smtClean="0">
              <a:solidFill>
                <a:srgbClr xmlns:mc="http://schemas.openxmlformats.org/markup-compatibility/2006" xmlns:a14="http://schemas.microsoft.com/office/drawing/2007/7/7/main" val="0070C0" mc:Ignorable=""/>
              </a:solidFill>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4</a:t>
            </a:r>
            <a:r>
              <a:rPr lang="en-US" dirty="0" smtClean="0">
                <a:solidFill>
                  <a:srgbClr xmlns:mc="http://schemas.openxmlformats.org/markup-compatibility/2006" xmlns:a14="http://schemas.microsoft.com/office/drawing/2007/7/7/main" val="0070C0" mc:Ignorable=""/>
                </a:solidFill>
                <a:cs typeface="Calibri" pitchFamily="34" charset="0"/>
                <a:sym typeface="Symbol"/>
              </a:rPr>
              <a:t>  </a:t>
            </a:r>
            <a:r>
              <a:rPr lang="en-US" dirty="0" smtClean="0">
                <a:solidFill>
                  <a:srgbClr xmlns:mc="http://schemas.openxmlformats.org/markup-compatibility/2006" xmlns:a14="http://schemas.microsoft.com/office/drawing/2007/7/7/main" val="0070C0" mc:Ignorable=""/>
                </a:solidFill>
                <a:cs typeface="Calibri" pitchFamily="34" charset="0"/>
              </a:rPr>
              <a:t>f(b,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2</a:t>
            </a:r>
            <a:r>
              <a:rPr lang="en-US" dirty="0" smtClean="0">
                <a:solidFill>
                  <a:srgbClr xmlns:mc="http://schemas.openxmlformats.org/markup-compatibility/2006" xmlns:a14="http://schemas.microsoft.com/office/drawing/2007/7/7/main" val="0070C0" mc:Ignorable=""/>
                </a:solidFill>
                <a:cs typeface="Calibri" pitchFamily="34" charset="0"/>
              </a:rPr>
              <a:t>)</a:t>
            </a:r>
          </a:p>
        </p:txBody>
      </p:sp>
      <p:sp>
        <p:nvSpPr>
          <p:cNvPr id="18" name="Content Placeholder 2"/>
          <p:cNvSpPr txBox="1">
            <a:spLocks/>
          </p:cNvSpPr>
          <p:nvPr/>
        </p:nvSpPr>
        <p:spPr>
          <a:xfrm>
            <a:off x="395515" y="2894399"/>
            <a:ext cx="8382000" cy="2757678"/>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First Step: “Naming” </a:t>
            </a:r>
            <a:r>
              <a:rPr lang="en-US" sz="2800" dirty="0" err="1" smtClean="0">
                <a:solidFill>
                  <a:srgbClr xmlns:mc="http://schemas.openxmlformats.org/markup-compatibility/2006" xmlns:a14="http://schemas.microsoft.com/office/drawing/2007/7/7/main" val="0070C0" mc:Ignorable=""/>
                </a:solidFill>
                <a:latin typeface="Calibri" pitchFamily="34" charset="0"/>
                <a:cs typeface="Calibri" pitchFamily="34" charset="0"/>
              </a:rPr>
              <a:t>subterms</a:t>
            </a:r>
            <a:endPar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implies f(x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f(y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y</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a:t>
            </a:r>
          </a:p>
          <a:p>
            <a:pPr marL="384954" lvl="0" indent="-384954" algn="ctr">
              <a:lnSpc>
                <a:spcPct val="90000"/>
              </a:lnSpc>
              <a:spcBef>
                <a:spcPct val="20000"/>
              </a:spcBef>
              <a:buSzPct val="90000"/>
            </a:pPr>
            <a:endParaRPr lang="en-US" sz="280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lvl="0" indent="-384954" algn="ctr">
              <a:lnSpc>
                <a:spcPct val="90000"/>
              </a:lnSpc>
              <a:spcBef>
                <a:spcPct val="20000"/>
              </a:spcBef>
              <a:buSzPct val="90000"/>
            </a:pPr>
            <a:endParaRPr kumimoji="0" lang="en-US" sz="2800" b="0" u="none" strike="noStrike" kern="1200" cap="none" spc="0" normalizeH="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v</a:t>
            </a:r>
            <a:r>
              <a:rPr lang="en-US" baseline="-25000" dirty="0" smtClean="0">
                <a:cs typeface="Calibri" pitchFamily="34" charset="0"/>
                <a:sym typeface="Symbol"/>
              </a:rPr>
              <a:t>3</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821119"/>
            <a:ext cx="8382000" cy="861774"/>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chemeClr val="bg1"/>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x</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implies f(x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x</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f(y</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y</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a:t>
            </a:r>
          </a:p>
        </p:txBody>
      </p:sp>
      <p:sp>
        <p:nvSpPr>
          <p:cNvPr id="5" name="Oval 4"/>
          <p:cNvSpPr/>
          <p:nvPr/>
        </p:nvSpPr>
        <p:spPr bwMode="auto">
          <a:xfrm>
            <a:off x="158206" y="3102749"/>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chemeClr val="bg1"/>
                </a:solidFill>
                <a:latin typeface="Calibri" pitchFamily="34" charset="0"/>
                <a:cs typeface="Calibri" pitchFamily="34" charset="0"/>
              </a:rPr>
              <a:t>a,b,c,s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3318692"/>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438078" y="3359332"/>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1</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9" name="Oval 8"/>
          <p:cNvSpPr/>
          <p:nvPr/>
        </p:nvSpPr>
        <p:spPr bwMode="auto">
          <a:xfrm>
            <a:off x="4770764" y="3356849"/>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2</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1" name="Oval 10"/>
          <p:cNvSpPr/>
          <p:nvPr/>
        </p:nvSpPr>
        <p:spPr bwMode="auto">
          <a:xfrm>
            <a:off x="6108785" y="3359332"/>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3</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2" name="Oval 11"/>
          <p:cNvSpPr/>
          <p:nvPr/>
        </p:nvSpPr>
        <p:spPr bwMode="auto">
          <a:xfrm>
            <a:off x="7441471" y="3356849"/>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4</a:t>
            </a:r>
            <a:endParaRPr kumimoji="0" lang="en-US" sz="24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logic?</a:t>
            </a:r>
            <a:endParaRPr lang="en-US" dirty="0"/>
          </a:p>
        </p:txBody>
      </p:sp>
      <p:sp>
        <p:nvSpPr>
          <p:cNvPr id="3" name="Content Placeholder 2"/>
          <p:cNvSpPr>
            <a:spLocks noGrp="1"/>
          </p:cNvSpPr>
          <p:nvPr>
            <p:ph idx="1"/>
          </p:nvPr>
        </p:nvSpPr>
        <p:spPr>
          <a:xfrm>
            <a:off x="381000" y="1412875"/>
            <a:ext cx="8382000" cy="4610493"/>
          </a:xfrm>
        </p:spPr>
        <p:txBody>
          <a:bodyPr/>
          <a:lstStyle/>
          <a:p>
            <a:r>
              <a:rPr lang="en-US" dirty="0" smtClean="0">
                <a:solidFill>
                  <a:srgbClr xmlns:mc="http://schemas.openxmlformats.org/markup-compatibility/2006" xmlns:a14="http://schemas.microsoft.com/office/drawing/2007/7/7/main" val="FF0000" mc:Ignorable=""/>
                </a:solidFill>
              </a:rPr>
              <a:t>Logic studies the relationship between language, meaning, and (proof) method. </a:t>
            </a:r>
          </a:p>
          <a:p>
            <a:r>
              <a:rPr lang="en-US" dirty="0" smtClean="0"/>
              <a:t>A logic consists of a language in which (well-formed) sentences are expressed. </a:t>
            </a:r>
          </a:p>
          <a:p>
            <a:r>
              <a:rPr lang="en-US" dirty="0" smtClean="0"/>
              <a:t>A semantic that distinguishes the valid sentences from the refutable ones.</a:t>
            </a:r>
          </a:p>
          <a:p>
            <a:r>
              <a:rPr lang="en-US" dirty="0" smtClean="0"/>
              <a:t>A proof system for constructing arguments justifying valid sentences.</a:t>
            </a:r>
          </a:p>
          <a:p>
            <a:r>
              <a:rPr lang="en-US" dirty="0" smtClean="0"/>
              <a:t>Examples of logics include </a:t>
            </a:r>
            <a:r>
              <a:rPr lang="en-US" dirty="0" smtClean="0">
                <a:solidFill>
                  <a:srgbClr xmlns:mc="http://schemas.openxmlformats.org/markup-compatibility/2006" xmlns:a14="http://schemas.microsoft.com/office/drawing/2007/7/7/main" val="FF0000" mc:Ignorable=""/>
                </a:solidFill>
              </a:rPr>
              <a:t>propositional logic</a:t>
            </a:r>
            <a:r>
              <a:rPr lang="en-US" dirty="0" smtClean="0"/>
              <a:t>, </a:t>
            </a:r>
            <a:r>
              <a:rPr lang="en-US" dirty="0" err="1" smtClean="0">
                <a:solidFill>
                  <a:srgbClr xmlns:mc="http://schemas.openxmlformats.org/markup-compatibility/2006" xmlns:a14="http://schemas.microsoft.com/office/drawing/2007/7/7/main" val="FF0000" mc:Ignorable=""/>
                </a:solidFill>
              </a:rPr>
              <a:t>equational</a:t>
            </a:r>
            <a:r>
              <a:rPr lang="en-US" dirty="0" smtClean="0">
                <a:solidFill>
                  <a:srgbClr xmlns:mc="http://schemas.openxmlformats.org/markup-compatibility/2006" xmlns:a14="http://schemas.microsoft.com/office/drawing/2007/7/7/main" val="FF0000" mc:Ignorable=""/>
                </a:solidFill>
              </a:rPr>
              <a:t> logic</a:t>
            </a:r>
            <a:r>
              <a:rPr lang="en-US" dirty="0" smtClean="0"/>
              <a:t>, </a:t>
            </a:r>
            <a:r>
              <a:rPr lang="en-US" dirty="0" smtClean="0">
                <a:solidFill>
                  <a:srgbClr xmlns:mc="http://schemas.openxmlformats.org/markup-compatibility/2006" xmlns:a14="http://schemas.microsoft.com/office/drawing/2007/7/7/main" val="FF0000" mc:Ignorable=""/>
                </a:solidFill>
              </a:rPr>
              <a:t>first-order logic</a:t>
            </a:r>
            <a:r>
              <a:rPr lang="en-US" dirty="0" smtClean="0"/>
              <a:t>, higher-order logic, and modal logics.</a:t>
            </a:r>
            <a:endParaRPr lang="en-US" dirty="0">
              <a:solidFill>
                <a:srgbClr xmlns:mc="http://schemas.openxmlformats.org/markup-compatibility/2006" xmlns:a14="http://schemas.microsoft.com/office/drawing/2007/7/7/main" val="FF0000" mc:Ignorable=""/>
              </a:solidFill>
            </a:endParaRPr>
          </a:p>
        </p:txBody>
      </p:sp>
    </p:spTree>
    <p:extLst>
      <p:ext uri="{BB962C8B-B14F-4D97-AF65-F5344CB8AC3E}">
        <p14:creationId xmlns:p14="http://schemas.microsoft.com/office/powerpoint/2007/7/12/main" val="3466109136"/>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v</a:t>
            </a:r>
            <a:r>
              <a:rPr lang="en-US" baseline="-25000" dirty="0" smtClean="0">
                <a:cs typeface="Calibri" pitchFamily="34" charset="0"/>
                <a:sym typeface="Symbol"/>
              </a:rPr>
              <a:t>3</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a:t>
            </a:r>
            <a:r>
              <a:rPr lang="en-US" dirty="0" smtClean="0">
                <a:solidFill>
                  <a:srgbClr xmlns:mc="http://schemas.openxmlformats.org/markup-compatibility/2006" xmlns:a14="http://schemas.microsoft.com/office/drawing/2007/7/7/main" val="FF0000" mc:Ignorable=""/>
                </a:solidFill>
                <a:cs typeface="Calibri" pitchFamily="34" charset="0"/>
                <a:sym typeface="Symbol"/>
              </a:rPr>
              <a:t>d</a:t>
            </a:r>
            <a:r>
              <a:rPr lang="en-US" dirty="0" smtClean="0">
                <a:cs typeface="Calibri" pitchFamily="34" charset="0"/>
                <a:sym typeface="Symbol"/>
              </a:rPr>
              <a:t>), v</a:t>
            </a:r>
            <a:r>
              <a:rPr lang="en-US" baseline="-25000" dirty="0" smtClean="0">
                <a:cs typeface="Calibri" pitchFamily="34" charset="0"/>
                <a:sym typeface="Symbol"/>
              </a:rPr>
              <a:t>2</a:t>
            </a:r>
            <a:r>
              <a:rPr lang="en-US" dirty="0" smtClean="0">
                <a:cs typeface="Calibri" pitchFamily="34" charset="0"/>
                <a:sym typeface="Symbol"/>
              </a:rPr>
              <a:t>  g(</a:t>
            </a:r>
            <a:r>
              <a:rPr lang="en-US" dirty="0" smtClean="0">
                <a:solidFill>
                  <a:srgbClr xmlns:mc="http://schemas.openxmlformats.org/markup-compatibility/2006" xmlns:a14="http://schemas.microsoft.com/office/drawing/2007/7/7/main" val="FF0000" mc:Ignorable=""/>
                </a:solidFill>
                <a:cs typeface="Calibri" pitchFamily="34" charset="0"/>
                <a:sym typeface="Symbol"/>
              </a:rPr>
              <a:t>e</a:t>
            </a:r>
            <a:r>
              <a:rPr lang="en-US" dirty="0" smtClean="0">
                <a:cs typeface="Calibri" pitchFamily="34" charset="0"/>
                <a:sym typeface="Symbol"/>
              </a:rPr>
              <a:t>),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821119"/>
            <a:ext cx="8382000" cy="1335750"/>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chemeClr val="bg1"/>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x</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implies f(x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x</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f(y</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y</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a:t>
            </a:r>
          </a:p>
          <a:p>
            <a:pPr marL="384954" indent="-384954" algn="ctr">
              <a:lnSpc>
                <a:spcPct val="90000"/>
              </a:lnSpc>
              <a:spcBef>
                <a:spcPct val="20000"/>
              </a:spcBef>
              <a:buSzPct val="90000"/>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d</a:t>
            </a:r>
            <a:r>
              <a:rPr lang="en-US" sz="2800" dirty="0" smtClean="0">
                <a:solidFill>
                  <a:schemeClr val="bg1"/>
                </a:solidFill>
                <a:latin typeface="Calibri" pitchFamily="34" charset="0"/>
                <a:cs typeface="Calibri" pitchFamily="34" charset="0"/>
              </a:rPr>
              <a:t> = </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e</a:t>
            </a:r>
            <a:r>
              <a:rPr lang="en-US" sz="2800" dirty="0" smtClean="0">
                <a:solidFill>
                  <a:schemeClr val="bg1"/>
                </a:solidFill>
                <a:latin typeface="Calibri" pitchFamily="34" charset="0"/>
                <a:cs typeface="Calibri" pitchFamily="34" charset="0"/>
              </a:rPr>
              <a:t> implies g(</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d</a:t>
            </a:r>
            <a:r>
              <a:rPr lang="en-US" sz="2800" dirty="0" smtClean="0">
                <a:solidFill>
                  <a:schemeClr val="bg1"/>
                </a:solidFill>
                <a:latin typeface="Calibri" pitchFamily="34" charset="0"/>
                <a:cs typeface="Calibri" pitchFamily="34" charset="0"/>
              </a:rPr>
              <a:t>) = g(</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e</a:t>
            </a:r>
            <a:r>
              <a:rPr lang="en-US" sz="2800" dirty="0" smtClean="0">
                <a:solidFill>
                  <a:schemeClr val="bg1"/>
                </a:solidFill>
                <a:latin typeface="Calibri" pitchFamily="34" charset="0"/>
                <a:cs typeface="Calibri" pitchFamily="34" charset="0"/>
              </a:rPr>
              <a:t>)</a:t>
            </a: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5" name="Oval 4"/>
          <p:cNvSpPr/>
          <p:nvPr/>
        </p:nvSpPr>
        <p:spPr bwMode="auto">
          <a:xfrm>
            <a:off x="158206" y="3102749"/>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chemeClr val="bg1"/>
                </a:solidFill>
                <a:latin typeface="Calibri" pitchFamily="34" charset="0"/>
                <a:cs typeface="Calibri" pitchFamily="34" charset="0"/>
              </a:rPr>
              <a:t>a,b,c,s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3318692"/>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d</a:t>
            </a:r>
            <a:r>
              <a:rPr lang="en-US" sz="2400" dirty="0" err="1" smtClean="0">
                <a:solidFill>
                  <a:schemeClr val="bg1"/>
                </a:solidFill>
                <a:latin typeface="Calibri" pitchFamily="34" charset="0"/>
                <a:cs typeface="Calibri" pitchFamily="34" charset="0"/>
              </a:rPr>
              <a:t>,</a:t>
            </a:r>
            <a:r>
              <a:rPr lang="en-US" sz="240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e</a:t>
            </a:r>
            <a:r>
              <a:rPr lang="en-US" sz="2400" dirty="0" err="1" smtClean="0">
                <a:solidFill>
                  <a:schemeClr val="bg1"/>
                </a:solidFill>
                <a:latin typeface="Calibri" pitchFamily="34" charset="0"/>
                <a:cs typeface="Calibri" pitchFamily="34" charset="0"/>
              </a:rPr>
              <a:t>,t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438078" y="3359332"/>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1</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9" name="Oval 8"/>
          <p:cNvSpPr/>
          <p:nvPr/>
        </p:nvSpPr>
        <p:spPr bwMode="auto">
          <a:xfrm>
            <a:off x="4770764" y="3356849"/>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2</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1" name="Oval 10"/>
          <p:cNvSpPr/>
          <p:nvPr/>
        </p:nvSpPr>
        <p:spPr bwMode="auto">
          <a:xfrm>
            <a:off x="6108785" y="3359332"/>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3</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2" name="Oval 11"/>
          <p:cNvSpPr/>
          <p:nvPr/>
        </p:nvSpPr>
        <p:spPr bwMode="auto">
          <a:xfrm>
            <a:off x="7441471" y="3356849"/>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4</a:t>
            </a:r>
            <a:endParaRPr kumimoji="0" lang="en-US" sz="24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v</a:t>
            </a:r>
            <a:r>
              <a:rPr lang="en-US" baseline="-25000" dirty="0" smtClean="0">
                <a:cs typeface="Calibri" pitchFamily="34" charset="0"/>
                <a:sym typeface="Symbol"/>
              </a:rPr>
              <a:t>3</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endParaRPr lang="en-US" dirty="0" smtClean="0">
              <a:cs typeface="Calibri" pitchFamily="34" charset="0"/>
              <a:sym typeface="Symbol"/>
            </a:endParaRPr>
          </a:p>
          <a:p>
            <a:pPr algn="ctr">
              <a:buNone/>
            </a:pP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1</a:t>
            </a:r>
            <a:r>
              <a:rPr lang="en-US" dirty="0" smtClean="0">
                <a:cs typeface="Calibri" pitchFamily="34" charset="0"/>
                <a:sym typeface="Symbol"/>
              </a:rPr>
              <a:t>  g(</a:t>
            </a:r>
            <a:r>
              <a:rPr lang="en-US" dirty="0" smtClean="0">
                <a:solidFill>
                  <a:srgbClr xmlns:mc="http://schemas.openxmlformats.org/markup-compatibility/2006" xmlns:a14="http://schemas.microsoft.com/office/drawing/2007/7/7/main" val="FF0000" mc:Ignorable=""/>
                </a:solidFill>
                <a:cs typeface="Calibri" pitchFamily="34" charset="0"/>
                <a:sym typeface="Symbol"/>
              </a:rPr>
              <a:t>d</a:t>
            </a:r>
            <a:r>
              <a:rPr lang="en-US" dirty="0" smtClean="0">
                <a:cs typeface="Calibri" pitchFamily="34" charset="0"/>
                <a:sym typeface="Symbol"/>
              </a:rPr>
              <a:t>),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2</a:t>
            </a:r>
            <a:r>
              <a:rPr lang="en-US" dirty="0" smtClean="0">
                <a:cs typeface="Calibri" pitchFamily="34" charset="0"/>
                <a:sym typeface="Symbol"/>
              </a:rPr>
              <a:t>  g(</a:t>
            </a:r>
            <a:r>
              <a:rPr lang="en-US" dirty="0" smtClean="0">
                <a:solidFill>
                  <a:srgbClr xmlns:mc="http://schemas.openxmlformats.org/markup-compatibility/2006" xmlns:a14="http://schemas.microsoft.com/office/drawing/2007/7/7/main" val="FF0000" mc:Ignorable=""/>
                </a:solidFill>
                <a:cs typeface="Calibri" pitchFamily="34" charset="0"/>
                <a:sym typeface="Symbol"/>
              </a:rPr>
              <a:t>e</a:t>
            </a:r>
            <a:r>
              <a:rPr lang="en-US" dirty="0" smtClean="0">
                <a:cs typeface="Calibri" pitchFamily="34" charset="0"/>
                <a:sym typeface="Symbol"/>
              </a:rPr>
              <a:t>),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821119"/>
            <a:ext cx="8382000" cy="1335750"/>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chemeClr val="bg1"/>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x</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implies f(x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x</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f(y</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y</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a:t>
            </a:r>
          </a:p>
          <a:p>
            <a:pPr marL="384954" indent="-384954" algn="ctr">
              <a:lnSpc>
                <a:spcPct val="90000"/>
              </a:lnSpc>
              <a:spcBef>
                <a:spcPct val="20000"/>
              </a:spcBef>
              <a:buSzPct val="90000"/>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d</a:t>
            </a:r>
            <a:r>
              <a:rPr lang="en-US" sz="2800" dirty="0" smtClean="0">
                <a:solidFill>
                  <a:schemeClr val="bg1"/>
                </a:solidFill>
                <a:latin typeface="Calibri" pitchFamily="34" charset="0"/>
                <a:cs typeface="Calibri" pitchFamily="34" charset="0"/>
              </a:rPr>
              <a:t> = </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e</a:t>
            </a:r>
            <a:r>
              <a:rPr lang="en-US" sz="2800" dirty="0" smtClean="0">
                <a:solidFill>
                  <a:schemeClr val="bg1"/>
                </a:solidFill>
                <a:latin typeface="Calibri" pitchFamily="34" charset="0"/>
                <a:cs typeface="Calibri" pitchFamily="34" charset="0"/>
              </a:rPr>
              <a:t> implies </a:t>
            </a:r>
            <a:r>
              <a:rPr lang="en-US" sz="28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70C0" mc:Ignorable=""/>
                </a:solidFill>
                <a:cs typeface="Calibri" pitchFamily="34" charset="0"/>
                <a:sym typeface="Symbol"/>
              </a:rPr>
              <a:t>1</a:t>
            </a:r>
            <a:r>
              <a:rPr lang="en-US" sz="2800" baseline="-25000" dirty="0" smtClean="0">
                <a:solidFill>
                  <a:srgbClr xmlns:mc="http://schemas.openxmlformats.org/markup-compatibility/2006" xmlns:a14="http://schemas.microsoft.com/office/drawing/2007/7/7/main" val="FF0000" mc:Ignorable=""/>
                </a:solidFill>
                <a:cs typeface="Calibri" pitchFamily="34" charset="0"/>
                <a:sym typeface="Symbol"/>
              </a:rPr>
              <a:t> </a:t>
            </a:r>
            <a:r>
              <a:rPr lang="en-US" sz="2800" dirty="0" smtClean="0">
                <a:solidFill>
                  <a:schemeClr val="bg1"/>
                </a:solidFill>
                <a:latin typeface="Calibri" pitchFamily="34" charset="0"/>
                <a:cs typeface="Calibri" pitchFamily="34" charset="0"/>
              </a:rPr>
              <a:t>= </a:t>
            </a:r>
            <a:r>
              <a:rPr lang="en-US" sz="28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70C0" mc:Ignorable=""/>
                </a:solidFill>
                <a:cs typeface="Calibri" pitchFamily="34" charset="0"/>
                <a:sym typeface="Symbol"/>
              </a:rPr>
              <a:t>2</a:t>
            </a:r>
            <a:endPar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p:txBody>
      </p:sp>
      <p:sp>
        <p:nvSpPr>
          <p:cNvPr id="5" name="Oval 4"/>
          <p:cNvSpPr/>
          <p:nvPr/>
        </p:nvSpPr>
        <p:spPr bwMode="auto">
          <a:xfrm>
            <a:off x="158206" y="3102749"/>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chemeClr val="bg1"/>
                </a:solidFill>
                <a:latin typeface="Calibri" pitchFamily="34" charset="0"/>
                <a:cs typeface="Calibri" pitchFamily="34" charset="0"/>
              </a:rPr>
              <a:t>a,b,c,s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3318692"/>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d</a:t>
            </a:r>
            <a:r>
              <a:rPr lang="en-US" sz="2400" dirty="0" err="1" smtClean="0">
                <a:solidFill>
                  <a:schemeClr val="bg1"/>
                </a:solidFill>
                <a:latin typeface="Calibri" pitchFamily="34" charset="0"/>
                <a:cs typeface="Calibri" pitchFamily="34" charset="0"/>
              </a:rPr>
              <a:t>,</a:t>
            </a:r>
            <a:r>
              <a:rPr lang="en-US" sz="240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e</a:t>
            </a:r>
            <a:r>
              <a:rPr lang="en-US" sz="2400" dirty="0" err="1" smtClean="0">
                <a:solidFill>
                  <a:schemeClr val="bg1"/>
                </a:solidFill>
                <a:latin typeface="Calibri" pitchFamily="34" charset="0"/>
                <a:cs typeface="Calibri" pitchFamily="34" charset="0"/>
              </a:rPr>
              <a:t>,t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438078" y="3359332"/>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70C0" mc:Ignorable=""/>
                </a:solidFill>
                <a:cs typeface="Calibri" pitchFamily="34" charset="0"/>
                <a:sym typeface="Symbol"/>
              </a:rPr>
              <a:t>1</a:t>
            </a:r>
            <a:endParaRPr kumimoji="0" lang="en-US" sz="2400" b="0" u="none" strike="noStrike" cap="none" normalizeH="0" baseline="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p:txBody>
      </p:sp>
      <p:sp>
        <p:nvSpPr>
          <p:cNvPr id="9" name="Oval 8"/>
          <p:cNvSpPr/>
          <p:nvPr/>
        </p:nvSpPr>
        <p:spPr bwMode="auto">
          <a:xfrm>
            <a:off x="4770764" y="3356849"/>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70C0" mc:Ignorable=""/>
                </a:solidFill>
                <a:cs typeface="Calibri" pitchFamily="34" charset="0"/>
                <a:sym typeface="Symbol"/>
              </a:rPr>
              <a:t>2</a:t>
            </a:r>
            <a:endParaRPr kumimoji="0" lang="en-US" sz="2400" b="0" u="none" strike="noStrike" cap="none" normalizeH="0" baseline="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p:txBody>
      </p:sp>
      <p:sp>
        <p:nvSpPr>
          <p:cNvPr id="11" name="Oval 10"/>
          <p:cNvSpPr/>
          <p:nvPr/>
        </p:nvSpPr>
        <p:spPr bwMode="auto">
          <a:xfrm>
            <a:off x="6108785" y="3359332"/>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3</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2" name="Oval 11"/>
          <p:cNvSpPr/>
          <p:nvPr/>
        </p:nvSpPr>
        <p:spPr bwMode="auto">
          <a:xfrm>
            <a:off x="7441471" y="3356849"/>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4</a:t>
            </a:r>
            <a:endParaRPr kumimoji="0" lang="en-US" sz="24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v</a:t>
            </a:r>
            <a:r>
              <a:rPr lang="en-US" baseline="-25000" dirty="0" smtClean="0">
                <a:cs typeface="Calibri" pitchFamily="34" charset="0"/>
                <a:sym typeface="Symbol"/>
              </a:rPr>
              <a:t>3</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endParaRPr lang="en-US" dirty="0" smtClean="0">
              <a:cs typeface="Calibri" pitchFamily="34" charset="0"/>
              <a:sym typeface="Symbol"/>
            </a:endParaRPr>
          </a:p>
          <a:p>
            <a:pPr algn="ctr">
              <a:buNone/>
            </a:pP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1</a:t>
            </a:r>
            <a:r>
              <a:rPr lang="en-US"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g(</a:t>
            </a:r>
            <a:r>
              <a:rPr lang="en-US" dirty="0" smtClean="0">
                <a:solidFill>
                  <a:srgbClr xmlns:mc="http://schemas.openxmlformats.org/markup-compatibility/2006" xmlns:a14="http://schemas.microsoft.com/office/drawing/2007/7/7/main" val="FF0000" mc:Ignorable=""/>
                </a:solidFill>
                <a:cs typeface="Calibri" pitchFamily="34" charset="0"/>
                <a:sym typeface="Symbol"/>
              </a:rPr>
              <a:t>d</a:t>
            </a:r>
            <a:r>
              <a:rPr lang="en-US" dirty="0" smtClean="0">
                <a:cs typeface="Calibri" pitchFamily="34" charset="0"/>
                <a:sym typeface="Symbol"/>
              </a:rPr>
              <a:t>),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2</a:t>
            </a:r>
            <a:r>
              <a:rPr lang="en-US" dirty="0" smtClean="0">
                <a:cs typeface="Calibri" pitchFamily="34" charset="0"/>
                <a:sym typeface="Symbol"/>
              </a:rPr>
              <a:t>  g(</a:t>
            </a:r>
            <a:r>
              <a:rPr lang="en-US" dirty="0" smtClean="0">
                <a:solidFill>
                  <a:srgbClr xmlns:mc="http://schemas.openxmlformats.org/markup-compatibility/2006" xmlns:a14="http://schemas.microsoft.com/office/drawing/2007/7/7/main" val="FF0000" mc:Ignorable=""/>
                </a:solidFill>
                <a:cs typeface="Calibri" pitchFamily="34" charset="0"/>
                <a:sym typeface="Symbol"/>
              </a:rPr>
              <a:t>e</a:t>
            </a:r>
            <a:r>
              <a:rPr lang="en-US" dirty="0" smtClean="0">
                <a:cs typeface="Calibri" pitchFamily="34" charset="0"/>
                <a:sym typeface="Symbol"/>
              </a:rPr>
              <a:t>),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821119"/>
            <a:ext cx="8382000" cy="1335750"/>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chemeClr val="bg1"/>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x</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implies f(x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x</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f(y</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y</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a:t>
            </a:r>
          </a:p>
          <a:p>
            <a:pPr marL="384954" indent="-384954" algn="ctr">
              <a:lnSpc>
                <a:spcPct val="90000"/>
              </a:lnSpc>
              <a:spcBef>
                <a:spcPct val="20000"/>
              </a:spcBef>
              <a:buSzPct val="90000"/>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d</a:t>
            </a:r>
            <a:r>
              <a:rPr lang="en-US" sz="2800" dirty="0" smtClean="0">
                <a:solidFill>
                  <a:schemeClr val="bg1"/>
                </a:solidFill>
                <a:latin typeface="Calibri" pitchFamily="34" charset="0"/>
                <a:cs typeface="Calibri" pitchFamily="34" charset="0"/>
              </a:rPr>
              <a:t> = </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e</a:t>
            </a:r>
            <a:r>
              <a:rPr lang="en-US" sz="2800" dirty="0" smtClean="0">
                <a:solidFill>
                  <a:schemeClr val="bg1"/>
                </a:solidFill>
                <a:latin typeface="Calibri" pitchFamily="34" charset="0"/>
                <a:cs typeface="Calibri" pitchFamily="34" charset="0"/>
              </a:rPr>
              <a:t> implies </a:t>
            </a:r>
            <a:r>
              <a:rPr lang="en-US" sz="28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70C0" mc:Ignorable=""/>
                </a:solidFill>
                <a:cs typeface="Calibri" pitchFamily="34" charset="0"/>
                <a:sym typeface="Symbol"/>
              </a:rPr>
              <a:t>1</a:t>
            </a:r>
            <a:r>
              <a:rPr lang="en-US" sz="2800" baseline="-25000" dirty="0" smtClean="0">
                <a:solidFill>
                  <a:srgbClr xmlns:mc="http://schemas.openxmlformats.org/markup-compatibility/2006" xmlns:a14="http://schemas.microsoft.com/office/drawing/2007/7/7/main" val="FF0000" mc:Ignorable=""/>
                </a:solidFill>
                <a:cs typeface="Calibri" pitchFamily="34" charset="0"/>
                <a:sym typeface="Symbol"/>
              </a:rPr>
              <a:t> </a:t>
            </a:r>
            <a:r>
              <a:rPr lang="en-US" sz="2800" dirty="0" smtClean="0">
                <a:solidFill>
                  <a:schemeClr val="bg1"/>
                </a:solidFill>
                <a:latin typeface="Calibri" pitchFamily="34" charset="0"/>
                <a:cs typeface="Calibri" pitchFamily="34" charset="0"/>
              </a:rPr>
              <a:t>= </a:t>
            </a:r>
            <a:r>
              <a:rPr lang="en-US" sz="28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70C0" mc:Ignorable=""/>
                </a:solidFill>
                <a:cs typeface="Calibri" pitchFamily="34" charset="0"/>
                <a:sym typeface="Symbol"/>
              </a:rPr>
              <a:t>2</a:t>
            </a:r>
            <a:endPar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p:txBody>
      </p:sp>
      <p:sp>
        <p:nvSpPr>
          <p:cNvPr id="5" name="Oval 4"/>
          <p:cNvSpPr/>
          <p:nvPr/>
        </p:nvSpPr>
        <p:spPr bwMode="auto">
          <a:xfrm>
            <a:off x="158206" y="3102749"/>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chemeClr val="bg1"/>
                </a:solidFill>
                <a:latin typeface="Calibri" pitchFamily="34" charset="0"/>
                <a:cs typeface="Calibri" pitchFamily="34" charset="0"/>
              </a:rPr>
              <a:t>a,b,c,s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3318692"/>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d</a:t>
            </a:r>
            <a:r>
              <a:rPr lang="en-US" sz="2400" dirty="0" err="1" smtClean="0">
                <a:solidFill>
                  <a:schemeClr val="bg1"/>
                </a:solidFill>
                <a:latin typeface="Calibri" pitchFamily="34" charset="0"/>
                <a:cs typeface="Calibri" pitchFamily="34" charset="0"/>
              </a:rPr>
              <a:t>,</a:t>
            </a:r>
            <a:r>
              <a:rPr lang="en-US" sz="240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e</a:t>
            </a:r>
            <a:r>
              <a:rPr lang="en-US" sz="2400" dirty="0" err="1" smtClean="0">
                <a:solidFill>
                  <a:schemeClr val="bg1"/>
                </a:solidFill>
                <a:latin typeface="Calibri" pitchFamily="34" charset="0"/>
                <a:cs typeface="Calibri" pitchFamily="34" charset="0"/>
              </a:rPr>
              <a:t>,t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954545" y="3235598"/>
            <a:ext cx="1357288" cy="126346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70C0" mc:Ignorable=""/>
                </a:solidFill>
                <a:cs typeface="Calibri" pitchFamily="34" charset="0"/>
                <a:sym typeface="Symbol"/>
              </a:rPr>
              <a:t>1</a:t>
            </a:r>
            <a:r>
              <a:rPr lang="en-US" sz="2400" dirty="0" smtClean="0">
                <a:solidFill>
                  <a:schemeClr val="bg1"/>
                </a:solidFill>
                <a:cs typeface="Calibri" pitchFamily="34" charset="0"/>
                <a:sym typeface="Symbol"/>
              </a:rPr>
              <a:t>,</a:t>
            </a:r>
            <a:r>
              <a:rPr lang="en-US" sz="24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70C0" mc:Ignorable=""/>
                </a:solidFill>
                <a:cs typeface="Calibri" pitchFamily="34" charset="0"/>
                <a:sym typeface="Symbol"/>
              </a:rPr>
              <a:t>2</a:t>
            </a:r>
            <a:endParaRPr kumimoji="0" lang="en-US" sz="2400" b="0" u="none" strike="noStrike" cap="none" normalizeH="0" baseline="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p:txBody>
      </p:sp>
      <p:sp>
        <p:nvSpPr>
          <p:cNvPr id="11" name="Oval 10"/>
          <p:cNvSpPr/>
          <p:nvPr/>
        </p:nvSpPr>
        <p:spPr bwMode="auto">
          <a:xfrm>
            <a:off x="6108785" y="3359332"/>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3</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2" name="Oval 11"/>
          <p:cNvSpPr/>
          <p:nvPr/>
        </p:nvSpPr>
        <p:spPr bwMode="auto">
          <a:xfrm>
            <a:off x="7441471" y="3356849"/>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4</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4" name="Rectangular Callout 13"/>
          <p:cNvSpPr/>
          <p:nvPr/>
        </p:nvSpPr>
        <p:spPr bwMode="auto">
          <a:xfrm>
            <a:off x="6082278" y="468547"/>
            <a:ext cx="2901923" cy="979714"/>
          </a:xfrm>
          <a:prstGeom prst="wedgeRectCallout">
            <a:avLst>
              <a:gd name="adj1" fmla="val -81575"/>
              <a:gd name="adj2" fmla="val 245350"/>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000" dirty="0" smtClean="0">
                <a:solidFill>
                  <a:schemeClr val="bg1"/>
                </a:solidFill>
                <a:latin typeface="Calibri" pitchFamily="34" charset="0"/>
              </a:rPr>
              <a:t>We say:</a:t>
            </a:r>
          </a:p>
          <a:p>
            <a:pPr defTabSz="1096963" fontAlgn="base">
              <a:spcBef>
                <a:spcPct val="0"/>
              </a:spcBef>
              <a:spcAft>
                <a:spcPct val="0"/>
              </a:spcAft>
            </a:pPr>
            <a:r>
              <a:rPr lang="en-US" sz="2000" dirty="0" smtClean="0">
                <a:solidFill>
                  <a:schemeClr val="bg1"/>
                </a:solidFill>
                <a:latin typeface="Calibri" pitchFamily="34" charset="0"/>
              </a:rPr>
              <a:t>v</a:t>
            </a:r>
            <a:r>
              <a:rPr lang="en-US" sz="2000" baseline="-25000" dirty="0" smtClean="0">
                <a:solidFill>
                  <a:schemeClr val="bg1"/>
                </a:solidFill>
                <a:latin typeface="Calibri" pitchFamily="34" charset="0"/>
              </a:rPr>
              <a:t>1</a:t>
            </a:r>
            <a:r>
              <a:rPr lang="en-US" sz="2000" dirty="0" smtClean="0">
                <a:solidFill>
                  <a:schemeClr val="bg1"/>
                </a:solidFill>
                <a:latin typeface="Calibri" pitchFamily="34" charset="0"/>
              </a:rPr>
              <a:t> and v</a:t>
            </a:r>
            <a:r>
              <a:rPr lang="en-US" sz="2000" baseline="-25000" dirty="0" smtClean="0">
                <a:solidFill>
                  <a:schemeClr val="bg1"/>
                </a:solidFill>
                <a:latin typeface="Calibri" pitchFamily="34" charset="0"/>
              </a:rPr>
              <a:t>2</a:t>
            </a:r>
            <a:r>
              <a:rPr lang="en-US" sz="2000" dirty="0" smtClean="0">
                <a:solidFill>
                  <a:schemeClr val="bg1"/>
                </a:solidFill>
                <a:latin typeface="Calibri" pitchFamily="34" charset="0"/>
              </a:rPr>
              <a:t> are </a:t>
            </a:r>
            <a:r>
              <a:rPr lang="en-US" sz="2000" dirty="0" smtClean="0">
                <a:solidFill>
                  <a:srgbClr xmlns:mc="http://schemas.openxmlformats.org/markup-compatibility/2006" xmlns:a14="http://schemas.microsoft.com/office/drawing/2007/7/7/main" val="FF0000" mc:Ignorable=""/>
                </a:solidFill>
                <a:latin typeface="Calibri" pitchFamily="34" charset="0"/>
              </a:rPr>
              <a:t>congruent</a:t>
            </a:r>
            <a:r>
              <a:rPr lang="en-US" sz="2000" dirty="0" smtClean="0">
                <a:solidFill>
                  <a:schemeClr val="bg1"/>
                </a:solidFill>
                <a:latin typeface="Calibri" pitchFamily="34" charset="0"/>
              </a:rPr>
              <a:t>.</a:t>
            </a:r>
            <a:endParaRPr kumimoji="0" lang="en-US" sz="2000" b="0" i="0" u="none" strike="noStrike" cap="none" normalizeH="0" baseline="0" dirty="0" smtClean="0">
              <a:solidFill>
                <a:schemeClr val="bg1"/>
              </a:solidFill>
              <a:latin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v</a:t>
            </a:r>
            <a:r>
              <a:rPr lang="en-US" baseline="-25000" dirty="0" smtClean="0">
                <a:cs typeface="Calibri" pitchFamily="34" charset="0"/>
                <a:sym typeface="Symbol"/>
              </a:rPr>
              <a:t>3</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t>
            </a:r>
            <a:r>
              <a:rPr lang="en-US" dirty="0" smtClean="0">
                <a:solidFill>
                  <a:srgbClr xmlns:mc="http://schemas.openxmlformats.org/markup-compatibility/2006" xmlns:a14="http://schemas.microsoft.com/office/drawing/2007/7/7/main" val="FF0000" mc:Ignorable=""/>
                </a:solidFill>
                <a:cs typeface="Calibri" pitchFamily="34" charset="0"/>
              </a:rPr>
              <a:t>a</a:t>
            </a:r>
            <a:r>
              <a:rPr lang="en-US" dirty="0" smtClean="0">
                <a:cs typeface="Calibri" pitchFamily="34" charset="0"/>
              </a:rPr>
              <a:t>, </a:t>
            </a:r>
            <a:r>
              <a:rPr lang="en-US" dirty="0" smtClean="0">
                <a:solidFill>
                  <a:srgbClr xmlns:mc="http://schemas.openxmlformats.org/markup-compatibility/2006" xmlns:a14="http://schemas.microsoft.com/office/drawing/2007/7/7/main" val="00B05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B050" mc:Ignorable=""/>
                </a:solidFill>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a:t>
            </a:r>
            <a:r>
              <a:rPr lang="en-US" dirty="0" smtClean="0">
                <a:solidFill>
                  <a:srgbClr xmlns:mc="http://schemas.openxmlformats.org/markup-compatibility/2006" xmlns:a14="http://schemas.microsoft.com/office/drawing/2007/7/7/main" val="FF0000" mc:Ignorable=""/>
                </a:solidFill>
                <a:cs typeface="Calibri" pitchFamily="34" charset="0"/>
              </a:rPr>
              <a:t>b</a:t>
            </a:r>
            <a:r>
              <a:rPr lang="en-US" dirty="0" smtClean="0">
                <a:cs typeface="Calibri" pitchFamily="34" charset="0"/>
              </a:rPr>
              <a:t>, </a:t>
            </a:r>
            <a:r>
              <a:rPr lang="en-US" dirty="0" smtClean="0">
                <a:solidFill>
                  <a:srgbClr xmlns:mc="http://schemas.openxmlformats.org/markup-compatibility/2006" xmlns:a14="http://schemas.microsoft.com/office/drawing/2007/7/7/main" val="00B05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B050" mc:Ignorable=""/>
                </a:solidFill>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821119"/>
            <a:ext cx="8382000" cy="1335750"/>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chemeClr val="bg1"/>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x</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implies f(x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x</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f(y</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y</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a:t>
            </a:r>
          </a:p>
          <a:p>
            <a:pPr marL="384954" lvl="0" indent="-384954" algn="ctr">
              <a:lnSpc>
                <a:spcPct val="90000"/>
              </a:lnSpc>
              <a:spcBef>
                <a:spcPct val="20000"/>
              </a:spcBef>
              <a:buSzPct val="90000"/>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lang="en-US" sz="2800" dirty="0" smtClean="0">
                <a:solidFill>
                  <a:schemeClr val="bg1"/>
                </a:solidFill>
                <a:latin typeface="Calibri" pitchFamily="34" charset="0"/>
                <a:cs typeface="Calibri" pitchFamily="34" charset="0"/>
              </a:rPr>
              <a:t> = </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r>
              <a:rPr lang="en-US" sz="2800" dirty="0" smtClean="0">
                <a:solidFill>
                  <a:schemeClr val="bg1"/>
                </a:solidFill>
                <a:latin typeface="Calibri" pitchFamily="34" charset="0"/>
                <a:cs typeface="Calibri" pitchFamily="34" charset="0"/>
              </a:rPr>
              <a:t>, </a:t>
            </a:r>
            <a:r>
              <a:rPr lang="en-US" sz="2800" dirty="0" smtClean="0">
                <a:solidFill>
                  <a:srgbClr xmlns:mc="http://schemas.openxmlformats.org/markup-compatibility/2006" xmlns:a14="http://schemas.microsoft.com/office/drawing/2007/7/7/main" val="00B05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B050" mc:Ignorable=""/>
                </a:solidFill>
                <a:cs typeface="Calibri" pitchFamily="34" charset="0"/>
                <a:sym typeface="Symbol"/>
              </a:rPr>
              <a:t>1</a:t>
            </a:r>
            <a:r>
              <a:rPr lang="en-US" sz="2800" dirty="0" smtClean="0">
                <a:solidFill>
                  <a:srgbClr xmlns:mc="http://schemas.openxmlformats.org/markup-compatibility/2006" xmlns:a14="http://schemas.microsoft.com/office/drawing/2007/7/7/main" val="00B050" mc:Ignorable=""/>
                </a:solidFill>
                <a:latin typeface="Calibri" pitchFamily="34" charset="0"/>
                <a:cs typeface="Calibri" pitchFamily="34" charset="0"/>
              </a:rPr>
              <a:t> </a:t>
            </a:r>
            <a:r>
              <a:rPr lang="en-US" sz="2800" dirty="0" smtClean="0">
                <a:solidFill>
                  <a:schemeClr val="bg1"/>
                </a:solidFill>
                <a:latin typeface="Calibri" pitchFamily="34" charset="0"/>
                <a:cs typeface="Calibri" pitchFamily="34" charset="0"/>
              </a:rPr>
              <a:t>= </a:t>
            </a:r>
            <a:r>
              <a:rPr lang="en-US" sz="2800" dirty="0" smtClean="0">
                <a:solidFill>
                  <a:srgbClr xmlns:mc="http://schemas.openxmlformats.org/markup-compatibility/2006" xmlns:a14="http://schemas.microsoft.com/office/drawing/2007/7/7/main" val="00B05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B050" mc:Ignorable=""/>
                </a:solidFill>
                <a:cs typeface="Calibri" pitchFamily="34" charset="0"/>
                <a:sym typeface="Symbol"/>
              </a:rPr>
              <a:t>2</a:t>
            </a:r>
            <a:r>
              <a:rPr lang="en-US" sz="2800" dirty="0" smtClean="0">
                <a:solidFill>
                  <a:srgbClr xmlns:mc="http://schemas.openxmlformats.org/markup-compatibility/2006" xmlns:a14="http://schemas.microsoft.com/office/drawing/2007/7/7/main" val="00B050" mc:Ignorable=""/>
                </a:solidFill>
                <a:latin typeface="Calibri" pitchFamily="34" charset="0"/>
                <a:cs typeface="Calibri" pitchFamily="34" charset="0"/>
              </a:rPr>
              <a:t> </a:t>
            </a:r>
            <a:r>
              <a:rPr lang="en-US" sz="2800" dirty="0" smtClean="0">
                <a:solidFill>
                  <a:schemeClr val="bg1"/>
                </a:solidFill>
                <a:latin typeface="Calibri" pitchFamily="34" charset="0"/>
                <a:cs typeface="Calibri" pitchFamily="34" charset="0"/>
              </a:rPr>
              <a:t>implies f(</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lang="en-US" sz="2800" dirty="0" smtClean="0">
                <a:solidFill>
                  <a:schemeClr val="bg1"/>
                </a:solidFill>
                <a:latin typeface="Calibri" pitchFamily="34" charset="0"/>
                <a:cs typeface="Calibri" pitchFamily="34" charset="0"/>
              </a:rPr>
              <a:t>,</a:t>
            </a:r>
            <a:r>
              <a:rPr lang="en-US" sz="2800" dirty="0" smtClean="0">
                <a:solidFill>
                  <a:srgbClr xmlns:mc="http://schemas.openxmlformats.org/markup-compatibility/2006" xmlns:a14="http://schemas.microsoft.com/office/drawing/2007/7/7/main" val="00B050" mc:Ignorable=""/>
                </a:solidFill>
                <a:cs typeface="Calibri" pitchFamily="34" charset="0"/>
                <a:sym typeface="Symbol"/>
              </a:rPr>
              <a:t> v</a:t>
            </a:r>
            <a:r>
              <a:rPr lang="en-US" sz="2800" baseline="-25000" dirty="0" smtClean="0">
                <a:solidFill>
                  <a:srgbClr xmlns:mc="http://schemas.openxmlformats.org/markup-compatibility/2006" xmlns:a14="http://schemas.microsoft.com/office/drawing/2007/7/7/main" val="00B050" mc:Ignorable=""/>
                </a:solidFill>
                <a:cs typeface="Calibri" pitchFamily="34" charset="0"/>
                <a:sym typeface="Symbol"/>
              </a:rPr>
              <a:t>1</a:t>
            </a:r>
            <a:r>
              <a:rPr lang="en-US" sz="2800" dirty="0" smtClean="0">
                <a:solidFill>
                  <a:schemeClr val="bg1"/>
                </a:solidFill>
                <a:latin typeface="Calibri" pitchFamily="34" charset="0"/>
                <a:cs typeface="Calibri" pitchFamily="34" charset="0"/>
              </a:rPr>
              <a:t>) = f(</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r>
              <a:rPr lang="en-US" sz="2800" dirty="0" smtClean="0">
                <a:solidFill>
                  <a:schemeClr val="bg1"/>
                </a:solidFill>
                <a:latin typeface="Calibri" pitchFamily="34" charset="0"/>
                <a:cs typeface="Calibri" pitchFamily="34" charset="0"/>
              </a:rPr>
              <a:t>,</a:t>
            </a:r>
            <a:r>
              <a:rPr lang="en-US" sz="2800" dirty="0" smtClean="0">
                <a:solidFill>
                  <a:srgbClr xmlns:mc="http://schemas.openxmlformats.org/markup-compatibility/2006" xmlns:a14="http://schemas.microsoft.com/office/drawing/2007/7/7/main" val="00B050" mc:Ignorable=""/>
                </a:solidFill>
                <a:cs typeface="Calibri" pitchFamily="34" charset="0"/>
                <a:sym typeface="Symbol"/>
              </a:rPr>
              <a:t> v</a:t>
            </a:r>
            <a:r>
              <a:rPr lang="en-US" sz="2800" baseline="-25000" dirty="0" smtClean="0">
                <a:solidFill>
                  <a:srgbClr xmlns:mc="http://schemas.openxmlformats.org/markup-compatibility/2006" xmlns:a14="http://schemas.microsoft.com/office/drawing/2007/7/7/main" val="00B050" mc:Ignorable=""/>
                </a:solidFill>
                <a:cs typeface="Calibri" pitchFamily="34" charset="0"/>
                <a:sym typeface="Symbol"/>
              </a:rPr>
              <a:t>2</a:t>
            </a:r>
            <a:r>
              <a:rPr lang="en-US" sz="2800" dirty="0" smtClean="0">
                <a:solidFill>
                  <a:schemeClr val="bg1"/>
                </a:solidFill>
                <a:latin typeface="Calibri" pitchFamily="34" charset="0"/>
                <a:cs typeface="Calibri" pitchFamily="34" charset="0"/>
              </a:rPr>
              <a:t>)</a:t>
            </a:r>
          </a:p>
        </p:txBody>
      </p:sp>
      <p:sp>
        <p:nvSpPr>
          <p:cNvPr id="5" name="Oval 4"/>
          <p:cNvSpPr/>
          <p:nvPr/>
        </p:nvSpPr>
        <p:spPr bwMode="auto">
          <a:xfrm>
            <a:off x="158206" y="3102749"/>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kumimoji="0" lang="en-US" sz="2400" b="0" u="none" strike="noStrike" cap="none" normalizeH="0" baseline="0" dirty="0" err="1" smtClean="0">
                <a:solidFill>
                  <a:schemeClr val="bg1"/>
                </a:solidFill>
                <a:latin typeface="Calibri" pitchFamily="34" charset="0"/>
                <a:cs typeface="Calibri" pitchFamily="34" charset="0"/>
              </a:rPr>
              <a:t>,</a:t>
            </a:r>
            <a:r>
              <a:rPr kumimoji="0" lang="en-US" sz="24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r>
              <a:rPr kumimoji="0" lang="en-US" sz="2400" b="0" u="none" strike="noStrike" cap="none" normalizeH="0" baseline="0" dirty="0" err="1" smtClean="0">
                <a:solidFill>
                  <a:schemeClr val="bg1"/>
                </a:solidFill>
                <a:latin typeface="Calibri" pitchFamily="34" charset="0"/>
                <a:cs typeface="Calibri" pitchFamily="34" charset="0"/>
              </a:rPr>
              <a:t>,c,s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3318692"/>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954545" y="3235598"/>
            <a:ext cx="1357288" cy="126346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xmlns:mc="http://schemas.openxmlformats.org/markup-compatibility/2006" xmlns:a14="http://schemas.microsoft.com/office/drawing/2007/7/7/main" val="00B05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cs typeface="Calibri" pitchFamily="34" charset="0"/>
                <a:sym typeface="Symbol"/>
              </a:rPr>
              <a:t>1</a:t>
            </a:r>
            <a:r>
              <a:rPr lang="en-US" sz="2400" dirty="0" smtClean="0">
                <a:solidFill>
                  <a:schemeClr val="bg1"/>
                </a:solidFill>
                <a:cs typeface="Calibri" pitchFamily="34" charset="0"/>
                <a:sym typeface="Symbol"/>
              </a:rPr>
              <a:t>,</a:t>
            </a:r>
            <a:r>
              <a:rPr lang="en-US" sz="2400" dirty="0" smtClean="0">
                <a:solidFill>
                  <a:srgbClr xmlns:mc="http://schemas.openxmlformats.org/markup-compatibility/2006" xmlns:a14="http://schemas.microsoft.com/office/drawing/2007/7/7/main" val="00B05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cs typeface="Calibri" pitchFamily="34" charset="0"/>
                <a:sym typeface="Symbol"/>
              </a:rPr>
              <a:t>2</a:t>
            </a:r>
            <a:endParaRPr kumimoji="0" lang="en-US" sz="2400" b="0" u="none" strike="noStrike" cap="none" normalizeH="0" baseline="0" dirty="0" smtClean="0">
              <a:solidFill>
                <a:srgbClr xmlns:mc="http://schemas.openxmlformats.org/markup-compatibility/2006" xmlns:a14="http://schemas.microsoft.com/office/drawing/2007/7/7/main" val="00B050" mc:Ignorable=""/>
              </a:solidFill>
              <a:latin typeface="Calibri" pitchFamily="34" charset="0"/>
              <a:cs typeface="Calibri" pitchFamily="34" charset="0"/>
            </a:endParaRPr>
          </a:p>
        </p:txBody>
      </p:sp>
      <p:sp>
        <p:nvSpPr>
          <p:cNvPr id="11" name="Oval 10"/>
          <p:cNvSpPr/>
          <p:nvPr/>
        </p:nvSpPr>
        <p:spPr bwMode="auto">
          <a:xfrm>
            <a:off x="6108785" y="3359332"/>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3</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2" name="Oval 11"/>
          <p:cNvSpPr/>
          <p:nvPr/>
        </p:nvSpPr>
        <p:spPr bwMode="auto">
          <a:xfrm>
            <a:off x="7441471" y="3356849"/>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4</a:t>
            </a:r>
            <a:endParaRPr kumimoji="0" lang="en-US" sz="24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v</a:t>
            </a:r>
            <a:r>
              <a:rPr lang="en-US" baseline="-25000" dirty="0" smtClean="0">
                <a:cs typeface="Calibri" pitchFamily="34" charset="0"/>
                <a:sym typeface="Symbol"/>
              </a:rPr>
              <a:t>3</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3</a:t>
            </a:r>
            <a:r>
              <a:rPr lang="en-US" dirty="0" smtClean="0">
                <a:cs typeface="Calibri" pitchFamily="34" charset="0"/>
                <a:sym typeface="Symbol"/>
              </a:rPr>
              <a:t>  </a:t>
            </a:r>
            <a:r>
              <a:rPr lang="en-US" dirty="0" smtClean="0">
                <a:cs typeface="Calibri" pitchFamily="34" charset="0"/>
              </a:rPr>
              <a:t>f(</a:t>
            </a:r>
            <a:r>
              <a:rPr lang="en-US" dirty="0" smtClean="0">
                <a:solidFill>
                  <a:srgbClr xmlns:mc="http://schemas.openxmlformats.org/markup-compatibility/2006" xmlns:a14="http://schemas.microsoft.com/office/drawing/2007/7/7/main" val="FF0000" mc:Ignorable=""/>
                </a:solidFill>
                <a:cs typeface="Calibri" pitchFamily="34" charset="0"/>
              </a:rPr>
              <a:t>a</a:t>
            </a:r>
            <a:r>
              <a:rPr lang="en-US" dirty="0" smtClean="0">
                <a:cs typeface="Calibri" pitchFamily="34" charset="0"/>
              </a:rPr>
              <a:t>, </a:t>
            </a:r>
            <a:r>
              <a:rPr lang="en-US" dirty="0" smtClean="0">
                <a:solidFill>
                  <a:srgbClr xmlns:mc="http://schemas.openxmlformats.org/markup-compatibility/2006" xmlns:a14="http://schemas.microsoft.com/office/drawing/2007/7/7/main" val="00B05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B050" mc:Ignorable=""/>
                </a:solidFill>
                <a:cs typeface="Calibri" pitchFamily="34" charset="0"/>
                <a:sym typeface="Symbol"/>
              </a:rPr>
              <a:t>1</a:t>
            </a:r>
            <a:r>
              <a:rPr lang="en-US" dirty="0" smtClean="0">
                <a:cs typeface="Calibri" pitchFamily="34" charset="0"/>
              </a:rPr>
              <a:t>)</a:t>
            </a:r>
            <a:r>
              <a:rPr lang="en-US" dirty="0" smtClean="0">
                <a:cs typeface="Calibri" pitchFamily="34" charset="0"/>
                <a:sym typeface="Symbol"/>
              </a:rPr>
              <a:t> ,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4</a:t>
            </a:r>
            <a:r>
              <a:rPr lang="en-US"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a:t>
            </a:r>
            <a:r>
              <a:rPr lang="en-US" dirty="0" smtClean="0">
                <a:cs typeface="Calibri" pitchFamily="34" charset="0"/>
              </a:rPr>
              <a:t>f(</a:t>
            </a:r>
            <a:r>
              <a:rPr lang="en-US" dirty="0" smtClean="0">
                <a:solidFill>
                  <a:srgbClr xmlns:mc="http://schemas.openxmlformats.org/markup-compatibility/2006" xmlns:a14="http://schemas.microsoft.com/office/drawing/2007/7/7/main" val="FF0000" mc:Ignorable=""/>
                </a:solidFill>
                <a:cs typeface="Calibri" pitchFamily="34" charset="0"/>
              </a:rPr>
              <a:t>b</a:t>
            </a:r>
            <a:r>
              <a:rPr lang="en-US" dirty="0" smtClean="0">
                <a:cs typeface="Calibri" pitchFamily="34" charset="0"/>
              </a:rPr>
              <a:t>, </a:t>
            </a:r>
            <a:r>
              <a:rPr lang="en-US" dirty="0" smtClean="0">
                <a:solidFill>
                  <a:srgbClr xmlns:mc="http://schemas.openxmlformats.org/markup-compatibility/2006" xmlns:a14="http://schemas.microsoft.com/office/drawing/2007/7/7/main" val="00B05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B050" mc:Ignorable=""/>
                </a:solidFill>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821119"/>
            <a:ext cx="8382000" cy="1335750"/>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chemeClr val="bg1"/>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x</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implies f(x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x</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f(y</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y</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a:t>
            </a:r>
          </a:p>
          <a:p>
            <a:pPr marL="384954" lvl="0" indent="-384954" algn="ctr">
              <a:lnSpc>
                <a:spcPct val="90000"/>
              </a:lnSpc>
              <a:spcBef>
                <a:spcPct val="20000"/>
              </a:spcBef>
              <a:buSzPct val="90000"/>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lang="en-US" sz="2800" dirty="0" smtClean="0">
                <a:solidFill>
                  <a:schemeClr val="bg1"/>
                </a:solidFill>
                <a:latin typeface="Calibri" pitchFamily="34" charset="0"/>
                <a:cs typeface="Calibri" pitchFamily="34" charset="0"/>
              </a:rPr>
              <a:t> = </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r>
              <a:rPr lang="en-US" sz="2800" dirty="0" smtClean="0">
                <a:solidFill>
                  <a:schemeClr val="bg1"/>
                </a:solidFill>
                <a:latin typeface="Calibri" pitchFamily="34" charset="0"/>
                <a:cs typeface="Calibri" pitchFamily="34" charset="0"/>
              </a:rPr>
              <a:t>, </a:t>
            </a:r>
            <a:r>
              <a:rPr lang="en-US" sz="2800" dirty="0" smtClean="0">
                <a:solidFill>
                  <a:srgbClr xmlns:mc="http://schemas.openxmlformats.org/markup-compatibility/2006" xmlns:a14="http://schemas.microsoft.com/office/drawing/2007/7/7/main" val="00B05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B050" mc:Ignorable=""/>
                </a:solidFill>
                <a:cs typeface="Calibri" pitchFamily="34" charset="0"/>
                <a:sym typeface="Symbol"/>
              </a:rPr>
              <a:t>1</a:t>
            </a:r>
            <a:r>
              <a:rPr lang="en-US" sz="2800" dirty="0" smtClean="0">
                <a:solidFill>
                  <a:srgbClr xmlns:mc="http://schemas.openxmlformats.org/markup-compatibility/2006" xmlns:a14="http://schemas.microsoft.com/office/drawing/2007/7/7/main" val="00B050" mc:Ignorable=""/>
                </a:solidFill>
                <a:latin typeface="Calibri" pitchFamily="34" charset="0"/>
                <a:cs typeface="Calibri" pitchFamily="34" charset="0"/>
              </a:rPr>
              <a:t> </a:t>
            </a:r>
            <a:r>
              <a:rPr lang="en-US" sz="2800" dirty="0" smtClean="0">
                <a:solidFill>
                  <a:schemeClr val="bg1"/>
                </a:solidFill>
                <a:latin typeface="Calibri" pitchFamily="34" charset="0"/>
                <a:cs typeface="Calibri" pitchFamily="34" charset="0"/>
              </a:rPr>
              <a:t>= </a:t>
            </a:r>
            <a:r>
              <a:rPr lang="en-US" sz="2800" dirty="0" smtClean="0">
                <a:solidFill>
                  <a:srgbClr xmlns:mc="http://schemas.openxmlformats.org/markup-compatibility/2006" xmlns:a14="http://schemas.microsoft.com/office/drawing/2007/7/7/main" val="00B05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B050" mc:Ignorable=""/>
                </a:solidFill>
                <a:cs typeface="Calibri" pitchFamily="34" charset="0"/>
                <a:sym typeface="Symbol"/>
              </a:rPr>
              <a:t>2</a:t>
            </a:r>
            <a:r>
              <a:rPr lang="en-US" sz="2800" dirty="0" smtClean="0">
                <a:solidFill>
                  <a:srgbClr xmlns:mc="http://schemas.openxmlformats.org/markup-compatibility/2006" xmlns:a14="http://schemas.microsoft.com/office/drawing/2007/7/7/main" val="00B050" mc:Ignorable=""/>
                </a:solidFill>
                <a:latin typeface="Calibri" pitchFamily="34" charset="0"/>
                <a:cs typeface="Calibri" pitchFamily="34" charset="0"/>
              </a:rPr>
              <a:t> </a:t>
            </a:r>
            <a:r>
              <a:rPr lang="en-US" sz="2800" dirty="0" smtClean="0">
                <a:solidFill>
                  <a:schemeClr val="bg1"/>
                </a:solidFill>
                <a:latin typeface="Calibri" pitchFamily="34" charset="0"/>
                <a:cs typeface="Calibri" pitchFamily="34" charset="0"/>
              </a:rPr>
              <a:t>implies </a:t>
            </a:r>
            <a:r>
              <a:rPr lang="en-US" sz="28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70C0" mc:Ignorable=""/>
                </a:solidFill>
                <a:cs typeface="Calibri" pitchFamily="34" charset="0"/>
                <a:sym typeface="Symbol"/>
              </a:rPr>
              <a:t>3 </a:t>
            </a:r>
            <a:r>
              <a:rPr lang="en-US" sz="2800" dirty="0" smtClean="0">
                <a:solidFill>
                  <a:schemeClr val="bg1"/>
                </a:solidFill>
                <a:latin typeface="Calibri" pitchFamily="34" charset="0"/>
                <a:cs typeface="Calibri" pitchFamily="34" charset="0"/>
              </a:rPr>
              <a:t>= </a:t>
            </a:r>
            <a:r>
              <a:rPr lang="en-US" sz="28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70C0" mc:Ignorable=""/>
                </a:solidFill>
                <a:cs typeface="Calibri" pitchFamily="34" charset="0"/>
                <a:sym typeface="Symbol"/>
              </a:rPr>
              <a:t>4</a:t>
            </a:r>
            <a:endParaRPr lang="en-US" sz="2800" dirty="0" smtClean="0">
              <a:solidFill>
                <a:schemeClr val="bg1"/>
              </a:solidFill>
              <a:latin typeface="Calibri" pitchFamily="34" charset="0"/>
              <a:cs typeface="Calibri" pitchFamily="34" charset="0"/>
            </a:endParaRPr>
          </a:p>
        </p:txBody>
      </p:sp>
      <p:sp>
        <p:nvSpPr>
          <p:cNvPr id="5" name="Oval 4"/>
          <p:cNvSpPr/>
          <p:nvPr/>
        </p:nvSpPr>
        <p:spPr bwMode="auto">
          <a:xfrm>
            <a:off x="158206" y="3102749"/>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kumimoji="0" lang="en-US" sz="2400" b="0" u="none" strike="noStrike" cap="none" normalizeH="0" baseline="0" dirty="0" err="1" smtClean="0">
                <a:solidFill>
                  <a:schemeClr val="bg1"/>
                </a:solidFill>
                <a:latin typeface="Calibri" pitchFamily="34" charset="0"/>
                <a:cs typeface="Calibri" pitchFamily="34" charset="0"/>
              </a:rPr>
              <a:t>,</a:t>
            </a:r>
            <a:r>
              <a:rPr kumimoji="0" lang="en-US" sz="24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r>
              <a:rPr kumimoji="0" lang="en-US" sz="2400" b="0" u="none" strike="noStrike" cap="none" normalizeH="0" baseline="0" dirty="0" err="1" smtClean="0">
                <a:solidFill>
                  <a:schemeClr val="bg1"/>
                </a:solidFill>
                <a:latin typeface="Calibri" pitchFamily="34" charset="0"/>
                <a:cs typeface="Calibri" pitchFamily="34" charset="0"/>
              </a:rPr>
              <a:t>,c,s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3318692"/>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954545" y="3235598"/>
            <a:ext cx="1357288" cy="126346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xmlns:mc="http://schemas.openxmlformats.org/markup-compatibility/2006" xmlns:a14="http://schemas.microsoft.com/office/drawing/2007/7/7/main" val="00B05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cs typeface="Calibri" pitchFamily="34" charset="0"/>
                <a:sym typeface="Symbol"/>
              </a:rPr>
              <a:t>1</a:t>
            </a:r>
            <a:r>
              <a:rPr lang="en-US" sz="2400" dirty="0" smtClean="0">
                <a:solidFill>
                  <a:schemeClr val="bg1"/>
                </a:solidFill>
                <a:cs typeface="Calibri" pitchFamily="34" charset="0"/>
                <a:sym typeface="Symbol"/>
              </a:rPr>
              <a:t>,</a:t>
            </a:r>
            <a:r>
              <a:rPr lang="en-US" sz="2400" dirty="0" smtClean="0">
                <a:solidFill>
                  <a:srgbClr xmlns:mc="http://schemas.openxmlformats.org/markup-compatibility/2006" xmlns:a14="http://schemas.microsoft.com/office/drawing/2007/7/7/main" val="00B05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cs typeface="Calibri" pitchFamily="34" charset="0"/>
                <a:sym typeface="Symbol"/>
              </a:rPr>
              <a:t>2</a:t>
            </a:r>
            <a:endParaRPr kumimoji="0" lang="en-US" sz="2400" b="0" u="none" strike="noStrike" cap="none" normalizeH="0" baseline="0" dirty="0" smtClean="0">
              <a:solidFill>
                <a:srgbClr xmlns:mc="http://schemas.openxmlformats.org/markup-compatibility/2006" xmlns:a14="http://schemas.microsoft.com/office/drawing/2007/7/7/main" val="00B050" mc:Ignorable=""/>
              </a:solidFill>
              <a:latin typeface="Calibri" pitchFamily="34" charset="0"/>
              <a:cs typeface="Calibri" pitchFamily="34" charset="0"/>
            </a:endParaRPr>
          </a:p>
        </p:txBody>
      </p:sp>
      <p:sp>
        <p:nvSpPr>
          <p:cNvPr id="11" name="Oval 10"/>
          <p:cNvSpPr/>
          <p:nvPr/>
        </p:nvSpPr>
        <p:spPr bwMode="auto">
          <a:xfrm>
            <a:off x="6108785" y="3359332"/>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70C0" mc:Ignorable=""/>
                </a:solidFill>
                <a:cs typeface="Calibri" pitchFamily="34" charset="0"/>
                <a:sym typeface="Symbol"/>
              </a:rPr>
              <a:t>3</a:t>
            </a:r>
            <a:endParaRPr kumimoji="0" lang="en-US" sz="2400" b="0" u="none" strike="noStrike" cap="none" normalizeH="0" baseline="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p:txBody>
      </p:sp>
      <p:sp>
        <p:nvSpPr>
          <p:cNvPr id="12" name="Oval 11"/>
          <p:cNvSpPr/>
          <p:nvPr/>
        </p:nvSpPr>
        <p:spPr bwMode="auto">
          <a:xfrm>
            <a:off x="7441471" y="3356849"/>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70C0" mc:Ignorable=""/>
                </a:solidFill>
                <a:cs typeface="Calibri" pitchFamily="34" charset="0"/>
                <a:sym typeface="Symbol"/>
              </a:rPr>
              <a:t>4</a:t>
            </a:r>
            <a:endParaRPr kumimoji="0" lang="en-US" sz="2400" b="0" u="none" strike="noStrike" cap="none" normalizeH="0" baseline="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v</a:t>
            </a:r>
            <a:r>
              <a:rPr lang="en-US" baseline="-25000" dirty="0" smtClean="0">
                <a:cs typeface="Calibri" pitchFamily="34" charset="0"/>
                <a:sym typeface="Symbol"/>
              </a:rPr>
              <a:t>3</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3</a:t>
            </a:r>
            <a:r>
              <a:rPr lang="en-US" dirty="0" smtClean="0">
                <a:cs typeface="Calibri" pitchFamily="34" charset="0"/>
                <a:sym typeface="Symbol"/>
              </a:rPr>
              <a:t>  </a:t>
            </a:r>
            <a:r>
              <a:rPr lang="en-US" dirty="0" smtClean="0">
                <a:cs typeface="Calibri" pitchFamily="34" charset="0"/>
              </a:rPr>
              <a:t>f(</a:t>
            </a:r>
            <a:r>
              <a:rPr lang="en-US" dirty="0" smtClean="0">
                <a:solidFill>
                  <a:srgbClr xmlns:mc="http://schemas.openxmlformats.org/markup-compatibility/2006" xmlns:a14="http://schemas.microsoft.com/office/drawing/2007/7/7/main" val="FF0000" mc:Ignorable=""/>
                </a:solidFill>
                <a:cs typeface="Calibri" pitchFamily="34" charset="0"/>
              </a:rPr>
              <a:t>a</a:t>
            </a:r>
            <a:r>
              <a:rPr lang="en-US" dirty="0" smtClean="0">
                <a:cs typeface="Calibri" pitchFamily="34" charset="0"/>
              </a:rPr>
              <a:t>, </a:t>
            </a:r>
            <a:r>
              <a:rPr lang="en-US" dirty="0" smtClean="0">
                <a:solidFill>
                  <a:srgbClr xmlns:mc="http://schemas.openxmlformats.org/markup-compatibility/2006" xmlns:a14="http://schemas.microsoft.com/office/drawing/2007/7/7/main" val="00B05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B050" mc:Ignorable=""/>
                </a:solidFill>
                <a:cs typeface="Calibri" pitchFamily="34" charset="0"/>
                <a:sym typeface="Symbol"/>
              </a:rPr>
              <a:t>1</a:t>
            </a:r>
            <a:r>
              <a:rPr lang="en-US" dirty="0" smtClean="0">
                <a:cs typeface="Calibri" pitchFamily="34" charset="0"/>
              </a:rPr>
              <a:t>)</a:t>
            </a:r>
            <a:r>
              <a:rPr lang="en-US" dirty="0" smtClean="0">
                <a:cs typeface="Calibri" pitchFamily="34" charset="0"/>
                <a:sym typeface="Symbol"/>
              </a:rPr>
              <a:t> ,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4</a:t>
            </a:r>
            <a:r>
              <a:rPr lang="en-US"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a:t>
            </a:r>
            <a:r>
              <a:rPr lang="en-US" dirty="0" smtClean="0">
                <a:cs typeface="Calibri" pitchFamily="34" charset="0"/>
              </a:rPr>
              <a:t>f(</a:t>
            </a:r>
            <a:r>
              <a:rPr lang="en-US" dirty="0" smtClean="0">
                <a:solidFill>
                  <a:srgbClr xmlns:mc="http://schemas.openxmlformats.org/markup-compatibility/2006" xmlns:a14="http://schemas.microsoft.com/office/drawing/2007/7/7/main" val="FF0000" mc:Ignorable=""/>
                </a:solidFill>
                <a:cs typeface="Calibri" pitchFamily="34" charset="0"/>
              </a:rPr>
              <a:t>b</a:t>
            </a:r>
            <a:r>
              <a:rPr lang="en-US" dirty="0" smtClean="0">
                <a:cs typeface="Calibri" pitchFamily="34" charset="0"/>
              </a:rPr>
              <a:t>, </a:t>
            </a:r>
            <a:r>
              <a:rPr lang="en-US" dirty="0" smtClean="0">
                <a:solidFill>
                  <a:srgbClr xmlns:mc="http://schemas.openxmlformats.org/markup-compatibility/2006" xmlns:a14="http://schemas.microsoft.com/office/drawing/2007/7/7/main" val="00B05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B050" mc:Ignorable=""/>
                </a:solidFill>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821119"/>
            <a:ext cx="8382000" cy="1335750"/>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chemeClr val="bg1"/>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x</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implies f(x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x</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f(y</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y</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a:t>
            </a:r>
          </a:p>
          <a:p>
            <a:pPr marL="384954" lvl="0" indent="-384954" algn="ctr">
              <a:lnSpc>
                <a:spcPct val="90000"/>
              </a:lnSpc>
              <a:spcBef>
                <a:spcPct val="20000"/>
              </a:spcBef>
              <a:buSzPct val="90000"/>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lang="en-US" sz="2800" dirty="0" smtClean="0">
                <a:solidFill>
                  <a:schemeClr val="bg1"/>
                </a:solidFill>
                <a:latin typeface="Calibri" pitchFamily="34" charset="0"/>
                <a:cs typeface="Calibri" pitchFamily="34" charset="0"/>
              </a:rPr>
              <a:t> = </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r>
              <a:rPr lang="en-US" sz="2800" dirty="0" smtClean="0">
                <a:solidFill>
                  <a:schemeClr val="bg1"/>
                </a:solidFill>
                <a:latin typeface="Calibri" pitchFamily="34" charset="0"/>
                <a:cs typeface="Calibri" pitchFamily="34" charset="0"/>
              </a:rPr>
              <a:t>, </a:t>
            </a:r>
            <a:r>
              <a:rPr lang="en-US" sz="2800" dirty="0" smtClean="0">
                <a:solidFill>
                  <a:srgbClr xmlns:mc="http://schemas.openxmlformats.org/markup-compatibility/2006" xmlns:a14="http://schemas.microsoft.com/office/drawing/2007/7/7/main" val="00B05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B050" mc:Ignorable=""/>
                </a:solidFill>
                <a:cs typeface="Calibri" pitchFamily="34" charset="0"/>
                <a:sym typeface="Symbol"/>
              </a:rPr>
              <a:t>1</a:t>
            </a:r>
            <a:r>
              <a:rPr lang="en-US" sz="2800" dirty="0" smtClean="0">
                <a:solidFill>
                  <a:srgbClr xmlns:mc="http://schemas.openxmlformats.org/markup-compatibility/2006" xmlns:a14="http://schemas.microsoft.com/office/drawing/2007/7/7/main" val="00B050" mc:Ignorable=""/>
                </a:solidFill>
                <a:latin typeface="Calibri" pitchFamily="34" charset="0"/>
                <a:cs typeface="Calibri" pitchFamily="34" charset="0"/>
              </a:rPr>
              <a:t> </a:t>
            </a:r>
            <a:r>
              <a:rPr lang="en-US" sz="2800" dirty="0" smtClean="0">
                <a:solidFill>
                  <a:schemeClr val="bg1"/>
                </a:solidFill>
                <a:latin typeface="Calibri" pitchFamily="34" charset="0"/>
                <a:cs typeface="Calibri" pitchFamily="34" charset="0"/>
              </a:rPr>
              <a:t>= </a:t>
            </a:r>
            <a:r>
              <a:rPr lang="en-US" sz="2800" dirty="0" smtClean="0">
                <a:solidFill>
                  <a:srgbClr xmlns:mc="http://schemas.openxmlformats.org/markup-compatibility/2006" xmlns:a14="http://schemas.microsoft.com/office/drawing/2007/7/7/main" val="00B05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B050" mc:Ignorable=""/>
                </a:solidFill>
                <a:cs typeface="Calibri" pitchFamily="34" charset="0"/>
                <a:sym typeface="Symbol"/>
              </a:rPr>
              <a:t>2</a:t>
            </a:r>
            <a:r>
              <a:rPr lang="en-US" sz="2800" dirty="0" smtClean="0">
                <a:solidFill>
                  <a:srgbClr xmlns:mc="http://schemas.openxmlformats.org/markup-compatibility/2006" xmlns:a14="http://schemas.microsoft.com/office/drawing/2007/7/7/main" val="00B050" mc:Ignorable=""/>
                </a:solidFill>
                <a:latin typeface="Calibri" pitchFamily="34" charset="0"/>
                <a:cs typeface="Calibri" pitchFamily="34" charset="0"/>
              </a:rPr>
              <a:t> </a:t>
            </a:r>
            <a:r>
              <a:rPr lang="en-US" sz="2800" dirty="0" smtClean="0">
                <a:solidFill>
                  <a:schemeClr val="bg1"/>
                </a:solidFill>
                <a:latin typeface="Calibri" pitchFamily="34" charset="0"/>
                <a:cs typeface="Calibri" pitchFamily="34" charset="0"/>
              </a:rPr>
              <a:t>implies </a:t>
            </a:r>
            <a:r>
              <a:rPr lang="en-US" sz="28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70C0" mc:Ignorable=""/>
                </a:solidFill>
                <a:cs typeface="Calibri" pitchFamily="34" charset="0"/>
                <a:sym typeface="Symbol"/>
              </a:rPr>
              <a:t>3 </a:t>
            </a:r>
            <a:r>
              <a:rPr lang="en-US" sz="2800" dirty="0" smtClean="0">
                <a:solidFill>
                  <a:schemeClr val="bg1"/>
                </a:solidFill>
                <a:latin typeface="Calibri" pitchFamily="34" charset="0"/>
                <a:cs typeface="Calibri" pitchFamily="34" charset="0"/>
              </a:rPr>
              <a:t>= </a:t>
            </a:r>
            <a:r>
              <a:rPr lang="en-US" sz="28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70C0" mc:Ignorable=""/>
                </a:solidFill>
                <a:cs typeface="Calibri" pitchFamily="34" charset="0"/>
                <a:sym typeface="Symbol"/>
              </a:rPr>
              <a:t>4</a:t>
            </a:r>
            <a:endParaRPr lang="en-US" sz="2800" dirty="0" smtClean="0">
              <a:solidFill>
                <a:schemeClr val="bg1"/>
              </a:solidFill>
              <a:latin typeface="Calibri" pitchFamily="34" charset="0"/>
              <a:cs typeface="Calibri" pitchFamily="34" charset="0"/>
            </a:endParaRPr>
          </a:p>
        </p:txBody>
      </p:sp>
      <p:sp>
        <p:nvSpPr>
          <p:cNvPr id="5" name="Oval 4"/>
          <p:cNvSpPr/>
          <p:nvPr/>
        </p:nvSpPr>
        <p:spPr bwMode="auto">
          <a:xfrm>
            <a:off x="158206" y="3102749"/>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kumimoji="0" lang="en-US" sz="2400" b="0" u="none" strike="noStrike" cap="none" normalizeH="0" baseline="0" dirty="0" err="1" smtClean="0">
                <a:solidFill>
                  <a:schemeClr val="bg1"/>
                </a:solidFill>
                <a:latin typeface="Calibri" pitchFamily="34" charset="0"/>
                <a:cs typeface="Calibri" pitchFamily="34" charset="0"/>
              </a:rPr>
              <a:t>,</a:t>
            </a:r>
            <a:r>
              <a:rPr kumimoji="0" lang="en-US" sz="24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r>
              <a:rPr kumimoji="0" lang="en-US" sz="2400" b="0" u="none" strike="noStrike" cap="none" normalizeH="0" baseline="0" dirty="0" err="1" smtClean="0">
                <a:solidFill>
                  <a:schemeClr val="bg1"/>
                </a:solidFill>
                <a:latin typeface="Calibri" pitchFamily="34" charset="0"/>
                <a:cs typeface="Calibri" pitchFamily="34" charset="0"/>
              </a:rPr>
              <a:t>,c,s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3318692"/>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954545" y="3235598"/>
            <a:ext cx="1357288" cy="126346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xmlns:mc="http://schemas.openxmlformats.org/markup-compatibility/2006" xmlns:a14="http://schemas.microsoft.com/office/drawing/2007/7/7/main" val="00B05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cs typeface="Calibri" pitchFamily="34" charset="0"/>
                <a:sym typeface="Symbol"/>
              </a:rPr>
              <a:t>1</a:t>
            </a:r>
            <a:r>
              <a:rPr lang="en-US" sz="2400" dirty="0" smtClean="0">
                <a:solidFill>
                  <a:schemeClr val="bg1"/>
                </a:solidFill>
                <a:cs typeface="Calibri" pitchFamily="34" charset="0"/>
                <a:sym typeface="Symbol"/>
              </a:rPr>
              <a:t>,</a:t>
            </a:r>
            <a:r>
              <a:rPr lang="en-US" sz="2400" dirty="0" smtClean="0">
                <a:solidFill>
                  <a:srgbClr xmlns:mc="http://schemas.openxmlformats.org/markup-compatibility/2006" xmlns:a14="http://schemas.microsoft.com/office/drawing/2007/7/7/main" val="00B05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cs typeface="Calibri" pitchFamily="34" charset="0"/>
                <a:sym typeface="Symbol"/>
              </a:rPr>
              <a:t>2</a:t>
            </a:r>
            <a:endParaRPr kumimoji="0" lang="en-US" sz="2400" b="0" u="none" strike="noStrike" cap="none" normalizeH="0" baseline="0" dirty="0" smtClean="0">
              <a:solidFill>
                <a:srgbClr xmlns:mc="http://schemas.openxmlformats.org/markup-compatibility/2006" xmlns:a14="http://schemas.microsoft.com/office/drawing/2007/7/7/main" val="00B050" mc:Ignorable=""/>
              </a:solidFill>
              <a:latin typeface="Calibri" pitchFamily="34" charset="0"/>
              <a:cs typeface="Calibri" pitchFamily="34" charset="0"/>
            </a:endParaRPr>
          </a:p>
        </p:txBody>
      </p:sp>
      <p:sp>
        <p:nvSpPr>
          <p:cNvPr id="11" name="Oval 10"/>
          <p:cNvSpPr/>
          <p:nvPr/>
        </p:nvSpPr>
        <p:spPr bwMode="auto">
          <a:xfrm>
            <a:off x="6676051" y="3256764"/>
            <a:ext cx="1311813" cy="122113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70C0" mc:Ignorable=""/>
                </a:solidFill>
                <a:cs typeface="Calibri" pitchFamily="34" charset="0"/>
                <a:sym typeface="Symbol"/>
              </a:rPr>
              <a:t>3</a:t>
            </a:r>
            <a:r>
              <a:rPr lang="en-US" sz="2400" baseline="-25000" dirty="0" smtClean="0">
                <a:solidFill>
                  <a:schemeClr val="bg1"/>
                </a:solidFill>
                <a:cs typeface="Calibri" pitchFamily="34" charset="0"/>
                <a:sym typeface="Symbol"/>
              </a:rPr>
              <a:t>,</a:t>
            </a:r>
            <a:r>
              <a:rPr lang="en-US" sz="24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70C0" mc:Ignorable=""/>
                </a:solidFill>
                <a:cs typeface="Calibri" pitchFamily="34" charset="0"/>
                <a:sym typeface="Symbol"/>
              </a:rPr>
              <a:t>4</a:t>
            </a:r>
            <a:endParaRPr kumimoji="0" lang="en-US" sz="2400" b="0" u="none" strike="noStrike" cap="none" normalizeH="0" baseline="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solidFill>
                  <a:srgbClr xmlns:mc="http://schemas.openxmlformats.org/markup-compatibility/2006" xmlns:a14="http://schemas.microsoft.com/office/drawing/2007/7/7/main" val="FF000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FF0000" mc:Ignorable=""/>
                </a:solidFill>
                <a:cs typeface="Calibri" pitchFamily="34" charset="0"/>
                <a:sym typeface="Symbol"/>
              </a:rPr>
              <a:t>3 </a:t>
            </a:r>
            <a:r>
              <a:rPr lang="en-US" dirty="0" smtClean="0">
                <a:solidFill>
                  <a:srgbClr xmlns:mc="http://schemas.openxmlformats.org/markup-compatibility/2006" xmlns:a14="http://schemas.microsoft.com/office/drawing/2007/7/7/main" val="FF0000" mc:Ignorable=""/>
                </a:solidFill>
                <a:cs typeface="Calibri" pitchFamily="34" charset="0"/>
                <a:sym typeface="Symbol"/>
              </a:rPr>
              <a:t> v</a:t>
            </a:r>
            <a:r>
              <a:rPr lang="en-US" baseline="-25000" dirty="0" smtClean="0">
                <a:solidFill>
                  <a:srgbClr xmlns:mc="http://schemas.openxmlformats.org/markup-compatibility/2006" xmlns:a14="http://schemas.microsoft.com/office/drawing/2007/7/7/main" val="FF0000" mc:Ignorable=""/>
                </a:solidFill>
                <a:cs typeface="Calibri" pitchFamily="34" charset="0"/>
                <a:sym typeface="Symbol"/>
              </a:rPr>
              <a:t>4</a:t>
            </a:r>
            <a:endParaRPr lang="en-US" dirty="0" smtClean="0">
              <a:solidFill>
                <a:srgbClr xmlns:mc="http://schemas.openxmlformats.org/markup-compatibility/2006" xmlns:a14="http://schemas.microsoft.com/office/drawing/2007/7/7/main" val="FF0000" mc:Ignorable=""/>
              </a:solidFill>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821119"/>
            <a:ext cx="8382000" cy="861774"/>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chemeClr val="bg1"/>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x</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implies f(x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x</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f(y</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y</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a:t>
            </a:r>
          </a:p>
        </p:txBody>
      </p:sp>
      <p:sp>
        <p:nvSpPr>
          <p:cNvPr id="5" name="Oval 4"/>
          <p:cNvSpPr/>
          <p:nvPr/>
        </p:nvSpPr>
        <p:spPr bwMode="auto">
          <a:xfrm>
            <a:off x="158206" y="3102749"/>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chemeClr val="bg1"/>
                </a:solidFill>
                <a:latin typeface="Calibri" pitchFamily="34" charset="0"/>
                <a:cs typeface="Calibri" pitchFamily="34" charset="0"/>
              </a:rPr>
              <a:t>a,b,c,s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3318692"/>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954545" y="3235598"/>
            <a:ext cx="1357288" cy="126346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1</a:t>
            </a: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2</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1" name="Oval 10"/>
          <p:cNvSpPr/>
          <p:nvPr/>
        </p:nvSpPr>
        <p:spPr bwMode="auto">
          <a:xfrm>
            <a:off x="6676051" y="3256764"/>
            <a:ext cx="1311813" cy="122113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cs typeface="Calibri" pitchFamily="34" charset="0"/>
                <a:sym typeface="Symbol"/>
              </a:rPr>
              <a:t>3</a:t>
            </a:r>
            <a:r>
              <a:rPr lang="en-US" sz="2400" baseline="-25000" dirty="0" smtClean="0">
                <a:solidFill>
                  <a:schemeClr val="bg1"/>
                </a:solidFill>
                <a:cs typeface="Calibri" pitchFamily="34" charset="0"/>
                <a:sym typeface="Symbol"/>
              </a:rPr>
              <a:t>,</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cs typeface="Calibri" pitchFamily="34" charset="0"/>
                <a:sym typeface="Symbol"/>
              </a:rPr>
              <a:t>4</a:t>
            </a:r>
            <a:endParaRPr kumimoji="0" lang="en-US" sz="24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9" name="Rectangle 8"/>
          <p:cNvSpPr/>
          <p:nvPr/>
        </p:nvSpPr>
        <p:spPr bwMode="auto">
          <a:xfrm>
            <a:off x="6090920" y="4245187"/>
            <a:ext cx="2578947" cy="775547"/>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Unsatisfiable</a:t>
            </a:r>
            <a:endParaRPr kumimoji="0" lang="en-US" sz="28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solidFill>
                  <a:srgbClr xmlns:mc="http://schemas.openxmlformats.org/markup-compatibility/2006" xmlns:a14="http://schemas.microsoft.com/office/drawing/2007/7/7/main" val="FF0000" mc:Ignorable=""/>
                </a:solidFill>
                <a:cs typeface="Calibri" pitchFamily="34" charset="0"/>
                <a:sym typeface="Symbol"/>
              </a:rPr>
              <a:t>a</a:t>
            </a:r>
            <a:r>
              <a:rPr lang="en-US" baseline="-25000" dirty="0" smtClean="0">
                <a:solidFill>
                  <a:srgbClr xmlns:mc="http://schemas.openxmlformats.org/markup-compatibility/2006" xmlns:a14="http://schemas.microsoft.com/office/drawing/2007/7/7/main" val="FF0000" mc:Ignorable=""/>
                </a:solidFill>
                <a:cs typeface="Calibri" pitchFamily="34" charset="0"/>
                <a:sym typeface="Symbol"/>
              </a:rPr>
              <a:t> </a:t>
            </a:r>
            <a:r>
              <a:rPr lang="en-US" dirty="0" smtClean="0">
                <a:solidFill>
                  <a:srgbClr xmlns:mc="http://schemas.openxmlformats.org/markup-compatibility/2006" xmlns:a14="http://schemas.microsoft.com/office/drawing/2007/7/7/main" val="FF0000" mc:Ignorable=""/>
                </a:solidFill>
                <a:cs typeface="Calibri" pitchFamily="34" charset="0"/>
                <a:sym typeface="Symbol"/>
              </a:rPr>
              <a:t> v</a:t>
            </a:r>
            <a:r>
              <a:rPr lang="en-US" baseline="-25000" dirty="0" smtClean="0">
                <a:solidFill>
                  <a:srgbClr xmlns:mc="http://schemas.openxmlformats.org/markup-compatibility/2006" xmlns:a14="http://schemas.microsoft.com/office/drawing/2007/7/7/main" val="FF0000" mc:Ignorable=""/>
                </a:solidFill>
                <a:cs typeface="Calibri" pitchFamily="34" charset="0"/>
                <a:sym typeface="Symbol"/>
              </a:rPr>
              <a:t>4</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solidFill>
                  <a:srgbClr xmlns:mc="http://schemas.openxmlformats.org/markup-compatibility/2006" xmlns:a14="http://schemas.microsoft.com/office/drawing/2007/7/7/main" val="FF000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FF0000" mc:Ignorable=""/>
                </a:solidFill>
                <a:cs typeface="Calibri" pitchFamily="34" charset="0"/>
                <a:sym typeface="Symbol"/>
              </a:rPr>
              <a:t>2 </a:t>
            </a:r>
            <a:r>
              <a:rPr lang="en-US" dirty="0" smtClean="0">
                <a:solidFill>
                  <a:srgbClr xmlns:mc="http://schemas.openxmlformats.org/markup-compatibility/2006" xmlns:a14="http://schemas.microsoft.com/office/drawing/2007/7/7/main" val="FF0000" mc:Ignorable=""/>
                </a:solidFill>
                <a:cs typeface="Calibri" pitchFamily="34" charset="0"/>
                <a:sym typeface="Symbol"/>
              </a:rPr>
              <a:t> v</a:t>
            </a:r>
            <a:r>
              <a:rPr lang="en-US" baseline="-25000" dirty="0" smtClean="0">
                <a:solidFill>
                  <a:srgbClr xmlns:mc="http://schemas.openxmlformats.org/markup-compatibility/2006" xmlns:a14="http://schemas.microsoft.com/office/drawing/2007/7/7/main" val="FF0000" mc:Ignorable=""/>
                </a:solidFill>
                <a:cs typeface="Calibri" pitchFamily="34" charset="0"/>
                <a:sym typeface="Symbol"/>
              </a:rPr>
              <a:t>3</a:t>
            </a:r>
            <a:endParaRPr lang="en-US" dirty="0" smtClean="0">
              <a:solidFill>
                <a:srgbClr xmlns:mc="http://schemas.openxmlformats.org/markup-compatibility/2006" xmlns:a14="http://schemas.microsoft.com/office/drawing/2007/7/7/main" val="FF0000" mc:Ignorable=""/>
              </a:solidFill>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821119"/>
            <a:ext cx="8382000" cy="861774"/>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chemeClr val="bg1"/>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x</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implies f(x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x</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f(y</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y</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a:t>
            </a:r>
          </a:p>
        </p:txBody>
      </p:sp>
      <p:sp>
        <p:nvSpPr>
          <p:cNvPr id="5" name="Oval 4"/>
          <p:cNvSpPr/>
          <p:nvPr/>
        </p:nvSpPr>
        <p:spPr bwMode="auto">
          <a:xfrm>
            <a:off x="158206" y="3102749"/>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chemeClr val="bg1"/>
                </a:solidFill>
                <a:latin typeface="Calibri" pitchFamily="34" charset="0"/>
                <a:cs typeface="Calibri" pitchFamily="34" charset="0"/>
              </a:rPr>
              <a:t>a,b,c,s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3318692"/>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954545" y="3235598"/>
            <a:ext cx="1357288" cy="126346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1</a:t>
            </a: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2</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1" name="Oval 10"/>
          <p:cNvSpPr/>
          <p:nvPr/>
        </p:nvSpPr>
        <p:spPr bwMode="auto">
          <a:xfrm>
            <a:off x="6676051" y="3256764"/>
            <a:ext cx="1311813" cy="122113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3,</a:t>
            </a: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4</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9" name="Content Placeholder 2"/>
          <p:cNvSpPr txBox="1">
            <a:spLocks/>
          </p:cNvSpPr>
          <p:nvPr/>
        </p:nvSpPr>
        <p:spPr>
          <a:xfrm>
            <a:off x="344715" y="2721385"/>
            <a:ext cx="8382000" cy="387798"/>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Changing the problem</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solidFill>
                  <a:srgbClr xmlns:mc="http://schemas.openxmlformats.org/markup-compatibility/2006" xmlns:a14="http://schemas.microsoft.com/office/drawing/2007/7/7/main" val="FF0000" mc:Ignorable=""/>
                </a:solidFill>
                <a:cs typeface="Calibri" pitchFamily="34" charset="0"/>
                <a:sym typeface="Symbol"/>
              </a:rPr>
              <a:t>a</a:t>
            </a:r>
            <a:r>
              <a:rPr lang="en-US" baseline="-25000" dirty="0" smtClean="0">
                <a:solidFill>
                  <a:srgbClr xmlns:mc="http://schemas.openxmlformats.org/markup-compatibility/2006" xmlns:a14="http://schemas.microsoft.com/office/drawing/2007/7/7/main" val="FF0000" mc:Ignorable=""/>
                </a:solidFill>
                <a:cs typeface="Calibri" pitchFamily="34" charset="0"/>
                <a:sym typeface="Symbol"/>
              </a:rPr>
              <a:t> </a:t>
            </a:r>
            <a:r>
              <a:rPr lang="en-US" dirty="0" smtClean="0">
                <a:solidFill>
                  <a:srgbClr xmlns:mc="http://schemas.openxmlformats.org/markup-compatibility/2006" xmlns:a14="http://schemas.microsoft.com/office/drawing/2007/7/7/main" val="FF0000" mc:Ignorable=""/>
                </a:solidFill>
                <a:cs typeface="Calibri" pitchFamily="34" charset="0"/>
                <a:sym typeface="Symbol"/>
              </a:rPr>
              <a:t> v</a:t>
            </a:r>
            <a:r>
              <a:rPr lang="en-US" baseline="-25000" dirty="0" smtClean="0">
                <a:solidFill>
                  <a:srgbClr xmlns:mc="http://schemas.openxmlformats.org/markup-compatibility/2006" xmlns:a14="http://schemas.microsoft.com/office/drawing/2007/7/7/main" val="FF0000" mc:Ignorable=""/>
                </a:solidFill>
                <a:cs typeface="Calibri" pitchFamily="34" charset="0"/>
                <a:sym typeface="Symbol"/>
              </a:rPr>
              <a:t>4</a:t>
            </a:r>
            <a:r>
              <a:rPr lang="en-US" dirty="0" smtClean="0">
                <a:cs typeface="Calibri" pitchFamily="34" charset="0"/>
              </a:rPr>
              <a:t>, </a:t>
            </a:r>
            <a:r>
              <a:rPr lang="en-US" dirty="0" smtClean="0">
                <a:cs typeface="Calibri" pitchFamily="34" charset="0"/>
                <a:sym typeface="Symbol"/>
              </a:rPr>
              <a:t>v</a:t>
            </a:r>
            <a:r>
              <a:rPr lang="en-US" baseline="-25000" dirty="0" smtClean="0">
                <a:cs typeface="Calibri" pitchFamily="34" charset="0"/>
                <a:sym typeface="Symbol"/>
              </a:rPr>
              <a:t>2 </a:t>
            </a:r>
            <a:r>
              <a:rPr lang="en-US" dirty="0" smtClean="0">
                <a:cs typeface="Calibri" pitchFamily="34" charset="0"/>
                <a:sym typeface="Symbol"/>
              </a:rPr>
              <a:t> v</a:t>
            </a:r>
            <a:r>
              <a:rPr lang="en-US" baseline="-25000" dirty="0" smtClean="0">
                <a:cs typeface="Calibri" pitchFamily="34" charset="0"/>
                <a:sym typeface="Symbol"/>
              </a:rPr>
              <a:t>3</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821119"/>
            <a:ext cx="8382000" cy="861774"/>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chemeClr val="bg1"/>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x</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implies f(x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x</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f(y</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y</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a:t>
            </a:r>
          </a:p>
        </p:txBody>
      </p:sp>
      <p:sp>
        <p:nvSpPr>
          <p:cNvPr id="5" name="Oval 4"/>
          <p:cNvSpPr/>
          <p:nvPr/>
        </p:nvSpPr>
        <p:spPr bwMode="auto">
          <a:xfrm>
            <a:off x="158206" y="3102749"/>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kumimoji="0" lang="en-US" sz="2400" b="0" u="none" strike="noStrike" cap="none" normalizeH="0" baseline="0" dirty="0" err="1" smtClean="0">
                <a:solidFill>
                  <a:schemeClr val="bg1"/>
                </a:solidFill>
                <a:latin typeface="Calibri" pitchFamily="34" charset="0"/>
                <a:cs typeface="Calibri" pitchFamily="34" charset="0"/>
              </a:rPr>
              <a:t>,b,c,s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3318692"/>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954545" y="3235598"/>
            <a:ext cx="1357288" cy="126346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1</a:t>
            </a: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2</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1" name="Oval 10"/>
          <p:cNvSpPr/>
          <p:nvPr/>
        </p:nvSpPr>
        <p:spPr bwMode="auto">
          <a:xfrm>
            <a:off x="6676051" y="3256764"/>
            <a:ext cx="1311813" cy="122113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3,</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cs typeface="Calibri" pitchFamily="34" charset="0"/>
                <a:sym typeface="Symbol"/>
              </a:rPr>
              <a:t>4</a:t>
            </a:r>
            <a:endParaRPr kumimoji="0" lang="en-US" sz="24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a</a:t>
            </a:r>
            <a:r>
              <a:rPr lang="en-US" baseline="-25000" dirty="0" smtClean="0">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r>
              <a:rPr lang="en-US" dirty="0" smtClean="0">
                <a:cs typeface="Calibri" pitchFamily="34" charset="0"/>
              </a:rPr>
              <a:t>, </a:t>
            </a:r>
            <a:r>
              <a:rPr lang="en-US" dirty="0" smtClean="0">
                <a:solidFill>
                  <a:srgbClr xmlns:mc="http://schemas.openxmlformats.org/markup-compatibility/2006" xmlns:a14="http://schemas.microsoft.com/office/drawing/2007/7/7/main" val="FF000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FF0000" mc:Ignorable=""/>
                </a:solidFill>
                <a:cs typeface="Calibri" pitchFamily="34" charset="0"/>
                <a:sym typeface="Symbol"/>
              </a:rPr>
              <a:t>2 </a:t>
            </a:r>
            <a:r>
              <a:rPr lang="en-US" dirty="0" smtClean="0">
                <a:solidFill>
                  <a:srgbClr xmlns:mc="http://schemas.openxmlformats.org/markup-compatibility/2006" xmlns:a14="http://schemas.microsoft.com/office/drawing/2007/7/7/main" val="FF0000" mc:Ignorable=""/>
                </a:solidFill>
                <a:cs typeface="Calibri" pitchFamily="34" charset="0"/>
                <a:sym typeface="Symbol"/>
              </a:rPr>
              <a:t> v</a:t>
            </a:r>
            <a:r>
              <a:rPr lang="en-US" baseline="-25000" dirty="0" smtClean="0">
                <a:solidFill>
                  <a:srgbClr xmlns:mc="http://schemas.openxmlformats.org/markup-compatibility/2006" xmlns:a14="http://schemas.microsoft.com/office/drawing/2007/7/7/main" val="FF0000" mc:Ignorable=""/>
                </a:solidFill>
                <a:cs typeface="Calibri" pitchFamily="34" charset="0"/>
                <a:sym typeface="Symbol"/>
              </a:rPr>
              <a:t>3</a:t>
            </a:r>
            <a:endParaRPr lang="en-US" dirty="0" smtClean="0">
              <a:solidFill>
                <a:srgbClr xmlns:mc="http://schemas.openxmlformats.org/markup-compatibility/2006" xmlns:a14="http://schemas.microsoft.com/office/drawing/2007/7/7/main" val="FF0000" mc:Ignorable=""/>
              </a:solidFill>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821119"/>
            <a:ext cx="8382000" cy="861774"/>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chemeClr val="bg1"/>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x</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implies f(x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x</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f(y</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y</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a:t>
            </a:r>
          </a:p>
        </p:txBody>
      </p:sp>
      <p:sp>
        <p:nvSpPr>
          <p:cNvPr id="5" name="Oval 4"/>
          <p:cNvSpPr/>
          <p:nvPr/>
        </p:nvSpPr>
        <p:spPr bwMode="auto">
          <a:xfrm>
            <a:off x="158206" y="3102749"/>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chemeClr val="bg1"/>
                </a:solidFill>
                <a:latin typeface="Calibri" pitchFamily="34" charset="0"/>
                <a:cs typeface="Calibri" pitchFamily="34" charset="0"/>
              </a:rPr>
              <a:t>a,b,c,s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3318692"/>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954545" y="3235598"/>
            <a:ext cx="1357288" cy="126346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1</a:t>
            </a:r>
            <a:r>
              <a:rPr lang="en-US" sz="2400" dirty="0" smtClean="0">
                <a:solidFill>
                  <a:schemeClr val="bg1"/>
                </a:solidFill>
                <a:cs typeface="Calibri" pitchFamily="34" charset="0"/>
                <a:sym typeface="Symbol"/>
              </a:rPr>
              <a:t>,</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cs typeface="Calibri" pitchFamily="34" charset="0"/>
                <a:sym typeface="Symbol"/>
              </a:rPr>
              <a:t>2</a:t>
            </a:r>
            <a:endParaRPr kumimoji="0" lang="en-US" sz="24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1" name="Oval 10"/>
          <p:cNvSpPr/>
          <p:nvPr/>
        </p:nvSpPr>
        <p:spPr bwMode="auto">
          <a:xfrm>
            <a:off x="6676051" y="3256764"/>
            <a:ext cx="1311813" cy="122113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cs typeface="Calibri" pitchFamily="34" charset="0"/>
                <a:sym typeface="Symbol"/>
              </a:rPr>
              <a:t>3</a:t>
            </a:r>
            <a:r>
              <a:rPr lang="en-US" sz="2400" baseline="-25000" dirty="0" smtClean="0">
                <a:solidFill>
                  <a:schemeClr val="bg1"/>
                </a:solidFill>
                <a:cs typeface="Calibri" pitchFamily="34" charset="0"/>
                <a:sym typeface="Symbol"/>
              </a:rPr>
              <a:t>,</a:t>
            </a: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4</a:t>
            </a:r>
            <a:endParaRPr kumimoji="0" lang="en-US" sz="24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4.4|70.4"/>
</p:tagLst>
</file>

<file path=ppt/tags/tag10.xml><?xml version="1.0" encoding="utf-8"?>
<p:tagLst xmlns:a="http://schemas.openxmlformats.org/drawingml/2006/main" xmlns:r="http://schemas.openxmlformats.org/officeDocument/2006/relationships" xmlns:p="http://schemas.openxmlformats.org/presentationml/2006/main">
  <p:tag name="TIMING" val="|8.7"/>
</p:tagLst>
</file>

<file path=ppt/tags/tag11.xml><?xml version="1.0" encoding="utf-8"?>
<p:tagLst xmlns:a="http://schemas.openxmlformats.org/drawingml/2006/main" xmlns:r="http://schemas.openxmlformats.org/officeDocument/2006/relationships" xmlns:p="http://schemas.openxmlformats.org/presentationml/2006/main">
  <p:tag name="TIMING" val="|8.7"/>
</p:tagLst>
</file>

<file path=ppt/tags/tag12.xml><?xml version="1.0" encoding="utf-8"?>
<p:tagLst xmlns:a="http://schemas.openxmlformats.org/drawingml/2006/main" xmlns:r="http://schemas.openxmlformats.org/officeDocument/2006/relationships" xmlns:p="http://schemas.openxmlformats.org/presentationml/2006/main">
  <p:tag name="TIMING" val="|3"/>
</p:tagLst>
</file>

<file path=ppt/tags/tag13.xml><?xml version="1.0" encoding="utf-8"?>
<p:tagLst xmlns:a="http://schemas.openxmlformats.org/drawingml/2006/main" xmlns:r="http://schemas.openxmlformats.org/officeDocument/2006/relationships" xmlns:p="http://schemas.openxmlformats.org/presentationml/2006/main">
  <p:tag name="TIMING" val="|3"/>
</p:tagLst>
</file>

<file path=ppt/tags/tag14.xml><?xml version="1.0" encoding="utf-8"?>
<p:tagLst xmlns:a="http://schemas.openxmlformats.org/drawingml/2006/main" xmlns:r="http://schemas.openxmlformats.org/officeDocument/2006/relationships" xmlns:p="http://schemas.openxmlformats.org/presentationml/2006/main">
  <p:tag name="TIMING" val="|2.5"/>
</p:tagLst>
</file>

<file path=ppt/tags/tag15.xml><?xml version="1.0" encoding="utf-8"?>
<p:tagLst xmlns:a="http://schemas.openxmlformats.org/drawingml/2006/main" xmlns:r="http://schemas.openxmlformats.org/officeDocument/2006/relationships" xmlns:p="http://schemas.openxmlformats.org/presentationml/2006/main">
  <p:tag name="TIMING" val="|2.5"/>
</p:tagLst>
</file>

<file path=ppt/tags/tag16.xml><?xml version="1.0" encoding="utf-8"?>
<p:tagLst xmlns:a="http://schemas.openxmlformats.org/drawingml/2006/main" xmlns:r="http://schemas.openxmlformats.org/officeDocument/2006/relationships" xmlns:p="http://schemas.openxmlformats.org/presentationml/2006/main">
  <p:tag name="TIMING" val="|1.3"/>
</p:tagLst>
</file>

<file path=ppt/tags/tag17.xml><?xml version="1.0" encoding="utf-8"?>
<p:tagLst xmlns:a="http://schemas.openxmlformats.org/drawingml/2006/main" xmlns:r="http://schemas.openxmlformats.org/officeDocument/2006/relationships" xmlns:p="http://schemas.openxmlformats.org/presentationml/2006/main">
  <p:tag name="TIMING" val="|1.3"/>
</p:tagLst>
</file>

<file path=ppt/tags/tag18.xml><?xml version="1.0" encoding="utf-8"?>
<p:tagLst xmlns:a="http://schemas.openxmlformats.org/drawingml/2006/main" xmlns:r="http://schemas.openxmlformats.org/officeDocument/2006/relationships" xmlns:p="http://schemas.openxmlformats.org/presentationml/2006/main">
  <p:tag name="TIMING" val="|19.6"/>
</p:tagLst>
</file>

<file path=ppt/tags/tag19.xml><?xml version="1.0" encoding="utf-8"?>
<p:tagLst xmlns:a="http://schemas.openxmlformats.org/drawingml/2006/main" xmlns:r="http://schemas.openxmlformats.org/officeDocument/2006/relationships" xmlns:p="http://schemas.openxmlformats.org/presentationml/2006/main">
  <p:tag name="TIMING" val="|19.6"/>
</p:tagLst>
</file>

<file path=ppt/tags/tag2.xml><?xml version="1.0" encoding="utf-8"?>
<p:tagLst xmlns:a="http://schemas.openxmlformats.org/drawingml/2006/main" xmlns:r="http://schemas.openxmlformats.org/officeDocument/2006/relationships" xmlns:p="http://schemas.openxmlformats.org/presentationml/2006/main">
  <p:tag name="TIMING" val="|30.7|14.2"/>
</p:tagLst>
</file>

<file path=ppt/tags/tag20.xml><?xml version="1.0" encoding="utf-8"?>
<p:tagLst xmlns:a="http://schemas.openxmlformats.org/drawingml/2006/main" xmlns:r="http://schemas.openxmlformats.org/officeDocument/2006/relationships" xmlns:p="http://schemas.openxmlformats.org/presentationml/2006/main">
  <p:tag name="TIMING" val="|19.6"/>
</p:tagLst>
</file>

<file path=ppt/tags/tag21.xml><?xml version="1.0" encoding="utf-8"?>
<p:tagLst xmlns:a="http://schemas.openxmlformats.org/drawingml/2006/main" xmlns:r="http://schemas.openxmlformats.org/officeDocument/2006/relationships" xmlns:p="http://schemas.openxmlformats.org/presentationml/2006/main">
  <p:tag name="TIMING" val="|19.6"/>
</p:tagLst>
</file>

<file path=ppt/tags/tag22.xml><?xml version="1.0" encoding="utf-8"?>
<p:tagLst xmlns:a="http://schemas.openxmlformats.org/drawingml/2006/main" xmlns:r="http://schemas.openxmlformats.org/officeDocument/2006/relationships" xmlns:p="http://schemas.openxmlformats.org/presentationml/2006/main">
  <p:tag name="TIMING" val="|19.6"/>
</p:tagLst>
</file>

<file path=ppt/tags/tag23.xml><?xml version="1.0" encoding="utf-8"?>
<p:tagLst xmlns:a="http://schemas.openxmlformats.org/drawingml/2006/main" xmlns:r="http://schemas.openxmlformats.org/officeDocument/2006/relationships" xmlns:p="http://schemas.openxmlformats.org/presentationml/2006/main">
  <p:tag name="TIMING" val="|19.6"/>
</p:tagLst>
</file>

<file path=ppt/tags/tag24.xml><?xml version="1.0" encoding="utf-8"?>
<p:tagLst xmlns:a="http://schemas.openxmlformats.org/drawingml/2006/main" xmlns:r="http://schemas.openxmlformats.org/officeDocument/2006/relationships" xmlns:p="http://schemas.openxmlformats.org/presentationml/2006/main">
  <p:tag name="TIMING" val="|19.6"/>
</p:tagLst>
</file>

<file path=ppt/tags/tag25.xml><?xml version="1.0" encoding="utf-8"?>
<p:tagLst xmlns:a="http://schemas.openxmlformats.org/drawingml/2006/main" xmlns:r="http://schemas.openxmlformats.org/officeDocument/2006/relationships" xmlns:p="http://schemas.openxmlformats.org/presentationml/2006/main">
  <p:tag name="TIMING" val="|19.6"/>
</p:tagLst>
</file>

<file path=ppt/tags/tag26.xml><?xml version="1.0" encoding="utf-8"?>
<p:tagLst xmlns:a="http://schemas.openxmlformats.org/drawingml/2006/main" xmlns:r="http://schemas.openxmlformats.org/officeDocument/2006/relationships" xmlns:p="http://schemas.openxmlformats.org/presentationml/2006/main">
  <p:tag name="TIMING" val="|22.2"/>
</p:tagLst>
</file>

<file path=ppt/tags/tag27.xml><?xml version="1.0" encoding="utf-8"?>
<p:tagLst xmlns:a="http://schemas.openxmlformats.org/drawingml/2006/main" xmlns:r="http://schemas.openxmlformats.org/officeDocument/2006/relationships" xmlns:p="http://schemas.openxmlformats.org/presentationml/2006/main">
  <p:tag name="TIMING" val="|22.2"/>
</p:tagLst>
</file>

<file path=ppt/tags/tag28.xml><?xml version="1.0" encoding="utf-8"?>
<p:tagLst xmlns:a="http://schemas.openxmlformats.org/drawingml/2006/main" xmlns:r="http://schemas.openxmlformats.org/officeDocument/2006/relationships" xmlns:p="http://schemas.openxmlformats.org/presentationml/2006/main">
  <p:tag name="TIMING" val="|22.2"/>
</p:tagLst>
</file>

<file path=ppt/tags/tag29.xml><?xml version="1.0" encoding="utf-8"?>
<p:tagLst xmlns:a="http://schemas.openxmlformats.org/drawingml/2006/main" xmlns:r="http://schemas.openxmlformats.org/officeDocument/2006/relationships" xmlns:p="http://schemas.openxmlformats.org/presentationml/2006/main">
  <p:tag name="TIMING" val="|22.2"/>
</p:tagLst>
</file>

<file path=ppt/tags/tag3.xml><?xml version="1.0" encoding="utf-8"?>
<p:tagLst xmlns:a="http://schemas.openxmlformats.org/drawingml/2006/main" xmlns:r="http://schemas.openxmlformats.org/officeDocument/2006/relationships" xmlns:p="http://schemas.openxmlformats.org/presentationml/2006/main">
  <p:tag name="TIMING" val="|21.1"/>
</p:tagLst>
</file>

<file path=ppt/tags/tag30.xml><?xml version="1.0" encoding="utf-8"?>
<p:tagLst xmlns:a="http://schemas.openxmlformats.org/drawingml/2006/main" xmlns:r="http://schemas.openxmlformats.org/officeDocument/2006/relationships" xmlns:p="http://schemas.openxmlformats.org/presentationml/2006/main">
  <p:tag name="TIMING" val="|22.2"/>
</p:tagLst>
</file>

<file path=ppt/tags/tag31.xml><?xml version="1.0" encoding="utf-8"?>
<p:tagLst xmlns:a="http://schemas.openxmlformats.org/drawingml/2006/main" xmlns:r="http://schemas.openxmlformats.org/officeDocument/2006/relationships" xmlns:p="http://schemas.openxmlformats.org/presentationml/2006/main">
  <p:tag name="TIMING" val="|22.2"/>
</p:tagLst>
</file>

<file path=ppt/tags/tag32.xml><?xml version="1.0" encoding="utf-8"?>
<p:tagLst xmlns:a="http://schemas.openxmlformats.org/drawingml/2006/main" xmlns:r="http://schemas.openxmlformats.org/officeDocument/2006/relationships" xmlns:p="http://schemas.openxmlformats.org/presentationml/2006/main">
  <p:tag name="TIMING" val="|22.2"/>
</p:tagLst>
</file>

<file path=ppt/tags/tag33.xml><?xml version="1.0" encoding="utf-8"?>
<p:tagLst xmlns:a="http://schemas.openxmlformats.org/drawingml/2006/main" xmlns:r="http://schemas.openxmlformats.org/officeDocument/2006/relationships" xmlns:p="http://schemas.openxmlformats.org/presentationml/2006/main">
  <p:tag name="TIMING" val="|22.2"/>
</p:tagLst>
</file>

<file path=ppt/tags/tag34.xml><?xml version="1.0" encoding="utf-8"?>
<p:tagLst xmlns:a="http://schemas.openxmlformats.org/drawingml/2006/main" xmlns:r="http://schemas.openxmlformats.org/officeDocument/2006/relationships" xmlns:p="http://schemas.openxmlformats.org/presentationml/2006/main">
  <p:tag name="TIMING" val="|22.2"/>
</p:tagLst>
</file>

<file path=ppt/tags/tag35.xml><?xml version="1.0" encoding="utf-8"?>
<p:tagLst xmlns:a="http://schemas.openxmlformats.org/drawingml/2006/main" xmlns:r="http://schemas.openxmlformats.org/officeDocument/2006/relationships" xmlns:p="http://schemas.openxmlformats.org/presentationml/2006/main">
  <p:tag name="TIMING" val="|22.2"/>
</p:tagLst>
</file>

<file path=ppt/tags/tag36.xml><?xml version="1.0" encoding="utf-8"?>
<p:tagLst xmlns:a="http://schemas.openxmlformats.org/drawingml/2006/main" xmlns:r="http://schemas.openxmlformats.org/officeDocument/2006/relationships" xmlns:p="http://schemas.openxmlformats.org/presentationml/2006/main">
  <p:tag name="TIMING" val="|22.2"/>
</p:tagLst>
</file>

<file path=ppt/tags/tag37.xml><?xml version="1.0" encoding="utf-8"?>
<p:tagLst xmlns:a="http://schemas.openxmlformats.org/drawingml/2006/main" xmlns:r="http://schemas.openxmlformats.org/officeDocument/2006/relationships" xmlns:p="http://schemas.openxmlformats.org/presentationml/2006/main">
  <p:tag name="TIMING" val="|22.2"/>
</p:tagLst>
</file>

<file path=ppt/tags/tag38.xml><?xml version="1.0" encoding="utf-8"?>
<p:tagLst xmlns:a="http://schemas.openxmlformats.org/drawingml/2006/main" xmlns:r="http://schemas.openxmlformats.org/officeDocument/2006/relationships" xmlns:p="http://schemas.openxmlformats.org/presentationml/2006/main">
  <p:tag name="TIMING" val="|22.2"/>
</p:tagLst>
</file>

<file path=ppt/tags/tag39.xml><?xml version="1.0" encoding="utf-8"?>
<p:tagLst xmlns:a="http://schemas.openxmlformats.org/drawingml/2006/main" xmlns:r="http://schemas.openxmlformats.org/officeDocument/2006/relationships" xmlns:p="http://schemas.openxmlformats.org/presentationml/2006/main">
  <p:tag name="TIMING" val="|22.2"/>
</p:tagLst>
</file>

<file path=ppt/tags/tag4.xml><?xml version="1.0" encoding="utf-8"?>
<p:tagLst xmlns:a="http://schemas.openxmlformats.org/drawingml/2006/main" xmlns:r="http://schemas.openxmlformats.org/officeDocument/2006/relationships" xmlns:p="http://schemas.openxmlformats.org/presentationml/2006/main">
  <p:tag name="TIMING" val="|24"/>
</p:tagLst>
</file>

<file path=ppt/tags/tag40.xml><?xml version="1.0" encoding="utf-8"?>
<p:tagLst xmlns:a="http://schemas.openxmlformats.org/drawingml/2006/main" xmlns:r="http://schemas.openxmlformats.org/officeDocument/2006/relationships" xmlns:p="http://schemas.openxmlformats.org/presentationml/2006/main">
  <p:tag name="TIMING" val="|22.2"/>
</p:tagLst>
</file>

<file path=ppt/tags/tag41.xml><?xml version="1.0" encoding="utf-8"?>
<p:tagLst xmlns:a="http://schemas.openxmlformats.org/drawingml/2006/main" xmlns:r="http://schemas.openxmlformats.org/officeDocument/2006/relationships" xmlns:p="http://schemas.openxmlformats.org/presentationml/2006/main">
  <p:tag name="TIMING" val="|22.2"/>
</p:tagLst>
</file>

<file path=ppt/tags/tag42.xml><?xml version="1.0" encoding="utf-8"?>
<p:tagLst xmlns:a="http://schemas.openxmlformats.org/drawingml/2006/main" xmlns:r="http://schemas.openxmlformats.org/officeDocument/2006/relationships" xmlns:p="http://schemas.openxmlformats.org/presentationml/2006/main">
  <p:tag name="TIMING" val="|22.2"/>
</p:tagLst>
</file>

<file path=ppt/tags/tag43.xml><?xml version="1.0" encoding="utf-8"?>
<p:tagLst xmlns:a="http://schemas.openxmlformats.org/drawingml/2006/main" xmlns:r="http://schemas.openxmlformats.org/officeDocument/2006/relationships" xmlns:p="http://schemas.openxmlformats.org/presentationml/2006/main">
  <p:tag name="TIMING" val="|22.2"/>
</p:tagLst>
</file>

<file path=ppt/tags/tag44.xml><?xml version="1.0" encoding="utf-8"?>
<p:tagLst xmlns:a="http://schemas.openxmlformats.org/drawingml/2006/main" xmlns:r="http://schemas.openxmlformats.org/officeDocument/2006/relationships" xmlns:p="http://schemas.openxmlformats.org/presentationml/2006/main">
  <p:tag name="TIMING" val="|22.2"/>
</p:tagLst>
</file>

<file path=ppt/tags/tag45.xml><?xml version="1.0" encoding="utf-8"?>
<p:tagLst xmlns:a="http://schemas.openxmlformats.org/drawingml/2006/main" xmlns:r="http://schemas.openxmlformats.org/officeDocument/2006/relationships" xmlns:p="http://schemas.openxmlformats.org/presentationml/2006/main">
  <p:tag name="TIMING" val="|22.2"/>
</p:tagLst>
</file>

<file path=ppt/tags/tag46.xml><?xml version="1.0" encoding="utf-8"?>
<p:tagLst xmlns:a="http://schemas.openxmlformats.org/drawingml/2006/main" xmlns:r="http://schemas.openxmlformats.org/officeDocument/2006/relationships" xmlns:p="http://schemas.openxmlformats.org/presentationml/2006/main">
  <p:tag name="TIMING" val="|22.2"/>
</p:tagLst>
</file>

<file path=ppt/tags/tag47.xml><?xml version="1.0" encoding="utf-8"?>
<p:tagLst xmlns:a="http://schemas.openxmlformats.org/drawingml/2006/main" xmlns:r="http://schemas.openxmlformats.org/officeDocument/2006/relationships" xmlns:p="http://schemas.openxmlformats.org/presentationml/2006/main">
  <p:tag name="TIMING" val="|22.2"/>
</p:tagLst>
</file>

<file path=ppt/tags/tag48.xml><?xml version="1.0" encoding="utf-8"?>
<p:tagLst xmlns:a="http://schemas.openxmlformats.org/drawingml/2006/main" xmlns:r="http://schemas.openxmlformats.org/officeDocument/2006/relationships" xmlns:p="http://schemas.openxmlformats.org/presentationml/2006/main">
  <p:tag name="TIMING" val="|22.2"/>
</p:tagLst>
</file>

<file path=ppt/tags/tag49.xml><?xml version="1.0" encoding="utf-8"?>
<p:tagLst xmlns:a="http://schemas.openxmlformats.org/drawingml/2006/main" xmlns:r="http://schemas.openxmlformats.org/officeDocument/2006/relationships" xmlns:p="http://schemas.openxmlformats.org/presentationml/2006/main">
  <p:tag name="TIMING" val="|22.2"/>
</p:tagLst>
</file>

<file path=ppt/tags/tag5.xml><?xml version="1.0" encoding="utf-8"?>
<p:tagLst xmlns:a="http://schemas.openxmlformats.org/drawingml/2006/main" xmlns:r="http://schemas.openxmlformats.org/officeDocument/2006/relationships" xmlns:p="http://schemas.openxmlformats.org/presentationml/2006/main">
  <p:tag name="TIMING" val="|24"/>
</p:tagLst>
</file>

<file path=ppt/tags/tag50.xml><?xml version="1.0" encoding="utf-8"?>
<p:tagLst xmlns:a="http://schemas.openxmlformats.org/drawingml/2006/main" xmlns:r="http://schemas.openxmlformats.org/officeDocument/2006/relationships" xmlns:p="http://schemas.openxmlformats.org/presentationml/2006/main">
  <p:tag name="TIMING" val="|22.2"/>
</p:tagLst>
</file>

<file path=ppt/tags/tag51.xml><?xml version="1.0" encoding="utf-8"?>
<p:tagLst xmlns:a="http://schemas.openxmlformats.org/drawingml/2006/main" xmlns:r="http://schemas.openxmlformats.org/officeDocument/2006/relationships" xmlns:p="http://schemas.openxmlformats.org/presentationml/2006/main">
  <p:tag name="TIMING" val="|22.2"/>
</p:tagLst>
</file>

<file path=ppt/tags/tag52.xml><?xml version="1.0" encoding="utf-8"?>
<p:tagLst xmlns:a="http://schemas.openxmlformats.org/drawingml/2006/main" xmlns:r="http://schemas.openxmlformats.org/officeDocument/2006/relationships" xmlns:p="http://schemas.openxmlformats.org/presentationml/2006/main">
  <p:tag name="TIMING" val="|22.2"/>
</p:tagLst>
</file>

<file path=ppt/tags/tag53.xml><?xml version="1.0" encoding="utf-8"?>
<p:tagLst xmlns:a="http://schemas.openxmlformats.org/drawingml/2006/main" xmlns:r="http://schemas.openxmlformats.org/officeDocument/2006/relationships" xmlns:p="http://schemas.openxmlformats.org/presentationml/2006/main">
  <p:tag name="TIMING" val="|22.2"/>
</p:tagLst>
</file>

<file path=ppt/tags/tag54.xml><?xml version="1.0" encoding="utf-8"?>
<p:tagLst xmlns:a="http://schemas.openxmlformats.org/drawingml/2006/main" xmlns:r="http://schemas.openxmlformats.org/officeDocument/2006/relationships" xmlns:p="http://schemas.openxmlformats.org/presentationml/2006/main">
  <p:tag name="TIMING" val="|22.2"/>
</p:tagLst>
</file>

<file path=ppt/tags/tag55.xml><?xml version="1.0" encoding="utf-8"?>
<p:tagLst xmlns:a="http://schemas.openxmlformats.org/drawingml/2006/main" xmlns:r="http://schemas.openxmlformats.org/officeDocument/2006/relationships" xmlns:p="http://schemas.openxmlformats.org/presentationml/2006/main">
  <p:tag name="TIMING" val="|22.2"/>
</p:tagLst>
</file>

<file path=ppt/tags/tag56.xml><?xml version="1.0" encoding="utf-8"?>
<p:tagLst xmlns:a="http://schemas.openxmlformats.org/drawingml/2006/main" xmlns:r="http://schemas.openxmlformats.org/officeDocument/2006/relationships" xmlns:p="http://schemas.openxmlformats.org/presentationml/2006/main">
  <p:tag name="TIMING" val="|22.2"/>
</p:tagLst>
</file>

<file path=ppt/tags/tag57.xml><?xml version="1.0" encoding="utf-8"?>
<p:tagLst xmlns:a="http://schemas.openxmlformats.org/drawingml/2006/main" xmlns:r="http://schemas.openxmlformats.org/officeDocument/2006/relationships" xmlns:p="http://schemas.openxmlformats.org/presentationml/2006/main">
  <p:tag name="TIMING" val="|24"/>
</p:tagLst>
</file>

<file path=ppt/tags/tag58.xml><?xml version="1.0" encoding="utf-8"?>
<p:tagLst xmlns:a="http://schemas.openxmlformats.org/drawingml/2006/main" xmlns:r="http://schemas.openxmlformats.org/officeDocument/2006/relationships" xmlns:p="http://schemas.openxmlformats.org/presentationml/2006/main">
  <p:tag name="TIMING" val="|24"/>
</p:tagLst>
</file>

<file path=ppt/tags/tag59.xml><?xml version="1.0" encoding="utf-8"?>
<p:tagLst xmlns:a="http://schemas.openxmlformats.org/drawingml/2006/main" xmlns:r="http://schemas.openxmlformats.org/officeDocument/2006/relationships" xmlns:p="http://schemas.openxmlformats.org/presentationml/2006/main">
  <p:tag name="TIMING" val="|24"/>
</p:tagLst>
</file>

<file path=ppt/tags/tag6.xml><?xml version="1.0" encoding="utf-8"?>
<p:tagLst xmlns:a="http://schemas.openxmlformats.org/drawingml/2006/main" xmlns:r="http://schemas.openxmlformats.org/officeDocument/2006/relationships" xmlns:p="http://schemas.openxmlformats.org/presentationml/2006/main">
  <p:tag name="TIMING" val="|24"/>
</p:tagLst>
</file>

<file path=ppt/tags/tag7.xml><?xml version="1.0" encoding="utf-8"?>
<p:tagLst xmlns:a="http://schemas.openxmlformats.org/drawingml/2006/main" xmlns:r="http://schemas.openxmlformats.org/officeDocument/2006/relationships" xmlns:p="http://schemas.openxmlformats.org/presentationml/2006/main">
  <p:tag name="TIMING" val="|23.6"/>
</p:tagLst>
</file>

<file path=ppt/tags/tag8.xml><?xml version="1.0" encoding="utf-8"?>
<p:tagLst xmlns:a="http://schemas.openxmlformats.org/drawingml/2006/main" xmlns:r="http://schemas.openxmlformats.org/officeDocument/2006/relationships" xmlns:p="http://schemas.openxmlformats.org/presentationml/2006/main">
  <p:tag name="TIMING" val="|6.3"/>
</p:tagLst>
</file>

<file path=ppt/tags/tag9.xml><?xml version="1.0" encoding="utf-8"?>
<p:tagLst xmlns:a="http://schemas.openxmlformats.org/drawingml/2006/main" xmlns:r="http://schemas.openxmlformats.org/officeDocument/2006/relationships" xmlns:p="http://schemas.openxmlformats.org/presentationml/2006/main">
  <p:tag name="TIMING" val="|6.3"/>
</p:tagLst>
</file>

<file path=ppt/theme/theme1.xml><?xml version="1.0" encoding="utf-8"?>
<a:theme xmlns:a="http://schemas.openxmlformats.org/drawingml/2006/main" name="MSR_PPT template_07_light">
  <a:themeElements>
    <a:clrScheme name="MSR 2007">
      <a:dk1>
        <a:srgbClr xmlns:mc="http://schemas.openxmlformats.org/markup-compatibility/2006" xmlns:a14="http://schemas.microsoft.com/office/drawing/2007/7/7/main" val="000000"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3F3F3F" mc:Ignorable=""/>
      </a:dk2>
      <a:lt2>
        <a:srgbClr xmlns:mc="http://schemas.openxmlformats.org/markup-compatibility/2006" xmlns:a14="http://schemas.microsoft.com/office/drawing/2007/7/7/main" val="FFFFFF" mc:Ignorable=""/>
      </a:lt2>
      <a:accent1>
        <a:srgbClr xmlns:mc="http://schemas.openxmlformats.org/markup-compatibility/2006" xmlns:a14="http://schemas.microsoft.com/office/drawing/2007/7/7/main" val="FFDF79" mc:Ignorable=""/>
      </a:accent1>
      <a:accent2>
        <a:srgbClr xmlns:mc="http://schemas.openxmlformats.org/markup-compatibility/2006" xmlns:a14="http://schemas.microsoft.com/office/drawing/2007/7/7/main" val="5782B5" mc:Ignorable=""/>
      </a:accent2>
      <a:accent3>
        <a:srgbClr xmlns:mc="http://schemas.openxmlformats.org/markup-compatibility/2006" xmlns:a14="http://schemas.microsoft.com/office/drawing/2007/7/7/main" val="E28A54" mc:Ignorable=""/>
      </a:accent3>
      <a:accent4>
        <a:srgbClr xmlns:mc="http://schemas.openxmlformats.org/markup-compatibility/2006" xmlns:a14="http://schemas.microsoft.com/office/drawing/2007/7/7/main" val="94D850" mc:Ignorable=""/>
      </a:accent4>
      <a:accent5>
        <a:srgbClr xmlns:mc="http://schemas.openxmlformats.org/markup-compatibility/2006" xmlns:a14="http://schemas.microsoft.com/office/drawing/2007/7/7/main" val="FFA94B" mc:Ignorable=""/>
      </a:accent5>
      <a:accent6>
        <a:srgbClr xmlns:mc="http://schemas.openxmlformats.org/markup-compatibility/2006" xmlns:a14="http://schemas.microsoft.com/office/drawing/2007/7/7/main" val="9047B9" mc:Ignorable=""/>
      </a:accent6>
      <a:hlink>
        <a:srgbClr xmlns:mc="http://schemas.openxmlformats.org/markup-compatibility/2006" xmlns:a14="http://schemas.microsoft.com/office/drawing/2007/7/7/main" val="009ED6" mc:Ignorable=""/>
      </a:hlink>
      <a:folHlink>
        <a:srgbClr xmlns:mc="http://schemas.openxmlformats.org/markup-compatibility/2006" xmlns:a14="http://schemas.microsoft.com/office/drawing/2007/7/7/main" val="DDD819" mc:Ignorable=""/>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07/7/7/main" val="000000" mc:Ignorable="">
                <a:alpha val="35000"/>
              </a:srgbClr>
            </a:outerShdw>
          </a:effectLst>
        </a:effectStyle>
        <a:effectStyle>
          <a:effectLst>
            <a:outerShdw blurRad="50800" dist="38100" dir="5400000" rotWithShape="0">
              <a:srgbClr xmlns:mc="http://schemas.openxmlformats.org/markup-compatibility/2006" xmlns:a14="http://schemas.microsoft.com/office/drawing/2007/7/7/main" val="000000" mc:Ignorable="">
                <a:alpha val="35000"/>
              </a:srgbClr>
            </a:outerShdw>
          </a:effectLst>
        </a:effectStyle>
        <a:effectStyle>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07/7/7/main" val="1F497D" mc:Ignorable=""/>
      </a:dk2>
      <a:lt2>
        <a:srgbClr xmlns:mc="http://schemas.openxmlformats.org/markup-compatibility/2006" xmlns:a14="http://schemas.microsoft.com/office/drawing/2007/7/7/main" val="EEECE1" mc:Ignorable=""/>
      </a:lt2>
      <a:accent1>
        <a:srgbClr xmlns:mc="http://schemas.openxmlformats.org/markup-compatibility/2006" xmlns:a14="http://schemas.microsoft.com/office/drawing/2007/7/7/main" val="4F81BD" mc:Ignorable=""/>
      </a:accent1>
      <a:accent2>
        <a:srgbClr xmlns:mc="http://schemas.openxmlformats.org/markup-compatibility/2006" xmlns:a14="http://schemas.microsoft.com/office/drawing/2007/7/7/main" val="C0504D" mc:Ignorable=""/>
      </a:accent2>
      <a:accent3>
        <a:srgbClr xmlns:mc="http://schemas.openxmlformats.org/markup-compatibility/2006" xmlns:a14="http://schemas.microsoft.com/office/drawing/2007/7/7/main" val="9BBB59" mc:Ignorable=""/>
      </a:accent3>
      <a:accent4>
        <a:srgbClr xmlns:mc="http://schemas.openxmlformats.org/markup-compatibility/2006" xmlns:a14="http://schemas.microsoft.com/office/drawing/2007/7/7/main" val="8064A2" mc:Ignorable=""/>
      </a:accent4>
      <a:accent5>
        <a:srgbClr xmlns:mc="http://schemas.openxmlformats.org/markup-compatibility/2006" xmlns:a14="http://schemas.microsoft.com/office/drawing/2007/7/7/main" val="4BACC6" mc:Ignorable=""/>
      </a:accent5>
      <a:accent6>
        <a:srgbClr xmlns:mc="http://schemas.openxmlformats.org/markup-compatibility/2006" xmlns:a14="http://schemas.microsoft.com/office/drawing/2007/7/7/main" val="F79646" mc:Ignorable=""/>
      </a:accent6>
      <a:hlink>
        <a:srgbClr xmlns:mc="http://schemas.openxmlformats.org/markup-compatibility/2006" xmlns:a14="http://schemas.microsoft.com/office/drawing/2007/7/7/main" val="0000FF" mc:Ignorable=""/>
      </a:hlink>
      <a:folHlink>
        <a:srgbClr xmlns:mc="http://schemas.openxmlformats.org/markup-compatibility/2006" xmlns:a14="http://schemas.microsoft.com/office/drawing/2007/7/7/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07/7/7/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07/7/7/main" val="1F497D" mc:Ignorable=""/>
      </a:dk2>
      <a:lt2>
        <a:srgbClr xmlns:mc="http://schemas.openxmlformats.org/markup-compatibility/2006" xmlns:a14="http://schemas.microsoft.com/office/drawing/2007/7/7/main" val="EEECE1" mc:Ignorable=""/>
      </a:lt2>
      <a:accent1>
        <a:srgbClr xmlns:mc="http://schemas.openxmlformats.org/markup-compatibility/2006" xmlns:a14="http://schemas.microsoft.com/office/drawing/2007/7/7/main" val="4F81BD" mc:Ignorable=""/>
      </a:accent1>
      <a:accent2>
        <a:srgbClr xmlns:mc="http://schemas.openxmlformats.org/markup-compatibility/2006" xmlns:a14="http://schemas.microsoft.com/office/drawing/2007/7/7/main" val="C0504D" mc:Ignorable=""/>
      </a:accent2>
      <a:accent3>
        <a:srgbClr xmlns:mc="http://schemas.openxmlformats.org/markup-compatibility/2006" xmlns:a14="http://schemas.microsoft.com/office/drawing/2007/7/7/main" val="9BBB59" mc:Ignorable=""/>
      </a:accent3>
      <a:accent4>
        <a:srgbClr xmlns:mc="http://schemas.openxmlformats.org/markup-compatibility/2006" xmlns:a14="http://schemas.microsoft.com/office/drawing/2007/7/7/main" val="8064A2" mc:Ignorable=""/>
      </a:accent4>
      <a:accent5>
        <a:srgbClr xmlns:mc="http://schemas.openxmlformats.org/markup-compatibility/2006" xmlns:a14="http://schemas.microsoft.com/office/drawing/2007/7/7/main" val="4BACC6" mc:Ignorable=""/>
      </a:accent5>
      <a:accent6>
        <a:srgbClr xmlns:mc="http://schemas.openxmlformats.org/markup-compatibility/2006" xmlns:a14="http://schemas.microsoft.com/office/drawing/2007/7/7/main" val="F79646" mc:Ignorable=""/>
      </a:accent6>
      <a:hlink>
        <a:srgbClr xmlns:mc="http://schemas.openxmlformats.org/markup-compatibility/2006" xmlns:a14="http://schemas.microsoft.com/office/drawing/2007/7/7/main" val="0000FF" mc:Ignorable=""/>
      </a:hlink>
      <a:folHlink>
        <a:srgbClr xmlns:mc="http://schemas.openxmlformats.org/markup-compatibility/2006" xmlns:a14="http://schemas.microsoft.com/office/drawing/2007/7/7/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07/7/7/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3074916C7A05429E3860C96E939D68" ma:contentTypeVersion="3" ma:contentTypeDescription="Create a new document." ma:contentTypeScope="" ma:versionID="2f9d0a3e4dab1dbcfa92ef49294c9fd6">
  <xsd:schema xmlns:xsd="http://www.w3.org/2001/XMLSchema" xmlns:p="http://schemas.microsoft.com/office/2006/metadata/properties" targetNamespace="http://schemas.microsoft.com/office/2006/metadata/properties" ma:root="true" ma:fieldsID="1767b50499e116a953c72fb09f4df49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2010-06-02T18:11:35Z</outs:dateTime>
      <outs:isPinned>true</outs:isPinned>
    </outs:relatedDate>
    <outs:relatedDate>
      <outs:type>2</outs:type>
      <outs:displayName>Created</outs:displayName>
      <outs:dateTime>2007-07-26T21:26:45Z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Colleen Nelson</outs:displayName>
          <outs:accountName/>
        </outs:relatedPerson>
      </outs:people>
      <outs:source>0</outs:source>
      <outs:isPinned>true</outs:isPinned>
    </outs:relatedPeopleItem>
    <outs:relatedPeopleItem>
      <outs:category>Last modified by</outs:category>
      <outs:people>
        <outs:relatedPerson>
          <outs:displayName>Leonardo de Moura</outs:displayName>
          <outs:accountName/>
        </outs:relatedPerson>
      </outs:people>
      <outs:source>0</outs:source>
      <outs:isPinned>true</outs:isPinned>
    </outs:relatedPeopleItem>
    <outs:relatedPeopleItem>
      <outs:category>Manager</outs:category>
      <outs:people>
        <outs:relatedPerson>
          <outs:displayName>&lt;Content Manager Name Here&gt;</outs:displayName>
          <outs:accountName/>
        </outs:relatedPerson>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C609024F-16CA-4CA6-95A1-D32F69EDB8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9F50A16-2F0A-48CD-98C8-4E4AE3627974}">
  <ds:schemaRefs>
    <ds:schemaRef ds:uri="http://purl.org/dc/terms/"/>
    <ds:schemaRef ds:uri="http://purl.org/dc/elements/1.1/"/>
    <ds:schemaRef ds:uri="http://schemas.microsoft.com/office/2006/documentManagement/types"/>
    <ds:schemaRef ds:uri="http://schemas.openxmlformats.org/package/2006/metadata/core-properties"/>
    <ds:schemaRef ds:uri="http://www.w3.org/XML/1998/namespace"/>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E7F898CC-13F8-471E-88EA-EFAA80FECF4A}">
  <ds:schemaRefs>
    <ds:schemaRef ds:uri="http://schemas.microsoft.com/sharepoint/v3/contenttype/forms"/>
  </ds:schemaRefs>
</ds:datastoreItem>
</file>

<file path=customXml/itemProps4.xml><?xml version="1.0" encoding="utf-8"?>
<ds:datastoreItem xmlns:ds="http://schemas.openxmlformats.org/officeDocument/2006/customXml" ds:itemID="{F11051DA-4BD0-4C95-9AAC-A2CB82B9140C}">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MSR_PPT template_07_light</Template>
  <TotalTime>12898</TotalTime>
  <Words>14239</Words>
  <Application>Microsoft Office PowerPoint</Application>
  <PresentationFormat>On-screen Show (4:3)</PresentationFormat>
  <Paragraphs>1878</Paragraphs>
  <Slides>202</Slides>
  <Notes>149</Notes>
  <HiddenSlides>3</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MSR_PPT template_07_light</vt:lpstr>
      <vt:lpstr>Decision Engines for Software Analysis using SMT Solvers PLDI 2010 - Toronto</vt:lpstr>
      <vt:lpstr>Symbolic Reasoning</vt:lpstr>
      <vt:lpstr>Symbolic Reasoning</vt:lpstr>
      <vt:lpstr>Applications</vt:lpstr>
      <vt:lpstr>Some Applications @ Microsoft</vt:lpstr>
      <vt:lpstr>Test case generation</vt:lpstr>
      <vt:lpstr>Type checking</vt:lpstr>
      <vt:lpstr>What is logic?</vt:lpstr>
      <vt:lpstr>What is logic?</vt:lpstr>
      <vt:lpstr>What is logical language?</vt:lpstr>
      <vt:lpstr>Propositional Logic</vt:lpstr>
      <vt:lpstr>Interpretation</vt:lpstr>
      <vt:lpstr>Satisfiability &amp; Validity</vt:lpstr>
      <vt:lpstr>Satisfiability &amp; Validity: examples</vt:lpstr>
      <vt:lpstr>Satisfiability &amp; Validity: examples</vt:lpstr>
      <vt:lpstr>Equivalence</vt:lpstr>
      <vt:lpstr>Equisatisfiable</vt:lpstr>
      <vt:lpstr>Normal Forms</vt:lpstr>
      <vt:lpstr>Normal Forms</vt:lpstr>
      <vt:lpstr>Normal Forms</vt:lpstr>
      <vt:lpstr>Normal Forms</vt:lpstr>
      <vt:lpstr>Normal Forms</vt:lpstr>
      <vt:lpstr>Normal Forms</vt:lpstr>
      <vt:lpstr>Normal Forms</vt:lpstr>
      <vt:lpstr>Normal Forms</vt:lpstr>
      <vt:lpstr>Normal Forms</vt:lpstr>
      <vt:lpstr>Normal Forms</vt:lpstr>
      <vt:lpstr>Normal Forms</vt:lpstr>
      <vt:lpstr>Normal Forms</vt:lpstr>
      <vt:lpstr>Normal Forms</vt:lpstr>
      <vt:lpstr>Normal Forms</vt:lpstr>
      <vt:lpstr>Normal Forms</vt:lpstr>
      <vt:lpstr>Normal Forms</vt:lpstr>
      <vt:lpstr>Normal Forms</vt:lpstr>
      <vt:lpstr>Normal Forms</vt:lpstr>
      <vt:lpstr>Efficient CNF Translation</vt:lpstr>
      <vt:lpstr>CNF translation (example)</vt:lpstr>
      <vt:lpstr>Resolution</vt:lpstr>
      <vt:lpstr>Resolution (example)</vt:lpstr>
      <vt:lpstr>Unit &amp; Input Resolution</vt:lpstr>
      <vt:lpstr>DPLL</vt:lpstr>
      <vt:lpstr>Pure Literals</vt:lpstr>
      <vt:lpstr>Pure Literals</vt:lpstr>
      <vt:lpstr>DPLL (as a procedure)</vt:lpstr>
      <vt:lpstr>Satisfiability Modulo Theories (SMT)</vt:lpstr>
      <vt:lpstr>Satisfiability Modulo Theories (SMT)</vt:lpstr>
      <vt:lpstr>Satisfiability Modulo Theories (SMT)</vt:lpstr>
      <vt:lpstr>Satisfiability Modulo Theories (SMT)</vt:lpstr>
      <vt:lpstr>Satisfiability Modulo Theories (SMT)</vt:lpstr>
      <vt:lpstr>Satisfiability Modulo Theories (SMT)</vt:lpstr>
      <vt:lpstr>Satisfiability Modulo Theories (SMT)</vt:lpstr>
      <vt:lpstr>Satisfiability Modulo Theories (SMT)</vt:lpstr>
      <vt:lpstr>Satisfiability Modulo Theories (SMT)</vt:lpstr>
      <vt:lpstr>Satisfiability Modulo Theories (SMT)</vt:lpstr>
      <vt:lpstr>Ground formulas</vt:lpstr>
      <vt:lpstr>Little Engines of Proof</vt:lpstr>
      <vt:lpstr>Little Engines of Proof</vt:lpstr>
      <vt:lpstr>SMT@Microsoft: Solver</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 Termination, Soundness, Completeness</vt:lpstr>
      <vt:lpstr>Deciding Equality: Termination, Soundness, Completeness</vt:lpstr>
      <vt:lpstr>Deciding Equality: Termination, Soundness, Completeness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Case Analysis</vt:lpstr>
      <vt:lpstr>Case Analysis</vt:lpstr>
      <vt:lpstr>Case Analysis</vt:lpstr>
      <vt:lpstr>SMT : Basic Architecture</vt:lpstr>
      <vt:lpstr>DPLL</vt:lpstr>
      <vt:lpstr>DPLL</vt:lpstr>
      <vt:lpstr>DPLL</vt:lpstr>
      <vt:lpstr>DPLL</vt:lpstr>
      <vt:lpstr>Modern DPLL</vt:lpstr>
      <vt:lpstr>SAT + Theory solvers</vt:lpstr>
      <vt:lpstr>SAT + Theory solvers</vt:lpstr>
      <vt:lpstr>SAT + Theory solvers</vt:lpstr>
      <vt:lpstr>SAT + Theory solvers</vt:lpstr>
      <vt:lpstr>SAT + Theory solvers</vt:lpstr>
      <vt:lpstr>SAT + Theory solvers</vt:lpstr>
      <vt:lpstr>SAT + Theory solvers</vt:lpstr>
      <vt:lpstr>SAT + Theory solvers: Main loop</vt:lpstr>
      <vt:lpstr>SAT + Theory solvers</vt:lpstr>
      <vt:lpstr>SAT + Theory solvers</vt:lpstr>
      <vt:lpstr>SAT + Theory solvers</vt:lpstr>
      <vt:lpstr>SAT + Theory solvers</vt:lpstr>
      <vt:lpstr>SAT + Theory solvers</vt:lpstr>
      <vt:lpstr>SAT + Theory solvers</vt:lpstr>
      <vt:lpstr>SAT + Theory solvers</vt:lpstr>
      <vt:lpstr>SAT + Theory solvers</vt:lpstr>
      <vt:lpstr>An Architecture: the core</vt:lpstr>
      <vt:lpstr>An Architecture: the core</vt:lpstr>
      <vt:lpstr>An Architecture: the core</vt:lpstr>
      <vt:lpstr>Linear Arithmetic</vt:lpstr>
      <vt:lpstr>Difference Logic:   a – b  5</vt:lpstr>
      <vt:lpstr>Job shop scheduling</vt:lpstr>
      <vt:lpstr>Difference Logic</vt:lpstr>
      <vt:lpstr>General Form</vt:lpstr>
      <vt:lpstr>From Definitions to a Tableau</vt:lpstr>
      <vt:lpstr>From Definitions to a Tableau</vt:lpstr>
      <vt:lpstr>From Definitions to a Tableau</vt:lpstr>
      <vt:lpstr>From Definitions to a Tableau</vt:lpstr>
      <vt:lpstr>Pivoting</vt:lpstr>
      <vt:lpstr>Pivoting</vt:lpstr>
      <vt:lpstr>Pivoting</vt:lpstr>
      <vt:lpstr>Pivoting</vt:lpstr>
      <vt:lpstr>Pivoting</vt:lpstr>
      <vt:lpstr>Pivoting</vt:lpstr>
      <vt:lpstr>Equations + Bounds + Assignment</vt:lpstr>
      <vt:lpstr>“Repairing Models”</vt:lpstr>
      <vt:lpstr>“Repairing Models”</vt:lpstr>
      <vt:lpstr>“Repairing Models”</vt:lpstr>
      <vt:lpstr>“Repairing Models”</vt:lpstr>
      <vt:lpstr>“Repairing Models”</vt:lpstr>
      <vt:lpstr>“Repairing Models”</vt:lpstr>
      <vt:lpstr>“Repairing Models”</vt:lpstr>
      <vt:lpstr>Combining Theories</vt:lpstr>
      <vt:lpstr>Disjoint  Theories</vt:lpstr>
      <vt:lpstr>Purification</vt:lpstr>
      <vt:lpstr>Purification</vt:lpstr>
      <vt:lpstr>Stably Infinite Theories</vt:lpstr>
      <vt:lpstr>Important Result</vt:lpstr>
      <vt:lpstr>Convexity</vt:lpstr>
      <vt:lpstr>Convexity: Results</vt:lpstr>
      <vt:lpstr>Convexity: Negative Results</vt:lpstr>
      <vt:lpstr>Combination of non-convex theories</vt:lpstr>
      <vt:lpstr>Combination of non-convex theories</vt:lpstr>
      <vt:lpstr>Nelson-Oppen Combination</vt:lpstr>
      <vt:lpstr>Nelson-Oppen Combination</vt:lpstr>
      <vt:lpstr>Soundness</vt:lpstr>
      <vt:lpstr>Completeness</vt:lpstr>
      <vt:lpstr>NO deterministic procedure (for convex theories)</vt:lpstr>
      <vt:lpstr>NO deterministic procedure Completeness</vt:lpstr>
      <vt:lpstr>NO procedure: Example</vt:lpstr>
      <vt:lpstr>NO procedure: Example</vt:lpstr>
      <vt:lpstr>NO procedure: Example</vt:lpstr>
      <vt:lpstr>NO procedure: Example</vt:lpstr>
      <vt:lpstr>NO procedure: Example</vt:lpstr>
      <vt:lpstr>NO procedure: Example</vt:lpstr>
      <vt:lpstr>NO procedure: Example</vt:lpstr>
      <vt:lpstr>NO procedure: Example</vt:lpstr>
      <vt:lpstr>NO deterministic procedure</vt:lpstr>
      <vt:lpstr>Combining Procedures in Practice</vt:lpstr>
      <vt:lpstr>Combining Procedures in Practice</vt:lpstr>
      <vt:lpstr>Example</vt:lpstr>
      <vt:lpstr>Example</vt:lpstr>
      <vt:lpstr>Example</vt:lpstr>
      <vt:lpstr>Example</vt:lpstr>
      <vt:lpstr>Example</vt:lpstr>
      <vt:lpstr>Example</vt:lpstr>
      <vt:lpstr>Example</vt:lpstr>
      <vt:lpstr>Example</vt:lpstr>
      <vt:lpstr>Example</vt:lpstr>
      <vt:lpstr>Non-stably infinite theories in practice</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Name of Event</dc:subject>
  <dc:creator>Colleen Nelson</dc:creator>
  <dc:description>Template: Mark Johnson, Silver Fox Productions Inc.
Formatting:
Event Date:
Event Location:
Audience:</dc:description>
  <cp:lastModifiedBy>Leonardo de Moura</cp:lastModifiedBy>
  <cp:revision>303</cp:revision>
  <dcterms:created xsi:type="dcterms:W3CDTF">2007-07-26T21:26:45Z</dcterms:created>
  <dcterms:modified xsi:type="dcterms:W3CDTF">2010-06-06T09:38:58Z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0x0101006E3074916C7A05429E3860C96E939D68</vt:lpwstr>
  </property>
</Properties>
</file>