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94" r:id="rId5"/>
  </p:sldMasterIdLst>
  <p:notesMasterIdLst>
    <p:notesMasterId r:id="rId47"/>
  </p:notesMasterIdLst>
  <p:handoutMasterIdLst>
    <p:handoutMasterId r:id="rId48"/>
  </p:handoutMasterIdLst>
  <p:sldIdLst>
    <p:sldId id="257" r:id="rId6"/>
    <p:sldId id="284" r:id="rId7"/>
    <p:sldId id="297" r:id="rId8"/>
    <p:sldId id="303" r:id="rId9"/>
    <p:sldId id="304" r:id="rId10"/>
    <p:sldId id="302" r:id="rId11"/>
    <p:sldId id="301" r:id="rId12"/>
    <p:sldId id="260" r:id="rId13"/>
    <p:sldId id="290" r:id="rId14"/>
    <p:sldId id="305" r:id="rId15"/>
    <p:sldId id="306" r:id="rId16"/>
    <p:sldId id="307" r:id="rId17"/>
    <p:sldId id="308" r:id="rId18"/>
    <p:sldId id="283" r:id="rId19"/>
    <p:sldId id="328" r:id="rId20"/>
    <p:sldId id="298" r:id="rId21"/>
    <p:sldId id="329" r:id="rId22"/>
    <p:sldId id="309" r:id="rId23"/>
    <p:sldId id="286" r:id="rId24"/>
    <p:sldId id="310" r:id="rId25"/>
    <p:sldId id="311" r:id="rId26"/>
    <p:sldId id="312" r:id="rId27"/>
    <p:sldId id="314" r:id="rId28"/>
    <p:sldId id="315" r:id="rId29"/>
    <p:sldId id="300" r:id="rId30"/>
    <p:sldId id="316" r:id="rId31"/>
    <p:sldId id="318" r:id="rId32"/>
    <p:sldId id="319" r:id="rId33"/>
    <p:sldId id="320" r:id="rId34"/>
    <p:sldId id="317" r:id="rId35"/>
    <p:sldId id="322" r:id="rId36"/>
    <p:sldId id="323" r:id="rId37"/>
    <p:sldId id="324" r:id="rId38"/>
    <p:sldId id="325" r:id="rId39"/>
    <p:sldId id="326" r:id="rId40"/>
    <p:sldId id="287" r:id="rId41"/>
    <p:sldId id="321" r:id="rId42"/>
    <p:sldId id="288" r:id="rId43"/>
    <p:sldId id="295" r:id="rId44"/>
    <p:sldId id="296" r:id="rId45"/>
    <p:sldId id="327" r:id="rId4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7DF3"/>
    <a:srgbClr val="9C42E6"/>
    <a:srgbClr val="FFCD2D"/>
    <a:srgbClr val="F1C283"/>
    <a:srgbClr val="CE7E5A"/>
    <a:srgbClr val="CF6A3D"/>
    <a:srgbClr val="D1943B"/>
    <a:srgbClr val="F8F57B"/>
    <a:srgbClr val="D5B953"/>
    <a:srgbClr val="F4A2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33" autoAdjust="0"/>
    <p:restoredTop sz="90706" autoAdjust="0"/>
  </p:normalViewPr>
  <p:slideViewPr>
    <p:cSldViewPr snapToGrid="0">
      <p:cViewPr varScale="1">
        <p:scale>
          <a:sx n="104" d="100"/>
          <a:sy n="104" d="100"/>
        </p:scale>
        <p:origin x="-864"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27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4/8/2008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10:40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4/8/2008 10:43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29786"/>
          </a:xfrm>
        </p:spPr>
        <p:txBody>
          <a:bodyPr/>
          <a:lstStyle>
            <a:lvl1pPr>
              <a:lnSpc>
                <a:spcPct val="90000"/>
              </a:lnSpc>
              <a:defRPr sz="2800" baseline="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a:latin typeface="Calibri" pitchFamily="34" charset="0"/>
              </a:defRPr>
            </a:lvl1pPr>
          </a:lstStyle>
          <a:p>
            <a:r>
              <a:rPr lang="en-US" dirty="0" smtClean="0"/>
              <a:t>SMT @ Microsoft</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DE1D71-0325-4DF7-921D-B885522C46E7}" type="datetimeFigureOut">
              <a:rPr lang="en-US" smtClean="0"/>
              <a:t>4/8/2008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E1D71-0325-4DF7-921D-B885522C46E7}" type="datetimeFigureOut">
              <a:rPr lang="en-US" smtClean="0"/>
              <a:t>4/8/2008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DE1D71-0325-4DF7-921D-B885522C46E7}" type="datetimeFigureOut">
              <a:rPr lang="en-US" smtClean="0"/>
              <a:t>4/8/2008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DE1D71-0325-4DF7-921D-B885522C46E7}" type="datetimeFigureOut">
              <a:rPr lang="en-US" smtClean="0"/>
              <a:t>4/8/2008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DE1D71-0325-4DF7-921D-B885522C46E7}" type="datetimeFigureOut">
              <a:rPr lang="en-US" smtClean="0"/>
              <a:t>4/8/2008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DE1D71-0325-4DF7-921D-B885522C46E7}" type="datetimeFigureOut">
              <a:rPr lang="en-US" smtClean="0"/>
              <a:t>4/8/2008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E1D71-0325-4DF7-921D-B885522C46E7}" type="datetimeFigureOut">
              <a:rPr lang="en-US" smtClean="0"/>
              <a:t>4/8/2008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Calibri" pitchFamily="34" charset="0"/>
                <a:ea typeface="+mn-ea"/>
                <a:cs typeface="Aria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Calibri" pitchFamily="34" charset="0"/>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E1D71-0325-4DF7-921D-B885522C46E7}" type="datetimeFigureOut">
              <a:rPr lang="en-US" smtClean="0"/>
              <a:t>4/8/2008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E1D71-0325-4DF7-921D-B885522C46E7}" type="datetimeFigureOut">
              <a:rPr lang="en-US" smtClean="0"/>
              <a:t>4/8/2008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E1D71-0325-4DF7-921D-B885522C46E7}" type="datetimeFigureOut">
              <a:rPr lang="en-US" smtClean="0"/>
              <a:t>4/8/2008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E1D71-0325-4DF7-921D-B885522C46E7}" type="datetimeFigureOut">
              <a:rPr lang="en-US" smtClean="0"/>
              <a:t>4/8/2008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0CF64-8BC2-40A6-ACF4-491F29CB59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SMT @ 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lvl1pPr>
              <a:defRPr/>
            </a:lvl1pPr>
          </a:lstStyle>
          <a:p>
            <a:r>
              <a:rPr lang="en-US" dirty="0" smtClean="0"/>
              <a:t>SMT @ Microsoft</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smtClean="0"/>
              <a:t>SMT @ Microsoft</a:t>
            </a:r>
            <a:endParaRPr lang="en-US" dirty="0"/>
          </a:p>
        </p:txBody>
      </p:sp>
    </p:spTree>
  </p:cSld>
  <p:clrMap bg1="dk1" tx1="lt1" bg2="dk2" tx2="lt2" accent1="accent1" accent2="accent2" accent3="accent3" accent4="accent4" accent5="accent5" accent6="accent6" hlink="hlink" folHlink="folHlink"/>
  <p:sldLayoutIdLst>
    <p:sldLayoutId id="2147483683" r:id="rId1"/>
    <p:sldLayoutId id="2147483681" r:id="rId2"/>
    <p:sldLayoutId id="2147483692"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E1D71-0325-4DF7-921D-B885522C46E7}" type="datetimeFigureOut">
              <a:rPr lang="en-US" smtClean="0"/>
              <a:t>4/8/2008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0CF64-8BC2-40A6-ACF4-491F29CB59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0.png"/><Relationship Id="rId10" Type="http://schemas.openxmlformats.org/officeDocument/2006/relationships/image" Target="../media/image24.jpeg"/><Relationship Id="rId4" Type="http://schemas.openxmlformats.org/officeDocument/2006/relationships/image" Target="../media/image19.gif"/><Relationship Id="rId9" Type="http://schemas.openxmlformats.org/officeDocument/2006/relationships/image" Target="../media/image23.jpeg"/><Relationship Id="rId1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mtlib.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www.smtcomp.org/"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research.microsoft.com/projects/z3"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projects/z3"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887" y="1903677"/>
            <a:ext cx="7692761" cy="1495794"/>
          </a:xfrm>
        </p:spPr>
        <p:txBody>
          <a:bodyPr/>
          <a:lstStyle/>
          <a:p>
            <a:r>
              <a:rPr smtClean="0"/>
              <a:t>SMT @ Microsoft</a:t>
            </a:r>
            <a:br>
              <a:rPr smtClean="0"/>
            </a:br>
            <a:endParaRPr lang="en-US" dirty="0"/>
          </a:p>
        </p:txBody>
      </p:sp>
      <p:sp>
        <p:nvSpPr>
          <p:cNvPr id="3" name="Subtitle 2"/>
          <p:cNvSpPr>
            <a:spLocks noGrp="1"/>
          </p:cNvSpPr>
          <p:nvPr>
            <p:ph type="subTitle" idx="1"/>
          </p:nvPr>
        </p:nvSpPr>
        <p:spPr>
          <a:xfrm>
            <a:off x="1049802" y="2623127"/>
            <a:ext cx="7692761" cy="2585323"/>
          </a:xfrm>
        </p:spPr>
        <p:txBody>
          <a:bodyPr/>
          <a:lstStyle/>
          <a:p>
            <a:pPr>
              <a:lnSpc>
                <a:spcPct val="100000"/>
              </a:lnSpc>
            </a:pPr>
            <a:r>
              <a:rPr sz="2800" smtClean="0"/>
              <a:t>Johannes Kepler University </a:t>
            </a:r>
          </a:p>
          <a:p>
            <a:pPr>
              <a:lnSpc>
                <a:spcPct val="100000"/>
              </a:lnSpc>
            </a:pPr>
            <a:r>
              <a:rPr sz="2800" smtClean="0"/>
              <a:t>Linz, Austria 2008 </a:t>
            </a:r>
            <a:endParaRPr lang="en-US" sz="2800" dirty="0" smtClean="0"/>
          </a:p>
          <a:p>
            <a:pPr>
              <a:lnSpc>
                <a:spcPct val="100000"/>
              </a:lnSpc>
            </a:pPr>
            <a:endParaRPr sz="2800" smtClean="0"/>
          </a:p>
          <a:p>
            <a:pPr>
              <a:lnSpc>
                <a:spcPct val="100000"/>
              </a:lnSpc>
            </a:pPr>
            <a:endParaRPr sz="2800" smtClean="0"/>
          </a:p>
          <a:p>
            <a:pPr>
              <a:lnSpc>
                <a:spcPct val="100000"/>
              </a:lnSpc>
            </a:pPr>
            <a:r>
              <a:rPr lang="en-US" sz="2800" dirty="0" smtClean="0"/>
              <a:t>Leonardo de Moura and Nikolaj </a:t>
            </a:r>
            <a:r>
              <a:rPr lang="en-US" sz="2800" dirty="0" err="1" smtClean="0"/>
              <a:t>Bjørner</a:t>
            </a:r>
            <a:endParaRPr sz="2800" smtClean="0"/>
          </a:p>
          <a:p>
            <a:pPr>
              <a:lnSpc>
                <a:spcPct val="100000"/>
              </a:lnSpc>
            </a:pPr>
            <a:r>
              <a:rPr lang="en-US" sz="2800"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Test-case generation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3" name="Content Placeholder 2"/>
          <p:cNvSpPr>
            <a:spLocks noGrp="1"/>
          </p:cNvSpPr>
          <p:nvPr>
            <p:ph idx="1"/>
          </p:nvPr>
        </p:nvSpPr>
        <p:spPr>
          <a:xfrm>
            <a:off x="381000" y="1671493"/>
            <a:ext cx="8382000" cy="3299365"/>
          </a:xfrm>
        </p:spPr>
        <p:txBody>
          <a:bodyPr/>
          <a:lstStyle/>
          <a:p>
            <a:r>
              <a:rPr lang="en-US" dirty="0" smtClean="0"/>
              <a:t>Test (correctness + usability) is 95% of the deal:</a:t>
            </a:r>
          </a:p>
          <a:p>
            <a:pPr lvl="1"/>
            <a:r>
              <a:rPr lang="en-US" dirty="0" smtClean="0"/>
              <a:t>Dev/Test is 1-1 in products.</a:t>
            </a:r>
          </a:p>
          <a:p>
            <a:pPr lvl="1"/>
            <a:r>
              <a:rPr lang="en-US" dirty="0" smtClean="0"/>
              <a:t>Developers are responsible for unit tests.</a:t>
            </a:r>
          </a:p>
          <a:p>
            <a:r>
              <a:rPr lang="en-US" dirty="0" smtClean="0"/>
              <a:t>Tools:</a:t>
            </a:r>
          </a:p>
          <a:p>
            <a:pPr lvl="1"/>
            <a:r>
              <a:rPr lang="en-US" dirty="0" smtClean="0"/>
              <a:t>Annotations and static analysis (SAL, ESP)</a:t>
            </a:r>
          </a:p>
          <a:p>
            <a:pPr lvl="1"/>
            <a:r>
              <a:rPr lang="en-US" dirty="0" smtClean="0"/>
              <a:t>File </a:t>
            </a:r>
            <a:r>
              <a:rPr lang="en-US" dirty="0" err="1" smtClean="0"/>
              <a:t>Fuzzing</a:t>
            </a:r>
            <a:endParaRPr lang="en-US" dirty="0" smtClean="0"/>
          </a:p>
          <a:p>
            <a:pPr lvl="1"/>
            <a:r>
              <a:rPr lang="en-US" i="1" dirty="0" smtClean="0">
                <a:solidFill>
                  <a:srgbClr val="FF0000"/>
                </a:solidFill>
              </a:rPr>
              <a:t>Unit test case generation:</a:t>
            </a:r>
          </a:p>
          <a:p>
            <a:pPr lvl="2">
              <a:buNone/>
            </a:pPr>
            <a:r>
              <a:rPr lang="en-US" i="1" dirty="0" smtClean="0">
                <a:solidFill>
                  <a:srgbClr val="FF0000"/>
                </a:solidFill>
              </a:rPr>
              <a:t>program analysis tools, automated theorem proving.</a:t>
            </a:r>
            <a:endParaRPr lang="en-US" dirty="0">
              <a:solidFill>
                <a:srgbClr val="FF0000"/>
              </a:solidFill>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Security is Critical</a:t>
            </a:r>
            <a:endParaRPr lang="en-US" dirty="0"/>
          </a:p>
        </p:txBody>
      </p:sp>
      <p:sp>
        <p:nvSpPr>
          <p:cNvPr id="3" name="Content Placeholder 2"/>
          <p:cNvSpPr>
            <a:spLocks noGrp="1"/>
          </p:cNvSpPr>
          <p:nvPr>
            <p:ph idx="1"/>
          </p:nvPr>
        </p:nvSpPr>
        <p:spPr>
          <a:xfrm>
            <a:off x="362527" y="1643784"/>
            <a:ext cx="8382000" cy="4585871"/>
          </a:xfrm>
        </p:spPr>
        <p:txBody>
          <a:bodyPr/>
          <a:lstStyle/>
          <a:p>
            <a:r>
              <a:rPr lang="en-US" dirty="0" smtClean="0"/>
              <a:t>Security bugs can be very expensive:</a:t>
            </a:r>
          </a:p>
          <a:p>
            <a:pPr lvl="1"/>
            <a:r>
              <a:rPr lang="en-US" dirty="0" smtClean="0"/>
              <a:t>Cost of each MS Security Bulletin: $600K to $Millions.</a:t>
            </a:r>
          </a:p>
          <a:p>
            <a:pPr lvl="1"/>
            <a:r>
              <a:rPr lang="en-US" dirty="0" smtClean="0"/>
              <a:t>Cost due to worms (Slammer, </a:t>
            </a:r>
            <a:r>
              <a:rPr lang="en-US" dirty="0" err="1" smtClean="0"/>
              <a:t>CodeRed</a:t>
            </a:r>
            <a:r>
              <a:rPr lang="en-US" dirty="0" smtClean="0"/>
              <a:t>, etc.): $Billions.</a:t>
            </a:r>
          </a:p>
          <a:p>
            <a:pPr lvl="1"/>
            <a:r>
              <a:rPr lang="en-US" i="1" dirty="0" smtClean="0">
                <a:solidFill>
                  <a:srgbClr val="FF0000"/>
                </a:solidFill>
              </a:rPr>
              <a:t>The real victim is the customer.</a:t>
            </a:r>
          </a:p>
          <a:p>
            <a:r>
              <a:rPr lang="en-US" dirty="0" smtClean="0"/>
              <a:t>Most security exploits are initiated via files or packets:</a:t>
            </a:r>
          </a:p>
          <a:p>
            <a:pPr lvl="1"/>
            <a:r>
              <a:rPr lang="fr-FR" dirty="0" smtClean="0"/>
              <a:t>Ex: Internet Explorer </a:t>
            </a:r>
            <a:r>
              <a:rPr lang="fr-FR" dirty="0" err="1" smtClean="0"/>
              <a:t>parses</a:t>
            </a:r>
            <a:r>
              <a:rPr lang="fr-FR" dirty="0" smtClean="0"/>
              <a:t> </a:t>
            </a:r>
            <a:r>
              <a:rPr lang="fr-FR" dirty="0" err="1" smtClean="0"/>
              <a:t>dozens</a:t>
            </a:r>
            <a:r>
              <a:rPr lang="fr-FR" dirty="0" smtClean="0"/>
              <a:t> of files formats.</a:t>
            </a:r>
          </a:p>
          <a:p>
            <a:r>
              <a:rPr lang="en-US" dirty="0" smtClean="0"/>
              <a:t>Security testing: </a:t>
            </a:r>
            <a:r>
              <a:rPr lang="en-US" i="1" dirty="0" smtClean="0">
                <a:solidFill>
                  <a:srgbClr val="FF0000"/>
                </a:solidFill>
              </a:rPr>
              <a:t>hunting for million-dollar bugs</a:t>
            </a:r>
          </a:p>
          <a:p>
            <a:pPr lvl="1"/>
            <a:r>
              <a:rPr lang="en-US" dirty="0" smtClean="0"/>
              <a:t>Write A/V (always exploitable),</a:t>
            </a:r>
          </a:p>
          <a:p>
            <a:pPr lvl="1"/>
            <a:r>
              <a:rPr lang="en-US" dirty="0" smtClean="0"/>
              <a:t>Read A/V (sometimes exploitable),</a:t>
            </a:r>
          </a:p>
          <a:p>
            <a:pPr lvl="1"/>
            <a:r>
              <a:rPr lang="en-US" dirty="0" smtClean="0"/>
              <a:t>NULL-pointer dereference,</a:t>
            </a:r>
          </a:p>
          <a:p>
            <a:pPr lvl="1"/>
            <a:r>
              <a:rPr lang="en-US" dirty="0" smtClean="0"/>
              <a:t>Division-by-zero (harder to exploit but still DOS attack), ...</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Hunting for Security Bugs.</a:t>
            </a:r>
            <a:endParaRPr lang="en-US" dirty="0"/>
          </a:p>
        </p:txBody>
      </p:sp>
      <p:sp>
        <p:nvSpPr>
          <p:cNvPr id="3" name="Content Placeholder 2"/>
          <p:cNvSpPr>
            <a:spLocks noGrp="1"/>
          </p:cNvSpPr>
          <p:nvPr>
            <p:ph idx="1"/>
          </p:nvPr>
        </p:nvSpPr>
        <p:spPr>
          <a:xfrm>
            <a:off x="362526" y="1782329"/>
            <a:ext cx="8382000" cy="4247317"/>
          </a:xfrm>
        </p:spPr>
        <p:txBody>
          <a:bodyPr/>
          <a:lstStyle/>
          <a:p>
            <a:r>
              <a:rPr lang="en-US" dirty="0" smtClean="0"/>
              <a:t>Two main techniques used by </a:t>
            </a:r>
            <a:r>
              <a:rPr lang="en-US" i="1" dirty="0" smtClean="0">
                <a:solidFill>
                  <a:srgbClr val="FF0000"/>
                </a:solidFill>
              </a:rPr>
              <a:t>“black hats”</a:t>
            </a:r>
            <a:r>
              <a:rPr lang="en-US" dirty="0" smtClean="0"/>
              <a:t>:</a:t>
            </a:r>
          </a:p>
          <a:p>
            <a:pPr lvl="1"/>
            <a:r>
              <a:rPr lang="en-US" dirty="0" smtClean="0"/>
              <a:t>Code inspection (of binaries).</a:t>
            </a:r>
          </a:p>
          <a:p>
            <a:pPr lvl="1"/>
            <a:r>
              <a:rPr lang="en-US" i="1" dirty="0" smtClean="0">
                <a:solidFill>
                  <a:srgbClr val="FF0000"/>
                </a:solidFill>
              </a:rPr>
              <a:t>Black box fuzz testing.</a:t>
            </a:r>
          </a:p>
          <a:p>
            <a:r>
              <a:rPr lang="en-US" b="1" dirty="0" smtClean="0"/>
              <a:t>Black box </a:t>
            </a:r>
            <a:r>
              <a:rPr lang="en-US" dirty="0" smtClean="0"/>
              <a:t>fuzz testing:</a:t>
            </a:r>
          </a:p>
          <a:p>
            <a:pPr lvl="1"/>
            <a:r>
              <a:rPr lang="en-US" dirty="0" smtClean="0"/>
              <a:t>A form of black box random testing.</a:t>
            </a:r>
          </a:p>
          <a:p>
            <a:pPr lvl="1"/>
            <a:r>
              <a:rPr lang="en-US" dirty="0" smtClean="0"/>
              <a:t>Randomly </a:t>
            </a:r>
            <a:r>
              <a:rPr lang="en-US" i="1" dirty="0" smtClean="0">
                <a:solidFill>
                  <a:srgbClr val="FF0000"/>
                </a:solidFill>
              </a:rPr>
              <a:t>fuzz</a:t>
            </a:r>
            <a:r>
              <a:rPr lang="en-US" dirty="0" smtClean="0"/>
              <a:t> (=modify) a well formed input.</a:t>
            </a:r>
          </a:p>
          <a:p>
            <a:pPr lvl="1"/>
            <a:r>
              <a:rPr lang="en-US" dirty="0" smtClean="0"/>
              <a:t>Grammar-based </a:t>
            </a:r>
            <a:r>
              <a:rPr lang="en-US" dirty="0" err="1" smtClean="0"/>
              <a:t>fuzzing</a:t>
            </a:r>
            <a:r>
              <a:rPr lang="en-US" dirty="0" smtClean="0"/>
              <a:t>: rules to encode how to fuzz.</a:t>
            </a:r>
          </a:p>
          <a:p>
            <a:r>
              <a:rPr lang="en-US" b="1" dirty="0" smtClean="0"/>
              <a:t>Heavily</a:t>
            </a:r>
            <a:r>
              <a:rPr lang="en-US" dirty="0" smtClean="0"/>
              <a:t> used in security testing</a:t>
            </a:r>
          </a:p>
          <a:p>
            <a:pPr lvl="1"/>
            <a:r>
              <a:rPr lang="en-US" dirty="0" smtClean="0"/>
              <a:t>At MS: several internal tools.</a:t>
            </a:r>
          </a:p>
          <a:p>
            <a:pPr lvl="1"/>
            <a:r>
              <a:rPr lang="en-US" dirty="0" smtClean="0"/>
              <a:t>Conceptually simple yet effective in practice</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pic>
        <p:nvPicPr>
          <p:cNvPr id="5" name="Picture 4" descr="blackhat.jpg"/>
          <p:cNvPicPr>
            <a:picLocks noChangeAspect="1"/>
          </p:cNvPicPr>
          <p:nvPr/>
        </p:nvPicPr>
        <p:blipFill>
          <a:blip r:embed="rId3"/>
          <a:stretch>
            <a:fillRect/>
          </a:stretch>
        </p:blipFill>
        <p:spPr>
          <a:xfrm>
            <a:off x="7256087" y="1848538"/>
            <a:ext cx="883920" cy="962090"/>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Test case generation @ Microsoft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pic>
        <p:nvPicPr>
          <p:cNvPr id="5" name="Picture 4" descr="PexWeb.png"/>
          <p:cNvPicPr>
            <a:picLocks noChangeAspect="1"/>
          </p:cNvPicPr>
          <p:nvPr/>
        </p:nvPicPr>
        <p:blipFill>
          <a:blip r:embed="rId3"/>
          <a:stretch>
            <a:fillRect/>
          </a:stretch>
        </p:blipFill>
        <p:spPr>
          <a:xfrm>
            <a:off x="2526874" y="5095359"/>
            <a:ext cx="1320095" cy="740053"/>
          </a:xfrm>
          <a:prstGeom prst="rect">
            <a:avLst/>
          </a:prstGeom>
        </p:spPr>
      </p:pic>
      <p:sp>
        <p:nvSpPr>
          <p:cNvPr id="7" name="Rounded Rectangle 8"/>
          <p:cNvSpPr>
            <a:spLocks noChangeArrowheads="1"/>
          </p:cNvSpPr>
          <p:nvPr/>
        </p:nvSpPr>
        <p:spPr bwMode="auto">
          <a:xfrm>
            <a:off x="3975849" y="1839913"/>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9" name="Bent Arrow 8"/>
          <p:cNvSpPr/>
          <p:nvPr/>
        </p:nvSpPr>
        <p:spPr bwMode="auto">
          <a:xfrm>
            <a:off x="2103119" y="2231147"/>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5400000">
            <a:off x="6365424" y="1942561"/>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1" name="Bent Arrow 10"/>
          <p:cNvSpPr/>
          <p:nvPr/>
        </p:nvSpPr>
        <p:spPr bwMode="auto">
          <a:xfrm rot="10800000">
            <a:off x="5858120" y="3794085"/>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3" name="TextBox 15"/>
          <p:cNvSpPr txBox="1">
            <a:spLocks noChangeArrowheads="1"/>
          </p:cNvSpPr>
          <p:nvPr/>
        </p:nvSpPr>
        <p:spPr bwMode="auto">
          <a:xfrm>
            <a:off x="768119" y="1753344"/>
            <a:ext cx="2987136" cy="461665"/>
          </a:xfrm>
          <a:prstGeom prst="rect">
            <a:avLst/>
          </a:prstGeom>
          <a:noFill/>
          <a:ln w="9525">
            <a:noFill/>
            <a:miter lim="800000"/>
            <a:headEnd/>
            <a:tailEnd/>
          </a:ln>
        </p:spPr>
        <p:txBody>
          <a:bodyPr wrap="square">
            <a:spAutoFit/>
          </a:bodyPr>
          <a:lstStyle/>
          <a:p>
            <a:r>
              <a:rPr lang="en-US" sz="2400" dirty="0">
                <a:solidFill>
                  <a:srgbClr val="7030A0"/>
                </a:solidFill>
                <a:latin typeface="Calibri" pitchFamily="34" charset="0"/>
              </a:rPr>
              <a:t>Run Test </a:t>
            </a:r>
            <a:r>
              <a:rPr lang="en-US" sz="2400" dirty="0" smtClean="0">
                <a:solidFill>
                  <a:srgbClr val="7030A0"/>
                </a:solidFill>
                <a:latin typeface="Calibri" pitchFamily="34" charset="0"/>
              </a:rPr>
              <a:t>and Monitor</a:t>
            </a:r>
            <a:endParaRPr lang="en-US" sz="2400" dirty="0">
              <a:solidFill>
                <a:srgbClr val="7030A0"/>
              </a:solidFill>
              <a:latin typeface="Calibri" pitchFamily="34" charset="0"/>
            </a:endParaRPr>
          </a:p>
        </p:txBody>
      </p:sp>
      <p:sp>
        <p:nvSpPr>
          <p:cNvPr id="14" name="TextBox 16"/>
          <p:cNvSpPr txBox="1">
            <a:spLocks noChangeArrowheads="1"/>
          </p:cNvSpPr>
          <p:nvPr/>
        </p:nvSpPr>
        <p:spPr bwMode="auto">
          <a:xfrm>
            <a:off x="6458444" y="1793526"/>
            <a:ext cx="2126263" cy="461665"/>
          </a:xfrm>
          <a:prstGeom prst="rect">
            <a:avLst/>
          </a:prstGeom>
          <a:noFill/>
          <a:ln w="9525">
            <a:noFill/>
            <a:miter lim="800000"/>
            <a:headEnd/>
            <a:tailEnd/>
          </a:ln>
        </p:spPr>
        <p:txBody>
          <a:bodyPr wrap="square">
            <a:spAutoFit/>
          </a:bodyPr>
          <a:lstStyle/>
          <a:p>
            <a:r>
              <a:rPr lang="en-US" sz="2400" dirty="0">
                <a:solidFill>
                  <a:srgbClr val="7030A0"/>
                </a:solidFill>
                <a:latin typeface="Calibri" pitchFamily="34" charset="0"/>
              </a:rPr>
              <a:t>Path </a:t>
            </a:r>
            <a:r>
              <a:rPr lang="en-US" sz="2400" dirty="0" smtClean="0">
                <a:solidFill>
                  <a:srgbClr val="7030A0"/>
                </a:solidFill>
                <a:latin typeface="Calibri" pitchFamily="34" charset="0"/>
              </a:rPr>
              <a:t>Condition</a:t>
            </a:r>
            <a:endParaRPr lang="en-US" sz="2400" dirty="0">
              <a:solidFill>
                <a:srgbClr val="7030A0"/>
              </a:solidFill>
              <a:latin typeface="Calibri" pitchFamily="34" charset="0"/>
            </a:endParaRPr>
          </a:p>
        </p:txBody>
      </p:sp>
      <p:sp>
        <p:nvSpPr>
          <p:cNvPr id="15" name="TextBox 17"/>
          <p:cNvSpPr txBox="1">
            <a:spLocks noChangeArrowheads="1"/>
          </p:cNvSpPr>
          <p:nvPr/>
        </p:nvSpPr>
        <p:spPr bwMode="auto">
          <a:xfrm>
            <a:off x="6268731" y="4487902"/>
            <a:ext cx="2875269" cy="461665"/>
          </a:xfrm>
          <a:prstGeom prst="rect">
            <a:avLst/>
          </a:prstGeom>
          <a:noFill/>
          <a:ln w="9525">
            <a:noFill/>
            <a:miter lim="800000"/>
            <a:headEnd/>
            <a:tailEnd/>
          </a:ln>
        </p:spPr>
        <p:txBody>
          <a:bodyPr wrap="square">
            <a:spAutoFit/>
          </a:bodyPr>
          <a:lstStyle/>
          <a:p>
            <a:pPr algn="l"/>
            <a:r>
              <a:rPr lang="en-US" sz="2400" dirty="0" smtClean="0">
                <a:solidFill>
                  <a:srgbClr val="7030A0"/>
                </a:solidFill>
                <a:latin typeface="Calibri" pitchFamily="34" charset="0"/>
              </a:rPr>
              <a:t>Unexplored path</a:t>
            </a:r>
            <a:endParaRPr lang="en-US" sz="2400" dirty="0">
              <a:solidFill>
                <a:srgbClr val="7030A0"/>
              </a:solidFill>
              <a:latin typeface="Calibri" pitchFamily="34" charset="0"/>
            </a:endParaRPr>
          </a:p>
        </p:txBody>
      </p:sp>
      <p:sp>
        <p:nvSpPr>
          <p:cNvPr id="16" name="TextBox 18"/>
          <p:cNvSpPr txBox="1">
            <a:spLocks noChangeArrowheads="1"/>
          </p:cNvSpPr>
          <p:nvPr/>
        </p:nvSpPr>
        <p:spPr bwMode="auto">
          <a:xfrm>
            <a:off x="2975154" y="4473857"/>
            <a:ext cx="1466254" cy="461665"/>
          </a:xfrm>
          <a:prstGeom prst="rect">
            <a:avLst/>
          </a:prstGeom>
          <a:noFill/>
          <a:ln w="9525">
            <a:noFill/>
            <a:miter lim="800000"/>
            <a:headEnd/>
            <a:tailEnd/>
          </a:ln>
        </p:spPr>
        <p:txBody>
          <a:bodyPr wrap="square">
            <a:spAutoFit/>
          </a:bodyPr>
          <a:lstStyle/>
          <a:p>
            <a:r>
              <a:rPr lang="en-US" sz="2400" dirty="0" smtClean="0">
                <a:solidFill>
                  <a:srgbClr val="7030A0"/>
                </a:solidFill>
                <a:latin typeface="Calibri" pitchFamily="34" charset="0"/>
              </a:rPr>
              <a:t>Solve</a:t>
            </a:r>
            <a:endParaRPr lang="en-US" sz="2400" dirty="0">
              <a:solidFill>
                <a:srgbClr val="7030A0"/>
              </a:solidFill>
              <a:latin typeface="Calibri" pitchFamily="34" charset="0"/>
            </a:endParaRPr>
          </a:p>
        </p:txBody>
      </p:sp>
      <p:pic>
        <p:nvPicPr>
          <p:cNvPr id="18" name="Picture 17" descr="yogi_logo.jpg"/>
          <p:cNvPicPr>
            <a:picLocks noChangeAspect="1"/>
          </p:cNvPicPr>
          <p:nvPr/>
        </p:nvPicPr>
        <p:blipFill>
          <a:blip r:embed="rId4" cstate="print"/>
          <a:stretch>
            <a:fillRect/>
          </a:stretch>
        </p:blipFill>
        <p:spPr>
          <a:xfrm>
            <a:off x="3899212" y="5012769"/>
            <a:ext cx="1689100" cy="835961"/>
          </a:xfrm>
          <a:prstGeom prst="rect">
            <a:avLst/>
          </a:prstGeom>
        </p:spPr>
      </p:pic>
      <p:sp>
        <p:nvSpPr>
          <p:cNvPr id="20" name="Right Arrow 19"/>
          <p:cNvSpPr/>
          <p:nvPr/>
        </p:nvSpPr>
        <p:spPr>
          <a:xfrm>
            <a:off x="356711" y="2866396"/>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23" name="TextBox 18"/>
          <p:cNvSpPr txBox="1">
            <a:spLocks noChangeArrowheads="1"/>
          </p:cNvSpPr>
          <p:nvPr/>
        </p:nvSpPr>
        <p:spPr bwMode="auto">
          <a:xfrm>
            <a:off x="511516" y="3608766"/>
            <a:ext cx="1592492" cy="461665"/>
          </a:xfrm>
          <a:prstGeom prst="rect">
            <a:avLst/>
          </a:prstGeom>
          <a:noFill/>
          <a:ln w="9525">
            <a:noFill/>
            <a:miter lim="800000"/>
            <a:headEnd/>
            <a:tailEnd/>
          </a:ln>
        </p:spPr>
        <p:txBody>
          <a:bodyPr wrap="square">
            <a:spAutoFit/>
          </a:bodyPr>
          <a:lstStyle/>
          <a:p>
            <a:r>
              <a:rPr lang="en-US" sz="2400" dirty="0" smtClean="0">
                <a:solidFill>
                  <a:srgbClr val="7030A0"/>
                </a:solidFill>
                <a:latin typeface="Calibri" pitchFamily="34" charset="0"/>
              </a:rPr>
              <a:t>New input</a:t>
            </a:r>
            <a:endParaRPr lang="en-US" sz="2400" dirty="0">
              <a:solidFill>
                <a:srgbClr val="7030A0"/>
              </a:solidFill>
              <a:latin typeface="Calibri" pitchFamily="34" charset="0"/>
            </a:endParaRPr>
          </a:p>
        </p:txBody>
      </p:sp>
      <p:sp>
        <p:nvSpPr>
          <p:cNvPr id="29" name="Rounded Rectangle 6"/>
          <p:cNvSpPr>
            <a:spLocks noChangeArrowheads="1"/>
          </p:cNvSpPr>
          <p:nvPr/>
        </p:nvSpPr>
        <p:spPr bwMode="auto">
          <a:xfrm>
            <a:off x="1561400" y="2746083"/>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34" name="TextBox 33"/>
          <p:cNvSpPr txBox="1"/>
          <p:nvPr/>
        </p:nvSpPr>
        <p:spPr>
          <a:xfrm>
            <a:off x="142829" y="5872801"/>
            <a:ext cx="5572125" cy="618631"/>
          </a:xfrm>
          <a:prstGeom prst="rect">
            <a:avLst/>
          </a:prstGeom>
          <a:noFill/>
        </p:spPr>
        <p:txBody>
          <a:bodyPr wrap="square" lIns="64008" tIns="32004" rIns="64008" bIns="32004" rtlCol="0">
            <a:spAutoFit/>
          </a:bodyPr>
          <a:lstStyle/>
          <a:p>
            <a:r>
              <a:rPr lang="en-US" sz="1200" dirty="0" smtClean="0">
                <a:solidFill>
                  <a:srgbClr val="9C42E6"/>
                </a:solidFill>
                <a:latin typeface="Calibri" pitchFamily="34" charset="0"/>
              </a:rPr>
              <a:t>Nikolai Tillmann, Peli de </a:t>
            </a:r>
            <a:r>
              <a:rPr lang="en-US" sz="1200" dirty="0" smtClean="0">
                <a:solidFill>
                  <a:srgbClr val="9C42E6"/>
                </a:solidFill>
                <a:latin typeface="Calibri" pitchFamily="34" charset="0"/>
              </a:rPr>
              <a:t>Halleux, Patrice </a:t>
            </a:r>
            <a:r>
              <a:rPr lang="en-US" sz="1200" dirty="0" err="1" smtClean="0">
                <a:solidFill>
                  <a:srgbClr val="9C42E6"/>
                </a:solidFill>
                <a:latin typeface="Calibri" pitchFamily="34" charset="0"/>
              </a:rPr>
              <a:t>Godefroid</a:t>
            </a:r>
            <a:endParaRPr lang="en-US" sz="1200" dirty="0" smtClean="0">
              <a:solidFill>
                <a:srgbClr val="9C42E6"/>
              </a:solidFill>
              <a:latin typeface="Calibri" pitchFamily="34" charset="0"/>
            </a:endParaRPr>
          </a:p>
          <a:p>
            <a:r>
              <a:rPr lang="en-US" sz="1200" dirty="0" smtClean="0">
                <a:solidFill>
                  <a:srgbClr val="9C42E6"/>
                </a:solidFill>
                <a:latin typeface="Calibri" pitchFamily="34" charset="0"/>
              </a:rPr>
              <a:t>Aditya </a:t>
            </a:r>
            <a:r>
              <a:rPr lang="en-US" sz="1200" dirty="0" err="1" smtClean="0">
                <a:solidFill>
                  <a:srgbClr val="9C42E6"/>
                </a:solidFill>
                <a:latin typeface="Calibri" pitchFamily="34" charset="0"/>
              </a:rPr>
              <a:t>Nori</a:t>
            </a:r>
            <a:r>
              <a:rPr lang="en-US" sz="1200" dirty="0" smtClean="0">
                <a:solidFill>
                  <a:srgbClr val="9C42E6"/>
                </a:solidFill>
                <a:latin typeface="Calibri" pitchFamily="34" charset="0"/>
              </a:rPr>
              <a:t>, Jean Philippe </a:t>
            </a:r>
            <a:r>
              <a:rPr lang="en-US" sz="1200" dirty="0" smtClean="0">
                <a:solidFill>
                  <a:srgbClr val="9C42E6"/>
                </a:solidFill>
                <a:latin typeface="Calibri" pitchFamily="34" charset="0"/>
              </a:rPr>
              <a:t>Martin, Miguel </a:t>
            </a:r>
            <a:r>
              <a:rPr lang="en-US" sz="1200" dirty="0" smtClean="0">
                <a:solidFill>
                  <a:srgbClr val="9C42E6"/>
                </a:solidFill>
                <a:latin typeface="Calibri" pitchFamily="34" charset="0"/>
              </a:rPr>
              <a:t>Castro, </a:t>
            </a:r>
            <a:endParaRPr lang="en-US" sz="1200" dirty="0" smtClean="0">
              <a:solidFill>
                <a:srgbClr val="9C42E6"/>
              </a:solidFill>
              <a:latin typeface="Calibri" pitchFamily="34" charset="0"/>
            </a:endParaRPr>
          </a:p>
          <a:p>
            <a:r>
              <a:rPr lang="en-US" sz="1200" dirty="0" smtClean="0">
                <a:solidFill>
                  <a:srgbClr val="9C42E6"/>
                </a:solidFill>
                <a:latin typeface="Calibri" pitchFamily="34" charset="0"/>
              </a:rPr>
              <a:t>Manuel </a:t>
            </a:r>
            <a:r>
              <a:rPr lang="en-US" sz="1200" dirty="0" smtClean="0">
                <a:solidFill>
                  <a:srgbClr val="9C42E6"/>
                </a:solidFill>
                <a:latin typeface="Calibri" pitchFamily="34" charset="0"/>
              </a:rPr>
              <a:t>Costa, </a:t>
            </a:r>
            <a:r>
              <a:rPr lang="en-US" sz="1200" dirty="0" err="1" smtClean="0">
                <a:solidFill>
                  <a:srgbClr val="9C42E6"/>
                </a:solidFill>
                <a:latin typeface="Calibri" pitchFamily="34" charset="0"/>
              </a:rPr>
              <a:t>Lintao</a:t>
            </a:r>
            <a:r>
              <a:rPr lang="en-US" sz="1200" dirty="0" smtClean="0">
                <a:solidFill>
                  <a:srgbClr val="9C42E6"/>
                </a:solidFill>
                <a:latin typeface="Calibri" pitchFamily="34" charset="0"/>
              </a:rPr>
              <a:t> Zhang</a:t>
            </a:r>
            <a:endParaRPr lang="en-US" sz="1200" dirty="0">
              <a:solidFill>
                <a:srgbClr val="9C42E6"/>
              </a:solidFill>
              <a:latin typeface="Calibri" pitchFamily="34" charset="0"/>
            </a:endParaRPr>
          </a:p>
        </p:txBody>
      </p:sp>
      <p:sp>
        <p:nvSpPr>
          <p:cNvPr id="27" name="Bent Arrow 26"/>
          <p:cNvSpPr/>
          <p:nvPr/>
        </p:nvSpPr>
        <p:spPr bwMode="auto">
          <a:xfrm rot="10800000">
            <a:off x="2938846" y="3804443"/>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6" name="Rounded Rectangle 7"/>
          <p:cNvSpPr>
            <a:spLocks noChangeArrowheads="1"/>
          </p:cNvSpPr>
          <p:nvPr/>
        </p:nvSpPr>
        <p:spPr bwMode="auto">
          <a:xfrm>
            <a:off x="4043580" y="3797300"/>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28" name="Up Arrow 27"/>
          <p:cNvSpPr/>
          <p:nvPr/>
        </p:nvSpPr>
        <p:spPr bwMode="auto">
          <a:xfrm>
            <a:off x="2015231" y="3595456"/>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25" name="Picture 24" descr="z3.png"/>
          <p:cNvPicPr>
            <a:picLocks noChangeAspect="1"/>
          </p:cNvPicPr>
          <p:nvPr/>
        </p:nvPicPr>
        <p:blipFill>
          <a:blip r:embed="rId5"/>
          <a:stretch>
            <a:fillRect/>
          </a:stretch>
        </p:blipFill>
        <p:spPr>
          <a:xfrm>
            <a:off x="1698924" y="4088401"/>
            <a:ext cx="1213872" cy="701903"/>
          </a:xfrm>
          <a:prstGeom prst="rect">
            <a:avLst/>
          </a:prstGeom>
        </p:spPr>
      </p:pic>
      <p:sp>
        <p:nvSpPr>
          <p:cNvPr id="8" name="Can 9"/>
          <p:cNvSpPr>
            <a:spLocks noChangeArrowheads="1"/>
          </p:cNvSpPr>
          <p:nvPr/>
        </p:nvSpPr>
        <p:spPr bwMode="auto">
          <a:xfrm>
            <a:off x="6574560" y="2815691"/>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
        <p:nvSpPr>
          <p:cNvPr id="30" name="TextBox 29"/>
          <p:cNvSpPr txBox="1"/>
          <p:nvPr/>
        </p:nvSpPr>
        <p:spPr>
          <a:xfrm>
            <a:off x="5474150" y="5199135"/>
            <a:ext cx="1589212" cy="523220"/>
          </a:xfrm>
          <a:prstGeom prst="rect">
            <a:avLst/>
          </a:prstGeom>
          <a:noFill/>
        </p:spPr>
        <p:txBody>
          <a:bodyPr wrap="square" rtlCol="0">
            <a:spAutoFit/>
          </a:bodyPr>
          <a:lstStyle/>
          <a:p>
            <a:r>
              <a:rPr lang="en-US" sz="2800" dirty="0" smtClean="0">
                <a:solidFill>
                  <a:srgbClr val="7030A0"/>
                </a:solidFill>
                <a:latin typeface="Calibri" pitchFamily="34" charset="0"/>
              </a:rPr>
              <a:t>Vigilante</a:t>
            </a:r>
          </a:p>
        </p:txBody>
      </p:sp>
      <p:pic>
        <p:nvPicPr>
          <p:cNvPr id="26" name="Picture 25" descr="nikolait.jpg"/>
          <p:cNvPicPr>
            <a:picLocks noChangeAspect="1"/>
          </p:cNvPicPr>
          <p:nvPr/>
        </p:nvPicPr>
        <p:blipFill>
          <a:blip r:embed="rId6"/>
          <a:stretch>
            <a:fillRect/>
          </a:stretch>
        </p:blipFill>
        <p:spPr>
          <a:xfrm>
            <a:off x="137421" y="4830687"/>
            <a:ext cx="504188" cy="504188"/>
          </a:xfrm>
          <a:prstGeom prst="rect">
            <a:avLst/>
          </a:prstGeom>
        </p:spPr>
      </p:pic>
      <p:pic>
        <p:nvPicPr>
          <p:cNvPr id="31" name="Picture 30" descr="jhalleux.jpg"/>
          <p:cNvPicPr>
            <a:picLocks noChangeAspect="1"/>
          </p:cNvPicPr>
          <p:nvPr/>
        </p:nvPicPr>
        <p:blipFill>
          <a:blip r:embed="rId7"/>
          <a:stretch>
            <a:fillRect/>
          </a:stretch>
        </p:blipFill>
        <p:spPr>
          <a:xfrm>
            <a:off x="602295" y="4835361"/>
            <a:ext cx="483335" cy="516102"/>
          </a:xfrm>
          <a:prstGeom prst="rect">
            <a:avLst/>
          </a:prstGeom>
        </p:spPr>
      </p:pic>
      <p:pic>
        <p:nvPicPr>
          <p:cNvPr id="32" name="Picture 31" descr="patrice-godefroid.gif"/>
          <p:cNvPicPr>
            <a:picLocks noChangeAspect="1"/>
          </p:cNvPicPr>
          <p:nvPr/>
        </p:nvPicPr>
        <p:blipFill>
          <a:blip r:embed="rId8"/>
          <a:stretch>
            <a:fillRect/>
          </a:stretch>
        </p:blipFill>
        <p:spPr>
          <a:xfrm>
            <a:off x="1090262" y="4835248"/>
            <a:ext cx="539675" cy="555206"/>
          </a:xfrm>
          <a:prstGeom prst="rect">
            <a:avLst/>
          </a:prstGeom>
        </p:spPr>
      </p:pic>
      <p:pic>
        <p:nvPicPr>
          <p:cNvPr id="33" name="Picture 32" descr="jp_small2.jpg"/>
          <p:cNvPicPr>
            <a:picLocks noChangeAspect="1"/>
          </p:cNvPicPr>
          <p:nvPr/>
        </p:nvPicPr>
        <p:blipFill>
          <a:blip r:embed="rId9"/>
          <a:stretch>
            <a:fillRect/>
          </a:stretch>
        </p:blipFill>
        <p:spPr>
          <a:xfrm>
            <a:off x="1412038" y="5333315"/>
            <a:ext cx="455054" cy="508685"/>
          </a:xfrm>
          <a:prstGeom prst="rect">
            <a:avLst/>
          </a:prstGeom>
        </p:spPr>
      </p:pic>
      <p:pic>
        <p:nvPicPr>
          <p:cNvPr id="36" name="Picture 35" descr="lintao-zhang.jpg"/>
          <p:cNvPicPr>
            <a:picLocks noChangeAspect="1"/>
          </p:cNvPicPr>
          <p:nvPr/>
        </p:nvPicPr>
        <p:blipFill>
          <a:blip r:embed="rId10" cstate="print"/>
          <a:stretch>
            <a:fillRect/>
          </a:stretch>
        </p:blipFill>
        <p:spPr>
          <a:xfrm>
            <a:off x="984093" y="5330918"/>
            <a:ext cx="459562" cy="500922"/>
          </a:xfrm>
          <a:prstGeom prst="rect">
            <a:avLst/>
          </a:prstGeom>
        </p:spPr>
      </p:pic>
      <p:pic>
        <p:nvPicPr>
          <p:cNvPr id="37" name="Picture 36" descr="rse-fte.jpg"/>
          <p:cNvPicPr>
            <a:picLocks noChangeAspect="1"/>
          </p:cNvPicPr>
          <p:nvPr/>
        </p:nvPicPr>
        <p:blipFill>
          <a:blip r:embed="rId11" cstate="print"/>
          <a:srcRect l="66344" t="19025" r="19753" b="60667"/>
          <a:stretch>
            <a:fillRect/>
          </a:stretch>
        </p:blipFill>
        <p:spPr>
          <a:xfrm>
            <a:off x="506516" y="5330918"/>
            <a:ext cx="471716" cy="500922"/>
          </a:xfrm>
          <a:prstGeom prst="rect">
            <a:avLst/>
          </a:prstGeom>
        </p:spPr>
      </p:pic>
      <p:pic>
        <p:nvPicPr>
          <p:cNvPr id="35" name="Picture 34" descr="manuelc-web.jpg"/>
          <p:cNvPicPr>
            <a:picLocks noChangeAspect="1"/>
          </p:cNvPicPr>
          <p:nvPr/>
        </p:nvPicPr>
        <p:blipFill>
          <a:blip r:embed="rId12" cstate="print"/>
          <a:stretch>
            <a:fillRect/>
          </a:stretch>
        </p:blipFill>
        <p:spPr>
          <a:xfrm>
            <a:off x="143741" y="5308600"/>
            <a:ext cx="396978" cy="529997"/>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
        <p:nvSpPr>
          <p:cNvPr id="5" name="Rounded Rectangle 4"/>
          <p:cNvSpPr/>
          <p:nvPr/>
        </p:nvSpPr>
        <p:spPr>
          <a:xfrm>
            <a:off x="4669001" y="4483331"/>
            <a:ext cx="1490730" cy="45720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lvl="1">
              <a:buFontTx/>
              <a:buNone/>
            </a:pPr>
            <a:r>
              <a:rPr lang="en-US" sz="1200" dirty="0">
                <a:latin typeface="Lucida Console" pitchFamily="49" charset="0"/>
              </a:rPr>
              <a:t>e</a:t>
            </a:r>
            <a:r>
              <a:rPr lang="en-US" sz="1200" dirty="0" smtClean="0">
                <a:latin typeface="Lucida Console" pitchFamily="49" charset="0"/>
              </a:rPr>
              <a:t>rror();</a:t>
            </a:r>
            <a:endParaRPr lang="en-US" sz="1200" dirty="0">
              <a:latin typeface="Lucida Console" pitchFamily="49" charset="0"/>
            </a:endParaRPr>
          </a:p>
        </p:txBody>
      </p:sp>
      <p:sp>
        <p:nvSpPr>
          <p:cNvPr id="6" name="Flowchart: Decision 5"/>
          <p:cNvSpPr/>
          <p:nvPr/>
        </p:nvSpPr>
        <p:spPr>
          <a:xfrm>
            <a:off x="2840201" y="3492731"/>
            <a:ext cx="2489915" cy="764532"/>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latin typeface="Lucida Console" pitchFamily="49" charset="0"/>
              </a:rPr>
              <a:t>z</a:t>
            </a:r>
            <a:r>
              <a:rPr lang="en-US" sz="1600" dirty="0" smtClean="0">
                <a:latin typeface="Lucida Console" pitchFamily="49" charset="0"/>
              </a:rPr>
              <a:t> &gt; x-y</a:t>
            </a:r>
            <a:endParaRPr lang="en-US" sz="1600" dirty="0"/>
          </a:p>
        </p:txBody>
      </p:sp>
      <p:sp>
        <p:nvSpPr>
          <p:cNvPr id="7" name="Rounded Rectangle 6"/>
          <p:cNvSpPr/>
          <p:nvPr/>
        </p:nvSpPr>
        <p:spPr>
          <a:xfrm>
            <a:off x="2078201" y="4482318"/>
            <a:ext cx="1524000" cy="458213"/>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lvl="1">
              <a:buFontTx/>
              <a:buNone/>
            </a:pPr>
            <a:r>
              <a:rPr lang="en-US" sz="1400" dirty="0" smtClean="0">
                <a:latin typeface="Lucida Console" pitchFamily="49" charset="0"/>
              </a:rPr>
              <a:t>Return z</a:t>
            </a:r>
            <a:endParaRPr lang="en-US" sz="1400" dirty="0">
              <a:latin typeface="Lucida Console" pitchFamily="49" charset="0"/>
            </a:endParaRPr>
          </a:p>
        </p:txBody>
      </p:sp>
      <p:cxnSp>
        <p:nvCxnSpPr>
          <p:cNvPr id="8" name="Shape 7"/>
          <p:cNvCxnSpPr>
            <a:stCxn id="6" idx="3"/>
          </p:cNvCxnSpPr>
          <p:nvPr/>
        </p:nvCxnSpPr>
        <p:spPr>
          <a:xfrm>
            <a:off x="5330116" y="3874997"/>
            <a:ext cx="100885" cy="60833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hape 8"/>
          <p:cNvCxnSpPr>
            <a:stCxn id="6" idx="1"/>
          </p:cNvCxnSpPr>
          <p:nvPr/>
        </p:nvCxnSpPr>
        <p:spPr>
          <a:xfrm rot="10800000" flipV="1">
            <a:off x="2682435" y="3874997"/>
            <a:ext cx="157766" cy="58614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Rounded Rectangle 9"/>
          <p:cNvSpPr/>
          <p:nvPr/>
        </p:nvSpPr>
        <p:spPr>
          <a:xfrm>
            <a:off x="2916401" y="2273531"/>
            <a:ext cx="2362200" cy="305813"/>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lvl="1">
              <a:buFontTx/>
              <a:buNone/>
            </a:pPr>
            <a:r>
              <a:rPr lang="en-US" dirty="0" smtClean="0">
                <a:latin typeface="Lucida Console" pitchFamily="49" charset="0"/>
              </a:rPr>
              <a:t>Input x, y</a:t>
            </a:r>
            <a:endParaRPr lang="en-US" dirty="0">
              <a:latin typeface="Lucida Console" pitchFamily="49" charset="0"/>
            </a:endParaRPr>
          </a:p>
        </p:txBody>
      </p:sp>
      <p:cxnSp>
        <p:nvCxnSpPr>
          <p:cNvPr id="11" name="Straight Arrow Connector 10"/>
          <p:cNvCxnSpPr/>
          <p:nvPr/>
        </p:nvCxnSpPr>
        <p:spPr>
          <a:xfrm rot="16200000" flipH="1">
            <a:off x="3890500" y="3366992"/>
            <a:ext cx="350146" cy="123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Rounded Rectangle 11"/>
          <p:cNvSpPr/>
          <p:nvPr/>
        </p:nvSpPr>
        <p:spPr>
          <a:xfrm>
            <a:off x="2916401" y="2882118"/>
            <a:ext cx="2362200" cy="305813"/>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lvl="1">
              <a:buFontTx/>
              <a:buNone/>
            </a:pPr>
            <a:r>
              <a:rPr lang="en-US" dirty="0" smtClean="0">
                <a:latin typeface="Lucida Console" pitchFamily="49" charset="0"/>
              </a:rPr>
              <a:t>z := x + y</a:t>
            </a:r>
            <a:endParaRPr lang="en-US" dirty="0">
              <a:latin typeface="Lucida Console" pitchFamily="49" charset="0"/>
            </a:endParaRPr>
          </a:p>
        </p:txBody>
      </p:sp>
      <p:cxnSp>
        <p:nvCxnSpPr>
          <p:cNvPr id="13" name="Straight Arrow Connector 12"/>
          <p:cNvCxnSpPr/>
          <p:nvPr/>
        </p:nvCxnSpPr>
        <p:spPr>
          <a:xfrm rot="16200000" flipH="1">
            <a:off x="3907001" y="2730731"/>
            <a:ext cx="304799"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Flowchart: Decision 21"/>
          <p:cNvSpPr/>
          <p:nvPr/>
        </p:nvSpPr>
        <p:spPr>
          <a:xfrm>
            <a:off x="2840201" y="3492731"/>
            <a:ext cx="2489915" cy="764532"/>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Lucida Console" pitchFamily="49" charset="0"/>
              </a:rPr>
              <a:t>z</a:t>
            </a:r>
            <a:r>
              <a:rPr lang="en-US" sz="1600" dirty="0" smtClean="0">
                <a:latin typeface="Lucida Console" pitchFamily="49" charset="0"/>
              </a:rPr>
              <a:t> &gt; x-y</a:t>
            </a:r>
            <a:endParaRPr lang="en-US" sz="1600" dirty="0"/>
          </a:p>
        </p:txBody>
      </p:sp>
      <p:sp>
        <p:nvSpPr>
          <p:cNvPr id="23" name="Rounded Rectangle 22"/>
          <p:cNvSpPr/>
          <p:nvPr/>
        </p:nvSpPr>
        <p:spPr>
          <a:xfrm>
            <a:off x="2078201" y="4482318"/>
            <a:ext cx="1524000" cy="458213"/>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sz="1400" dirty="0" smtClean="0">
                <a:latin typeface="Lucida Console" pitchFamily="49" charset="0"/>
              </a:rPr>
              <a:t>Return z</a:t>
            </a:r>
            <a:endParaRPr lang="en-US" sz="1400" dirty="0">
              <a:latin typeface="Lucida Console" pitchFamily="49" charset="0"/>
            </a:endParaRPr>
          </a:p>
        </p:txBody>
      </p:sp>
      <p:sp>
        <p:nvSpPr>
          <p:cNvPr id="24" name="Rounded Rectangle 23"/>
          <p:cNvSpPr/>
          <p:nvPr/>
        </p:nvSpPr>
        <p:spPr>
          <a:xfrm>
            <a:off x="2916401" y="2273531"/>
            <a:ext cx="2362200" cy="305813"/>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dirty="0" smtClean="0">
                <a:latin typeface="Lucida Console" pitchFamily="49" charset="0"/>
              </a:rPr>
              <a:t>Input x, y</a:t>
            </a:r>
            <a:endParaRPr lang="en-US" dirty="0">
              <a:latin typeface="Lucida Console" pitchFamily="49" charset="0"/>
            </a:endParaRPr>
          </a:p>
        </p:txBody>
      </p:sp>
      <p:sp>
        <p:nvSpPr>
          <p:cNvPr id="25" name="Rounded Rectangle 24"/>
          <p:cNvSpPr/>
          <p:nvPr/>
        </p:nvSpPr>
        <p:spPr>
          <a:xfrm>
            <a:off x="2916401" y="2882118"/>
            <a:ext cx="2362200" cy="305813"/>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dirty="0" smtClean="0">
                <a:latin typeface="Lucida Console" pitchFamily="49" charset="0"/>
              </a:rPr>
              <a:t>z := x + y</a:t>
            </a:r>
            <a:endParaRPr lang="en-US" dirty="0">
              <a:latin typeface="Lucida Console" pitchFamily="49" charset="0"/>
            </a:endParaRPr>
          </a:p>
        </p:txBody>
      </p:sp>
      <p:sp>
        <p:nvSpPr>
          <p:cNvPr id="26" name="Rounded Rectangle 25"/>
          <p:cNvSpPr/>
          <p:nvPr/>
        </p:nvSpPr>
        <p:spPr>
          <a:xfrm>
            <a:off x="4669001" y="4483331"/>
            <a:ext cx="1490730" cy="457200"/>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sz="1200" dirty="0">
                <a:latin typeface="Lucida Console" pitchFamily="49" charset="0"/>
              </a:rPr>
              <a:t>e</a:t>
            </a:r>
            <a:r>
              <a:rPr lang="en-US" sz="1200" dirty="0" smtClean="0">
                <a:latin typeface="Lucida Console" pitchFamily="49" charset="0"/>
              </a:rPr>
              <a:t>rror();</a:t>
            </a:r>
            <a:endParaRPr lang="en-US" sz="1200" dirty="0">
              <a:latin typeface="Lucida Console" pitchFamily="49" charset="0"/>
            </a:endParaRPr>
          </a:p>
        </p:txBody>
      </p:sp>
      <p:sp>
        <p:nvSpPr>
          <p:cNvPr id="27" name="Flowchart: Decision 26"/>
          <p:cNvSpPr/>
          <p:nvPr/>
        </p:nvSpPr>
        <p:spPr>
          <a:xfrm>
            <a:off x="2840201" y="3492731"/>
            <a:ext cx="2489915" cy="764532"/>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latin typeface="Lucida Console" pitchFamily="49" charset="0"/>
              </a:rPr>
              <a:t>z</a:t>
            </a:r>
            <a:r>
              <a:rPr lang="en-US" sz="1600" dirty="0" smtClean="0">
                <a:latin typeface="Lucida Console" pitchFamily="49" charset="0"/>
              </a:rPr>
              <a:t> &gt; x-y</a:t>
            </a:r>
            <a:endParaRPr lang="en-US" sz="1600" dirty="0"/>
          </a:p>
        </p:txBody>
      </p:sp>
      <p:sp>
        <p:nvSpPr>
          <p:cNvPr id="28" name="Rounded Rectangle 27"/>
          <p:cNvSpPr/>
          <p:nvPr/>
        </p:nvSpPr>
        <p:spPr>
          <a:xfrm>
            <a:off x="2916401" y="2273531"/>
            <a:ext cx="2362200" cy="305813"/>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dirty="0" smtClean="0">
                <a:latin typeface="Lucida Console" pitchFamily="49" charset="0"/>
              </a:rPr>
              <a:t>Input x, y</a:t>
            </a:r>
            <a:endParaRPr lang="en-US" dirty="0">
              <a:latin typeface="Lucida Console" pitchFamily="49" charset="0"/>
            </a:endParaRPr>
          </a:p>
        </p:txBody>
      </p:sp>
      <p:sp>
        <p:nvSpPr>
          <p:cNvPr id="29" name="Rounded Rectangle 28"/>
          <p:cNvSpPr/>
          <p:nvPr/>
        </p:nvSpPr>
        <p:spPr>
          <a:xfrm>
            <a:off x="2916401" y="2882118"/>
            <a:ext cx="2362200" cy="305813"/>
          </a:xfrm>
          <a:prstGeom prst="roundRect">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lvl="1">
              <a:buFontTx/>
              <a:buNone/>
            </a:pPr>
            <a:r>
              <a:rPr lang="en-US" dirty="0" smtClean="0">
                <a:latin typeface="Lucida Console" pitchFamily="49" charset="0"/>
              </a:rPr>
              <a:t>z := x + y</a:t>
            </a:r>
            <a:endParaRPr lang="en-US" dirty="0">
              <a:latin typeface="Lucida Console" pitchFamily="49" charset="0"/>
            </a:endParaRPr>
          </a:p>
        </p:txBody>
      </p:sp>
      <p:sp>
        <p:nvSpPr>
          <p:cNvPr id="30" name="TextBox 29"/>
          <p:cNvSpPr txBox="1"/>
          <p:nvPr/>
        </p:nvSpPr>
        <p:spPr>
          <a:xfrm>
            <a:off x="2519680" y="5369560"/>
            <a:ext cx="3657600" cy="400110"/>
          </a:xfrm>
          <a:prstGeom prst="rect">
            <a:avLst/>
          </a:prstGeom>
          <a:noFill/>
        </p:spPr>
        <p:txBody>
          <a:bodyPr wrap="square" rtlCol="0">
            <a:spAutoFit/>
          </a:bodyPr>
          <a:lstStyle/>
          <a:p>
            <a:r>
              <a:rPr lang="en-US" sz="2000" b="1" dirty="0" smtClean="0">
                <a:solidFill>
                  <a:schemeClr val="bg1"/>
                </a:solidFill>
              </a:rPr>
              <a:t>Solve: </a:t>
            </a:r>
            <a:r>
              <a:rPr lang="en-US" sz="2000" dirty="0" smtClean="0">
                <a:solidFill>
                  <a:schemeClr val="bg1"/>
                </a:solidFill>
              </a:rPr>
              <a:t>z = x + y </a:t>
            </a:r>
            <a:r>
              <a:rPr lang="en-US" sz="2000" dirty="0" smtClean="0">
                <a:solidFill>
                  <a:schemeClr val="bg1"/>
                </a:solidFill>
                <a:sym typeface="Symbol"/>
              </a:rPr>
              <a:t></a:t>
            </a:r>
            <a:r>
              <a:rPr lang="en-US" sz="2000" dirty="0" smtClean="0">
                <a:solidFill>
                  <a:schemeClr val="bg1"/>
                </a:solidFill>
              </a:rPr>
              <a:t> z &gt; x - y</a:t>
            </a:r>
            <a:endParaRPr lang="en-US" sz="2000" dirty="0">
              <a:solidFill>
                <a:schemeClr val="bg1"/>
              </a:solidFill>
            </a:endParaRPr>
          </a:p>
        </p:txBody>
      </p:sp>
      <p:sp>
        <p:nvSpPr>
          <p:cNvPr id="31" name="TextBox 30"/>
          <p:cNvSpPr txBox="1"/>
          <p:nvPr/>
        </p:nvSpPr>
        <p:spPr>
          <a:xfrm>
            <a:off x="2519680" y="5369560"/>
            <a:ext cx="3657600" cy="400110"/>
          </a:xfrm>
          <a:prstGeom prst="rect">
            <a:avLst/>
          </a:prstGeom>
          <a:noFill/>
        </p:spPr>
        <p:txBody>
          <a:bodyPr wrap="square" rtlCol="0">
            <a:spAutoFit/>
          </a:bodyPr>
          <a:lstStyle/>
          <a:p>
            <a:r>
              <a:rPr lang="en-US" sz="2000" b="1" dirty="0" smtClean="0">
                <a:solidFill>
                  <a:schemeClr val="accent6">
                    <a:lumMod val="50000"/>
                  </a:schemeClr>
                </a:solidFill>
              </a:rPr>
              <a:t>Solve: </a:t>
            </a:r>
            <a:r>
              <a:rPr lang="en-US" sz="2000" dirty="0" smtClean="0">
                <a:solidFill>
                  <a:schemeClr val="accent6">
                    <a:lumMod val="50000"/>
                  </a:schemeClr>
                </a:solidFill>
              </a:rPr>
              <a:t>z = x + y </a:t>
            </a:r>
            <a:r>
              <a:rPr lang="en-US" sz="2000" dirty="0" smtClean="0">
                <a:solidFill>
                  <a:schemeClr val="accent6">
                    <a:lumMod val="50000"/>
                  </a:schemeClr>
                </a:solidFill>
                <a:sym typeface="Symbol"/>
              </a:rPr>
              <a:t></a:t>
            </a:r>
            <a:r>
              <a:rPr lang="en-US" sz="2000" dirty="0" smtClean="0">
                <a:solidFill>
                  <a:schemeClr val="accent6">
                    <a:lumMod val="50000"/>
                  </a:schemeClr>
                </a:solidFill>
              </a:rPr>
              <a:t> z </a:t>
            </a:r>
            <a:r>
              <a:rPr lang="en-US" sz="2000" dirty="0" smtClean="0">
                <a:solidFill>
                  <a:schemeClr val="accent6">
                    <a:lumMod val="50000"/>
                  </a:schemeClr>
                </a:solidFill>
                <a:sym typeface="Symbol"/>
              </a:rPr>
              <a:t></a:t>
            </a:r>
            <a:r>
              <a:rPr lang="en-US" sz="2000" dirty="0" smtClean="0">
                <a:solidFill>
                  <a:schemeClr val="accent6">
                    <a:lumMod val="50000"/>
                  </a:schemeClr>
                </a:solidFill>
              </a:rPr>
              <a:t> x - y</a:t>
            </a:r>
            <a:endParaRPr lang="en-US" sz="2000" dirty="0">
              <a:solidFill>
                <a:schemeClr val="accent6">
                  <a:lumMod val="50000"/>
                </a:schemeClr>
              </a:solidFill>
            </a:endParaRPr>
          </a:p>
        </p:txBody>
      </p:sp>
      <p:sp>
        <p:nvSpPr>
          <p:cNvPr id="32" name="TextBox 31"/>
          <p:cNvSpPr txBox="1"/>
          <p:nvPr/>
        </p:nvSpPr>
        <p:spPr>
          <a:xfrm>
            <a:off x="3393440" y="1767840"/>
            <a:ext cx="1326004" cy="369332"/>
          </a:xfrm>
          <a:prstGeom prst="rect">
            <a:avLst/>
          </a:prstGeom>
          <a:noFill/>
        </p:spPr>
        <p:txBody>
          <a:bodyPr wrap="none" rtlCol="0">
            <a:spAutoFit/>
          </a:bodyPr>
          <a:lstStyle/>
          <a:p>
            <a:r>
              <a:rPr lang="en-US" dirty="0" smtClean="0">
                <a:solidFill>
                  <a:schemeClr val="bg1"/>
                </a:solidFill>
              </a:rPr>
              <a:t>x = 1, y = 2</a:t>
            </a:r>
          </a:p>
        </p:txBody>
      </p:sp>
      <p:sp>
        <p:nvSpPr>
          <p:cNvPr id="34" name="TextBox 33"/>
          <p:cNvSpPr txBox="1"/>
          <p:nvPr/>
        </p:nvSpPr>
        <p:spPr>
          <a:xfrm>
            <a:off x="3378199" y="1772920"/>
            <a:ext cx="1777721" cy="369332"/>
          </a:xfrm>
          <a:prstGeom prst="rect">
            <a:avLst/>
          </a:prstGeom>
          <a:noFill/>
        </p:spPr>
        <p:txBody>
          <a:bodyPr wrap="square" rtlCol="0">
            <a:spAutoFit/>
          </a:bodyPr>
          <a:lstStyle/>
          <a:p>
            <a:r>
              <a:rPr lang="en-US" dirty="0" smtClean="0">
                <a:solidFill>
                  <a:schemeClr val="accent6">
                    <a:lumMod val="50000"/>
                  </a:schemeClr>
                </a:solidFill>
              </a:rPr>
              <a:t>x = -2, y = -3</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1000"/>
                                        <p:tgtEl>
                                          <p:spTgt spid="24"/>
                                        </p:tgtEl>
                                      </p:cBhvr>
                                    </p:animEffect>
                                    <p:set>
                                      <p:cBhvr>
                                        <p:cTn id="29" dur="1" fill="hold">
                                          <p:stCondLst>
                                            <p:cond delay="999"/>
                                          </p:stCondLst>
                                        </p:cTn>
                                        <p:tgtEl>
                                          <p:spTgt spid="2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25"/>
                                        </p:tgtEl>
                                      </p:cBhvr>
                                    </p:animEffect>
                                    <p:set>
                                      <p:cBhvr>
                                        <p:cTn id="32" dur="1" fill="hold">
                                          <p:stCondLst>
                                            <p:cond delay="999"/>
                                          </p:stCondLst>
                                        </p:cTn>
                                        <p:tgtEl>
                                          <p:spTgt spid="2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1000"/>
                                        <p:tgtEl>
                                          <p:spTgt spid="22"/>
                                        </p:tgtEl>
                                      </p:cBhvr>
                                    </p:animEffect>
                                    <p:set>
                                      <p:cBhvr>
                                        <p:cTn id="35" dur="1" fill="hold">
                                          <p:stCondLst>
                                            <p:cond delay="9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1000"/>
                                        <p:tgtEl>
                                          <p:spTgt spid="23"/>
                                        </p:tgtEl>
                                      </p:cBhvr>
                                    </p:animEffect>
                                    <p:set>
                                      <p:cBhvr>
                                        <p:cTn id="38" dur="1" fill="hold">
                                          <p:stCondLst>
                                            <p:cond delay="999"/>
                                          </p:stCondLst>
                                        </p:cTn>
                                        <p:tgtEl>
                                          <p:spTgt spid="2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1000"/>
                                        <p:tgtEl>
                                          <p:spTgt spid="30"/>
                                        </p:tgtEl>
                                      </p:cBhvr>
                                    </p:animEffect>
                                    <p:set>
                                      <p:cBhvr>
                                        <p:cTn id="41" dur="1" fill="hold">
                                          <p:stCondLst>
                                            <p:cond delay="999"/>
                                          </p:stCondLst>
                                        </p:cTn>
                                        <p:tgtEl>
                                          <p:spTgt spid="3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1000"/>
                                        <p:tgtEl>
                                          <p:spTgt spid="32"/>
                                        </p:tgtEl>
                                      </p:cBhvr>
                                    </p:animEffect>
                                    <p:set>
                                      <p:cBhvr>
                                        <p:cTn id="44" dur="1" fill="hold">
                                          <p:stCondLst>
                                            <p:cond delay="999"/>
                                          </p:stCondLst>
                                        </p:cTn>
                                        <p:tgtEl>
                                          <p:spTgt spid="3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6" grpId="0" animBg="1"/>
      <p:bldP spid="27" grpId="0" animBg="1"/>
      <p:bldP spid="28" grpId="0" animBg="1"/>
      <p:bldP spid="29" grpId="0" animBg="1"/>
      <p:bldP spid="30" grpId="0"/>
      <p:bldP spid="30" grpId="1"/>
      <p:bldP spid="31" grpId="0"/>
      <p:bldP spid="32" grpId="0"/>
      <p:bldP spid="32" grpId="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&amp; Test case generation</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08480"/>
            <a:ext cx="8382000" cy="2893100"/>
          </a:xfrm>
        </p:spPr>
        <p:txBody>
          <a:bodyPr/>
          <a:lstStyle/>
          <a:p>
            <a:pPr>
              <a:lnSpc>
                <a:spcPct val="90000"/>
              </a:lnSpc>
            </a:pPr>
            <a:r>
              <a:rPr lang="en-US" dirty="0" smtClean="0"/>
              <a:t>Formulas may be a big conjunction</a:t>
            </a:r>
          </a:p>
          <a:p>
            <a:pPr lvl="1"/>
            <a:r>
              <a:rPr lang="en-US" dirty="0" smtClean="0"/>
              <a:t>Pre-processing step</a:t>
            </a:r>
          </a:p>
          <a:p>
            <a:pPr lvl="1"/>
            <a:r>
              <a:rPr lang="en-US" dirty="0" smtClean="0"/>
              <a:t>Eliminate variables and simplify input format</a:t>
            </a:r>
          </a:p>
          <a:p>
            <a:r>
              <a:rPr lang="en-US" dirty="0" smtClean="0"/>
              <a:t>Incremental: solve several similar formulas</a:t>
            </a:r>
          </a:p>
          <a:p>
            <a:pPr lvl="1"/>
            <a:r>
              <a:rPr lang="en-US" dirty="0" smtClean="0"/>
              <a:t>New constraints are asserted.</a:t>
            </a:r>
          </a:p>
          <a:p>
            <a:pPr lvl="1"/>
            <a:r>
              <a:rPr lang="en-US" b="1" dirty="0" smtClean="0"/>
              <a:t>push </a:t>
            </a:r>
            <a:r>
              <a:rPr lang="en-US" dirty="0" smtClean="0"/>
              <a:t>and </a:t>
            </a:r>
            <a:r>
              <a:rPr lang="en-US" b="1" dirty="0" smtClean="0"/>
              <a:t>pop</a:t>
            </a:r>
            <a:r>
              <a:rPr lang="en-US" dirty="0" smtClean="0"/>
              <a:t>: (user) backtracking</a:t>
            </a:r>
          </a:p>
          <a:p>
            <a:pPr lvl="1"/>
            <a:r>
              <a:rPr lang="en-US" dirty="0" smtClean="0"/>
              <a:t>Lemma reuse</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Z3 &amp; Test case generation</a:t>
            </a:r>
            <a:endParaRPr lang="en-US" dirty="0"/>
          </a:p>
        </p:txBody>
      </p:sp>
      <p:sp>
        <p:nvSpPr>
          <p:cNvPr id="3" name="Content Placeholder 2"/>
          <p:cNvSpPr>
            <a:spLocks noGrp="1"/>
          </p:cNvSpPr>
          <p:nvPr>
            <p:ph idx="1"/>
          </p:nvPr>
        </p:nvSpPr>
        <p:spPr>
          <a:xfrm>
            <a:off x="381000" y="1687195"/>
            <a:ext cx="8382000" cy="4038029"/>
          </a:xfrm>
        </p:spPr>
        <p:txBody>
          <a:bodyPr/>
          <a:lstStyle/>
          <a:p>
            <a:r>
              <a:rPr lang="en-US" dirty="0" smtClean="0"/>
              <a:t>“Small Models”</a:t>
            </a:r>
          </a:p>
          <a:p>
            <a:pPr lvl="1"/>
            <a:r>
              <a:rPr lang="en-US" dirty="0" smtClean="0"/>
              <a:t>Given a formula </a:t>
            </a:r>
            <a:r>
              <a:rPr lang="en-US" i="1" dirty="0" smtClean="0"/>
              <a:t>F</a:t>
            </a:r>
            <a:r>
              <a:rPr lang="en-US" dirty="0" smtClean="0"/>
              <a:t>, find a model </a:t>
            </a:r>
            <a:r>
              <a:rPr lang="en-US" i="1" dirty="0" smtClean="0"/>
              <a:t>M</a:t>
            </a:r>
            <a:r>
              <a:rPr lang="en-US" dirty="0" smtClean="0"/>
              <a:t>, that minimizes the value of the variables </a:t>
            </a:r>
            <a:r>
              <a:rPr lang="en-US" i="1" dirty="0" smtClean="0"/>
              <a:t>x</a:t>
            </a:r>
            <a:r>
              <a:rPr lang="en-US" i="1" baseline="-25000" dirty="0" smtClean="0"/>
              <a:t>0 </a:t>
            </a:r>
            <a:r>
              <a:rPr lang="en-US" i="1" dirty="0" smtClean="0"/>
              <a:t>… </a:t>
            </a:r>
            <a:r>
              <a:rPr lang="en-US" i="1" dirty="0" err="1" smtClean="0"/>
              <a:t>x</a:t>
            </a:r>
            <a:r>
              <a:rPr lang="en-US" i="1" baseline="-25000" dirty="0" err="1" smtClean="0"/>
              <a:t>n</a:t>
            </a:r>
            <a:endParaRPr lang="en-US" dirty="0" smtClean="0"/>
          </a:p>
          <a:p>
            <a:pPr lvl="1"/>
            <a:r>
              <a:rPr lang="en-US" dirty="0" smtClean="0"/>
              <a:t>Eager (cheap) Solution:</a:t>
            </a:r>
          </a:p>
          <a:p>
            <a:pPr lvl="2"/>
            <a:r>
              <a:rPr lang="en-US" dirty="0" smtClean="0"/>
              <a:t>Assert C.</a:t>
            </a:r>
          </a:p>
          <a:p>
            <a:pPr lvl="2"/>
            <a:r>
              <a:rPr lang="en-US" dirty="0" smtClean="0"/>
              <a:t>While </a:t>
            </a:r>
            <a:r>
              <a:rPr lang="en-US" dirty="0" err="1" smtClean="0"/>
              <a:t>satisfiable</a:t>
            </a:r>
            <a:endParaRPr lang="en-US" dirty="0" smtClean="0"/>
          </a:p>
          <a:p>
            <a:pPr lvl="2"/>
            <a:r>
              <a:rPr lang="en-US" dirty="0" smtClean="0"/>
              <a:t>Peek x</a:t>
            </a:r>
            <a:r>
              <a:rPr lang="en-US" baseline="-25000" dirty="0" smtClean="0"/>
              <a:t>i</a:t>
            </a:r>
            <a:r>
              <a:rPr lang="en-US" dirty="0" smtClean="0"/>
              <a:t> such that M[x</a:t>
            </a:r>
            <a:r>
              <a:rPr lang="en-US" baseline="-25000" dirty="0" smtClean="0"/>
              <a:t>i</a:t>
            </a:r>
            <a:r>
              <a:rPr lang="en-US" dirty="0" smtClean="0"/>
              <a:t>] is big</a:t>
            </a:r>
          </a:p>
          <a:p>
            <a:pPr lvl="2"/>
            <a:r>
              <a:rPr lang="en-US" dirty="0" smtClean="0"/>
              <a:t>Assert x</a:t>
            </a:r>
            <a:r>
              <a:rPr lang="en-US" baseline="-25000" dirty="0" smtClean="0"/>
              <a:t>i</a:t>
            </a:r>
            <a:r>
              <a:rPr lang="en-US" dirty="0" smtClean="0"/>
              <a:t> &lt; c, where c is a small constant</a:t>
            </a:r>
          </a:p>
          <a:p>
            <a:pPr lvl="1"/>
            <a:r>
              <a:rPr lang="en-US" dirty="0" smtClean="0"/>
              <a:t>Return last found model</a:t>
            </a:r>
          </a:p>
          <a:p>
            <a:r>
              <a:rPr lang="en-US" dirty="0" smtClean="0"/>
              <a:t>True Arithmetic × Machine Arithmetic</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Verifying Compilers</a:t>
            </a:r>
            <a:endParaRPr lang="en-US" dirty="0"/>
          </a:p>
        </p:txBody>
      </p:sp>
      <p:sp>
        <p:nvSpPr>
          <p:cNvPr id="3" name="Subtitle 2"/>
          <p:cNvSpPr>
            <a:spLocks noGrp="1"/>
          </p:cNvSpPr>
          <p:nvPr>
            <p:ph type="subTitle" idx="1"/>
          </p:nvPr>
        </p:nvSpPr>
        <p:spPr>
          <a:xfrm>
            <a:off x="703839" y="3660967"/>
            <a:ext cx="7690116" cy="2326791"/>
          </a:xfrm>
        </p:spPr>
        <p:txBody>
          <a:bodyPr/>
          <a:lstStyle/>
          <a:p>
            <a:r>
              <a:rPr sz="2400" smtClean="0"/>
              <a:t>A verifying compiler uses </a:t>
            </a:r>
            <a:r>
              <a:rPr sz="2400" i="1" smtClean="0"/>
              <a:t>automated reasoning</a:t>
            </a:r>
            <a:r>
              <a:rPr sz="2400" smtClean="0"/>
              <a:t> to check the</a:t>
            </a:r>
          </a:p>
          <a:p>
            <a:r>
              <a:rPr sz="2400" smtClean="0"/>
              <a:t>correctness of a program that is compiles.</a:t>
            </a:r>
          </a:p>
          <a:p>
            <a:endParaRPr sz="2400" smtClean="0"/>
          </a:p>
          <a:p>
            <a:r>
              <a:rPr sz="2400" smtClean="0"/>
              <a:t>Correctness is specified by </a:t>
            </a:r>
            <a:r>
              <a:rPr sz="2400" i="1" smtClean="0"/>
              <a:t>types, assertions, . . . and other</a:t>
            </a:r>
          </a:p>
          <a:p>
            <a:r>
              <a:rPr sz="2400" i="1" smtClean="0"/>
              <a:t>redundant annotations</a:t>
            </a:r>
            <a:r>
              <a:rPr sz="2400" smtClean="0"/>
              <a:t> that accompany the program.</a:t>
            </a:r>
          </a:p>
          <a:p>
            <a:endParaRPr sz="2400" smtClean="0"/>
          </a:p>
          <a:p>
            <a:r>
              <a:rPr sz="2400" smtClean="0"/>
              <a:t>Tony Hoare 2004</a:t>
            </a:r>
            <a:endParaRPr lang="en-US" sz="24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Program Verification @ Microsoft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
        <p:nvSpPr>
          <p:cNvPr id="6" name="Rounded Rectangle 5"/>
          <p:cNvSpPr/>
          <p:nvPr/>
        </p:nvSpPr>
        <p:spPr>
          <a:xfrm>
            <a:off x="3810502" y="287660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sp>
        <p:nvSpPr>
          <p:cNvPr id="7" name="Rounded Rectangle 6"/>
          <p:cNvSpPr/>
          <p:nvPr/>
        </p:nvSpPr>
        <p:spPr>
          <a:xfrm>
            <a:off x="6809532" y="2872150"/>
            <a:ext cx="1972661" cy="534338"/>
          </a:xfrm>
          <a:prstGeom prst="roundRect">
            <a:avLst/>
          </a:prstGeom>
        </p:spPr>
        <p:style>
          <a:lnRef idx="1">
            <a:schemeClr val="accent3"/>
          </a:lnRef>
          <a:fillRef idx="2">
            <a:schemeClr val="accent3"/>
          </a:fillRef>
          <a:effectRef idx="1">
            <a:schemeClr val="accent3"/>
          </a:effectRef>
          <a:fontRef idx="minor">
            <a:schemeClr val="dk1"/>
          </a:fontRef>
        </p:style>
        <p:txBody>
          <a:bodyPr lIns="64008" tIns="32004" rIns="64008" bIns="32004" rtlCol="0" anchor="ctr"/>
          <a:lstStyle/>
          <a:p>
            <a:pPr algn="ctr"/>
            <a:r>
              <a:rPr lang="en-US" sz="3600" b="1" dirty="0" smtClean="0">
                <a:latin typeface="Calibri" pitchFamily="34" charset="0"/>
              </a:rPr>
              <a:t>Boogie</a:t>
            </a:r>
            <a:endParaRPr lang="en-US" sz="3600" b="1" dirty="0">
              <a:latin typeface="Calibri" pitchFamily="34" charset="0"/>
            </a:endParaRPr>
          </a:p>
        </p:txBody>
      </p:sp>
      <p:pic>
        <p:nvPicPr>
          <p:cNvPr id="10" name="Picture 9" descr="SpecSharpLogo-h100-w367.png"/>
          <p:cNvPicPr>
            <a:picLocks noChangeAspect="1"/>
          </p:cNvPicPr>
          <p:nvPr/>
        </p:nvPicPr>
        <p:blipFill>
          <a:blip r:embed="rId3"/>
          <a:stretch>
            <a:fillRect/>
          </a:stretch>
        </p:blipFill>
        <p:spPr>
          <a:xfrm>
            <a:off x="2422173" y="1769660"/>
            <a:ext cx="2969751" cy="798716"/>
          </a:xfrm>
          <a:prstGeom prst="rect">
            <a:avLst/>
          </a:prstGeom>
        </p:spPr>
      </p:pic>
      <p:grpSp>
        <p:nvGrpSpPr>
          <p:cNvPr id="11" name="Group 6"/>
          <p:cNvGrpSpPr/>
          <p:nvPr/>
        </p:nvGrpSpPr>
        <p:grpSpPr>
          <a:xfrm>
            <a:off x="148735" y="2768636"/>
            <a:ext cx="3119766" cy="777252"/>
            <a:chOff x="1485114" y="2859314"/>
            <a:chExt cx="3156226" cy="618689"/>
          </a:xfrm>
        </p:grpSpPr>
        <p:pic>
          <p:nvPicPr>
            <p:cNvPr id="12" name="Picture 7" descr="logo.gif"/>
            <p:cNvPicPr>
              <a:picLocks noChangeAspect="1"/>
            </p:cNvPicPr>
            <p:nvPr/>
          </p:nvPicPr>
          <p:blipFill>
            <a:blip r:embed="rId4"/>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3" name="TextBox 12"/>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sp>
        <p:nvSpPr>
          <p:cNvPr id="18" name="Rounded Rectangle 17"/>
          <p:cNvSpPr/>
          <p:nvPr/>
        </p:nvSpPr>
        <p:spPr>
          <a:xfrm>
            <a:off x="193040" y="3862281"/>
            <a:ext cx="2993195" cy="615764"/>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alibri" pitchFamily="34" charset="0"/>
              </a:rPr>
              <a:t>Win. Modules</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alibri" pitchFamily="34" charset="0"/>
            </a:endParaRPr>
          </a:p>
        </p:txBody>
      </p:sp>
      <p:sp>
        <p:nvSpPr>
          <p:cNvPr id="19" name="TextBox 18"/>
          <p:cNvSpPr txBox="1"/>
          <p:nvPr/>
        </p:nvSpPr>
        <p:spPr>
          <a:xfrm>
            <a:off x="156835" y="5843602"/>
            <a:ext cx="5572125" cy="618631"/>
          </a:xfrm>
          <a:prstGeom prst="rect">
            <a:avLst/>
          </a:prstGeom>
          <a:noFill/>
        </p:spPr>
        <p:txBody>
          <a:bodyPr wrap="square" lIns="64008" tIns="32004" rIns="64008" bIns="32004" rtlCol="0">
            <a:spAutoFit/>
          </a:bodyPr>
          <a:lstStyle/>
          <a:p>
            <a:r>
              <a:rPr lang="en-US" sz="1200" dirty="0" smtClean="0">
                <a:solidFill>
                  <a:srgbClr val="9C42E6"/>
                </a:solidFill>
                <a:latin typeface="Calibri" pitchFamily="34" charset="0"/>
              </a:rPr>
              <a:t>Rustan Leino, Mike Barnet, Michal </a:t>
            </a:r>
            <a:r>
              <a:rPr lang="en-US" sz="1200" dirty="0" err="1" smtClean="0">
                <a:solidFill>
                  <a:srgbClr val="9C42E6"/>
                </a:solidFill>
                <a:latin typeface="Calibri" pitchFamily="34" charset="0"/>
              </a:rPr>
              <a:t>Mosƙal</a:t>
            </a:r>
            <a:r>
              <a:rPr lang="en-US" sz="1200" dirty="0" smtClean="0">
                <a:solidFill>
                  <a:srgbClr val="9C42E6"/>
                </a:solidFill>
                <a:latin typeface="Calibri" pitchFamily="34" charset="0"/>
              </a:rPr>
              <a:t>, Shaz Qadeer, </a:t>
            </a:r>
            <a:br>
              <a:rPr lang="en-US" sz="1200" dirty="0" smtClean="0">
                <a:solidFill>
                  <a:srgbClr val="9C42E6"/>
                </a:solidFill>
                <a:latin typeface="Calibri" pitchFamily="34" charset="0"/>
              </a:rPr>
            </a:br>
            <a:r>
              <a:rPr lang="en-US" sz="1200" dirty="0" smtClean="0">
                <a:solidFill>
                  <a:srgbClr val="9C42E6"/>
                </a:solidFill>
                <a:latin typeface="Calibri" pitchFamily="34" charset="0"/>
              </a:rPr>
              <a:t>Shuvendu Lahiri,  Herman Venter,  Peter Muller,</a:t>
            </a:r>
          </a:p>
          <a:p>
            <a:r>
              <a:rPr lang="en-US" sz="1200" dirty="0" smtClean="0">
                <a:solidFill>
                  <a:srgbClr val="9C42E6"/>
                </a:solidFill>
                <a:latin typeface="Calibri" pitchFamily="34" charset="0"/>
              </a:rPr>
              <a:t>Wolfram Schulte, Ernie Cohen</a:t>
            </a:r>
            <a:endParaRPr lang="en-US" sz="1200" dirty="0">
              <a:solidFill>
                <a:srgbClr val="9C42E6"/>
              </a:solidFill>
              <a:latin typeface="Calibri" pitchFamily="34" charset="0"/>
            </a:endParaRPr>
          </a:p>
        </p:txBody>
      </p:sp>
      <p:sp>
        <p:nvSpPr>
          <p:cNvPr id="20" name="TextBox 19"/>
          <p:cNvSpPr txBox="1"/>
          <p:nvPr/>
        </p:nvSpPr>
        <p:spPr>
          <a:xfrm>
            <a:off x="6381030" y="3855054"/>
            <a:ext cx="2010971" cy="680186"/>
          </a:xfrm>
          <a:prstGeom prst="rect">
            <a:avLst/>
          </a:prstGeom>
          <a:noFill/>
        </p:spPr>
        <p:txBody>
          <a:bodyPr wrap="square" lIns="64008" tIns="32004" rIns="64008" bIns="32004" rtlCol="0">
            <a:spAutoFit/>
          </a:bodyPr>
          <a:lstStyle/>
          <a:p>
            <a:r>
              <a:rPr lang="en-US" sz="2000" dirty="0" smtClean="0"/>
              <a:t>Verification </a:t>
            </a:r>
          </a:p>
          <a:p>
            <a:r>
              <a:rPr lang="en-US" sz="2000" dirty="0" smtClean="0"/>
              <a:t>condition</a:t>
            </a:r>
            <a:endParaRPr lang="en-US" sz="2000" dirty="0"/>
          </a:p>
        </p:txBody>
      </p:sp>
      <p:sp>
        <p:nvSpPr>
          <p:cNvPr id="22" name="TextBox 21"/>
          <p:cNvSpPr txBox="1"/>
          <p:nvPr/>
        </p:nvSpPr>
        <p:spPr>
          <a:xfrm>
            <a:off x="4287175" y="5065656"/>
            <a:ext cx="1937387" cy="557076"/>
          </a:xfrm>
          <a:prstGeom prst="rect">
            <a:avLst/>
          </a:prstGeom>
          <a:noFill/>
        </p:spPr>
        <p:txBody>
          <a:bodyPr wrap="square" lIns="64008" tIns="32004" rIns="64008" bIns="32004" rtlCol="0">
            <a:spAutoFit/>
          </a:bodyPr>
          <a:lstStyle/>
          <a:p>
            <a:r>
              <a:rPr lang="en-US" sz="3200" dirty="0" smtClean="0">
                <a:solidFill>
                  <a:schemeClr val="bg1"/>
                </a:solidFill>
                <a:latin typeface="Calibri" pitchFamily="34" charset="0"/>
              </a:rPr>
              <a:t>Bug path</a:t>
            </a:r>
            <a:endParaRPr lang="en-US" sz="3200" dirty="0">
              <a:solidFill>
                <a:schemeClr val="bg1"/>
              </a:solidFill>
              <a:latin typeface="Calibri" pitchFamily="34" charset="0"/>
            </a:endParaRPr>
          </a:p>
        </p:txBody>
      </p:sp>
      <p:pic>
        <p:nvPicPr>
          <p:cNvPr id="23" name="Picture 22" descr="z3.png"/>
          <p:cNvPicPr>
            <a:picLocks noChangeAspect="1"/>
          </p:cNvPicPr>
          <p:nvPr/>
        </p:nvPicPr>
        <p:blipFill>
          <a:blip r:embed="rId5"/>
          <a:stretch>
            <a:fillRect/>
          </a:stretch>
        </p:blipFill>
        <p:spPr>
          <a:xfrm>
            <a:off x="7309612" y="4958411"/>
            <a:ext cx="1213872" cy="701903"/>
          </a:xfrm>
          <a:prstGeom prst="rect">
            <a:avLst/>
          </a:prstGeom>
        </p:spPr>
      </p:pic>
      <p:sp>
        <p:nvSpPr>
          <p:cNvPr id="24" name="Up Arrow 23"/>
          <p:cNvSpPr/>
          <p:nvPr/>
        </p:nvSpPr>
        <p:spPr bwMode="auto">
          <a:xfrm rot="6437446">
            <a:off x="6013901" y="1942558"/>
            <a:ext cx="188002" cy="1433238"/>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Up Arrow 25"/>
          <p:cNvSpPr/>
          <p:nvPr/>
        </p:nvSpPr>
        <p:spPr bwMode="auto">
          <a:xfrm rot="3746608">
            <a:off x="6086102" y="3032166"/>
            <a:ext cx="198742" cy="135175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Rounded Rectangle 15"/>
          <p:cNvSpPr/>
          <p:nvPr/>
        </p:nvSpPr>
        <p:spPr>
          <a:xfrm>
            <a:off x="3799451" y="3848992"/>
            <a:ext cx="1982391" cy="64680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HAVOC</a:t>
            </a:r>
            <a:endParaRPr lang="en-US" sz="3200" b="1" dirty="0">
              <a:solidFill>
                <a:srgbClr val="FF0000"/>
              </a:solidFill>
              <a:latin typeface="Calibri" pitchFamily="34" charset="0"/>
            </a:endParaRPr>
          </a:p>
        </p:txBody>
      </p:sp>
      <p:sp>
        <p:nvSpPr>
          <p:cNvPr id="28" name="Up Arrow 27"/>
          <p:cNvSpPr/>
          <p:nvPr/>
        </p:nvSpPr>
        <p:spPr bwMode="auto">
          <a:xfrm rot="5400000">
            <a:off x="3450452" y="2996215"/>
            <a:ext cx="213068"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Up Arrow 28"/>
          <p:cNvSpPr/>
          <p:nvPr/>
        </p:nvSpPr>
        <p:spPr bwMode="auto">
          <a:xfrm rot="5400000">
            <a:off x="3416421" y="3938731"/>
            <a:ext cx="213068"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0" name="Up Arrow 29"/>
          <p:cNvSpPr/>
          <p:nvPr/>
        </p:nvSpPr>
        <p:spPr bwMode="auto">
          <a:xfrm rot="5400000">
            <a:off x="6232862" y="2727669"/>
            <a:ext cx="205669" cy="893684"/>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Up Arrow 30"/>
          <p:cNvSpPr/>
          <p:nvPr/>
        </p:nvSpPr>
        <p:spPr bwMode="auto">
          <a:xfrm rot="10800000">
            <a:off x="7625916" y="3524435"/>
            <a:ext cx="221944" cy="130501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2" name="Up Arrow 31"/>
          <p:cNvSpPr/>
          <p:nvPr/>
        </p:nvSpPr>
        <p:spPr bwMode="auto">
          <a:xfrm rot="16200000">
            <a:off x="6473298" y="4715522"/>
            <a:ext cx="221944" cy="1305016"/>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25" name="Picture 24" descr="leino.jpg"/>
          <p:cNvPicPr>
            <a:picLocks noChangeAspect="1"/>
          </p:cNvPicPr>
          <p:nvPr/>
        </p:nvPicPr>
        <p:blipFill>
          <a:blip r:embed="rId6"/>
          <a:stretch>
            <a:fillRect/>
          </a:stretch>
        </p:blipFill>
        <p:spPr>
          <a:xfrm>
            <a:off x="7429473" y="2187026"/>
            <a:ext cx="566447" cy="622390"/>
          </a:xfrm>
          <a:prstGeom prst="rect">
            <a:avLst/>
          </a:prstGeom>
        </p:spPr>
      </p:pic>
      <p:pic>
        <p:nvPicPr>
          <p:cNvPr id="27" name="Picture 26" descr="shuvendu.jpg"/>
          <p:cNvPicPr>
            <a:picLocks noChangeAspect="1"/>
          </p:cNvPicPr>
          <p:nvPr/>
        </p:nvPicPr>
        <p:blipFill>
          <a:blip r:embed="rId7" cstate="print"/>
          <a:stretch>
            <a:fillRect/>
          </a:stretch>
        </p:blipFill>
        <p:spPr>
          <a:xfrm>
            <a:off x="1551632" y="4582047"/>
            <a:ext cx="554645" cy="604717"/>
          </a:xfrm>
          <a:prstGeom prst="rect">
            <a:avLst/>
          </a:prstGeom>
        </p:spPr>
      </p:pic>
      <p:pic>
        <p:nvPicPr>
          <p:cNvPr id="33" name="Picture 32" descr="qadeer.jpg"/>
          <p:cNvPicPr>
            <a:picLocks noChangeAspect="1"/>
          </p:cNvPicPr>
          <p:nvPr/>
        </p:nvPicPr>
        <p:blipFill>
          <a:blip r:embed="rId8"/>
          <a:stretch>
            <a:fillRect/>
          </a:stretch>
        </p:blipFill>
        <p:spPr>
          <a:xfrm>
            <a:off x="2105860" y="4582161"/>
            <a:ext cx="573741" cy="609600"/>
          </a:xfrm>
          <a:prstGeom prst="rect">
            <a:avLst/>
          </a:prstGeom>
        </p:spPr>
      </p:pic>
      <p:pic>
        <p:nvPicPr>
          <p:cNvPr id="34" name="Picture 33" descr="michal-new-small.jpg"/>
          <p:cNvPicPr>
            <a:picLocks noChangeAspect="1"/>
          </p:cNvPicPr>
          <p:nvPr/>
        </p:nvPicPr>
        <p:blipFill>
          <a:blip r:embed="rId9" cstate="print"/>
          <a:stretch>
            <a:fillRect/>
          </a:stretch>
        </p:blipFill>
        <p:spPr>
          <a:xfrm>
            <a:off x="3880281" y="2460079"/>
            <a:ext cx="428563" cy="533213"/>
          </a:xfrm>
          <a:prstGeom prst="rect">
            <a:avLst/>
          </a:prstGeom>
        </p:spPr>
      </p:pic>
      <p:pic>
        <p:nvPicPr>
          <p:cNvPr id="35" name="Picture 34" descr="mbarnett.jpg"/>
          <p:cNvPicPr>
            <a:picLocks noChangeAspect="1"/>
          </p:cNvPicPr>
          <p:nvPr/>
        </p:nvPicPr>
        <p:blipFill>
          <a:blip r:embed="rId10"/>
          <a:stretch>
            <a:fillRect/>
          </a:stretch>
        </p:blipFill>
        <p:spPr>
          <a:xfrm>
            <a:off x="1852798" y="1871728"/>
            <a:ext cx="575442" cy="566672"/>
          </a:xfrm>
          <a:prstGeom prst="rect">
            <a:avLst/>
          </a:prstGeom>
        </p:spPr>
      </p:pic>
      <p:pic>
        <p:nvPicPr>
          <p:cNvPr id="36" name="Picture 35" descr="mueller.jpg"/>
          <p:cNvPicPr>
            <a:picLocks noChangeAspect="1"/>
          </p:cNvPicPr>
          <p:nvPr/>
        </p:nvPicPr>
        <p:blipFill>
          <a:blip r:embed="rId11"/>
          <a:stretch>
            <a:fillRect/>
          </a:stretch>
        </p:blipFill>
        <p:spPr>
          <a:xfrm>
            <a:off x="1467298" y="1871728"/>
            <a:ext cx="417322" cy="566671"/>
          </a:xfrm>
          <a:prstGeom prst="rect">
            <a:avLst/>
          </a:prstGeom>
        </p:spPr>
      </p:pic>
      <p:pic>
        <p:nvPicPr>
          <p:cNvPr id="37" name="Picture 36" descr="schulte.jpg"/>
          <p:cNvPicPr>
            <a:picLocks noChangeAspect="1"/>
          </p:cNvPicPr>
          <p:nvPr/>
        </p:nvPicPr>
        <p:blipFill>
          <a:blip r:embed="rId12"/>
          <a:stretch>
            <a:fillRect/>
          </a:stretch>
        </p:blipFill>
        <p:spPr>
          <a:xfrm>
            <a:off x="940745" y="1871728"/>
            <a:ext cx="552537" cy="552537"/>
          </a:xfrm>
          <a:prstGeom prst="rect">
            <a:avLst/>
          </a:prstGeom>
        </p:spPr>
      </p:pic>
      <p:pic>
        <p:nvPicPr>
          <p:cNvPr id="20482" name="Picture 2" descr="hermanv.jpg"/>
          <p:cNvPicPr>
            <a:picLocks noChangeAspect="1" noChangeArrowheads="1"/>
          </p:cNvPicPr>
          <p:nvPr/>
        </p:nvPicPr>
        <p:blipFill>
          <a:blip r:embed="rId13"/>
          <a:srcRect/>
          <a:stretch>
            <a:fillRect/>
          </a:stretch>
        </p:blipFill>
        <p:spPr bwMode="auto">
          <a:xfrm>
            <a:off x="4344622" y="2457450"/>
            <a:ext cx="461840" cy="542865"/>
          </a:xfrm>
          <a:prstGeom prst="rect">
            <a:avLst/>
          </a:prstGeom>
          <a:noFill/>
          <a:ln w="9525">
            <a:noFill/>
            <a:miter lim="800000"/>
            <a:headEnd/>
            <a:tailEnd/>
          </a:ln>
        </p:spPr>
      </p:pic>
      <p:pic>
        <p:nvPicPr>
          <p:cNvPr id="20483" name="Picture 1" descr="Cohen_Jackson.jpg"/>
          <p:cNvPicPr>
            <a:picLocks noChangeAspect="1" noChangeArrowheads="1"/>
          </p:cNvPicPr>
          <p:nvPr/>
        </p:nvPicPr>
        <p:blipFill>
          <a:blip r:embed="rId14"/>
          <a:srcRect/>
          <a:stretch>
            <a:fillRect/>
          </a:stretch>
        </p:blipFill>
        <p:spPr bwMode="auto">
          <a:xfrm>
            <a:off x="245697" y="2502633"/>
            <a:ext cx="457146" cy="54536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Introduction</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05000"/>
            <a:ext cx="8382000" cy="3299365"/>
          </a:xfrm>
        </p:spPr>
        <p:txBody>
          <a:bodyPr/>
          <a:lstStyle/>
          <a:p>
            <a:pPr>
              <a:lnSpc>
                <a:spcPct val="90000"/>
              </a:lnSpc>
            </a:pPr>
            <a:r>
              <a:rPr lang="en-US" dirty="0" smtClean="0"/>
              <a:t>Industry tools rely on powerful verification engines.</a:t>
            </a:r>
          </a:p>
          <a:p>
            <a:pPr lvl="1"/>
            <a:r>
              <a:rPr lang="en-US" dirty="0" smtClean="0"/>
              <a:t>Boolean </a:t>
            </a:r>
            <a:r>
              <a:rPr lang="en-US" dirty="0" err="1" smtClean="0"/>
              <a:t>satisfiability</a:t>
            </a:r>
            <a:r>
              <a:rPr lang="en-US" dirty="0" smtClean="0"/>
              <a:t> (SAT) solvers.</a:t>
            </a:r>
          </a:p>
          <a:p>
            <a:pPr lvl="1"/>
            <a:r>
              <a:rPr lang="en-US" dirty="0" smtClean="0"/>
              <a:t>Binary decision diagrams (BDDs).</a:t>
            </a:r>
          </a:p>
          <a:p>
            <a:r>
              <a:rPr lang="en-US" i="1" dirty="0" err="1" smtClean="0">
                <a:solidFill>
                  <a:srgbClr val="FF0000"/>
                </a:solidFill>
              </a:rPr>
              <a:t>Satisfiability</a:t>
            </a:r>
            <a:r>
              <a:rPr lang="en-US" i="1" dirty="0" smtClean="0">
                <a:solidFill>
                  <a:srgbClr val="FF0000"/>
                </a:solidFill>
              </a:rPr>
              <a:t> Modulo Theories (SMT)</a:t>
            </a:r>
          </a:p>
          <a:p>
            <a:pPr lvl="1"/>
            <a:r>
              <a:rPr lang="en-US" dirty="0" smtClean="0"/>
              <a:t>The next generation of verification engines.</a:t>
            </a:r>
          </a:p>
          <a:p>
            <a:pPr lvl="1"/>
            <a:r>
              <a:rPr lang="en-US" i="1" dirty="0" smtClean="0">
                <a:solidFill>
                  <a:srgbClr val="FF0000"/>
                </a:solidFill>
              </a:rPr>
              <a:t>SAT solver + Theories</a:t>
            </a:r>
          </a:p>
          <a:p>
            <a:pPr lvl="1"/>
            <a:r>
              <a:rPr lang="en-US" dirty="0" smtClean="0"/>
              <a:t>Some problems are more naturally expressed in SMT.</a:t>
            </a:r>
          </a:p>
          <a:p>
            <a:pPr lvl="1"/>
            <a:r>
              <a:rPr lang="en-US" dirty="0" smtClean="0"/>
              <a:t>More automation.</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i="1" smtClean="0"/>
              <a:t>Spec# Approach for a Verifying Compiler</a:t>
            </a:r>
            <a:endParaRPr lang="en-US" sz="44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rPr>
              <a:t>Source Language</a:t>
            </a:r>
          </a:p>
          <a:p>
            <a:pPr lvl="1"/>
            <a:r>
              <a:rPr lang="en-US" dirty="0" smtClean="0"/>
              <a:t>C# + goodies = Spec#</a:t>
            </a:r>
          </a:p>
          <a:p>
            <a:r>
              <a:rPr lang="en-US" sz="2400" i="1" dirty="0" smtClean="0">
                <a:solidFill>
                  <a:srgbClr val="FF0000"/>
                </a:solidFill>
              </a:rPr>
              <a:t>Specifications</a:t>
            </a:r>
          </a:p>
          <a:p>
            <a:pPr lvl="1"/>
            <a:r>
              <a:rPr lang="en-US" dirty="0" smtClean="0"/>
              <a:t>method contracts,</a:t>
            </a:r>
          </a:p>
          <a:p>
            <a:pPr lvl="1"/>
            <a:r>
              <a:rPr lang="en-US" dirty="0" smtClean="0"/>
              <a:t>invariants,</a:t>
            </a:r>
          </a:p>
          <a:p>
            <a:pPr lvl="1"/>
            <a:r>
              <a:rPr lang="en-US" dirty="0" smtClean="0"/>
              <a:t>field and type annotations.</a:t>
            </a:r>
          </a:p>
          <a:p>
            <a:r>
              <a:rPr lang="en-US" sz="2400" i="1" dirty="0" smtClean="0">
                <a:solidFill>
                  <a:srgbClr val="FF0000"/>
                </a:solidFill>
              </a:rPr>
              <a:t>Program</a:t>
            </a:r>
            <a:r>
              <a:rPr lang="en-US" sz="2400" i="1" dirty="0" smtClean="0"/>
              <a:t> </a:t>
            </a:r>
            <a:r>
              <a:rPr lang="en-US" sz="2400" i="1" dirty="0" smtClean="0">
                <a:solidFill>
                  <a:srgbClr val="FF0000"/>
                </a:solidFill>
              </a:rPr>
              <a:t>Logic</a:t>
            </a:r>
            <a:r>
              <a:rPr lang="en-US" sz="2400" i="1" dirty="0" smtClean="0"/>
              <a:t>: </a:t>
            </a:r>
          </a:p>
          <a:p>
            <a:pPr lvl="1"/>
            <a:r>
              <a:rPr lang="en-US" i="1" dirty="0" err="1" smtClean="0"/>
              <a:t>Dijkstra’s</a:t>
            </a:r>
            <a:r>
              <a:rPr lang="en-US" i="1" dirty="0" smtClean="0"/>
              <a:t> weakest preconditions.</a:t>
            </a:r>
          </a:p>
          <a:p>
            <a:r>
              <a:rPr lang="en-US" sz="2400" i="1" dirty="0" smtClean="0">
                <a:solidFill>
                  <a:srgbClr val="FF0000"/>
                </a:solidFill>
              </a:rPr>
              <a:t>Automatic</a:t>
            </a:r>
            <a:r>
              <a:rPr lang="en-US" sz="2400" i="1" dirty="0" smtClean="0"/>
              <a:t> </a:t>
            </a:r>
            <a:r>
              <a:rPr lang="en-US" sz="2400" i="1" dirty="0" smtClean="0">
                <a:solidFill>
                  <a:srgbClr val="FF0000"/>
                </a:solidFill>
              </a:rPr>
              <a:t>Verification</a:t>
            </a:r>
          </a:p>
          <a:p>
            <a:pPr lvl="1"/>
            <a:r>
              <a:rPr lang="en-US" dirty="0" smtClean="0"/>
              <a:t>type checking,</a:t>
            </a:r>
          </a:p>
          <a:p>
            <a:pPr lvl="1"/>
            <a:r>
              <a:rPr lang="en-US" dirty="0" smtClean="0"/>
              <a:t>verification condition generation (VCG),</a:t>
            </a:r>
          </a:p>
          <a:p>
            <a:pPr lvl="1"/>
            <a:r>
              <a:rPr lang="en-US" dirty="0" smtClean="0"/>
              <a:t>automatic theorem proving (SMT)</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
        <p:nvSpPr>
          <p:cNvPr id="5" name="TextBox 4"/>
          <p:cNvSpPr txBox="1">
            <a:spLocks noChangeArrowheads="1"/>
          </p:cNvSpPr>
          <p:nvPr/>
        </p:nvSpPr>
        <p:spPr bwMode="auto">
          <a:xfrm>
            <a:off x="5181600" y="1752600"/>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241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en-US" sz="1800" dirty="0"/>
              <a:t>Automatic Theorem </a:t>
            </a:r>
            <a:r>
              <a:rPr lang="en-US" sz="1800" dirty="0" err="1"/>
              <a:t>Prover</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a:off x="7343775" y="403225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i="1" smtClean="0"/>
              <a:t>Spec# Approach for a Verifying Compiler</a:t>
            </a:r>
            <a:endParaRPr lang="en-US" sz="4400" dirty="0"/>
          </a:p>
        </p:txBody>
      </p:sp>
      <p:sp>
        <p:nvSpPr>
          <p:cNvPr id="3" name="Content Placeholder 2"/>
          <p:cNvSpPr>
            <a:spLocks noGrp="1"/>
          </p:cNvSpPr>
          <p:nvPr>
            <p:ph idx="1"/>
          </p:nvPr>
        </p:nvSpPr>
        <p:spPr>
          <a:xfrm>
            <a:off x="381000" y="1643784"/>
            <a:ext cx="8382000" cy="4992136"/>
          </a:xfrm>
        </p:spPr>
        <p:txBody>
          <a:bodyPr/>
          <a:lstStyle/>
          <a:p>
            <a:r>
              <a:rPr lang="en-US" sz="2400" dirty="0" smtClean="0"/>
              <a:t>Spec# (annotated C#) ⇒Boogie PL ⇒Formulas</a:t>
            </a:r>
          </a:p>
          <a:p>
            <a:r>
              <a:rPr lang="en-US" sz="2400" dirty="0" smtClean="0"/>
              <a:t>Example:</a:t>
            </a:r>
          </a:p>
          <a:p>
            <a:pPr lvl="1">
              <a:buNone/>
            </a:pPr>
            <a:r>
              <a:rPr lang="en-US" b="1" dirty="0" smtClean="0"/>
              <a:t>class</a:t>
            </a:r>
            <a:r>
              <a:rPr lang="en-US" dirty="0" smtClean="0"/>
              <a:t> C {</a:t>
            </a:r>
          </a:p>
          <a:p>
            <a:pPr>
              <a:buNone/>
            </a:pPr>
            <a:r>
              <a:rPr lang="en-US" sz="2400" dirty="0" smtClean="0"/>
              <a:t>		</a:t>
            </a:r>
            <a:r>
              <a:rPr lang="en-US" sz="2400" b="1" dirty="0" smtClean="0"/>
              <a:t>private </a:t>
            </a:r>
            <a:r>
              <a:rPr lang="en-US" sz="2400" dirty="0" err="1" smtClean="0"/>
              <a:t>int</a:t>
            </a:r>
            <a:r>
              <a:rPr lang="en-US" sz="2400" dirty="0" smtClean="0"/>
              <a:t> a, z;</a:t>
            </a:r>
          </a:p>
          <a:p>
            <a:pPr>
              <a:buNone/>
            </a:pPr>
            <a:r>
              <a:rPr lang="en-US" sz="2400" i="1" dirty="0" smtClean="0"/>
              <a:t>		</a:t>
            </a:r>
            <a:r>
              <a:rPr lang="en-US" sz="2400" i="1" dirty="0" smtClean="0">
                <a:solidFill>
                  <a:srgbClr val="FF0000"/>
                </a:solidFill>
              </a:rPr>
              <a:t>invariant z &gt; 0;</a:t>
            </a:r>
          </a:p>
          <a:p>
            <a:pPr>
              <a:buNone/>
            </a:pPr>
            <a:r>
              <a:rPr lang="en-US" sz="2400" b="1" dirty="0" smtClean="0"/>
              <a:t>		public void </a:t>
            </a:r>
            <a:r>
              <a:rPr lang="en-US" sz="2400" dirty="0" smtClean="0"/>
              <a:t>M()</a:t>
            </a:r>
          </a:p>
          <a:p>
            <a:pPr>
              <a:buNone/>
            </a:pPr>
            <a:r>
              <a:rPr lang="en-US" sz="2400" i="1" dirty="0" smtClean="0"/>
              <a:t>			</a:t>
            </a:r>
            <a:r>
              <a:rPr lang="en-US" sz="2400" i="1" dirty="0" smtClean="0">
                <a:solidFill>
                  <a:srgbClr val="FF0000"/>
                </a:solidFill>
              </a:rPr>
              <a:t>requires a != 0;</a:t>
            </a:r>
          </a:p>
          <a:p>
            <a:pPr>
              <a:buNone/>
            </a:pPr>
            <a:r>
              <a:rPr lang="en-US" sz="2400" dirty="0" smtClean="0"/>
              <a:t>			{ z = 100/a; }</a:t>
            </a:r>
          </a:p>
          <a:p>
            <a:pPr lvl="1">
              <a:buNone/>
            </a:pPr>
            <a:r>
              <a:rPr lang="en-US" dirty="0" smtClean="0"/>
              <a:t>}</a:t>
            </a:r>
          </a:p>
          <a:p>
            <a:r>
              <a:rPr lang="en-US" sz="2400" dirty="0" smtClean="0"/>
              <a:t>Weakest preconditions:</a:t>
            </a:r>
          </a:p>
          <a:p>
            <a:pPr lvl="1"/>
            <a:r>
              <a:rPr lang="en-US" i="1" dirty="0" err="1" smtClean="0"/>
              <a:t>wp</a:t>
            </a:r>
            <a:r>
              <a:rPr lang="en-US" i="1" dirty="0" smtClean="0"/>
              <a:t>(S; T,Q) = </a:t>
            </a:r>
            <a:r>
              <a:rPr lang="en-US" i="1" dirty="0" err="1" smtClean="0"/>
              <a:t>wp</a:t>
            </a:r>
            <a:r>
              <a:rPr lang="en-US" i="1" dirty="0" smtClean="0"/>
              <a:t>(S, </a:t>
            </a:r>
            <a:r>
              <a:rPr lang="en-US" i="1" dirty="0" err="1" smtClean="0"/>
              <a:t>wp</a:t>
            </a:r>
            <a:r>
              <a:rPr lang="en-US" i="1" dirty="0" smtClean="0"/>
              <a:t>(T,Q))</a:t>
            </a:r>
          </a:p>
          <a:p>
            <a:pPr lvl="1"/>
            <a:r>
              <a:rPr lang="en-US" i="1" dirty="0" err="1" smtClean="0"/>
              <a:t>wp</a:t>
            </a:r>
            <a:r>
              <a:rPr lang="en-US" i="1" dirty="0" smtClean="0"/>
              <a:t>(assert C,Q) = C </a:t>
            </a:r>
            <a:r>
              <a:rPr lang="en-US" dirty="0" smtClean="0"/>
              <a:t>∧</a:t>
            </a:r>
            <a:r>
              <a:rPr lang="en-US" i="1" dirty="0" smtClean="0"/>
              <a:t> Q</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Microsoft Hypervisor</a:t>
            </a:r>
            <a:endParaRPr lang="en-US" dirty="0"/>
          </a:p>
        </p:txBody>
      </p:sp>
      <p:sp>
        <p:nvSpPr>
          <p:cNvPr id="3" name="Content Placeholder 2"/>
          <p:cNvSpPr>
            <a:spLocks noGrp="1"/>
          </p:cNvSpPr>
          <p:nvPr>
            <p:ph idx="1"/>
          </p:nvPr>
        </p:nvSpPr>
        <p:spPr>
          <a:xfrm>
            <a:off x="371763" y="1634548"/>
            <a:ext cx="8382000" cy="1551194"/>
          </a:xfrm>
        </p:spPr>
        <p:txBody>
          <a:bodyPr/>
          <a:lstStyle/>
          <a:p>
            <a:r>
              <a:rPr lang="en-US" sz="2400" b="1" dirty="0" smtClean="0"/>
              <a:t>Meta OS</a:t>
            </a:r>
            <a:r>
              <a:rPr lang="en-US" sz="2400" dirty="0" smtClean="0"/>
              <a:t>: small layer of software between hardware and OS.</a:t>
            </a:r>
          </a:p>
          <a:p>
            <a:r>
              <a:rPr lang="en-US" sz="2400" b="1" dirty="0" smtClean="0"/>
              <a:t>Mini</a:t>
            </a:r>
            <a:r>
              <a:rPr lang="en-US" sz="2400" dirty="0" smtClean="0"/>
              <a:t>: 60K lines of non-trivial concurrent systems C code.</a:t>
            </a:r>
          </a:p>
          <a:p>
            <a:r>
              <a:rPr lang="en-US" sz="2400" b="1" dirty="0" smtClean="0"/>
              <a:t>Critical</a:t>
            </a:r>
            <a:r>
              <a:rPr lang="en-US" sz="2400" dirty="0" smtClean="0"/>
              <a:t>: </a:t>
            </a:r>
            <a:r>
              <a:rPr lang="en-US" sz="2400" dirty="0" smtClean="0"/>
              <a:t>simulates a number of virtual x64 machines</a:t>
            </a:r>
            <a:endParaRPr lang="en-US" sz="2400" i="1" dirty="0" smtClean="0"/>
          </a:p>
          <a:p>
            <a:r>
              <a:rPr lang="en-US" sz="2400" b="1" dirty="0" smtClean="0"/>
              <a:t>Trusted</a:t>
            </a:r>
            <a:r>
              <a:rPr lang="en-US" sz="2400" dirty="0" smtClean="0"/>
              <a:t>: a grand verification challenge.</a:t>
            </a:r>
            <a:endParaRPr lang="en-US" sz="2400"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grpSp>
        <p:nvGrpSpPr>
          <p:cNvPr id="5" name="Group 13"/>
          <p:cNvGrpSpPr/>
          <p:nvPr/>
        </p:nvGrpSpPr>
        <p:grpSpPr>
          <a:xfrm>
            <a:off x="2807855" y="3549997"/>
            <a:ext cx="2514600" cy="1828800"/>
            <a:chOff x="6172200" y="3124200"/>
            <a:chExt cx="2514600" cy="1828800"/>
          </a:xfrm>
        </p:grpSpPr>
        <p:sp>
          <p:nvSpPr>
            <p:cNvPr id="6" name="Rounded Rectangle 5"/>
            <p:cNvSpPr/>
            <p:nvPr/>
          </p:nvSpPr>
          <p:spPr>
            <a:xfrm>
              <a:off x="6172200" y="4191000"/>
              <a:ext cx="25146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Hardware</a:t>
              </a:r>
              <a:endParaRPr lang="en-US" dirty="0"/>
            </a:p>
          </p:txBody>
        </p:sp>
        <p:sp>
          <p:nvSpPr>
            <p:cNvPr id="7" name="Rounded Rectangle 6"/>
            <p:cNvSpPr/>
            <p:nvPr/>
          </p:nvSpPr>
          <p:spPr>
            <a:xfrm>
              <a:off x="6172200" y="3962400"/>
              <a:ext cx="2514600" cy="228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Hypervisor</a:t>
              </a:r>
              <a:endParaRPr lang="en-US" dirty="0"/>
            </a:p>
          </p:txBody>
        </p:sp>
        <p:sp>
          <p:nvSpPr>
            <p:cNvPr id="8" name="Rounded Rectangle 7"/>
            <p:cNvSpPr/>
            <p:nvPr/>
          </p:nvSpPr>
          <p:spPr>
            <a:xfrm>
              <a:off x="61722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ounded Rectangle 8"/>
            <p:cNvSpPr/>
            <p:nvPr/>
          </p:nvSpPr>
          <p:spPr>
            <a:xfrm>
              <a:off x="70104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0" name="Picture 4" descr="http://www.wacom-asia.com/vista/img/Vista.gif"/>
            <p:cNvPicPr>
              <a:picLocks noChangeAspect="1" noChangeArrowheads="1"/>
            </p:cNvPicPr>
            <p:nvPr/>
          </p:nvPicPr>
          <p:blipFill>
            <a:blip r:embed="rId3"/>
            <a:srcRect/>
            <a:stretch>
              <a:fillRect/>
            </a:stretch>
          </p:blipFill>
          <p:spPr bwMode="auto">
            <a:xfrm>
              <a:off x="6400800" y="3352800"/>
              <a:ext cx="381000" cy="381000"/>
            </a:xfrm>
            <a:prstGeom prst="rect">
              <a:avLst/>
            </a:prstGeom>
            <a:noFill/>
          </p:spPr>
        </p:pic>
        <p:pic>
          <p:nvPicPr>
            <p:cNvPr id="11" name="Picture 6" descr="http://www.novosoft-online.com/images/Logo_XP.gif"/>
            <p:cNvPicPr>
              <a:picLocks noChangeAspect="1" noChangeArrowheads="1"/>
            </p:cNvPicPr>
            <p:nvPr/>
          </p:nvPicPr>
          <p:blipFill>
            <a:blip r:embed="rId4"/>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3" name="Picture 8" descr="http://content.answers.com/main/content/wp/en/d/de/Windows_Server_System_logo.jpg"/>
            <p:cNvPicPr>
              <a:picLocks noChangeAspect="1" noChangeArrowheads="1"/>
            </p:cNvPicPr>
            <p:nvPr/>
          </p:nvPicPr>
          <p:blipFill>
            <a:blip r:embed="rId5"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a:t>
            </a:r>
            <a:r>
              <a:rPr smtClean="0">
                <a:solidFill>
                  <a:srgbClr val="FF0000"/>
                </a:solidFill>
              </a:rPr>
              <a:t>V</a:t>
            </a:r>
            <a:r>
              <a:rPr smtClean="0"/>
              <a:t>erifying </a:t>
            </a:r>
            <a:r>
              <a:rPr smtClean="0">
                <a:solidFill>
                  <a:srgbClr val="FF0000"/>
                </a:solidFill>
              </a:rPr>
              <a:t>C C</a:t>
            </a:r>
            <a:r>
              <a:rPr smtClean="0"/>
              <a:t>ompiler</a:t>
            </a:r>
            <a:endParaRPr lang="en-US" dirty="0"/>
          </a:p>
        </p:txBody>
      </p:sp>
      <p:sp>
        <p:nvSpPr>
          <p:cNvPr id="3" name="Content Placeholder 2"/>
          <p:cNvSpPr>
            <a:spLocks noGrp="1"/>
          </p:cNvSpPr>
          <p:nvPr>
            <p:ph idx="1"/>
          </p:nvPr>
        </p:nvSpPr>
        <p:spPr>
          <a:xfrm>
            <a:off x="371764" y="1634548"/>
            <a:ext cx="8382000" cy="4296561"/>
          </a:xfrm>
        </p:spPr>
        <p:txBody>
          <a:bodyPr/>
          <a:lstStyle/>
          <a:p>
            <a:r>
              <a:rPr lang="en-US" dirty="0" smtClean="0"/>
              <a:t>VCC translates an </a:t>
            </a:r>
            <a:r>
              <a:rPr lang="en-US" i="1" dirty="0" smtClean="0">
                <a:solidFill>
                  <a:srgbClr val="FF0000"/>
                </a:solidFill>
              </a:rPr>
              <a:t>annotated C program </a:t>
            </a:r>
            <a:r>
              <a:rPr lang="en-US" dirty="0" smtClean="0"/>
              <a:t>into a </a:t>
            </a:r>
            <a:r>
              <a:rPr lang="en-US" i="1" dirty="0" smtClean="0">
                <a:solidFill>
                  <a:srgbClr val="FF0000"/>
                </a:solidFill>
              </a:rPr>
              <a:t>Boogie PL</a:t>
            </a:r>
            <a:r>
              <a:rPr lang="en-US" i="1" dirty="0" smtClean="0"/>
              <a:t> </a:t>
            </a:r>
            <a:r>
              <a:rPr lang="en-US" dirty="0" smtClean="0"/>
              <a:t>program.</a:t>
            </a:r>
          </a:p>
          <a:p>
            <a:r>
              <a:rPr lang="en-US" dirty="0" smtClean="0"/>
              <a:t>Boogie generates verification conditions:</a:t>
            </a:r>
          </a:p>
          <a:p>
            <a:pPr lvl="1"/>
            <a:r>
              <a:rPr lang="en-US" dirty="0" smtClean="0"/>
              <a:t>Z3 (automatic)	</a:t>
            </a:r>
          </a:p>
          <a:p>
            <a:pPr lvl="1"/>
            <a:r>
              <a:rPr lang="en-US" dirty="0" smtClean="0"/>
              <a:t>Isabelle (interactive)</a:t>
            </a:r>
          </a:p>
          <a:p>
            <a:r>
              <a:rPr lang="en-US" dirty="0" smtClean="0"/>
              <a:t>A C-</a:t>
            </a:r>
            <a:r>
              <a:rPr lang="en-US" dirty="0" err="1" smtClean="0"/>
              <a:t>ish</a:t>
            </a:r>
            <a:r>
              <a:rPr lang="en-US" dirty="0" smtClean="0"/>
              <a:t> memory model</a:t>
            </a:r>
          </a:p>
          <a:p>
            <a:pPr lvl="1"/>
            <a:r>
              <a:rPr lang="en-US" dirty="0" smtClean="0"/>
              <a:t>Abstract heaps</a:t>
            </a:r>
          </a:p>
          <a:p>
            <a:pPr lvl="1"/>
            <a:r>
              <a:rPr lang="en-US" dirty="0" smtClean="0"/>
              <a:t>Bit-level precision</a:t>
            </a:r>
          </a:p>
          <a:p>
            <a:r>
              <a:rPr lang="en-US" dirty="0" smtClean="0"/>
              <a:t>The verification project has very recently started.</a:t>
            </a:r>
          </a:p>
          <a:p>
            <a:r>
              <a:rPr lang="en-US" dirty="0" smtClean="0"/>
              <a:t>It is a multi-man multi-year effort.</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HAVOC</a:t>
            </a:r>
            <a:endParaRPr lang="en-US" dirty="0"/>
          </a:p>
        </p:txBody>
      </p:sp>
      <p:sp>
        <p:nvSpPr>
          <p:cNvPr id="3" name="Content Placeholder 2"/>
          <p:cNvSpPr>
            <a:spLocks noGrp="1"/>
          </p:cNvSpPr>
          <p:nvPr>
            <p:ph idx="1"/>
          </p:nvPr>
        </p:nvSpPr>
        <p:spPr>
          <a:xfrm>
            <a:off x="381000" y="1699202"/>
            <a:ext cx="8382000" cy="4524315"/>
          </a:xfrm>
        </p:spPr>
        <p:txBody>
          <a:bodyPr/>
          <a:lstStyle/>
          <a:p>
            <a:r>
              <a:rPr lang="en-US" dirty="0" smtClean="0"/>
              <a:t>A tool for specifying and checking properties of systems software written in C.</a:t>
            </a:r>
          </a:p>
          <a:p>
            <a:r>
              <a:rPr lang="en-US" dirty="0" smtClean="0"/>
              <a:t>It also translates annotated C into Boogie PL.</a:t>
            </a:r>
          </a:p>
          <a:p>
            <a:r>
              <a:rPr lang="en-US" dirty="0" smtClean="0"/>
              <a:t>It allows the expression of </a:t>
            </a:r>
            <a:r>
              <a:rPr lang="en-US" i="1" dirty="0" smtClean="0">
                <a:solidFill>
                  <a:srgbClr val="FF0000"/>
                </a:solidFill>
              </a:rPr>
              <a:t>richer properties about the program heap and data structures</a:t>
            </a:r>
            <a:r>
              <a:rPr lang="en-US" i="1" dirty="0" smtClean="0"/>
              <a:t> </a:t>
            </a:r>
            <a:r>
              <a:rPr lang="en-US" dirty="0" smtClean="0"/>
              <a:t>such as linked lists and arrays.</a:t>
            </a:r>
          </a:p>
          <a:p>
            <a:r>
              <a:rPr lang="en-US" dirty="0" smtClean="0"/>
              <a:t>HAVOC is being used to specify and check:</a:t>
            </a:r>
          </a:p>
          <a:p>
            <a:pPr lvl="1"/>
            <a:r>
              <a:rPr lang="en-US" dirty="0" smtClean="0"/>
              <a:t>Complex locking protocols over heap-allocated data structures </a:t>
            </a:r>
            <a:r>
              <a:rPr lang="en-US" sz="2400" dirty="0" smtClean="0"/>
              <a:t>in Windows.</a:t>
            </a:r>
          </a:p>
          <a:p>
            <a:pPr lvl="1"/>
            <a:r>
              <a:rPr lang="en-US" dirty="0" smtClean="0"/>
              <a:t>Properties of collections such as IRP queues in device drivers.</a:t>
            </a:r>
          </a:p>
          <a:p>
            <a:pPr lvl="1"/>
            <a:r>
              <a:rPr lang="en-US" dirty="0" smtClean="0"/>
              <a:t>Correctness properties of custom storage allocators.</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Verifying Compilers &amp;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3434786"/>
          </a:xfrm>
        </p:spPr>
        <p:txBody>
          <a:bodyPr/>
          <a:lstStyle/>
          <a:p>
            <a:pPr>
              <a:lnSpc>
                <a:spcPct val="90000"/>
              </a:lnSpc>
            </a:pPr>
            <a:r>
              <a:rPr lang="en-US" dirty="0" smtClean="0"/>
              <a:t>Quantifiers, quantifiers, quantifiers, …</a:t>
            </a:r>
          </a:p>
          <a:p>
            <a:pPr lvl="1"/>
            <a:r>
              <a:rPr lang="en-US" dirty="0" smtClean="0"/>
              <a:t>Modeling the runtime</a:t>
            </a:r>
          </a:p>
          <a:p>
            <a:pPr lvl="1"/>
            <a:r>
              <a:rPr lang="en-US" dirty="0" smtClean="0"/>
              <a:t>Frame axioms (“what didn’t change”)</a:t>
            </a:r>
          </a:p>
          <a:p>
            <a:pPr lvl="1"/>
            <a:r>
              <a:rPr lang="en-US" dirty="0" smtClean="0"/>
              <a:t>Users provided assertions (e.g., the array is sorted)</a:t>
            </a:r>
          </a:p>
          <a:p>
            <a:pPr lvl="1"/>
            <a:r>
              <a:rPr lang="en-US" dirty="0" smtClean="0"/>
              <a:t>Prototyping decision procedures (e.g., </a:t>
            </a:r>
            <a:r>
              <a:rPr lang="en-US" dirty="0" err="1" smtClean="0"/>
              <a:t>reachability</a:t>
            </a:r>
            <a:r>
              <a:rPr lang="en-US" dirty="0" smtClean="0"/>
              <a:t>, heaps, …)</a:t>
            </a:r>
          </a:p>
          <a:p>
            <a:r>
              <a:rPr lang="en-US" i="1" dirty="0" smtClean="0">
                <a:solidFill>
                  <a:srgbClr val="FF0000"/>
                </a:solidFill>
              </a:rPr>
              <a:t>Solver must be fast in </a:t>
            </a:r>
            <a:r>
              <a:rPr lang="en-US" i="1" dirty="0" err="1" smtClean="0">
                <a:solidFill>
                  <a:srgbClr val="FF0000"/>
                </a:solidFill>
              </a:rPr>
              <a:t>satisfiable</a:t>
            </a:r>
            <a:r>
              <a:rPr lang="en-US" i="1" dirty="0" smtClean="0">
                <a:solidFill>
                  <a:srgbClr val="FF0000"/>
                </a:solidFill>
              </a:rPr>
              <a:t> instances.</a:t>
            </a:r>
          </a:p>
          <a:p>
            <a:r>
              <a:rPr lang="en-US" dirty="0" smtClean="0"/>
              <a:t>Trade-off between precision and performance.</a:t>
            </a:r>
          </a:p>
          <a:p>
            <a:r>
              <a:rPr lang="en-US" i="1" dirty="0" smtClean="0"/>
              <a:t>Candidate (Potential) Models</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Heuristic Quantifier Instantiation</a:t>
            </a:r>
            <a:endParaRPr lang="en-US" dirty="0"/>
          </a:p>
        </p:txBody>
      </p:sp>
      <p:sp>
        <p:nvSpPr>
          <p:cNvPr id="3" name="Content Placeholder 2"/>
          <p:cNvSpPr>
            <a:spLocks noGrp="1"/>
          </p:cNvSpPr>
          <p:nvPr>
            <p:ph idx="1"/>
          </p:nvPr>
        </p:nvSpPr>
        <p:spPr>
          <a:xfrm>
            <a:off x="371764" y="1634548"/>
            <a:ext cx="8382000" cy="3693319"/>
          </a:xfrm>
        </p:spPr>
        <p:txBody>
          <a:bodyPr/>
          <a:lstStyle/>
          <a:p>
            <a:r>
              <a:rPr lang="en-US" sz="2400" dirty="0" smtClean="0"/>
              <a:t>Semantically, ∀x</a:t>
            </a:r>
            <a:r>
              <a:rPr lang="en-US" sz="2400" baseline="-25000" dirty="0" smtClean="0"/>
              <a:t>1</a:t>
            </a:r>
            <a:r>
              <a:rPr lang="en-US" sz="2400" dirty="0" smtClean="0"/>
              <a:t>, … , </a:t>
            </a:r>
            <a:r>
              <a:rPr lang="en-US" sz="2400" dirty="0" err="1" smtClean="0"/>
              <a:t>x</a:t>
            </a:r>
            <a:r>
              <a:rPr lang="en-US" sz="2400" baseline="-25000" dirty="0" err="1" smtClean="0"/>
              <a:t>n</a:t>
            </a:r>
            <a:r>
              <a:rPr lang="en-US" sz="2400" dirty="0" err="1" smtClean="0"/>
              <a:t>.F</a:t>
            </a:r>
            <a:r>
              <a:rPr lang="en-US" sz="2400" dirty="0" smtClean="0"/>
              <a:t> is equivalent to the infinite conjunction </a:t>
            </a:r>
            <a:r>
              <a:rPr lang="en-US" sz="2400" i="1" dirty="0" smtClean="0">
                <a:sym typeface="Symbol"/>
              </a:rPr>
              <a:t></a:t>
            </a:r>
            <a:r>
              <a:rPr lang="en-US" sz="2400" i="1" baseline="-25000" dirty="0" smtClean="0">
                <a:sym typeface="Symbol"/>
              </a:rPr>
              <a:t>1</a:t>
            </a:r>
            <a:r>
              <a:rPr lang="en-US" sz="2400" i="1" dirty="0" smtClean="0">
                <a:sym typeface="Symbol"/>
              </a:rPr>
              <a:t>(F)</a:t>
            </a:r>
            <a:r>
              <a:rPr lang="en-US" sz="2400" dirty="0" smtClean="0">
                <a:sym typeface="Symbol"/>
              </a:rPr>
              <a:t>  </a:t>
            </a:r>
            <a:r>
              <a:rPr lang="en-US" sz="2400" i="1" dirty="0" smtClean="0">
                <a:sym typeface="Symbol"/>
              </a:rPr>
              <a:t></a:t>
            </a:r>
            <a:r>
              <a:rPr lang="en-US" sz="2400" i="1" baseline="-25000" dirty="0" smtClean="0">
                <a:sym typeface="Symbol"/>
              </a:rPr>
              <a:t>2</a:t>
            </a:r>
            <a:r>
              <a:rPr lang="en-US" sz="2400" i="1" dirty="0" smtClean="0">
                <a:sym typeface="Symbol"/>
              </a:rPr>
              <a:t>(F)</a:t>
            </a:r>
            <a:r>
              <a:rPr lang="en-US" sz="2400" dirty="0" smtClean="0">
                <a:sym typeface="Symbol"/>
              </a:rPr>
              <a:t>  … </a:t>
            </a:r>
            <a:endParaRPr lang="en-US" sz="2400" dirty="0" smtClean="0"/>
          </a:p>
          <a:p>
            <a:r>
              <a:rPr lang="en-US" sz="2400" dirty="0" smtClean="0"/>
              <a:t>Solvers use heuristics to select from this infinite conjunction those instances that are “relevant”.</a:t>
            </a:r>
          </a:p>
          <a:p>
            <a:r>
              <a:rPr lang="en-US" sz="2400" dirty="0" smtClean="0"/>
              <a:t>The key idea is to treat an instance (</a:t>
            </a:r>
            <a:r>
              <a:rPr lang="en-US" sz="2400" i="1" dirty="0" smtClean="0"/>
              <a:t>F</a:t>
            </a:r>
            <a:r>
              <a:rPr lang="en-US" sz="2400" dirty="0" smtClean="0"/>
              <a:t>) as relevant whenever it contains enough terms that are represented in the solver state.</a:t>
            </a:r>
          </a:p>
          <a:p>
            <a:r>
              <a:rPr lang="en-US" sz="2400" dirty="0" smtClean="0"/>
              <a:t>Non ground terms </a:t>
            </a:r>
            <a:r>
              <a:rPr lang="en-US" sz="2400" i="1" dirty="0" smtClean="0"/>
              <a:t>p</a:t>
            </a:r>
            <a:r>
              <a:rPr lang="en-US" sz="2400" dirty="0" smtClean="0"/>
              <a:t> from </a:t>
            </a:r>
            <a:r>
              <a:rPr lang="en-US" sz="2400" i="1" dirty="0" smtClean="0"/>
              <a:t>F</a:t>
            </a:r>
            <a:r>
              <a:rPr lang="en-US" sz="2400" dirty="0" smtClean="0"/>
              <a:t> are selected as </a:t>
            </a:r>
            <a:r>
              <a:rPr lang="en-US" sz="2400" i="1" dirty="0" smtClean="0">
                <a:solidFill>
                  <a:srgbClr val="FF0000"/>
                </a:solidFill>
              </a:rPr>
              <a:t>patterns</a:t>
            </a:r>
            <a:r>
              <a:rPr lang="en-US" sz="2400" i="1" dirty="0" smtClean="0"/>
              <a:t>.</a:t>
            </a:r>
          </a:p>
          <a:p>
            <a:r>
              <a:rPr lang="en-US" sz="2400" i="1" dirty="0" smtClean="0">
                <a:solidFill>
                  <a:srgbClr val="FF0000"/>
                </a:solidFill>
              </a:rPr>
              <a:t>E-matching</a:t>
            </a:r>
            <a:r>
              <a:rPr lang="en-US" sz="2400" i="1" dirty="0" smtClean="0"/>
              <a:t> </a:t>
            </a:r>
            <a:r>
              <a:rPr lang="en-US" sz="2400" dirty="0" smtClean="0"/>
              <a:t>(matching modulo equalities) is used to find instances of the patterns.</a:t>
            </a:r>
          </a:p>
          <a:p>
            <a:r>
              <a:rPr lang="en-US" sz="2400" dirty="0" smtClean="0"/>
              <a:t>Example: </a:t>
            </a:r>
            <a:r>
              <a:rPr lang="en-US" sz="2400" i="1" dirty="0" smtClean="0"/>
              <a:t>f</a:t>
            </a:r>
            <a:r>
              <a:rPr lang="en-US" sz="2400" dirty="0" smtClean="0"/>
              <a:t>(</a:t>
            </a:r>
            <a:r>
              <a:rPr lang="en-US" sz="2400" i="1" dirty="0" smtClean="0"/>
              <a:t>a</a:t>
            </a:r>
            <a:r>
              <a:rPr lang="en-US" sz="2400" dirty="0" smtClean="0"/>
              <a:t>, </a:t>
            </a:r>
            <a:r>
              <a:rPr lang="en-US" sz="2400" i="1" dirty="0" smtClean="0"/>
              <a:t>b</a:t>
            </a:r>
            <a:r>
              <a:rPr lang="en-US" sz="2400" dirty="0" smtClean="0"/>
              <a:t>) matches the pattern </a:t>
            </a:r>
            <a:r>
              <a:rPr lang="en-US" sz="2400" i="1" dirty="0" smtClean="0"/>
              <a:t>f</a:t>
            </a:r>
            <a:r>
              <a:rPr lang="en-US" sz="2400" dirty="0" smtClean="0"/>
              <a:t>(</a:t>
            </a:r>
            <a:r>
              <a:rPr lang="en-US" sz="2400" i="1" dirty="0" smtClean="0"/>
              <a:t>g</a:t>
            </a:r>
            <a:r>
              <a:rPr lang="en-US" sz="2400" dirty="0" smtClean="0"/>
              <a:t>(</a:t>
            </a:r>
            <a:r>
              <a:rPr lang="en-US" sz="2400" i="1" dirty="0" smtClean="0"/>
              <a:t>x</a:t>
            </a:r>
            <a:r>
              <a:rPr lang="en-US" sz="2400" dirty="0" smtClean="0"/>
              <a:t>), </a:t>
            </a:r>
            <a:r>
              <a:rPr lang="en-US" sz="2400" i="1" dirty="0" smtClean="0"/>
              <a:t>x</a:t>
            </a:r>
            <a:r>
              <a:rPr lang="en-US" sz="2400" dirty="0" smtClean="0"/>
              <a:t>) if </a:t>
            </a:r>
            <a:r>
              <a:rPr lang="en-US" sz="2400" i="1" dirty="0" smtClean="0"/>
              <a:t>a</a:t>
            </a:r>
            <a:r>
              <a:rPr lang="en-US" sz="2400" dirty="0" smtClean="0"/>
              <a:t> = </a:t>
            </a:r>
            <a:r>
              <a:rPr lang="en-US" sz="2400" i="1" dirty="0" smtClean="0"/>
              <a:t>g</a:t>
            </a:r>
            <a:r>
              <a:rPr lang="en-US" sz="2400" dirty="0" smtClean="0"/>
              <a:t>(</a:t>
            </a:r>
            <a:r>
              <a:rPr lang="en-US" sz="2400" i="1" dirty="0" smtClean="0"/>
              <a:t>b</a:t>
            </a:r>
            <a:r>
              <a:rPr lang="en-US" sz="2400" dirty="0" smtClean="0"/>
              <a:t>).</a:t>
            </a:r>
            <a:endParaRPr lang="en-US" sz="2400"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E-matching</a:t>
            </a:r>
            <a:endParaRPr lang="en-US" dirty="0"/>
          </a:p>
        </p:txBody>
      </p:sp>
      <p:sp>
        <p:nvSpPr>
          <p:cNvPr id="3" name="Content Placeholder 2"/>
          <p:cNvSpPr>
            <a:spLocks noGrp="1"/>
          </p:cNvSpPr>
          <p:nvPr>
            <p:ph idx="1"/>
          </p:nvPr>
        </p:nvSpPr>
        <p:spPr>
          <a:xfrm>
            <a:off x="390237" y="1616075"/>
            <a:ext cx="8382000" cy="2622256"/>
          </a:xfrm>
        </p:spPr>
        <p:txBody>
          <a:bodyPr/>
          <a:lstStyle/>
          <a:p>
            <a:r>
              <a:rPr lang="en-US" dirty="0" smtClean="0"/>
              <a:t>E-matching is NP-Hard</a:t>
            </a:r>
          </a:p>
          <a:p>
            <a:r>
              <a:rPr lang="en-US" dirty="0" smtClean="0"/>
              <a:t>The number of matches can be exponential.</a:t>
            </a:r>
          </a:p>
          <a:p>
            <a:r>
              <a:rPr lang="en-US" dirty="0" smtClean="0"/>
              <a:t>It is not </a:t>
            </a:r>
            <a:r>
              <a:rPr lang="en-US" dirty="0" err="1" smtClean="0"/>
              <a:t>refutationally</a:t>
            </a:r>
            <a:r>
              <a:rPr lang="en-US" dirty="0" smtClean="0"/>
              <a:t> complete.</a:t>
            </a:r>
          </a:p>
          <a:p>
            <a:r>
              <a:rPr lang="en-US" dirty="0" smtClean="0"/>
              <a:t>In practice:</a:t>
            </a:r>
          </a:p>
          <a:p>
            <a:pPr lvl="1"/>
            <a:r>
              <a:rPr lang="en-US" dirty="0" smtClean="0"/>
              <a:t>Indexing techniques for fast retrieval.</a:t>
            </a:r>
          </a:p>
          <a:p>
            <a:pPr lvl="1"/>
            <a:r>
              <a:rPr lang="en-US" dirty="0" smtClean="0"/>
              <a:t>Incremental E-matching.</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E-matching: Example</a:t>
            </a:r>
            <a:endParaRPr lang="en-US" dirty="0"/>
          </a:p>
        </p:txBody>
      </p:sp>
      <p:sp>
        <p:nvSpPr>
          <p:cNvPr id="3" name="Content Placeholder 2"/>
          <p:cNvSpPr>
            <a:spLocks noGrp="1"/>
          </p:cNvSpPr>
          <p:nvPr>
            <p:ph idx="1"/>
          </p:nvPr>
        </p:nvSpPr>
        <p:spPr>
          <a:xfrm>
            <a:off x="399473" y="1634547"/>
            <a:ext cx="8382000" cy="1809726"/>
          </a:xfrm>
        </p:spPr>
        <p:txBody>
          <a:bodyPr/>
          <a:lstStyle/>
          <a:p>
            <a:r>
              <a:rPr lang="en-US" dirty="0" smtClean="0"/>
              <a:t>∀</a:t>
            </a:r>
            <a:r>
              <a:rPr lang="en-US" i="1" dirty="0" err="1" smtClean="0"/>
              <a:t>x</a:t>
            </a:r>
            <a:r>
              <a:rPr lang="en-US" dirty="0" err="1" smtClean="0"/>
              <a:t>.</a:t>
            </a:r>
            <a:r>
              <a:rPr lang="en-US" i="1" dirty="0" err="1" smtClean="0"/>
              <a:t>f</a:t>
            </a:r>
            <a:r>
              <a:rPr lang="en-US" dirty="0" smtClean="0"/>
              <a:t>(</a:t>
            </a:r>
            <a:r>
              <a:rPr lang="en-US" i="1" dirty="0" smtClean="0"/>
              <a:t>g</a:t>
            </a:r>
            <a:r>
              <a:rPr lang="en-US" dirty="0" smtClean="0"/>
              <a:t>(</a:t>
            </a:r>
            <a:r>
              <a:rPr lang="en-US" i="1" dirty="0" smtClean="0"/>
              <a:t>x</a:t>
            </a:r>
            <a:r>
              <a:rPr lang="en-US" dirty="0" smtClean="0"/>
              <a:t>)) = </a:t>
            </a:r>
            <a:r>
              <a:rPr lang="en-US" i="1" dirty="0" smtClean="0"/>
              <a:t>x</a:t>
            </a:r>
          </a:p>
          <a:p>
            <a:r>
              <a:rPr lang="en-US" dirty="0" smtClean="0"/>
              <a:t>Pattern: </a:t>
            </a:r>
            <a:r>
              <a:rPr lang="en-US" i="1" dirty="0" smtClean="0"/>
              <a:t>f</a:t>
            </a:r>
            <a:r>
              <a:rPr lang="en-US" dirty="0" smtClean="0"/>
              <a:t>(</a:t>
            </a:r>
            <a:r>
              <a:rPr lang="en-US" i="1" dirty="0" smtClean="0"/>
              <a:t>g</a:t>
            </a:r>
            <a:r>
              <a:rPr lang="en-US" dirty="0" smtClean="0"/>
              <a:t>(</a:t>
            </a:r>
            <a:r>
              <a:rPr lang="en-US" i="1" dirty="0" smtClean="0"/>
              <a:t>x</a:t>
            </a:r>
            <a:r>
              <a:rPr lang="en-US" dirty="0" smtClean="0"/>
              <a:t>))</a:t>
            </a:r>
          </a:p>
          <a:p>
            <a:r>
              <a:rPr lang="en-US" dirty="0" smtClean="0"/>
              <a:t>Atoms: </a:t>
            </a:r>
            <a:r>
              <a:rPr lang="en-US" i="1" dirty="0" smtClean="0"/>
              <a:t>a</a:t>
            </a:r>
            <a:r>
              <a:rPr lang="en-US" dirty="0" smtClean="0"/>
              <a:t> = </a:t>
            </a:r>
            <a:r>
              <a:rPr lang="en-US" i="1" dirty="0" smtClean="0"/>
              <a:t>g</a:t>
            </a:r>
            <a:r>
              <a:rPr lang="en-US" dirty="0" smtClean="0"/>
              <a:t>(</a:t>
            </a:r>
            <a:r>
              <a:rPr lang="en-US" i="1" dirty="0" smtClean="0"/>
              <a:t>b</a:t>
            </a:r>
            <a:r>
              <a:rPr lang="en-US" dirty="0" smtClean="0"/>
              <a:t>), </a:t>
            </a:r>
            <a:r>
              <a:rPr lang="en-US" i="1" dirty="0" smtClean="0"/>
              <a:t>b</a:t>
            </a:r>
            <a:r>
              <a:rPr lang="en-US" dirty="0" smtClean="0"/>
              <a:t> = </a:t>
            </a:r>
            <a:r>
              <a:rPr lang="en-US" i="1" dirty="0" smtClean="0"/>
              <a:t>c</a:t>
            </a:r>
            <a:r>
              <a:rPr lang="en-US" dirty="0" smtClean="0"/>
              <a:t>, </a:t>
            </a:r>
            <a:r>
              <a:rPr lang="en-US" i="1" dirty="0" smtClean="0"/>
              <a:t>f</a:t>
            </a:r>
            <a:r>
              <a:rPr lang="en-US" dirty="0" smtClean="0"/>
              <a:t>(</a:t>
            </a:r>
            <a:r>
              <a:rPr lang="en-US" i="1" dirty="0" smtClean="0"/>
              <a:t>a</a:t>
            </a:r>
            <a:r>
              <a:rPr lang="en-US" dirty="0" smtClean="0"/>
              <a:t>) ≠ </a:t>
            </a:r>
            <a:r>
              <a:rPr lang="en-US" i="1" dirty="0" smtClean="0"/>
              <a:t>c</a:t>
            </a:r>
          </a:p>
          <a:p>
            <a:r>
              <a:rPr lang="en-US" i="1" dirty="0" smtClean="0"/>
              <a:t>Instantiate f</a:t>
            </a:r>
            <a:r>
              <a:rPr lang="en-US" dirty="0" smtClean="0"/>
              <a:t>(</a:t>
            </a:r>
            <a:r>
              <a:rPr lang="en-US" i="1" dirty="0" smtClean="0"/>
              <a:t>g</a:t>
            </a:r>
            <a:r>
              <a:rPr lang="en-US" dirty="0" smtClean="0"/>
              <a:t>(</a:t>
            </a:r>
            <a:r>
              <a:rPr lang="en-US" i="1" dirty="0" smtClean="0"/>
              <a:t>b</a:t>
            </a:r>
            <a:r>
              <a:rPr lang="en-US" dirty="0" smtClean="0"/>
              <a:t>))</a:t>
            </a:r>
            <a:r>
              <a:rPr lang="en-US" i="1" dirty="0" smtClean="0"/>
              <a:t> </a:t>
            </a:r>
            <a:r>
              <a:rPr lang="en-US" dirty="0" smtClean="0"/>
              <a:t>=</a:t>
            </a:r>
            <a:r>
              <a:rPr lang="en-US" i="1" dirty="0" smtClean="0"/>
              <a:t> b</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Quantifiers in Z3</a:t>
            </a:r>
            <a:endParaRPr lang="en-US" dirty="0"/>
          </a:p>
        </p:txBody>
      </p:sp>
      <p:sp>
        <p:nvSpPr>
          <p:cNvPr id="3" name="Content Placeholder 2"/>
          <p:cNvSpPr>
            <a:spLocks noGrp="1"/>
          </p:cNvSpPr>
          <p:nvPr>
            <p:ph idx="1"/>
          </p:nvPr>
        </p:nvSpPr>
        <p:spPr>
          <a:xfrm>
            <a:off x="390236" y="1597602"/>
            <a:ext cx="8382000" cy="3736407"/>
          </a:xfrm>
        </p:spPr>
        <p:txBody>
          <a:bodyPr/>
          <a:lstStyle/>
          <a:p>
            <a:r>
              <a:rPr lang="en-US" dirty="0" smtClean="0"/>
              <a:t>Z3 uses a E-matching abstract machine.</a:t>
            </a:r>
          </a:p>
          <a:p>
            <a:pPr lvl="1"/>
            <a:r>
              <a:rPr lang="en-US" dirty="0" smtClean="0"/>
              <a:t>Patterns → code sequence.</a:t>
            </a:r>
          </a:p>
          <a:p>
            <a:pPr lvl="1"/>
            <a:r>
              <a:rPr lang="en-US" dirty="0" smtClean="0"/>
              <a:t>Abstract machine executes the code.</a:t>
            </a:r>
          </a:p>
          <a:p>
            <a:r>
              <a:rPr lang="en-US" i="1" dirty="0" smtClean="0">
                <a:solidFill>
                  <a:srgbClr val="FF0000"/>
                </a:solidFill>
              </a:rPr>
              <a:t>Z3 uses new algorithms that identify matches on E-graphs incrementally and efficiently.</a:t>
            </a:r>
          </a:p>
          <a:p>
            <a:pPr lvl="1"/>
            <a:r>
              <a:rPr lang="en-US" dirty="0" smtClean="0"/>
              <a:t>E-matching code trees.	</a:t>
            </a:r>
          </a:p>
          <a:p>
            <a:pPr lvl="1"/>
            <a:r>
              <a:rPr lang="en-US" dirty="0" smtClean="0"/>
              <a:t>Inverted path index.</a:t>
            </a:r>
          </a:p>
          <a:p>
            <a:r>
              <a:rPr lang="en-US" dirty="0" smtClean="0"/>
              <a:t>Z3 garbage collects clauses, together with their atoms and terms, that were useless in closing branches.</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Satisfiability Modulo Theories (SMT)</a:t>
            </a:r>
            <a:endParaRPr sz="4800"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027"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1000"/>
                                        <p:tgtEl>
                                          <p:spTgt spid="11"/>
                                        </p:tgtEl>
                                      </p:cBhvr>
                                    </p:animEffect>
                                    <p:set>
                                      <p:cBhvr>
                                        <p:cTn id="27" dur="1" fill="hold">
                                          <p:stCondLst>
                                            <p:cond delay="9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10"/>
                                        </p:tgtEl>
                                      </p:cBhvr>
                                    </p:animEffect>
                                    <p:set>
                                      <p:cBhvr>
                                        <p:cTn id="30" dur="1" fill="hold">
                                          <p:stCondLst>
                                            <p:cond delay="999"/>
                                          </p:stCondLst>
                                        </p:cTn>
                                        <p:tgtEl>
                                          <p:spTgt spid="10"/>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1000"/>
                                        <p:tgtEl>
                                          <p:spTgt spid="9"/>
                                        </p:tgtEl>
                                      </p:cBhvr>
                                    </p:animEffect>
                                    <p:set>
                                      <p:cBhvr>
                                        <p:cTn id="33" dur="1" fill="hold">
                                          <p:stCondLst>
                                            <p:cond delay="9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1000"/>
                                        <p:tgtEl>
                                          <p:spTgt spid="14"/>
                                        </p:tgtEl>
                                      </p:cBhvr>
                                    </p:animEffect>
                                    <p:set>
                                      <p:cBhvr>
                                        <p:cTn id="36" dur="1" fill="hold">
                                          <p:stCondLst>
                                            <p:cond delay="999"/>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1000"/>
                                        <p:tgtEl>
                                          <p:spTgt spid="18"/>
                                        </p:tgtEl>
                                      </p:cBhvr>
                                    </p:animEffect>
                                    <p:set>
                                      <p:cBhvr>
                                        <p:cTn id="52" dur="1" fill="hold">
                                          <p:stCondLst>
                                            <p:cond delay="999"/>
                                          </p:stCondLst>
                                        </p:cTn>
                                        <p:tgtEl>
                                          <p:spTgt spid="1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1000"/>
                                        <p:tgtEl>
                                          <p:spTgt spid="16"/>
                                        </p:tgtEl>
                                      </p:cBhvr>
                                    </p:animEffect>
                                    <p:set>
                                      <p:cBhvr>
                                        <p:cTn id="55" dur="1" fill="hold">
                                          <p:stCondLst>
                                            <p:cond delay="999"/>
                                          </p:stCondLst>
                                        </p:cTn>
                                        <p:tgtEl>
                                          <p:spTgt spid="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17"/>
                                        </p:tgtEl>
                                      </p:cBhvr>
                                    </p:animEffect>
                                    <p:set>
                                      <p:cBhvr>
                                        <p:cTn id="58" dur="1" fill="hold">
                                          <p:stCondLst>
                                            <p:cond delay="999"/>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6" grpId="0" animBg="1"/>
      <p:bldP spid="16" grpId="1" animBg="1"/>
      <p:bldP spid="17" grpId="0" animBg="1"/>
      <p:bldP spid="17" grpId="1" animBg="1"/>
      <p:bldP spid="18" grpId="0" animBg="1"/>
      <p:bldP spid="18" grpId="1" animBg="1"/>
      <p:bldP spid="20" grpId="0" animBg="1"/>
      <p:bldP spid="21"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Static Driver Verifier</a:t>
            </a:r>
            <a:endParaRPr lang="en-US" dirty="0"/>
          </a:p>
        </p:txBody>
      </p:sp>
      <p:pic>
        <p:nvPicPr>
          <p:cNvPr id="4" name="Picture 2"/>
          <p:cNvPicPr>
            <a:picLocks noChangeAspect="1" noChangeArrowheads="1"/>
          </p:cNvPicPr>
          <p:nvPr/>
        </p:nvPicPr>
        <p:blipFill>
          <a:blip r:embed="rId3"/>
          <a:srcRect/>
          <a:stretch>
            <a:fillRect/>
          </a:stretch>
        </p:blipFill>
        <p:spPr bwMode="auto">
          <a:xfrm>
            <a:off x="658168" y="3257277"/>
            <a:ext cx="2600833" cy="1159953"/>
          </a:xfrm>
          <a:prstGeom prst="rect">
            <a:avLst/>
          </a:prstGeom>
          <a:noFill/>
          <a:ln w="9525">
            <a:noFill/>
            <a:miter lim="800000"/>
            <a:headEnd/>
            <a:tailEnd/>
          </a:ln>
          <a:effectLst/>
        </p:spPr>
      </p:pic>
      <p:sp>
        <p:nvSpPr>
          <p:cNvPr id="5" name="TextBox 4"/>
          <p:cNvSpPr txBox="1"/>
          <p:nvPr/>
        </p:nvSpPr>
        <p:spPr>
          <a:xfrm>
            <a:off x="636356" y="5866619"/>
            <a:ext cx="6657975" cy="461665"/>
          </a:xfrm>
          <a:prstGeom prst="rect">
            <a:avLst/>
          </a:prstGeom>
          <a:noFill/>
        </p:spPr>
        <p:txBody>
          <a:bodyPr wrap="square" rtlCol="0">
            <a:spAutoFit/>
          </a:bodyPr>
          <a:lstStyle/>
          <a:p>
            <a:r>
              <a:rPr lang="en-US" sz="1200" dirty="0" smtClean="0">
                <a:solidFill>
                  <a:srgbClr val="9C42E6"/>
                </a:solidFill>
                <a:latin typeface="Calibri" pitchFamily="34" charset="0"/>
              </a:rPr>
              <a:t>Ella Bounimova, Vlad Levin, Jakob Lichtenberg, </a:t>
            </a:r>
          </a:p>
          <a:p>
            <a:r>
              <a:rPr lang="en-US" sz="1200" dirty="0" smtClean="0">
                <a:solidFill>
                  <a:srgbClr val="9C42E6"/>
                </a:solidFill>
                <a:latin typeface="Calibri" pitchFamily="34" charset="0"/>
              </a:rPr>
              <a:t>Tom Ball, Sriram Rajamani, Byron Cook</a:t>
            </a:r>
            <a:endParaRPr lang="en-US" sz="1200" dirty="0">
              <a:solidFill>
                <a:srgbClr val="9C42E6"/>
              </a:solidFill>
              <a:latin typeface="Calibri" pitchFamily="34" charset="0"/>
            </a:endParaRPr>
          </a:p>
        </p:txBody>
      </p:sp>
      <p:pic>
        <p:nvPicPr>
          <p:cNvPr id="6" name="Picture 5" descr="tball.jpg"/>
          <p:cNvPicPr>
            <a:picLocks noChangeAspect="1"/>
          </p:cNvPicPr>
          <p:nvPr/>
        </p:nvPicPr>
        <p:blipFill>
          <a:blip r:embed="rId4"/>
          <a:stretch>
            <a:fillRect/>
          </a:stretch>
        </p:blipFill>
        <p:spPr>
          <a:xfrm>
            <a:off x="779122" y="5169420"/>
            <a:ext cx="615154" cy="615154"/>
          </a:xfrm>
          <a:prstGeom prst="rect">
            <a:avLst/>
          </a:prstGeom>
        </p:spPr>
      </p:pic>
      <p:pic>
        <p:nvPicPr>
          <p:cNvPr id="7" name="Picture 6" descr="rse-fte.jpg"/>
          <p:cNvPicPr>
            <a:picLocks noChangeAspect="1"/>
          </p:cNvPicPr>
          <p:nvPr/>
        </p:nvPicPr>
        <p:blipFill>
          <a:blip r:embed="rId5" cstate="print"/>
          <a:srcRect l="53218" t="19025" r="31604" b="58814"/>
          <a:stretch>
            <a:fillRect/>
          </a:stretch>
        </p:blipFill>
        <p:spPr>
          <a:xfrm>
            <a:off x="1385597" y="5149435"/>
            <a:ext cx="575569" cy="635523"/>
          </a:xfrm>
          <a:prstGeom prst="rect">
            <a:avLst/>
          </a:prstGeom>
        </p:spPr>
      </p:pic>
      <p:pic>
        <p:nvPicPr>
          <p:cNvPr id="8" name="Picture 7" descr="ella.jpg"/>
          <p:cNvPicPr>
            <a:picLocks noChangeAspect="1"/>
          </p:cNvPicPr>
          <p:nvPr/>
        </p:nvPicPr>
        <p:blipFill>
          <a:blip r:embed="rId6" cstate="print"/>
          <a:stretch>
            <a:fillRect/>
          </a:stretch>
        </p:blipFill>
        <p:spPr>
          <a:xfrm>
            <a:off x="1941983" y="5159148"/>
            <a:ext cx="660433" cy="601688"/>
          </a:xfrm>
          <a:prstGeom prst="rect">
            <a:avLst/>
          </a:prstGeom>
        </p:spPr>
      </p:pic>
      <p:pic>
        <p:nvPicPr>
          <p:cNvPr id="9" name="Picture 8" descr="jl.jpg"/>
          <p:cNvPicPr>
            <a:picLocks noChangeAspect="1"/>
          </p:cNvPicPr>
          <p:nvPr/>
        </p:nvPicPr>
        <p:blipFill>
          <a:blip r:embed="rId7"/>
          <a:stretch>
            <a:fillRect/>
          </a:stretch>
        </p:blipFill>
        <p:spPr>
          <a:xfrm>
            <a:off x="2558448" y="5120074"/>
            <a:ext cx="447868" cy="647112"/>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3" name="Content Placeholder 2"/>
          <p:cNvSpPr>
            <a:spLocks noGrp="1"/>
          </p:cNvSpPr>
          <p:nvPr>
            <p:ph idx="1"/>
          </p:nvPr>
        </p:nvSpPr>
        <p:spPr>
          <a:xfrm>
            <a:off x="381000" y="1514475"/>
            <a:ext cx="8382000" cy="4752070"/>
          </a:xfrm>
        </p:spPr>
        <p:txBody>
          <a:bodyPr/>
          <a:lstStyle/>
          <a:p>
            <a:r>
              <a:rPr lang="en-US" i="1" dirty="0" smtClean="0"/>
              <a:t>http://research.microsoft.com/slam/</a:t>
            </a:r>
          </a:p>
          <a:p>
            <a:r>
              <a:rPr lang="en-US" i="1" dirty="0" smtClean="0">
                <a:solidFill>
                  <a:srgbClr val="FF0000"/>
                </a:solidFill>
              </a:rPr>
              <a:t>SLAM/SDV</a:t>
            </a:r>
            <a:r>
              <a:rPr lang="en-US" dirty="0" smtClean="0"/>
              <a:t> is a software model checker.</a:t>
            </a:r>
          </a:p>
          <a:p>
            <a:r>
              <a:rPr lang="en-US" dirty="0" smtClean="0"/>
              <a:t>Application domain: </a:t>
            </a:r>
            <a:r>
              <a:rPr lang="en-US" i="1" dirty="0" smtClean="0">
                <a:solidFill>
                  <a:srgbClr val="FF0000"/>
                </a:solidFill>
              </a:rPr>
              <a:t>device drivers</a:t>
            </a:r>
            <a:r>
              <a:rPr lang="en-US" i="1" dirty="0" smtClean="0"/>
              <a:t>.</a:t>
            </a:r>
          </a:p>
          <a:p>
            <a:r>
              <a:rPr lang="en-US" dirty="0" smtClean="0"/>
              <a:t>Architecture:</a:t>
            </a:r>
          </a:p>
          <a:p>
            <a:pPr lvl="1">
              <a:buNone/>
            </a:pPr>
            <a:r>
              <a:rPr lang="en-US" b="1" dirty="0" smtClean="0"/>
              <a:t>c2bp  </a:t>
            </a:r>
            <a:r>
              <a:rPr lang="en-US" dirty="0" smtClean="0"/>
              <a:t>C program → </a:t>
            </a:r>
            <a:r>
              <a:rPr lang="en-US" dirty="0" err="1" smtClean="0"/>
              <a:t>boolean</a:t>
            </a:r>
            <a:r>
              <a:rPr lang="en-US" dirty="0" smtClean="0"/>
              <a:t> program (</a:t>
            </a:r>
            <a:r>
              <a:rPr lang="en-US" i="1" dirty="0" smtClean="0"/>
              <a:t>predicate abstraction).</a:t>
            </a:r>
          </a:p>
          <a:p>
            <a:pPr lvl="1">
              <a:buNone/>
            </a:pPr>
            <a:r>
              <a:rPr lang="en-US" b="1" dirty="0" smtClean="0"/>
              <a:t>bebop </a:t>
            </a:r>
            <a:r>
              <a:rPr lang="en-US" dirty="0" smtClean="0"/>
              <a:t>Model checker for </a:t>
            </a:r>
            <a:r>
              <a:rPr lang="en-US" dirty="0" err="1" smtClean="0"/>
              <a:t>boolean</a:t>
            </a:r>
            <a:r>
              <a:rPr lang="en-US" dirty="0" smtClean="0"/>
              <a:t> programs.</a:t>
            </a:r>
          </a:p>
          <a:p>
            <a:pPr lvl="1">
              <a:buNone/>
            </a:pPr>
            <a:r>
              <a:rPr lang="en-US" b="1" dirty="0" err="1" smtClean="0"/>
              <a:t>newton</a:t>
            </a:r>
            <a:r>
              <a:rPr lang="en-US" b="1" dirty="0" smtClean="0"/>
              <a:t> </a:t>
            </a:r>
            <a:r>
              <a:rPr lang="en-US" dirty="0" smtClean="0"/>
              <a:t>Model refinement (check for path feasibility)</a:t>
            </a:r>
          </a:p>
          <a:p>
            <a:r>
              <a:rPr lang="en-US" dirty="0" smtClean="0"/>
              <a:t>SMT solvers are used to perform predicate abstraction and to check path feasibility.</a:t>
            </a:r>
          </a:p>
          <a:p>
            <a:r>
              <a:rPr lang="en-US" dirty="0" smtClean="0"/>
              <a:t>c2bp makes several calls to the SMT solver. The formulas are relatively small.</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Predicate Abstraction: </a:t>
            </a:r>
            <a:r>
              <a:rPr i="1" smtClean="0"/>
              <a:t>c2bp</a:t>
            </a:r>
            <a:endParaRPr lang="en-US" i="1" dirty="0"/>
          </a:p>
        </p:txBody>
      </p:sp>
      <p:sp>
        <p:nvSpPr>
          <p:cNvPr id="3" name="Content Placeholder 2"/>
          <p:cNvSpPr>
            <a:spLocks noGrp="1"/>
          </p:cNvSpPr>
          <p:nvPr>
            <p:ph idx="1"/>
          </p:nvPr>
        </p:nvSpPr>
        <p:spPr>
          <a:xfrm>
            <a:off x="381000" y="1616075"/>
            <a:ext cx="8382000" cy="3502497"/>
          </a:xfrm>
        </p:spPr>
        <p:txBody>
          <a:bodyPr/>
          <a:lstStyle/>
          <a:p>
            <a:r>
              <a:rPr lang="en-US" b="1" dirty="0" smtClean="0"/>
              <a:t>Given</a:t>
            </a:r>
            <a:r>
              <a:rPr lang="en-US" dirty="0" smtClean="0"/>
              <a:t> a C program </a:t>
            </a:r>
            <a:r>
              <a:rPr lang="en-US" i="1" dirty="0" smtClean="0">
                <a:solidFill>
                  <a:srgbClr val="FF0000"/>
                </a:solidFill>
              </a:rPr>
              <a:t>P</a:t>
            </a:r>
            <a:r>
              <a:rPr lang="en-US" dirty="0" smtClean="0"/>
              <a:t> and </a:t>
            </a:r>
            <a:r>
              <a:rPr lang="en-US" i="1" dirty="0" smtClean="0">
                <a:solidFill>
                  <a:srgbClr val="FF0000"/>
                </a:solidFill>
              </a:rPr>
              <a:t>F </a:t>
            </a:r>
            <a:r>
              <a:rPr lang="en-US" dirty="0" smtClean="0">
                <a:solidFill>
                  <a:srgbClr val="FF0000"/>
                </a:solidFill>
              </a:rPr>
              <a:t>= {</a:t>
            </a:r>
            <a:r>
              <a:rPr lang="en-US" i="1" dirty="0" smtClean="0">
                <a:solidFill>
                  <a:srgbClr val="FF0000"/>
                </a:solidFill>
              </a:rPr>
              <a:t>p</a:t>
            </a:r>
            <a:r>
              <a:rPr lang="en-US" i="1" baseline="-25000" dirty="0" smtClean="0">
                <a:solidFill>
                  <a:srgbClr val="FF0000"/>
                </a:solidFill>
              </a:rPr>
              <a:t>1</a:t>
            </a:r>
            <a:r>
              <a:rPr lang="en-US" dirty="0" smtClean="0">
                <a:solidFill>
                  <a:srgbClr val="FF0000"/>
                </a:solidFill>
              </a:rPr>
              <a:t>, … , </a:t>
            </a:r>
            <a:r>
              <a:rPr lang="en-US" i="1" dirty="0" err="1" smtClean="0">
                <a:solidFill>
                  <a:srgbClr val="FF0000"/>
                </a:solidFill>
              </a:rPr>
              <a:t>p</a:t>
            </a:r>
            <a:r>
              <a:rPr lang="en-US" i="1" baseline="-25000" dirty="0" err="1" smtClean="0">
                <a:solidFill>
                  <a:srgbClr val="FF0000"/>
                </a:solidFill>
              </a:rPr>
              <a:t>n</a:t>
            </a:r>
            <a:r>
              <a:rPr lang="en-US" dirty="0" smtClean="0">
                <a:solidFill>
                  <a:srgbClr val="FF0000"/>
                </a:solidFill>
              </a:rPr>
              <a:t>}</a:t>
            </a:r>
            <a:r>
              <a:rPr lang="en-US" dirty="0" smtClean="0"/>
              <a:t>.</a:t>
            </a:r>
          </a:p>
          <a:p>
            <a:r>
              <a:rPr lang="en-US" b="1" dirty="0" smtClean="0"/>
              <a:t>Produce </a:t>
            </a:r>
            <a:r>
              <a:rPr lang="en-US" dirty="0" smtClean="0"/>
              <a:t>a Boolean program </a:t>
            </a:r>
            <a:r>
              <a:rPr lang="en-US" i="1" dirty="0" smtClean="0"/>
              <a:t>B</a:t>
            </a:r>
            <a:r>
              <a:rPr lang="en-US" dirty="0" smtClean="0"/>
              <a:t>(</a:t>
            </a:r>
            <a:r>
              <a:rPr lang="en-US" i="1" dirty="0" smtClean="0"/>
              <a:t>P</a:t>
            </a:r>
            <a:r>
              <a:rPr lang="en-US" dirty="0" smtClean="0"/>
              <a:t>, </a:t>
            </a:r>
            <a:r>
              <a:rPr lang="en-US" i="1" dirty="0" smtClean="0"/>
              <a:t>F</a:t>
            </a:r>
            <a:r>
              <a:rPr lang="en-US" dirty="0" smtClean="0"/>
              <a:t>)</a:t>
            </a:r>
          </a:p>
          <a:p>
            <a:pPr lvl="1"/>
            <a:r>
              <a:rPr lang="en-US" dirty="0" smtClean="0"/>
              <a:t>Same control flow structure as P.</a:t>
            </a:r>
          </a:p>
          <a:p>
            <a:pPr lvl="1"/>
            <a:r>
              <a:rPr lang="en-US" dirty="0" smtClean="0"/>
              <a:t>Boolean variables {b</a:t>
            </a:r>
            <a:r>
              <a:rPr lang="en-US" baseline="-25000" dirty="0" smtClean="0"/>
              <a:t>1</a:t>
            </a:r>
            <a:r>
              <a:rPr lang="en-US" dirty="0" smtClean="0"/>
              <a:t>, … , </a:t>
            </a:r>
            <a:r>
              <a:rPr lang="en-US" dirty="0" err="1" smtClean="0"/>
              <a:t>b</a:t>
            </a:r>
            <a:r>
              <a:rPr lang="en-US" baseline="-25000" dirty="0" err="1" smtClean="0"/>
              <a:t>n</a:t>
            </a:r>
            <a:r>
              <a:rPr lang="en-US" dirty="0" smtClean="0"/>
              <a:t>} to match {</a:t>
            </a:r>
            <a:r>
              <a:rPr lang="en-US" i="1" dirty="0" smtClean="0"/>
              <a:t>p</a:t>
            </a:r>
            <a:r>
              <a:rPr lang="en-US" i="1" baseline="-25000" dirty="0" smtClean="0"/>
              <a:t>1</a:t>
            </a:r>
            <a:r>
              <a:rPr lang="en-US" dirty="0" smtClean="0"/>
              <a:t>, … , </a:t>
            </a:r>
            <a:r>
              <a:rPr lang="en-US" i="1" dirty="0" err="1" smtClean="0"/>
              <a:t>p</a:t>
            </a:r>
            <a:r>
              <a:rPr lang="en-US" i="1" baseline="-25000" dirty="0" err="1" smtClean="0"/>
              <a:t>n</a:t>
            </a:r>
            <a:r>
              <a:rPr lang="en-US" dirty="0" smtClean="0"/>
              <a:t>}.</a:t>
            </a:r>
          </a:p>
          <a:p>
            <a:pPr lvl="1"/>
            <a:r>
              <a:rPr lang="en-US" dirty="0" smtClean="0"/>
              <a:t>Properties true in </a:t>
            </a:r>
            <a:r>
              <a:rPr lang="en-US" i="1" dirty="0" smtClean="0"/>
              <a:t>B</a:t>
            </a:r>
            <a:r>
              <a:rPr lang="en-US" dirty="0" smtClean="0"/>
              <a:t>(</a:t>
            </a:r>
            <a:r>
              <a:rPr lang="en-US" i="1" dirty="0" smtClean="0"/>
              <a:t>P</a:t>
            </a:r>
            <a:r>
              <a:rPr lang="en-US" dirty="0" smtClean="0"/>
              <a:t>, </a:t>
            </a:r>
            <a:r>
              <a:rPr lang="en-US" i="1" dirty="0" smtClean="0"/>
              <a:t>F</a:t>
            </a:r>
            <a:r>
              <a:rPr lang="en-US" dirty="0" smtClean="0"/>
              <a:t>) are true in </a:t>
            </a:r>
            <a:r>
              <a:rPr lang="en-US" i="1" dirty="0" smtClean="0"/>
              <a:t>P</a:t>
            </a:r>
            <a:r>
              <a:rPr lang="en-US" dirty="0" smtClean="0"/>
              <a:t>.</a:t>
            </a:r>
          </a:p>
          <a:p>
            <a:r>
              <a:rPr lang="en-US" dirty="0" smtClean="0"/>
              <a:t>Each </a:t>
            </a:r>
            <a:r>
              <a:rPr lang="en-US" i="1" dirty="0" smtClean="0"/>
              <a:t>p</a:t>
            </a:r>
            <a:r>
              <a:rPr lang="en-US" i="1" baseline="-25000" dirty="0" smtClean="0"/>
              <a:t>i</a:t>
            </a:r>
            <a:r>
              <a:rPr lang="en-US" dirty="0" smtClean="0"/>
              <a:t> is a pure Boolean expression.</a:t>
            </a:r>
          </a:p>
          <a:p>
            <a:r>
              <a:rPr lang="en-US" dirty="0" smtClean="0"/>
              <a:t>Each </a:t>
            </a:r>
            <a:r>
              <a:rPr lang="en-US" i="1" dirty="0" smtClean="0"/>
              <a:t>p</a:t>
            </a:r>
            <a:r>
              <a:rPr lang="en-US" i="1" baseline="-25000" dirty="0" smtClean="0"/>
              <a:t>i</a:t>
            </a:r>
            <a:r>
              <a:rPr lang="en-US" dirty="0" smtClean="0"/>
              <a:t> represents set of states for which </a:t>
            </a:r>
            <a:r>
              <a:rPr lang="en-US" i="1" dirty="0" smtClean="0"/>
              <a:t>p</a:t>
            </a:r>
            <a:r>
              <a:rPr lang="en-US" i="1" baseline="-25000" dirty="0" smtClean="0"/>
              <a:t>i</a:t>
            </a:r>
            <a:r>
              <a:rPr lang="en-US" dirty="0" smtClean="0"/>
              <a:t> is true.</a:t>
            </a:r>
          </a:p>
          <a:p>
            <a:r>
              <a:rPr lang="en-US" dirty="0" smtClean="0"/>
              <a:t>Performs modular abstraction.</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a:xfrm>
            <a:off x="381000" y="1662257"/>
            <a:ext cx="8382000" cy="2148280"/>
          </a:xfrm>
        </p:spPr>
        <p:txBody>
          <a:bodyPr/>
          <a:lstStyle/>
          <a:p>
            <a:r>
              <a:rPr lang="en-US" i="1" dirty="0" err="1" smtClean="0">
                <a:solidFill>
                  <a:srgbClr val="FF0000"/>
                </a:solidFill>
              </a:rPr>
              <a:t>Implies</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val="FF0000"/>
                </a:solidFill>
              </a:rPr>
              <a:t>ImpliedBy</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a:xfrm>
            <a:off x="371764" y="1634548"/>
            <a:ext cx="8382000" cy="2954655"/>
          </a:xfrm>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SMT solver 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Newton</a:t>
            </a:r>
            <a:endParaRPr lang="en-US" i="1" dirty="0"/>
          </a:p>
        </p:txBody>
      </p:sp>
      <p:sp>
        <p:nvSpPr>
          <p:cNvPr id="3" name="Content Placeholder 2"/>
          <p:cNvSpPr>
            <a:spLocks noGrp="1"/>
          </p:cNvSpPr>
          <p:nvPr>
            <p:ph idx="1"/>
          </p:nvPr>
        </p:nvSpPr>
        <p:spPr>
          <a:xfrm>
            <a:off x="390236" y="1597602"/>
            <a:ext cx="8382000" cy="2622256"/>
          </a:xfrm>
        </p:spPr>
        <p:txBody>
          <a:bodyPr/>
          <a:lstStyle/>
          <a:p>
            <a:r>
              <a:rPr lang="en-US" dirty="0" smtClean="0"/>
              <a:t>Given an error path </a:t>
            </a:r>
            <a:r>
              <a:rPr lang="en-US" i="1" dirty="0" smtClean="0"/>
              <a:t>p</a:t>
            </a:r>
            <a:r>
              <a:rPr lang="en-US" dirty="0" smtClean="0"/>
              <a:t> in the Boolean program </a:t>
            </a:r>
            <a:r>
              <a:rPr lang="en-US" i="1" dirty="0" smtClean="0"/>
              <a:t>B</a:t>
            </a:r>
            <a:r>
              <a:rPr lang="en-US" dirty="0" smtClean="0"/>
              <a:t>.</a:t>
            </a:r>
          </a:p>
          <a:p>
            <a:r>
              <a:rPr lang="en-US" dirty="0" smtClean="0"/>
              <a:t>Is </a:t>
            </a:r>
            <a:r>
              <a:rPr lang="en-US" i="1" dirty="0" smtClean="0"/>
              <a:t>p</a:t>
            </a:r>
            <a:r>
              <a:rPr lang="en-US" dirty="0" smtClean="0"/>
              <a:t> a feasible path of the corresponding C program?</a:t>
            </a:r>
          </a:p>
          <a:p>
            <a:pPr lvl="1"/>
            <a:r>
              <a:rPr lang="en-US" dirty="0" smtClean="0"/>
              <a:t>Yes: found a bug.</a:t>
            </a:r>
          </a:p>
          <a:p>
            <a:pPr lvl="1"/>
            <a:r>
              <a:rPr lang="en-US" dirty="0" smtClean="0"/>
              <a:t>No: find predicates that explain the infeasibility.</a:t>
            </a:r>
          </a:p>
          <a:p>
            <a:r>
              <a:rPr lang="en-US" dirty="0" smtClean="0"/>
              <a:t>Execute path symbolically.</a:t>
            </a:r>
          </a:p>
          <a:p>
            <a:r>
              <a:rPr lang="en-US" dirty="0" smtClean="0"/>
              <a:t>Check conditions for inconsistency using SMT solver.</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495794"/>
          </a:xfrm>
        </p:spPr>
        <p:txBody>
          <a:bodyPr/>
          <a:lstStyle/>
          <a:p>
            <a:r>
              <a:rPr lang="en-US" dirty="0" smtClean="0"/>
              <a:t>SDV &amp; Z3</a:t>
            </a:r>
            <a:br>
              <a:rPr lang="en-US" dirty="0" smtClean="0"/>
            </a:b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
        <p:nvSpPr>
          <p:cNvPr id="68" name="Text Placeholder 2"/>
          <p:cNvSpPr txBox="1">
            <a:spLocks/>
          </p:cNvSpPr>
          <p:nvPr/>
        </p:nvSpPr>
        <p:spPr>
          <a:xfrm>
            <a:off x="381000" y="1676400"/>
            <a:ext cx="8382000" cy="228370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Z3 is</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part of SDV 2.0 (Windows 7)</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All-SAT</a:t>
            </a:r>
          </a:p>
          <a:p>
            <a:pPr marL="842136" lvl="1" indent="-384954">
              <a:lnSpc>
                <a:spcPct val="90000"/>
              </a:lnSpc>
              <a:spcBef>
                <a:spcPct val="20000"/>
              </a:spcBef>
              <a:buSzPct val="90000"/>
              <a:buFontTx/>
              <a:buBlip>
                <a:blip r:embed="rId3"/>
              </a:buBlip>
              <a:defRPr/>
            </a:pP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Fast Predicate Abstraction</a:t>
            </a:r>
          </a:p>
          <a:p>
            <a:pPr marL="384954" indent="-384954">
              <a:lnSpc>
                <a:spcPct val="90000"/>
              </a:lnSpc>
              <a:spcBef>
                <a:spcPct val="20000"/>
              </a:spcBef>
              <a:buSzPct val="90000"/>
              <a:buFontTx/>
              <a:buBlip>
                <a:blip r:embed="rId3"/>
              </a:buBlip>
              <a:defRPr/>
            </a:pPr>
            <a:r>
              <a:rPr kumimoji="0" lang="en-US" sz="2800" b="0" i="0" u="none" strike="noStrike" kern="1200" cap="none" spc="0" normalizeH="0" noProof="0" dirty="0" err="1" smtClean="0">
                <a:ln>
                  <a:noFill/>
                </a:ln>
                <a:solidFill>
                  <a:schemeClr val="bg1"/>
                </a:solidFill>
                <a:effectLst/>
                <a:uLnTx/>
                <a:uFillTx/>
                <a:latin typeface="Calibri" pitchFamily="34" charset="0"/>
                <a:ea typeface="+mn-ea"/>
                <a:cs typeface="+mn-cs"/>
              </a:rPr>
              <a:t>Unsatisfiable</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cores:</a:t>
            </a:r>
          </a:p>
          <a:p>
            <a:pPr marL="842136" lvl="1" indent="-384954">
              <a:lnSpc>
                <a:spcPct val="90000"/>
              </a:lnSpc>
              <a:spcBef>
                <a:spcPct val="20000"/>
              </a:spcBef>
              <a:buSzPct val="90000"/>
              <a:buFontTx/>
              <a:buBlip>
                <a:blip r:embed="rId3"/>
              </a:buBlip>
              <a:defRPr/>
            </a:pP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Why the path is not feasible?</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Demo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More Applications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50720"/>
            <a:ext cx="8382000" cy="3231654"/>
          </a:xfrm>
        </p:spPr>
        <p:txBody>
          <a:bodyPr/>
          <a:lstStyle/>
          <a:p>
            <a:pPr>
              <a:lnSpc>
                <a:spcPct val="90000"/>
              </a:lnSpc>
            </a:pPr>
            <a:r>
              <a:rPr lang="en-US" dirty="0" smtClean="0"/>
              <a:t>Bounded model-checking of model programs</a:t>
            </a:r>
          </a:p>
          <a:p>
            <a:pPr>
              <a:lnSpc>
                <a:spcPct val="90000"/>
              </a:lnSpc>
            </a:pPr>
            <a:r>
              <a:rPr lang="en-US" dirty="0" smtClean="0"/>
              <a:t>Termination</a:t>
            </a:r>
          </a:p>
          <a:p>
            <a:pPr>
              <a:lnSpc>
                <a:spcPct val="90000"/>
              </a:lnSpc>
            </a:pPr>
            <a:r>
              <a:rPr lang="en-US" dirty="0" smtClean="0"/>
              <a:t>Security protocols</a:t>
            </a:r>
          </a:p>
          <a:p>
            <a:pPr>
              <a:lnSpc>
                <a:spcPct val="90000"/>
              </a:lnSpc>
            </a:pPr>
            <a:r>
              <a:rPr lang="en-US" dirty="0" smtClean="0"/>
              <a:t>Business application modeling</a:t>
            </a:r>
          </a:p>
          <a:p>
            <a:pPr>
              <a:lnSpc>
                <a:spcPct val="90000"/>
              </a:lnSpc>
            </a:pPr>
            <a:r>
              <a:rPr lang="en-US" dirty="0" smtClean="0"/>
              <a:t>Cryptography</a:t>
            </a:r>
          </a:p>
          <a:p>
            <a:pPr>
              <a:lnSpc>
                <a:spcPct val="90000"/>
              </a:lnSpc>
            </a:pPr>
            <a:r>
              <a:rPr lang="en-US" dirty="0" smtClean="0"/>
              <a:t>Model Based Testing (SQL-Server)</a:t>
            </a:r>
          </a:p>
          <a:p>
            <a:pPr>
              <a:lnSpc>
                <a:spcPct val="90000"/>
              </a:lnSpc>
            </a:pPr>
            <a:r>
              <a:rPr lang="en-US" i="1" dirty="0" smtClean="0">
                <a:solidFill>
                  <a:srgbClr val="FF0000"/>
                </a:solidFill>
              </a:rPr>
              <a:t>Your killer-application here</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pic>
        <p:nvPicPr>
          <p:cNvPr id="5" name="Picture 4" descr="margus.jpg"/>
          <p:cNvPicPr>
            <a:picLocks noChangeAspect="1"/>
          </p:cNvPicPr>
          <p:nvPr/>
        </p:nvPicPr>
        <p:blipFill>
          <a:blip r:embed="rId3"/>
          <a:stretch>
            <a:fillRect/>
          </a:stretch>
        </p:blipFill>
        <p:spPr>
          <a:xfrm>
            <a:off x="7326667" y="1794275"/>
            <a:ext cx="636603" cy="641696"/>
          </a:xfrm>
          <a:prstGeom prst="rect">
            <a:avLst/>
          </a:prstGeom>
        </p:spPr>
      </p:pic>
      <p:pic>
        <p:nvPicPr>
          <p:cNvPr id="6" name="Picture 5" descr="bycook.jpg"/>
          <p:cNvPicPr>
            <a:picLocks noChangeAspect="1"/>
          </p:cNvPicPr>
          <p:nvPr/>
        </p:nvPicPr>
        <p:blipFill>
          <a:blip r:embed="rId4"/>
          <a:stretch>
            <a:fillRect/>
          </a:stretch>
        </p:blipFill>
        <p:spPr>
          <a:xfrm>
            <a:off x="2630353" y="2309056"/>
            <a:ext cx="601120" cy="601120"/>
          </a:xfrm>
          <a:prstGeom prst="rect">
            <a:avLst/>
          </a:prstGeom>
        </p:spPr>
      </p:pic>
      <p:pic>
        <p:nvPicPr>
          <p:cNvPr id="8" name="Picture 7" descr="fournet.jpg"/>
          <p:cNvPicPr>
            <a:picLocks noChangeAspect="1"/>
          </p:cNvPicPr>
          <p:nvPr/>
        </p:nvPicPr>
        <p:blipFill>
          <a:blip r:embed="rId5"/>
          <a:stretch>
            <a:fillRect/>
          </a:stretch>
        </p:blipFill>
        <p:spPr>
          <a:xfrm>
            <a:off x="3530263" y="2728639"/>
            <a:ext cx="553466" cy="632022"/>
          </a:xfrm>
          <a:prstGeom prst="rect">
            <a:avLst/>
          </a:prstGeom>
        </p:spPr>
      </p:pic>
      <p:pic>
        <p:nvPicPr>
          <p:cNvPr id="9" name="Picture 8" descr="ethanjackson.png"/>
          <p:cNvPicPr>
            <a:picLocks noChangeAspect="1"/>
          </p:cNvPicPr>
          <p:nvPr/>
        </p:nvPicPr>
        <p:blipFill>
          <a:blip r:embed="rId6"/>
          <a:stretch>
            <a:fillRect/>
          </a:stretch>
        </p:blipFill>
        <p:spPr>
          <a:xfrm>
            <a:off x="5071538" y="3085730"/>
            <a:ext cx="823235" cy="891839"/>
          </a:xfrm>
          <a:prstGeom prst="rect">
            <a:avLst/>
          </a:prstGeom>
        </p:spPr>
      </p:pic>
      <p:pic>
        <p:nvPicPr>
          <p:cNvPr id="11" name="Picture 10" descr="andy-gordon.jpg"/>
          <p:cNvPicPr>
            <a:picLocks noChangeAspect="1"/>
          </p:cNvPicPr>
          <p:nvPr/>
        </p:nvPicPr>
        <p:blipFill>
          <a:blip r:embed="rId7" cstate="print"/>
          <a:stretch>
            <a:fillRect/>
          </a:stretch>
        </p:blipFill>
        <p:spPr>
          <a:xfrm>
            <a:off x="4130091" y="2722858"/>
            <a:ext cx="468542" cy="624723"/>
          </a:xfrm>
          <a:prstGeom prst="rect">
            <a:avLst/>
          </a:prstGeom>
        </p:spPr>
      </p:pic>
      <p:pic>
        <p:nvPicPr>
          <p:cNvPr id="20482" name="Picture 2"/>
          <p:cNvPicPr>
            <a:picLocks noChangeAspect="1" noChangeArrowheads="1"/>
          </p:cNvPicPr>
          <p:nvPr/>
        </p:nvPicPr>
        <p:blipFill>
          <a:blip r:embed="rId8" cstate="print"/>
          <a:srcRect/>
          <a:stretch>
            <a:fillRect/>
          </a:stretch>
        </p:blipFill>
        <p:spPr bwMode="auto">
          <a:xfrm>
            <a:off x="2853940" y="3703653"/>
            <a:ext cx="599473" cy="60165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Future/Current Work</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4179606"/>
          </a:xfrm>
        </p:spPr>
        <p:txBody>
          <a:bodyPr/>
          <a:lstStyle/>
          <a:p>
            <a:r>
              <a:rPr lang="en-US" dirty="0" smtClean="0"/>
              <a:t>Coming soon (Z3 2.0):</a:t>
            </a:r>
          </a:p>
          <a:p>
            <a:pPr lvl="1"/>
            <a:r>
              <a:rPr lang="en-US" dirty="0" smtClean="0"/>
              <a:t>Proofs &amp; </a:t>
            </a:r>
            <a:r>
              <a:rPr lang="en-US" dirty="0" err="1" smtClean="0"/>
              <a:t>Unsat</a:t>
            </a:r>
            <a:r>
              <a:rPr lang="en-US" dirty="0" smtClean="0"/>
              <a:t> cores</a:t>
            </a:r>
          </a:p>
          <a:p>
            <a:pPr lvl="1"/>
            <a:r>
              <a:rPr lang="en-US" dirty="0" smtClean="0"/>
              <a:t>Superposition Calculus </a:t>
            </a:r>
          </a:p>
          <a:p>
            <a:pPr lvl="1"/>
            <a:r>
              <a:rPr lang="en-US" dirty="0" smtClean="0"/>
              <a:t>Decidable Fragments</a:t>
            </a:r>
          </a:p>
          <a:p>
            <a:pPr lvl="1"/>
            <a:r>
              <a:rPr lang="en-US" dirty="0" smtClean="0"/>
              <a:t>Machine Learning</a:t>
            </a:r>
          </a:p>
          <a:p>
            <a:pPr lvl="1"/>
            <a:r>
              <a:rPr lang="en-US" dirty="0" smtClean="0"/>
              <a:t>Non linear arithmetic (</a:t>
            </a:r>
            <a:r>
              <a:rPr lang="en-US" dirty="0" err="1" smtClean="0"/>
              <a:t>Gröbner</a:t>
            </a:r>
            <a:r>
              <a:rPr lang="en-US" dirty="0" smtClean="0"/>
              <a:t> Bases)</a:t>
            </a:r>
          </a:p>
          <a:p>
            <a:pPr lvl="1"/>
            <a:r>
              <a:rPr lang="en-US" dirty="0" smtClean="0"/>
              <a:t>Inductive </a:t>
            </a:r>
            <a:r>
              <a:rPr lang="en-US" dirty="0" err="1" smtClean="0"/>
              <a:t>Datatypes</a:t>
            </a:r>
            <a:endParaRPr lang="en-US" dirty="0" smtClean="0"/>
          </a:p>
          <a:p>
            <a:pPr lvl="1"/>
            <a:r>
              <a:rPr lang="en-US" dirty="0" smtClean="0"/>
              <a:t>Improved Array &amp; Bit-vector theories</a:t>
            </a:r>
          </a:p>
          <a:p>
            <a:r>
              <a:rPr lang="en-US" dirty="0" smtClean="0"/>
              <a:t>Several performance improvements</a:t>
            </a:r>
          </a:p>
          <a:p>
            <a:r>
              <a:rPr lang="en-US" dirty="0" smtClean="0"/>
              <a:t>More “customers” &amp; Applications</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t>SMT-Solvers &amp; SMT-Lib &amp; SMT-Comp</a:t>
            </a:r>
            <a:endParaRPr lang="en-US" sz="4800" dirty="0"/>
          </a:p>
        </p:txBody>
      </p:sp>
      <p:sp>
        <p:nvSpPr>
          <p:cNvPr id="3" name="Content Placeholder 2"/>
          <p:cNvSpPr>
            <a:spLocks noGrp="1"/>
          </p:cNvSpPr>
          <p:nvPr>
            <p:ph idx="1"/>
          </p:nvPr>
        </p:nvSpPr>
        <p:spPr>
          <a:xfrm>
            <a:off x="371764" y="1643784"/>
            <a:ext cx="8382000" cy="3219343"/>
          </a:xfrm>
        </p:spPr>
        <p:txBody>
          <a:bodyPr/>
          <a:lstStyle/>
          <a:p>
            <a:r>
              <a:rPr lang="en-US" dirty="0" smtClean="0"/>
              <a:t>SMT-Solvers:</a:t>
            </a:r>
          </a:p>
          <a:p>
            <a:pPr lvl="1">
              <a:buNone/>
            </a:pPr>
            <a:r>
              <a:rPr lang="en-US" dirty="0" smtClean="0"/>
              <a:t>	Argo-Lib, </a:t>
            </a:r>
            <a:r>
              <a:rPr lang="en-US" dirty="0" err="1" smtClean="0"/>
              <a:t>Ario</a:t>
            </a:r>
            <a:r>
              <a:rPr lang="en-US" dirty="0" smtClean="0"/>
              <a:t>, </a:t>
            </a:r>
            <a:r>
              <a:rPr lang="en-US" dirty="0" err="1" smtClean="0"/>
              <a:t>Barcelogic</a:t>
            </a:r>
            <a:r>
              <a:rPr lang="en-US" dirty="0" smtClean="0"/>
              <a:t>, CVC, CVC </a:t>
            </a:r>
            <a:r>
              <a:rPr lang="en-US" dirty="0" err="1" smtClean="0"/>
              <a:t>Lite</a:t>
            </a:r>
            <a:r>
              <a:rPr lang="en-US" dirty="0" smtClean="0"/>
              <a:t>, CVC3, </a:t>
            </a:r>
            <a:r>
              <a:rPr lang="en-US" dirty="0" err="1" smtClean="0"/>
              <a:t>ExtSAT</a:t>
            </a:r>
            <a:r>
              <a:rPr lang="en-US" dirty="0" smtClean="0"/>
              <a:t>, Fx7, Fx8, Harvey, HTP, ICS, </a:t>
            </a:r>
            <a:r>
              <a:rPr lang="en-US" dirty="0" err="1" smtClean="0"/>
              <a:t>Jat</a:t>
            </a:r>
            <a:r>
              <a:rPr lang="en-US" dirty="0" smtClean="0"/>
              <a:t>, </a:t>
            </a:r>
            <a:r>
              <a:rPr lang="en-US" dirty="0" err="1" smtClean="0"/>
              <a:t>MathSAT</a:t>
            </a:r>
            <a:r>
              <a:rPr lang="en-US" dirty="0" smtClean="0"/>
              <a:t>, Sateen, Simplify, Spear, </a:t>
            </a:r>
            <a:r>
              <a:rPr lang="en-US" dirty="0" err="1" smtClean="0"/>
              <a:t>STeP</a:t>
            </a:r>
            <a:r>
              <a:rPr lang="en-US" dirty="0" smtClean="0"/>
              <a:t>, STP, SVC, TSAT, TSAT++, UCLID, </a:t>
            </a:r>
            <a:r>
              <a:rPr lang="en-US" dirty="0" err="1" smtClean="0"/>
              <a:t>Yices</a:t>
            </a:r>
            <a:r>
              <a:rPr lang="en-US" dirty="0" smtClean="0"/>
              <a:t>, Zap, </a:t>
            </a:r>
            <a:r>
              <a:rPr lang="en-US" i="1" dirty="0" smtClean="0">
                <a:solidFill>
                  <a:srgbClr val="FF0000"/>
                </a:solidFill>
              </a:rPr>
              <a:t>Z3 (Microsoft)</a:t>
            </a:r>
            <a:r>
              <a:rPr lang="en-US" dirty="0" smtClean="0"/>
              <a:t> </a:t>
            </a:r>
          </a:p>
          <a:p>
            <a:r>
              <a:rPr lang="en-US" dirty="0" smtClean="0"/>
              <a:t>SMT-LIB: library of benchmarks.</a:t>
            </a:r>
          </a:p>
          <a:p>
            <a:pPr lvl="1">
              <a:buNone/>
            </a:pPr>
            <a:r>
              <a:rPr lang="en-US" dirty="0" smtClean="0">
                <a:hlinkClick r:id="rId3"/>
              </a:rPr>
              <a:t>http://www.smtlib.org</a:t>
            </a:r>
            <a:endParaRPr lang="en-US" dirty="0" smtClean="0"/>
          </a:p>
          <a:p>
            <a:r>
              <a:rPr lang="en-US" dirty="0" smtClean="0"/>
              <a:t>SMT-Comp: annual SMT-Solver competition.</a:t>
            </a:r>
          </a:p>
          <a:p>
            <a:pPr lvl="1">
              <a:buNone/>
            </a:pPr>
            <a:r>
              <a:rPr lang="en-US" dirty="0" smtClean="0">
                <a:hlinkClick r:id="rId4"/>
              </a:rPr>
              <a:t>http://www.smtcomp.org</a:t>
            </a:r>
            <a:endParaRPr lang="en-US" dirty="0" smtClean="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Conclusions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2215991"/>
          </a:xfrm>
        </p:spPr>
        <p:txBody>
          <a:bodyPr/>
          <a:lstStyle/>
          <a:p>
            <a:r>
              <a:rPr lang="en-US" dirty="0" smtClean="0"/>
              <a:t>Formal verification is hot at Microsoft.</a:t>
            </a:r>
          </a:p>
          <a:p>
            <a:r>
              <a:rPr lang="en-US" dirty="0" smtClean="0"/>
              <a:t>Z3 is a new SMT solver from Microsoft Research.</a:t>
            </a:r>
          </a:p>
          <a:p>
            <a:r>
              <a:rPr lang="en-US" dirty="0" smtClean="0"/>
              <a:t>Z3 is used in several projects.</a:t>
            </a:r>
          </a:p>
          <a:p>
            <a:r>
              <a:rPr lang="en-US" dirty="0" smtClean="0"/>
              <a:t>Z3 is freely available for academic research:</a:t>
            </a:r>
          </a:p>
          <a:p>
            <a:pPr lvl="1"/>
            <a:r>
              <a:rPr lang="en-US" dirty="0" smtClean="0">
                <a:hlinkClick r:id="rId3"/>
              </a:rPr>
              <a:t>http://research.microsoft.com/projects/z3</a:t>
            </a:r>
            <a:endParaRPr lang="en-US" dirty="0" smtClean="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contrast="-100000"/>
          </a:blip>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solidFill>
                <a:latin typeface="Segoe" pitchFamily="34" charset="0"/>
                <a:cs typeface="Arial" charset="0"/>
              </a:rPr>
              <a:t>© </a:t>
            </a:r>
            <a:r>
              <a:rPr lang="en-US" sz="700" dirty="0" smtClean="0">
                <a:solidFill>
                  <a:schemeClr val="bg1"/>
                </a:solidFill>
                <a:latin typeface="Segoe" pitchFamily="34" charset="0"/>
                <a:cs typeface="Arial" charset="0"/>
              </a:rPr>
              <a:t>2007 Microsoft </a:t>
            </a:r>
            <a:r>
              <a:rPr lang="en-US" sz="700" dirty="0">
                <a:solidFill>
                  <a:schemeClr val="bg1"/>
                </a:solidFill>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chemeClr val="bg1"/>
                </a:solidFill>
                <a:latin typeface="Segoe" pitchFamily="34" charset="0"/>
                <a:cs typeface="Arial" charset="0"/>
              </a:rPr>
            </a:br>
            <a:r>
              <a:rPr lang="en-US" sz="700" dirty="0">
                <a:solidFill>
                  <a:schemeClr val="bg1"/>
                </a:solidFill>
                <a:latin typeface="Segoe" pitchFamily="34" charset="0"/>
                <a:cs typeface="Arial" charset="0"/>
              </a:rPr>
              <a:t>MICROSOFT MAKES NO WARRANTIES, EXPRESS, IMPLIED OR STATUTORY, AS TO THE INFORMATION IN THIS PRESENTATION.</a:t>
            </a:r>
          </a:p>
        </p:txBody>
      </p:sp>
      <p:sp>
        <p:nvSpPr>
          <p:cNvPr id="6" name="TextBox 5"/>
          <p:cNvSpPr txBox="1"/>
          <p:nvPr/>
        </p:nvSpPr>
        <p:spPr>
          <a:xfrm>
            <a:off x="2675864" y="4385485"/>
            <a:ext cx="5036500" cy="523220"/>
          </a:xfrm>
          <a:prstGeom prst="rect">
            <a:avLst/>
          </a:prstGeom>
          <a:noFill/>
        </p:spPr>
        <p:txBody>
          <a:bodyPr wrap="square" rtlCol="0">
            <a:spAutoFit/>
          </a:bodyPr>
          <a:lstStyle/>
          <a:p>
            <a:r>
              <a:rPr lang="en-US" sz="2800" b="1" i="1" dirty="0" smtClean="0">
                <a:solidFill>
                  <a:schemeClr val="bg1"/>
                </a:solidFill>
              </a:rPr>
              <a:t>Your SMT problem. Our joy.</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Applications</a:t>
            </a:r>
            <a:endParaRPr lang="en-US" dirty="0"/>
          </a:p>
        </p:txBody>
      </p:sp>
      <p:sp>
        <p:nvSpPr>
          <p:cNvPr id="3" name="Content Placeholder 2"/>
          <p:cNvSpPr>
            <a:spLocks noGrp="1"/>
          </p:cNvSpPr>
          <p:nvPr>
            <p:ph idx="1"/>
          </p:nvPr>
        </p:nvSpPr>
        <p:spPr>
          <a:xfrm>
            <a:off x="381000" y="1653021"/>
            <a:ext cx="8382000" cy="4450449"/>
          </a:xfrm>
        </p:spPr>
        <p:txBody>
          <a:bodyPr/>
          <a:lstStyle/>
          <a:p>
            <a:r>
              <a:rPr lang="en-US" dirty="0" smtClean="0"/>
              <a:t>Test-case generation.</a:t>
            </a:r>
          </a:p>
          <a:p>
            <a:pPr lvl="1"/>
            <a:r>
              <a:rPr lang="en-US" i="1" dirty="0" err="1" smtClean="0">
                <a:solidFill>
                  <a:srgbClr val="FF0000"/>
                </a:solidFill>
              </a:rPr>
              <a:t>Pex</a:t>
            </a:r>
            <a:r>
              <a:rPr lang="en-US" i="1" dirty="0" smtClean="0">
                <a:solidFill>
                  <a:srgbClr val="FF0000"/>
                </a:solidFill>
              </a:rPr>
              <a:t>, Yogi, Vigilante, Sage</a:t>
            </a:r>
          </a:p>
          <a:p>
            <a:r>
              <a:rPr lang="en-US" dirty="0" smtClean="0"/>
              <a:t>Verifying compiler.</a:t>
            </a:r>
          </a:p>
          <a:p>
            <a:pPr lvl="1"/>
            <a:r>
              <a:rPr lang="en-US" i="1" dirty="0" smtClean="0">
                <a:solidFill>
                  <a:srgbClr val="FF0000"/>
                </a:solidFill>
              </a:rPr>
              <a:t>Spec#, VCC, Havoc</a:t>
            </a:r>
          </a:p>
          <a:p>
            <a:pPr lvl="1"/>
            <a:r>
              <a:rPr lang="en-US" dirty="0" smtClean="0"/>
              <a:t>ESC/Java</a:t>
            </a:r>
          </a:p>
          <a:p>
            <a:r>
              <a:rPr lang="en-US" dirty="0" smtClean="0"/>
              <a:t>Model Checking &amp; Predicate Abstraction.</a:t>
            </a:r>
          </a:p>
          <a:p>
            <a:pPr lvl="1"/>
            <a:r>
              <a:rPr lang="en-US" i="1" dirty="0" smtClean="0">
                <a:solidFill>
                  <a:srgbClr val="FF0000"/>
                </a:solidFill>
              </a:rPr>
              <a:t>SLAM/SDV, Yogi</a:t>
            </a:r>
          </a:p>
          <a:p>
            <a:r>
              <a:rPr lang="en-US" dirty="0" smtClean="0"/>
              <a:t>Bounded Model Checking (BMC) &amp; </a:t>
            </a:r>
            <a:r>
              <a:rPr lang="en-US" i="1" dirty="0" smtClean="0"/>
              <a:t>k</a:t>
            </a:r>
            <a:r>
              <a:rPr lang="en-US" dirty="0" smtClean="0"/>
              <a:t>-induction</a:t>
            </a:r>
          </a:p>
          <a:p>
            <a:r>
              <a:rPr lang="en-US" dirty="0" smtClean="0"/>
              <a:t>Planning &amp; Scheduling</a:t>
            </a:r>
          </a:p>
          <a:p>
            <a:r>
              <a:rPr lang="en-US" dirty="0" smtClean="0"/>
              <a:t>Equivalence Checking.</a:t>
            </a:r>
            <a:endParaRPr lang="en-US" dirty="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An Efficient SMT Solver</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05000"/>
            <a:ext cx="8382000" cy="3145476"/>
          </a:xfrm>
        </p:spPr>
        <p:txBody>
          <a:bodyPr/>
          <a:lstStyle/>
          <a:p>
            <a:pPr>
              <a:lnSpc>
                <a:spcPct val="90000"/>
              </a:lnSpc>
            </a:pPr>
            <a:r>
              <a:rPr lang="en-US" i="1" dirty="0" smtClean="0">
                <a:solidFill>
                  <a:srgbClr val="FF0000"/>
                </a:solidFill>
              </a:rPr>
              <a:t>Z3 is a new SMT solver developed at Microsoft.</a:t>
            </a:r>
          </a:p>
          <a:p>
            <a:pPr>
              <a:lnSpc>
                <a:spcPct val="90000"/>
              </a:lnSpc>
            </a:pPr>
            <a:r>
              <a:rPr lang="en-US" dirty="0" smtClean="0"/>
              <a:t>Version 0.1 competed in SMT-COMP’07.</a:t>
            </a:r>
          </a:p>
          <a:p>
            <a:pPr>
              <a:lnSpc>
                <a:spcPct val="90000"/>
              </a:lnSpc>
            </a:pPr>
            <a:r>
              <a:rPr lang="en-US" dirty="0" smtClean="0"/>
              <a:t>Version 1.2 is the latest release.</a:t>
            </a:r>
          </a:p>
          <a:p>
            <a:pPr>
              <a:lnSpc>
                <a:spcPct val="90000"/>
              </a:lnSpc>
            </a:pPr>
            <a:r>
              <a:rPr lang="en-US" dirty="0" smtClean="0"/>
              <a:t>Free for academic research.</a:t>
            </a:r>
          </a:p>
          <a:p>
            <a:pPr>
              <a:lnSpc>
                <a:spcPct val="90000"/>
              </a:lnSpc>
            </a:pPr>
            <a:r>
              <a:rPr lang="en-US" dirty="0" smtClean="0"/>
              <a:t>It is used in several program analysis, verification, test-case generation projects at Microsoft.</a:t>
            </a:r>
          </a:p>
          <a:p>
            <a:r>
              <a:rPr lang="en-US" dirty="0" smtClean="0">
                <a:hlinkClick r:id="rId3"/>
              </a:rPr>
              <a:t>http://research.microsoft.com/projects/z3</a:t>
            </a:r>
            <a:endParaRPr lang="en-US" dirty="0" smtClean="0"/>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Main features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905000"/>
            <a:ext cx="8382000" cy="3705630"/>
          </a:xfrm>
        </p:spPr>
        <p:txBody>
          <a:bodyPr/>
          <a:lstStyle/>
          <a:p>
            <a:pPr>
              <a:lnSpc>
                <a:spcPct val="90000"/>
              </a:lnSpc>
            </a:pPr>
            <a:r>
              <a:rPr lang="en-US" dirty="0" smtClean="0"/>
              <a:t>Linear real and integer arithmetic.</a:t>
            </a:r>
          </a:p>
          <a:p>
            <a:pPr>
              <a:lnSpc>
                <a:spcPct val="90000"/>
              </a:lnSpc>
            </a:pPr>
            <a:r>
              <a:rPr lang="en-US" dirty="0" smtClean="0"/>
              <a:t>Fixed-size bit-vectors</a:t>
            </a:r>
          </a:p>
          <a:p>
            <a:pPr>
              <a:lnSpc>
                <a:spcPct val="90000"/>
              </a:lnSpc>
            </a:pPr>
            <a:r>
              <a:rPr lang="en-US" dirty="0" err="1" smtClean="0"/>
              <a:t>Uninterpreted</a:t>
            </a:r>
            <a:r>
              <a:rPr lang="en-US" dirty="0" smtClean="0"/>
              <a:t> functions</a:t>
            </a:r>
          </a:p>
          <a:p>
            <a:pPr>
              <a:lnSpc>
                <a:spcPct val="90000"/>
              </a:lnSpc>
            </a:pPr>
            <a:r>
              <a:rPr lang="en-US" dirty="0" smtClean="0"/>
              <a:t>Extensional arrays</a:t>
            </a:r>
          </a:p>
          <a:p>
            <a:pPr>
              <a:lnSpc>
                <a:spcPct val="90000"/>
              </a:lnSpc>
            </a:pPr>
            <a:r>
              <a:rPr lang="en-US" dirty="0" smtClean="0"/>
              <a:t>Quantifiers</a:t>
            </a:r>
          </a:p>
          <a:p>
            <a:pPr>
              <a:lnSpc>
                <a:spcPct val="90000"/>
              </a:lnSpc>
            </a:pPr>
            <a:r>
              <a:rPr lang="en-US" dirty="0" smtClean="0"/>
              <a:t>Model generation</a:t>
            </a:r>
          </a:p>
          <a:p>
            <a:pPr>
              <a:lnSpc>
                <a:spcPct val="90000"/>
              </a:lnSpc>
            </a:pPr>
            <a:r>
              <a:rPr lang="en-US" dirty="0" smtClean="0"/>
              <a:t>Several input formats (Simplify, SMT-LIB, Z3, </a:t>
            </a:r>
            <a:r>
              <a:rPr lang="en-US" dirty="0" err="1" smtClean="0"/>
              <a:t>Dimacs</a:t>
            </a:r>
            <a:r>
              <a:rPr lang="en-US" dirty="0" smtClean="0"/>
              <a:t>)</a:t>
            </a:r>
          </a:p>
          <a:p>
            <a:pPr>
              <a:lnSpc>
                <a:spcPct val="90000"/>
              </a:lnSpc>
            </a:pPr>
            <a:r>
              <a:rPr lang="en-US" dirty="0" smtClean="0"/>
              <a:t>Extensive API (C/C++, </a:t>
            </a:r>
            <a:r>
              <a:rPr lang="en-US" dirty="0" err="1" smtClean="0"/>
              <a:t>.Net</a:t>
            </a:r>
            <a:r>
              <a:rPr lang="en-US" dirty="0" smtClean="0"/>
              <a:t>, </a:t>
            </a:r>
            <a:r>
              <a:rPr lang="en-US" dirty="0" err="1" smtClean="0"/>
              <a:t>OCaml</a:t>
            </a:r>
            <a:r>
              <a:rPr lang="en-US" dirty="0" smtClean="0"/>
              <a:t>)</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Z3: Core System Components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
        <p:nvSpPr>
          <p:cNvPr id="8" name="Rectangle 7"/>
          <p:cNvSpPr/>
          <p:nvPr/>
        </p:nvSpPr>
        <p:spPr>
          <a:xfrm>
            <a:off x="5433874" y="1571349"/>
            <a:ext cx="3381652" cy="4323424"/>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sz="3200" dirty="0" smtClean="0">
                <a:latin typeface="Calibri" pitchFamily="34" charset="0"/>
              </a:rPr>
              <a:t>Theories</a:t>
            </a:r>
            <a:endParaRPr lang="en-US" sz="3200" dirty="0">
              <a:latin typeface="Calibri" pitchFamily="34" charset="0"/>
            </a:endParaRPr>
          </a:p>
        </p:txBody>
      </p:sp>
      <p:sp>
        <p:nvSpPr>
          <p:cNvPr id="9" name="Rounded Rectangle 8"/>
          <p:cNvSpPr/>
          <p:nvPr/>
        </p:nvSpPr>
        <p:spPr>
          <a:xfrm>
            <a:off x="2145299" y="3997843"/>
            <a:ext cx="2437936"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Core Theory</a:t>
            </a:r>
            <a:endParaRPr lang="en-US" sz="2000" b="1" dirty="0">
              <a:latin typeface="Calibri" pitchFamily="34" charset="0"/>
            </a:endParaRPr>
          </a:p>
        </p:txBody>
      </p:sp>
      <p:sp>
        <p:nvSpPr>
          <p:cNvPr id="10" name="Rounded Rectangle 9"/>
          <p:cNvSpPr/>
          <p:nvPr/>
        </p:nvSpPr>
        <p:spPr>
          <a:xfrm>
            <a:off x="2132611" y="5354154"/>
            <a:ext cx="2516578" cy="9248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SAT solver</a:t>
            </a:r>
            <a:endParaRPr lang="en-US" sz="2000" b="1" dirty="0">
              <a:latin typeface="Calibri" pitchFamily="34" charset="0"/>
            </a:endParaRPr>
          </a:p>
        </p:txBody>
      </p:sp>
      <p:sp>
        <p:nvSpPr>
          <p:cNvPr id="11" name="Rounded Rectangle 10"/>
          <p:cNvSpPr/>
          <p:nvPr/>
        </p:nvSpPr>
        <p:spPr>
          <a:xfrm>
            <a:off x="2170711" y="2661317"/>
            <a:ext cx="2516578" cy="100196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Rewriting Simplification</a:t>
            </a:r>
            <a:endParaRPr lang="en-US" sz="2000" b="1" dirty="0">
              <a:latin typeface="Calibri" pitchFamily="34" charset="0"/>
            </a:endParaRPr>
          </a:p>
        </p:txBody>
      </p:sp>
      <p:sp>
        <p:nvSpPr>
          <p:cNvPr id="13" name="Rounded Rectangle 12"/>
          <p:cNvSpPr/>
          <p:nvPr/>
        </p:nvSpPr>
        <p:spPr>
          <a:xfrm>
            <a:off x="5904511" y="2282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Bit-Vectors</a:t>
            </a:r>
            <a:endParaRPr lang="en-US" sz="2000" b="1" dirty="0">
              <a:latin typeface="Calibri" pitchFamily="34" charset="0"/>
            </a:endParaRPr>
          </a:p>
        </p:txBody>
      </p:sp>
      <p:sp>
        <p:nvSpPr>
          <p:cNvPr id="14" name="Rounded Rectangle 13"/>
          <p:cNvSpPr/>
          <p:nvPr/>
        </p:nvSpPr>
        <p:spPr>
          <a:xfrm>
            <a:off x="5904511" y="3044503"/>
            <a:ext cx="2516578" cy="61659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Arithmetic</a:t>
            </a:r>
            <a:endParaRPr lang="en-US" sz="2000" b="1" dirty="0">
              <a:latin typeface="Calibri" pitchFamily="34" charset="0"/>
            </a:endParaRPr>
          </a:p>
        </p:txBody>
      </p:sp>
      <p:sp>
        <p:nvSpPr>
          <p:cNvPr id="16" name="Rounded Rectangle 15"/>
          <p:cNvSpPr/>
          <p:nvPr/>
        </p:nvSpPr>
        <p:spPr>
          <a:xfrm>
            <a:off x="5904511" y="4468327"/>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Partial orders</a:t>
            </a:r>
            <a:endParaRPr lang="en-US" sz="2000" b="1" dirty="0">
              <a:latin typeface="Calibri" pitchFamily="34" charset="0"/>
            </a:endParaRPr>
          </a:p>
        </p:txBody>
      </p:sp>
      <p:sp>
        <p:nvSpPr>
          <p:cNvPr id="17" name="Rounded Rectangle 16"/>
          <p:cNvSpPr/>
          <p:nvPr/>
        </p:nvSpPr>
        <p:spPr>
          <a:xfrm>
            <a:off x="5904511" y="5127931"/>
            <a:ext cx="2516578" cy="46244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Tuples</a:t>
            </a:r>
            <a:endParaRPr lang="en-US" sz="2000" b="1" dirty="0">
              <a:latin typeface="Calibri" pitchFamily="34" charset="0"/>
            </a:endParaRPr>
          </a:p>
        </p:txBody>
      </p:sp>
      <p:sp>
        <p:nvSpPr>
          <p:cNvPr id="18" name="Left-Right Arrow 17"/>
          <p:cNvSpPr/>
          <p:nvPr/>
        </p:nvSpPr>
        <p:spPr>
          <a:xfrm>
            <a:off x="4554245" y="4418289"/>
            <a:ext cx="878889"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Up-Down Arrow 18"/>
          <p:cNvSpPr/>
          <p:nvPr/>
        </p:nvSpPr>
        <p:spPr>
          <a:xfrm>
            <a:off x="3272935" y="4950814"/>
            <a:ext cx="235930" cy="385372"/>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Down Arrow 19"/>
          <p:cNvSpPr/>
          <p:nvPr/>
        </p:nvSpPr>
        <p:spPr>
          <a:xfrm>
            <a:off x="3273546" y="3655414"/>
            <a:ext cx="196608" cy="38537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ounded Rectangle 20"/>
          <p:cNvSpPr/>
          <p:nvPr/>
        </p:nvSpPr>
        <p:spPr>
          <a:xfrm>
            <a:off x="221941" y="4083728"/>
            <a:ext cx="1567631" cy="889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E-matching</a:t>
            </a:r>
            <a:endParaRPr lang="en-US" sz="2000" b="1" dirty="0">
              <a:latin typeface="Calibri" pitchFamily="34" charset="0"/>
            </a:endParaRPr>
          </a:p>
        </p:txBody>
      </p:sp>
      <p:sp>
        <p:nvSpPr>
          <p:cNvPr id="22" name="Left-Right Arrow 21"/>
          <p:cNvSpPr/>
          <p:nvPr/>
        </p:nvSpPr>
        <p:spPr>
          <a:xfrm>
            <a:off x="1745271" y="4418289"/>
            <a:ext cx="471858" cy="23122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ounded Rectangle 22"/>
          <p:cNvSpPr/>
          <p:nvPr/>
        </p:nvSpPr>
        <p:spPr>
          <a:xfrm>
            <a:off x="5904511" y="3806940"/>
            <a:ext cx="2516578" cy="5395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smtClean="0">
                <a:latin typeface="Calibri" pitchFamily="34" charset="0"/>
              </a:rPr>
              <a:t>Arrays</a:t>
            </a:r>
            <a:endParaRPr lang="en-US" sz="2000" b="1" dirty="0">
              <a:latin typeface="Calibri" pitchFamily="34" charset="0"/>
            </a:endParaRPr>
          </a:p>
        </p:txBody>
      </p:sp>
      <p:sp>
        <p:nvSpPr>
          <p:cNvPr id="41" name="Up Arrow 40"/>
          <p:cNvSpPr/>
          <p:nvPr/>
        </p:nvSpPr>
        <p:spPr bwMode="auto">
          <a:xfrm rot="14578082">
            <a:off x="4162005" y="1917085"/>
            <a:ext cx="257453" cy="100942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ounded Rectangle 27"/>
          <p:cNvSpPr/>
          <p:nvPr/>
        </p:nvSpPr>
        <p:spPr>
          <a:xfrm>
            <a:off x="4056137" y="1609038"/>
            <a:ext cx="132382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err="1" smtClean="0">
                <a:latin typeface="Calibri" pitchFamily="34" charset="0"/>
              </a:rPr>
              <a:t>OCaml</a:t>
            </a:r>
            <a:endParaRPr lang="en-US" sz="2000" b="1" dirty="0">
              <a:latin typeface="Calibri" pitchFamily="34" charset="0"/>
            </a:endParaRPr>
          </a:p>
        </p:txBody>
      </p:sp>
      <p:sp>
        <p:nvSpPr>
          <p:cNvPr id="42" name="Up Arrow 41"/>
          <p:cNvSpPr/>
          <p:nvPr/>
        </p:nvSpPr>
        <p:spPr bwMode="auto">
          <a:xfrm rot="6677667">
            <a:off x="1418801" y="1547832"/>
            <a:ext cx="257453" cy="164951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a:xfrm>
            <a:off x="183452" y="1609038"/>
            <a:ext cx="1271396"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Text</a:t>
            </a:r>
            <a:endParaRPr lang="en-US" sz="2000" b="1" dirty="0">
              <a:latin typeface="Calibri" pitchFamily="34" charset="0"/>
            </a:endParaRPr>
          </a:p>
        </p:txBody>
      </p:sp>
      <p:sp>
        <p:nvSpPr>
          <p:cNvPr id="43" name="Up Arrow 42"/>
          <p:cNvSpPr/>
          <p:nvPr/>
        </p:nvSpPr>
        <p:spPr bwMode="auto">
          <a:xfrm rot="10800000">
            <a:off x="3160307" y="2247042"/>
            <a:ext cx="257453" cy="41626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Rounded Rectangle 26"/>
          <p:cNvSpPr/>
          <p:nvPr/>
        </p:nvSpPr>
        <p:spPr>
          <a:xfrm>
            <a:off x="2751906" y="1609038"/>
            <a:ext cx="1074788"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.NET</a:t>
            </a:r>
            <a:endParaRPr lang="en-US" sz="2000" b="1" dirty="0">
              <a:latin typeface="Calibri" pitchFamily="34" charset="0"/>
            </a:endParaRPr>
          </a:p>
        </p:txBody>
      </p:sp>
      <p:sp>
        <p:nvSpPr>
          <p:cNvPr id="44" name="Up Arrow 43"/>
          <p:cNvSpPr/>
          <p:nvPr/>
        </p:nvSpPr>
        <p:spPr bwMode="auto">
          <a:xfrm rot="7026053">
            <a:off x="2362315" y="1874249"/>
            <a:ext cx="257453" cy="1068850"/>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Rounded Rectangle 25"/>
          <p:cNvSpPr/>
          <p:nvPr/>
        </p:nvSpPr>
        <p:spPr>
          <a:xfrm>
            <a:off x="1637970" y="1609038"/>
            <a:ext cx="838860" cy="6808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latin typeface="Calibri" pitchFamily="34" charset="0"/>
              </a:rPr>
              <a:t>C</a:t>
            </a:r>
            <a:endParaRPr lang="en-US" sz="2000" b="1"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Z3: Some Technical goodies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676400"/>
            <a:ext cx="8382000" cy="3293209"/>
          </a:xfrm>
        </p:spPr>
        <p:txBody>
          <a:bodyPr/>
          <a:lstStyle/>
          <a:p>
            <a:pPr>
              <a:lnSpc>
                <a:spcPct val="90000"/>
              </a:lnSpc>
            </a:pPr>
            <a:r>
              <a:rPr lang="en-US" dirty="0" smtClean="0"/>
              <a:t>Model-based Theory Combination</a:t>
            </a:r>
          </a:p>
          <a:p>
            <a:pPr lvl="1"/>
            <a:r>
              <a:rPr lang="en-US" i="1" dirty="0" smtClean="0"/>
              <a:t>How to efficiently combine theory solvers?</a:t>
            </a:r>
            <a:endParaRPr lang="en-US" dirty="0" smtClean="0"/>
          </a:p>
          <a:p>
            <a:pPr lvl="1"/>
            <a:r>
              <a:rPr lang="en-US" dirty="0" smtClean="0"/>
              <a:t>Use models to control Theory Combination.</a:t>
            </a:r>
          </a:p>
          <a:p>
            <a:r>
              <a:rPr lang="en-US" dirty="0" smtClean="0"/>
              <a:t>E-matching abstract machine</a:t>
            </a:r>
          </a:p>
          <a:p>
            <a:pPr lvl="1"/>
            <a:r>
              <a:rPr lang="en-US" dirty="0" smtClean="0"/>
              <a:t>Term indexing data-structures for incremental matching modulo equalities.</a:t>
            </a:r>
          </a:p>
          <a:p>
            <a:r>
              <a:rPr lang="en-US" dirty="0" smtClean="0"/>
              <a:t>Relevancy propagation</a:t>
            </a:r>
            <a:r>
              <a:rPr lang="en-US" i="1" dirty="0" smtClean="0"/>
              <a:t> </a:t>
            </a:r>
          </a:p>
          <a:p>
            <a:pPr lvl="1"/>
            <a:r>
              <a:rPr lang="en-US" dirty="0" smtClean="0"/>
              <a:t>Use Tableau advantages with DPLL engine</a:t>
            </a:r>
          </a:p>
        </p:txBody>
      </p:sp>
      <p:sp>
        <p:nvSpPr>
          <p:cNvPr id="4" name="Footer Placeholder 3"/>
          <p:cNvSpPr>
            <a:spLocks noGrp="1"/>
          </p:cNvSpPr>
          <p:nvPr>
            <p:ph type="ftr" sz="quarter" idx="10"/>
          </p:nvPr>
        </p:nvSpPr>
        <p:spPr/>
        <p:txBody>
          <a:bodyPr/>
          <a:lstStyle/>
          <a:p>
            <a:r>
              <a:rPr lang="en-US" dirty="0" smtClean="0"/>
              <a:t>SMT @ Microsoft</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D9F50A16-2F0A-48CD-98C8-4E4AE36279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3128</TotalTime>
  <Words>3672</Words>
  <Application>Microsoft Office PowerPoint</Application>
  <PresentationFormat>On-screen Show (4:3)</PresentationFormat>
  <Paragraphs>474</Paragraphs>
  <Slides>41</Slides>
  <Notes>41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MSR_PPT template_07_light</vt:lpstr>
      <vt:lpstr>Custom Design</vt:lpstr>
      <vt:lpstr>Equation</vt:lpstr>
      <vt:lpstr>SMT @ Microsoft </vt:lpstr>
      <vt:lpstr>Introduction</vt:lpstr>
      <vt:lpstr>Satisfiability Modulo Theories (SMT)</vt:lpstr>
      <vt:lpstr>SMT-Solvers &amp; SMT-Lib &amp; SMT-Comp</vt:lpstr>
      <vt:lpstr>Applications</vt:lpstr>
      <vt:lpstr>Z3: An Efficient SMT Solver</vt:lpstr>
      <vt:lpstr>Z3: Main features</vt:lpstr>
      <vt:lpstr>Z3: Core System Components</vt:lpstr>
      <vt:lpstr>Z3: Some Technical goodies</vt:lpstr>
      <vt:lpstr>Test-case generation</vt:lpstr>
      <vt:lpstr>Overview</vt:lpstr>
      <vt:lpstr>Security is Critical</vt:lpstr>
      <vt:lpstr>Hunting for Security Bugs.</vt:lpstr>
      <vt:lpstr>Test case generation @ Microsoft</vt:lpstr>
      <vt:lpstr>Example</vt:lpstr>
      <vt:lpstr>Z3 &amp; Test case generation</vt:lpstr>
      <vt:lpstr>Z3 &amp; Test case generation</vt:lpstr>
      <vt:lpstr>Verifying Compilers</vt:lpstr>
      <vt:lpstr>Program Verification @ Microsoft</vt:lpstr>
      <vt:lpstr>Spec# Approach for a Verifying Compiler</vt:lpstr>
      <vt:lpstr>Spec# Approach for a Verifying Compiler</vt:lpstr>
      <vt:lpstr>Microsoft Hypervisor</vt:lpstr>
      <vt:lpstr>A Verifying C Compiler</vt:lpstr>
      <vt:lpstr>HAVOC</vt:lpstr>
      <vt:lpstr>Verifying Compilers &amp; Z3</vt:lpstr>
      <vt:lpstr>Heuristic Quantifier Instantiation</vt:lpstr>
      <vt:lpstr>E-matching</vt:lpstr>
      <vt:lpstr>E-matching: Example</vt:lpstr>
      <vt:lpstr>Quantifiers in Z3</vt:lpstr>
      <vt:lpstr>Static Driver Verifier</vt:lpstr>
      <vt:lpstr>Overview</vt:lpstr>
      <vt:lpstr>Predicate Abstraction: c2bp</vt:lpstr>
      <vt:lpstr>Abstracting Expressions via F</vt:lpstr>
      <vt:lpstr>Computing ImpliesF(e)</vt:lpstr>
      <vt:lpstr>Newton</vt:lpstr>
      <vt:lpstr>SDV &amp; Z3 </vt:lpstr>
      <vt:lpstr>Demo</vt:lpstr>
      <vt:lpstr>More Applications</vt:lpstr>
      <vt:lpstr>Future/Current Work</vt:lpstr>
      <vt:lpstr>Conclusions</vt:lpstr>
      <vt:lpstr>Slide 41</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 Microsoft</dc:title>
  <dc:subject>Satisfiability Modulo Theories at Microsoft</dc:subject>
  <dc:creator>Leonardo de Moura</dc:creator>
  <cp:keywords>SMT, Theorem Proving, Decision Procedures, SAT, Verification</cp:keywords>
  <dc:description/>
  <cp:lastModifiedBy>Leonardo de Moura</cp:lastModifiedBy>
  <cp:revision>105</cp:revision>
  <dcterms:created xsi:type="dcterms:W3CDTF">2007-07-26T21:26:45Z</dcterms:created>
  <dcterms:modified xsi:type="dcterms:W3CDTF">2008-04-08T18:01:12Z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y fmtid="{D5CDD505-2E9C-101B-9397-08002B2CF9AE}" pid="3" name="_MarkAsFinal">
    <vt:bool>true</vt:bool>
  </property>
</Properties>
</file>