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4"/>
  </p:sldMasterIdLst>
  <p:notesMasterIdLst>
    <p:notesMasterId r:id="rId36"/>
  </p:notesMasterIdLst>
  <p:handoutMasterIdLst>
    <p:handoutMasterId r:id="rId37"/>
  </p:handoutMasterIdLst>
  <p:sldIdLst>
    <p:sldId id="390" r:id="rId5"/>
    <p:sldId id="343" r:id="rId6"/>
    <p:sldId id="361" r:id="rId7"/>
    <p:sldId id="362" r:id="rId8"/>
    <p:sldId id="363" r:id="rId9"/>
    <p:sldId id="364" r:id="rId10"/>
    <p:sldId id="365" r:id="rId11"/>
    <p:sldId id="366" r:id="rId12"/>
    <p:sldId id="367" r:id="rId13"/>
    <p:sldId id="368" r:id="rId14"/>
    <p:sldId id="369" r:id="rId15"/>
    <p:sldId id="370" r:id="rId16"/>
    <p:sldId id="371" r:id="rId17"/>
    <p:sldId id="372" r:id="rId18"/>
    <p:sldId id="373" r:id="rId19"/>
    <p:sldId id="375" r:id="rId20"/>
    <p:sldId id="376" r:id="rId21"/>
    <p:sldId id="391" r:id="rId22"/>
    <p:sldId id="358" r:id="rId23"/>
    <p:sldId id="359" r:id="rId24"/>
    <p:sldId id="383" r:id="rId25"/>
    <p:sldId id="384" r:id="rId26"/>
    <p:sldId id="385" r:id="rId27"/>
    <p:sldId id="386" r:id="rId28"/>
    <p:sldId id="387" r:id="rId29"/>
    <p:sldId id="388" r:id="rId30"/>
    <p:sldId id="389" r:id="rId31"/>
    <p:sldId id="382" r:id="rId32"/>
    <p:sldId id="332" r:id="rId33"/>
    <p:sldId id="342" r:id="rId34"/>
    <p:sldId id="341" r:id="rId35"/>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42E6"/>
    <a:srgbClr val="B87DF3"/>
    <a:srgbClr val="FFCD2D"/>
    <a:srgbClr val="F1C283"/>
    <a:srgbClr val="CE7E5A"/>
    <a:srgbClr val="CF6A3D"/>
    <a:srgbClr val="D1943B"/>
    <a:srgbClr val="F8F57B"/>
    <a:srgbClr val="D5B953"/>
    <a:srgbClr val="F4A23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633" autoAdjust="0"/>
    <p:restoredTop sz="90706" autoAdjust="0"/>
  </p:normalViewPr>
  <p:slideViewPr>
    <p:cSldViewPr snapToGrid="0">
      <p:cViewPr varScale="1">
        <p:scale>
          <a:sx n="76" d="100"/>
          <a:sy n="76" d="100"/>
        </p:scale>
        <p:origin x="-291" y="-85"/>
      </p:cViewPr>
      <p:guideLst>
        <p:guide orient="horz" pos="146"/>
        <p:guide orient="horz" pos="889"/>
        <p:guide orient="horz" pos="1490"/>
        <p:guide orient="horz"/>
        <p:guide orient="horz" pos="1200"/>
        <p:guide orient="horz" pos="2737"/>
        <p:guide pos="2880"/>
        <p:guide pos="250"/>
        <p:guide pos="455"/>
        <p:guide pos="5520"/>
        <p:guide pos="863"/>
        <p:guide pos="5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86" d="100"/>
          <a:sy n="86" d="100"/>
        </p:scale>
        <p:origin x="-2274"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pPr/>
              <a:t>8/1/2008</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FBCD4-166E-446F-AF18-7D4A0CF9AEF6}" type="datetimeFigureOut">
              <a:rPr lang="en-US" smtClean="0"/>
              <a:pPr/>
              <a:t>8/1/2008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8/1/2008 4:53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18</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F19DF1-1709-4E9C-BEF1-7DE6E918717F}" type="slidenum">
              <a:rPr lang="en-US" smtClean="0"/>
              <a:pPr/>
              <a:t>19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a:lstStyle>
          <a:p>
            <a:r>
              <a:rPr lang="en-US" dirty="0" smtClean="0"/>
              <a:t>Click to edit Master title style</a:t>
            </a:r>
            <a:endParaRPr lang="en-US" dirty="0"/>
          </a:p>
        </p:txBody>
      </p:sp>
      <p:pic>
        <p:nvPicPr>
          <p:cNvPr id="1026" name="Picture 2" descr="C:\Program Files\Microsoft Resource DVD Artwork\DVD_ART\Artwork_Imagery\Shapes and Graphics\Bullets\Blue GEL .png"/>
          <p:cNvPicPr>
            <a:picLocks noChangeAspect="1" noChangeArrowheads="1"/>
          </p:cNvPicPr>
          <p:nvPr userDrawn="1"/>
        </p:nvPicPr>
        <p:blipFill>
          <a:blip r:embed="rId2"/>
          <a:srcRect/>
          <a:stretch>
            <a:fillRect/>
          </a:stretch>
        </p:blipFill>
        <p:spPr bwMode="auto">
          <a:xfrm>
            <a:off x="8826500" y="-317500"/>
            <a:ext cx="317500" cy="317500"/>
          </a:xfrm>
          <a:prstGeom prst="rect">
            <a:avLst/>
          </a:prstGeom>
          <a:noFill/>
        </p:spPr>
      </p:pic>
      <p:sp>
        <p:nvSpPr>
          <p:cNvPr id="5" name="Content Placeholder 2"/>
          <p:cNvSpPr>
            <a:spLocks noGrp="1"/>
          </p:cNvSpPr>
          <p:nvPr>
            <p:ph idx="1"/>
          </p:nvPr>
        </p:nvSpPr>
        <p:spPr>
          <a:xfrm>
            <a:off x="381000" y="1412875"/>
            <a:ext cx="8382000" cy="2029786"/>
          </a:xfrm>
        </p:spPr>
        <p:txBody>
          <a:bodyPr/>
          <a:lstStyle>
            <a:lvl1pPr>
              <a:lnSpc>
                <a:spcPct val="90000"/>
              </a:lnSpc>
              <a:defRPr sz="2800" baseline="0">
                <a:latin typeface="Calibri" pitchFamily="34" charset="0"/>
              </a:defRPr>
            </a:lvl1pPr>
            <a:lvl2pPr>
              <a:lnSpc>
                <a:spcPct val="90000"/>
              </a:lnSpc>
              <a:defRPr sz="2400">
                <a:latin typeface="Calibri" pitchFamily="34" charset="0"/>
              </a:defRPr>
            </a:lvl2pPr>
            <a:lvl3pPr>
              <a:lnSpc>
                <a:spcPct val="90000"/>
              </a:lnSpc>
              <a:defRPr sz="2400">
                <a:latin typeface="Calibri" pitchFamily="34" charset="0"/>
              </a:defRPr>
            </a:lvl3pPr>
            <a:lvl4pPr>
              <a:lnSpc>
                <a:spcPct val="90000"/>
              </a:lnSpc>
              <a:defRPr sz="2400">
                <a:latin typeface="Calibri" pitchFamily="34" charset="0"/>
              </a:defRPr>
            </a:lvl4pPr>
            <a:lvl5pPr>
              <a:lnSpc>
                <a:spcPct val="90000"/>
              </a:lnSpc>
              <a:defRPr sz="2400">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3"/>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lvl1pPr>
              <a:defRPr>
                <a:latin typeface="Calibri" pitchFamily="34" charset="0"/>
              </a:defRPr>
            </a:lvl1pPr>
          </a:lstStyle>
          <a:p>
            <a:r>
              <a:rPr lang="en-US" dirty="0" smtClean="0"/>
              <a:t>Z3: An Efficient SMT Solver</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userDrawn="1"/>
        </p:nvSpPr>
        <p:spPr>
          <a:xfrm>
            <a:off x="920226" y="2365376"/>
            <a:ext cx="7303549" cy="1000274"/>
          </a:xfrm>
          <a:prstGeom prst="rect">
            <a:avLst/>
          </a:prstGeom>
          <a:noFill/>
        </p:spPr>
        <p:txBody>
          <a:bodyPr wrap="none" lIns="76197" tIns="38098" rIns="76197" bIns="38098" rtlCol="0">
            <a:spAutoFit/>
          </a:bodyPr>
          <a:lstStyle/>
          <a:p>
            <a:r>
              <a:rPr lang="en-US" sz="6000" baseline="0" dirty="0" smtClean="0">
                <a:solidFill>
                  <a:schemeClr val="bg1"/>
                </a:solidFill>
              </a:rPr>
              <a:t>WALK-IN GOES HERE</a:t>
            </a:r>
            <a:endParaRPr lang="en-US" sz="6000" dirty="0">
              <a:solidFill>
                <a:schemeClr val="bg1"/>
              </a:solidFill>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51BF44A-D126-4D84-AE31-B474027696D5}" type="datetime1">
              <a:rPr lang="en-US" smtClean="0"/>
              <a:pPr/>
              <a:t>8/1/2008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pPr>
              <a:defRPr/>
            </a:pPr>
            <a:fld id="{53B4BE8B-82E4-476B-B441-6BD86FD886FF}" type="slidenum">
              <a:rPr lang="en-US" smtClean="0"/>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2313" y="1905000"/>
            <a:ext cx="7690115"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rgbClr val="0085C0"/>
                    </a:gs>
                    <a:gs pos="68000">
                      <a:srgbClr val="0070C0"/>
                    </a:gs>
                  </a:gsLst>
                  <a:lin ang="5400000" scaled="1"/>
                  <a:tileRect/>
                </a:gradFill>
                <a:effectLst>
                  <a:outerShdw blurRad="50800" dist="38100" dir="2700000" algn="tl" rotWithShape="0">
                    <a:prstClr val="black">
                      <a:alpha val="17000"/>
                    </a:prstClr>
                  </a:outerShdw>
                </a:effectLst>
                <a:latin typeface="Calibri" pitchFamily="34" charset="0"/>
                <a:ea typeface="+mn-ea"/>
                <a:cs typeface="Arial"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722312" y="4344458"/>
            <a:ext cx="7690116" cy="473207"/>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2777" rtl="0" eaLnBrk="0" fontAlgn="base" hangingPunct="0">
              <a:lnSpc>
                <a:spcPct val="90000"/>
              </a:lnSpc>
              <a:spcBef>
                <a:spcPct val="0"/>
              </a:spcBef>
              <a:spcAft>
                <a:spcPct val="0"/>
              </a:spcAft>
              <a:buClr>
                <a:schemeClr val="tx2"/>
              </a:buClr>
              <a:buSzPct val="95000"/>
              <a:buFont typeface="Wingdings" pitchFamily="2" charset="2"/>
              <a:buNone/>
              <a:defRPr lang="en-US" sz="3400" dirty="0">
                <a:solidFill>
                  <a:schemeClr val="accent2"/>
                </a:solidFill>
                <a:latin typeface="Calibri" pitchFamily="34" charset="0"/>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pic>
        <p:nvPicPr>
          <p:cNvPr id="6" name="Picture 5" descr="top_banner.png"/>
          <p:cNvPicPr>
            <a:picLocks noChangeAspect="1"/>
          </p:cNvPicPr>
          <p:nvPr userDrawn="1"/>
        </p:nvPicPr>
        <p:blipFill>
          <a:blip r:embed="rId2"/>
          <a:stretch>
            <a:fillRect/>
          </a:stretch>
        </p:blipFill>
        <p:spPr>
          <a:xfrm>
            <a:off x="571" y="0"/>
            <a:ext cx="9142858" cy="1031746"/>
          </a:xfrm>
          <a:prstGeom prst="rect">
            <a:avLst/>
          </a:prstGeom>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tx1"/>
        </a:solidFill>
        <a:effectLst/>
      </p:bgPr>
    </p:bg>
    <p:spTree>
      <p:nvGrpSpPr>
        <p:cNvPr id="1" name=""/>
        <p:cNvGrpSpPr/>
        <p:nvPr/>
      </p:nvGrpSpPr>
      <p:grpSpPr>
        <a:xfrm>
          <a:off x="0" y="0"/>
          <a:ext cx="0" cy="0"/>
          <a:chOff x="0" y="0"/>
          <a:chExt cx="0" cy="0"/>
        </a:xfrm>
      </p:grpSpPr>
      <p:pic>
        <p:nvPicPr>
          <p:cNvPr id="5" name="Picture 4" descr="top_banner.png"/>
          <p:cNvPicPr>
            <a:picLocks noChangeAspect="1"/>
          </p:cNvPicPr>
          <p:nvPr userDrawn="1"/>
        </p:nvPicPr>
        <p:blipFill>
          <a:blip r:embed="rId2"/>
          <a:stretch>
            <a:fillRect/>
          </a:stretch>
        </p:blipFill>
        <p:spPr>
          <a:xfrm>
            <a:off x="0" y="0"/>
            <a:ext cx="9142858" cy="1031746"/>
          </a:xfrm>
          <a:prstGeom prst="rect">
            <a:avLst/>
          </a:prstGeom>
        </p:spPr>
      </p:pic>
      <p:sp>
        <p:nvSpPr>
          <p:cNvPr id="2" name="Title 1"/>
          <p:cNvSpPr>
            <a:spLocks noGrp="1"/>
          </p:cNvSpPr>
          <p:nvPr>
            <p:ph type="ctrTitle"/>
          </p:nvPr>
        </p:nvSpPr>
        <p:spPr>
          <a:xfrm>
            <a:off x="722313" y="2365375"/>
            <a:ext cx="7690115" cy="750205"/>
          </a:xfrm>
          <a:noFill/>
          <a:ln w="9525">
            <a:noFill/>
            <a:miter lim="800000"/>
            <a:headEnd/>
            <a:tailEnd/>
          </a:ln>
        </p:spPr>
        <p:txBody>
          <a:bodyPr vert="horz" wrap="square" lIns="0" tIns="0" rIns="0" bIns="0" numCol="1" rtlCol="0"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kern="1200" cap="none" spc="-300" dirty="0">
                <a:ln w="3175">
                  <a:noFill/>
                </a:ln>
                <a:gradFill flip="none" rotWithShape="1">
                  <a:gsLst>
                    <a:gs pos="28000">
                      <a:srgbClr val="0085C0"/>
                    </a:gs>
                    <a:gs pos="68000">
                      <a:srgbClr val="0070C0"/>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22313" y="4344458"/>
            <a:ext cx="7043208" cy="473207"/>
          </a:xfrm>
          <a:noFill/>
          <a:ln w="9525">
            <a:noFill/>
            <a:miter lim="800000"/>
            <a:headEnd/>
            <a:tailEnd/>
          </a:ln>
        </p:spPr>
        <p:txBody>
          <a:bodyPr vert="horz" wrap="square" lIns="0" tIns="0" rIns="0" bIns="0" numCol="1" rtlCol="0" anchor="b" anchorCtr="0" compatLnSpc="1">
            <a:prstTxWarp prst="textNoShape">
              <a:avLst/>
            </a:prstTxWarp>
            <a:spAutoFit/>
          </a:bodyPr>
          <a:lstStyle>
            <a:lvl1pPr marL="0" indent="0" algn="l" defTabSz="912777" rtl="0" eaLnBrk="0" fontAlgn="base" latinLnBrk="0" hangingPunct="0">
              <a:lnSpc>
                <a:spcPct val="90000"/>
              </a:lnSpc>
              <a:spcBef>
                <a:spcPct val="0"/>
              </a:spcBef>
              <a:spcAft>
                <a:spcPct val="0"/>
              </a:spcAft>
              <a:buClr>
                <a:schemeClr val="tx2"/>
              </a:buClr>
              <a:buSzPct val="95000"/>
              <a:buFont typeface="Wingdings" pitchFamily="2" charset="2"/>
              <a:buNone/>
              <a:defRPr lang="en-US" sz="3400" kern="12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369219" y="950651"/>
            <a:ext cx="7043208" cy="1384994"/>
          </a:xfrm>
          <a:effectLst/>
        </p:spPr>
        <p:txBody>
          <a:bodyPr anchor="b">
            <a:scene3d>
              <a:camera prst="orthographicFront"/>
              <a:lightRig rig="flat" dir="t"/>
            </a:scene3d>
            <a:sp3d>
              <a:bevelT h="19050"/>
              <a:contourClr>
                <a:srgbClr val="F4A234"/>
              </a:contourClr>
            </a:sp3d>
          </a:bodyPr>
          <a:lstStyle>
            <a:lvl1pPr marL="0" indent="0" algn="r">
              <a:buFont typeface="Arial" pitchFamily="34" charset="0"/>
              <a:buNone/>
              <a:defRPr kumimoji="0" lang="en-US" sz="10000" b="1" i="1" u="none" strike="noStrike" kern="1200" cap="none" spc="-642" normalizeH="0" baseline="0" noProof="0" dirty="0" smtClean="0">
                <a:ln w="11430"/>
                <a:solidFill>
                  <a:schemeClr val="accent5"/>
                </a:solidFill>
                <a:effectLst>
                  <a:outerShdw blurRad="50800" dist="38100" dir="2700000" algn="tl" rotWithShape="0">
                    <a:prstClr val="black">
                      <a:alpha val="57000"/>
                    </a:prstClr>
                  </a:outerShdw>
                </a:effectLst>
                <a:uLnTx/>
                <a:uFillTx/>
                <a:latin typeface="Segoe" pitchFamily="34" charset="0"/>
                <a:ea typeface="+mn-ea"/>
                <a:cs typeface="+mn-cs"/>
              </a:defRPr>
            </a:lvl1pPr>
          </a:lstStyle>
          <a:p>
            <a:pPr lvl="0"/>
            <a:r>
              <a:rPr lang="en-US" dirty="0" smtClean="0"/>
              <a:t>click to…</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_w/o Logo">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p:txBody>
          <a:bodyPr/>
          <a:lstStyle/>
          <a:p>
            <a:r>
              <a:rPr lang="en-US" smtClean="0"/>
              <a:t>Z3: An Efficient SMT Solver</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3" descr="S:\ResourceDVD\Clip_Installer\DVD_ART\BoxShots_Logos\Microsoft Research\Microsoft Research b.png"/>
          <p:cNvPicPr>
            <a:picLocks noChangeAspect="1" noChangeArrowheads="1"/>
          </p:cNvPicPr>
          <p:nvPr userDrawn="1"/>
        </p:nvPicPr>
        <p:blipFill>
          <a:blip r:embed="rId2"/>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p>
            <a:r>
              <a:rPr lang="en-US" smtClean="0"/>
              <a:t>Z3: An Efficient SMT Solver</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2"/>
          <a:srcRect/>
          <a:stretch>
            <a:fillRect/>
          </a:stretch>
        </p:blipFill>
        <p:spPr bwMode="auto">
          <a:xfrm>
            <a:off x="7452651" y="6247682"/>
            <a:ext cx="1399075" cy="389198"/>
          </a:xfrm>
          <a:prstGeom prst="rect">
            <a:avLst/>
          </a:prstGeom>
          <a:noFill/>
        </p:spPr>
      </p:pic>
      <p:sp>
        <p:nvSpPr>
          <p:cNvPr id="8" name="Footer Placeholder 7"/>
          <p:cNvSpPr>
            <a:spLocks noGrp="1"/>
          </p:cNvSpPr>
          <p:nvPr>
            <p:ph type="ftr" sz="quarter" idx="10"/>
          </p:nvPr>
        </p:nvSpPr>
        <p:spPr/>
        <p:txBody>
          <a:bodyPr/>
          <a:lstStyle/>
          <a:p>
            <a:r>
              <a:rPr lang="en-US" smtClean="0"/>
              <a:t>Z3: An Efficient SMT Solver</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r>
              <a:rPr lang="en-US" smtClean="0"/>
              <a:t>Z3: An Efficient SMT Solver</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_w/Top Banner">
    <p:bg>
      <p:bgPr>
        <a:solidFill>
          <a:schemeClr val="tx1"/>
        </a:solidFill>
        <a:effectLst/>
      </p:bgPr>
    </p:bg>
    <p:spTree>
      <p:nvGrpSpPr>
        <p:cNvPr id="1" name=""/>
        <p:cNvGrpSpPr/>
        <p:nvPr/>
      </p:nvGrpSpPr>
      <p:grpSpPr>
        <a:xfrm>
          <a:off x="0" y="0"/>
          <a:ext cx="0" cy="0"/>
          <a:chOff x="0" y="0"/>
          <a:chExt cx="0" cy="0"/>
        </a:xfrm>
      </p:grpSpPr>
      <p:pic>
        <p:nvPicPr>
          <p:cNvPr id="6" name="Picture 5" descr="top_banner.png"/>
          <p:cNvPicPr>
            <a:picLocks noChangeAspect="1"/>
          </p:cNvPicPr>
          <p:nvPr userDrawn="1"/>
        </p:nvPicPr>
        <p:blipFill>
          <a:blip r:embed="rId2"/>
          <a:stretch>
            <a:fillRect/>
          </a:stretch>
        </p:blipFill>
        <p:spPr>
          <a:xfrm>
            <a:off x="571" y="0"/>
            <a:ext cx="9142858" cy="1031746"/>
          </a:xfrm>
          <a:prstGeom prst="rect">
            <a:avLst/>
          </a:prstGeom>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7"/>
            <a:ext cx="8382000" cy="75020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12875"/>
            <a:ext cx="8382000" cy="201285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ysClr val="windowText" lastClr="000000"/>
                </a:solidFill>
              </a:defRPr>
            </a:lvl1pPr>
          </a:lstStyle>
          <a:p>
            <a:r>
              <a:rPr lang="en-US" smtClean="0"/>
              <a:t>Z3: An Efficient SMT Solver</a:t>
            </a:r>
            <a:endParaRPr lang="en-US" dirty="0"/>
          </a:p>
        </p:txBody>
      </p:sp>
    </p:spTree>
  </p:cSld>
  <p:clrMap bg1="dk1" tx1="lt1" bg2="dk2" tx2="lt2" accent1="accent1" accent2="accent2" accent3="accent3" accent4="accent4" accent5="accent5" accent6="accent6" hlink="hlink" folHlink="folHlink"/>
  <p:sldLayoutIdLst>
    <p:sldLayoutId id="2147483683" r:id="rId1"/>
    <p:sldLayoutId id="2147483681" r:id="rId2"/>
    <p:sldLayoutId id="2147483692" r:id="rId3"/>
    <p:sldLayoutId id="2147483684" r:id="rId4"/>
    <p:sldLayoutId id="2147483685" r:id="rId5"/>
    <p:sldLayoutId id="2147483686" r:id="rId6"/>
    <p:sldLayoutId id="2147483687" r:id="rId7"/>
    <p:sldLayoutId id="2147483688" r:id="rId8"/>
    <p:sldLayoutId id="2147483693" r:id="rId9"/>
    <p:sldLayoutId id="2147483689" r:id="rId10"/>
    <p:sldLayoutId id="2147483690" r:id="rId11"/>
    <p:sldLayoutId id="2147483691" r:id="rId12"/>
    <p:sldLayoutId id="2147483694" r:id="rId13"/>
  </p:sldLayoutIdLst>
  <p:transition>
    <p:fade/>
  </p:transition>
  <p:hf sldNum="0" hdr="0" dt="0"/>
  <p:txStyles>
    <p:titleStyle>
      <a:lvl1pPr algn="l" defTabSz="912777" rtl="0" eaLnBrk="1" fontAlgn="base" latinLnBrk="0" hangingPunct="1">
        <a:lnSpc>
          <a:spcPct val="90000"/>
        </a:lnSpc>
        <a:spcBef>
          <a:spcPct val="0"/>
        </a:spcBef>
        <a:spcAft>
          <a:spcPct val="0"/>
        </a:spcAft>
        <a:buNone/>
        <a:defRPr lang="en-US" sz="5400" b="0" kern="120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p:titleStyle>
    <p:bodyStyle>
      <a:lvl1pPr marL="384954" indent="-384954" algn="l" defTabSz="914363" rtl="0" eaLnBrk="1" latinLnBrk="0" hangingPunct="1">
        <a:lnSpc>
          <a:spcPct val="90000"/>
        </a:lnSpc>
        <a:spcBef>
          <a:spcPct val="20000"/>
        </a:spcBef>
        <a:buSzPct val="90000"/>
        <a:buFontTx/>
        <a:buBlip>
          <a:blip r:embed="rId16"/>
        </a:buBlip>
        <a:defRPr sz="2800" kern="1200">
          <a:solidFill>
            <a:schemeClr val="bg1"/>
          </a:solidFill>
          <a:latin typeface="Calibri" pitchFamily="34" charset="0"/>
          <a:ea typeface="+mn-ea"/>
          <a:cs typeface="+mn-cs"/>
        </a:defRPr>
      </a:lvl1pPr>
      <a:lvl2pPr marL="739481" indent="-362465" algn="l" defTabSz="914363" rtl="0" eaLnBrk="1" latinLnBrk="0" hangingPunct="1">
        <a:lnSpc>
          <a:spcPct val="90000"/>
        </a:lnSpc>
        <a:spcBef>
          <a:spcPct val="20000"/>
        </a:spcBef>
        <a:buSzPct val="90000"/>
        <a:buFontTx/>
        <a:buBlip>
          <a:blip r:embed="rId16"/>
        </a:buBlip>
        <a:defRPr sz="2400" kern="1200">
          <a:solidFill>
            <a:schemeClr val="bg1"/>
          </a:solidFill>
          <a:latin typeface="Calibri" pitchFamily="34" charset="0"/>
          <a:ea typeface="+mn-ea"/>
          <a:cs typeface="+mn-cs"/>
        </a:defRPr>
      </a:lvl2pPr>
      <a:lvl3pPr marL="1101946" indent="-347914" algn="l" defTabSz="914363" rtl="0" eaLnBrk="1" latinLnBrk="0" hangingPunct="1">
        <a:lnSpc>
          <a:spcPct val="90000"/>
        </a:lnSpc>
        <a:spcBef>
          <a:spcPct val="20000"/>
        </a:spcBef>
        <a:buSzPct val="90000"/>
        <a:buFontTx/>
        <a:buBlip>
          <a:blip r:embed="rId16"/>
        </a:buBlip>
        <a:defRPr sz="2400" kern="1200">
          <a:solidFill>
            <a:schemeClr val="bg1"/>
          </a:solidFill>
          <a:latin typeface="Calibri" pitchFamily="34" charset="0"/>
          <a:ea typeface="+mn-ea"/>
          <a:cs typeface="+mn-cs"/>
        </a:defRPr>
      </a:lvl3pPr>
      <a:lvl4pPr marL="1420756" indent="-318811" algn="l" defTabSz="914363" rtl="0" eaLnBrk="1" latinLnBrk="0" hangingPunct="1">
        <a:lnSpc>
          <a:spcPct val="90000"/>
        </a:lnSpc>
        <a:spcBef>
          <a:spcPct val="20000"/>
        </a:spcBef>
        <a:buSzPct val="90000"/>
        <a:buFontTx/>
        <a:buBlip>
          <a:blip r:embed="rId16"/>
        </a:buBlip>
        <a:defRPr sz="2400" kern="1200">
          <a:solidFill>
            <a:schemeClr val="bg1"/>
          </a:solidFill>
          <a:latin typeface="Calibri" pitchFamily="34" charset="0"/>
          <a:ea typeface="+mn-ea"/>
          <a:cs typeface="+mn-cs"/>
        </a:defRPr>
      </a:lvl4pPr>
      <a:lvl5pPr marL="1760732" indent="-318811" algn="l" defTabSz="914363" rtl="0" eaLnBrk="1" latinLnBrk="0" hangingPunct="1">
        <a:lnSpc>
          <a:spcPct val="90000"/>
        </a:lnSpc>
        <a:spcBef>
          <a:spcPct val="20000"/>
        </a:spcBef>
        <a:buSzPct val="90000"/>
        <a:buFontTx/>
        <a:buBlip>
          <a:blip r:embed="rId16"/>
        </a:buBlip>
        <a:defRPr sz="24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 Id="rId4" Type="http://schemas.openxmlformats.org/officeDocument/2006/relationships/hyperlink" Target="http://research.microsoft.com/Pex"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3644" y="2894101"/>
            <a:ext cx="8057231" cy="1218795"/>
          </a:xfrm>
        </p:spPr>
        <p:txBody>
          <a:bodyPr/>
          <a:lstStyle/>
          <a:p>
            <a:r>
              <a:rPr sz="4400" b="1" smtClean="0"/>
              <a:t>Program E</a:t>
            </a:r>
            <a:r>
              <a:rPr lang="en-US" sz="4400" b="1" dirty="0" smtClean="0"/>
              <a:t>x</a:t>
            </a:r>
            <a:r>
              <a:rPr sz="4400" b="1" smtClean="0"/>
              <a:t>ploration with Pex</a:t>
            </a:r>
            <a:endParaRPr lang="en-US" sz="4400" b="1" dirty="0"/>
          </a:p>
        </p:txBody>
      </p:sp>
      <p:sp>
        <p:nvSpPr>
          <p:cNvPr id="4" name="Rectangle 3"/>
          <p:cNvSpPr/>
          <p:nvPr/>
        </p:nvSpPr>
        <p:spPr>
          <a:xfrm>
            <a:off x="4650872" y="5462016"/>
            <a:ext cx="3478837" cy="369332"/>
          </a:xfrm>
          <a:prstGeom prst="rect">
            <a:avLst/>
          </a:prstGeom>
        </p:spPr>
        <p:txBody>
          <a:bodyPr wrap="none">
            <a:spAutoFit/>
          </a:bodyPr>
          <a:lstStyle/>
          <a:p>
            <a:r>
              <a:rPr lang="en-US" kern="0" dirty="0" smtClean="0">
                <a:solidFill>
                  <a:srgbClr val="090F14"/>
                </a:solidFill>
              </a:rPr>
              <a:t>Nikolai Tillmann, Peli de Halleux </a:t>
            </a:r>
            <a:endParaRPr lang="en-US" dirty="0"/>
          </a:p>
        </p:txBody>
      </p:sp>
      <p:pic>
        <p:nvPicPr>
          <p:cNvPr id="5" name="Picture 4" descr="nikolait.jpg"/>
          <p:cNvPicPr>
            <a:picLocks noChangeAspect="1"/>
          </p:cNvPicPr>
          <p:nvPr/>
        </p:nvPicPr>
        <p:blipFill>
          <a:blip r:embed="rId2"/>
          <a:stretch>
            <a:fillRect/>
          </a:stretch>
        </p:blipFill>
        <p:spPr>
          <a:xfrm>
            <a:off x="6769449" y="4757137"/>
            <a:ext cx="577738" cy="577738"/>
          </a:xfrm>
          <a:prstGeom prst="rect">
            <a:avLst/>
          </a:prstGeom>
        </p:spPr>
      </p:pic>
      <p:pic>
        <p:nvPicPr>
          <p:cNvPr id="6" name="Picture 5" descr="jhalleux.jpg"/>
          <p:cNvPicPr>
            <a:picLocks noChangeAspect="1"/>
          </p:cNvPicPr>
          <p:nvPr/>
        </p:nvPicPr>
        <p:blipFill>
          <a:blip r:embed="rId3"/>
          <a:stretch>
            <a:fillRect/>
          </a:stretch>
        </p:blipFill>
        <p:spPr>
          <a:xfrm>
            <a:off x="7307895" y="4760073"/>
            <a:ext cx="553843" cy="591390"/>
          </a:xfrm>
          <a:prstGeom prst="rect">
            <a:avLst/>
          </a:prstGeom>
        </p:spPr>
      </p:pic>
      <p:sp>
        <p:nvSpPr>
          <p:cNvPr id="7" name="Rectangle 6"/>
          <p:cNvSpPr/>
          <p:nvPr/>
        </p:nvSpPr>
        <p:spPr>
          <a:xfrm>
            <a:off x="3248016" y="1498542"/>
            <a:ext cx="2521844" cy="1569660"/>
          </a:xfrm>
          <a:prstGeom prst="rect">
            <a:avLst/>
          </a:prstGeom>
        </p:spPr>
        <p:txBody>
          <a:bodyPr wrap="none">
            <a:spAutoFit/>
          </a:bodyPr>
          <a:lstStyle/>
          <a:p>
            <a:r>
              <a:rPr lang="en-US" sz="9600" kern="0" dirty="0" err="1" smtClean="0">
                <a:solidFill>
                  <a:srgbClr val="090F14"/>
                </a:solidFill>
                <a:latin typeface="Magneto" pitchFamily="82" charset="0"/>
              </a:rPr>
              <a:t>Pex</a:t>
            </a:r>
            <a:endParaRPr lang="en-US" dirty="0"/>
          </a:p>
        </p:txBody>
      </p:sp>
      <p:sp>
        <p:nvSpPr>
          <p:cNvPr id="8" name="Rectangle 7"/>
          <p:cNvSpPr/>
          <p:nvPr/>
        </p:nvSpPr>
        <p:spPr>
          <a:xfrm>
            <a:off x="2169281" y="6029576"/>
            <a:ext cx="4731295" cy="461665"/>
          </a:xfrm>
          <a:prstGeom prst="rect">
            <a:avLst/>
          </a:prstGeom>
        </p:spPr>
        <p:txBody>
          <a:bodyPr wrap="none">
            <a:spAutoFit/>
          </a:bodyPr>
          <a:lstStyle/>
          <a:p>
            <a:r>
              <a:rPr lang="en-US" sz="2400" dirty="0" smtClean="0">
                <a:hlinkClick r:id="rId4"/>
              </a:rPr>
              <a:t>http://research.microsoft.com/Pex</a:t>
            </a:r>
            <a:endParaRPr lang="en-US" sz="2400"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553998"/>
          </a:xfrm>
        </p:spPr>
        <p:txBody>
          <a:bodyPr/>
          <a:lstStyle/>
          <a:p>
            <a:r>
              <a:rPr sz="4000" smtClean="0"/>
              <a:t>ArrayList: Picking the next branch to cover</a:t>
            </a:r>
            <a:endParaRPr lang="en-US" sz="4000" dirty="0"/>
          </a:p>
        </p:txBody>
      </p:sp>
      <p:graphicFrame>
        <p:nvGraphicFramePr>
          <p:cNvPr id="11" name="Table 10"/>
          <p:cNvGraphicFramePr>
            <a:graphicFrameLocks noGrp="1"/>
          </p:cNvGraphicFramePr>
          <p:nvPr/>
        </p:nvGraphicFramePr>
        <p:xfrm>
          <a:off x="4038600" y="1198880"/>
          <a:ext cx="5105400" cy="132080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1" dirty="0" smtClean="0">
                          <a:solidFill>
                            <a:srgbClr val="FF0000"/>
                          </a:solidFill>
                          <a:latin typeface="Consolas" pitchFamily="49" charset="0"/>
                        </a:rPr>
                        <a:t>0!=c</a:t>
                      </a:r>
                    </a:p>
                  </a:txBody>
                  <a:tcPr/>
                </a:tc>
                <a:tc>
                  <a:txBody>
                    <a:bodyPr/>
                    <a:lstStyle/>
                    <a:p>
                      <a:endParaRPr lang="en-US" sz="1600" dirty="0">
                        <a:latin typeface="Consolas" pitchFamily="49" charset="0"/>
                      </a:endParaRPr>
                    </a:p>
                  </a:txBody>
                  <a:tcPr/>
                </a:tc>
                <a:tc>
                  <a:txBody>
                    <a:bodyPr/>
                    <a:lstStyle/>
                    <a:p>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a:t>
              </a:r>
              <a:r>
                <a:rPr lang="en-US" sz="1400" b="1" dirty="0" smtClean="0">
                  <a:solidFill>
                    <a:schemeClr val="bg1"/>
                  </a:solidFill>
                  <a:latin typeface="Consolas" pitchFamily="49" charset="0"/>
                </a:rPr>
                <a:t>if (count == </a:t>
              </a:r>
              <a:r>
                <a:rPr lang="en-US" sz="1400" b="1"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 object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498598"/>
          </a:xfrm>
        </p:spPr>
        <p:txBody>
          <a:bodyPr/>
          <a:lstStyle/>
          <a:p>
            <a:r>
              <a:rPr sz="3600" smtClean="0"/>
              <a:t>ArrayList: Solve constraints using SMT solver</a:t>
            </a:r>
            <a:endParaRPr lang="en-US" sz="3600" dirty="0"/>
          </a:p>
        </p:txBody>
      </p:sp>
      <p:graphicFrame>
        <p:nvGraphicFramePr>
          <p:cNvPr id="11" name="Table 10"/>
          <p:cNvGraphicFramePr>
            <a:graphicFrameLocks noGrp="1"/>
          </p:cNvGraphicFramePr>
          <p:nvPr/>
        </p:nvGraphicFramePr>
        <p:xfrm>
          <a:off x="4038600" y="1198880"/>
          <a:ext cx="5105400" cy="132080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b="1" dirty="0" smtClean="0">
                          <a:solidFill>
                            <a:srgbClr val="FF0000"/>
                          </a:solidFill>
                          <a:latin typeface="Consolas" pitchFamily="49" charset="0"/>
                        </a:rPr>
                        <a:t>(1,null)</a:t>
                      </a:r>
                      <a:endParaRPr lang="en-US" sz="1600" b="1" dirty="0">
                        <a:solidFill>
                          <a:srgbClr val="FF0000"/>
                        </a:solidFill>
                        <a:latin typeface="Consolas" pitchFamily="49" charset="0"/>
                      </a:endParaRPr>
                    </a:p>
                  </a:txBody>
                  <a:tcPr/>
                </a:tc>
                <a:tc>
                  <a:txBody>
                    <a:bodyPr/>
                    <a:lstStyle/>
                    <a:p>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a:t>
              </a:r>
              <a:r>
                <a:rPr lang="en-US" sz="1400" b="1" dirty="0" smtClean="0">
                  <a:solidFill>
                    <a:schemeClr val="bg1"/>
                  </a:solidFill>
                  <a:latin typeface="Consolas" pitchFamily="49" charset="0"/>
                </a:rPr>
                <a:t>if (count == </a:t>
              </a:r>
              <a:r>
                <a:rPr lang="en-US" sz="1400" b="1"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 object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
        <p:nvSpPr>
          <p:cNvPr id="14" name="Rounded Rectangle 13"/>
          <p:cNvSpPr/>
          <p:nvPr/>
        </p:nvSpPr>
        <p:spPr bwMode="auto">
          <a:xfrm>
            <a:off x="4876800" y="2895600"/>
            <a:ext cx="3505200" cy="2819400"/>
          </a:xfrm>
          <a:prstGeom prst="roundRect">
            <a:avLst>
              <a:gd name="adj" fmla="val 3128"/>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8" name="TextBox 17"/>
          <p:cNvSpPr txBox="1"/>
          <p:nvPr/>
        </p:nvSpPr>
        <p:spPr>
          <a:xfrm>
            <a:off x="4912549" y="2949053"/>
            <a:ext cx="1031051" cy="1015663"/>
          </a:xfrm>
          <a:prstGeom prst="rect">
            <a:avLst/>
          </a:prstGeom>
          <a:noFill/>
        </p:spPr>
        <p:txBody>
          <a:bodyPr wrap="none" rtlCol="0">
            <a:spAutoFit/>
          </a:bodyPr>
          <a:lstStyle/>
          <a:p>
            <a:r>
              <a:rPr lang="en-US" sz="6000" dirty="0" smtClean="0">
                <a:solidFill>
                  <a:schemeClr val="bg1"/>
                </a:solidFill>
                <a:latin typeface="Consolas" pitchFamily="49" charset="0"/>
              </a:rPr>
              <a:t>Z3</a:t>
            </a:r>
            <a:endParaRPr lang="en-US" sz="6000" dirty="0">
              <a:solidFill>
                <a:schemeClr val="bg1"/>
              </a:solidFill>
              <a:latin typeface="Consolas" pitchFamily="49" charset="0"/>
            </a:endParaRPr>
          </a:p>
        </p:txBody>
      </p:sp>
      <p:sp>
        <p:nvSpPr>
          <p:cNvPr id="19" name="TextBox 18"/>
          <p:cNvSpPr txBox="1"/>
          <p:nvPr/>
        </p:nvSpPr>
        <p:spPr>
          <a:xfrm>
            <a:off x="4953000" y="3733800"/>
            <a:ext cx="3376245" cy="1815882"/>
          </a:xfrm>
          <a:prstGeom prst="rect">
            <a:avLst/>
          </a:prstGeom>
          <a:noFill/>
        </p:spPr>
        <p:txBody>
          <a:bodyPr wrap="none" rtlCol="0">
            <a:spAutoFit/>
          </a:bodyPr>
          <a:lstStyle/>
          <a:p>
            <a:r>
              <a:rPr lang="en-US" sz="1400" dirty="0" smtClean="0">
                <a:solidFill>
                  <a:schemeClr val="bg1"/>
                </a:solidFill>
              </a:rPr>
              <a:t>Constraint solver</a:t>
            </a:r>
          </a:p>
          <a:p>
            <a:endParaRPr lang="en-US" sz="1400" dirty="0" smtClean="0">
              <a:solidFill>
                <a:schemeClr val="bg1"/>
              </a:solidFill>
            </a:endParaRPr>
          </a:p>
          <a:p>
            <a:r>
              <a:rPr lang="en-US" sz="1400" dirty="0" smtClean="0">
                <a:solidFill>
                  <a:schemeClr val="bg1"/>
                </a:solidFill>
              </a:rPr>
              <a:t>Z3 has decision procedures for</a:t>
            </a:r>
          </a:p>
          <a:p>
            <a:pPr>
              <a:buFontTx/>
              <a:buChar char="-"/>
            </a:pPr>
            <a:r>
              <a:rPr lang="en-US" sz="1400" dirty="0" smtClean="0">
                <a:solidFill>
                  <a:schemeClr val="bg1"/>
                </a:solidFill>
              </a:rPr>
              <a:t> Arrays</a:t>
            </a:r>
          </a:p>
          <a:p>
            <a:pPr>
              <a:buFontTx/>
              <a:buChar char="-"/>
            </a:pPr>
            <a:r>
              <a:rPr lang="en-US" sz="1400" dirty="0" smtClean="0">
                <a:solidFill>
                  <a:schemeClr val="bg1"/>
                </a:solidFill>
              </a:rPr>
              <a:t> Linear integer arithmetic</a:t>
            </a:r>
          </a:p>
          <a:p>
            <a:pPr>
              <a:buFontTx/>
              <a:buChar char="-"/>
            </a:pPr>
            <a:r>
              <a:rPr lang="en-US" sz="1400" dirty="0" smtClean="0">
                <a:solidFill>
                  <a:schemeClr val="bg1"/>
                </a:solidFill>
              </a:rPr>
              <a:t> </a:t>
            </a:r>
            <a:r>
              <a:rPr lang="en-US" sz="1400" dirty="0" err="1" smtClean="0">
                <a:solidFill>
                  <a:schemeClr val="bg1"/>
                </a:solidFill>
              </a:rPr>
              <a:t>Bitvector</a:t>
            </a:r>
            <a:r>
              <a:rPr lang="en-US" sz="1400" dirty="0" smtClean="0">
                <a:solidFill>
                  <a:schemeClr val="bg1"/>
                </a:solidFill>
              </a:rPr>
              <a:t> arithmetic</a:t>
            </a:r>
          </a:p>
          <a:p>
            <a:pPr>
              <a:buFontTx/>
              <a:buChar char="-"/>
            </a:pPr>
            <a:r>
              <a:rPr lang="en-US" sz="1400" dirty="0" smtClean="0">
                <a:solidFill>
                  <a:schemeClr val="bg1"/>
                </a:solidFill>
              </a:rPr>
              <a:t> …</a:t>
            </a:r>
          </a:p>
          <a:p>
            <a:pPr>
              <a:buFontTx/>
              <a:buChar char="-"/>
            </a:pPr>
            <a:r>
              <a:rPr lang="en-US" sz="1400" dirty="0" smtClean="0">
                <a:solidFill>
                  <a:schemeClr val="bg1"/>
                </a:solidFill>
              </a:rPr>
              <a:t> (Everything but floating-point numbers)</a:t>
            </a:r>
            <a:endParaRPr lang="en-US" sz="1400" dirty="0">
              <a:solidFill>
                <a:schemeClr val="bg1"/>
              </a:solidFill>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553998"/>
          </a:xfrm>
        </p:spPr>
        <p:txBody>
          <a:bodyPr/>
          <a:lstStyle/>
          <a:p>
            <a:r>
              <a:rPr sz="4000" smtClean="0"/>
              <a:t>ArrayList: R</a:t>
            </a:r>
            <a:r>
              <a:rPr lang="en-US" sz="4000" dirty="0" smtClean="0"/>
              <a:t>u</a:t>
            </a:r>
            <a:r>
              <a:rPr sz="4000" smtClean="0"/>
              <a:t>n 2, (1, null)</a:t>
            </a:r>
            <a:endParaRPr lang="en-US" sz="4000" dirty="0"/>
          </a:p>
        </p:txBody>
      </p:sp>
      <p:graphicFrame>
        <p:nvGraphicFramePr>
          <p:cNvPr id="11" name="Table 10"/>
          <p:cNvGraphicFramePr>
            <a:graphicFrameLocks noGrp="1"/>
          </p:cNvGraphicFramePr>
          <p:nvPr/>
        </p:nvGraphicFramePr>
        <p:xfrm>
          <a:off x="4038600" y="1198880"/>
          <a:ext cx="5105400" cy="132080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 &amp;&amp;</a:t>
                      </a:r>
                      <a:r>
                        <a:rPr lang="en-US" sz="1600" baseline="0" dirty="0" smtClean="0">
                          <a:latin typeface="Consolas" pitchFamily="49" charset="0"/>
                        </a:rPr>
                        <a:t> 0!=c</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a:t>
              </a:r>
              <a:r>
                <a:rPr lang="en-US" sz="1400" b="1" dirty="0" smtClean="0">
                  <a:solidFill>
                    <a:schemeClr val="bg1"/>
                  </a:solidFill>
                  <a:latin typeface="Consolas" pitchFamily="49" charset="0"/>
                </a:rPr>
                <a:t>if (</a:t>
              </a:r>
              <a:r>
                <a:rPr lang="en-US" sz="1400" b="1" dirty="0" smtClean="0">
                  <a:solidFill>
                    <a:srgbClr val="FF0000"/>
                  </a:solidFill>
                  <a:latin typeface="Consolas" pitchFamily="49" charset="0"/>
                </a:rPr>
                <a:t>count == </a:t>
              </a:r>
              <a:r>
                <a:rPr lang="en-US" sz="1400" b="1" dirty="0" err="1" smtClean="0">
                  <a:solidFill>
                    <a:srgbClr val="FF0000"/>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b="1"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
        <p:nvSpPr>
          <p:cNvPr id="10" name="Rounded Rectangle 9"/>
          <p:cNvSpPr/>
          <p:nvPr/>
        </p:nvSpPr>
        <p:spPr bwMode="auto">
          <a:xfrm>
            <a:off x="3124200" y="5163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grpSp>
        <p:nvGrpSpPr>
          <p:cNvPr id="5" name="Group 16"/>
          <p:cNvGrpSpPr/>
          <p:nvPr/>
        </p:nvGrpSpPr>
        <p:grpSpPr>
          <a:xfrm>
            <a:off x="3124200" y="5029200"/>
            <a:ext cx="2057400" cy="738664"/>
            <a:chOff x="4572000" y="2362200"/>
            <a:chExt cx="2057400" cy="738664"/>
          </a:xfrm>
        </p:grpSpPr>
        <p:sp>
          <p:nvSpPr>
            <p:cNvPr id="18" name="Rounded Rectangle 17"/>
            <p:cNvSpPr/>
            <p:nvPr/>
          </p:nvSpPr>
          <p:spPr bwMode="auto">
            <a:xfrm>
              <a:off x="4572000" y="2496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9" name="TextBox 18"/>
            <p:cNvSpPr txBox="1"/>
            <p:nvPr/>
          </p:nvSpPr>
          <p:spPr>
            <a:xfrm>
              <a:off x="4572001" y="2362200"/>
              <a:ext cx="1981199" cy="738664"/>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0 == c  </a:t>
              </a:r>
              <a:r>
                <a:rPr lang="en-US" sz="1400" dirty="0" smtClean="0">
                  <a:solidFill>
                    <a:schemeClr val="bg1"/>
                  </a:solidFill>
                  <a:latin typeface="Consolas" pitchFamily="49" charset="0"/>
                  <a:sym typeface="Wingdings" pitchFamily="2" charset="2"/>
                </a:rPr>
                <a:t></a:t>
              </a:r>
              <a:r>
                <a:rPr lang="en-US" sz="1400" dirty="0" smtClean="0">
                  <a:solidFill>
                    <a:schemeClr val="bg1"/>
                  </a:solidFill>
                  <a:latin typeface="Consolas" pitchFamily="49" charset="0"/>
                </a:rPr>
                <a:t>  false</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553998"/>
          </a:xfrm>
        </p:spPr>
        <p:txBody>
          <a:bodyPr/>
          <a:lstStyle/>
          <a:p>
            <a:r>
              <a:rPr sz="4000" smtClean="0"/>
              <a:t>ArrayList: Pick new branch</a:t>
            </a:r>
            <a:endParaRPr lang="en-US" sz="4000" dirty="0"/>
          </a:p>
        </p:txBody>
      </p:sp>
      <p:graphicFrame>
        <p:nvGraphicFramePr>
          <p:cNvPr id="11" name="Table 10"/>
          <p:cNvGraphicFramePr>
            <a:graphicFrameLocks noGrp="1"/>
          </p:cNvGraphicFramePr>
          <p:nvPr/>
        </p:nvGraphicFramePr>
        <p:xfrm>
          <a:off x="4038600" y="1198880"/>
          <a:ext cx="5105400" cy="169164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 &amp;&amp;</a:t>
                      </a:r>
                      <a:r>
                        <a:rPr lang="en-US" sz="1600" baseline="0" dirty="0" smtClean="0">
                          <a:latin typeface="Consolas" pitchFamily="49" charset="0"/>
                        </a:rPr>
                        <a:t>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b="1" dirty="0" smtClean="0">
                          <a:solidFill>
                            <a:srgbClr val="FF0000"/>
                          </a:solidFill>
                          <a:latin typeface="Consolas" pitchFamily="49" charset="0"/>
                        </a:rPr>
                        <a:t>c&lt;0</a:t>
                      </a:r>
                    </a:p>
                  </a:txBody>
                  <a:tcPr/>
                </a:tc>
                <a:tc>
                  <a:txBody>
                    <a:bodyPr/>
                    <a:lstStyle/>
                    <a:p>
                      <a:endParaRPr lang="en-US" sz="1600" dirty="0">
                        <a:latin typeface="Consolas" pitchFamily="49" charset="0"/>
                      </a:endParaRPr>
                    </a:p>
                  </a:txBody>
                  <a:tcPr/>
                </a:tc>
                <a:tc>
                  <a:txBody>
                    <a:bodyPr/>
                    <a:lstStyle/>
                    <a:p>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a:t>
              </a:r>
              <a:r>
                <a:rPr lang="en-US" sz="1400" b="1" dirty="0" smtClean="0">
                  <a:solidFill>
                    <a:schemeClr val="bg1"/>
                  </a:solidFill>
                  <a:latin typeface="Consolas" pitchFamily="49" charset="0"/>
                </a:rPr>
                <a:t>if (</a:t>
              </a:r>
              <a:r>
                <a:rPr lang="en-US" sz="1400" dirty="0" smtClean="0">
                  <a:solidFill>
                    <a:schemeClr val="bg1"/>
                  </a:solidFill>
                  <a:latin typeface="Consolas" pitchFamily="49" charset="0"/>
                </a:rPr>
                <a:t>count == </a:t>
              </a:r>
              <a:r>
                <a:rPr lang="en-US" sz="1400"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b="1"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553998"/>
          </a:xfrm>
        </p:spPr>
        <p:txBody>
          <a:bodyPr/>
          <a:lstStyle/>
          <a:p>
            <a:r>
              <a:rPr sz="4000" smtClean="0"/>
              <a:t>ArrayList: Run 3, (-1, null)</a:t>
            </a:r>
            <a:endParaRPr lang="en-US" sz="4000" dirty="0"/>
          </a:p>
        </p:txBody>
      </p:sp>
      <p:graphicFrame>
        <p:nvGraphicFramePr>
          <p:cNvPr id="11" name="Table 10"/>
          <p:cNvGraphicFramePr>
            <a:graphicFrameLocks noGrp="1"/>
          </p:cNvGraphicFramePr>
          <p:nvPr/>
        </p:nvGraphicFramePr>
        <p:xfrm>
          <a:off x="4038600" y="1198880"/>
          <a:ext cx="5105400" cy="169164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 &amp;&amp;</a:t>
                      </a:r>
                      <a:r>
                        <a:rPr lang="en-US" sz="1600" baseline="0" dirty="0" smtClean="0">
                          <a:latin typeface="Consolas" pitchFamily="49" charset="0"/>
                        </a:rPr>
                        <a:t>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bg1"/>
                          </a:solidFill>
                          <a:latin typeface="Consolas" pitchFamily="49" charset="0"/>
                        </a:rPr>
                        <a:t>c&lt;0</a:t>
                      </a:r>
                    </a:p>
                  </a:txBody>
                  <a:tcPr/>
                </a:tc>
                <a:tc>
                  <a:txBody>
                    <a:bodyPr/>
                    <a:lstStyle/>
                    <a:p>
                      <a:r>
                        <a:rPr lang="en-US" sz="1600" b="1" dirty="0" smtClean="0">
                          <a:solidFill>
                            <a:srgbClr val="FF0000"/>
                          </a:solidFill>
                          <a:latin typeface="Consolas" pitchFamily="49" charset="0"/>
                        </a:rPr>
                        <a:t>(-1,null)</a:t>
                      </a:r>
                      <a:endParaRPr lang="en-US" sz="1600" b="1" dirty="0">
                        <a:solidFill>
                          <a:srgbClr val="FF0000"/>
                        </a:solidFill>
                        <a:latin typeface="Consolas" pitchFamily="49" charset="0"/>
                      </a:endParaRPr>
                    </a:p>
                  </a:txBody>
                  <a:tcPr/>
                </a:tc>
                <a:tc>
                  <a:txBody>
                    <a:bodyPr/>
                    <a:lstStyle/>
                    <a:p>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b="1"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553998"/>
          </a:xfrm>
        </p:spPr>
        <p:txBody>
          <a:bodyPr/>
          <a:lstStyle/>
          <a:p>
            <a:r>
              <a:rPr sz="4000" smtClean="0"/>
              <a:t>ArrayList: Run 3, (-1, null)</a:t>
            </a:r>
            <a:endParaRPr lang="en-US" sz="4000" dirty="0"/>
          </a:p>
        </p:txBody>
      </p:sp>
      <p:graphicFrame>
        <p:nvGraphicFramePr>
          <p:cNvPr id="11" name="Table 10"/>
          <p:cNvGraphicFramePr>
            <a:graphicFrameLocks noGrp="1"/>
          </p:cNvGraphicFramePr>
          <p:nvPr/>
        </p:nvGraphicFramePr>
        <p:xfrm>
          <a:off x="4038600" y="1198880"/>
          <a:ext cx="5105400" cy="169164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 &amp;&amp;</a:t>
                      </a:r>
                      <a:r>
                        <a:rPr lang="en-US" sz="1600" baseline="0" dirty="0" smtClean="0">
                          <a:latin typeface="Consolas" pitchFamily="49" charset="0"/>
                        </a:rPr>
                        <a:t>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bg1"/>
                          </a:solidFill>
                          <a:latin typeface="Consolas" pitchFamily="49" charset="0"/>
                        </a:rPr>
                        <a:t>c&lt;0</a:t>
                      </a:r>
                    </a:p>
                  </a:txBody>
                  <a:tcPr/>
                </a:tc>
                <a:tc>
                  <a:txBody>
                    <a:bodyPr/>
                    <a:lstStyle/>
                    <a:p>
                      <a:r>
                        <a:rPr lang="en-US" sz="1600" b="1" dirty="0" smtClean="0">
                          <a:solidFill>
                            <a:srgbClr val="FF0000"/>
                          </a:solidFill>
                          <a:latin typeface="Consolas" pitchFamily="49" charset="0"/>
                        </a:rPr>
                        <a:t>(-1,null)</a:t>
                      </a:r>
                      <a:endParaRPr lang="en-US" sz="1600" b="1" dirty="0">
                        <a:solidFill>
                          <a:srgbClr val="FF0000"/>
                        </a:solidFill>
                        <a:latin typeface="Consolas" pitchFamily="49" charset="0"/>
                      </a:endParaRPr>
                    </a:p>
                  </a:txBody>
                  <a:tcPr/>
                </a:tc>
                <a:tc>
                  <a:txBody>
                    <a:bodyPr/>
                    <a:lstStyle/>
                    <a:p>
                      <a:r>
                        <a:rPr lang="en-US" sz="1600" dirty="0" smtClean="0">
                          <a:latin typeface="Consolas" pitchFamily="49" charset="0"/>
                        </a:rPr>
                        <a:t>c&lt;0</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b="1"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grpSp>
        <p:nvGrpSpPr>
          <p:cNvPr id="5" name="Group 13"/>
          <p:cNvGrpSpPr/>
          <p:nvPr/>
        </p:nvGrpSpPr>
        <p:grpSpPr>
          <a:xfrm>
            <a:off x="3429000" y="3962400"/>
            <a:ext cx="2057400" cy="609600"/>
            <a:chOff x="4572000" y="2362200"/>
            <a:chExt cx="2057400" cy="609600"/>
          </a:xfrm>
        </p:grpSpPr>
        <p:sp>
          <p:nvSpPr>
            <p:cNvPr id="17" name="Rounded Rectangle 16"/>
            <p:cNvSpPr/>
            <p:nvPr/>
          </p:nvSpPr>
          <p:spPr bwMode="auto">
            <a:xfrm>
              <a:off x="4572000" y="2496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8" name="TextBox 17"/>
            <p:cNvSpPr txBox="1"/>
            <p:nvPr/>
          </p:nvSpPr>
          <p:spPr>
            <a:xfrm>
              <a:off x="4572001" y="2362200"/>
              <a:ext cx="1981199" cy="52322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c &lt; 0   </a:t>
              </a:r>
              <a:r>
                <a:rPr lang="en-US" sz="1400" dirty="0" smtClean="0">
                  <a:solidFill>
                    <a:schemeClr val="bg1"/>
                  </a:solidFill>
                  <a:latin typeface="Consolas" pitchFamily="49" charset="0"/>
                  <a:sym typeface="Wingdings" pitchFamily="2" charset="2"/>
                </a:rPr>
                <a:t></a:t>
              </a:r>
              <a:r>
                <a:rPr lang="en-US" sz="1400" dirty="0" smtClean="0">
                  <a:solidFill>
                    <a:schemeClr val="bg1"/>
                  </a:solidFill>
                  <a:latin typeface="Consolas" pitchFamily="49" charset="0"/>
                </a:rPr>
                <a:t>  true</a:t>
              </a:r>
            </a:p>
          </p:txBody>
        </p:sp>
      </p:gr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553998"/>
          </a:xfrm>
        </p:spPr>
        <p:txBody>
          <a:bodyPr/>
          <a:lstStyle/>
          <a:p>
            <a:r>
              <a:rPr sz="4000" smtClean="0"/>
              <a:t>ArrayList: Run 3, (-1, null)</a:t>
            </a:r>
            <a:endParaRPr lang="en-US" sz="4000" dirty="0"/>
          </a:p>
        </p:txBody>
      </p:sp>
      <p:graphicFrame>
        <p:nvGraphicFramePr>
          <p:cNvPr id="11" name="Table 10"/>
          <p:cNvGraphicFramePr>
            <a:graphicFrameLocks noGrp="1"/>
          </p:cNvGraphicFramePr>
          <p:nvPr/>
        </p:nvGraphicFramePr>
        <p:xfrm>
          <a:off x="4038600" y="1198880"/>
          <a:ext cx="5105400" cy="169164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 &amp;&amp;</a:t>
                      </a:r>
                      <a:r>
                        <a:rPr lang="en-US" sz="1600" baseline="0" dirty="0" smtClean="0">
                          <a:latin typeface="Consolas" pitchFamily="49" charset="0"/>
                        </a:rPr>
                        <a:t>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bg1"/>
                          </a:solidFill>
                          <a:latin typeface="Consolas" pitchFamily="49" charset="0"/>
                        </a:rPr>
                        <a:t>c&lt;0</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b="1"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304800"/>
            <a:ext cx="8229600" cy="851338"/>
          </a:xfrm>
          <a:prstGeom prst="rect">
            <a:avLst/>
          </a:prstGeom>
        </p:spPr>
        <p:txBody>
          <a:bodyPr>
            <a:noAutofit/>
          </a:bodyPr>
          <a:lstStyle/>
          <a:p>
            <a:pPr lvl="0" algn="ctr" defTabSz="914400" fontAlgn="base">
              <a:spcBef>
                <a:spcPct val="0"/>
              </a:spcBef>
              <a:spcAft>
                <a:spcPct val="0"/>
              </a:spcAft>
              <a:defRPr/>
            </a:pPr>
            <a:r>
              <a:rPr kumimoji="0" lang="en-US" sz="4000" b="0" i="0" u="none" strike="noStrike" kern="0" cap="none" spc="0" normalizeH="0" baseline="0" noProof="0" dirty="0" err="1" smtClean="0">
                <a:ln>
                  <a:noFill/>
                </a:ln>
                <a:solidFill>
                  <a:srgbClr val="090F14"/>
                </a:solidFill>
                <a:effectLst/>
                <a:uLnTx/>
                <a:uFillTx/>
                <a:latin typeface="Magneto" pitchFamily="82" charset="0"/>
                <a:ea typeface="+mj-ea"/>
                <a:cs typeface="+mj-cs"/>
              </a:rPr>
              <a:t>Pex</a:t>
            </a:r>
            <a:r>
              <a:rPr kumimoji="0" lang="en-US" sz="4000" b="0" i="0" u="none" strike="noStrike" kern="0" cap="none" spc="0" normalizeH="0" baseline="0" noProof="0" dirty="0" smtClean="0">
                <a:ln>
                  <a:noFill/>
                </a:ln>
                <a:solidFill>
                  <a:srgbClr val="090F14"/>
                </a:solidFill>
                <a:effectLst/>
                <a:uLnTx/>
                <a:uFillTx/>
                <a:latin typeface="Magneto" pitchFamily="82" charset="0"/>
                <a:ea typeface="+mj-ea"/>
                <a:cs typeface="+mj-cs"/>
              </a:rPr>
              <a:t> </a:t>
            </a:r>
            <a:r>
              <a:rPr lang="en-US" sz="4000" kern="0" dirty="0" smtClean="0">
                <a:solidFill>
                  <a:srgbClr val="090F14"/>
                </a:solidFill>
                <a:latin typeface="+mj-lt"/>
                <a:ea typeface="+mj-ea"/>
                <a:cs typeface="+mj-cs"/>
              </a:rPr>
              <a:t>–</a:t>
            </a:r>
            <a:r>
              <a:rPr kumimoji="0" lang="en-US" sz="4000" b="0" i="0" u="none" strike="noStrike" kern="0" cap="none" spc="0" normalizeH="0" baseline="0" noProof="0" dirty="0" smtClean="0">
                <a:ln>
                  <a:noFill/>
                </a:ln>
                <a:solidFill>
                  <a:srgbClr val="090F14"/>
                </a:solidFill>
                <a:effectLst/>
                <a:uLnTx/>
                <a:uFillTx/>
                <a:latin typeface="+mj-lt"/>
                <a:ea typeface="+mj-ea"/>
                <a:cs typeface="+mj-cs"/>
              </a:rPr>
              <a:t> </a:t>
            </a:r>
            <a:r>
              <a:rPr lang="en-US" sz="4000" noProof="0" dirty="0" smtClean="0"/>
              <a:t>Test more with less effort</a:t>
            </a:r>
            <a:r>
              <a:rPr kumimoji="0" lang="en-US" sz="4000" b="0" i="0" u="none" strike="noStrike" kern="0" cap="none" spc="0" normalizeH="0" baseline="0" noProof="0" dirty="0" smtClean="0">
                <a:ln>
                  <a:noFill/>
                </a:ln>
                <a:solidFill>
                  <a:srgbClr val="090F14"/>
                </a:solidFill>
                <a:effectLst/>
                <a:uLnTx/>
                <a:uFillTx/>
                <a:latin typeface="+mj-lt"/>
                <a:ea typeface="+mj-ea"/>
                <a:cs typeface="+mj-cs"/>
              </a:rPr>
              <a:t/>
            </a:r>
            <a:br>
              <a:rPr kumimoji="0" lang="en-US" sz="4000" b="0" i="0" u="none" strike="noStrike" kern="0" cap="none" spc="0" normalizeH="0" baseline="0" noProof="0" dirty="0" smtClean="0">
                <a:ln>
                  <a:noFill/>
                </a:ln>
                <a:solidFill>
                  <a:srgbClr val="090F14"/>
                </a:solidFill>
                <a:effectLst/>
                <a:uLnTx/>
                <a:uFillTx/>
                <a:latin typeface="+mj-lt"/>
                <a:ea typeface="+mj-ea"/>
                <a:cs typeface="+mj-cs"/>
              </a:rPr>
            </a:br>
            <a:r>
              <a:rPr kumimoji="0" lang="en-US" sz="4000" b="0" i="0" u="none" strike="noStrike" kern="0" cap="none" spc="0" normalizeH="0" baseline="0" noProof="0" dirty="0" smtClean="0">
                <a:ln>
                  <a:noFill/>
                </a:ln>
                <a:solidFill>
                  <a:srgbClr val="090F14"/>
                </a:solidFill>
                <a:effectLst/>
                <a:uLnTx/>
                <a:uFillTx/>
                <a:latin typeface="+mj-lt"/>
                <a:ea typeface="+mj-ea"/>
                <a:cs typeface="+mj-cs"/>
              </a:rPr>
              <a:t/>
            </a:r>
            <a:br>
              <a:rPr kumimoji="0" lang="en-US" sz="4000" b="0" i="0" u="none" strike="noStrike" kern="0" cap="none" spc="0" normalizeH="0" baseline="0" noProof="0" dirty="0" smtClean="0">
                <a:ln>
                  <a:noFill/>
                </a:ln>
                <a:solidFill>
                  <a:srgbClr val="090F14"/>
                </a:solidFill>
                <a:effectLst/>
                <a:uLnTx/>
                <a:uFillTx/>
                <a:latin typeface="+mj-lt"/>
                <a:ea typeface="+mj-ea"/>
                <a:cs typeface="+mj-cs"/>
              </a:rPr>
            </a:br>
            <a:endParaRPr kumimoji="0" lang="en-US" sz="4000" b="0" i="0" u="none" strike="noStrike" kern="0" cap="none" spc="0" normalizeH="0" baseline="0" noProof="0" dirty="0" smtClean="0">
              <a:ln>
                <a:noFill/>
              </a:ln>
              <a:solidFill>
                <a:srgbClr val="090F14"/>
              </a:solidFill>
              <a:effectLst/>
              <a:uLnTx/>
              <a:uFillTx/>
              <a:latin typeface="+mj-lt"/>
              <a:ea typeface="+mj-ea"/>
              <a:cs typeface="+mj-cs"/>
            </a:endParaRPr>
          </a:p>
        </p:txBody>
      </p:sp>
      <p:sp>
        <p:nvSpPr>
          <p:cNvPr id="3" name="Content Placeholder 2"/>
          <p:cNvSpPr txBox="1">
            <a:spLocks/>
          </p:cNvSpPr>
          <p:nvPr/>
        </p:nvSpPr>
        <p:spPr>
          <a:xfrm>
            <a:off x="762000" y="2209800"/>
            <a:ext cx="8382000" cy="2210862"/>
          </a:xfrm>
          <a:prstGeom prst="rect">
            <a:avLst/>
          </a:prstGeom>
          <a:effectLst/>
        </p:spPr>
        <p:txBody>
          <a:bodyPr>
            <a:noAutofit/>
          </a:bodyPr>
          <a:lstStyle/>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3600" b="0" i="0" u="none" strike="noStrike" kern="0" cap="none" spc="-150" normalizeH="0" baseline="0" noProof="0" dirty="0" smtClean="0">
                <a:ln w="3175">
                  <a:noFill/>
                </a:ln>
                <a:solidFill>
                  <a:schemeClr val="bg1"/>
                </a:solidFill>
                <a:effectLst>
                  <a:outerShdw blurRad="50800" dist="38100" dir="2700000" algn="tl" rotWithShape="0">
                    <a:prstClr val="black">
                      <a:alpha val="40000"/>
                    </a:prstClr>
                  </a:outerShdw>
                </a:effectLst>
                <a:uLnTx/>
                <a:uFillTx/>
                <a:latin typeface="Segoe" pitchFamily="34" charset="0"/>
                <a:ea typeface="+mn-ea"/>
                <a:cs typeface="Arial" charset="0"/>
              </a:rPr>
              <a:t>Reduce testing costs</a:t>
            </a:r>
            <a:endParaRPr lang="en-US" sz="3600" kern="0" spc="-150" dirty="0" smtClean="0">
              <a:ln w="3175">
                <a:noFill/>
              </a:ln>
              <a:solidFill>
                <a:schemeClr val="bg1"/>
              </a:solidFill>
              <a:effectLst>
                <a:outerShdw blurRad="50800" dist="38100" dir="2700000" algn="tl" rotWithShape="0">
                  <a:prstClr val="black">
                    <a:alpha val="40000"/>
                  </a:prstClr>
                </a:outerShdw>
              </a:effectLst>
              <a:latin typeface="Segoe" pitchFamily="34" charset="0"/>
              <a:ea typeface="+mn-ea"/>
              <a:cs typeface="Arial" charset="0"/>
            </a:endParaRPr>
          </a:p>
          <a:p>
            <a:pPr marL="800100" lvl="1" indent="-342900" eaLnBrk="1" hangingPunct="1">
              <a:spcBef>
                <a:spcPct val="20000"/>
              </a:spcBef>
              <a:buFont typeface="Arial" pitchFamily="34" charset="0"/>
              <a:buChar char="•"/>
              <a:defRPr/>
            </a:pPr>
            <a:r>
              <a:rPr kumimoji="0" lang="en-US" sz="3200" b="0" i="0" u="none" strike="noStrike" kern="0" cap="none" spc="-150" normalizeH="0" baseline="0" noProof="0" dirty="0" smtClean="0">
                <a:ln w="3175">
                  <a:noFill/>
                </a:ln>
                <a:solidFill>
                  <a:srgbClr val="0070C0"/>
                </a:solidFill>
                <a:effectLst>
                  <a:outerShdw blurRad="50800" dist="38100" dir="2700000" algn="tl" rotWithShape="0">
                    <a:prstClr val="black">
                      <a:alpha val="40000"/>
                    </a:prstClr>
                  </a:outerShdw>
                </a:effectLst>
                <a:uLnTx/>
                <a:uFillTx/>
                <a:latin typeface="Segoe" pitchFamily="34" charset="0"/>
                <a:ea typeface="+mn-ea"/>
                <a:cs typeface="Arial" charset="0"/>
              </a:rPr>
              <a:t>Automated analysis, reproducible</a:t>
            </a:r>
            <a:r>
              <a:rPr kumimoji="0" lang="en-US" sz="3200" b="0" i="0" u="none" strike="noStrike" kern="0" cap="none" spc="-150" normalizeH="0" noProof="0" dirty="0" smtClean="0">
                <a:ln w="3175">
                  <a:noFill/>
                </a:ln>
                <a:solidFill>
                  <a:srgbClr val="0070C0"/>
                </a:solidFill>
                <a:effectLst>
                  <a:outerShdw blurRad="50800" dist="38100" dir="2700000" algn="tl" rotWithShape="0">
                    <a:prstClr val="black">
                      <a:alpha val="40000"/>
                    </a:prstClr>
                  </a:outerShdw>
                </a:effectLst>
                <a:uLnTx/>
                <a:uFillTx/>
                <a:latin typeface="Segoe" pitchFamily="34" charset="0"/>
                <a:ea typeface="+mn-ea"/>
                <a:cs typeface="Arial" charset="0"/>
              </a:rPr>
              <a:t> results</a:t>
            </a:r>
            <a:endParaRPr kumimoji="0" lang="en-US" sz="3200" b="0" i="0" u="none" strike="noStrike" kern="0" cap="none" spc="-150" normalizeH="0" baseline="0" noProof="0" dirty="0" smtClean="0">
              <a:ln w="3175">
                <a:noFill/>
              </a:ln>
              <a:solidFill>
                <a:srgbClr val="0070C0"/>
              </a:solidFill>
              <a:effectLst>
                <a:outerShdw blurRad="50800" dist="38100" dir="2700000" algn="tl" rotWithShape="0">
                  <a:prstClr val="black">
                    <a:alpha val="40000"/>
                  </a:prstClr>
                </a:outerShdw>
              </a:effectLst>
              <a:uLnTx/>
              <a:uFillTx/>
              <a:latin typeface="Segoe" pitchFamily="34" charset="0"/>
              <a:ea typeface="+mn-ea"/>
              <a:cs typeface="Arial" charset="0"/>
            </a:endParaRP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3600" b="0" i="0" u="none" strike="noStrike" kern="0" cap="none" spc="-150" normalizeH="0" baseline="0" noProof="0" dirty="0" smtClean="0">
                <a:ln w="3175">
                  <a:noFill/>
                </a:ln>
                <a:solidFill>
                  <a:schemeClr val="bg1"/>
                </a:solidFill>
                <a:effectLst>
                  <a:outerShdw blurRad="50800" dist="38100" dir="2700000" algn="tl" rotWithShape="0">
                    <a:prstClr val="black">
                      <a:alpha val="40000"/>
                    </a:prstClr>
                  </a:outerShdw>
                </a:effectLst>
                <a:uLnTx/>
                <a:uFillTx/>
                <a:latin typeface="Segoe" pitchFamily="34" charset="0"/>
                <a:ea typeface="+mn-ea"/>
                <a:cs typeface="Arial" charset="0"/>
              </a:rPr>
              <a:t>Produce more secure</a:t>
            </a:r>
            <a:r>
              <a:rPr kumimoji="0" lang="en-US" sz="3600" b="0" i="0" u="none" strike="noStrike" kern="0" cap="none" spc="-150" normalizeH="0" noProof="0" dirty="0" smtClean="0">
                <a:ln w="3175">
                  <a:noFill/>
                </a:ln>
                <a:solidFill>
                  <a:schemeClr val="bg1"/>
                </a:solidFill>
                <a:effectLst>
                  <a:outerShdw blurRad="50800" dist="38100" dir="2700000" algn="tl" rotWithShape="0">
                    <a:prstClr val="black">
                      <a:alpha val="40000"/>
                    </a:prstClr>
                  </a:outerShdw>
                </a:effectLst>
                <a:uLnTx/>
                <a:uFillTx/>
                <a:latin typeface="Segoe" pitchFamily="34" charset="0"/>
                <a:ea typeface="+mn-ea"/>
                <a:cs typeface="Arial" charset="0"/>
              </a:rPr>
              <a:t> software</a:t>
            </a:r>
            <a:endParaRPr kumimoji="0" lang="en-US" sz="3600" b="0" i="0" u="none" strike="noStrike" kern="0" cap="none" spc="-150" normalizeH="0" baseline="0" noProof="0" dirty="0" smtClean="0">
              <a:ln w="3175">
                <a:noFill/>
              </a:ln>
              <a:solidFill>
                <a:schemeClr val="bg1"/>
              </a:solidFill>
              <a:effectLst>
                <a:outerShdw blurRad="50800" dist="38100" dir="2700000" algn="tl" rotWithShape="0">
                  <a:prstClr val="black">
                    <a:alpha val="40000"/>
                  </a:prstClr>
                </a:outerShdw>
              </a:effectLst>
              <a:uLnTx/>
              <a:uFillTx/>
              <a:latin typeface="Segoe" pitchFamily="34" charset="0"/>
              <a:ea typeface="+mn-ea"/>
              <a:cs typeface="Arial" charset="0"/>
            </a:endParaRPr>
          </a:p>
          <a:p>
            <a:pPr marL="800100" lvl="1" indent="-342900" eaLnBrk="1" hangingPunct="1">
              <a:spcBef>
                <a:spcPct val="20000"/>
              </a:spcBef>
              <a:buFont typeface="Arial" pitchFamily="34" charset="0"/>
              <a:buChar char="•"/>
              <a:defRPr/>
            </a:pPr>
            <a:r>
              <a:rPr lang="en-US" sz="3200" kern="0" spc="-150" dirty="0" smtClean="0">
                <a:ln w="3175">
                  <a:noFill/>
                </a:ln>
                <a:solidFill>
                  <a:srgbClr val="0070C0"/>
                </a:solidFill>
                <a:effectLst>
                  <a:outerShdw blurRad="50800" dist="38100" dir="2700000" algn="tl" rotWithShape="0">
                    <a:prstClr val="black">
                      <a:alpha val="40000"/>
                    </a:prstClr>
                  </a:outerShdw>
                </a:effectLst>
                <a:latin typeface="Segoe" pitchFamily="34" charset="0"/>
                <a:ea typeface="+mn-ea"/>
                <a:cs typeface="Arial" charset="0"/>
              </a:rPr>
              <a:t>White-box code analysis</a:t>
            </a:r>
            <a:endParaRPr kumimoji="0" lang="en-US" sz="3200" b="0" i="0" u="none" strike="noStrike" kern="0" cap="none" spc="-150" normalizeH="0" baseline="0" noProof="0" dirty="0" smtClean="0">
              <a:ln w="3175">
                <a:noFill/>
              </a:ln>
              <a:solidFill>
                <a:srgbClr val="0070C0"/>
              </a:solidFill>
              <a:effectLst>
                <a:outerShdw blurRad="50800" dist="38100" dir="2700000" algn="tl" rotWithShape="0">
                  <a:prstClr val="black">
                    <a:alpha val="40000"/>
                  </a:prstClr>
                </a:outerShdw>
              </a:effectLst>
              <a:uLnTx/>
              <a:uFillTx/>
              <a:latin typeface="Segoe" pitchFamily="34" charset="0"/>
              <a:ea typeface="+mn-ea"/>
              <a:cs typeface="Arial" charset="0"/>
            </a:endParaRPr>
          </a:p>
          <a:p>
            <a:pPr marL="342900" lvl="0" indent="-342900" eaLnBrk="1" hangingPunct="1">
              <a:spcBef>
                <a:spcPct val="20000"/>
              </a:spcBef>
              <a:buFont typeface="Arial" pitchFamily="34" charset="0"/>
              <a:buChar char="•"/>
              <a:defRPr/>
            </a:pPr>
            <a:r>
              <a:rPr lang="en-US" sz="3600" kern="0" spc="-150" dirty="0" smtClean="0">
                <a:ln w="3175">
                  <a:noFill/>
                </a:ln>
                <a:solidFill>
                  <a:schemeClr val="bg1"/>
                </a:solidFill>
                <a:effectLst>
                  <a:outerShdw blurRad="50800" dist="38100" dir="2700000" algn="tl" rotWithShape="0">
                    <a:prstClr val="black">
                      <a:alpha val="40000"/>
                    </a:prstClr>
                  </a:outerShdw>
                </a:effectLst>
                <a:latin typeface="Segoe" pitchFamily="34" charset="0"/>
                <a:cs typeface="Arial" charset="0"/>
              </a:rPr>
              <a:t>Produce more reliable software</a:t>
            </a:r>
          </a:p>
          <a:p>
            <a:pPr marL="800100" lvl="1" indent="-342900" eaLnBrk="1" hangingPunct="1">
              <a:spcBef>
                <a:spcPct val="20000"/>
              </a:spcBef>
              <a:buFont typeface="Arial" pitchFamily="34" charset="0"/>
              <a:buChar char="•"/>
              <a:defRPr/>
            </a:pPr>
            <a:r>
              <a:rPr lang="en-US" sz="3200" kern="0" spc="-150" dirty="0" smtClean="0">
                <a:ln w="3175">
                  <a:noFill/>
                </a:ln>
                <a:solidFill>
                  <a:srgbClr val="0070C0"/>
                </a:solidFill>
                <a:effectLst>
                  <a:outerShdw blurRad="50800" dist="38100" dir="2700000" algn="tl" rotWithShape="0">
                    <a:prstClr val="black">
                      <a:alpha val="40000"/>
                    </a:prstClr>
                  </a:outerShdw>
                </a:effectLst>
                <a:latin typeface="Segoe" pitchFamily="34" charset="0"/>
                <a:cs typeface="Arial" charset="0"/>
              </a:rPr>
              <a:t>Analysis based on</a:t>
            </a:r>
            <a:br>
              <a:rPr lang="en-US" sz="3200" kern="0" spc="-150" dirty="0" smtClean="0">
                <a:ln w="3175">
                  <a:noFill/>
                </a:ln>
                <a:solidFill>
                  <a:srgbClr val="0070C0"/>
                </a:solidFill>
                <a:effectLst>
                  <a:outerShdw blurRad="50800" dist="38100" dir="2700000" algn="tl" rotWithShape="0">
                    <a:prstClr val="black">
                      <a:alpha val="40000"/>
                    </a:prstClr>
                  </a:outerShdw>
                </a:effectLst>
                <a:latin typeface="Segoe" pitchFamily="34" charset="0"/>
                <a:cs typeface="Arial" charset="0"/>
              </a:rPr>
            </a:br>
            <a:r>
              <a:rPr lang="en-US" sz="3200" kern="0" spc="-150" dirty="0" smtClean="0">
                <a:ln w="3175">
                  <a:noFill/>
                </a:ln>
                <a:solidFill>
                  <a:srgbClr val="0070C0"/>
                </a:solidFill>
                <a:effectLst>
                  <a:outerShdw blurRad="50800" dist="38100" dir="2700000" algn="tl" rotWithShape="0">
                    <a:prstClr val="black">
                      <a:alpha val="40000"/>
                    </a:prstClr>
                  </a:outerShdw>
                </a:effectLst>
                <a:latin typeface="Segoe" pitchFamily="34" charset="0"/>
                <a:cs typeface="Arial" charset="0"/>
              </a:rPr>
              <a:t>contracts written as code</a:t>
            </a:r>
          </a:p>
        </p:txBody>
      </p:sp>
      <p:sp>
        <p:nvSpPr>
          <p:cNvPr id="4" name="Slide Number Placeholder 4"/>
          <p:cNvSpPr>
            <a:spLocks noGrp="1"/>
          </p:cNvSpPr>
          <p:nvPr>
            <p:ph type="sldNum" sz="quarter" idx="4294967295"/>
          </p:nvPr>
        </p:nvSpPr>
        <p:spPr>
          <a:xfrm>
            <a:off x="7010400" y="6356350"/>
            <a:ext cx="2133600" cy="365125"/>
          </a:xfrm>
          <a:prstGeom prst="rect">
            <a:avLst/>
          </a:prstGeom>
        </p:spPr>
        <p:txBody>
          <a:bodyPr/>
          <a:lstStyle/>
          <a:p>
            <a:pPr>
              <a:defRPr/>
            </a:pPr>
            <a:fld id="{53B4BE8B-82E4-476B-B441-6BD86FD886FF}" type="slidenum">
              <a:rPr lang="en-US" smtClean="0"/>
              <a:pPr>
                <a:defRPr/>
              </a:pPr>
              <a:t>17</a:t>
            </a:fld>
            <a:endParaRPr lang="en-US" dirty="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t>Z3 &amp; Test case generation</a:t>
            </a:r>
            <a:endParaRPr spc="-167">
              <a:solidFill>
                <a:schemeClr val="accent1"/>
              </a:solidFill>
              <a:effectLst>
                <a:outerShdw blurRad="50800" dist="38100" dir="2700000" algn="tl" rotWithShape="0">
                  <a:prstClr val="black">
                    <a:alpha val="61000"/>
                  </a:prstClr>
                </a:outerShdw>
              </a:effectLst>
            </a:endParaRPr>
          </a:p>
        </p:txBody>
      </p:sp>
      <p:sp>
        <p:nvSpPr>
          <p:cNvPr id="3" name="Text Placeholder 2"/>
          <p:cNvSpPr>
            <a:spLocks noGrp="1"/>
          </p:cNvSpPr>
          <p:nvPr>
            <p:ph type="body" sz="quarter" idx="4294967295"/>
          </p:nvPr>
        </p:nvSpPr>
        <p:spPr>
          <a:xfrm>
            <a:off x="381000" y="1425200"/>
            <a:ext cx="8382000" cy="4819781"/>
          </a:xfrm>
        </p:spPr>
        <p:txBody>
          <a:bodyPr/>
          <a:lstStyle/>
          <a:p>
            <a:pPr>
              <a:lnSpc>
                <a:spcPct val="90000"/>
              </a:lnSpc>
            </a:pPr>
            <a:r>
              <a:rPr lang="en-US" sz="3200" dirty="0" smtClean="0"/>
              <a:t>Formulas may be a big conjunction</a:t>
            </a:r>
          </a:p>
          <a:p>
            <a:pPr lvl="1"/>
            <a:r>
              <a:rPr lang="en-US" sz="2800" dirty="0" smtClean="0"/>
              <a:t>Pre-processing step</a:t>
            </a:r>
          </a:p>
          <a:p>
            <a:pPr lvl="1"/>
            <a:r>
              <a:rPr lang="en-US" sz="2800" dirty="0" smtClean="0"/>
              <a:t>Eliminate variables and simplify input format</a:t>
            </a:r>
          </a:p>
          <a:p>
            <a:r>
              <a:rPr lang="en-US" sz="3200" dirty="0" smtClean="0"/>
              <a:t>Incremental: solve several similar formulas</a:t>
            </a:r>
          </a:p>
          <a:p>
            <a:pPr lvl="1"/>
            <a:r>
              <a:rPr lang="en-US" sz="2800" dirty="0" smtClean="0"/>
              <a:t>New constraints are asserted.</a:t>
            </a:r>
          </a:p>
          <a:p>
            <a:pPr lvl="1"/>
            <a:r>
              <a:rPr lang="en-US" sz="2800" b="1" dirty="0" smtClean="0"/>
              <a:t>push </a:t>
            </a:r>
            <a:r>
              <a:rPr lang="en-US" sz="2800" dirty="0" smtClean="0"/>
              <a:t>and </a:t>
            </a:r>
            <a:r>
              <a:rPr lang="en-US" sz="2800" b="1" dirty="0" smtClean="0"/>
              <a:t>pop</a:t>
            </a:r>
            <a:r>
              <a:rPr lang="en-US" sz="2800" dirty="0" smtClean="0"/>
              <a:t>: (user) backtracking</a:t>
            </a:r>
          </a:p>
          <a:p>
            <a:pPr lvl="1"/>
            <a:r>
              <a:rPr lang="en-US" sz="2800" dirty="0" smtClean="0"/>
              <a:t>Lemma reuse</a:t>
            </a:r>
          </a:p>
          <a:p>
            <a:r>
              <a:rPr lang="en-US" sz="3200" dirty="0" smtClean="0"/>
              <a:t>“Small Models”</a:t>
            </a:r>
          </a:p>
          <a:p>
            <a:pPr lvl="1"/>
            <a:r>
              <a:rPr lang="en-US" sz="2800" dirty="0" smtClean="0"/>
              <a:t>Given a formula </a:t>
            </a:r>
            <a:r>
              <a:rPr lang="en-US" sz="2800" i="1" dirty="0" smtClean="0"/>
              <a:t>F</a:t>
            </a:r>
            <a:r>
              <a:rPr lang="en-US" sz="2800" dirty="0" smtClean="0"/>
              <a:t>, find a model </a:t>
            </a:r>
            <a:r>
              <a:rPr lang="en-US" sz="2800" i="1" dirty="0" smtClean="0"/>
              <a:t>M</a:t>
            </a:r>
            <a:r>
              <a:rPr lang="en-US" sz="2800" dirty="0" smtClean="0"/>
              <a:t>, that minimizes the value of the variables </a:t>
            </a:r>
            <a:r>
              <a:rPr lang="en-US" sz="2800" i="1" dirty="0" smtClean="0"/>
              <a:t>x</a:t>
            </a:r>
            <a:r>
              <a:rPr lang="en-US" sz="2800" i="1" baseline="-25000" dirty="0" smtClean="0"/>
              <a:t>0 </a:t>
            </a:r>
            <a:r>
              <a:rPr lang="en-US" sz="2800" i="1" dirty="0" smtClean="0"/>
              <a:t>… </a:t>
            </a:r>
            <a:r>
              <a:rPr lang="en-US" sz="2800" i="1" dirty="0" err="1" smtClean="0"/>
              <a:t>x</a:t>
            </a:r>
            <a:r>
              <a:rPr lang="en-US" sz="2800" i="1" baseline="-25000" dirty="0" err="1" smtClean="0"/>
              <a:t>n</a:t>
            </a:r>
            <a:endParaRPr lang="en-US" sz="2800" dirty="0" smtClean="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smtClean="0"/>
              <a:t>White box testing in practice</a:t>
            </a:r>
            <a:endParaRPr lang="en-US" b="1" dirty="0"/>
          </a:p>
        </p:txBody>
      </p:sp>
      <p:sp>
        <p:nvSpPr>
          <p:cNvPr id="3" name="Content Placeholder 2"/>
          <p:cNvSpPr>
            <a:spLocks noGrp="1"/>
          </p:cNvSpPr>
          <p:nvPr>
            <p:ph idx="1"/>
          </p:nvPr>
        </p:nvSpPr>
        <p:spPr>
          <a:xfrm>
            <a:off x="381000" y="1751538"/>
            <a:ext cx="8382000" cy="2210862"/>
          </a:xfrm>
        </p:spPr>
        <p:txBody>
          <a:bodyPr>
            <a:noAutofit/>
          </a:bodyPr>
          <a:lstStyle/>
          <a:p>
            <a:pPr>
              <a:buNone/>
            </a:pPr>
            <a:r>
              <a:rPr lang="en-US" sz="3600" b="1" dirty="0" smtClean="0"/>
              <a:t>How to test this code?</a:t>
            </a:r>
          </a:p>
          <a:p>
            <a:pPr>
              <a:buNone/>
            </a:pPr>
            <a:r>
              <a:rPr lang="en-US" sz="2800" dirty="0" smtClean="0"/>
              <a:t>(Real code from .NET base class libraries.)</a:t>
            </a:r>
          </a:p>
        </p:txBody>
      </p:sp>
      <p:sp>
        <p:nvSpPr>
          <p:cNvPr id="5" name="Slide Number Placeholder 4"/>
          <p:cNvSpPr>
            <a:spLocks noGrp="1"/>
          </p:cNvSpPr>
          <p:nvPr>
            <p:ph type="sldNum" sz="quarter" idx="4294967295"/>
          </p:nvPr>
        </p:nvSpPr>
        <p:spPr>
          <a:xfrm>
            <a:off x="7010400" y="6356350"/>
            <a:ext cx="2133600" cy="365125"/>
          </a:xfrm>
          <a:prstGeom prst="rect">
            <a:avLst/>
          </a:prstGeom>
        </p:spPr>
        <p:txBody>
          <a:bodyPr/>
          <a:lstStyle/>
          <a:p>
            <a:pPr>
              <a:defRPr/>
            </a:pPr>
            <a:fld id="{53B4BE8B-82E4-476B-B441-6BD86FD886FF}" type="slidenum">
              <a:rPr lang="en-US" smtClean="0"/>
              <a:pPr>
                <a:defRPr/>
              </a:pPr>
              <a:t>19</a:t>
            </a:fld>
            <a:endParaRPr lang="en-US" dirty="0"/>
          </a:p>
        </p:txBody>
      </p:sp>
      <p:pic>
        <p:nvPicPr>
          <p:cNvPr id="2050" name="Picture 2"/>
          <p:cNvPicPr>
            <a:picLocks noChangeAspect="1" noChangeArrowheads="1"/>
          </p:cNvPicPr>
          <p:nvPr/>
        </p:nvPicPr>
        <p:blipFill>
          <a:blip r:embed="rId3"/>
          <a:srcRect r="1067"/>
          <a:stretch>
            <a:fillRect/>
          </a:stretch>
        </p:blipFill>
        <p:spPr bwMode="auto">
          <a:xfrm>
            <a:off x="342900" y="3048000"/>
            <a:ext cx="8481060" cy="2638425"/>
          </a:xfrm>
          <a:prstGeom prst="rect">
            <a:avLst/>
          </a:prstGeom>
          <a:noFill/>
          <a:ln w="3175">
            <a:solidFill>
              <a:schemeClr val="tx1"/>
            </a:solidFill>
            <a:miter lim="800000"/>
            <a:headEnd/>
            <a:tailEnd/>
          </a:ln>
          <a:effectLst>
            <a:outerShdw blurRad="50800" dist="38100" dir="2700000" algn="tl" rotWithShape="0">
              <a:prstClr val="black">
                <a:alpha val="40000"/>
              </a:prstClr>
            </a:outerShdw>
          </a:effectLst>
        </p:spPr>
      </p:pic>
      <p:sp>
        <p:nvSpPr>
          <p:cNvPr id="9" name="Rounded Rectangle 8"/>
          <p:cNvSpPr/>
          <p:nvPr/>
        </p:nvSpPr>
        <p:spPr bwMode="auto">
          <a:xfrm>
            <a:off x="609600" y="5334000"/>
            <a:ext cx="1371600" cy="228600"/>
          </a:xfrm>
          <a:prstGeom prst="roundRect">
            <a:avLst/>
          </a:prstGeom>
          <a:noFill/>
          <a:ln w="25400">
            <a:solidFill>
              <a:srgbClr val="FF0000"/>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Rounded Rectangle 7"/>
          <p:cNvSpPr/>
          <p:nvPr/>
        </p:nvSpPr>
        <p:spPr bwMode="auto">
          <a:xfrm>
            <a:off x="914400" y="3200400"/>
            <a:ext cx="2286000" cy="228600"/>
          </a:xfrm>
          <a:prstGeom prst="roundRect">
            <a:avLst/>
          </a:prstGeom>
          <a:noFill/>
          <a:ln w="25400">
            <a:solidFill>
              <a:srgbClr val="FF0000"/>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What is </a:t>
            </a:r>
            <a:r>
              <a:rPr smtClean="0">
                <a:latin typeface="Magneto" pitchFamily="82" charset="0"/>
              </a:rPr>
              <a:t>Pex</a:t>
            </a:r>
            <a:endParaRPr lang="en-US" dirty="0">
              <a:latin typeface="Magneto" pitchFamily="82" charset="0"/>
            </a:endParaRPr>
          </a:p>
        </p:txBody>
      </p:sp>
      <p:sp>
        <p:nvSpPr>
          <p:cNvPr id="3" name="Content Placeholder 2"/>
          <p:cNvSpPr>
            <a:spLocks noGrp="1"/>
          </p:cNvSpPr>
          <p:nvPr>
            <p:ph idx="1"/>
          </p:nvPr>
        </p:nvSpPr>
        <p:spPr>
          <a:xfrm>
            <a:off x="381000" y="1411552"/>
            <a:ext cx="8382000" cy="3631763"/>
          </a:xfrm>
        </p:spPr>
        <p:txBody>
          <a:bodyPr/>
          <a:lstStyle/>
          <a:p>
            <a:r>
              <a:rPr lang="en-US" sz="2800" dirty="0" smtClean="0"/>
              <a:t>Test input generator</a:t>
            </a:r>
          </a:p>
          <a:p>
            <a:pPr lvl="1"/>
            <a:r>
              <a:rPr sz="2400" smtClean="0"/>
              <a:t>Pex starts from parameterized unit tests</a:t>
            </a:r>
          </a:p>
          <a:p>
            <a:pPr lvl="1"/>
            <a:r>
              <a:rPr sz="2400" smtClean="0"/>
              <a:t>Generated tests are emitted as traditional unit tests</a:t>
            </a:r>
          </a:p>
          <a:p>
            <a:pPr lvl="1"/>
            <a:endParaRPr sz="2400" smtClean="0"/>
          </a:p>
          <a:p>
            <a:r>
              <a:rPr lang="en-US" sz="2800" dirty="0" smtClean="0"/>
              <a:t>Dynamic symbolic execution framework</a:t>
            </a:r>
          </a:p>
          <a:p>
            <a:pPr lvl="1"/>
            <a:r>
              <a:rPr lang="en-US" sz="2400" dirty="0" smtClean="0"/>
              <a:t>Analysis of </a:t>
            </a:r>
            <a:r>
              <a:rPr sz="2400" smtClean="0"/>
              <a:t>.NET instructions (</a:t>
            </a:r>
            <a:r>
              <a:rPr lang="en-US" sz="2400" dirty="0" err="1" smtClean="0"/>
              <a:t>bytecode</a:t>
            </a:r>
            <a:r>
              <a:rPr sz="2400" smtClean="0"/>
              <a:t>)</a:t>
            </a:r>
            <a:endParaRPr lang="en-US" sz="2400" dirty="0" smtClean="0"/>
          </a:p>
          <a:p>
            <a:pPr lvl="1"/>
            <a:r>
              <a:rPr lang="en-US" dirty="0" smtClean="0"/>
              <a:t>Instrumentation happens automatically at JIT time</a:t>
            </a:r>
            <a:endParaRPr lang="en-US" sz="2400" dirty="0" smtClean="0"/>
          </a:p>
          <a:p>
            <a:pPr lvl="1"/>
            <a:r>
              <a:rPr lang="en-US" sz="2400" dirty="0" smtClean="0"/>
              <a:t>Using SMT-solver Z3 to check </a:t>
            </a:r>
            <a:r>
              <a:rPr lang="en-US" sz="2400" dirty="0" err="1" smtClean="0"/>
              <a:t>satisfiability</a:t>
            </a:r>
            <a:r>
              <a:rPr lang="en-US" sz="2400" dirty="0" smtClean="0"/>
              <a:t> and generate models = test inputs</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None/>
            </a:pPr>
            <a:endParaRPr lang="en-US" sz="3600" b="1" dirty="0" smtClean="0"/>
          </a:p>
        </p:txBody>
      </p:sp>
      <p:sp>
        <p:nvSpPr>
          <p:cNvPr id="5" name="Slide Number Placeholder 4"/>
          <p:cNvSpPr>
            <a:spLocks noGrp="1"/>
          </p:cNvSpPr>
          <p:nvPr>
            <p:ph type="sldNum" sz="quarter" idx="4294967295"/>
          </p:nvPr>
        </p:nvSpPr>
        <p:spPr>
          <a:xfrm>
            <a:off x="7010400" y="6356350"/>
            <a:ext cx="2133600" cy="365125"/>
          </a:xfrm>
          <a:prstGeom prst="rect">
            <a:avLst/>
          </a:prstGeom>
        </p:spPr>
        <p:txBody>
          <a:bodyPr/>
          <a:lstStyle/>
          <a:p>
            <a:pPr>
              <a:defRPr/>
            </a:pPr>
            <a:fld id="{53B4BE8B-82E4-476B-B441-6BD86FD886FF}" type="slidenum">
              <a:rPr lang="en-US" smtClean="0"/>
              <a:pPr>
                <a:defRPr/>
              </a:pPr>
              <a:t>20</a:t>
            </a:fld>
            <a:endParaRPr lang="en-US" dirty="0"/>
          </a:p>
        </p:txBody>
      </p:sp>
      <p:pic>
        <p:nvPicPr>
          <p:cNvPr id="1026" name="Picture 2"/>
          <p:cNvPicPr>
            <a:picLocks noChangeAspect="1" noChangeArrowheads="1"/>
          </p:cNvPicPr>
          <p:nvPr/>
        </p:nvPicPr>
        <p:blipFill>
          <a:blip r:embed="rId2"/>
          <a:srcRect r="28691" b="32542"/>
          <a:stretch>
            <a:fillRect/>
          </a:stretch>
        </p:blipFill>
        <p:spPr bwMode="auto">
          <a:xfrm>
            <a:off x="381000" y="1371600"/>
            <a:ext cx="8402645" cy="4928267"/>
          </a:xfrm>
          <a:prstGeom prst="rect">
            <a:avLst/>
          </a:prstGeom>
          <a:noFill/>
          <a:ln w="3175">
            <a:solidFill>
              <a:schemeClr val="tx1"/>
            </a:solidFill>
            <a:miter lim="800000"/>
            <a:headEnd/>
            <a:tailEnd/>
          </a:ln>
          <a:effectLst>
            <a:outerShdw blurRad="50800" dist="38100" dir="2700000" algn="tl" rotWithShape="0">
              <a:prstClr val="black">
                <a:alpha val="40000"/>
              </a:prstClr>
            </a:outerShdw>
          </a:effectLst>
        </p:spPr>
      </p:pic>
      <p:sp>
        <p:nvSpPr>
          <p:cNvPr id="7" name="Rounded Rectangle 6"/>
          <p:cNvSpPr/>
          <p:nvPr/>
        </p:nvSpPr>
        <p:spPr bwMode="auto">
          <a:xfrm>
            <a:off x="1905000" y="1828800"/>
            <a:ext cx="1371600" cy="228600"/>
          </a:xfrm>
          <a:prstGeom prst="roundRect">
            <a:avLst/>
          </a:prstGeom>
          <a:noFill/>
          <a:ln w="25400">
            <a:solidFill>
              <a:srgbClr val="FF0000"/>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Rounded Rectangle 7"/>
          <p:cNvSpPr/>
          <p:nvPr/>
        </p:nvSpPr>
        <p:spPr bwMode="auto">
          <a:xfrm>
            <a:off x="1828800" y="5181600"/>
            <a:ext cx="7086600" cy="304800"/>
          </a:xfrm>
          <a:prstGeom prst="roundRect">
            <a:avLst/>
          </a:prstGeom>
          <a:noFill/>
          <a:ln w="25400">
            <a:solidFill>
              <a:srgbClr val="FF0000"/>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pic>
        <p:nvPicPr>
          <p:cNvPr id="9" name="Picture 3"/>
          <p:cNvPicPr>
            <a:picLocks noChangeAspect="1" noChangeArrowheads="1"/>
          </p:cNvPicPr>
          <p:nvPr/>
        </p:nvPicPr>
        <p:blipFill>
          <a:blip r:embed="rId3"/>
          <a:srcRect/>
          <a:stretch>
            <a:fillRect/>
          </a:stretch>
        </p:blipFill>
        <p:spPr bwMode="auto">
          <a:xfrm>
            <a:off x="1819275" y="3810000"/>
            <a:ext cx="7248525" cy="2295525"/>
          </a:xfrm>
          <a:prstGeom prst="rect">
            <a:avLst/>
          </a:prstGeom>
          <a:noFill/>
          <a:ln w="6350">
            <a:solidFill>
              <a:schemeClr val="bg1"/>
            </a:solidFill>
            <a:miter lim="800000"/>
            <a:headEnd/>
            <a:tailEnd/>
          </a:ln>
          <a:effectLst>
            <a:outerShdw blurRad="50800" dist="165100" dir="2700000" algn="tl" rotWithShape="0">
              <a:prstClr val="black">
                <a:alpha val="40000"/>
              </a:prstClr>
            </a:outerShdw>
          </a:effectLst>
        </p:spPr>
      </p:pic>
      <p:sp>
        <p:nvSpPr>
          <p:cNvPr id="10" name="Rounded Rectangle 9"/>
          <p:cNvSpPr/>
          <p:nvPr/>
        </p:nvSpPr>
        <p:spPr bwMode="auto">
          <a:xfrm>
            <a:off x="1524000" y="3581400"/>
            <a:ext cx="7086600" cy="609600"/>
          </a:xfrm>
          <a:prstGeom prst="roundRect">
            <a:avLst/>
          </a:prstGeom>
          <a:noFill/>
          <a:ln w="25400">
            <a:solidFill>
              <a:srgbClr val="FF0000"/>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 name="Rounded Rectangle 10"/>
          <p:cNvSpPr/>
          <p:nvPr/>
        </p:nvSpPr>
        <p:spPr bwMode="auto">
          <a:xfrm>
            <a:off x="2362200" y="5562600"/>
            <a:ext cx="6781800" cy="228600"/>
          </a:xfrm>
          <a:prstGeom prst="roundRect">
            <a:avLst/>
          </a:prstGeom>
          <a:noFill/>
          <a:ln w="25400">
            <a:solidFill>
              <a:srgbClr val="FF0000"/>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2" name="Title 1"/>
          <p:cNvSpPr>
            <a:spLocks noGrp="1"/>
          </p:cNvSpPr>
          <p:nvPr>
            <p:ph type="title"/>
          </p:nvPr>
        </p:nvSpPr>
        <p:spPr>
          <a:xfrm>
            <a:off x="457200" y="304800"/>
            <a:ext cx="8229600" cy="1143000"/>
          </a:xfrm>
        </p:spPr>
        <p:txBody>
          <a:bodyPr>
            <a:normAutofit/>
          </a:bodyPr>
          <a:lstStyle/>
          <a:p>
            <a:r>
              <a:rPr smtClean="0"/>
              <a:t>White box testing in practice</a:t>
            </a:r>
            <a:endParaRPr lang="en-US"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0" grpId="1" animBg="1"/>
      <p:bldP spid="11" grpId="0" animBg="1"/>
      <p:bldP spid="11"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2"/>
          <a:srcRect/>
          <a:stretch>
            <a:fillRect/>
          </a:stretch>
        </p:blipFill>
        <p:spPr bwMode="auto">
          <a:xfrm>
            <a:off x="304800" y="1295400"/>
            <a:ext cx="6143625" cy="4114800"/>
          </a:xfrm>
          <a:prstGeom prst="rect">
            <a:avLst/>
          </a:prstGeom>
          <a:noFill/>
          <a:ln w="9525">
            <a:noFill/>
            <a:miter lim="800000"/>
            <a:headEnd/>
            <a:tailEnd/>
          </a:ln>
          <a:effectLst/>
        </p:spPr>
      </p:pic>
      <p:sp>
        <p:nvSpPr>
          <p:cNvPr id="3" name="Title 1"/>
          <p:cNvSpPr txBox="1">
            <a:spLocks/>
          </p:cNvSpPr>
          <p:nvPr/>
        </p:nvSpPr>
        <p:spPr>
          <a:xfrm>
            <a:off x="381000" y="685800"/>
            <a:ext cx="8763000" cy="1495794"/>
          </a:xfrm>
          <a:prstGeom prst="rect">
            <a:avLst/>
          </a:prstGeom>
        </p:spPr>
        <p:txBody>
          <a:bodyPr/>
          <a:lstStyle/>
          <a:p>
            <a:pPr lvl="0" algn="ctr" eaLnBrk="1" hangingPunct="1">
              <a:defRPr/>
            </a:pPr>
            <a:endParaRPr kumimoji="0" lang="en-US" sz="3200" b="0" i="0" u="none" strike="noStrike" kern="0" cap="none" spc="0" normalizeH="0" baseline="0" noProof="0" dirty="0">
              <a:ln>
                <a:noFill/>
              </a:ln>
              <a:solidFill>
                <a:srgbClr val="090F14"/>
              </a:solidFill>
              <a:effectLst/>
              <a:uLnTx/>
              <a:uFillTx/>
              <a:latin typeface="+mj-lt"/>
              <a:ea typeface="+mj-ea"/>
              <a:cs typeface="+mj-cs"/>
            </a:endParaRPr>
          </a:p>
        </p:txBody>
      </p:sp>
      <p:sp>
        <p:nvSpPr>
          <p:cNvPr id="4" name="Rounded Rectangle 3"/>
          <p:cNvSpPr/>
          <p:nvPr/>
        </p:nvSpPr>
        <p:spPr bwMode="auto">
          <a:xfrm>
            <a:off x="3962400" y="2914650"/>
            <a:ext cx="838200" cy="304800"/>
          </a:xfrm>
          <a:prstGeom prst="roundRect">
            <a:avLst>
              <a:gd name="adj" fmla="val 32468"/>
            </a:avLst>
          </a:prstGeom>
          <a:solidFill>
            <a:srgbClr val="FF0000">
              <a:alpha val="10196"/>
            </a:srgbClr>
          </a:solidFill>
          <a:ln w="63500">
            <a:solidFill>
              <a:srgbClr val="FF0000"/>
            </a:solidFill>
            <a:headEnd type="none" w="med" len="med"/>
            <a:tailEnd type="none" w="med" len="med"/>
          </a:ln>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5" name="Rounded Rectangle 4"/>
          <p:cNvSpPr/>
          <p:nvPr/>
        </p:nvSpPr>
        <p:spPr bwMode="auto">
          <a:xfrm>
            <a:off x="5791200" y="3657600"/>
            <a:ext cx="2209800" cy="2057400"/>
          </a:xfrm>
          <a:prstGeom prst="roundRect">
            <a:avLst>
              <a:gd name="adj" fmla="val 6963"/>
            </a:avLst>
          </a:prstGeom>
          <a:solidFill>
            <a:schemeClr val="tx1"/>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9728" tIns="0" rIns="109728" bIns="54864" numCol="1" rtlCol="0" anchor="t" anchorCtr="0" compatLnSpc="1">
            <a:prstTxWarp prst="textNoShape">
              <a:avLst/>
            </a:prstTxWarp>
          </a:bodyPr>
          <a:lstStyle/>
          <a:p>
            <a:pPr defTabSz="1096963" fontAlgn="base">
              <a:spcBef>
                <a:spcPct val="0"/>
              </a:spcBef>
              <a:spcAft>
                <a:spcPct val="0"/>
              </a:spcAft>
            </a:pPr>
            <a:r>
              <a:rPr lang="en-US" sz="1800" dirty="0" smtClean="0">
                <a:solidFill>
                  <a:srgbClr val="002060"/>
                </a:solidFill>
              </a:rPr>
              <a:t>Test input, generated by Pex</a:t>
            </a:r>
          </a:p>
        </p:txBody>
      </p:sp>
      <p:cxnSp>
        <p:nvCxnSpPr>
          <p:cNvPr id="8" name="Shape 7"/>
          <p:cNvCxnSpPr>
            <a:stCxn id="12" idx="1"/>
            <a:endCxn id="4" idx="2"/>
          </p:cNvCxnSpPr>
          <p:nvPr/>
        </p:nvCxnSpPr>
        <p:spPr>
          <a:xfrm rot="10800000">
            <a:off x="4381500" y="3219450"/>
            <a:ext cx="1485900" cy="2343150"/>
          </a:xfrm>
          <a:prstGeom prst="curvedConnector2">
            <a:avLst/>
          </a:prstGeom>
          <a:ln w="254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9" name="Curved Right Arrow 8"/>
          <p:cNvSpPr/>
          <p:nvPr/>
        </p:nvSpPr>
        <p:spPr bwMode="auto">
          <a:xfrm rot="6781822" flipH="1" flipV="1">
            <a:off x="3288469" y="3484757"/>
            <a:ext cx="1211835" cy="4470596"/>
          </a:xfrm>
          <a:prstGeom prst="curved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pic>
        <p:nvPicPr>
          <p:cNvPr id="10" name="Picture 4"/>
          <p:cNvPicPr>
            <a:picLocks noChangeAspect="1" noChangeArrowheads="1"/>
          </p:cNvPicPr>
          <p:nvPr/>
        </p:nvPicPr>
        <p:blipFill>
          <a:blip r:embed="rId3"/>
          <a:srcRect/>
          <a:stretch>
            <a:fillRect/>
          </a:stretch>
        </p:blipFill>
        <p:spPr bwMode="auto">
          <a:xfrm>
            <a:off x="2819400" y="4343400"/>
            <a:ext cx="1524000" cy="2362200"/>
          </a:xfrm>
          <a:prstGeom prst="rect">
            <a:avLst/>
          </a:prstGeom>
          <a:noFill/>
          <a:ln w="9525">
            <a:noFill/>
            <a:miter lim="800000"/>
            <a:headEnd/>
            <a:tailEnd/>
          </a:ln>
          <a:effectLst/>
        </p:spPr>
      </p:pic>
      <p:pic>
        <p:nvPicPr>
          <p:cNvPr id="11" name="Picture 6"/>
          <p:cNvPicPr>
            <a:picLocks noChangeAspect="1" noChangeArrowheads="1"/>
          </p:cNvPicPr>
          <p:nvPr/>
        </p:nvPicPr>
        <p:blipFill>
          <a:blip r:embed="rId4"/>
          <a:srcRect/>
          <a:stretch>
            <a:fillRect/>
          </a:stretch>
        </p:blipFill>
        <p:spPr bwMode="auto">
          <a:xfrm>
            <a:off x="5943600" y="4343400"/>
            <a:ext cx="1895475" cy="1276350"/>
          </a:xfrm>
          <a:prstGeom prst="rect">
            <a:avLst/>
          </a:prstGeom>
          <a:noFill/>
          <a:ln w="9525">
            <a:noFill/>
            <a:miter lim="800000"/>
            <a:headEnd/>
            <a:tailEnd/>
          </a:ln>
          <a:effectLst/>
        </p:spPr>
      </p:pic>
      <p:sp>
        <p:nvSpPr>
          <p:cNvPr id="12" name="Rounded Rectangle 11"/>
          <p:cNvSpPr/>
          <p:nvPr/>
        </p:nvSpPr>
        <p:spPr bwMode="auto">
          <a:xfrm>
            <a:off x="5867400" y="5410200"/>
            <a:ext cx="2057400" cy="304800"/>
          </a:xfrm>
          <a:prstGeom prst="roundRect">
            <a:avLst>
              <a:gd name="adj" fmla="val 50000"/>
            </a:avLst>
          </a:prstGeom>
          <a:solidFill>
            <a:srgbClr val="FF0000">
              <a:alpha val="10196"/>
            </a:srgbClr>
          </a:solidFill>
          <a:ln w="63500">
            <a:solidFill>
              <a:srgbClr val="FF0000"/>
            </a:solidFill>
            <a:headEnd type="none" w="med" len="med"/>
            <a:tailEnd type="none" w="med" len="med"/>
          </a:ln>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4" name="Slide Number Placeholder 4"/>
          <p:cNvSpPr txBox="1">
            <a:spLocks/>
          </p:cNvSpPr>
          <p:nvPr/>
        </p:nvSpPr>
        <p:spPr>
          <a:xfrm>
            <a:off x="70104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B4BE8B-82E4-476B-B441-6BD86FD886FF}" type="slidenum">
              <a:rPr kumimoji="0" lang="en-US"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a:t>
            </a:fld>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Title 1"/>
          <p:cNvSpPr txBox="1">
            <a:spLocks/>
          </p:cNvSpPr>
          <p:nvPr/>
        </p:nvSpPr>
        <p:spPr>
          <a:xfrm>
            <a:off x="381000" y="230187"/>
            <a:ext cx="8382000" cy="664797"/>
          </a:xfrm>
          <a:prstGeom prst="rect">
            <a:avLst/>
          </a:prstGeom>
        </p:spPr>
        <p:txBody>
          <a:bodyPr/>
          <a:lstStyle/>
          <a:p>
            <a:pPr marL="0" marR="0" lvl="0" indent="0" algn="l" defTabSz="912777" rtl="0" eaLnBrk="1" fontAlgn="base" latinLnBrk="0" hangingPunct="1">
              <a:lnSpc>
                <a:spcPct val="90000"/>
              </a:lnSpc>
              <a:spcBef>
                <a:spcPct val="0"/>
              </a:spcBef>
              <a:spcAft>
                <a:spcPct val="0"/>
              </a:spcAft>
              <a:buClrTx/>
              <a:buSzTx/>
              <a:buFontTx/>
              <a:buNone/>
              <a:tabLst/>
              <a:defRPr/>
            </a:pPr>
            <a:r>
              <a:rPr kumimoji="0" lang="en-US" sz="4700" b="0" i="0" u="none" strike="noStrike" kern="1200" cap="none" spc="-300" normalizeH="0" baseline="0" noProof="0" dirty="0" err="1"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uLnTx/>
                <a:uFillTx/>
                <a:latin typeface="Magneto" pitchFamily="82" charset="0"/>
                <a:cs typeface="Arial" charset="0"/>
              </a:rPr>
              <a:t>Pex</a:t>
            </a:r>
            <a:r>
              <a:rPr kumimoji="0" lang="en-US" sz="4700" b="0" i="0" u="none" strike="noStrike" kern="1200" cap="none" spc="-300" normalizeH="0" baseline="0" noProof="0" dirty="0"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uLnTx/>
                <a:uFillTx/>
                <a:latin typeface="Calibri" pitchFamily="34" charset="0"/>
                <a:ea typeface="+mn-ea"/>
                <a:cs typeface="Arial" charset="0"/>
              </a:rPr>
              <a:t> – Test Input Generation tomorrow</a:t>
            </a:r>
            <a:endParaRPr kumimoji="0" lang="en-US" sz="4700" b="0" i="0" u="none" strike="noStrike" kern="1200" cap="none" spc="-300" normalizeH="0" baseline="0" noProof="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uLnTx/>
              <a:uFillTx/>
              <a:latin typeface="Calibri" pitchFamily="34" charset="0"/>
              <a:ea typeface="+mn-ea"/>
              <a:cs typeface="Arial"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2"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xit" presetSubtype="0" fill="hold" grpId="3" nodeType="withEffect">
                                  <p:stCondLst>
                                    <p:cond delay="0"/>
                                  </p:stCondLst>
                                  <p:childTnLst>
                                    <p:set>
                                      <p:cBhvr>
                                        <p:cTn id="30" dur="1" fill="hold">
                                          <p:stCondLst>
                                            <p:cond delay="0"/>
                                          </p:stCondLst>
                                        </p:cTn>
                                        <p:tgtEl>
                                          <p:spTgt spid="4"/>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P spid="5" grpId="0" animBg="1"/>
      <p:bldP spid="9"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txBox="1">
            <a:spLocks/>
          </p:cNvSpPr>
          <p:nvPr/>
        </p:nvSpPr>
        <p:spPr>
          <a:xfrm>
            <a:off x="381000" y="230187"/>
            <a:ext cx="8382000" cy="664797"/>
          </a:xfrm>
          <a:prstGeom prst="rect">
            <a:avLst/>
          </a:prstGeom>
        </p:spPr>
        <p:txBody>
          <a:bodyPr/>
          <a:lstStyle/>
          <a:p>
            <a:pPr marL="0" marR="0" lvl="0" indent="0" algn="l" defTabSz="912777" rtl="0" eaLnBrk="1" fontAlgn="base" latinLnBrk="0" hangingPunct="1">
              <a:lnSpc>
                <a:spcPct val="90000"/>
              </a:lnSpc>
              <a:spcBef>
                <a:spcPct val="0"/>
              </a:spcBef>
              <a:spcAft>
                <a:spcPct val="0"/>
              </a:spcAft>
              <a:buClrTx/>
              <a:buSzTx/>
              <a:buFontTx/>
              <a:buNone/>
              <a:tabLst/>
              <a:defRPr/>
            </a:pPr>
            <a:r>
              <a:rPr kumimoji="0" lang="en-US" sz="4400" b="0" i="0" u="none" strike="noStrike" kern="1200" cap="none" spc="-300" normalizeH="0" noProof="0" dirty="0"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uLnTx/>
                <a:uFillTx/>
                <a:latin typeface="Calibri" pitchFamily="34" charset="0"/>
                <a:ea typeface="+mn-ea"/>
                <a:cs typeface="Arial" charset="0"/>
              </a:rPr>
              <a:t>Test Input Generation by</a:t>
            </a:r>
            <a:br>
              <a:rPr kumimoji="0" lang="en-US" sz="4400" b="0" i="0" u="none" strike="noStrike" kern="1200" cap="none" spc="-300" normalizeH="0" noProof="0" dirty="0"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uLnTx/>
                <a:uFillTx/>
                <a:latin typeface="Calibri" pitchFamily="34" charset="0"/>
                <a:ea typeface="+mn-ea"/>
                <a:cs typeface="Arial" charset="0"/>
              </a:rPr>
            </a:br>
            <a:r>
              <a:rPr kumimoji="0" lang="en-US" sz="4400" b="0" i="0" u="none" strike="noStrike" kern="1200" cap="none" spc="-300" normalizeH="0" noProof="0" dirty="0"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uLnTx/>
                <a:uFillTx/>
                <a:latin typeface="Calibri" pitchFamily="34" charset="0"/>
                <a:ea typeface="+mn-ea"/>
                <a:cs typeface="Arial" charset="0"/>
              </a:rPr>
              <a:t>Dynamic  Symbolic Execution</a:t>
            </a:r>
          </a:p>
        </p:txBody>
      </p:sp>
      <p:sp>
        <p:nvSpPr>
          <p:cNvPr id="2" name="Rounded Rectangle 1"/>
          <p:cNvSpPr/>
          <p:nvPr/>
        </p:nvSpPr>
        <p:spPr bwMode="auto">
          <a:xfrm>
            <a:off x="685800" y="5562600"/>
            <a:ext cx="3733800" cy="1066800"/>
          </a:xfrm>
          <a:prstGeom prst="roundRect">
            <a:avLst>
              <a:gd name="adj" fmla="val 696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09728" tIns="0" rIns="109728" bIns="54864" numCol="1" rtlCol="0" anchor="t"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3" name="Rounded Rectangle 6"/>
          <p:cNvSpPr>
            <a:spLocks noChangeArrowheads="1"/>
          </p:cNvSpPr>
          <p:nvPr/>
        </p:nvSpPr>
        <p:spPr bwMode="auto">
          <a:xfrm>
            <a:off x="3953191" y="2362200"/>
            <a:ext cx="1349269" cy="685800"/>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000" dirty="0">
                <a:solidFill>
                  <a:schemeClr val="lt1"/>
                </a:solidFill>
                <a:effectLst>
                  <a:outerShdw blurRad="38100" dist="38100" dir="2700000" algn="tl">
                    <a:srgbClr val="000000">
                      <a:alpha val="43137"/>
                    </a:srgbClr>
                  </a:outerShdw>
                </a:effectLst>
                <a:latin typeface="Segoe" pitchFamily="34" charset="0"/>
              </a:rPr>
              <a:t>Test</a:t>
            </a:r>
            <a:br>
              <a:rPr lang="en-US" sz="2000" dirty="0">
                <a:solidFill>
                  <a:schemeClr val="lt1"/>
                </a:solidFill>
                <a:effectLst>
                  <a:outerShdw blurRad="38100" dist="38100" dir="2700000" algn="tl">
                    <a:srgbClr val="000000">
                      <a:alpha val="43137"/>
                    </a:srgbClr>
                  </a:outerShdw>
                </a:effectLst>
                <a:latin typeface="Segoe" pitchFamily="34" charset="0"/>
              </a:rPr>
            </a:br>
            <a:r>
              <a:rPr lang="en-US" sz="2000" dirty="0">
                <a:solidFill>
                  <a:schemeClr val="lt1"/>
                </a:solidFill>
                <a:effectLst>
                  <a:outerShdw blurRad="38100" dist="38100" dir="2700000" algn="tl">
                    <a:srgbClr val="000000">
                      <a:alpha val="43137"/>
                    </a:srgbClr>
                  </a:outerShdw>
                </a:effectLst>
                <a:latin typeface="Segoe" pitchFamily="34" charset="0"/>
              </a:rPr>
              <a:t>Inputs</a:t>
            </a:r>
          </a:p>
        </p:txBody>
      </p:sp>
      <p:sp>
        <p:nvSpPr>
          <p:cNvPr id="4" name="Rounded Rectangle 7"/>
          <p:cNvSpPr>
            <a:spLocks noChangeArrowheads="1"/>
          </p:cNvSpPr>
          <p:nvPr/>
        </p:nvSpPr>
        <p:spPr bwMode="auto">
          <a:xfrm>
            <a:off x="1190401" y="3200400"/>
            <a:ext cx="1991780" cy="685800"/>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000" dirty="0">
                <a:solidFill>
                  <a:schemeClr val="lt1"/>
                </a:solidFill>
                <a:effectLst>
                  <a:outerShdw blurRad="38100" dist="38100" dir="2700000" algn="tl">
                    <a:srgbClr val="000000">
                      <a:alpha val="43137"/>
                    </a:srgbClr>
                  </a:outerShdw>
                </a:effectLst>
                <a:latin typeface="Segoe" pitchFamily="34" charset="0"/>
              </a:rPr>
              <a:t>Constraint System</a:t>
            </a:r>
          </a:p>
        </p:txBody>
      </p:sp>
      <p:sp>
        <p:nvSpPr>
          <p:cNvPr id="5" name="Rounded Rectangle 8"/>
          <p:cNvSpPr>
            <a:spLocks noChangeArrowheads="1"/>
          </p:cNvSpPr>
          <p:nvPr/>
        </p:nvSpPr>
        <p:spPr bwMode="auto">
          <a:xfrm>
            <a:off x="6009220" y="3344660"/>
            <a:ext cx="1991780" cy="397280"/>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000" dirty="0">
                <a:solidFill>
                  <a:schemeClr val="lt1"/>
                </a:solidFill>
                <a:effectLst>
                  <a:outerShdw blurRad="38100" dist="38100" dir="2700000" algn="tl">
                    <a:srgbClr val="000000">
                      <a:alpha val="43137"/>
                    </a:srgbClr>
                  </a:outerShdw>
                </a:effectLst>
                <a:latin typeface="Segoe" pitchFamily="34" charset="0"/>
              </a:rPr>
              <a:t>Execution Path</a:t>
            </a:r>
          </a:p>
        </p:txBody>
      </p:sp>
      <p:sp>
        <p:nvSpPr>
          <p:cNvPr id="6" name="Can 9"/>
          <p:cNvSpPr>
            <a:spLocks noChangeArrowheads="1"/>
          </p:cNvSpPr>
          <p:nvPr/>
        </p:nvSpPr>
        <p:spPr bwMode="auto">
          <a:xfrm>
            <a:off x="3953191" y="4074906"/>
            <a:ext cx="1349269" cy="1086116"/>
          </a:xfrm>
          <a:prstGeom prst="can">
            <a:avLst>
              <a:gd name="adj" fmla="val 25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pPr>
            <a:r>
              <a:rPr lang="en-US" sz="2000" dirty="0">
                <a:effectLst>
                  <a:outerShdw blurRad="38100" dist="38100" dir="2700000" algn="tl">
                    <a:srgbClr val="000000">
                      <a:alpha val="43137"/>
                    </a:srgbClr>
                  </a:outerShdw>
                </a:effectLst>
                <a:latin typeface="Segoe" pitchFamily="34" charset="0"/>
              </a:rPr>
              <a:t>Known</a:t>
            </a:r>
            <a:br>
              <a:rPr lang="en-US" sz="2000" dirty="0">
                <a:effectLst>
                  <a:outerShdw blurRad="38100" dist="38100" dir="2700000" algn="tl">
                    <a:srgbClr val="000000">
                      <a:alpha val="43137"/>
                    </a:srgbClr>
                  </a:outerShdw>
                </a:effectLst>
                <a:latin typeface="Segoe" pitchFamily="34" charset="0"/>
              </a:rPr>
            </a:br>
            <a:r>
              <a:rPr lang="en-US" sz="2000" dirty="0">
                <a:effectLst>
                  <a:outerShdw blurRad="38100" dist="38100" dir="2700000" algn="tl">
                    <a:srgbClr val="000000">
                      <a:alpha val="43137"/>
                    </a:srgbClr>
                  </a:outerShdw>
                </a:effectLst>
                <a:latin typeface="Segoe" pitchFamily="34" charset="0"/>
              </a:rPr>
              <a:t>Paths</a:t>
            </a:r>
          </a:p>
        </p:txBody>
      </p:sp>
      <p:sp>
        <p:nvSpPr>
          <p:cNvPr id="7" name="Bent Arrow 6"/>
          <p:cNvSpPr/>
          <p:nvPr/>
        </p:nvSpPr>
        <p:spPr bwMode="auto">
          <a:xfrm>
            <a:off x="2218415" y="2560723"/>
            <a:ext cx="1413521" cy="543058"/>
          </a:xfrm>
          <a:prstGeom prst="ben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effectLst>
                <a:outerShdw blurRad="38100" dist="38100" dir="2700000" algn="tl">
                  <a:srgbClr val="000000">
                    <a:alpha val="43137"/>
                  </a:srgbClr>
                </a:outerShdw>
              </a:effectLst>
              <a:latin typeface="Segoe" pitchFamily="34" charset="0"/>
            </a:endParaRPr>
          </a:p>
        </p:txBody>
      </p:sp>
      <p:sp>
        <p:nvSpPr>
          <p:cNvPr id="8" name="Bent Arrow 7"/>
          <p:cNvSpPr/>
          <p:nvPr/>
        </p:nvSpPr>
        <p:spPr bwMode="auto">
          <a:xfrm rot="5400000">
            <a:off x="6148659" y="2164281"/>
            <a:ext cx="620638" cy="1413521"/>
          </a:xfrm>
          <a:prstGeom prst="bentArrow">
            <a:avLst>
              <a:gd name="adj1" fmla="val 20519"/>
              <a:gd name="adj2" fmla="val 17245"/>
              <a:gd name="adj3" fmla="val 23074"/>
              <a:gd name="adj4" fmla="val 46831"/>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chemeClr val="lt1"/>
              </a:solidFill>
              <a:effectLst>
                <a:outerShdw blurRad="38100" dist="38100" dir="2700000" algn="tl">
                  <a:srgbClr val="000000">
                    <a:alpha val="43137"/>
                  </a:srgbClr>
                </a:outerShdw>
              </a:effectLst>
              <a:latin typeface="Segoe" pitchFamily="34" charset="0"/>
            </a:endParaRPr>
          </a:p>
        </p:txBody>
      </p:sp>
      <p:sp>
        <p:nvSpPr>
          <p:cNvPr id="9" name="Bent Arrow 8"/>
          <p:cNvSpPr/>
          <p:nvPr/>
        </p:nvSpPr>
        <p:spPr bwMode="auto">
          <a:xfrm rot="10800000">
            <a:off x="5687964" y="3958538"/>
            <a:ext cx="1413521" cy="892166"/>
          </a:xfrm>
          <a:prstGeom prst="bentArrow">
            <a:avLst>
              <a:gd name="adj1" fmla="val 15687"/>
              <a:gd name="adj2" fmla="val 14357"/>
              <a:gd name="adj3" fmla="val 17018"/>
              <a:gd name="adj4" fmla="val 4375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chemeClr val="lt1"/>
              </a:solidFill>
              <a:effectLst>
                <a:outerShdw blurRad="38100" dist="38100" dir="2700000" algn="tl">
                  <a:srgbClr val="000000">
                    <a:alpha val="43137"/>
                  </a:srgbClr>
                </a:outerShdw>
              </a:effectLst>
              <a:latin typeface="Segoe" pitchFamily="34" charset="0"/>
            </a:endParaRPr>
          </a:p>
        </p:txBody>
      </p:sp>
      <p:sp>
        <p:nvSpPr>
          <p:cNvPr id="10" name="Bent Arrow 9"/>
          <p:cNvSpPr/>
          <p:nvPr/>
        </p:nvSpPr>
        <p:spPr bwMode="auto">
          <a:xfrm rot="16200000">
            <a:off x="2369987" y="3678467"/>
            <a:ext cx="853377" cy="1413521"/>
          </a:xfrm>
          <a:prstGeom prst="bentArrow">
            <a:avLst>
              <a:gd name="adj1" fmla="val 15687"/>
              <a:gd name="adj2" fmla="val 16353"/>
              <a:gd name="adj3" fmla="val 25000"/>
              <a:gd name="adj4" fmla="val 4375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effectLst>
                <a:outerShdw blurRad="38100" dist="38100" dir="2700000" algn="tl">
                  <a:srgbClr val="000000">
                    <a:alpha val="43137"/>
                  </a:srgbClr>
                </a:outerShdw>
              </a:effectLst>
              <a:latin typeface="Segoe" pitchFamily="34" charset="0"/>
            </a:endParaRPr>
          </a:p>
        </p:txBody>
      </p:sp>
      <p:sp>
        <p:nvSpPr>
          <p:cNvPr id="11" name="TextBox 15"/>
          <p:cNvSpPr txBox="1">
            <a:spLocks noChangeArrowheads="1"/>
          </p:cNvSpPr>
          <p:nvPr/>
        </p:nvSpPr>
        <p:spPr bwMode="auto">
          <a:xfrm>
            <a:off x="6554001" y="1981200"/>
            <a:ext cx="1446999" cy="584775"/>
          </a:xfrm>
          <a:prstGeom prst="rect">
            <a:avLst/>
          </a:prstGeom>
          <a:noFill/>
          <a:ln w="9525">
            <a:noFill/>
            <a:miter lim="800000"/>
            <a:headEnd/>
            <a:tailEnd/>
          </a:ln>
        </p:spPr>
        <p:txBody>
          <a:bodyPr wrap="none">
            <a:spAutoFit/>
          </a:bodyPr>
          <a:lstStyle/>
          <a:p>
            <a:r>
              <a:rPr lang="en-US" sz="1600" dirty="0">
                <a:latin typeface="Segoe" pitchFamily="34" charset="0"/>
              </a:rPr>
              <a:t>Run Test and </a:t>
            </a:r>
            <a:br>
              <a:rPr lang="en-US" sz="1600" dirty="0">
                <a:latin typeface="Segoe" pitchFamily="34" charset="0"/>
              </a:rPr>
            </a:br>
            <a:r>
              <a:rPr lang="en-US" sz="1600" dirty="0">
                <a:latin typeface="Segoe" pitchFamily="34" charset="0"/>
              </a:rPr>
              <a:t>Monitor</a:t>
            </a:r>
          </a:p>
        </p:txBody>
      </p:sp>
      <p:sp>
        <p:nvSpPr>
          <p:cNvPr id="12" name="TextBox 16"/>
          <p:cNvSpPr txBox="1">
            <a:spLocks noChangeArrowheads="1"/>
          </p:cNvSpPr>
          <p:nvPr/>
        </p:nvSpPr>
        <p:spPr bwMode="auto">
          <a:xfrm>
            <a:off x="6473018" y="4596825"/>
            <a:ext cx="1527982" cy="584775"/>
          </a:xfrm>
          <a:prstGeom prst="rect">
            <a:avLst/>
          </a:prstGeom>
          <a:noFill/>
          <a:ln w="9525">
            <a:noFill/>
            <a:miter lim="800000"/>
            <a:headEnd/>
            <a:tailEnd/>
          </a:ln>
        </p:spPr>
        <p:txBody>
          <a:bodyPr wrap="none">
            <a:spAutoFit/>
          </a:bodyPr>
          <a:lstStyle/>
          <a:p>
            <a:pPr algn="r"/>
            <a:r>
              <a:rPr lang="en-US" sz="1600" dirty="0" smtClean="0">
                <a:latin typeface="Segoe" pitchFamily="34" charset="0"/>
              </a:rPr>
              <a:t>Record</a:t>
            </a:r>
          </a:p>
          <a:p>
            <a:pPr algn="r"/>
            <a:r>
              <a:rPr lang="en-US" sz="1600" dirty="0" smtClean="0">
                <a:latin typeface="Segoe" pitchFamily="34" charset="0"/>
              </a:rPr>
              <a:t>Path Condition</a:t>
            </a:r>
            <a:endParaRPr lang="en-US" sz="1600" dirty="0">
              <a:latin typeface="Segoe" pitchFamily="34" charset="0"/>
            </a:endParaRPr>
          </a:p>
        </p:txBody>
      </p:sp>
      <p:sp>
        <p:nvSpPr>
          <p:cNvPr id="13" name="TextBox 17"/>
          <p:cNvSpPr txBox="1">
            <a:spLocks noChangeArrowheads="1"/>
          </p:cNvSpPr>
          <p:nvPr/>
        </p:nvSpPr>
        <p:spPr bwMode="auto">
          <a:xfrm>
            <a:off x="1066800" y="4596825"/>
            <a:ext cx="1654620" cy="584775"/>
          </a:xfrm>
          <a:prstGeom prst="rect">
            <a:avLst/>
          </a:prstGeom>
          <a:noFill/>
          <a:ln w="9525">
            <a:noFill/>
            <a:miter lim="800000"/>
            <a:headEnd/>
            <a:tailEnd/>
          </a:ln>
        </p:spPr>
        <p:txBody>
          <a:bodyPr wrap="none">
            <a:spAutoFit/>
          </a:bodyPr>
          <a:lstStyle/>
          <a:p>
            <a:pPr algn="l"/>
            <a:r>
              <a:rPr lang="en-US" sz="1600" dirty="0" smtClean="0">
                <a:latin typeface="Segoe" pitchFamily="34" charset="0"/>
              </a:rPr>
              <a:t>Choose an </a:t>
            </a:r>
          </a:p>
          <a:p>
            <a:pPr algn="l"/>
            <a:r>
              <a:rPr lang="en-US" sz="1600" dirty="0" smtClean="0">
                <a:latin typeface="Segoe" pitchFamily="34" charset="0"/>
              </a:rPr>
              <a:t>Uncovered Path</a:t>
            </a:r>
            <a:endParaRPr lang="en-US" sz="1600" dirty="0">
              <a:latin typeface="Segoe" pitchFamily="34" charset="0"/>
            </a:endParaRPr>
          </a:p>
        </p:txBody>
      </p:sp>
      <p:sp>
        <p:nvSpPr>
          <p:cNvPr id="14" name="TextBox 18"/>
          <p:cNvSpPr txBox="1">
            <a:spLocks noChangeArrowheads="1"/>
          </p:cNvSpPr>
          <p:nvPr/>
        </p:nvSpPr>
        <p:spPr bwMode="auto">
          <a:xfrm>
            <a:off x="1600200" y="2362200"/>
            <a:ext cx="696024" cy="338554"/>
          </a:xfrm>
          <a:prstGeom prst="rect">
            <a:avLst/>
          </a:prstGeom>
          <a:noFill/>
          <a:ln w="9525">
            <a:noFill/>
            <a:miter lim="800000"/>
            <a:headEnd/>
            <a:tailEnd/>
          </a:ln>
        </p:spPr>
        <p:txBody>
          <a:bodyPr wrap="none">
            <a:spAutoFit/>
          </a:bodyPr>
          <a:lstStyle/>
          <a:p>
            <a:r>
              <a:rPr lang="en-US" sz="1600" dirty="0" smtClean="0">
                <a:latin typeface="Segoe" pitchFamily="34" charset="0"/>
              </a:rPr>
              <a:t>Solve</a:t>
            </a:r>
            <a:endParaRPr lang="en-US" sz="1600" dirty="0">
              <a:latin typeface="Segoe" pitchFamily="34" charset="0"/>
            </a:endParaRPr>
          </a:p>
        </p:txBody>
      </p:sp>
      <p:sp>
        <p:nvSpPr>
          <p:cNvPr id="15" name="Down Arrow 19"/>
          <p:cNvSpPr>
            <a:spLocks noChangeArrowheads="1"/>
          </p:cNvSpPr>
          <p:nvPr/>
        </p:nvSpPr>
        <p:spPr bwMode="auto">
          <a:xfrm>
            <a:off x="4485937" y="1752600"/>
            <a:ext cx="408261" cy="497804"/>
          </a:xfrm>
          <a:prstGeom prst="downArrow">
            <a:avLst>
              <a:gd name="adj1" fmla="val 50000"/>
              <a:gd name="adj2" fmla="val 50024"/>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chemeClr val="lt1"/>
              </a:solidFill>
              <a:effectLst>
                <a:outerShdw blurRad="38100" dist="38100" dir="2700000" algn="tl">
                  <a:srgbClr val="000000">
                    <a:alpha val="43137"/>
                  </a:srgbClr>
                </a:outerShdw>
              </a:effectLst>
              <a:latin typeface="Segoe" pitchFamily="34" charset="0"/>
            </a:endParaRPr>
          </a:p>
        </p:txBody>
      </p:sp>
      <p:sp>
        <p:nvSpPr>
          <p:cNvPr id="16" name="TextBox 21"/>
          <p:cNvSpPr txBox="1">
            <a:spLocks noChangeArrowheads="1"/>
          </p:cNvSpPr>
          <p:nvPr/>
        </p:nvSpPr>
        <p:spPr bwMode="auto">
          <a:xfrm>
            <a:off x="696647" y="5722203"/>
            <a:ext cx="3706464" cy="830997"/>
          </a:xfrm>
          <a:prstGeom prst="rect">
            <a:avLst/>
          </a:prstGeom>
          <a:noFill/>
          <a:ln w="9525">
            <a:noFill/>
            <a:miter lim="800000"/>
            <a:headEnd/>
            <a:tailEnd/>
          </a:ln>
        </p:spPr>
        <p:txBody>
          <a:bodyPr wrap="none">
            <a:spAutoFit/>
          </a:bodyPr>
          <a:lstStyle/>
          <a:p>
            <a:pPr algn="l"/>
            <a:r>
              <a:rPr lang="en-US" sz="2400" b="1" dirty="0" smtClean="0">
                <a:effectLst>
                  <a:glow rad="63500">
                    <a:schemeClr val="accent2">
                      <a:satMod val="175000"/>
                      <a:alpha val="40000"/>
                    </a:schemeClr>
                  </a:glow>
                  <a:outerShdw blurRad="50800" dist="38100" dir="2700000" algn="tl" rotWithShape="0">
                    <a:prstClr val="black">
                      <a:alpha val="40000"/>
                    </a:prstClr>
                  </a:outerShdw>
                </a:effectLst>
                <a:latin typeface="Segoe" pitchFamily="34" charset="0"/>
              </a:rPr>
              <a:t>Result: small test suite, </a:t>
            </a:r>
            <a:br>
              <a:rPr lang="en-US" sz="2400" b="1" dirty="0" smtClean="0">
                <a:effectLst>
                  <a:glow rad="63500">
                    <a:schemeClr val="accent2">
                      <a:satMod val="175000"/>
                      <a:alpha val="40000"/>
                    </a:schemeClr>
                  </a:glow>
                  <a:outerShdw blurRad="50800" dist="38100" dir="2700000" algn="tl" rotWithShape="0">
                    <a:prstClr val="black">
                      <a:alpha val="40000"/>
                    </a:prstClr>
                  </a:outerShdw>
                </a:effectLst>
                <a:latin typeface="Segoe" pitchFamily="34" charset="0"/>
              </a:rPr>
            </a:br>
            <a:r>
              <a:rPr lang="en-US" sz="2400" b="1" dirty="0" smtClean="0">
                <a:effectLst>
                  <a:glow rad="63500">
                    <a:schemeClr val="accent2">
                      <a:satMod val="175000"/>
                      <a:alpha val="40000"/>
                    </a:schemeClr>
                  </a:glow>
                  <a:outerShdw blurRad="50800" dist="38100" dir="2700000" algn="tl" rotWithShape="0">
                    <a:prstClr val="black">
                      <a:alpha val="40000"/>
                    </a:prstClr>
                  </a:outerShdw>
                </a:effectLst>
                <a:latin typeface="Segoe" pitchFamily="34" charset="0"/>
              </a:rPr>
              <a:t>high </a:t>
            </a:r>
            <a:r>
              <a:rPr lang="en-US" sz="2400" b="1" dirty="0">
                <a:effectLst>
                  <a:glow rad="63500">
                    <a:schemeClr val="accent2">
                      <a:satMod val="175000"/>
                      <a:alpha val="40000"/>
                    </a:schemeClr>
                  </a:glow>
                  <a:outerShdw blurRad="50800" dist="38100" dir="2700000" algn="tl" rotWithShape="0">
                    <a:prstClr val="black">
                      <a:alpha val="40000"/>
                    </a:prstClr>
                  </a:outerShdw>
                </a:effectLst>
                <a:latin typeface="Segoe" pitchFamily="34" charset="0"/>
              </a:rPr>
              <a:t>code </a:t>
            </a:r>
            <a:r>
              <a:rPr lang="en-US" sz="2400" b="1" dirty="0" smtClean="0">
                <a:effectLst>
                  <a:glow rad="63500">
                    <a:schemeClr val="accent2">
                      <a:satMod val="175000"/>
                      <a:alpha val="40000"/>
                    </a:schemeClr>
                  </a:glow>
                  <a:outerShdw blurRad="50800" dist="38100" dir="2700000" algn="tl" rotWithShape="0">
                    <a:prstClr val="black">
                      <a:alpha val="40000"/>
                    </a:prstClr>
                  </a:outerShdw>
                </a:effectLst>
                <a:latin typeface="Segoe" pitchFamily="34" charset="0"/>
              </a:rPr>
              <a:t>coverage</a:t>
            </a:r>
          </a:p>
        </p:txBody>
      </p:sp>
      <p:sp>
        <p:nvSpPr>
          <p:cNvPr id="17" name="Title 1"/>
          <p:cNvSpPr txBox="1">
            <a:spLocks/>
          </p:cNvSpPr>
          <p:nvPr/>
        </p:nvSpPr>
        <p:spPr>
          <a:xfrm>
            <a:off x="381000" y="762000"/>
            <a:ext cx="8229600" cy="1143000"/>
          </a:xfrm>
          <a:prstGeom prst="rect">
            <a:avLst/>
          </a:prstGeo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400" b="0" i="0" u="none" strike="noStrike" kern="0" cap="none" spc="0" normalizeH="0" baseline="0" noProof="0" dirty="0">
              <a:ln>
                <a:noFill/>
              </a:ln>
              <a:solidFill>
                <a:srgbClr val="090F14"/>
              </a:solidFill>
              <a:effectLst/>
              <a:uLnTx/>
              <a:uFillTx/>
              <a:latin typeface="+mj-lt"/>
              <a:ea typeface="+mj-ea"/>
              <a:cs typeface="+mj-cs"/>
            </a:endParaRPr>
          </a:p>
        </p:txBody>
      </p:sp>
      <p:sp>
        <p:nvSpPr>
          <p:cNvPr id="18" name="TextBox 15"/>
          <p:cNvSpPr txBox="1">
            <a:spLocks noChangeArrowheads="1"/>
          </p:cNvSpPr>
          <p:nvPr/>
        </p:nvSpPr>
        <p:spPr bwMode="auto">
          <a:xfrm>
            <a:off x="2209800" y="1676400"/>
            <a:ext cx="2392643" cy="338554"/>
          </a:xfrm>
          <a:prstGeom prst="rect">
            <a:avLst/>
          </a:prstGeom>
          <a:noFill/>
          <a:ln w="9525">
            <a:noFill/>
            <a:miter lim="800000"/>
            <a:headEnd/>
            <a:tailEnd/>
          </a:ln>
        </p:spPr>
        <p:txBody>
          <a:bodyPr wrap="none">
            <a:spAutoFit/>
          </a:bodyPr>
          <a:lstStyle/>
          <a:p>
            <a:r>
              <a:rPr lang="en-US" sz="1600" dirty="0" smtClean="0">
                <a:latin typeface="Segoe" pitchFamily="34" charset="0"/>
              </a:rPr>
              <a:t>Initially, choose Arbitrary</a:t>
            </a:r>
            <a:endParaRPr lang="en-US" sz="1600" dirty="0">
              <a:latin typeface="Segoe" pitchFamily="34" charset="0"/>
            </a:endParaRPr>
          </a:p>
        </p:txBody>
      </p:sp>
      <p:sp>
        <p:nvSpPr>
          <p:cNvPr id="19" name="Rounded Rectangle 18"/>
          <p:cNvSpPr/>
          <p:nvPr/>
        </p:nvSpPr>
        <p:spPr bwMode="auto">
          <a:xfrm>
            <a:off x="4953000" y="5562599"/>
            <a:ext cx="3352800" cy="1066801"/>
          </a:xfrm>
          <a:prstGeom prst="roundRect">
            <a:avLst>
              <a:gd name="adj" fmla="val 696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pPr>
            <a:endParaRPr lang="en-US" sz="200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0" name="TextBox 21"/>
          <p:cNvSpPr txBox="1">
            <a:spLocks noChangeArrowheads="1"/>
          </p:cNvSpPr>
          <p:nvPr/>
        </p:nvSpPr>
        <p:spPr bwMode="auto">
          <a:xfrm>
            <a:off x="5029200" y="5700117"/>
            <a:ext cx="3172663" cy="830997"/>
          </a:xfrm>
          <a:prstGeom prst="rect">
            <a:avLst/>
          </a:prstGeom>
          <a:noFill/>
          <a:ln w="9525">
            <a:noFill/>
            <a:miter lim="800000"/>
            <a:headEnd/>
            <a:tailEnd/>
          </a:ln>
        </p:spPr>
        <p:txBody>
          <a:bodyPr wrap="none">
            <a:spAutoFit/>
          </a:bodyPr>
          <a:lstStyle/>
          <a:p>
            <a:pPr algn="l"/>
            <a:r>
              <a:rPr lang="en-US" sz="2400" b="1" dirty="0" smtClean="0">
                <a:effectLst>
                  <a:glow rad="63500">
                    <a:schemeClr val="accent2">
                      <a:satMod val="175000"/>
                      <a:alpha val="40000"/>
                    </a:schemeClr>
                  </a:glow>
                  <a:outerShdw blurRad="50800" dist="38100" dir="2700000" algn="tl" rotWithShape="0">
                    <a:prstClr val="black">
                      <a:alpha val="40000"/>
                    </a:prstClr>
                  </a:outerShdw>
                </a:effectLst>
                <a:latin typeface="Segoe" pitchFamily="34" charset="0"/>
              </a:rPr>
              <a:t>Finds only real bugs</a:t>
            </a:r>
          </a:p>
          <a:p>
            <a:pPr algn="l"/>
            <a:r>
              <a:rPr lang="en-US" sz="2400" b="1" dirty="0" smtClean="0">
                <a:effectLst>
                  <a:glow rad="63500">
                    <a:schemeClr val="accent2">
                      <a:satMod val="175000"/>
                      <a:alpha val="40000"/>
                    </a:schemeClr>
                  </a:glow>
                  <a:outerShdw blurRad="50800" dist="38100" dir="2700000" algn="tl" rotWithShape="0">
                    <a:prstClr val="black">
                      <a:alpha val="40000"/>
                    </a:prstClr>
                  </a:outerShdw>
                </a:effectLst>
                <a:latin typeface="Segoe" pitchFamily="34" charset="0"/>
              </a:rPr>
              <a:t>No false warnings</a:t>
            </a: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685800" y="5562600"/>
            <a:ext cx="3733800" cy="1066800"/>
          </a:xfrm>
          <a:prstGeom prst="roundRect">
            <a:avLst>
              <a:gd name="adj" fmla="val 696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09728" tIns="0" rIns="109728" bIns="54864" numCol="1" rtlCol="0" anchor="t"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3" name="Rounded Rectangle 6"/>
          <p:cNvSpPr>
            <a:spLocks noChangeArrowheads="1"/>
          </p:cNvSpPr>
          <p:nvPr/>
        </p:nvSpPr>
        <p:spPr bwMode="auto">
          <a:xfrm>
            <a:off x="3953191" y="2362200"/>
            <a:ext cx="1349269" cy="685800"/>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000" dirty="0">
                <a:solidFill>
                  <a:schemeClr val="lt1"/>
                </a:solidFill>
                <a:effectLst>
                  <a:outerShdw blurRad="38100" dist="38100" dir="2700000" algn="tl">
                    <a:srgbClr val="000000">
                      <a:alpha val="43137"/>
                    </a:srgbClr>
                  </a:outerShdw>
                </a:effectLst>
                <a:latin typeface="Segoe" pitchFamily="34" charset="0"/>
              </a:rPr>
              <a:t>Test</a:t>
            </a:r>
            <a:br>
              <a:rPr lang="en-US" sz="2000" dirty="0">
                <a:solidFill>
                  <a:schemeClr val="lt1"/>
                </a:solidFill>
                <a:effectLst>
                  <a:outerShdw blurRad="38100" dist="38100" dir="2700000" algn="tl">
                    <a:srgbClr val="000000">
                      <a:alpha val="43137"/>
                    </a:srgbClr>
                  </a:outerShdw>
                </a:effectLst>
                <a:latin typeface="Segoe" pitchFamily="34" charset="0"/>
              </a:rPr>
            </a:br>
            <a:r>
              <a:rPr lang="en-US" sz="2000" dirty="0">
                <a:solidFill>
                  <a:schemeClr val="lt1"/>
                </a:solidFill>
                <a:effectLst>
                  <a:outerShdw blurRad="38100" dist="38100" dir="2700000" algn="tl">
                    <a:srgbClr val="000000">
                      <a:alpha val="43137"/>
                    </a:srgbClr>
                  </a:outerShdw>
                </a:effectLst>
                <a:latin typeface="Segoe" pitchFamily="34" charset="0"/>
              </a:rPr>
              <a:t>Inputs</a:t>
            </a:r>
          </a:p>
        </p:txBody>
      </p:sp>
      <p:sp>
        <p:nvSpPr>
          <p:cNvPr id="4" name="Rounded Rectangle 7"/>
          <p:cNvSpPr>
            <a:spLocks noChangeArrowheads="1"/>
          </p:cNvSpPr>
          <p:nvPr/>
        </p:nvSpPr>
        <p:spPr bwMode="auto">
          <a:xfrm>
            <a:off x="1190401" y="3200400"/>
            <a:ext cx="1991780" cy="685800"/>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000" dirty="0">
                <a:solidFill>
                  <a:schemeClr val="lt1"/>
                </a:solidFill>
                <a:effectLst>
                  <a:outerShdw blurRad="38100" dist="38100" dir="2700000" algn="tl">
                    <a:srgbClr val="000000">
                      <a:alpha val="43137"/>
                    </a:srgbClr>
                  </a:outerShdw>
                </a:effectLst>
                <a:latin typeface="Segoe" pitchFamily="34" charset="0"/>
              </a:rPr>
              <a:t>Constraint System</a:t>
            </a:r>
          </a:p>
        </p:txBody>
      </p:sp>
      <p:sp>
        <p:nvSpPr>
          <p:cNvPr id="5" name="Rounded Rectangle 8"/>
          <p:cNvSpPr>
            <a:spLocks noChangeArrowheads="1"/>
          </p:cNvSpPr>
          <p:nvPr/>
        </p:nvSpPr>
        <p:spPr bwMode="auto">
          <a:xfrm>
            <a:off x="6009220" y="3344660"/>
            <a:ext cx="1991780" cy="397280"/>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000" dirty="0">
                <a:solidFill>
                  <a:schemeClr val="lt1"/>
                </a:solidFill>
                <a:effectLst>
                  <a:outerShdw blurRad="38100" dist="38100" dir="2700000" algn="tl">
                    <a:srgbClr val="000000">
                      <a:alpha val="43137"/>
                    </a:srgbClr>
                  </a:outerShdw>
                </a:effectLst>
                <a:latin typeface="Segoe" pitchFamily="34" charset="0"/>
              </a:rPr>
              <a:t>Execution Path</a:t>
            </a:r>
          </a:p>
        </p:txBody>
      </p:sp>
      <p:sp>
        <p:nvSpPr>
          <p:cNvPr id="6" name="Can 9"/>
          <p:cNvSpPr>
            <a:spLocks noChangeArrowheads="1"/>
          </p:cNvSpPr>
          <p:nvPr/>
        </p:nvSpPr>
        <p:spPr bwMode="auto">
          <a:xfrm>
            <a:off x="3953191" y="4074906"/>
            <a:ext cx="1349269" cy="1086116"/>
          </a:xfrm>
          <a:prstGeom prst="can">
            <a:avLst>
              <a:gd name="adj" fmla="val 25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pPr>
            <a:r>
              <a:rPr lang="en-US" sz="2000" dirty="0">
                <a:effectLst>
                  <a:outerShdw blurRad="38100" dist="38100" dir="2700000" algn="tl">
                    <a:srgbClr val="000000">
                      <a:alpha val="43137"/>
                    </a:srgbClr>
                  </a:outerShdw>
                </a:effectLst>
                <a:latin typeface="Segoe" pitchFamily="34" charset="0"/>
              </a:rPr>
              <a:t>Known</a:t>
            </a:r>
            <a:br>
              <a:rPr lang="en-US" sz="2000" dirty="0">
                <a:effectLst>
                  <a:outerShdw blurRad="38100" dist="38100" dir="2700000" algn="tl">
                    <a:srgbClr val="000000">
                      <a:alpha val="43137"/>
                    </a:srgbClr>
                  </a:outerShdw>
                </a:effectLst>
                <a:latin typeface="Segoe" pitchFamily="34" charset="0"/>
              </a:rPr>
            </a:br>
            <a:r>
              <a:rPr lang="en-US" sz="2000" dirty="0">
                <a:effectLst>
                  <a:outerShdw blurRad="38100" dist="38100" dir="2700000" algn="tl">
                    <a:srgbClr val="000000">
                      <a:alpha val="43137"/>
                    </a:srgbClr>
                  </a:outerShdw>
                </a:effectLst>
                <a:latin typeface="Segoe" pitchFamily="34" charset="0"/>
              </a:rPr>
              <a:t>Paths</a:t>
            </a:r>
          </a:p>
        </p:txBody>
      </p:sp>
      <p:sp>
        <p:nvSpPr>
          <p:cNvPr id="7" name="Bent Arrow 6"/>
          <p:cNvSpPr/>
          <p:nvPr/>
        </p:nvSpPr>
        <p:spPr bwMode="auto">
          <a:xfrm>
            <a:off x="2218415" y="2560723"/>
            <a:ext cx="1413521" cy="543058"/>
          </a:xfrm>
          <a:prstGeom prst="ben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effectLst>
                <a:outerShdw blurRad="38100" dist="38100" dir="2700000" algn="tl">
                  <a:srgbClr val="000000">
                    <a:alpha val="43137"/>
                  </a:srgbClr>
                </a:outerShdw>
              </a:effectLst>
              <a:latin typeface="Segoe" pitchFamily="34" charset="0"/>
            </a:endParaRPr>
          </a:p>
        </p:txBody>
      </p:sp>
      <p:sp>
        <p:nvSpPr>
          <p:cNvPr id="8" name="Bent Arrow 7"/>
          <p:cNvSpPr/>
          <p:nvPr/>
        </p:nvSpPr>
        <p:spPr bwMode="auto">
          <a:xfrm rot="5400000">
            <a:off x="6148659" y="2164281"/>
            <a:ext cx="620638" cy="1413521"/>
          </a:xfrm>
          <a:prstGeom prst="bentArrow">
            <a:avLst>
              <a:gd name="adj1" fmla="val 20519"/>
              <a:gd name="adj2" fmla="val 17245"/>
              <a:gd name="adj3" fmla="val 23074"/>
              <a:gd name="adj4" fmla="val 46831"/>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chemeClr val="lt1"/>
              </a:solidFill>
              <a:effectLst>
                <a:outerShdw blurRad="38100" dist="38100" dir="2700000" algn="tl">
                  <a:srgbClr val="000000">
                    <a:alpha val="43137"/>
                  </a:srgbClr>
                </a:outerShdw>
              </a:effectLst>
              <a:latin typeface="Segoe" pitchFamily="34" charset="0"/>
            </a:endParaRPr>
          </a:p>
        </p:txBody>
      </p:sp>
      <p:sp>
        <p:nvSpPr>
          <p:cNvPr id="9" name="Bent Arrow 8"/>
          <p:cNvSpPr/>
          <p:nvPr/>
        </p:nvSpPr>
        <p:spPr bwMode="auto">
          <a:xfrm rot="10800000">
            <a:off x="5687964" y="3958538"/>
            <a:ext cx="1413521" cy="892166"/>
          </a:xfrm>
          <a:prstGeom prst="bentArrow">
            <a:avLst>
              <a:gd name="adj1" fmla="val 15687"/>
              <a:gd name="adj2" fmla="val 14357"/>
              <a:gd name="adj3" fmla="val 17018"/>
              <a:gd name="adj4" fmla="val 4375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chemeClr val="lt1"/>
              </a:solidFill>
              <a:effectLst>
                <a:outerShdw blurRad="38100" dist="38100" dir="2700000" algn="tl">
                  <a:srgbClr val="000000">
                    <a:alpha val="43137"/>
                  </a:srgbClr>
                </a:outerShdw>
              </a:effectLst>
              <a:latin typeface="Segoe" pitchFamily="34" charset="0"/>
            </a:endParaRPr>
          </a:p>
        </p:txBody>
      </p:sp>
      <p:sp>
        <p:nvSpPr>
          <p:cNvPr id="10" name="Bent Arrow 9"/>
          <p:cNvSpPr/>
          <p:nvPr/>
        </p:nvSpPr>
        <p:spPr bwMode="auto">
          <a:xfrm rot="16200000">
            <a:off x="2369987" y="3678467"/>
            <a:ext cx="853377" cy="1413521"/>
          </a:xfrm>
          <a:prstGeom prst="bentArrow">
            <a:avLst>
              <a:gd name="adj1" fmla="val 15687"/>
              <a:gd name="adj2" fmla="val 16353"/>
              <a:gd name="adj3" fmla="val 25000"/>
              <a:gd name="adj4" fmla="val 4375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effectLst>
                <a:outerShdw blurRad="38100" dist="38100" dir="2700000" algn="tl">
                  <a:srgbClr val="000000">
                    <a:alpha val="43137"/>
                  </a:srgbClr>
                </a:outerShdw>
              </a:effectLst>
              <a:latin typeface="Segoe" pitchFamily="34" charset="0"/>
            </a:endParaRPr>
          </a:p>
        </p:txBody>
      </p:sp>
      <p:sp>
        <p:nvSpPr>
          <p:cNvPr id="11" name="TextBox 15"/>
          <p:cNvSpPr txBox="1">
            <a:spLocks noChangeArrowheads="1"/>
          </p:cNvSpPr>
          <p:nvPr/>
        </p:nvSpPr>
        <p:spPr bwMode="auto">
          <a:xfrm>
            <a:off x="6554001" y="1981200"/>
            <a:ext cx="1446999" cy="584775"/>
          </a:xfrm>
          <a:prstGeom prst="rect">
            <a:avLst/>
          </a:prstGeom>
          <a:noFill/>
          <a:ln w="9525">
            <a:noFill/>
            <a:miter lim="800000"/>
            <a:headEnd/>
            <a:tailEnd/>
          </a:ln>
        </p:spPr>
        <p:txBody>
          <a:bodyPr wrap="none">
            <a:spAutoFit/>
          </a:bodyPr>
          <a:lstStyle/>
          <a:p>
            <a:r>
              <a:rPr lang="en-US" sz="1600" dirty="0">
                <a:latin typeface="Segoe" pitchFamily="34" charset="0"/>
              </a:rPr>
              <a:t>Run Test and </a:t>
            </a:r>
            <a:br>
              <a:rPr lang="en-US" sz="1600" dirty="0">
                <a:latin typeface="Segoe" pitchFamily="34" charset="0"/>
              </a:rPr>
            </a:br>
            <a:r>
              <a:rPr lang="en-US" sz="1600" dirty="0">
                <a:latin typeface="Segoe" pitchFamily="34" charset="0"/>
              </a:rPr>
              <a:t>Monitor</a:t>
            </a:r>
          </a:p>
        </p:txBody>
      </p:sp>
      <p:sp>
        <p:nvSpPr>
          <p:cNvPr id="12" name="TextBox 16"/>
          <p:cNvSpPr txBox="1">
            <a:spLocks noChangeArrowheads="1"/>
          </p:cNvSpPr>
          <p:nvPr/>
        </p:nvSpPr>
        <p:spPr bwMode="auto">
          <a:xfrm>
            <a:off x="6473018" y="4596825"/>
            <a:ext cx="1527982" cy="584775"/>
          </a:xfrm>
          <a:prstGeom prst="rect">
            <a:avLst/>
          </a:prstGeom>
          <a:noFill/>
          <a:ln w="9525">
            <a:noFill/>
            <a:miter lim="800000"/>
            <a:headEnd/>
            <a:tailEnd/>
          </a:ln>
        </p:spPr>
        <p:txBody>
          <a:bodyPr wrap="none">
            <a:spAutoFit/>
          </a:bodyPr>
          <a:lstStyle/>
          <a:p>
            <a:pPr algn="r"/>
            <a:r>
              <a:rPr lang="en-US" sz="1600" dirty="0" smtClean="0">
                <a:latin typeface="Segoe" pitchFamily="34" charset="0"/>
              </a:rPr>
              <a:t>Record</a:t>
            </a:r>
          </a:p>
          <a:p>
            <a:pPr algn="r"/>
            <a:r>
              <a:rPr lang="en-US" sz="1600" dirty="0" smtClean="0">
                <a:latin typeface="Segoe" pitchFamily="34" charset="0"/>
              </a:rPr>
              <a:t>Path Condition</a:t>
            </a:r>
            <a:endParaRPr lang="en-US" sz="1600" dirty="0">
              <a:latin typeface="Segoe" pitchFamily="34" charset="0"/>
            </a:endParaRPr>
          </a:p>
        </p:txBody>
      </p:sp>
      <p:sp>
        <p:nvSpPr>
          <p:cNvPr id="13" name="TextBox 17"/>
          <p:cNvSpPr txBox="1">
            <a:spLocks noChangeArrowheads="1"/>
          </p:cNvSpPr>
          <p:nvPr/>
        </p:nvSpPr>
        <p:spPr bwMode="auto">
          <a:xfrm>
            <a:off x="1066800" y="4596825"/>
            <a:ext cx="1654620" cy="584775"/>
          </a:xfrm>
          <a:prstGeom prst="rect">
            <a:avLst/>
          </a:prstGeom>
          <a:noFill/>
          <a:ln w="9525">
            <a:noFill/>
            <a:miter lim="800000"/>
            <a:headEnd/>
            <a:tailEnd/>
          </a:ln>
        </p:spPr>
        <p:txBody>
          <a:bodyPr wrap="none">
            <a:spAutoFit/>
          </a:bodyPr>
          <a:lstStyle/>
          <a:p>
            <a:pPr algn="l"/>
            <a:r>
              <a:rPr lang="en-US" sz="1600" dirty="0" smtClean="0">
                <a:latin typeface="Segoe" pitchFamily="34" charset="0"/>
              </a:rPr>
              <a:t>Choose an </a:t>
            </a:r>
          </a:p>
          <a:p>
            <a:pPr algn="l"/>
            <a:r>
              <a:rPr lang="en-US" sz="1600" dirty="0" smtClean="0">
                <a:latin typeface="Segoe" pitchFamily="34" charset="0"/>
              </a:rPr>
              <a:t>Uncovered Path</a:t>
            </a:r>
            <a:endParaRPr lang="en-US" sz="1600" dirty="0">
              <a:latin typeface="Segoe" pitchFamily="34" charset="0"/>
            </a:endParaRPr>
          </a:p>
        </p:txBody>
      </p:sp>
      <p:sp>
        <p:nvSpPr>
          <p:cNvPr id="14" name="TextBox 18"/>
          <p:cNvSpPr txBox="1">
            <a:spLocks noChangeArrowheads="1"/>
          </p:cNvSpPr>
          <p:nvPr/>
        </p:nvSpPr>
        <p:spPr bwMode="auto">
          <a:xfrm>
            <a:off x="1600200" y="2362200"/>
            <a:ext cx="696024" cy="338554"/>
          </a:xfrm>
          <a:prstGeom prst="rect">
            <a:avLst/>
          </a:prstGeom>
          <a:noFill/>
          <a:ln w="9525">
            <a:noFill/>
            <a:miter lim="800000"/>
            <a:headEnd/>
            <a:tailEnd/>
          </a:ln>
        </p:spPr>
        <p:txBody>
          <a:bodyPr wrap="none">
            <a:spAutoFit/>
          </a:bodyPr>
          <a:lstStyle/>
          <a:p>
            <a:r>
              <a:rPr lang="en-US" sz="1600" dirty="0" smtClean="0">
                <a:latin typeface="Segoe" pitchFamily="34" charset="0"/>
              </a:rPr>
              <a:t>Solve</a:t>
            </a:r>
            <a:endParaRPr lang="en-US" sz="1600" dirty="0">
              <a:latin typeface="Segoe" pitchFamily="34" charset="0"/>
            </a:endParaRPr>
          </a:p>
        </p:txBody>
      </p:sp>
      <p:sp>
        <p:nvSpPr>
          <p:cNvPr id="15" name="Down Arrow 19"/>
          <p:cNvSpPr>
            <a:spLocks noChangeArrowheads="1"/>
          </p:cNvSpPr>
          <p:nvPr/>
        </p:nvSpPr>
        <p:spPr bwMode="auto">
          <a:xfrm>
            <a:off x="4485937" y="1752600"/>
            <a:ext cx="408261" cy="497804"/>
          </a:xfrm>
          <a:prstGeom prst="downArrow">
            <a:avLst>
              <a:gd name="adj1" fmla="val 50000"/>
              <a:gd name="adj2" fmla="val 50024"/>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chemeClr val="lt1"/>
              </a:solidFill>
              <a:effectLst>
                <a:outerShdw blurRad="38100" dist="38100" dir="2700000" algn="tl">
                  <a:srgbClr val="000000">
                    <a:alpha val="43137"/>
                  </a:srgbClr>
                </a:outerShdw>
              </a:effectLst>
              <a:latin typeface="Segoe" pitchFamily="34" charset="0"/>
            </a:endParaRPr>
          </a:p>
        </p:txBody>
      </p:sp>
      <p:sp>
        <p:nvSpPr>
          <p:cNvPr id="16" name="TextBox 21"/>
          <p:cNvSpPr txBox="1">
            <a:spLocks noChangeArrowheads="1"/>
          </p:cNvSpPr>
          <p:nvPr/>
        </p:nvSpPr>
        <p:spPr bwMode="auto">
          <a:xfrm>
            <a:off x="696647" y="5722203"/>
            <a:ext cx="3706464" cy="830997"/>
          </a:xfrm>
          <a:prstGeom prst="rect">
            <a:avLst/>
          </a:prstGeom>
          <a:noFill/>
          <a:ln w="9525">
            <a:noFill/>
            <a:miter lim="800000"/>
            <a:headEnd/>
            <a:tailEnd/>
          </a:ln>
        </p:spPr>
        <p:txBody>
          <a:bodyPr wrap="none">
            <a:spAutoFit/>
          </a:bodyPr>
          <a:lstStyle/>
          <a:p>
            <a:pPr algn="l"/>
            <a:r>
              <a:rPr lang="en-US" sz="2400" b="1" dirty="0" smtClean="0">
                <a:effectLst>
                  <a:glow rad="63500">
                    <a:schemeClr val="accent2">
                      <a:satMod val="175000"/>
                      <a:alpha val="40000"/>
                    </a:schemeClr>
                  </a:glow>
                  <a:outerShdw blurRad="50800" dist="38100" dir="2700000" algn="tl" rotWithShape="0">
                    <a:prstClr val="black">
                      <a:alpha val="40000"/>
                    </a:prstClr>
                  </a:outerShdw>
                </a:effectLst>
                <a:latin typeface="Segoe" pitchFamily="34" charset="0"/>
              </a:rPr>
              <a:t>Result: small test suite, </a:t>
            </a:r>
            <a:br>
              <a:rPr lang="en-US" sz="2400" b="1" dirty="0" smtClean="0">
                <a:effectLst>
                  <a:glow rad="63500">
                    <a:schemeClr val="accent2">
                      <a:satMod val="175000"/>
                      <a:alpha val="40000"/>
                    </a:schemeClr>
                  </a:glow>
                  <a:outerShdw blurRad="50800" dist="38100" dir="2700000" algn="tl" rotWithShape="0">
                    <a:prstClr val="black">
                      <a:alpha val="40000"/>
                    </a:prstClr>
                  </a:outerShdw>
                </a:effectLst>
                <a:latin typeface="Segoe" pitchFamily="34" charset="0"/>
              </a:rPr>
            </a:br>
            <a:r>
              <a:rPr lang="en-US" sz="2400" b="1" dirty="0" smtClean="0">
                <a:effectLst>
                  <a:glow rad="63500">
                    <a:schemeClr val="accent2">
                      <a:satMod val="175000"/>
                      <a:alpha val="40000"/>
                    </a:schemeClr>
                  </a:glow>
                  <a:outerShdw blurRad="50800" dist="38100" dir="2700000" algn="tl" rotWithShape="0">
                    <a:prstClr val="black">
                      <a:alpha val="40000"/>
                    </a:prstClr>
                  </a:outerShdw>
                </a:effectLst>
                <a:latin typeface="Segoe" pitchFamily="34" charset="0"/>
              </a:rPr>
              <a:t>high </a:t>
            </a:r>
            <a:r>
              <a:rPr lang="en-US" sz="2400" b="1" dirty="0">
                <a:effectLst>
                  <a:glow rad="63500">
                    <a:schemeClr val="accent2">
                      <a:satMod val="175000"/>
                      <a:alpha val="40000"/>
                    </a:schemeClr>
                  </a:glow>
                  <a:outerShdw blurRad="50800" dist="38100" dir="2700000" algn="tl" rotWithShape="0">
                    <a:prstClr val="black">
                      <a:alpha val="40000"/>
                    </a:prstClr>
                  </a:outerShdw>
                </a:effectLst>
                <a:latin typeface="Segoe" pitchFamily="34" charset="0"/>
              </a:rPr>
              <a:t>code </a:t>
            </a:r>
            <a:r>
              <a:rPr lang="en-US" sz="2400" b="1" dirty="0" smtClean="0">
                <a:effectLst>
                  <a:glow rad="63500">
                    <a:schemeClr val="accent2">
                      <a:satMod val="175000"/>
                      <a:alpha val="40000"/>
                    </a:schemeClr>
                  </a:glow>
                  <a:outerShdw blurRad="50800" dist="38100" dir="2700000" algn="tl" rotWithShape="0">
                    <a:prstClr val="black">
                      <a:alpha val="40000"/>
                    </a:prstClr>
                  </a:outerShdw>
                </a:effectLst>
                <a:latin typeface="Segoe" pitchFamily="34" charset="0"/>
              </a:rPr>
              <a:t>coverage</a:t>
            </a:r>
          </a:p>
        </p:txBody>
      </p:sp>
      <p:sp>
        <p:nvSpPr>
          <p:cNvPr id="18" name="TextBox 15"/>
          <p:cNvSpPr txBox="1">
            <a:spLocks noChangeArrowheads="1"/>
          </p:cNvSpPr>
          <p:nvPr/>
        </p:nvSpPr>
        <p:spPr bwMode="auto">
          <a:xfrm>
            <a:off x="2209800" y="1676400"/>
            <a:ext cx="2392643" cy="338554"/>
          </a:xfrm>
          <a:prstGeom prst="rect">
            <a:avLst/>
          </a:prstGeom>
          <a:noFill/>
          <a:ln w="9525">
            <a:noFill/>
            <a:miter lim="800000"/>
            <a:headEnd/>
            <a:tailEnd/>
          </a:ln>
        </p:spPr>
        <p:txBody>
          <a:bodyPr wrap="none">
            <a:spAutoFit/>
          </a:bodyPr>
          <a:lstStyle/>
          <a:p>
            <a:r>
              <a:rPr lang="en-US" sz="1600" dirty="0" smtClean="0">
                <a:latin typeface="Segoe" pitchFamily="34" charset="0"/>
              </a:rPr>
              <a:t>Initially, choose Arbitrary</a:t>
            </a:r>
            <a:endParaRPr lang="en-US" sz="1600" dirty="0">
              <a:latin typeface="Segoe" pitchFamily="34" charset="0"/>
            </a:endParaRPr>
          </a:p>
        </p:txBody>
      </p:sp>
      <p:sp>
        <p:nvSpPr>
          <p:cNvPr id="19" name="Rounded Rectangle 18"/>
          <p:cNvSpPr/>
          <p:nvPr/>
        </p:nvSpPr>
        <p:spPr bwMode="auto">
          <a:xfrm>
            <a:off x="4953000" y="5562599"/>
            <a:ext cx="3352800" cy="1066801"/>
          </a:xfrm>
          <a:prstGeom prst="roundRect">
            <a:avLst>
              <a:gd name="adj" fmla="val 696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pPr>
            <a:endParaRPr lang="en-US" sz="200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0" name="TextBox 21"/>
          <p:cNvSpPr txBox="1">
            <a:spLocks noChangeArrowheads="1"/>
          </p:cNvSpPr>
          <p:nvPr/>
        </p:nvSpPr>
        <p:spPr bwMode="auto">
          <a:xfrm>
            <a:off x="5029200" y="5700117"/>
            <a:ext cx="3172663" cy="830997"/>
          </a:xfrm>
          <a:prstGeom prst="rect">
            <a:avLst/>
          </a:prstGeom>
          <a:noFill/>
          <a:ln w="9525">
            <a:noFill/>
            <a:miter lim="800000"/>
            <a:headEnd/>
            <a:tailEnd/>
          </a:ln>
        </p:spPr>
        <p:txBody>
          <a:bodyPr wrap="none">
            <a:spAutoFit/>
          </a:bodyPr>
          <a:lstStyle/>
          <a:p>
            <a:pPr algn="l"/>
            <a:r>
              <a:rPr lang="en-US" sz="2400" b="1" dirty="0" smtClean="0">
                <a:effectLst>
                  <a:glow rad="63500">
                    <a:schemeClr val="accent2">
                      <a:satMod val="175000"/>
                      <a:alpha val="40000"/>
                    </a:schemeClr>
                  </a:glow>
                  <a:outerShdw blurRad="50800" dist="38100" dir="2700000" algn="tl" rotWithShape="0">
                    <a:prstClr val="black">
                      <a:alpha val="40000"/>
                    </a:prstClr>
                  </a:outerShdw>
                </a:effectLst>
                <a:latin typeface="Segoe" pitchFamily="34" charset="0"/>
              </a:rPr>
              <a:t>Finds only real bugs</a:t>
            </a:r>
          </a:p>
          <a:p>
            <a:pPr algn="l"/>
            <a:r>
              <a:rPr lang="en-US" sz="2400" b="1" dirty="0" smtClean="0">
                <a:effectLst>
                  <a:glow rad="63500">
                    <a:schemeClr val="accent2">
                      <a:satMod val="175000"/>
                      <a:alpha val="40000"/>
                    </a:schemeClr>
                  </a:glow>
                  <a:outerShdw blurRad="50800" dist="38100" dir="2700000" algn="tl" rotWithShape="0">
                    <a:prstClr val="black">
                      <a:alpha val="40000"/>
                    </a:prstClr>
                  </a:outerShdw>
                </a:effectLst>
                <a:latin typeface="Segoe" pitchFamily="34" charset="0"/>
              </a:rPr>
              <a:t>No false warnings</a:t>
            </a:r>
          </a:p>
        </p:txBody>
      </p:sp>
      <p:sp>
        <p:nvSpPr>
          <p:cNvPr id="21" name="Rounded Rectangle 20"/>
          <p:cNvSpPr/>
          <p:nvPr/>
        </p:nvSpPr>
        <p:spPr bwMode="auto">
          <a:xfrm>
            <a:off x="4953000" y="1524000"/>
            <a:ext cx="1219200" cy="990600"/>
          </a:xfrm>
          <a:prstGeom prst="roundRect">
            <a:avLst>
              <a:gd name="adj" fmla="val 6963"/>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defTabSz="1096963" fontAlgn="base">
              <a:spcBef>
                <a:spcPct val="0"/>
              </a:spcBef>
              <a:spcAft>
                <a:spcPct val="0"/>
              </a:spcAft>
            </a:pPr>
            <a:r>
              <a:rPr lang="en-US" sz="1400" dirty="0" smtClean="0">
                <a:solidFill>
                  <a:schemeClr val="bg1"/>
                </a:solidFill>
                <a:latin typeface="Lucida Console" pitchFamily="49" charset="0"/>
              </a:rPr>
              <a:t>a[0] = 0;</a:t>
            </a:r>
          </a:p>
          <a:p>
            <a:pPr defTabSz="1096963" fontAlgn="base">
              <a:spcBef>
                <a:spcPct val="0"/>
              </a:spcBef>
              <a:spcAft>
                <a:spcPct val="0"/>
              </a:spcAft>
            </a:pPr>
            <a:r>
              <a:rPr lang="en-US" sz="1400" dirty="0" smtClean="0">
                <a:solidFill>
                  <a:schemeClr val="bg1"/>
                </a:solidFill>
                <a:latin typeface="Lucida Console" pitchFamily="49" charset="0"/>
              </a:rPr>
              <a:t>a[1] = 0;</a:t>
            </a:r>
          </a:p>
          <a:p>
            <a:pPr defTabSz="1096963" fontAlgn="base">
              <a:spcBef>
                <a:spcPct val="0"/>
              </a:spcBef>
              <a:spcAft>
                <a:spcPct val="0"/>
              </a:spcAft>
            </a:pPr>
            <a:r>
              <a:rPr lang="en-US" sz="1400" dirty="0" smtClean="0">
                <a:solidFill>
                  <a:schemeClr val="bg1"/>
                </a:solidFill>
                <a:latin typeface="Lucida Console" pitchFamily="49" charset="0"/>
              </a:rPr>
              <a:t>a[2] = 0;</a:t>
            </a:r>
          </a:p>
          <a:p>
            <a:pPr defTabSz="1096963" fontAlgn="base">
              <a:spcBef>
                <a:spcPct val="0"/>
              </a:spcBef>
              <a:spcAft>
                <a:spcPct val="0"/>
              </a:spcAft>
            </a:pPr>
            <a:r>
              <a:rPr lang="en-US" sz="1400" dirty="0" smtClean="0">
                <a:solidFill>
                  <a:schemeClr val="bg1"/>
                </a:solidFill>
                <a:latin typeface="Lucida Console" pitchFamily="49" charset="0"/>
              </a:rPr>
              <a:t>a[3] = 0;</a:t>
            </a:r>
          </a:p>
          <a:p>
            <a:pPr defTabSz="1096963" fontAlgn="base">
              <a:spcBef>
                <a:spcPct val="0"/>
              </a:spcBef>
              <a:spcAft>
                <a:spcPct val="0"/>
              </a:spcAft>
            </a:pPr>
            <a:r>
              <a:rPr lang="en-US" sz="1400" dirty="0" smtClean="0">
                <a:solidFill>
                  <a:schemeClr val="bg1"/>
                </a:solidFill>
                <a:latin typeface="Lucida Console" pitchFamily="49" charset="0"/>
              </a:rPr>
              <a:t>…</a:t>
            </a:r>
          </a:p>
        </p:txBody>
      </p:sp>
      <p:sp>
        <p:nvSpPr>
          <p:cNvPr id="22" name="Title 1"/>
          <p:cNvSpPr txBox="1">
            <a:spLocks/>
          </p:cNvSpPr>
          <p:nvPr/>
        </p:nvSpPr>
        <p:spPr>
          <a:xfrm>
            <a:off x="381000" y="762000"/>
            <a:ext cx="8229600" cy="1143000"/>
          </a:xfrm>
          <a:prstGeom prst="rect">
            <a:avLst/>
          </a:prstGeo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400" b="0" i="0" u="none" strike="noStrike" kern="0" cap="none" spc="0" normalizeH="0" baseline="0" noProof="0" dirty="0">
              <a:ln>
                <a:noFill/>
              </a:ln>
              <a:solidFill>
                <a:srgbClr val="090F14"/>
              </a:solidFill>
              <a:effectLst/>
              <a:uLnTx/>
              <a:uFillTx/>
              <a:latin typeface="+mj-lt"/>
              <a:ea typeface="+mj-ea"/>
              <a:cs typeface="+mj-cs"/>
            </a:endParaRPr>
          </a:p>
        </p:txBody>
      </p:sp>
      <p:sp>
        <p:nvSpPr>
          <p:cNvPr id="23" name="Title 1"/>
          <p:cNvSpPr txBox="1">
            <a:spLocks/>
          </p:cNvSpPr>
          <p:nvPr/>
        </p:nvSpPr>
        <p:spPr>
          <a:xfrm>
            <a:off x="381000" y="230187"/>
            <a:ext cx="8382000" cy="664797"/>
          </a:xfrm>
          <a:prstGeom prst="rect">
            <a:avLst/>
          </a:prstGeom>
        </p:spPr>
        <p:txBody>
          <a:bodyPr/>
          <a:lstStyle/>
          <a:p>
            <a:pPr lvl="0" defTabSz="912777" fontAlgn="base">
              <a:lnSpc>
                <a:spcPct val="90000"/>
              </a:lnSpc>
              <a:spcBef>
                <a:spcPct val="0"/>
              </a:spcBef>
              <a:spcAft>
                <a:spcPct val="0"/>
              </a:spcAft>
              <a:defRPr/>
            </a:pPr>
            <a:r>
              <a:rPr lang="en-US" sz="4400" spc="-300" dirty="0"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cs typeface="Arial" charset="0"/>
              </a:rPr>
              <a:t>Test Input Generation by</a:t>
            </a:r>
            <a:br>
              <a:rPr lang="en-US" sz="4400" spc="-300" dirty="0"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cs typeface="Arial" charset="0"/>
              </a:rPr>
            </a:br>
            <a:r>
              <a:rPr lang="en-US" sz="4400" spc="-300" dirty="0"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cs typeface="Arial" charset="0"/>
              </a:rPr>
              <a:t>Dynamic  Symbolic Execution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p:cBhvr>
                                        <p:cTn id="6" dur="2000" fill="hold"/>
                                        <p:tgtEl>
                                          <p:spTgt spid="15"/>
                                        </p:tgtEl>
                                        <p:attrNameLst>
                                          <p:attrName>fillcolor</p:attrName>
                                        </p:attrNameLst>
                                      </p:cBhvr>
                                      <p:to>
                                        <a:srgbClr val="FFDF79"/>
                                      </p:to>
                                    </p:animClr>
                                    <p:set>
                                      <p:cBhvr>
                                        <p:cTn id="7" dur="2000" fill="hold"/>
                                        <p:tgtEl>
                                          <p:spTgt spid="15"/>
                                        </p:tgtEl>
                                        <p:attrNameLst>
                                          <p:attrName>fill.type</p:attrName>
                                        </p:attrNameLst>
                                      </p:cBhvr>
                                      <p:to>
                                        <p:strVal val="solid"/>
                                      </p:to>
                                    </p:set>
                                    <p:set>
                                      <p:cBhvr>
                                        <p:cTn id="8" dur="2000" fill="hold"/>
                                        <p:tgtEl>
                                          <p:spTgt spid="15"/>
                                        </p:tgtEl>
                                        <p:attrNameLst>
                                          <p:attrName>fill.on</p:attrName>
                                        </p:attrNameLst>
                                      </p:cBhvr>
                                      <p:to>
                                        <p:strVal val="tru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685800" y="5562600"/>
            <a:ext cx="3733800" cy="1066800"/>
          </a:xfrm>
          <a:prstGeom prst="roundRect">
            <a:avLst>
              <a:gd name="adj" fmla="val 696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09728" tIns="0" rIns="109728" bIns="54864" numCol="1" rtlCol="0" anchor="t"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3" name="Rounded Rectangle 6"/>
          <p:cNvSpPr>
            <a:spLocks noChangeArrowheads="1"/>
          </p:cNvSpPr>
          <p:nvPr/>
        </p:nvSpPr>
        <p:spPr bwMode="auto">
          <a:xfrm>
            <a:off x="3953191" y="2362200"/>
            <a:ext cx="1349269" cy="685800"/>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000" dirty="0">
                <a:solidFill>
                  <a:schemeClr val="lt1"/>
                </a:solidFill>
                <a:effectLst>
                  <a:outerShdw blurRad="38100" dist="38100" dir="2700000" algn="tl">
                    <a:srgbClr val="000000">
                      <a:alpha val="43137"/>
                    </a:srgbClr>
                  </a:outerShdw>
                </a:effectLst>
                <a:latin typeface="Segoe" pitchFamily="34" charset="0"/>
              </a:rPr>
              <a:t>Test</a:t>
            </a:r>
            <a:br>
              <a:rPr lang="en-US" sz="2000" dirty="0">
                <a:solidFill>
                  <a:schemeClr val="lt1"/>
                </a:solidFill>
                <a:effectLst>
                  <a:outerShdw blurRad="38100" dist="38100" dir="2700000" algn="tl">
                    <a:srgbClr val="000000">
                      <a:alpha val="43137"/>
                    </a:srgbClr>
                  </a:outerShdw>
                </a:effectLst>
                <a:latin typeface="Segoe" pitchFamily="34" charset="0"/>
              </a:rPr>
            </a:br>
            <a:r>
              <a:rPr lang="en-US" sz="2000" dirty="0">
                <a:solidFill>
                  <a:schemeClr val="lt1"/>
                </a:solidFill>
                <a:effectLst>
                  <a:outerShdw blurRad="38100" dist="38100" dir="2700000" algn="tl">
                    <a:srgbClr val="000000">
                      <a:alpha val="43137"/>
                    </a:srgbClr>
                  </a:outerShdw>
                </a:effectLst>
                <a:latin typeface="Segoe" pitchFamily="34" charset="0"/>
              </a:rPr>
              <a:t>Inputs</a:t>
            </a:r>
          </a:p>
        </p:txBody>
      </p:sp>
      <p:sp>
        <p:nvSpPr>
          <p:cNvPr id="4" name="Rounded Rectangle 7"/>
          <p:cNvSpPr>
            <a:spLocks noChangeArrowheads="1"/>
          </p:cNvSpPr>
          <p:nvPr/>
        </p:nvSpPr>
        <p:spPr bwMode="auto">
          <a:xfrm>
            <a:off x="1190401" y="3200400"/>
            <a:ext cx="1991780" cy="685800"/>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000" dirty="0">
                <a:solidFill>
                  <a:schemeClr val="lt1"/>
                </a:solidFill>
                <a:effectLst>
                  <a:outerShdw blurRad="38100" dist="38100" dir="2700000" algn="tl">
                    <a:srgbClr val="000000">
                      <a:alpha val="43137"/>
                    </a:srgbClr>
                  </a:outerShdw>
                </a:effectLst>
                <a:latin typeface="Segoe" pitchFamily="34" charset="0"/>
              </a:rPr>
              <a:t>Constraint System</a:t>
            </a:r>
          </a:p>
        </p:txBody>
      </p:sp>
      <p:sp>
        <p:nvSpPr>
          <p:cNvPr id="5" name="Rounded Rectangle 8"/>
          <p:cNvSpPr>
            <a:spLocks noChangeArrowheads="1"/>
          </p:cNvSpPr>
          <p:nvPr/>
        </p:nvSpPr>
        <p:spPr bwMode="auto">
          <a:xfrm>
            <a:off x="6009220" y="3344660"/>
            <a:ext cx="1991780" cy="397280"/>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000" dirty="0">
                <a:solidFill>
                  <a:schemeClr val="lt1"/>
                </a:solidFill>
                <a:effectLst>
                  <a:outerShdw blurRad="38100" dist="38100" dir="2700000" algn="tl">
                    <a:srgbClr val="000000">
                      <a:alpha val="43137"/>
                    </a:srgbClr>
                  </a:outerShdw>
                </a:effectLst>
                <a:latin typeface="Segoe" pitchFamily="34" charset="0"/>
              </a:rPr>
              <a:t>Execution Path</a:t>
            </a:r>
          </a:p>
        </p:txBody>
      </p:sp>
      <p:sp>
        <p:nvSpPr>
          <p:cNvPr id="6" name="Can 9"/>
          <p:cNvSpPr>
            <a:spLocks noChangeArrowheads="1"/>
          </p:cNvSpPr>
          <p:nvPr/>
        </p:nvSpPr>
        <p:spPr bwMode="auto">
          <a:xfrm>
            <a:off x="3953191" y="4074906"/>
            <a:ext cx="1349269" cy="1086116"/>
          </a:xfrm>
          <a:prstGeom prst="can">
            <a:avLst>
              <a:gd name="adj" fmla="val 25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pPr>
            <a:r>
              <a:rPr lang="en-US" sz="2000" dirty="0">
                <a:effectLst>
                  <a:outerShdw blurRad="38100" dist="38100" dir="2700000" algn="tl">
                    <a:srgbClr val="000000">
                      <a:alpha val="43137"/>
                    </a:srgbClr>
                  </a:outerShdw>
                </a:effectLst>
                <a:latin typeface="Segoe" pitchFamily="34" charset="0"/>
              </a:rPr>
              <a:t>Known</a:t>
            </a:r>
            <a:br>
              <a:rPr lang="en-US" sz="2000" dirty="0">
                <a:effectLst>
                  <a:outerShdw blurRad="38100" dist="38100" dir="2700000" algn="tl">
                    <a:srgbClr val="000000">
                      <a:alpha val="43137"/>
                    </a:srgbClr>
                  </a:outerShdw>
                </a:effectLst>
                <a:latin typeface="Segoe" pitchFamily="34" charset="0"/>
              </a:rPr>
            </a:br>
            <a:r>
              <a:rPr lang="en-US" sz="2000" dirty="0">
                <a:effectLst>
                  <a:outerShdw blurRad="38100" dist="38100" dir="2700000" algn="tl">
                    <a:srgbClr val="000000">
                      <a:alpha val="43137"/>
                    </a:srgbClr>
                  </a:outerShdw>
                </a:effectLst>
                <a:latin typeface="Segoe" pitchFamily="34" charset="0"/>
              </a:rPr>
              <a:t>Paths</a:t>
            </a:r>
          </a:p>
        </p:txBody>
      </p:sp>
      <p:sp>
        <p:nvSpPr>
          <p:cNvPr id="7" name="Bent Arrow 6"/>
          <p:cNvSpPr/>
          <p:nvPr/>
        </p:nvSpPr>
        <p:spPr bwMode="auto">
          <a:xfrm>
            <a:off x="2218415" y="2560723"/>
            <a:ext cx="1413521" cy="543058"/>
          </a:xfrm>
          <a:prstGeom prst="ben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effectLst>
                <a:outerShdw blurRad="38100" dist="38100" dir="2700000" algn="tl">
                  <a:srgbClr val="000000">
                    <a:alpha val="43137"/>
                  </a:srgbClr>
                </a:outerShdw>
              </a:effectLst>
              <a:latin typeface="Segoe" pitchFamily="34" charset="0"/>
            </a:endParaRPr>
          </a:p>
        </p:txBody>
      </p:sp>
      <p:sp>
        <p:nvSpPr>
          <p:cNvPr id="8" name="Bent Arrow 7"/>
          <p:cNvSpPr/>
          <p:nvPr/>
        </p:nvSpPr>
        <p:spPr bwMode="auto">
          <a:xfrm rot="5400000">
            <a:off x="6148659" y="2164281"/>
            <a:ext cx="620638" cy="1413521"/>
          </a:xfrm>
          <a:prstGeom prst="bentArrow">
            <a:avLst>
              <a:gd name="adj1" fmla="val 20519"/>
              <a:gd name="adj2" fmla="val 17245"/>
              <a:gd name="adj3" fmla="val 23074"/>
              <a:gd name="adj4" fmla="val 46831"/>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chemeClr val="lt1"/>
              </a:solidFill>
              <a:effectLst>
                <a:outerShdw blurRad="38100" dist="38100" dir="2700000" algn="tl">
                  <a:srgbClr val="000000">
                    <a:alpha val="43137"/>
                  </a:srgbClr>
                </a:outerShdw>
              </a:effectLst>
              <a:latin typeface="Segoe" pitchFamily="34" charset="0"/>
            </a:endParaRPr>
          </a:p>
        </p:txBody>
      </p:sp>
      <p:sp>
        <p:nvSpPr>
          <p:cNvPr id="9" name="Bent Arrow 8"/>
          <p:cNvSpPr/>
          <p:nvPr/>
        </p:nvSpPr>
        <p:spPr bwMode="auto">
          <a:xfrm rot="10800000">
            <a:off x="5687964" y="3958538"/>
            <a:ext cx="1413521" cy="892166"/>
          </a:xfrm>
          <a:prstGeom prst="bentArrow">
            <a:avLst>
              <a:gd name="adj1" fmla="val 15687"/>
              <a:gd name="adj2" fmla="val 14357"/>
              <a:gd name="adj3" fmla="val 17018"/>
              <a:gd name="adj4" fmla="val 4375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chemeClr val="lt1"/>
              </a:solidFill>
              <a:effectLst>
                <a:outerShdw blurRad="38100" dist="38100" dir="2700000" algn="tl">
                  <a:srgbClr val="000000">
                    <a:alpha val="43137"/>
                  </a:srgbClr>
                </a:outerShdw>
              </a:effectLst>
              <a:latin typeface="Segoe" pitchFamily="34" charset="0"/>
            </a:endParaRPr>
          </a:p>
        </p:txBody>
      </p:sp>
      <p:sp>
        <p:nvSpPr>
          <p:cNvPr id="10" name="Bent Arrow 9"/>
          <p:cNvSpPr/>
          <p:nvPr/>
        </p:nvSpPr>
        <p:spPr bwMode="auto">
          <a:xfrm rot="16200000">
            <a:off x="2369987" y="3678467"/>
            <a:ext cx="853377" cy="1413521"/>
          </a:xfrm>
          <a:prstGeom prst="bentArrow">
            <a:avLst>
              <a:gd name="adj1" fmla="val 15687"/>
              <a:gd name="adj2" fmla="val 16353"/>
              <a:gd name="adj3" fmla="val 25000"/>
              <a:gd name="adj4" fmla="val 4375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effectLst>
                <a:outerShdw blurRad="38100" dist="38100" dir="2700000" algn="tl">
                  <a:srgbClr val="000000">
                    <a:alpha val="43137"/>
                  </a:srgbClr>
                </a:outerShdw>
              </a:effectLst>
              <a:latin typeface="Segoe" pitchFamily="34" charset="0"/>
            </a:endParaRPr>
          </a:p>
        </p:txBody>
      </p:sp>
      <p:sp>
        <p:nvSpPr>
          <p:cNvPr id="11" name="TextBox 15"/>
          <p:cNvSpPr txBox="1">
            <a:spLocks noChangeArrowheads="1"/>
          </p:cNvSpPr>
          <p:nvPr/>
        </p:nvSpPr>
        <p:spPr bwMode="auto">
          <a:xfrm>
            <a:off x="6554001" y="1981200"/>
            <a:ext cx="1446999" cy="584775"/>
          </a:xfrm>
          <a:prstGeom prst="rect">
            <a:avLst/>
          </a:prstGeom>
          <a:noFill/>
          <a:ln w="9525">
            <a:noFill/>
            <a:miter lim="800000"/>
            <a:headEnd/>
            <a:tailEnd/>
          </a:ln>
        </p:spPr>
        <p:txBody>
          <a:bodyPr wrap="none">
            <a:spAutoFit/>
          </a:bodyPr>
          <a:lstStyle/>
          <a:p>
            <a:r>
              <a:rPr lang="en-US" sz="1600" dirty="0">
                <a:latin typeface="Segoe" pitchFamily="34" charset="0"/>
              </a:rPr>
              <a:t>Run Test and </a:t>
            </a:r>
            <a:br>
              <a:rPr lang="en-US" sz="1600" dirty="0">
                <a:latin typeface="Segoe" pitchFamily="34" charset="0"/>
              </a:rPr>
            </a:br>
            <a:r>
              <a:rPr lang="en-US" sz="1600" dirty="0">
                <a:latin typeface="Segoe" pitchFamily="34" charset="0"/>
              </a:rPr>
              <a:t>Monitor</a:t>
            </a:r>
          </a:p>
        </p:txBody>
      </p:sp>
      <p:sp>
        <p:nvSpPr>
          <p:cNvPr id="12" name="TextBox 16"/>
          <p:cNvSpPr txBox="1">
            <a:spLocks noChangeArrowheads="1"/>
          </p:cNvSpPr>
          <p:nvPr/>
        </p:nvSpPr>
        <p:spPr bwMode="auto">
          <a:xfrm>
            <a:off x="6473018" y="4596825"/>
            <a:ext cx="1527982" cy="584775"/>
          </a:xfrm>
          <a:prstGeom prst="rect">
            <a:avLst/>
          </a:prstGeom>
          <a:noFill/>
          <a:ln w="9525">
            <a:noFill/>
            <a:miter lim="800000"/>
            <a:headEnd/>
            <a:tailEnd/>
          </a:ln>
        </p:spPr>
        <p:txBody>
          <a:bodyPr wrap="none">
            <a:spAutoFit/>
          </a:bodyPr>
          <a:lstStyle/>
          <a:p>
            <a:pPr algn="r"/>
            <a:r>
              <a:rPr lang="en-US" sz="1600" dirty="0" smtClean="0">
                <a:latin typeface="Segoe" pitchFamily="34" charset="0"/>
              </a:rPr>
              <a:t>Record</a:t>
            </a:r>
          </a:p>
          <a:p>
            <a:pPr algn="r"/>
            <a:r>
              <a:rPr lang="en-US" sz="1600" dirty="0" smtClean="0">
                <a:latin typeface="Segoe" pitchFamily="34" charset="0"/>
              </a:rPr>
              <a:t>Path Condition</a:t>
            </a:r>
            <a:endParaRPr lang="en-US" sz="1600" dirty="0">
              <a:latin typeface="Segoe" pitchFamily="34" charset="0"/>
            </a:endParaRPr>
          </a:p>
        </p:txBody>
      </p:sp>
      <p:sp>
        <p:nvSpPr>
          <p:cNvPr id="13" name="TextBox 17"/>
          <p:cNvSpPr txBox="1">
            <a:spLocks noChangeArrowheads="1"/>
          </p:cNvSpPr>
          <p:nvPr/>
        </p:nvSpPr>
        <p:spPr bwMode="auto">
          <a:xfrm>
            <a:off x="1066800" y="4596825"/>
            <a:ext cx="1654620" cy="584775"/>
          </a:xfrm>
          <a:prstGeom prst="rect">
            <a:avLst/>
          </a:prstGeom>
          <a:noFill/>
          <a:ln w="9525">
            <a:noFill/>
            <a:miter lim="800000"/>
            <a:headEnd/>
            <a:tailEnd/>
          </a:ln>
        </p:spPr>
        <p:txBody>
          <a:bodyPr wrap="none">
            <a:spAutoFit/>
          </a:bodyPr>
          <a:lstStyle/>
          <a:p>
            <a:pPr algn="l"/>
            <a:r>
              <a:rPr lang="en-US" sz="1600" dirty="0" smtClean="0">
                <a:latin typeface="Segoe" pitchFamily="34" charset="0"/>
              </a:rPr>
              <a:t>Choose an </a:t>
            </a:r>
          </a:p>
          <a:p>
            <a:pPr algn="l"/>
            <a:r>
              <a:rPr lang="en-US" sz="1600" dirty="0" smtClean="0">
                <a:latin typeface="Segoe" pitchFamily="34" charset="0"/>
              </a:rPr>
              <a:t>Uncovered Path</a:t>
            </a:r>
            <a:endParaRPr lang="en-US" sz="1600" dirty="0">
              <a:latin typeface="Segoe" pitchFamily="34" charset="0"/>
            </a:endParaRPr>
          </a:p>
        </p:txBody>
      </p:sp>
      <p:sp>
        <p:nvSpPr>
          <p:cNvPr id="14" name="TextBox 18"/>
          <p:cNvSpPr txBox="1">
            <a:spLocks noChangeArrowheads="1"/>
          </p:cNvSpPr>
          <p:nvPr/>
        </p:nvSpPr>
        <p:spPr bwMode="auto">
          <a:xfrm>
            <a:off x="1600200" y="2362200"/>
            <a:ext cx="696024" cy="338554"/>
          </a:xfrm>
          <a:prstGeom prst="rect">
            <a:avLst/>
          </a:prstGeom>
          <a:noFill/>
          <a:ln w="9525">
            <a:noFill/>
            <a:miter lim="800000"/>
            <a:headEnd/>
            <a:tailEnd/>
          </a:ln>
        </p:spPr>
        <p:txBody>
          <a:bodyPr wrap="none">
            <a:spAutoFit/>
          </a:bodyPr>
          <a:lstStyle/>
          <a:p>
            <a:r>
              <a:rPr lang="en-US" sz="1600" dirty="0" smtClean="0">
                <a:latin typeface="Segoe" pitchFamily="34" charset="0"/>
              </a:rPr>
              <a:t>Solve</a:t>
            </a:r>
            <a:endParaRPr lang="en-US" sz="1600" dirty="0">
              <a:latin typeface="Segoe" pitchFamily="34" charset="0"/>
            </a:endParaRPr>
          </a:p>
        </p:txBody>
      </p:sp>
      <p:sp>
        <p:nvSpPr>
          <p:cNvPr id="15" name="Down Arrow 19"/>
          <p:cNvSpPr>
            <a:spLocks noChangeArrowheads="1"/>
          </p:cNvSpPr>
          <p:nvPr/>
        </p:nvSpPr>
        <p:spPr bwMode="auto">
          <a:xfrm>
            <a:off x="4485937" y="1752600"/>
            <a:ext cx="408261" cy="497804"/>
          </a:xfrm>
          <a:prstGeom prst="downArrow">
            <a:avLst>
              <a:gd name="adj1" fmla="val 50000"/>
              <a:gd name="adj2" fmla="val 50024"/>
            </a:avLst>
          </a:prstGeom>
          <a:solidFill>
            <a:schemeClr val="accent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chemeClr val="lt1"/>
              </a:solidFill>
              <a:effectLst>
                <a:outerShdw blurRad="38100" dist="38100" dir="2700000" algn="tl">
                  <a:srgbClr val="000000">
                    <a:alpha val="43137"/>
                  </a:srgbClr>
                </a:outerShdw>
              </a:effectLst>
              <a:latin typeface="Segoe" pitchFamily="34" charset="0"/>
            </a:endParaRPr>
          </a:p>
        </p:txBody>
      </p:sp>
      <p:sp>
        <p:nvSpPr>
          <p:cNvPr id="16" name="TextBox 21"/>
          <p:cNvSpPr txBox="1">
            <a:spLocks noChangeArrowheads="1"/>
          </p:cNvSpPr>
          <p:nvPr/>
        </p:nvSpPr>
        <p:spPr bwMode="auto">
          <a:xfrm>
            <a:off x="696647" y="5722203"/>
            <a:ext cx="3706464" cy="830997"/>
          </a:xfrm>
          <a:prstGeom prst="rect">
            <a:avLst/>
          </a:prstGeom>
          <a:noFill/>
          <a:ln w="9525">
            <a:noFill/>
            <a:miter lim="800000"/>
            <a:headEnd/>
            <a:tailEnd/>
          </a:ln>
        </p:spPr>
        <p:txBody>
          <a:bodyPr wrap="none">
            <a:spAutoFit/>
          </a:bodyPr>
          <a:lstStyle/>
          <a:p>
            <a:pPr algn="l"/>
            <a:r>
              <a:rPr lang="en-US" sz="2400" b="1" dirty="0" smtClean="0">
                <a:effectLst>
                  <a:glow rad="63500">
                    <a:schemeClr val="accent2">
                      <a:satMod val="175000"/>
                      <a:alpha val="40000"/>
                    </a:schemeClr>
                  </a:glow>
                  <a:outerShdw blurRad="50800" dist="38100" dir="2700000" algn="tl" rotWithShape="0">
                    <a:prstClr val="black">
                      <a:alpha val="40000"/>
                    </a:prstClr>
                  </a:outerShdw>
                </a:effectLst>
                <a:latin typeface="Segoe" pitchFamily="34" charset="0"/>
              </a:rPr>
              <a:t>Result: small test suite, </a:t>
            </a:r>
            <a:br>
              <a:rPr lang="en-US" sz="2400" b="1" dirty="0" smtClean="0">
                <a:effectLst>
                  <a:glow rad="63500">
                    <a:schemeClr val="accent2">
                      <a:satMod val="175000"/>
                      <a:alpha val="40000"/>
                    </a:schemeClr>
                  </a:glow>
                  <a:outerShdw blurRad="50800" dist="38100" dir="2700000" algn="tl" rotWithShape="0">
                    <a:prstClr val="black">
                      <a:alpha val="40000"/>
                    </a:prstClr>
                  </a:outerShdw>
                </a:effectLst>
                <a:latin typeface="Segoe" pitchFamily="34" charset="0"/>
              </a:rPr>
            </a:br>
            <a:r>
              <a:rPr lang="en-US" sz="2400" b="1" dirty="0" smtClean="0">
                <a:effectLst>
                  <a:glow rad="63500">
                    <a:schemeClr val="accent2">
                      <a:satMod val="175000"/>
                      <a:alpha val="40000"/>
                    </a:schemeClr>
                  </a:glow>
                  <a:outerShdw blurRad="50800" dist="38100" dir="2700000" algn="tl" rotWithShape="0">
                    <a:prstClr val="black">
                      <a:alpha val="40000"/>
                    </a:prstClr>
                  </a:outerShdw>
                </a:effectLst>
                <a:latin typeface="Segoe" pitchFamily="34" charset="0"/>
              </a:rPr>
              <a:t>high </a:t>
            </a:r>
            <a:r>
              <a:rPr lang="en-US" sz="2400" b="1" dirty="0">
                <a:effectLst>
                  <a:glow rad="63500">
                    <a:schemeClr val="accent2">
                      <a:satMod val="175000"/>
                      <a:alpha val="40000"/>
                    </a:schemeClr>
                  </a:glow>
                  <a:outerShdw blurRad="50800" dist="38100" dir="2700000" algn="tl" rotWithShape="0">
                    <a:prstClr val="black">
                      <a:alpha val="40000"/>
                    </a:prstClr>
                  </a:outerShdw>
                </a:effectLst>
                <a:latin typeface="Segoe" pitchFamily="34" charset="0"/>
              </a:rPr>
              <a:t>code </a:t>
            </a:r>
            <a:r>
              <a:rPr lang="en-US" sz="2400" b="1" dirty="0" smtClean="0">
                <a:effectLst>
                  <a:glow rad="63500">
                    <a:schemeClr val="accent2">
                      <a:satMod val="175000"/>
                      <a:alpha val="40000"/>
                    </a:schemeClr>
                  </a:glow>
                  <a:outerShdw blurRad="50800" dist="38100" dir="2700000" algn="tl" rotWithShape="0">
                    <a:prstClr val="black">
                      <a:alpha val="40000"/>
                    </a:prstClr>
                  </a:outerShdw>
                </a:effectLst>
                <a:latin typeface="Segoe" pitchFamily="34" charset="0"/>
              </a:rPr>
              <a:t>coverage</a:t>
            </a:r>
          </a:p>
        </p:txBody>
      </p:sp>
      <p:sp>
        <p:nvSpPr>
          <p:cNvPr id="18" name="TextBox 15"/>
          <p:cNvSpPr txBox="1">
            <a:spLocks noChangeArrowheads="1"/>
          </p:cNvSpPr>
          <p:nvPr/>
        </p:nvSpPr>
        <p:spPr bwMode="auto">
          <a:xfrm>
            <a:off x="2209800" y="1676400"/>
            <a:ext cx="2392643" cy="338554"/>
          </a:xfrm>
          <a:prstGeom prst="rect">
            <a:avLst/>
          </a:prstGeom>
          <a:noFill/>
          <a:ln w="9525">
            <a:noFill/>
            <a:miter lim="800000"/>
            <a:headEnd/>
            <a:tailEnd/>
          </a:ln>
        </p:spPr>
        <p:txBody>
          <a:bodyPr wrap="none">
            <a:spAutoFit/>
          </a:bodyPr>
          <a:lstStyle/>
          <a:p>
            <a:r>
              <a:rPr lang="en-US" sz="1600" dirty="0" smtClean="0">
                <a:latin typeface="Segoe" pitchFamily="34" charset="0"/>
              </a:rPr>
              <a:t>Initially, choose Arbitrary</a:t>
            </a:r>
            <a:endParaRPr lang="en-US" sz="1600" dirty="0">
              <a:latin typeface="Segoe" pitchFamily="34" charset="0"/>
            </a:endParaRPr>
          </a:p>
        </p:txBody>
      </p:sp>
      <p:sp>
        <p:nvSpPr>
          <p:cNvPr id="19" name="Rounded Rectangle 18"/>
          <p:cNvSpPr/>
          <p:nvPr/>
        </p:nvSpPr>
        <p:spPr bwMode="auto">
          <a:xfrm>
            <a:off x="4953000" y="5562599"/>
            <a:ext cx="3352800" cy="1066801"/>
          </a:xfrm>
          <a:prstGeom prst="roundRect">
            <a:avLst>
              <a:gd name="adj" fmla="val 696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pPr>
            <a:endParaRPr lang="en-US" sz="200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0" name="TextBox 21"/>
          <p:cNvSpPr txBox="1">
            <a:spLocks noChangeArrowheads="1"/>
          </p:cNvSpPr>
          <p:nvPr/>
        </p:nvSpPr>
        <p:spPr bwMode="auto">
          <a:xfrm>
            <a:off x="5029200" y="5700117"/>
            <a:ext cx="3172663" cy="830997"/>
          </a:xfrm>
          <a:prstGeom prst="rect">
            <a:avLst/>
          </a:prstGeom>
          <a:noFill/>
          <a:ln w="9525">
            <a:noFill/>
            <a:miter lim="800000"/>
            <a:headEnd/>
            <a:tailEnd/>
          </a:ln>
        </p:spPr>
        <p:txBody>
          <a:bodyPr wrap="none">
            <a:spAutoFit/>
          </a:bodyPr>
          <a:lstStyle/>
          <a:p>
            <a:pPr algn="l"/>
            <a:r>
              <a:rPr lang="en-US" sz="2400" b="1" dirty="0" smtClean="0">
                <a:effectLst>
                  <a:glow rad="63500">
                    <a:schemeClr val="accent2">
                      <a:satMod val="175000"/>
                      <a:alpha val="40000"/>
                    </a:schemeClr>
                  </a:glow>
                  <a:outerShdw blurRad="50800" dist="38100" dir="2700000" algn="tl" rotWithShape="0">
                    <a:prstClr val="black">
                      <a:alpha val="40000"/>
                    </a:prstClr>
                  </a:outerShdw>
                </a:effectLst>
                <a:latin typeface="Segoe" pitchFamily="34" charset="0"/>
              </a:rPr>
              <a:t>Finds only real bugs</a:t>
            </a:r>
          </a:p>
          <a:p>
            <a:pPr algn="l"/>
            <a:r>
              <a:rPr lang="en-US" sz="2400" b="1" dirty="0" smtClean="0">
                <a:effectLst>
                  <a:glow rad="63500">
                    <a:schemeClr val="accent2">
                      <a:satMod val="175000"/>
                      <a:alpha val="40000"/>
                    </a:schemeClr>
                  </a:glow>
                  <a:outerShdw blurRad="50800" dist="38100" dir="2700000" algn="tl" rotWithShape="0">
                    <a:prstClr val="black">
                      <a:alpha val="40000"/>
                    </a:prstClr>
                  </a:outerShdw>
                </a:effectLst>
                <a:latin typeface="Segoe" pitchFamily="34" charset="0"/>
              </a:rPr>
              <a:t>No false warnings</a:t>
            </a:r>
          </a:p>
        </p:txBody>
      </p:sp>
      <p:sp>
        <p:nvSpPr>
          <p:cNvPr id="21" name="Cloud Callout 20"/>
          <p:cNvSpPr/>
          <p:nvPr/>
        </p:nvSpPr>
        <p:spPr bwMode="auto">
          <a:xfrm>
            <a:off x="4343400" y="1676400"/>
            <a:ext cx="3733800" cy="1905000"/>
          </a:xfrm>
          <a:prstGeom prst="cloudCallout">
            <a:avLst>
              <a:gd name="adj1" fmla="val 15167"/>
              <a:gd name="adj2" fmla="val 86601"/>
            </a:avLst>
          </a:prstGeom>
          <a:solidFill>
            <a:schemeClr val="tx1"/>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9728" tIns="54864" rIns="109728" bIns="54864" numCol="1" rtlCol="0" anchor="ctr" anchorCtr="0" compatLnSpc="1">
            <a:prstTxWarp prst="textNoShape">
              <a:avLst/>
            </a:prstTxWarp>
          </a:bodyPr>
          <a:lstStyle/>
          <a:p>
            <a:pPr defTabSz="1096963" fontAlgn="base">
              <a:spcBef>
                <a:spcPct val="0"/>
              </a:spcBef>
              <a:spcAft>
                <a:spcPct val="0"/>
              </a:spcAft>
            </a:pPr>
            <a:endParaRPr lang="en-US" sz="1200" dirty="0" smtClean="0">
              <a:solidFill>
                <a:schemeClr val="bg1"/>
              </a:solidFill>
              <a:latin typeface="Lucida Console" pitchFamily="49" charset="0"/>
            </a:endParaRPr>
          </a:p>
          <a:p>
            <a:pPr defTabSz="1096963" fontAlgn="base">
              <a:spcBef>
                <a:spcPct val="0"/>
              </a:spcBef>
              <a:spcAft>
                <a:spcPct val="0"/>
              </a:spcAft>
            </a:pPr>
            <a:endParaRPr lang="en-US" sz="1200" dirty="0" smtClean="0">
              <a:solidFill>
                <a:schemeClr val="bg1"/>
              </a:solidFill>
              <a:latin typeface="Lucida Console" pitchFamily="49" charset="0"/>
            </a:endParaRPr>
          </a:p>
          <a:p>
            <a:pPr defTabSz="1096963" fontAlgn="base">
              <a:spcBef>
                <a:spcPct val="0"/>
              </a:spcBef>
              <a:spcAft>
                <a:spcPct val="0"/>
              </a:spcAft>
            </a:pPr>
            <a:endParaRPr lang="en-US" sz="1200" dirty="0" smtClean="0">
              <a:solidFill>
                <a:schemeClr val="bg1"/>
              </a:solidFill>
              <a:latin typeface="Lucida Console" pitchFamily="49" charset="0"/>
            </a:endParaRPr>
          </a:p>
          <a:p>
            <a:pPr defTabSz="1096963" fontAlgn="base">
              <a:spcBef>
                <a:spcPct val="0"/>
              </a:spcBef>
              <a:spcAft>
                <a:spcPct val="0"/>
              </a:spcAft>
            </a:pPr>
            <a:endParaRPr lang="en-US" sz="1200" dirty="0" smtClean="0">
              <a:solidFill>
                <a:schemeClr val="bg1"/>
              </a:solidFill>
              <a:latin typeface="Lucida Console" pitchFamily="49" charset="0"/>
            </a:endParaRPr>
          </a:p>
          <a:p>
            <a:pPr defTabSz="1096963" fontAlgn="base">
              <a:spcBef>
                <a:spcPct val="0"/>
              </a:spcBef>
              <a:spcAft>
                <a:spcPct val="0"/>
              </a:spcAft>
            </a:pPr>
            <a:endParaRPr lang="en-US" sz="1200" dirty="0" smtClean="0">
              <a:solidFill>
                <a:schemeClr val="bg1"/>
              </a:solidFill>
              <a:latin typeface="Lucida Console" pitchFamily="49" charset="0"/>
            </a:endParaRPr>
          </a:p>
          <a:p>
            <a:pPr defTabSz="1096963" fontAlgn="base">
              <a:spcBef>
                <a:spcPct val="0"/>
              </a:spcBef>
              <a:spcAft>
                <a:spcPct val="0"/>
              </a:spcAft>
            </a:pPr>
            <a:r>
              <a:rPr lang="en-US" sz="1200" dirty="0" smtClean="0">
                <a:solidFill>
                  <a:schemeClr val="bg1"/>
                </a:solidFill>
              </a:rPr>
              <a:t>Path Condition:</a:t>
            </a:r>
          </a:p>
          <a:p>
            <a:pPr defTabSz="1096963" fontAlgn="base">
              <a:spcBef>
                <a:spcPct val="0"/>
              </a:spcBef>
              <a:spcAft>
                <a:spcPct val="0"/>
              </a:spcAft>
            </a:pPr>
            <a:r>
              <a:rPr lang="en-US" sz="1200" dirty="0" smtClean="0">
                <a:solidFill>
                  <a:schemeClr val="bg1"/>
                </a:solidFill>
                <a:latin typeface="Lucida Console" pitchFamily="49" charset="0"/>
              </a:rPr>
              <a:t>… </a:t>
            </a:r>
            <a:r>
              <a:rPr lang="en-US" sz="1200" dirty="0" smtClean="0">
                <a:solidFill>
                  <a:schemeClr val="bg1"/>
                </a:solidFill>
                <a:latin typeface="Arial Unicode MS"/>
                <a:ea typeface="Arial Unicode MS"/>
                <a:cs typeface="Arial Unicode MS"/>
              </a:rPr>
              <a:t>⋀ </a:t>
            </a:r>
            <a:r>
              <a:rPr lang="en-US" sz="1200" dirty="0" err="1" smtClean="0">
                <a:solidFill>
                  <a:schemeClr val="bg1"/>
                </a:solidFill>
                <a:latin typeface="Lucida Console" pitchFamily="49" charset="0"/>
              </a:rPr>
              <a:t>magicNum</a:t>
            </a:r>
            <a:r>
              <a:rPr lang="en-US" sz="1200" dirty="0" smtClean="0">
                <a:solidFill>
                  <a:schemeClr val="bg1"/>
                </a:solidFill>
                <a:latin typeface="Lucida Console" pitchFamily="49" charset="0"/>
              </a:rPr>
              <a:t> != 0x95673948</a:t>
            </a:r>
          </a:p>
          <a:p>
            <a:pPr marL="0" marR="0" indent="0" defTabSz="1096963"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solidFill>
                <a:schemeClr val="bg1"/>
              </a:solidFill>
              <a:effectLst>
                <a:outerShdw blurRad="38100" dist="38100" dir="2700000" algn="tl">
                  <a:srgbClr val="000000">
                    <a:alpha val="43137"/>
                  </a:srgbClr>
                </a:outerShdw>
              </a:effectLst>
              <a:latin typeface="Segoe" pitchFamily="34" charset="0"/>
            </a:endParaRPr>
          </a:p>
        </p:txBody>
      </p:sp>
      <p:pic>
        <p:nvPicPr>
          <p:cNvPr id="22" name="Picture 2"/>
          <p:cNvPicPr>
            <a:picLocks noChangeAspect="1" noChangeArrowheads="1"/>
          </p:cNvPicPr>
          <p:nvPr/>
        </p:nvPicPr>
        <p:blipFill>
          <a:blip r:embed="rId2"/>
          <a:srcRect/>
          <a:stretch>
            <a:fillRect/>
          </a:stretch>
        </p:blipFill>
        <p:spPr bwMode="auto">
          <a:xfrm>
            <a:off x="5029200" y="1981200"/>
            <a:ext cx="2686050" cy="666750"/>
          </a:xfrm>
          <a:prstGeom prst="rect">
            <a:avLst/>
          </a:prstGeom>
          <a:noFill/>
          <a:ln w="9525">
            <a:noFill/>
            <a:miter lim="800000"/>
            <a:headEnd/>
            <a:tailEnd/>
          </a:ln>
          <a:effectLst/>
        </p:spPr>
      </p:pic>
      <p:sp>
        <p:nvSpPr>
          <p:cNvPr id="23" name="Title 1"/>
          <p:cNvSpPr txBox="1">
            <a:spLocks/>
          </p:cNvSpPr>
          <p:nvPr/>
        </p:nvSpPr>
        <p:spPr>
          <a:xfrm>
            <a:off x="381000" y="762000"/>
            <a:ext cx="8229600" cy="1143000"/>
          </a:xfrm>
          <a:prstGeom prst="rect">
            <a:avLst/>
          </a:prstGeo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400" b="0" i="0" u="none" strike="noStrike" kern="0" cap="none" spc="0" normalizeH="0" baseline="0" noProof="0" dirty="0">
              <a:ln>
                <a:noFill/>
              </a:ln>
              <a:solidFill>
                <a:srgbClr val="090F14"/>
              </a:solidFill>
              <a:effectLst/>
              <a:uLnTx/>
              <a:uFillTx/>
              <a:latin typeface="+mj-lt"/>
              <a:ea typeface="+mj-ea"/>
              <a:cs typeface="+mj-cs"/>
            </a:endParaRPr>
          </a:p>
        </p:txBody>
      </p:sp>
      <p:sp>
        <p:nvSpPr>
          <p:cNvPr id="24" name="Title 1"/>
          <p:cNvSpPr txBox="1">
            <a:spLocks/>
          </p:cNvSpPr>
          <p:nvPr/>
        </p:nvSpPr>
        <p:spPr>
          <a:xfrm>
            <a:off x="381000" y="230187"/>
            <a:ext cx="8382000" cy="664797"/>
          </a:xfrm>
          <a:prstGeom prst="rect">
            <a:avLst/>
          </a:prstGeom>
        </p:spPr>
        <p:txBody>
          <a:bodyPr/>
          <a:lstStyle/>
          <a:p>
            <a:pPr lvl="0" defTabSz="912777" fontAlgn="base">
              <a:lnSpc>
                <a:spcPct val="90000"/>
              </a:lnSpc>
              <a:spcBef>
                <a:spcPct val="0"/>
              </a:spcBef>
              <a:spcAft>
                <a:spcPct val="0"/>
              </a:spcAft>
              <a:defRPr/>
            </a:pPr>
            <a:r>
              <a:rPr lang="en-US" sz="4400" spc="-300" dirty="0"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cs typeface="Arial" charset="0"/>
              </a:rPr>
              <a:t>Test Input Generation by</a:t>
            </a:r>
            <a:br>
              <a:rPr lang="en-US" sz="4400" spc="-300" dirty="0"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cs typeface="Arial" charset="0"/>
              </a:rPr>
            </a:br>
            <a:r>
              <a:rPr lang="en-US" sz="4400" spc="-300" dirty="0"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cs typeface="Arial" charset="0"/>
              </a:rPr>
              <a:t>Dynamic  Symbolic Execution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p:cBhvr>
                                        <p:cTn id="6" dur="2000" fill="hold"/>
                                        <p:tgtEl>
                                          <p:spTgt spid="8"/>
                                        </p:tgtEl>
                                        <p:attrNameLst>
                                          <p:attrName>fillcolor</p:attrName>
                                        </p:attrNameLst>
                                      </p:cBhvr>
                                      <p:to>
                                        <a:schemeClr val="accent1"/>
                                      </p:to>
                                    </p:animClr>
                                    <p:set>
                                      <p:cBhvr>
                                        <p:cTn id="7" dur="2000" fill="hold"/>
                                        <p:tgtEl>
                                          <p:spTgt spid="8"/>
                                        </p:tgtEl>
                                        <p:attrNameLst>
                                          <p:attrName>fill.type</p:attrName>
                                        </p:attrNameLst>
                                      </p:cBhvr>
                                      <p:to>
                                        <p:strVal val="solid"/>
                                      </p:to>
                                    </p:set>
                                    <p:set>
                                      <p:cBhvr>
                                        <p:cTn id="8" dur="2000" fill="hold"/>
                                        <p:tgtEl>
                                          <p:spTgt spid="8"/>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mph" presetSubtype="2" fill="hold" nodeType="withEffect">
                                  <p:stCondLst>
                                    <p:cond delay="0"/>
                                  </p:stCondLst>
                                  <p:childTnLst>
                                    <p:animClr clrSpc="rgb">
                                      <p:cBhvr>
                                        <p:cTn id="16" dur="2000" fill="hold"/>
                                        <p:tgtEl>
                                          <p:spTgt spid="9"/>
                                        </p:tgtEl>
                                        <p:attrNameLst>
                                          <p:attrName>fillcolor</p:attrName>
                                        </p:attrNameLst>
                                      </p:cBhvr>
                                      <p:to>
                                        <a:schemeClr val="accent1"/>
                                      </p:to>
                                    </p:animClr>
                                    <p:set>
                                      <p:cBhvr>
                                        <p:cTn id="17" dur="2000" fill="hold"/>
                                        <p:tgtEl>
                                          <p:spTgt spid="9"/>
                                        </p:tgtEl>
                                        <p:attrNameLst>
                                          <p:attrName>fill.type</p:attrName>
                                        </p:attrNameLst>
                                      </p:cBhvr>
                                      <p:to>
                                        <p:strVal val="solid"/>
                                      </p:to>
                                    </p:set>
                                    <p:set>
                                      <p:cBhvr>
                                        <p:cTn id="18" dur="2000" fill="hold"/>
                                        <p:tgtEl>
                                          <p:spTgt spid="9"/>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21"/>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685800" y="5562600"/>
            <a:ext cx="3733800" cy="1066800"/>
          </a:xfrm>
          <a:prstGeom prst="roundRect">
            <a:avLst>
              <a:gd name="adj" fmla="val 696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09728" tIns="0" rIns="109728" bIns="54864" numCol="1" rtlCol="0" anchor="t"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3" name="Rounded Rectangle 6"/>
          <p:cNvSpPr>
            <a:spLocks noChangeArrowheads="1"/>
          </p:cNvSpPr>
          <p:nvPr/>
        </p:nvSpPr>
        <p:spPr bwMode="auto">
          <a:xfrm>
            <a:off x="3953191" y="2362200"/>
            <a:ext cx="1349269" cy="685800"/>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000" dirty="0">
                <a:solidFill>
                  <a:schemeClr val="lt1"/>
                </a:solidFill>
                <a:effectLst>
                  <a:outerShdw blurRad="38100" dist="38100" dir="2700000" algn="tl">
                    <a:srgbClr val="000000">
                      <a:alpha val="43137"/>
                    </a:srgbClr>
                  </a:outerShdw>
                </a:effectLst>
                <a:latin typeface="Segoe" pitchFamily="34" charset="0"/>
              </a:rPr>
              <a:t>Test</a:t>
            </a:r>
            <a:br>
              <a:rPr lang="en-US" sz="2000" dirty="0">
                <a:solidFill>
                  <a:schemeClr val="lt1"/>
                </a:solidFill>
                <a:effectLst>
                  <a:outerShdw blurRad="38100" dist="38100" dir="2700000" algn="tl">
                    <a:srgbClr val="000000">
                      <a:alpha val="43137"/>
                    </a:srgbClr>
                  </a:outerShdw>
                </a:effectLst>
                <a:latin typeface="Segoe" pitchFamily="34" charset="0"/>
              </a:rPr>
            </a:br>
            <a:r>
              <a:rPr lang="en-US" sz="2000" dirty="0">
                <a:solidFill>
                  <a:schemeClr val="lt1"/>
                </a:solidFill>
                <a:effectLst>
                  <a:outerShdw blurRad="38100" dist="38100" dir="2700000" algn="tl">
                    <a:srgbClr val="000000">
                      <a:alpha val="43137"/>
                    </a:srgbClr>
                  </a:outerShdw>
                </a:effectLst>
                <a:latin typeface="Segoe" pitchFamily="34" charset="0"/>
              </a:rPr>
              <a:t>Inputs</a:t>
            </a:r>
          </a:p>
        </p:txBody>
      </p:sp>
      <p:sp>
        <p:nvSpPr>
          <p:cNvPr id="4" name="Rounded Rectangle 7"/>
          <p:cNvSpPr>
            <a:spLocks noChangeArrowheads="1"/>
          </p:cNvSpPr>
          <p:nvPr/>
        </p:nvSpPr>
        <p:spPr bwMode="auto">
          <a:xfrm>
            <a:off x="1190401" y="3200400"/>
            <a:ext cx="1991780" cy="685800"/>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000" dirty="0">
                <a:solidFill>
                  <a:schemeClr val="lt1"/>
                </a:solidFill>
                <a:effectLst>
                  <a:outerShdw blurRad="38100" dist="38100" dir="2700000" algn="tl">
                    <a:srgbClr val="000000">
                      <a:alpha val="43137"/>
                    </a:srgbClr>
                  </a:outerShdw>
                </a:effectLst>
                <a:latin typeface="Segoe" pitchFamily="34" charset="0"/>
              </a:rPr>
              <a:t>Constraint System</a:t>
            </a:r>
          </a:p>
        </p:txBody>
      </p:sp>
      <p:sp>
        <p:nvSpPr>
          <p:cNvPr id="5" name="Rounded Rectangle 8"/>
          <p:cNvSpPr>
            <a:spLocks noChangeArrowheads="1"/>
          </p:cNvSpPr>
          <p:nvPr/>
        </p:nvSpPr>
        <p:spPr bwMode="auto">
          <a:xfrm>
            <a:off x="6009220" y="3344660"/>
            <a:ext cx="1991780" cy="397280"/>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000" dirty="0">
                <a:solidFill>
                  <a:schemeClr val="lt1"/>
                </a:solidFill>
                <a:effectLst>
                  <a:outerShdw blurRad="38100" dist="38100" dir="2700000" algn="tl">
                    <a:srgbClr val="000000">
                      <a:alpha val="43137"/>
                    </a:srgbClr>
                  </a:outerShdw>
                </a:effectLst>
                <a:latin typeface="Segoe" pitchFamily="34" charset="0"/>
              </a:rPr>
              <a:t>Execution Path</a:t>
            </a:r>
          </a:p>
        </p:txBody>
      </p:sp>
      <p:sp>
        <p:nvSpPr>
          <p:cNvPr id="6" name="Can 9"/>
          <p:cNvSpPr>
            <a:spLocks noChangeArrowheads="1"/>
          </p:cNvSpPr>
          <p:nvPr/>
        </p:nvSpPr>
        <p:spPr bwMode="auto">
          <a:xfrm>
            <a:off x="3953191" y="4074906"/>
            <a:ext cx="1349269" cy="1086116"/>
          </a:xfrm>
          <a:prstGeom prst="can">
            <a:avLst>
              <a:gd name="adj" fmla="val 25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pPr>
            <a:r>
              <a:rPr lang="en-US" sz="2000" dirty="0">
                <a:effectLst>
                  <a:outerShdw blurRad="38100" dist="38100" dir="2700000" algn="tl">
                    <a:srgbClr val="000000">
                      <a:alpha val="43137"/>
                    </a:srgbClr>
                  </a:outerShdw>
                </a:effectLst>
                <a:latin typeface="Segoe" pitchFamily="34" charset="0"/>
              </a:rPr>
              <a:t>Known</a:t>
            </a:r>
            <a:br>
              <a:rPr lang="en-US" sz="2000" dirty="0">
                <a:effectLst>
                  <a:outerShdw blurRad="38100" dist="38100" dir="2700000" algn="tl">
                    <a:srgbClr val="000000">
                      <a:alpha val="43137"/>
                    </a:srgbClr>
                  </a:outerShdw>
                </a:effectLst>
                <a:latin typeface="Segoe" pitchFamily="34" charset="0"/>
              </a:rPr>
            </a:br>
            <a:r>
              <a:rPr lang="en-US" sz="2000" dirty="0">
                <a:effectLst>
                  <a:outerShdw blurRad="38100" dist="38100" dir="2700000" algn="tl">
                    <a:srgbClr val="000000">
                      <a:alpha val="43137"/>
                    </a:srgbClr>
                  </a:outerShdw>
                </a:effectLst>
                <a:latin typeface="Segoe" pitchFamily="34" charset="0"/>
              </a:rPr>
              <a:t>Paths</a:t>
            </a:r>
          </a:p>
        </p:txBody>
      </p:sp>
      <p:sp>
        <p:nvSpPr>
          <p:cNvPr id="7" name="Bent Arrow 6"/>
          <p:cNvSpPr/>
          <p:nvPr/>
        </p:nvSpPr>
        <p:spPr bwMode="auto">
          <a:xfrm>
            <a:off x="2218415" y="2560723"/>
            <a:ext cx="1413521" cy="543058"/>
          </a:xfrm>
          <a:prstGeom prst="ben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effectLst>
                <a:outerShdw blurRad="38100" dist="38100" dir="2700000" algn="tl">
                  <a:srgbClr val="000000">
                    <a:alpha val="43137"/>
                  </a:srgbClr>
                </a:outerShdw>
              </a:effectLst>
              <a:latin typeface="Segoe" pitchFamily="34" charset="0"/>
            </a:endParaRPr>
          </a:p>
        </p:txBody>
      </p:sp>
      <p:sp>
        <p:nvSpPr>
          <p:cNvPr id="8" name="Bent Arrow 7"/>
          <p:cNvSpPr/>
          <p:nvPr/>
        </p:nvSpPr>
        <p:spPr bwMode="auto">
          <a:xfrm rot="5400000">
            <a:off x="6148659" y="2164281"/>
            <a:ext cx="620638" cy="1413521"/>
          </a:xfrm>
          <a:prstGeom prst="bentArrow">
            <a:avLst>
              <a:gd name="adj1" fmla="val 20519"/>
              <a:gd name="adj2" fmla="val 17245"/>
              <a:gd name="adj3" fmla="val 23074"/>
              <a:gd name="adj4" fmla="val 46831"/>
            </a:avLst>
          </a:prstGeom>
          <a:solidFill>
            <a:schemeClr val="accent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chemeClr val="lt1"/>
              </a:solidFill>
              <a:effectLst>
                <a:outerShdw blurRad="38100" dist="38100" dir="2700000" algn="tl">
                  <a:srgbClr val="000000">
                    <a:alpha val="43137"/>
                  </a:srgbClr>
                </a:outerShdw>
              </a:effectLst>
              <a:latin typeface="Segoe" pitchFamily="34" charset="0"/>
            </a:endParaRPr>
          </a:p>
        </p:txBody>
      </p:sp>
      <p:sp>
        <p:nvSpPr>
          <p:cNvPr id="9" name="Bent Arrow 8"/>
          <p:cNvSpPr/>
          <p:nvPr/>
        </p:nvSpPr>
        <p:spPr bwMode="auto">
          <a:xfrm rot="10800000">
            <a:off x="5687964" y="3958538"/>
            <a:ext cx="1413521" cy="892166"/>
          </a:xfrm>
          <a:prstGeom prst="bentArrow">
            <a:avLst>
              <a:gd name="adj1" fmla="val 15687"/>
              <a:gd name="adj2" fmla="val 14357"/>
              <a:gd name="adj3" fmla="val 17018"/>
              <a:gd name="adj4" fmla="val 43750"/>
            </a:avLst>
          </a:prstGeom>
          <a:solidFill>
            <a:schemeClr val="accent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chemeClr val="lt1"/>
              </a:solidFill>
              <a:effectLst>
                <a:outerShdw blurRad="38100" dist="38100" dir="2700000" algn="tl">
                  <a:srgbClr val="000000">
                    <a:alpha val="43137"/>
                  </a:srgbClr>
                </a:outerShdw>
              </a:effectLst>
              <a:latin typeface="Segoe" pitchFamily="34" charset="0"/>
            </a:endParaRPr>
          </a:p>
        </p:txBody>
      </p:sp>
      <p:sp>
        <p:nvSpPr>
          <p:cNvPr id="10" name="Bent Arrow 9"/>
          <p:cNvSpPr/>
          <p:nvPr/>
        </p:nvSpPr>
        <p:spPr bwMode="auto">
          <a:xfrm rot="16200000">
            <a:off x="2369987" y="3678467"/>
            <a:ext cx="853377" cy="1413521"/>
          </a:xfrm>
          <a:prstGeom prst="bentArrow">
            <a:avLst>
              <a:gd name="adj1" fmla="val 15687"/>
              <a:gd name="adj2" fmla="val 16353"/>
              <a:gd name="adj3" fmla="val 25000"/>
              <a:gd name="adj4" fmla="val 4375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effectLst>
                <a:outerShdw blurRad="38100" dist="38100" dir="2700000" algn="tl">
                  <a:srgbClr val="000000">
                    <a:alpha val="43137"/>
                  </a:srgbClr>
                </a:outerShdw>
              </a:effectLst>
              <a:latin typeface="Segoe" pitchFamily="34" charset="0"/>
            </a:endParaRPr>
          </a:p>
        </p:txBody>
      </p:sp>
      <p:sp>
        <p:nvSpPr>
          <p:cNvPr id="11" name="TextBox 15"/>
          <p:cNvSpPr txBox="1">
            <a:spLocks noChangeArrowheads="1"/>
          </p:cNvSpPr>
          <p:nvPr/>
        </p:nvSpPr>
        <p:spPr bwMode="auto">
          <a:xfrm>
            <a:off x="6554001" y="1981200"/>
            <a:ext cx="1446999" cy="584775"/>
          </a:xfrm>
          <a:prstGeom prst="rect">
            <a:avLst/>
          </a:prstGeom>
          <a:noFill/>
          <a:ln w="9525">
            <a:noFill/>
            <a:miter lim="800000"/>
            <a:headEnd/>
            <a:tailEnd/>
          </a:ln>
        </p:spPr>
        <p:txBody>
          <a:bodyPr wrap="none">
            <a:spAutoFit/>
          </a:bodyPr>
          <a:lstStyle/>
          <a:p>
            <a:r>
              <a:rPr lang="en-US" sz="1600" dirty="0">
                <a:latin typeface="Segoe" pitchFamily="34" charset="0"/>
              </a:rPr>
              <a:t>Run Test and </a:t>
            </a:r>
            <a:br>
              <a:rPr lang="en-US" sz="1600" dirty="0">
                <a:latin typeface="Segoe" pitchFamily="34" charset="0"/>
              </a:rPr>
            </a:br>
            <a:r>
              <a:rPr lang="en-US" sz="1600" dirty="0">
                <a:latin typeface="Segoe" pitchFamily="34" charset="0"/>
              </a:rPr>
              <a:t>Monitor</a:t>
            </a:r>
          </a:p>
        </p:txBody>
      </p:sp>
      <p:sp>
        <p:nvSpPr>
          <p:cNvPr id="12" name="TextBox 16"/>
          <p:cNvSpPr txBox="1">
            <a:spLocks noChangeArrowheads="1"/>
          </p:cNvSpPr>
          <p:nvPr/>
        </p:nvSpPr>
        <p:spPr bwMode="auto">
          <a:xfrm>
            <a:off x="6473018" y="4596825"/>
            <a:ext cx="1527982" cy="584775"/>
          </a:xfrm>
          <a:prstGeom prst="rect">
            <a:avLst/>
          </a:prstGeom>
          <a:noFill/>
          <a:ln w="9525">
            <a:noFill/>
            <a:miter lim="800000"/>
            <a:headEnd/>
            <a:tailEnd/>
          </a:ln>
        </p:spPr>
        <p:txBody>
          <a:bodyPr wrap="none">
            <a:spAutoFit/>
          </a:bodyPr>
          <a:lstStyle/>
          <a:p>
            <a:pPr algn="r"/>
            <a:r>
              <a:rPr lang="en-US" sz="1600" dirty="0" smtClean="0">
                <a:latin typeface="Segoe" pitchFamily="34" charset="0"/>
              </a:rPr>
              <a:t>Record</a:t>
            </a:r>
          </a:p>
          <a:p>
            <a:pPr algn="r"/>
            <a:r>
              <a:rPr lang="en-US" sz="1600" dirty="0" smtClean="0">
                <a:latin typeface="Segoe" pitchFamily="34" charset="0"/>
              </a:rPr>
              <a:t>Path Condition</a:t>
            </a:r>
            <a:endParaRPr lang="en-US" sz="1600" dirty="0">
              <a:latin typeface="Segoe" pitchFamily="34" charset="0"/>
            </a:endParaRPr>
          </a:p>
        </p:txBody>
      </p:sp>
      <p:sp>
        <p:nvSpPr>
          <p:cNvPr id="13" name="TextBox 17"/>
          <p:cNvSpPr txBox="1">
            <a:spLocks noChangeArrowheads="1"/>
          </p:cNvSpPr>
          <p:nvPr/>
        </p:nvSpPr>
        <p:spPr bwMode="auto">
          <a:xfrm>
            <a:off x="1066800" y="4596825"/>
            <a:ext cx="1654620" cy="584775"/>
          </a:xfrm>
          <a:prstGeom prst="rect">
            <a:avLst/>
          </a:prstGeom>
          <a:noFill/>
          <a:ln w="9525">
            <a:noFill/>
            <a:miter lim="800000"/>
            <a:headEnd/>
            <a:tailEnd/>
          </a:ln>
        </p:spPr>
        <p:txBody>
          <a:bodyPr wrap="none">
            <a:spAutoFit/>
          </a:bodyPr>
          <a:lstStyle/>
          <a:p>
            <a:pPr algn="l"/>
            <a:r>
              <a:rPr lang="en-US" sz="1600" dirty="0" smtClean="0">
                <a:latin typeface="Segoe" pitchFamily="34" charset="0"/>
              </a:rPr>
              <a:t>Choose an </a:t>
            </a:r>
          </a:p>
          <a:p>
            <a:pPr algn="l"/>
            <a:r>
              <a:rPr lang="en-US" sz="1600" dirty="0" smtClean="0">
                <a:latin typeface="Segoe" pitchFamily="34" charset="0"/>
              </a:rPr>
              <a:t>Uncovered Path</a:t>
            </a:r>
            <a:endParaRPr lang="en-US" sz="1600" dirty="0">
              <a:latin typeface="Segoe" pitchFamily="34" charset="0"/>
            </a:endParaRPr>
          </a:p>
        </p:txBody>
      </p:sp>
      <p:sp>
        <p:nvSpPr>
          <p:cNvPr id="14" name="TextBox 18"/>
          <p:cNvSpPr txBox="1">
            <a:spLocks noChangeArrowheads="1"/>
          </p:cNvSpPr>
          <p:nvPr/>
        </p:nvSpPr>
        <p:spPr bwMode="auto">
          <a:xfrm>
            <a:off x="1600200" y="2362200"/>
            <a:ext cx="696024" cy="338554"/>
          </a:xfrm>
          <a:prstGeom prst="rect">
            <a:avLst/>
          </a:prstGeom>
          <a:noFill/>
          <a:ln w="9525">
            <a:noFill/>
            <a:miter lim="800000"/>
            <a:headEnd/>
            <a:tailEnd/>
          </a:ln>
        </p:spPr>
        <p:txBody>
          <a:bodyPr wrap="none">
            <a:spAutoFit/>
          </a:bodyPr>
          <a:lstStyle/>
          <a:p>
            <a:r>
              <a:rPr lang="en-US" sz="1600" dirty="0" smtClean="0">
                <a:latin typeface="Segoe" pitchFamily="34" charset="0"/>
              </a:rPr>
              <a:t>Solve</a:t>
            </a:r>
            <a:endParaRPr lang="en-US" sz="1600" dirty="0">
              <a:latin typeface="Segoe" pitchFamily="34" charset="0"/>
            </a:endParaRPr>
          </a:p>
        </p:txBody>
      </p:sp>
      <p:sp>
        <p:nvSpPr>
          <p:cNvPr id="15" name="Down Arrow 19"/>
          <p:cNvSpPr>
            <a:spLocks noChangeArrowheads="1"/>
          </p:cNvSpPr>
          <p:nvPr/>
        </p:nvSpPr>
        <p:spPr bwMode="auto">
          <a:xfrm>
            <a:off x="4485937" y="1752600"/>
            <a:ext cx="408261" cy="497804"/>
          </a:xfrm>
          <a:prstGeom prst="downArrow">
            <a:avLst>
              <a:gd name="adj1" fmla="val 50000"/>
              <a:gd name="adj2" fmla="val 50024"/>
            </a:avLst>
          </a:prstGeom>
          <a:solidFill>
            <a:schemeClr val="accent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chemeClr val="lt1"/>
              </a:solidFill>
              <a:effectLst>
                <a:outerShdw blurRad="38100" dist="38100" dir="2700000" algn="tl">
                  <a:srgbClr val="000000">
                    <a:alpha val="43137"/>
                  </a:srgbClr>
                </a:outerShdw>
              </a:effectLst>
              <a:latin typeface="Segoe" pitchFamily="34" charset="0"/>
            </a:endParaRPr>
          </a:p>
        </p:txBody>
      </p:sp>
      <p:sp>
        <p:nvSpPr>
          <p:cNvPr id="16" name="TextBox 21"/>
          <p:cNvSpPr txBox="1">
            <a:spLocks noChangeArrowheads="1"/>
          </p:cNvSpPr>
          <p:nvPr/>
        </p:nvSpPr>
        <p:spPr bwMode="auto">
          <a:xfrm>
            <a:off x="696647" y="5722203"/>
            <a:ext cx="3706464" cy="830997"/>
          </a:xfrm>
          <a:prstGeom prst="rect">
            <a:avLst/>
          </a:prstGeom>
          <a:noFill/>
          <a:ln w="9525">
            <a:noFill/>
            <a:miter lim="800000"/>
            <a:headEnd/>
            <a:tailEnd/>
          </a:ln>
        </p:spPr>
        <p:txBody>
          <a:bodyPr wrap="none">
            <a:spAutoFit/>
          </a:bodyPr>
          <a:lstStyle/>
          <a:p>
            <a:pPr algn="l"/>
            <a:r>
              <a:rPr lang="en-US" sz="2400" b="1" dirty="0" smtClean="0">
                <a:effectLst>
                  <a:glow rad="63500">
                    <a:schemeClr val="accent2">
                      <a:satMod val="175000"/>
                      <a:alpha val="40000"/>
                    </a:schemeClr>
                  </a:glow>
                  <a:outerShdw blurRad="50800" dist="38100" dir="2700000" algn="tl" rotWithShape="0">
                    <a:prstClr val="black">
                      <a:alpha val="40000"/>
                    </a:prstClr>
                  </a:outerShdw>
                </a:effectLst>
                <a:latin typeface="Segoe" pitchFamily="34" charset="0"/>
              </a:rPr>
              <a:t>Result: small test suite, </a:t>
            </a:r>
            <a:br>
              <a:rPr lang="en-US" sz="2400" b="1" dirty="0" smtClean="0">
                <a:effectLst>
                  <a:glow rad="63500">
                    <a:schemeClr val="accent2">
                      <a:satMod val="175000"/>
                      <a:alpha val="40000"/>
                    </a:schemeClr>
                  </a:glow>
                  <a:outerShdw blurRad="50800" dist="38100" dir="2700000" algn="tl" rotWithShape="0">
                    <a:prstClr val="black">
                      <a:alpha val="40000"/>
                    </a:prstClr>
                  </a:outerShdw>
                </a:effectLst>
                <a:latin typeface="Segoe" pitchFamily="34" charset="0"/>
              </a:rPr>
            </a:br>
            <a:r>
              <a:rPr lang="en-US" sz="2400" b="1" dirty="0" smtClean="0">
                <a:effectLst>
                  <a:glow rad="63500">
                    <a:schemeClr val="accent2">
                      <a:satMod val="175000"/>
                      <a:alpha val="40000"/>
                    </a:schemeClr>
                  </a:glow>
                  <a:outerShdw blurRad="50800" dist="38100" dir="2700000" algn="tl" rotWithShape="0">
                    <a:prstClr val="black">
                      <a:alpha val="40000"/>
                    </a:prstClr>
                  </a:outerShdw>
                </a:effectLst>
                <a:latin typeface="Segoe" pitchFamily="34" charset="0"/>
              </a:rPr>
              <a:t>high </a:t>
            </a:r>
            <a:r>
              <a:rPr lang="en-US" sz="2400" b="1" dirty="0">
                <a:effectLst>
                  <a:glow rad="63500">
                    <a:schemeClr val="accent2">
                      <a:satMod val="175000"/>
                      <a:alpha val="40000"/>
                    </a:schemeClr>
                  </a:glow>
                  <a:outerShdw blurRad="50800" dist="38100" dir="2700000" algn="tl" rotWithShape="0">
                    <a:prstClr val="black">
                      <a:alpha val="40000"/>
                    </a:prstClr>
                  </a:outerShdw>
                </a:effectLst>
                <a:latin typeface="Segoe" pitchFamily="34" charset="0"/>
              </a:rPr>
              <a:t>code </a:t>
            </a:r>
            <a:r>
              <a:rPr lang="en-US" sz="2400" b="1" dirty="0" smtClean="0">
                <a:effectLst>
                  <a:glow rad="63500">
                    <a:schemeClr val="accent2">
                      <a:satMod val="175000"/>
                      <a:alpha val="40000"/>
                    </a:schemeClr>
                  </a:glow>
                  <a:outerShdw blurRad="50800" dist="38100" dir="2700000" algn="tl" rotWithShape="0">
                    <a:prstClr val="black">
                      <a:alpha val="40000"/>
                    </a:prstClr>
                  </a:outerShdw>
                </a:effectLst>
                <a:latin typeface="Segoe" pitchFamily="34" charset="0"/>
              </a:rPr>
              <a:t>coverage</a:t>
            </a:r>
          </a:p>
        </p:txBody>
      </p:sp>
      <p:sp>
        <p:nvSpPr>
          <p:cNvPr id="18" name="TextBox 15"/>
          <p:cNvSpPr txBox="1">
            <a:spLocks noChangeArrowheads="1"/>
          </p:cNvSpPr>
          <p:nvPr/>
        </p:nvSpPr>
        <p:spPr bwMode="auto">
          <a:xfrm>
            <a:off x="2209800" y="1676400"/>
            <a:ext cx="2392643" cy="338554"/>
          </a:xfrm>
          <a:prstGeom prst="rect">
            <a:avLst/>
          </a:prstGeom>
          <a:noFill/>
          <a:ln w="9525">
            <a:noFill/>
            <a:miter lim="800000"/>
            <a:headEnd/>
            <a:tailEnd/>
          </a:ln>
        </p:spPr>
        <p:txBody>
          <a:bodyPr wrap="none">
            <a:spAutoFit/>
          </a:bodyPr>
          <a:lstStyle/>
          <a:p>
            <a:r>
              <a:rPr lang="en-US" sz="1600" dirty="0" smtClean="0">
                <a:latin typeface="Segoe" pitchFamily="34" charset="0"/>
              </a:rPr>
              <a:t>Initially, choose Arbitrary</a:t>
            </a:r>
            <a:endParaRPr lang="en-US" sz="1600" dirty="0">
              <a:latin typeface="Segoe" pitchFamily="34" charset="0"/>
            </a:endParaRPr>
          </a:p>
        </p:txBody>
      </p:sp>
      <p:sp>
        <p:nvSpPr>
          <p:cNvPr id="19" name="Rounded Rectangle 18"/>
          <p:cNvSpPr/>
          <p:nvPr/>
        </p:nvSpPr>
        <p:spPr bwMode="auto">
          <a:xfrm>
            <a:off x="4953000" y="5562599"/>
            <a:ext cx="3352800" cy="1066801"/>
          </a:xfrm>
          <a:prstGeom prst="roundRect">
            <a:avLst>
              <a:gd name="adj" fmla="val 696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pPr>
            <a:endParaRPr lang="en-US" sz="200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0" name="TextBox 21"/>
          <p:cNvSpPr txBox="1">
            <a:spLocks noChangeArrowheads="1"/>
          </p:cNvSpPr>
          <p:nvPr/>
        </p:nvSpPr>
        <p:spPr bwMode="auto">
          <a:xfrm>
            <a:off x="5029200" y="5700117"/>
            <a:ext cx="3172663" cy="830997"/>
          </a:xfrm>
          <a:prstGeom prst="rect">
            <a:avLst/>
          </a:prstGeom>
          <a:noFill/>
          <a:ln w="9525">
            <a:noFill/>
            <a:miter lim="800000"/>
            <a:headEnd/>
            <a:tailEnd/>
          </a:ln>
        </p:spPr>
        <p:txBody>
          <a:bodyPr wrap="none">
            <a:spAutoFit/>
          </a:bodyPr>
          <a:lstStyle/>
          <a:p>
            <a:pPr algn="l"/>
            <a:r>
              <a:rPr lang="en-US" sz="2400" b="1" dirty="0" smtClean="0">
                <a:effectLst>
                  <a:glow rad="63500">
                    <a:schemeClr val="accent2">
                      <a:satMod val="175000"/>
                      <a:alpha val="40000"/>
                    </a:schemeClr>
                  </a:glow>
                  <a:outerShdw blurRad="50800" dist="38100" dir="2700000" algn="tl" rotWithShape="0">
                    <a:prstClr val="black">
                      <a:alpha val="40000"/>
                    </a:prstClr>
                  </a:outerShdw>
                </a:effectLst>
                <a:latin typeface="Segoe" pitchFamily="34" charset="0"/>
              </a:rPr>
              <a:t>Finds only real bugs</a:t>
            </a:r>
          </a:p>
          <a:p>
            <a:pPr algn="l"/>
            <a:r>
              <a:rPr lang="en-US" sz="2400" b="1" dirty="0" smtClean="0">
                <a:effectLst>
                  <a:glow rad="63500">
                    <a:schemeClr val="accent2">
                      <a:satMod val="175000"/>
                      <a:alpha val="40000"/>
                    </a:schemeClr>
                  </a:glow>
                  <a:outerShdw blurRad="50800" dist="38100" dir="2700000" algn="tl" rotWithShape="0">
                    <a:prstClr val="black">
                      <a:alpha val="40000"/>
                    </a:prstClr>
                  </a:outerShdw>
                </a:effectLst>
                <a:latin typeface="Segoe" pitchFamily="34" charset="0"/>
              </a:rPr>
              <a:t>No false warnings</a:t>
            </a:r>
          </a:p>
        </p:txBody>
      </p:sp>
      <p:sp>
        <p:nvSpPr>
          <p:cNvPr id="21" name="Cloud Callout 20"/>
          <p:cNvSpPr/>
          <p:nvPr/>
        </p:nvSpPr>
        <p:spPr bwMode="auto">
          <a:xfrm>
            <a:off x="1524000" y="2362200"/>
            <a:ext cx="4191000" cy="1600200"/>
          </a:xfrm>
          <a:prstGeom prst="cloudCallout">
            <a:avLst>
              <a:gd name="adj1" fmla="val -27683"/>
              <a:gd name="adj2" fmla="val 81105"/>
            </a:avLst>
          </a:prstGeom>
          <a:solidFill>
            <a:schemeClr val="tx1"/>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kumimoji="0" lang="en-US" sz="1200" b="0" i="0" u="none" strike="noStrike" cap="none" normalizeH="0" baseline="0" dirty="0" smtClean="0">
                <a:solidFill>
                  <a:schemeClr val="bg1"/>
                </a:solidFill>
                <a:latin typeface="Lucida Console" pitchFamily="49" charset="0"/>
              </a:rPr>
              <a:t>… </a:t>
            </a:r>
            <a:r>
              <a:rPr kumimoji="0" lang="en-US" sz="1200" b="0" i="0" u="none" strike="noStrike" cap="none" normalizeH="0" baseline="0" dirty="0" smtClean="0">
                <a:solidFill>
                  <a:schemeClr val="bg1"/>
                </a:solidFill>
                <a:latin typeface="Arial Unicode MS"/>
                <a:ea typeface="Arial Unicode MS"/>
                <a:cs typeface="Arial Unicode MS"/>
              </a:rPr>
              <a:t>⋀ </a:t>
            </a:r>
            <a:r>
              <a:rPr kumimoji="0" lang="en-US" sz="1200" b="0" i="0" u="none" strike="noStrike" cap="none" normalizeH="0" baseline="0" dirty="0" err="1" smtClean="0">
                <a:solidFill>
                  <a:schemeClr val="bg1"/>
                </a:solidFill>
                <a:latin typeface="Lucida Console" pitchFamily="49" charset="0"/>
              </a:rPr>
              <a:t>magicNum</a:t>
            </a:r>
            <a:r>
              <a:rPr kumimoji="0" lang="en-US" sz="1200" b="0" i="0" u="none" strike="noStrike" cap="none" normalizeH="0" baseline="0" dirty="0" smtClean="0">
                <a:solidFill>
                  <a:schemeClr val="bg1"/>
                </a:solidFill>
                <a:latin typeface="Lucida Console" pitchFamily="49" charset="0"/>
              </a:rPr>
              <a:t> != 0x</a:t>
            </a:r>
            <a:r>
              <a:rPr lang="en-US" sz="1200" dirty="0" smtClean="0">
                <a:solidFill>
                  <a:schemeClr val="bg1"/>
                </a:solidFill>
                <a:latin typeface="Lucida Console" pitchFamily="49" charset="0"/>
              </a:rPr>
              <a:t>95673948</a:t>
            </a:r>
            <a:endParaRPr kumimoji="0" lang="en-US" sz="1200" b="0" i="0" u="none" strike="noStrike" cap="none" normalizeH="0" baseline="0" dirty="0" smtClean="0">
              <a:solidFill>
                <a:schemeClr val="bg1"/>
              </a:solidFill>
              <a:latin typeface="Lucida Console" pitchFamily="49" charset="0"/>
            </a:endParaRPr>
          </a:p>
          <a:p>
            <a:pPr algn="ctr" defTabSz="1096963" fontAlgn="base">
              <a:spcBef>
                <a:spcPct val="0"/>
              </a:spcBef>
              <a:spcAft>
                <a:spcPct val="0"/>
              </a:spcAft>
            </a:pPr>
            <a:r>
              <a:rPr lang="en-US" sz="1200" dirty="0" smtClean="0">
                <a:solidFill>
                  <a:schemeClr val="tx1"/>
                </a:solidFill>
                <a:latin typeface="Lucida Console" pitchFamily="49" charset="0"/>
              </a:rPr>
              <a:t>… </a:t>
            </a:r>
            <a:r>
              <a:rPr lang="en-US" sz="1200" dirty="0" smtClean="0">
                <a:solidFill>
                  <a:schemeClr val="tx1"/>
                </a:solidFill>
                <a:latin typeface="Arial Unicode MS"/>
                <a:ea typeface="Arial Unicode MS"/>
                <a:cs typeface="Arial Unicode MS"/>
              </a:rPr>
              <a:t>⋀ </a:t>
            </a:r>
            <a:r>
              <a:rPr lang="en-US" sz="1200" dirty="0" err="1" smtClean="0">
                <a:solidFill>
                  <a:schemeClr val="tx1"/>
                </a:solidFill>
                <a:latin typeface="Lucida Console" pitchFamily="49" charset="0"/>
              </a:rPr>
              <a:t>magicNum</a:t>
            </a:r>
            <a:r>
              <a:rPr lang="en-US" sz="1200" dirty="0" smtClean="0">
                <a:solidFill>
                  <a:schemeClr val="tx1"/>
                </a:solidFill>
                <a:latin typeface="Lucida Console" pitchFamily="49" charset="0"/>
              </a:rPr>
              <a:t> == 0x95673948</a:t>
            </a:r>
          </a:p>
          <a:p>
            <a:pPr marL="0" marR="0" indent="0" algn="ctr" defTabSz="1096963"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solidFill>
                <a:schemeClr val="bg1"/>
              </a:solidFill>
              <a:latin typeface="Lucida Console" pitchFamily="49" charset="0"/>
            </a:endParaRPr>
          </a:p>
        </p:txBody>
      </p:sp>
      <p:sp>
        <p:nvSpPr>
          <p:cNvPr id="22" name="Title 1"/>
          <p:cNvSpPr txBox="1">
            <a:spLocks/>
          </p:cNvSpPr>
          <p:nvPr/>
        </p:nvSpPr>
        <p:spPr>
          <a:xfrm>
            <a:off x="381000" y="762000"/>
            <a:ext cx="8229600" cy="1143000"/>
          </a:xfrm>
          <a:prstGeom prst="rect">
            <a:avLst/>
          </a:prstGeo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400" b="0" i="0" u="none" strike="noStrike" kern="0" cap="none" spc="0" normalizeH="0" baseline="0" noProof="0" dirty="0">
              <a:ln>
                <a:noFill/>
              </a:ln>
              <a:solidFill>
                <a:srgbClr val="090F14"/>
              </a:solidFill>
              <a:effectLst/>
              <a:uLnTx/>
              <a:uFillTx/>
              <a:latin typeface="+mj-lt"/>
              <a:ea typeface="+mj-ea"/>
              <a:cs typeface="+mj-cs"/>
            </a:endParaRPr>
          </a:p>
        </p:txBody>
      </p:sp>
      <p:sp>
        <p:nvSpPr>
          <p:cNvPr id="23" name="Title 1"/>
          <p:cNvSpPr txBox="1">
            <a:spLocks/>
          </p:cNvSpPr>
          <p:nvPr/>
        </p:nvSpPr>
        <p:spPr>
          <a:xfrm>
            <a:off x="381000" y="230187"/>
            <a:ext cx="8382000" cy="664797"/>
          </a:xfrm>
          <a:prstGeom prst="rect">
            <a:avLst/>
          </a:prstGeom>
        </p:spPr>
        <p:txBody>
          <a:bodyPr/>
          <a:lstStyle/>
          <a:p>
            <a:pPr lvl="0" defTabSz="912777" fontAlgn="base">
              <a:lnSpc>
                <a:spcPct val="90000"/>
              </a:lnSpc>
              <a:spcBef>
                <a:spcPct val="0"/>
              </a:spcBef>
              <a:spcAft>
                <a:spcPct val="0"/>
              </a:spcAft>
              <a:defRPr/>
            </a:pPr>
            <a:r>
              <a:rPr lang="en-US" sz="4400" spc="-300" dirty="0"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cs typeface="Arial" charset="0"/>
              </a:rPr>
              <a:t>Test Input Generation by</a:t>
            </a:r>
            <a:br>
              <a:rPr lang="en-US" sz="4400" spc="-300" dirty="0"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cs typeface="Arial" charset="0"/>
              </a:rPr>
            </a:br>
            <a:r>
              <a:rPr lang="en-US" sz="4400" spc="-300" dirty="0"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cs typeface="Arial" charset="0"/>
              </a:rPr>
              <a:t>Dynamic  Symbolic Execution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p:cBhvr>
                                        <p:cTn id="6" dur="2000" fill="hold"/>
                                        <p:tgtEl>
                                          <p:spTgt spid="10"/>
                                        </p:tgtEl>
                                        <p:attrNameLst>
                                          <p:attrName>fillcolor</p:attrName>
                                        </p:attrNameLst>
                                      </p:cBhvr>
                                      <p:to>
                                        <a:schemeClr val="accent1"/>
                                      </p:to>
                                    </p:animClr>
                                    <p:set>
                                      <p:cBhvr>
                                        <p:cTn id="7" dur="2000" fill="hold"/>
                                        <p:tgtEl>
                                          <p:spTgt spid="10"/>
                                        </p:tgtEl>
                                        <p:attrNameLst>
                                          <p:attrName>fill.type</p:attrName>
                                        </p:attrNameLst>
                                      </p:cBhvr>
                                      <p:to>
                                        <p:strVal val="solid"/>
                                      </p:to>
                                    </p:set>
                                    <p:set>
                                      <p:cBhvr>
                                        <p:cTn id="8" dur="2000" fill="hold"/>
                                        <p:tgtEl>
                                          <p:spTgt spid="10"/>
                                        </p:tgtEl>
                                        <p:attrNameLst>
                                          <p:attrName>fill.on</p:attrName>
                                        </p:attrNameLst>
                                      </p:cBhvr>
                                      <p:to>
                                        <p:strVal val="true"/>
                                      </p:to>
                                    </p:set>
                                  </p:childTnLst>
                                </p:cTn>
                              </p:par>
                              <p:par>
                                <p:cTn id="9" presetID="1" presetClass="entr" presetSubtype="0" fill="hold" grpId="0" nodeType="withEffect">
                                  <p:stCondLst>
                                    <p:cond delay="0"/>
                                  </p:stCondLst>
                                  <p:childTnLst>
                                    <p:set>
                                      <p:cBhvr>
                                        <p:cTn id="10" dur="1" fill="hold">
                                          <p:stCondLst>
                                            <p:cond delay="0"/>
                                          </p:stCondLst>
                                        </p:cTn>
                                        <p:tgtEl>
                                          <p:spTgt spid="21">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xEl>
                                              <p:pRg st="1" end="1"/>
                                            </p:txEl>
                                          </p:spTgt>
                                        </p:tgtEl>
                                        <p:attrNameLst>
                                          <p:attrName>style.visibility</p:attrName>
                                        </p:attrNameLst>
                                      </p:cBhvr>
                                      <p:to>
                                        <p:strVal val="visible"/>
                                      </p:to>
                                    </p:set>
                                  </p:childTnLst>
                                </p:cTn>
                              </p:par>
                              <p:par>
                                <p:cTn id="19" presetID="3" presetClass="emph" presetSubtype="2" fill="hold" nodeType="withEffect">
                                  <p:stCondLst>
                                    <p:cond delay="0"/>
                                  </p:stCondLst>
                                  <p:childTnLst>
                                    <p:animClr clrSpc="rgb">
                                      <p:cBhvr override="childStyle">
                                        <p:cTn id="20" dur="1000" fill="hold"/>
                                        <p:tgtEl>
                                          <p:spTgt spid="21">
                                            <p:txEl>
                                              <p:pRg st="0" end="0"/>
                                            </p:txEl>
                                          </p:spTgt>
                                        </p:tgtEl>
                                        <p:attrNameLst>
                                          <p:attrName>style.color</p:attrName>
                                        </p:attrNameLst>
                                      </p:cBhvr>
                                      <p:to>
                                        <a:schemeClr val="tx1"/>
                                      </p:to>
                                    </p:animClr>
                                  </p:childTnLst>
                                </p:cTn>
                              </p:par>
                              <p:par>
                                <p:cTn id="21" presetID="3" presetClass="emph" presetSubtype="2" fill="hold" nodeType="withEffect">
                                  <p:stCondLst>
                                    <p:cond delay="0"/>
                                  </p:stCondLst>
                                  <p:childTnLst>
                                    <p:animClr clrSpc="rgb">
                                      <p:cBhvr override="childStyle">
                                        <p:cTn id="22" dur="1000" fill="hold"/>
                                        <p:tgtEl>
                                          <p:spTgt spid="21">
                                            <p:txEl>
                                              <p:pRg st="1" end="1"/>
                                            </p:txEl>
                                          </p:spTgt>
                                        </p:tgtEl>
                                        <p:attrNameLst>
                                          <p:attrName>style.color</p:attrName>
                                        </p:attrNameLst>
                                      </p:cBhvr>
                                      <p:to>
                                        <a:schemeClr val="bg1"/>
                                      </p:to>
                                    </p:animClr>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1">
                                            <p:txEl>
                                              <p:pRg st="0" end="0"/>
                                            </p:txEl>
                                          </p:spTgt>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21">
                                            <p:txEl>
                                              <p:pRg st="1" end="1"/>
                                            </p:txEl>
                                          </p:spTgt>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21">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allAtOnce" animBg="1"/>
      <p:bldP spid="21" grpId="1" build="allAtOnce"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685800" y="5562600"/>
            <a:ext cx="3733800" cy="1066800"/>
          </a:xfrm>
          <a:prstGeom prst="roundRect">
            <a:avLst>
              <a:gd name="adj" fmla="val 696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09728" tIns="0" rIns="109728" bIns="54864" numCol="1" rtlCol="0" anchor="t"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3" name="Rounded Rectangle 6"/>
          <p:cNvSpPr>
            <a:spLocks noChangeArrowheads="1"/>
          </p:cNvSpPr>
          <p:nvPr/>
        </p:nvSpPr>
        <p:spPr bwMode="auto">
          <a:xfrm>
            <a:off x="3953191" y="2362200"/>
            <a:ext cx="1349269" cy="685800"/>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000" dirty="0">
                <a:solidFill>
                  <a:schemeClr val="lt1"/>
                </a:solidFill>
                <a:effectLst>
                  <a:outerShdw blurRad="38100" dist="38100" dir="2700000" algn="tl">
                    <a:srgbClr val="000000">
                      <a:alpha val="43137"/>
                    </a:srgbClr>
                  </a:outerShdw>
                </a:effectLst>
                <a:latin typeface="Segoe" pitchFamily="34" charset="0"/>
              </a:rPr>
              <a:t>Test</a:t>
            </a:r>
            <a:br>
              <a:rPr lang="en-US" sz="2000" dirty="0">
                <a:solidFill>
                  <a:schemeClr val="lt1"/>
                </a:solidFill>
                <a:effectLst>
                  <a:outerShdw blurRad="38100" dist="38100" dir="2700000" algn="tl">
                    <a:srgbClr val="000000">
                      <a:alpha val="43137"/>
                    </a:srgbClr>
                  </a:outerShdw>
                </a:effectLst>
                <a:latin typeface="Segoe" pitchFamily="34" charset="0"/>
              </a:rPr>
            </a:br>
            <a:r>
              <a:rPr lang="en-US" sz="2000" dirty="0">
                <a:solidFill>
                  <a:schemeClr val="lt1"/>
                </a:solidFill>
                <a:effectLst>
                  <a:outerShdw blurRad="38100" dist="38100" dir="2700000" algn="tl">
                    <a:srgbClr val="000000">
                      <a:alpha val="43137"/>
                    </a:srgbClr>
                  </a:outerShdw>
                </a:effectLst>
                <a:latin typeface="Segoe" pitchFamily="34" charset="0"/>
              </a:rPr>
              <a:t>Inputs</a:t>
            </a:r>
          </a:p>
        </p:txBody>
      </p:sp>
      <p:sp>
        <p:nvSpPr>
          <p:cNvPr id="4" name="Rounded Rectangle 7"/>
          <p:cNvSpPr>
            <a:spLocks noChangeArrowheads="1"/>
          </p:cNvSpPr>
          <p:nvPr/>
        </p:nvSpPr>
        <p:spPr bwMode="auto">
          <a:xfrm>
            <a:off x="1190401" y="3200400"/>
            <a:ext cx="1991780" cy="685800"/>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000" dirty="0">
                <a:solidFill>
                  <a:schemeClr val="lt1"/>
                </a:solidFill>
                <a:effectLst>
                  <a:outerShdw blurRad="38100" dist="38100" dir="2700000" algn="tl">
                    <a:srgbClr val="000000">
                      <a:alpha val="43137"/>
                    </a:srgbClr>
                  </a:outerShdw>
                </a:effectLst>
                <a:latin typeface="Segoe" pitchFamily="34" charset="0"/>
              </a:rPr>
              <a:t>Constraint System</a:t>
            </a:r>
          </a:p>
        </p:txBody>
      </p:sp>
      <p:sp>
        <p:nvSpPr>
          <p:cNvPr id="5" name="Rounded Rectangle 8"/>
          <p:cNvSpPr>
            <a:spLocks noChangeArrowheads="1"/>
          </p:cNvSpPr>
          <p:nvPr/>
        </p:nvSpPr>
        <p:spPr bwMode="auto">
          <a:xfrm>
            <a:off x="6009220" y="3344660"/>
            <a:ext cx="1991780" cy="397280"/>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000" dirty="0">
                <a:solidFill>
                  <a:schemeClr val="lt1"/>
                </a:solidFill>
                <a:effectLst>
                  <a:outerShdw blurRad="38100" dist="38100" dir="2700000" algn="tl">
                    <a:srgbClr val="000000">
                      <a:alpha val="43137"/>
                    </a:srgbClr>
                  </a:outerShdw>
                </a:effectLst>
                <a:latin typeface="Segoe" pitchFamily="34" charset="0"/>
              </a:rPr>
              <a:t>Execution Path</a:t>
            </a:r>
          </a:p>
        </p:txBody>
      </p:sp>
      <p:sp>
        <p:nvSpPr>
          <p:cNvPr id="6" name="Can 9"/>
          <p:cNvSpPr>
            <a:spLocks noChangeArrowheads="1"/>
          </p:cNvSpPr>
          <p:nvPr/>
        </p:nvSpPr>
        <p:spPr bwMode="auto">
          <a:xfrm>
            <a:off x="3953191" y="4074906"/>
            <a:ext cx="1349269" cy="1086116"/>
          </a:xfrm>
          <a:prstGeom prst="can">
            <a:avLst>
              <a:gd name="adj" fmla="val 25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pPr>
            <a:r>
              <a:rPr lang="en-US" sz="2000" dirty="0">
                <a:effectLst>
                  <a:outerShdw blurRad="38100" dist="38100" dir="2700000" algn="tl">
                    <a:srgbClr val="000000">
                      <a:alpha val="43137"/>
                    </a:srgbClr>
                  </a:outerShdw>
                </a:effectLst>
                <a:latin typeface="Segoe" pitchFamily="34" charset="0"/>
              </a:rPr>
              <a:t>Known</a:t>
            </a:r>
            <a:br>
              <a:rPr lang="en-US" sz="2000" dirty="0">
                <a:effectLst>
                  <a:outerShdw blurRad="38100" dist="38100" dir="2700000" algn="tl">
                    <a:srgbClr val="000000">
                      <a:alpha val="43137"/>
                    </a:srgbClr>
                  </a:outerShdw>
                </a:effectLst>
                <a:latin typeface="Segoe" pitchFamily="34" charset="0"/>
              </a:rPr>
            </a:br>
            <a:r>
              <a:rPr lang="en-US" sz="2000" dirty="0">
                <a:effectLst>
                  <a:outerShdw blurRad="38100" dist="38100" dir="2700000" algn="tl">
                    <a:srgbClr val="000000">
                      <a:alpha val="43137"/>
                    </a:srgbClr>
                  </a:outerShdw>
                </a:effectLst>
                <a:latin typeface="Segoe" pitchFamily="34" charset="0"/>
              </a:rPr>
              <a:t>Paths</a:t>
            </a:r>
          </a:p>
        </p:txBody>
      </p:sp>
      <p:sp>
        <p:nvSpPr>
          <p:cNvPr id="7" name="Bent Arrow 6"/>
          <p:cNvSpPr/>
          <p:nvPr/>
        </p:nvSpPr>
        <p:spPr bwMode="auto">
          <a:xfrm>
            <a:off x="2218415" y="2560723"/>
            <a:ext cx="1413521" cy="543058"/>
          </a:xfrm>
          <a:prstGeom prst="ben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effectLst>
                <a:outerShdw blurRad="38100" dist="38100" dir="2700000" algn="tl">
                  <a:srgbClr val="000000">
                    <a:alpha val="43137"/>
                  </a:srgbClr>
                </a:outerShdw>
              </a:effectLst>
              <a:latin typeface="Segoe" pitchFamily="34" charset="0"/>
            </a:endParaRPr>
          </a:p>
        </p:txBody>
      </p:sp>
      <p:sp>
        <p:nvSpPr>
          <p:cNvPr id="8" name="Bent Arrow 7"/>
          <p:cNvSpPr/>
          <p:nvPr/>
        </p:nvSpPr>
        <p:spPr bwMode="auto">
          <a:xfrm rot="5400000">
            <a:off x="6148659" y="2164281"/>
            <a:ext cx="620638" cy="1413521"/>
          </a:xfrm>
          <a:prstGeom prst="bentArrow">
            <a:avLst>
              <a:gd name="adj1" fmla="val 20519"/>
              <a:gd name="adj2" fmla="val 17245"/>
              <a:gd name="adj3" fmla="val 23074"/>
              <a:gd name="adj4" fmla="val 46831"/>
            </a:avLst>
          </a:prstGeom>
          <a:solidFill>
            <a:schemeClr val="accent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chemeClr val="lt1"/>
              </a:solidFill>
              <a:effectLst>
                <a:outerShdw blurRad="38100" dist="38100" dir="2700000" algn="tl">
                  <a:srgbClr val="000000">
                    <a:alpha val="43137"/>
                  </a:srgbClr>
                </a:outerShdw>
              </a:effectLst>
              <a:latin typeface="Segoe" pitchFamily="34" charset="0"/>
            </a:endParaRPr>
          </a:p>
        </p:txBody>
      </p:sp>
      <p:sp>
        <p:nvSpPr>
          <p:cNvPr id="9" name="Bent Arrow 8"/>
          <p:cNvSpPr/>
          <p:nvPr/>
        </p:nvSpPr>
        <p:spPr bwMode="auto">
          <a:xfrm rot="10800000">
            <a:off x="5687964" y="3958538"/>
            <a:ext cx="1413521" cy="892166"/>
          </a:xfrm>
          <a:prstGeom prst="bentArrow">
            <a:avLst>
              <a:gd name="adj1" fmla="val 15687"/>
              <a:gd name="adj2" fmla="val 14357"/>
              <a:gd name="adj3" fmla="val 17018"/>
              <a:gd name="adj4" fmla="val 43750"/>
            </a:avLst>
          </a:prstGeom>
          <a:solidFill>
            <a:schemeClr val="accent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chemeClr val="lt1"/>
              </a:solidFill>
              <a:effectLst>
                <a:outerShdw blurRad="38100" dist="38100" dir="2700000" algn="tl">
                  <a:srgbClr val="000000">
                    <a:alpha val="43137"/>
                  </a:srgbClr>
                </a:outerShdw>
              </a:effectLst>
              <a:latin typeface="Segoe" pitchFamily="34" charset="0"/>
            </a:endParaRPr>
          </a:p>
        </p:txBody>
      </p:sp>
      <p:sp>
        <p:nvSpPr>
          <p:cNvPr id="10" name="Bent Arrow 9"/>
          <p:cNvSpPr/>
          <p:nvPr/>
        </p:nvSpPr>
        <p:spPr bwMode="auto">
          <a:xfrm rot="16200000">
            <a:off x="2369987" y="3678467"/>
            <a:ext cx="853377" cy="1413521"/>
          </a:xfrm>
          <a:prstGeom prst="bentArrow">
            <a:avLst>
              <a:gd name="adj1" fmla="val 15687"/>
              <a:gd name="adj2" fmla="val 16353"/>
              <a:gd name="adj3" fmla="val 25000"/>
              <a:gd name="adj4" fmla="val 43750"/>
            </a:avLst>
          </a:prstGeom>
          <a:solidFill>
            <a:schemeClr val="accent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effectLst>
                <a:outerShdw blurRad="38100" dist="38100" dir="2700000" algn="tl">
                  <a:srgbClr val="000000">
                    <a:alpha val="43137"/>
                  </a:srgbClr>
                </a:outerShdw>
              </a:effectLst>
              <a:latin typeface="Segoe" pitchFamily="34" charset="0"/>
            </a:endParaRPr>
          </a:p>
        </p:txBody>
      </p:sp>
      <p:sp>
        <p:nvSpPr>
          <p:cNvPr id="11" name="TextBox 15"/>
          <p:cNvSpPr txBox="1">
            <a:spLocks noChangeArrowheads="1"/>
          </p:cNvSpPr>
          <p:nvPr/>
        </p:nvSpPr>
        <p:spPr bwMode="auto">
          <a:xfrm>
            <a:off x="6554001" y="1981200"/>
            <a:ext cx="1446999" cy="584775"/>
          </a:xfrm>
          <a:prstGeom prst="rect">
            <a:avLst/>
          </a:prstGeom>
          <a:noFill/>
          <a:ln w="9525">
            <a:noFill/>
            <a:miter lim="800000"/>
            <a:headEnd/>
            <a:tailEnd/>
          </a:ln>
        </p:spPr>
        <p:txBody>
          <a:bodyPr wrap="none">
            <a:spAutoFit/>
          </a:bodyPr>
          <a:lstStyle/>
          <a:p>
            <a:r>
              <a:rPr lang="en-US" sz="1600" dirty="0">
                <a:latin typeface="Segoe" pitchFamily="34" charset="0"/>
              </a:rPr>
              <a:t>Run Test and </a:t>
            </a:r>
            <a:br>
              <a:rPr lang="en-US" sz="1600" dirty="0">
                <a:latin typeface="Segoe" pitchFamily="34" charset="0"/>
              </a:rPr>
            </a:br>
            <a:r>
              <a:rPr lang="en-US" sz="1600" dirty="0">
                <a:latin typeface="Segoe" pitchFamily="34" charset="0"/>
              </a:rPr>
              <a:t>Monitor</a:t>
            </a:r>
          </a:p>
        </p:txBody>
      </p:sp>
      <p:sp>
        <p:nvSpPr>
          <p:cNvPr id="12" name="TextBox 16"/>
          <p:cNvSpPr txBox="1">
            <a:spLocks noChangeArrowheads="1"/>
          </p:cNvSpPr>
          <p:nvPr/>
        </p:nvSpPr>
        <p:spPr bwMode="auto">
          <a:xfrm>
            <a:off x="6473018" y="4596825"/>
            <a:ext cx="1527982" cy="584775"/>
          </a:xfrm>
          <a:prstGeom prst="rect">
            <a:avLst/>
          </a:prstGeom>
          <a:noFill/>
          <a:ln w="9525">
            <a:noFill/>
            <a:miter lim="800000"/>
            <a:headEnd/>
            <a:tailEnd/>
          </a:ln>
        </p:spPr>
        <p:txBody>
          <a:bodyPr wrap="none">
            <a:spAutoFit/>
          </a:bodyPr>
          <a:lstStyle/>
          <a:p>
            <a:pPr algn="r"/>
            <a:r>
              <a:rPr lang="en-US" sz="1600" dirty="0" smtClean="0">
                <a:latin typeface="Segoe" pitchFamily="34" charset="0"/>
              </a:rPr>
              <a:t>Record</a:t>
            </a:r>
          </a:p>
          <a:p>
            <a:pPr algn="r"/>
            <a:r>
              <a:rPr lang="en-US" sz="1600" dirty="0" smtClean="0">
                <a:latin typeface="Segoe" pitchFamily="34" charset="0"/>
              </a:rPr>
              <a:t>Path Condition</a:t>
            </a:r>
            <a:endParaRPr lang="en-US" sz="1600" dirty="0">
              <a:latin typeface="Segoe" pitchFamily="34" charset="0"/>
            </a:endParaRPr>
          </a:p>
        </p:txBody>
      </p:sp>
      <p:sp>
        <p:nvSpPr>
          <p:cNvPr id="13" name="TextBox 17"/>
          <p:cNvSpPr txBox="1">
            <a:spLocks noChangeArrowheads="1"/>
          </p:cNvSpPr>
          <p:nvPr/>
        </p:nvSpPr>
        <p:spPr bwMode="auto">
          <a:xfrm>
            <a:off x="1066800" y="4596825"/>
            <a:ext cx="1654620" cy="584775"/>
          </a:xfrm>
          <a:prstGeom prst="rect">
            <a:avLst/>
          </a:prstGeom>
          <a:noFill/>
          <a:ln w="9525">
            <a:noFill/>
            <a:miter lim="800000"/>
            <a:headEnd/>
            <a:tailEnd/>
          </a:ln>
        </p:spPr>
        <p:txBody>
          <a:bodyPr wrap="none">
            <a:spAutoFit/>
          </a:bodyPr>
          <a:lstStyle/>
          <a:p>
            <a:pPr algn="l"/>
            <a:r>
              <a:rPr lang="en-US" sz="1600" dirty="0" smtClean="0">
                <a:latin typeface="Segoe" pitchFamily="34" charset="0"/>
              </a:rPr>
              <a:t>Choose an </a:t>
            </a:r>
          </a:p>
          <a:p>
            <a:pPr algn="l"/>
            <a:r>
              <a:rPr lang="en-US" sz="1600" dirty="0" smtClean="0">
                <a:latin typeface="Segoe" pitchFamily="34" charset="0"/>
              </a:rPr>
              <a:t>Uncovered Path</a:t>
            </a:r>
            <a:endParaRPr lang="en-US" sz="1600" dirty="0">
              <a:latin typeface="Segoe" pitchFamily="34" charset="0"/>
            </a:endParaRPr>
          </a:p>
        </p:txBody>
      </p:sp>
      <p:sp>
        <p:nvSpPr>
          <p:cNvPr id="14" name="TextBox 18"/>
          <p:cNvSpPr txBox="1">
            <a:spLocks noChangeArrowheads="1"/>
          </p:cNvSpPr>
          <p:nvPr/>
        </p:nvSpPr>
        <p:spPr bwMode="auto">
          <a:xfrm>
            <a:off x="1600200" y="2362200"/>
            <a:ext cx="696024" cy="338554"/>
          </a:xfrm>
          <a:prstGeom prst="rect">
            <a:avLst/>
          </a:prstGeom>
          <a:noFill/>
          <a:ln w="9525">
            <a:noFill/>
            <a:miter lim="800000"/>
            <a:headEnd/>
            <a:tailEnd/>
          </a:ln>
        </p:spPr>
        <p:txBody>
          <a:bodyPr wrap="none">
            <a:spAutoFit/>
          </a:bodyPr>
          <a:lstStyle/>
          <a:p>
            <a:r>
              <a:rPr lang="en-US" sz="1600" dirty="0" smtClean="0">
                <a:latin typeface="Segoe" pitchFamily="34" charset="0"/>
              </a:rPr>
              <a:t>Solve</a:t>
            </a:r>
            <a:endParaRPr lang="en-US" sz="1600" dirty="0">
              <a:latin typeface="Segoe" pitchFamily="34" charset="0"/>
            </a:endParaRPr>
          </a:p>
        </p:txBody>
      </p:sp>
      <p:sp>
        <p:nvSpPr>
          <p:cNvPr id="15" name="Down Arrow 19"/>
          <p:cNvSpPr>
            <a:spLocks noChangeArrowheads="1"/>
          </p:cNvSpPr>
          <p:nvPr/>
        </p:nvSpPr>
        <p:spPr bwMode="auto">
          <a:xfrm>
            <a:off x="4485937" y="1752600"/>
            <a:ext cx="408261" cy="497804"/>
          </a:xfrm>
          <a:prstGeom prst="downArrow">
            <a:avLst>
              <a:gd name="adj1" fmla="val 50000"/>
              <a:gd name="adj2" fmla="val 50024"/>
            </a:avLst>
          </a:prstGeom>
          <a:solidFill>
            <a:schemeClr val="accent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chemeClr val="lt1"/>
              </a:solidFill>
              <a:effectLst>
                <a:outerShdw blurRad="38100" dist="38100" dir="2700000" algn="tl">
                  <a:srgbClr val="000000">
                    <a:alpha val="43137"/>
                  </a:srgbClr>
                </a:outerShdw>
              </a:effectLst>
              <a:latin typeface="Segoe" pitchFamily="34" charset="0"/>
            </a:endParaRPr>
          </a:p>
        </p:txBody>
      </p:sp>
      <p:sp>
        <p:nvSpPr>
          <p:cNvPr id="16" name="TextBox 21"/>
          <p:cNvSpPr txBox="1">
            <a:spLocks noChangeArrowheads="1"/>
          </p:cNvSpPr>
          <p:nvPr/>
        </p:nvSpPr>
        <p:spPr bwMode="auto">
          <a:xfrm>
            <a:off x="696647" y="5722203"/>
            <a:ext cx="3706464" cy="830997"/>
          </a:xfrm>
          <a:prstGeom prst="rect">
            <a:avLst/>
          </a:prstGeom>
          <a:noFill/>
          <a:ln w="9525">
            <a:noFill/>
            <a:miter lim="800000"/>
            <a:headEnd/>
            <a:tailEnd/>
          </a:ln>
        </p:spPr>
        <p:txBody>
          <a:bodyPr wrap="none">
            <a:spAutoFit/>
          </a:bodyPr>
          <a:lstStyle/>
          <a:p>
            <a:pPr algn="l"/>
            <a:r>
              <a:rPr lang="en-US" sz="2400" b="1" dirty="0" smtClean="0">
                <a:effectLst>
                  <a:glow rad="63500">
                    <a:schemeClr val="accent2">
                      <a:satMod val="175000"/>
                      <a:alpha val="40000"/>
                    </a:schemeClr>
                  </a:glow>
                  <a:outerShdw blurRad="50800" dist="38100" dir="2700000" algn="tl" rotWithShape="0">
                    <a:prstClr val="black">
                      <a:alpha val="40000"/>
                    </a:prstClr>
                  </a:outerShdw>
                </a:effectLst>
                <a:latin typeface="Segoe" pitchFamily="34" charset="0"/>
              </a:rPr>
              <a:t>Result: small test suite, </a:t>
            </a:r>
            <a:br>
              <a:rPr lang="en-US" sz="2400" b="1" dirty="0" smtClean="0">
                <a:effectLst>
                  <a:glow rad="63500">
                    <a:schemeClr val="accent2">
                      <a:satMod val="175000"/>
                      <a:alpha val="40000"/>
                    </a:schemeClr>
                  </a:glow>
                  <a:outerShdw blurRad="50800" dist="38100" dir="2700000" algn="tl" rotWithShape="0">
                    <a:prstClr val="black">
                      <a:alpha val="40000"/>
                    </a:prstClr>
                  </a:outerShdw>
                </a:effectLst>
                <a:latin typeface="Segoe" pitchFamily="34" charset="0"/>
              </a:rPr>
            </a:br>
            <a:r>
              <a:rPr lang="en-US" sz="2400" b="1" dirty="0" smtClean="0">
                <a:effectLst>
                  <a:glow rad="63500">
                    <a:schemeClr val="accent2">
                      <a:satMod val="175000"/>
                      <a:alpha val="40000"/>
                    </a:schemeClr>
                  </a:glow>
                  <a:outerShdw blurRad="50800" dist="38100" dir="2700000" algn="tl" rotWithShape="0">
                    <a:prstClr val="black">
                      <a:alpha val="40000"/>
                    </a:prstClr>
                  </a:outerShdw>
                </a:effectLst>
                <a:latin typeface="Segoe" pitchFamily="34" charset="0"/>
              </a:rPr>
              <a:t>high </a:t>
            </a:r>
            <a:r>
              <a:rPr lang="en-US" sz="2400" b="1" dirty="0">
                <a:effectLst>
                  <a:glow rad="63500">
                    <a:schemeClr val="accent2">
                      <a:satMod val="175000"/>
                      <a:alpha val="40000"/>
                    </a:schemeClr>
                  </a:glow>
                  <a:outerShdw blurRad="50800" dist="38100" dir="2700000" algn="tl" rotWithShape="0">
                    <a:prstClr val="black">
                      <a:alpha val="40000"/>
                    </a:prstClr>
                  </a:outerShdw>
                </a:effectLst>
                <a:latin typeface="Segoe" pitchFamily="34" charset="0"/>
              </a:rPr>
              <a:t>code </a:t>
            </a:r>
            <a:r>
              <a:rPr lang="en-US" sz="2400" b="1" dirty="0" smtClean="0">
                <a:effectLst>
                  <a:glow rad="63500">
                    <a:schemeClr val="accent2">
                      <a:satMod val="175000"/>
                      <a:alpha val="40000"/>
                    </a:schemeClr>
                  </a:glow>
                  <a:outerShdw blurRad="50800" dist="38100" dir="2700000" algn="tl" rotWithShape="0">
                    <a:prstClr val="black">
                      <a:alpha val="40000"/>
                    </a:prstClr>
                  </a:outerShdw>
                </a:effectLst>
                <a:latin typeface="Segoe" pitchFamily="34" charset="0"/>
              </a:rPr>
              <a:t>coverage</a:t>
            </a:r>
          </a:p>
        </p:txBody>
      </p:sp>
      <p:sp>
        <p:nvSpPr>
          <p:cNvPr id="18" name="Rounded Rectangle 17"/>
          <p:cNvSpPr/>
          <p:nvPr/>
        </p:nvSpPr>
        <p:spPr bwMode="auto">
          <a:xfrm>
            <a:off x="4953000" y="5562599"/>
            <a:ext cx="3352800" cy="1066801"/>
          </a:xfrm>
          <a:prstGeom prst="roundRect">
            <a:avLst>
              <a:gd name="adj" fmla="val 696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pPr>
            <a:endParaRPr lang="en-US" sz="200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9" name="TextBox 21"/>
          <p:cNvSpPr txBox="1">
            <a:spLocks noChangeArrowheads="1"/>
          </p:cNvSpPr>
          <p:nvPr/>
        </p:nvSpPr>
        <p:spPr bwMode="auto">
          <a:xfrm>
            <a:off x="5029200" y="5700117"/>
            <a:ext cx="3172663" cy="830997"/>
          </a:xfrm>
          <a:prstGeom prst="rect">
            <a:avLst/>
          </a:prstGeom>
          <a:noFill/>
          <a:ln w="9525">
            <a:noFill/>
            <a:miter lim="800000"/>
            <a:headEnd/>
            <a:tailEnd/>
          </a:ln>
        </p:spPr>
        <p:txBody>
          <a:bodyPr wrap="none">
            <a:spAutoFit/>
          </a:bodyPr>
          <a:lstStyle/>
          <a:p>
            <a:pPr algn="l"/>
            <a:r>
              <a:rPr lang="en-US" sz="2400" b="1" dirty="0" smtClean="0">
                <a:effectLst>
                  <a:glow rad="63500">
                    <a:schemeClr val="accent2">
                      <a:satMod val="175000"/>
                      <a:alpha val="40000"/>
                    </a:schemeClr>
                  </a:glow>
                  <a:outerShdw blurRad="50800" dist="38100" dir="2700000" algn="tl" rotWithShape="0">
                    <a:prstClr val="black">
                      <a:alpha val="40000"/>
                    </a:prstClr>
                  </a:outerShdw>
                </a:effectLst>
                <a:latin typeface="Segoe" pitchFamily="34" charset="0"/>
              </a:rPr>
              <a:t>Finds only real bugs</a:t>
            </a:r>
          </a:p>
          <a:p>
            <a:pPr algn="l"/>
            <a:r>
              <a:rPr lang="en-US" sz="2400" b="1" dirty="0" smtClean="0">
                <a:effectLst>
                  <a:glow rad="63500">
                    <a:schemeClr val="accent2">
                      <a:satMod val="175000"/>
                      <a:alpha val="40000"/>
                    </a:schemeClr>
                  </a:glow>
                  <a:outerShdw blurRad="50800" dist="38100" dir="2700000" algn="tl" rotWithShape="0">
                    <a:prstClr val="black">
                      <a:alpha val="40000"/>
                    </a:prstClr>
                  </a:outerShdw>
                </a:effectLst>
                <a:latin typeface="Segoe" pitchFamily="34" charset="0"/>
              </a:rPr>
              <a:t>No false warnings</a:t>
            </a:r>
          </a:p>
        </p:txBody>
      </p:sp>
      <p:sp>
        <p:nvSpPr>
          <p:cNvPr id="20" name="Rounded Rectangle 19"/>
          <p:cNvSpPr/>
          <p:nvPr/>
        </p:nvSpPr>
        <p:spPr bwMode="auto">
          <a:xfrm>
            <a:off x="355592" y="1630208"/>
            <a:ext cx="1600200" cy="990600"/>
          </a:xfrm>
          <a:prstGeom prst="roundRect">
            <a:avLst>
              <a:gd name="adj" fmla="val 6963"/>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defTabSz="1096963" fontAlgn="base">
              <a:spcBef>
                <a:spcPct val="0"/>
              </a:spcBef>
              <a:spcAft>
                <a:spcPct val="0"/>
              </a:spcAft>
            </a:pPr>
            <a:r>
              <a:rPr lang="en-US" sz="1400" dirty="0" smtClean="0">
                <a:solidFill>
                  <a:schemeClr val="bg1"/>
                </a:solidFill>
                <a:latin typeface="Lucida Console" pitchFamily="49" charset="0"/>
              </a:rPr>
              <a:t>a[0] = 206;</a:t>
            </a:r>
          </a:p>
          <a:p>
            <a:pPr defTabSz="1096963" fontAlgn="base">
              <a:spcBef>
                <a:spcPct val="0"/>
              </a:spcBef>
              <a:spcAft>
                <a:spcPct val="0"/>
              </a:spcAft>
            </a:pPr>
            <a:r>
              <a:rPr lang="en-US" sz="1400" dirty="0" smtClean="0">
                <a:solidFill>
                  <a:schemeClr val="bg1"/>
                </a:solidFill>
                <a:latin typeface="Lucida Console" pitchFamily="49" charset="0"/>
              </a:rPr>
              <a:t>a[1] = 202;</a:t>
            </a:r>
          </a:p>
          <a:p>
            <a:pPr defTabSz="1096963" fontAlgn="base">
              <a:spcBef>
                <a:spcPct val="0"/>
              </a:spcBef>
              <a:spcAft>
                <a:spcPct val="0"/>
              </a:spcAft>
            </a:pPr>
            <a:r>
              <a:rPr lang="en-US" sz="1400" dirty="0" smtClean="0">
                <a:solidFill>
                  <a:schemeClr val="bg1"/>
                </a:solidFill>
                <a:latin typeface="Lucida Console" pitchFamily="49" charset="0"/>
              </a:rPr>
              <a:t>a[2] = 239;</a:t>
            </a:r>
          </a:p>
          <a:p>
            <a:pPr defTabSz="1096963" fontAlgn="base">
              <a:spcBef>
                <a:spcPct val="0"/>
              </a:spcBef>
              <a:spcAft>
                <a:spcPct val="0"/>
              </a:spcAft>
            </a:pPr>
            <a:r>
              <a:rPr lang="en-US" sz="1400" dirty="0" smtClean="0">
                <a:solidFill>
                  <a:schemeClr val="bg1"/>
                </a:solidFill>
                <a:latin typeface="Lucida Console" pitchFamily="49" charset="0"/>
              </a:rPr>
              <a:t>a[3] = 190;</a:t>
            </a:r>
          </a:p>
          <a:p>
            <a:pPr defTabSz="1096963" fontAlgn="base">
              <a:spcBef>
                <a:spcPct val="0"/>
              </a:spcBef>
              <a:spcAft>
                <a:spcPct val="0"/>
              </a:spcAft>
            </a:pPr>
            <a:endParaRPr lang="en-US" sz="1400" dirty="0" smtClean="0">
              <a:solidFill>
                <a:schemeClr val="bg1"/>
              </a:solidFill>
              <a:latin typeface="Lucida Console" pitchFamily="49" charset="0"/>
            </a:endParaRPr>
          </a:p>
        </p:txBody>
      </p:sp>
      <p:sp>
        <p:nvSpPr>
          <p:cNvPr id="21" name="TextBox 15"/>
          <p:cNvSpPr txBox="1">
            <a:spLocks noChangeArrowheads="1"/>
          </p:cNvSpPr>
          <p:nvPr/>
        </p:nvSpPr>
        <p:spPr bwMode="auto">
          <a:xfrm>
            <a:off x="2209800" y="1676400"/>
            <a:ext cx="2392643" cy="338554"/>
          </a:xfrm>
          <a:prstGeom prst="rect">
            <a:avLst/>
          </a:prstGeom>
          <a:noFill/>
          <a:ln w="9525">
            <a:noFill/>
            <a:miter lim="800000"/>
            <a:headEnd/>
            <a:tailEnd/>
          </a:ln>
        </p:spPr>
        <p:txBody>
          <a:bodyPr wrap="none">
            <a:spAutoFit/>
          </a:bodyPr>
          <a:lstStyle/>
          <a:p>
            <a:r>
              <a:rPr lang="en-US" sz="1600" dirty="0" smtClean="0">
                <a:latin typeface="Segoe" pitchFamily="34" charset="0"/>
              </a:rPr>
              <a:t>Initially, choose Arbitrary</a:t>
            </a:r>
            <a:endParaRPr lang="en-US" sz="1600" dirty="0">
              <a:latin typeface="Segoe" pitchFamily="34" charset="0"/>
            </a:endParaRPr>
          </a:p>
        </p:txBody>
      </p:sp>
      <p:sp>
        <p:nvSpPr>
          <p:cNvPr id="22" name="Title 1"/>
          <p:cNvSpPr txBox="1">
            <a:spLocks/>
          </p:cNvSpPr>
          <p:nvPr/>
        </p:nvSpPr>
        <p:spPr>
          <a:xfrm>
            <a:off x="381000" y="762000"/>
            <a:ext cx="8229600" cy="1143000"/>
          </a:xfrm>
          <a:prstGeom prst="rect">
            <a:avLst/>
          </a:prstGeo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400" b="0" i="0" u="none" strike="noStrike" kern="0" cap="none" spc="0" normalizeH="0" baseline="0" noProof="0" dirty="0">
              <a:ln>
                <a:noFill/>
              </a:ln>
              <a:solidFill>
                <a:srgbClr val="090F14"/>
              </a:solidFill>
              <a:effectLst/>
              <a:uLnTx/>
              <a:uFillTx/>
              <a:latin typeface="+mj-lt"/>
              <a:ea typeface="+mj-ea"/>
              <a:cs typeface="+mj-cs"/>
            </a:endParaRPr>
          </a:p>
        </p:txBody>
      </p:sp>
      <p:sp>
        <p:nvSpPr>
          <p:cNvPr id="23" name="Title 1"/>
          <p:cNvSpPr txBox="1">
            <a:spLocks/>
          </p:cNvSpPr>
          <p:nvPr/>
        </p:nvSpPr>
        <p:spPr>
          <a:xfrm>
            <a:off x="381000" y="230187"/>
            <a:ext cx="8382000" cy="664797"/>
          </a:xfrm>
          <a:prstGeom prst="rect">
            <a:avLst/>
          </a:prstGeom>
        </p:spPr>
        <p:txBody>
          <a:bodyPr/>
          <a:lstStyle/>
          <a:p>
            <a:pPr lvl="0" defTabSz="912777" fontAlgn="base">
              <a:lnSpc>
                <a:spcPct val="90000"/>
              </a:lnSpc>
              <a:spcBef>
                <a:spcPct val="0"/>
              </a:spcBef>
              <a:spcAft>
                <a:spcPct val="0"/>
              </a:spcAft>
              <a:defRPr/>
            </a:pPr>
            <a:r>
              <a:rPr lang="en-US" sz="4400" spc="-300" dirty="0"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cs typeface="Arial" charset="0"/>
              </a:rPr>
              <a:t>Test Input Generation by</a:t>
            </a:r>
            <a:br>
              <a:rPr lang="en-US" sz="4400" spc="-300" dirty="0"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cs typeface="Arial" charset="0"/>
              </a:rPr>
            </a:br>
            <a:r>
              <a:rPr lang="en-US" sz="4400" spc="-300" dirty="0"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cs typeface="Arial" charset="0"/>
              </a:rPr>
              <a:t>Dynamic  Symbolic Execution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p:cBhvr>
                                        <p:cTn id="6" dur="2000" fill="hold"/>
                                        <p:tgtEl>
                                          <p:spTgt spid="7"/>
                                        </p:tgtEl>
                                        <p:attrNameLst>
                                          <p:attrName>fillcolor</p:attrName>
                                        </p:attrNameLst>
                                      </p:cBhvr>
                                      <p:to>
                                        <a:schemeClr val="accent1"/>
                                      </p:to>
                                    </p:animClr>
                                    <p:set>
                                      <p:cBhvr>
                                        <p:cTn id="7" dur="2000" fill="hold"/>
                                        <p:tgtEl>
                                          <p:spTgt spid="7"/>
                                        </p:tgtEl>
                                        <p:attrNameLst>
                                          <p:attrName>fill.type</p:attrName>
                                        </p:attrNameLst>
                                      </p:cBhvr>
                                      <p:to>
                                        <p:strVal val="solid"/>
                                      </p:to>
                                    </p:set>
                                    <p:set>
                                      <p:cBhvr>
                                        <p:cTn id="8" dur="2000" fill="hold"/>
                                        <p:tgtEl>
                                          <p:spTgt spid="7"/>
                                        </p:tgtEl>
                                        <p:attrNameLst>
                                          <p:attrName>fill.on</p:attrName>
                                        </p:attrNameLst>
                                      </p:cBhvr>
                                      <p:to>
                                        <p:strVal val="tru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685800" y="5562600"/>
            <a:ext cx="3733800" cy="1066800"/>
          </a:xfrm>
          <a:prstGeom prst="roundRect">
            <a:avLst>
              <a:gd name="adj" fmla="val 696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09728" tIns="0" rIns="109728" bIns="54864" numCol="1" rtlCol="0" anchor="t"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3" name="Rounded Rectangle 6"/>
          <p:cNvSpPr>
            <a:spLocks noChangeArrowheads="1"/>
          </p:cNvSpPr>
          <p:nvPr/>
        </p:nvSpPr>
        <p:spPr bwMode="auto">
          <a:xfrm>
            <a:off x="3953191" y="2362200"/>
            <a:ext cx="1349269" cy="685800"/>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000" dirty="0">
                <a:solidFill>
                  <a:schemeClr val="lt1"/>
                </a:solidFill>
                <a:effectLst>
                  <a:outerShdw blurRad="38100" dist="38100" dir="2700000" algn="tl">
                    <a:srgbClr val="000000">
                      <a:alpha val="43137"/>
                    </a:srgbClr>
                  </a:outerShdw>
                </a:effectLst>
                <a:latin typeface="Segoe" pitchFamily="34" charset="0"/>
              </a:rPr>
              <a:t>Test</a:t>
            </a:r>
            <a:br>
              <a:rPr lang="en-US" sz="2000" dirty="0">
                <a:solidFill>
                  <a:schemeClr val="lt1"/>
                </a:solidFill>
                <a:effectLst>
                  <a:outerShdw blurRad="38100" dist="38100" dir="2700000" algn="tl">
                    <a:srgbClr val="000000">
                      <a:alpha val="43137"/>
                    </a:srgbClr>
                  </a:outerShdw>
                </a:effectLst>
                <a:latin typeface="Segoe" pitchFamily="34" charset="0"/>
              </a:rPr>
            </a:br>
            <a:r>
              <a:rPr lang="en-US" sz="2000" dirty="0">
                <a:solidFill>
                  <a:schemeClr val="lt1"/>
                </a:solidFill>
                <a:effectLst>
                  <a:outerShdw blurRad="38100" dist="38100" dir="2700000" algn="tl">
                    <a:srgbClr val="000000">
                      <a:alpha val="43137"/>
                    </a:srgbClr>
                  </a:outerShdw>
                </a:effectLst>
                <a:latin typeface="Segoe" pitchFamily="34" charset="0"/>
              </a:rPr>
              <a:t>Inputs</a:t>
            </a:r>
          </a:p>
        </p:txBody>
      </p:sp>
      <p:sp>
        <p:nvSpPr>
          <p:cNvPr id="4" name="Rounded Rectangle 7"/>
          <p:cNvSpPr>
            <a:spLocks noChangeArrowheads="1"/>
          </p:cNvSpPr>
          <p:nvPr/>
        </p:nvSpPr>
        <p:spPr bwMode="auto">
          <a:xfrm>
            <a:off x="1190401" y="3200400"/>
            <a:ext cx="1991780" cy="685800"/>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000" dirty="0">
                <a:solidFill>
                  <a:schemeClr val="lt1"/>
                </a:solidFill>
                <a:effectLst>
                  <a:outerShdw blurRad="38100" dist="38100" dir="2700000" algn="tl">
                    <a:srgbClr val="000000">
                      <a:alpha val="43137"/>
                    </a:srgbClr>
                  </a:outerShdw>
                </a:effectLst>
                <a:latin typeface="Segoe" pitchFamily="34" charset="0"/>
              </a:rPr>
              <a:t>Constraint System</a:t>
            </a:r>
          </a:p>
        </p:txBody>
      </p:sp>
      <p:sp>
        <p:nvSpPr>
          <p:cNvPr id="5" name="Rounded Rectangle 8"/>
          <p:cNvSpPr>
            <a:spLocks noChangeArrowheads="1"/>
          </p:cNvSpPr>
          <p:nvPr/>
        </p:nvSpPr>
        <p:spPr bwMode="auto">
          <a:xfrm>
            <a:off x="6009220" y="3344660"/>
            <a:ext cx="1991780" cy="397280"/>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000" dirty="0">
                <a:solidFill>
                  <a:schemeClr val="lt1"/>
                </a:solidFill>
                <a:effectLst>
                  <a:outerShdw blurRad="38100" dist="38100" dir="2700000" algn="tl">
                    <a:srgbClr val="000000">
                      <a:alpha val="43137"/>
                    </a:srgbClr>
                  </a:outerShdw>
                </a:effectLst>
                <a:latin typeface="Segoe" pitchFamily="34" charset="0"/>
              </a:rPr>
              <a:t>Execution Path</a:t>
            </a:r>
          </a:p>
        </p:txBody>
      </p:sp>
      <p:sp>
        <p:nvSpPr>
          <p:cNvPr id="6" name="Can 9"/>
          <p:cNvSpPr>
            <a:spLocks noChangeArrowheads="1"/>
          </p:cNvSpPr>
          <p:nvPr/>
        </p:nvSpPr>
        <p:spPr bwMode="auto">
          <a:xfrm>
            <a:off x="3953191" y="4074906"/>
            <a:ext cx="1349269" cy="1086116"/>
          </a:xfrm>
          <a:prstGeom prst="can">
            <a:avLst>
              <a:gd name="adj" fmla="val 25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pPr>
            <a:r>
              <a:rPr lang="en-US" sz="2000" dirty="0">
                <a:effectLst>
                  <a:outerShdw blurRad="38100" dist="38100" dir="2700000" algn="tl">
                    <a:srgbClr val="000000">
                      <a:alpha val="43137"/>
                    </a:srgbClr>
                  </a:outerShdw>
                </a:effectLst>
                <a:latin typeface="Segoe" pitchFamily="34" charset="0"/>
              </a:rPr>
              <a:t>Known</a:t>
            </a:r>
            <a:br>
              <a:rPr lang="en-US" sz="2000" dirty="0">
                <a:effectLst>
                  <a:outerShdw blurRad="38100" dist="38100" dir="2700000" algn="tl">
                    <a:srgbClr val="000000">
                      <a:alpha val="43137"/>
                    </a:srgbClr>
                  </a:outerShdw>
                </a:effectLst>
                <a:latin typeface="Segoe" pitchFamily="34" charset="0"/>
              </a:rPr>
            </a:br>
            <a:r>
              <a:rPr lang="en-US" sz="2000" dirty="0">
                <a:effectLst>
                  <a:outerShdw blurRad="38100" dist="38100" dir="2700000" algn="tl">
                    <a:srgbClr val="000000">
                      <a:alpha val="43137"/>
                    </a:srgbClr>
                  </a:outerShdw>
                </a:effectLst>
                <a:latin typeface="Segoe" pitchFamily="34" charset="0"/>
              </a:rPr>
              <a:t>Paths</a:t>
            </a:r>
          </a:p>
        </p:txBody>
      </p:sp>
      <p:sp>
        <p:nvSpPr>
          <p:cNvPr id="7" name="Bent Arrow 6"/>
          <p:cNvSpPr/>
          <p:nvPr/>
        </p:nvSpPr>
        <p:spPr bwMode="auto">
          <a:xfrm>
            <a:off x="2218415" y="2560723"/>
            <a:ext cx="1413521" cy="543058"/>
          </a:xfrm>
          <a:prstGeom prst="bentArrow">
            <a:avLst/>
          </a:prstGeom>
          <a:solidFill>
            <a:schemeClr val="accent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effectLst>
                <a:outerShdw blurRad="38100" dist="38100" dir="2700000" algn="tl">
                  <a:srgbClr val="000000">
                    <a:alpha val="43137"/>
                  </a:srgbClr>
                </a:outerShdw>
              </a:effectLst>
              <a:latin typeface="Segoe" pitchFamily="34" charset="0"/>
            </a:endParaRPr>
          </a:p>
        </p:txBody>
      </p:sp>
      <p:sp>
        <p:nvSpPr>
          <p:cNvPr id="8" name="Bent Arrow 7"/>
          <p:cNvSpPr/>
          <p:nvPr/>
        </p:nvSpPr>
        <p:spPr bwMode="auto">
          <a:xfrm rot="5400000">
            <a:off x="6148659" y="2164281"/>
            <a:ext cx="620638" cy="1413521"/>
          </a:xfrm>
          <a:prstGeom prst="bentArrow">
            <a:avLst>
              <a:gd name="adj1" fmla="val 20519"/>
              <a:gd name="adj2" fmla="val 17245"/>
              <a:gd name="adj3" fmla="val 23074"/>
              <a:gd name="adj4" fmla="val 46831"/>
            </a:avLst>
          </a:prstGeom>
          <a:solidFill>
            <a:schemeClr val="accent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chemeClr val="lt1"/>
              </a:solidFill>
              <a:effectLst>
                <a:outerShdw blurRad="38100" dist="38100" dir="2700000" algn="tl">
                  <a:srgbClr val="000000">
                    <a:alpha val="43137"/>
                  </a:srgbClr>
                </a:outerShdw>
              </a:effectLst>
              <a:latin typeface="Segoe" pitchFamily="34" charset="0"/>
            </a:endParaRPr>
          </a:p>
        </p:txBody>
      </p:sp>
      <p:sp>
        <p:nvSpPr>
          <p:cNvPr id="9" name="Bent Arrow 8"/>
          <p:cNvSpPr/>
          <p:nvPr/>
        </p:nvSpPr>
        <p:spPr bwMode="auto">
          <a:xfrm rot="10800000">
            <a:off x="5687964" y="3958538"/>
            <a:ext cx="1413521" cy="892166"/>
          </a:xfrm>
          <a:prstGeom prst="bentArrow">
            <a:avLst>
              <a:gd name="adj1" fmla="val 15687"/>
              <a:gd name="adj2" fmla="val 14357"/>
              <a:gd name="adj3" fmla="val 17018"/>
              <a:gd name="adj4" fmla="val 43750"/>
            </a:avLst>
          </a:prstGeom>
          <a:solidFill>
            <a:schemeClr val="accent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chemeClr val="lt1"/>
              </a:solidFill>
              <a:effectLst>
                <a:outerShdw blurRad="38100" dist="38100" dir="2700000" algn="tl">
                  <a:srgbClr val="000000">
                    <a:alpha val="43137"/>
                  </a:srgbClr>
                </a:outerShdw>
              </a:effectLst>
              <a:latin typeface="Segoe" pitchFamily="34" charset="0"/>
            </a:endParaRPr>
          </a:p>
        </p:txBody>
      </p:sp>
      <p:sp>
        <p:nvSpPr>
          <p:cNvPr id="10" name="Bent Arrow 9"/>
          <p:cNvSpPr/>
          <p:nvPr/>
        </p:nvSpPr>
        <p:spPr bwMode="auto">
          <a:xfrm rot="16200000">
            <a:off x="2369987" y="3678467"/>
            <a:ext cx="853377" cy="1413521"/>
          </a:xfrm>
          <a:prstGeom prst="bentArrow">
            <a:avLst>
              <a:gd name="adj1" fmla="val 15687"/>
              <a:gd name="adj2" fmla="val 16353"/>
              <a:gd name="adj3" fmla="val 25000"/>
              <a:gd name="adj4" fmla="val 43750"/>
            </a:avLst>
          </a:prstGeom>
          <a:solidFill>
            <a:schemeClr val="accent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effectLst>
                <a:outerShdw blurRad="38100" dist="38100" dir="2700000" algn="tl">
                  <a:srgbClr val="000000">
                    <a:alpha val="43137"/>
                  </a:srgbClr>
                </a:outerShdw>
              </a:effectLst>
              <a:latin typeface="Segoe" pitchFamily="34" charset="0"/>
            </a:endParaRPr>
          </a:p>
        </p:txBody>
      </p:sp>
      <p:sp>
        <p:nvSpPr>
          <p:cNvPr id="11" name="TextBox 15"/>
          <p:cNvSpPr txBox="1">
            <a:spLocks noChangeArrowheads="1"/>
          </p:cNvSpPr>
          <p:nvPr/>
        </p:nvSpPr>
        <p:spPr bwMode="auto">
          <a:xfrm>
            <a:off x="6554001" y="1981200"/>
            <a:ext cx="1446999" cy="584775"/>
          </a:xfrm>
          <a:prstGeom prst="rect">
            <a:avLst/>
          </a:prstGeom>
          <a:noFill/>
          <a:ln w="9525">
            <a:noFill/>
            <a:miter lim="800000"/>
            <a:headEnd/>
            <a:tailEnd/>
          </a:ln>
        </p:spPr>
        <p:txBody>
          <a:bodyPr wrap="none">
            <a:spAutoFit/>
          </a:bodyPr>
          <a:lstStyle/>
          <a:p>
            <a:r>
              <a:rPr lang="en-US" sz="1600" dirty="0">
                <a:latin typeface="Segoe" pitchFamily="34" charset="0"/>
              </a:rPr>
              <a:t>Run Test and </a:t>
            </a:r>
            <a:br>
              <a:rPr lang="en-US" sz="1600" dirty="0">
                <a:latin typeface="Segoe" pitchFamily="34" charset="0"/>
              </a:rPr>
            </a:br>
            <a:r>
              <a:rPr lang="en-US" sz="1600" dirty="0">
                <a:latin typeface="Segoe" pitchFamily="34" charset="0"/>
              </a:rPr>
              <a:t>Monitor</a:t>
            </a:r>
          </a:p>
        </p:txBody>
      </p:sp>
      <p:sp>
        <p:nvSpPr>
          <p:cNvPr id="12" name="TextBox 16"/>
          <p:cNvSpPr txBox="1">
            <a:spLocks noChangeArrowheads="1"/>
          </p:cNvSpPr>
          <p:nvPr/>
        </p:nvSpPr>
        <p:spPr bwMode="auto">
          <a:xfrm>
            <a:off x="6473018" y="4596825"/>
            <a:ext cx="1527982" cy="584775"/>
          </a:xfrm>
          <a:prstGeom prst="rect">
            <a:avLst/>
          </a:prstGeom>
          <a:noFill/>
          <a:ln w="9525">
            <a:noFill/>
            <a:miter lim="800000"/>
            <a:headEnd/>
            <a:tailEnd/>
          </a:ln>
        </p:spPr>
        <p:txBody>
          <a:bodyPr wrap="none">
            <a:spAutoFit/>
          </a:bodyPr>
          <a:lstStyle/>
          <a:p>
            <a:pPr algn="r"/>
            <a:r>
              <a:rPr lang="en-US" sz="1600" dirty="0" smtClean="0">
                <a:latin typeface="Segoe" pitchFamily="34" charset="0"/>
              </a:rPr>
              <a:t>Record</a:t>
            </a:r>
          </a:p>
          <a:p>
            <a:pPr algn="r"/>
            <a:r>
              <a:rPr lang="en-US" sz="1600" dirty="0" smtClean="0">
                <a:latin typeface="Segoe" pitchFamily="34" charset="0"/>
              </a:rPr>
              <a:t>Path Condition</a:t>
            </a:r>
            <a:endParaRPr lang="en-US" sz="1600" dirty="0">
              <a:latin typeface="Segoe" pitchFamily="34" charset="0"/>
            </a:endParaRPr>
          </a:p>
        </p:txBody>
      </p:sp>
      <p:sp>
        <p:nvSpPr>
          <p:cNvPr id="13" name="TextBox 17"/>
          <p:cNvSpPr txBox="1">
            <a:spLocks noChangeArrowheads="1"/>
          </p:cNvSpPr>
          <p:nvPr/>
        </p:nvSpPr>
        <p:spPr bwMode="auto">
          <a:xfrm>
            <a:off x="1066800" y="4596825"/>
            <a:ext cx="1654620" cy="584775"/>
          </a:xfrm>
          <a:prstGeom prst="rect">
            <a:avLst/>
          </a:prstGeom>
          <a:noFill/>
          <a:ln w="9525">
            <a:noFill/>
            <a:miter lim="800000"/>
            <a:headEnd/>
            <a:tailEnd/>
          </a:ln>
        </p:spPr>
        <p:txBody>
          <a:bodyPr wrap="none">
            <a:spAutoFit/>
          </a:bodyPr>
          <a:lstStyle/>
          <a:p>
            <a:pPr algn="l"/>
            <a:r>
              <a:rPr lang="en-US" sz="1600" dirty="0" smtClean="0">
                <a:latin typeface="Segoe" pitchFamily="34" charset="0"/>
              </a:rPr>
              <a:t>Choose an </a:t>
            </a:r>
          </a:p>
          <a:p>
            <a:pPr algn="l"/>
            <a:r>
              <a:rPr lang="en-US" sz="1600" dirty="0" smtClean="0">
                <a:latin typeface="Segoe" pitchFamily="34" charset="0"/>
              </a:rPr>
              <a:t>Uncovered Path</a:t>
            </a:r>
            <a:endParaRPr lang="en-US" sz="1600" dirty="0">
              <a:latin typeface="Segoe" pitchFamily="34" charset="0"/>
            </a:endParaRPr>
          </a:p>
        </p:txBody>
      </p:sp>
      <p:sp>
        <p:nvSpPr>
          <p:cNvPr id="14" name="TextBox 18"/>
          <p:cNvSpPr txBox="1">
            <a:spLocks noChangeArrowheads="1"/>
          </p:cNvSpPr>
          <p:nvPr/>
        </p:nvSpPr>
        <p:spPr bwMode="auto">
          <a:xfrm>
            <a:off x="1600200" y="2362200"/>
            <a:ext cx="696024" cy="338554"/>
          </a:xfrm>
          <a:prstGeom prst="rect">
            <a:avLst/>
          </a:prstGeom>
          <a:noFill/>
          <a:ln w="9525">
            <a:noFill/>
            <a:miter lim="800000"/>
            <a:headEnd/>
            <a:tailEnd/>
          </a:ln>
        </p:spPr>
        <p:txBody>
          <a:bodyPr wrap="none">
            <a:spAutoFit/>
          </a:bodyPr>
          <a:lstStyle/>
          <a:p>
            <a:r>
              <a:rPr lang="en-US" sz="1600" dirty="0" smtClean="0">
                <a:latin typeface="Segoe" pitchFamily="34" charset="0"/>
              </a:rPr>
              <a:t>Solve</a:t>
            </a:r>
            <a:endParaRPr lang="en-US" sz="1600" dirty="0">
              <a:latin typeface="Segoe" pitchFamily="34" charset="0"/>
            </a:endParaRPr>
          </a:p>
        </p:txBody>
      </p:sp>
      <p:sp>
        <p:nvSpPr>
          <p:cNvPr id="15" name="Down Arrow 19"/>
          <p:cNvSpPr>
            <a:spLocks noChangeArrowheads="1"/>
          </p:cNvSpPr>
          <p:nvPr/>
        </p:nvSpPr>
        <p:spPr bwMode="auto">
          <a:xfrm>
            <a:off x="4485937" y="1752600"/>
            <a:ext cx="408261" cy="497804"/>
          </a:xfrm>
          <a:prstGeom prst="downArrow">
            <a:avLst>
              <a:gd name="adj1" fmla="val 50000"/>
              <a:gd name="adj2" fmla="val 50024"/>
            </a:avLst>
          </a:prstGeom>
          <a:solidFill>
            <a:schemeClr val="accent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chemeClr val="lt1"/>
              </a:solidFill>
              <a:effectLst>
                <a:outerShdw blurRad="38100" dist="38100" dir="2700000" algn="tl">
                  <a:srgbClr val="000000">
                    <a:alpha val="43137"/>
                  </a:srgbClr>
                </a:outerShdw>
              </a:effectLst>
              <a:latin typeface="Segoe" pitchFamily="34" charset="0"/>
            </a:endParaRPr>
          </a:p>
        </p:txBody>
      </p:sp>
      <p:sp>
        <p:nvSpPr>
          <p:cNvPr id="16" name="TextBox 21"/>
          <p:cNvSpPr txBox="1">
            <a:spLocks noChangeArrowheads="1"/>
          </p:cNvSpPr>
          <p:nvPr/>
        </p:nvSpPr>
        <p:spPr bwMode="auto">
          <a:xfrm>
            <a:off x="696647" y="5722203"/>
            <a:ext cx="3706464" cy="830997"/>
          </a:xfrm>
          <a:prstGeom prst="rect">
            <a:avLst/>
          </a:prstGeom>
          <a:noFill/>
          <a:ln w="9525">
            <a:noFill/>
            <a:miter lim="800000"/>
            <a:headEnd/>
            <a:tailEnd/>
          </a:ln>
        </p:spPr>
        <p:txBody>
          <a:bodyPr wrap="none">
            <a:spAutoFit/>
          </a:bodyPr>
          <a:lstStyle/>
          <a:p>
            <a:pPr algn="l"/>
            <a:r>
              <a:rPr lang="en-US" sz="2400" b="1" dirty="0" smtClean="0">
                <a:effectLst>
                  <a:glow rad="63500">
                    <a:schemeClr val="accent2">
                      <a:satMod val="175000"/>
                      <a:alpha val="40000"/>
                    </a:schemeClr>
                  </a:glow>
                  <a:outerShdw blurRad="50800" dist="38100" dir="2700000" algn="tl" rotWithShape="0">
                    <a:prstClr val="black">
                      <a:alpha val="40000"/>
                    </a:prstClr>
                  </a:outerShdw>
                </a:effectLst>
                <a:latin typeface="Segoe" pitchFamily="34" charset="0"/>
              </a:rPr>
              <a:t>Result: small test suite, </a:t>
            </a:r>
            <a:br>
              <a:rPr lang="en-US" sz="2400" b="1" dirty="0" smtClean="0">
                <a:effectLst>
                  <a:glow rad="63500">
                    <a:schemeClr val="accent2">
                      <a:satMod val="175000"/>
                      <a:alpha val="40000"/>
                    </a:schemeClr>
                  </a:glow>
                  <a:outerShdw blurRad="50800" dist="38100" dir="2700000" algn="tl" rotWithShape="0">
                    <a:prstClr val="black">
                      <a:alpha val="40000"/>
                    </a:prstClr>
                  </a:outerShdw>
                </a:effectLst>
                <a:latin typeface="Segoe" pitchFamily="34" charset="0"/>
              </a:rPr>
            </a:br>
            <a:r>
              <a:rPr lang="en-US" sz="2400" b="1" dirty="0" smtClean="0">
                <a:effectLst>
                  <a:glow rad="63500">
                    <a:schemeClr val="accent2">
                      <a:satMod val="175000"/>
                      <a:alpha val="40000"/>
                    </a:schemeClr>
                  </a:glow>
                  <a:outerShdw blurRad="50800" dist="38100" dir="2700000" algn="tl" rotWithShape="0">
                    <a:prstClr val="black">
                      <a:alpha val="40000"/>
                    </a:prstClr>
                  </a:outerShdw>
                </a:effectLst>
                <a:latin typeface="Segoe" pitchFamily="34" charset="0"/>
              </a:rPr>
              <a:t>high </a:t>
            </a:r>
            <a:r>
              <a:rPr lang="en-US" sz="2400" b="1" dirty="0">
                <a:effectLst>
                  <a:glow rad="63500">
                    <a:schemeClr val="accent2">
                      <a:satMod val="175000"/>
                      <a:alpha val="40000"/>
                    </a:schemeClr>
                  </a:glow>
                  <a:outerShdw blurRad="50800" dist="38100" dir="2700000" algn="tl" rotWithShape="0">
                    <a:prstClr val="black">
                      <a:alpha val="40000"/>
                    </a:prstClr>
                  </a:outerShdw>
                </a:effectLst>
                <a:latin typeface="Segoe" pitchFamily="34" charset="0"/>
              </a:rPr>
              <a:t>code </a:t>
            </a:r>
            <a:r>
              <a:rPr lang="en-US" sz="2400" b="1" dirty="0" smtClean="0">
                <a:effectLst>
                  <a:glow rad="63500">
                    <a:schemeClr val="accent2">
                      <a:satMod val="175000"/>
                      <a:alpha val="40000"/>
                    </a:schemeClr>
                  </a:glow>
                  <a:outerShdw blurRad="50800" dist="38100" dir="2700000" algn="tl" rotWithShape="0">
                    <a:prstClr val="black">
                      <a:alpha val="40000"/>
                    </a:prstClr>
                  </a:outerShdw>
                </a:effectLst>
                <a:latin typeface="Segoe" pitchFamily="34" charset="0"/>
              </a:rPr>
              <a:t>coverage</a:t>
            </a:r>
          </a:p>
        </p:txBody>
      </p:sp>
      <p:sp>
        <p:nvSpPr>
          <p:cNvPr id="18" name="TextBox 15"/>
          <p:cNvSpPr txBox="1">
            <a:spLocks noChangeArrowheads="1"/>
          </p:cNvSpPr>
          <p:nvPr/>
        </p:nvSpPr>
        <p:spPr bwMode="auto">
          <a:xfrm>
            <a:off x="2209800" y="1676400"/>
            <a:ext cx="2392643" cy="338554"/>
          </a:xfrm>
          <a:prstGeom prst="rect">
            <a:avLst/>
          </a:prstGeom>
          <a:noFill/>
          <a:ln w="9525">
            <a:noFill/>
            <a:miter lim="800000"/>
            <a:headEnd/>
            <a:tailEnd/>
          </a:ln>
        </p:spPr>
        <p:txBody>
          <a:bodyPr wrap="none">
            <a:spAutoFit/>
          </a:bodyPr>
          <a:lstStyle/>
          <a:p>
            <a:r>
              <a:rPr lang="en-US" sz="1600" dirty="0" smtClean="0">
                <a:latin typeface="Segoe" pitchFamily="34" charset="0"/>
              </a:rPr>
              <a:t>Initially, choose Arbitrary</a:t>
            </a:r>
            <a:endParaRPr lang="en-US" sz="1600" dirty="0">
              <a:latin typeface="Segoe" pitchFamily="34" charset="0"/>
            </a:endParaRPr>
          </a:p>
        </p:txBody>
      </p:sp>
      <p:sp>
        <p:nvSpPr>
          <p:cNvPr id="19" name="Rounded Rectangle 18"/>
          <p:cNvSpPr/>
          <p:nvPr/>
        </p:nvSpPr>
        <p:spPr bwMode="auto">
          <a:xfrm>
            <a:off x="4953000" y="5562599"/>
            <a:ext cx="3352800" cy="1066801"/>
          </a:xfrm>
          <a:prstGeom prst="roundRect">
            <a:avLst>
              <a:gd name="adj" fmla="val 696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pPr>
            <a:endParaRPr lang="en-US" sz="200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0" name="TextBox 21"/>
          <p:cNvSpPr txBox="1">
            <a:spLocks noChangeArrowheads="1"/>
          </p:cNvSpPr>
          <p:nvPr/>
        </p:nvSpPr>
        <p:spPr bwMode="auto">
          <a:xfrm>
            <a:off x="5029200" y="5700117"/>
            <a:ext cx="3172663" cy="830997"/>
          </a:xfrm>
          <a:prstGeom prst="rect">
            <a:avLst/>
          </a:prstGeom>
          <a:noFill/>
          <a:ln w="9525">
            <a:noFill/>
            <a:miter lim="800000"/>
            <a:headEnd/>
            <a:tailEnd/>
          </a:ln>
        </p:spPr>
        <p:txBody>
          <a:bodyPr wrap="none">
            <a:spAutoFit/>
          </a:bodyPr>
          <a:lstStyle/>
          <a:p>
            <a:pPr algn="l"/>
            <a:r>
              <a:rPr lang="en-US" sz="2400" b="1" dirty="0" smtClean="0">
                <a:effectLst>
                  <a:glow rad="63500">
                    <a:schemeClr val="accent2">
                      <a:satMod val="175000"/>
                      <a:alpha val="40000"/>
                    </a:schemeClr>
                  </a:glow>
                  <a:outerShdw blurRad="50800" dist="38100" dir="2700000" algn="tl" rotWithShape="0">
                    <a:prstClr val="black">
                      <a:alpha val="40000"/>
                    </a:prstClr>
                  </a:outerShdw>
                </a:effectLst>
                <a:latin typeface="Segoe" pitchFamily="34" charset="0"/>
              </a:rPr>
              <a:t>Finds only real bugs</a:t>
            </a:r>
          </a:p>
          <a:p>
            <a:pPr algn="l"/>
            <a:r>
              <a:rPr lang="en-US" sz="2400" b="1" dirty="0" smtClean="0">
                <a:effectLst>
                  <a:glow rad="63500">
                    <a:schemeClr val="accent2">
                      <a:satMod val="175000"/>
                      <a:alpha val="40000"/>
                    </a:schemeClr>
                  </a:glow>
                  <a:outerShdw blurRad="50800" dist="38100" dir="2700000" algn="tl" rotWithShape="0">
                    <a:prstClr val="black">
                      <a:alpha val="40000"/>
                    </a:prstClr>
                  </a:outerShdw>
                </a:effectLst>
                <a:latin typeface="Segoe" pitchFamily="34" charset="0"/>
              </a:rPr>
              <a:t>No false warnings</a:t>
            </a:r>
          </a:p>
        </p:txBody>
      </p:sp>
      <p:sp>
        <p:nvSpPr>
          <p:cNvPr id="21" name="Title 1"/>
          <p:cNvSpPr txBox="1">
            <a:spLocks/>
          </p:cNvSpPr>
          <p:nvPr/>
        </p:nvSpPr>
        <p:spPr>
          <a:xfrm>
            <a:off x="381000" y="762000"/>
            <a:ext cx="8229600" cy="1143000"/>
          </a:xfrm>
          <a:prstGeom prst="rect">
            <a:avLst/>
          </a:prstGeo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400" b="0" i="0" u="none" strike="noStrike" kern="0" cap="none" spc="0" normalizeH="0" baseline="0" noProof="0" dirty="0">
              <a:ln>
                <a:noFill/>
              </a:ln>
              <a:solidFill>
                <a:srgbClr val="090F14"/>
              </a:solidFill>
              <a:effectLst/>
              <a:uLnTx/>
              <a:uFillTx/>
              <a:latin typeface="+mj-lt"/>
              <a:ea typeface="+mj-ea"/>
              <a:cs typeface="+mj-cs"/>
            </a:endParaRPr>
          </a:p>
        </p:txBody>
      </p:sp>
      <p:sp>
        <p:nvSpPr>
          <p:cNvPr id="22" name="Title 1"/>
          <p:cNvSpPr txBox="1">
            <a:spLocks/>
          </p:cNvSpPr>
          <p:nvPr/>
        </p:nvSpPr>
        <p:spPr>
          <a:xfrm>
            <a:off x="381000" y="230187"/>
            <a:ext cx="8382000" cy="664797"/>
          </a:xfrm>
          <a:prstGeom prst="rect">
            <a:avLst/>
          </a:prstGeom>
        </p:spPr>
        <p:txBody>
          <a:bodyPr/>
          <a:lstStyle/>
          <a:p>
            <a:pPr lvl="0" defTabSz="912777" fontAlgn="base">
              <a:lnSpc>
                <a:spcPct val="90000"/>
              </a:lnSpc>
              <a:spcBef>
                <a:spcPct val="0"/>
              </a:spcBef>
              <a:spcAft>
                <a:spcPct val="0"/>
              </a:spcAft>
              <a:defRPr/>
            </a:pPr>
            <a:r>
              <a:rPr lang="en-US" sz="4400" spc="-300" dirty="0"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cs typeface="Arial" charset="0"/>
              </a:rPr>
              <a:t>Test Input Generation by</a:t>
            </a:r>
            <a:br>
              <a:rPr lang="en-US" sz="4400" spc="-300" dirty="0"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cs typeface="Arial" charset="0"/>
              </a:rPr>
            </a:br>
            <a:r>
              <a:rPr lang="en-US" sz="4400" spc="-300" dirty="0"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cs typeface="Arial" charset="0"/>
              </a:rPr>
              <a:t>Dynamic  Symbolic Execution</a:t>
            </a: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685800" y="5562600"/>
            <a:ext cx="3733800" cy="1066800"/>
          </a:xfrm>
          <a:prstGeom prst="roundRect">
            <a:avLst>
              <a:gd name="adj" fmla="val 696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09728" tIns="0" rIns="109728" bIns="54864" numCol="1" rtlCol="0" anchor="t"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3" name="Rounded Rectangle 6"/>
          <p:cNvSpPr>
            <a:spLocks noChangeArrowheads="1"/>
          </p:cNvSpPr>
          <p:nvPr/>
        </p:nvSpPr>
        <p:spPr bwMode="auto">
          <a:xfrm>
            <a:off x="3953191" y="2362200"/>
            <a:ext cx="1349269" cy="685800"/>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000" dirty="0">
                <a:solidFill>
                  <a:schemeClr val="lt1"/>
                </a:solidFill>
                <a:effectLst>
                  <a:outerShdw blurRad="38100" dist="38100" dir="2700000" algn="tl">
                    <a:srgbClr val="000000">
                      <a:alpha val="43137"/>
                    </a:srgbClr>
                  </a:outerShdw>
                </a:effectLst>
                <a:latin typeface="Segoe" pitchFamily="34" charset="0"/>
              </a:rPr>
              <a:t>Test</a:t>
            </a:r>
            <a:br>
              <a:rPr lang="en-US" sz="2000" dirty="0">
                <a:solidFill>
                  <a:schemeClr val="lt1"/>
                </a:solidFill>
                <a:effectLst>
                  <a:outerShdw blurRad="38100" dist="38100" dir="2700000" algn="tl">
                    <a:srgbClr val="000000">
                      <a:alpha val="43137"/>
                    </a:srgbClr>
                  </a:outerShdw>
                </a:effectLst>
                <a:latin typeface="Segoe" pitchFamily="34" charset="0"/>
              </a:rPr>
            </a:br>
            <a:r>
              <a:rPr lang="en-US" sz="2000" dirty="0">
                <a:solidFill>
                  <a:schemeClr val="lt1"/>
                </a:solidFill>
                <a:effectLst>
                  <a:outerShdw blurRad="38100" dist="38100" dir="2700000" algn="tl">
                    <a:srgbClr val="000000">
                      <a:alpha val="43137"/>
                    </a:srgbClr>
                  </a:outerShdw>
                </a:effectLst>
                <a:latin typeface="Segoe" pitchFamily="34" charset="0"/>
              </a:rPr>
              <a:t>Inputs</a:t>
            </a:r>
          </a:p>
        </p:txBody>
      </p:sp>
      <p:sp>
        <p:nvSpPr>
          <p:cNvPr id="4" name="Rounded Rectangle 7"/>
          <p:cNvSpPr>
            <a:spLocks noChangeArrowheads="1"/>
          </p:cNvSpPr>
          <p:nvPr/>
        </p:nvSpPr>
        <p:spPr bwMode="auto">
          <a:xfrm>
            <a:off x="1190401" y="3200400"/>
            <a:ext cx="1991780" cy="685800"/>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000" dirty="0">
                <a:solidFill>
                  <a:schemeClr val="lt1"/>
                </a:solidFill>
                <a:effectLst>
                  <a:outerShdw blurRad="38100" dist="38100" dir="2700000" algn="tl">
                    <a:srgbClr val="000000">
                      <a:alpha val="43137"/>
                    </a:srgbClr>
                  </a:outerShdw>
                </a:effectLst>
                <a:latin typeface="Segoe" pitchFamily="34" charset="0"/>
              </a:rPr>
              <a:t>Constraint System</a:t>
            </a:r>
          </a:p>
        </p:txBody>
      </p:sp>
      <p:sp>
        <p:nvSpPr>
          <p:cNvPr id="5" name="Rounded Rectangle 8"/>
          <p:cNvSpPr>
            <a:spLocks noChangeArrowheads="1"/>
          </p:cNvSpPr>
          <p:nvPr/>
        </p:nvSpPr>
        <p:spPr bwMode="auto">
          <a:xfrm>
            <a:off x="6009220" y="3344660"/>
            <a:ext cx="1991780" cy="397280"/>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000" dirty="0">
                <a:solidFill>
                  <a:schemeClr val="lt1"/>
                </a:solidFill>
                <a:effectLst>
                  <a:outerShdw blurRad="38100" dist="38100" dir="2700000" algn="tl">
                    <a:srgbClr val="000000">
                      <a:alpha val="43137"/>
                    </a:srgbClr>
                  </a:outerShdw>
                </a:effectLst>
                <a:latin typeface="Segoe" pitchFamily="34" charset="0"/>
              </a:rPr>
              <a:t>Execution Path</a:t>
            </a:r>
          </a:p>
        </p:txBody>
      </p:sp>
      <p:sp>
        <p:nvSpPr>
          <p:cNvPr id="6" name="Can 9"/>
          <p:cNvSpPr>
            <a:spLocks noChangeArrowheads="1"/>
          </p:cNvSpPr>
          <p:nvPr/>
        </p:nvSpPr>
        <p:spPr bwMode="auto">
          <a:xfrm>
            <a:off x="3953191" y="4074906"/>
            <a:ext cx="1349269" cy="1086116"/>
          </a:xfrm>
          <a:prstGeom prst="can">
            <a:avLst>
              <a:gd name="adj" fmla="val 25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pPr>
            <a:r>
              <a:rPr lang="en-US" sz="2000" dirty="0">
                <a:effectLst>
                  <a:outerShdw blurRad="38100" dist="38100" dir="2700000" algn="tl">
                    <a:srgbClr val="000000">
                      <a:alpha val="43137"/>
                    </a:srgbClr>
                  </a:outerShdw>
                </a:effectLst>
                <a:latin typeface="Segoe" pitchFamily="34" charset="0"/>
              </a:rPr>
              <a:t>Known</a:t>
            </a:r>
            <a:br>
              <a:rPr lang="en-US" sz="2000" dirty="0">
                <a:effectLst>
                  <a:outerShdw blurRad="38100" dist="38100" dir="2700000" algn="tl">
                    <a:srgbClr val="000000">
                      <a:alpha val="43137"/>
                    </a:srgbClr>
                  </a:outerShdw>
                </a:effectLst>
                <a:latin typeface="Segoe" pitchFamily="34" charset="0"/>
              </a:rPr>
            </a:br>
            <a:r>
              <a:rPr lang="en-US" sz="2000" dirty="0">
                <a:effectLst>
                  <a:outerShdw blurRad="38100" dist="38100" dir="2700000" algn="tl">
                    <a:srgbClr val="000000">
                      <a:alpha val="43137"/>
                    </a:srgbClr>
                  </a:outerShdw>
                </a:effectLst>
                <a:latin typeface="Segoe" pitchFamily="34" charset="0"/>
              </a:rPr>
              <a:t>Paths</a:t>
            </a:r>
          </a:p>
        </p:txBody>
      </p:sp>
      <p:sp>
        <p:nvSpPr>
          <p:cNvPr id="7" name="Bent Arrow 6"/>
          <p:cNvSpPr/>
          <p:nvPr/>
        </p:nvSpPr>
        <p:spPr bwMode="auto">
          <a:xfrm>
            <a:off x="2218415" y="2560723"/>
            <a:ext cx="1413521" cy="543058"/>
          </a:xfrm>
          <a:prstGeom prst="bentArrow">
            <a:avLst/>
          </a:prstGeom>
          <a:solidFill>
            <a:schemeClr val="accent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effectLst>
                <a:outerShdw blurRad="38100" dist="38100" dir="2700000" algn="tl">
                  <a:srgbClr val="000000">
                    <a:alpha val="43137"/>
                  </a:srgbClr>
                </a:outerShdw>
              </a:effectLst>
              <a:latin typeface="Segoe" pitchFamily="34" charset="0"/>
            </a:endParaRPr>
          </a:p>
        </p:txBody>
      </p:sp>
      <p:sp>
        <p:nvSpPr>
          <p:cNvPr id="8" name="Bent Arrow 7"/>
          <p:cNvSpPr/>
          <p:nvPr/>
        </p:nvSpPr>
        <p:spPr bwMode="auto">
          <a:xfrm rot="5400000">
            <a:off x="6148659" y="2164281"/>
            <a:ext cx="620638" cy="1413521"/>
          </a:xfrm>
          <a:prstGeom prst="bentArrow">
            <a:avLst>
              <a:gd name="adj1" fmla="val 20519"/>
              <a:gd name="adj2" fmla="val 17245"/>
              <a:gd name="adj3" fmla="val 23074"/>
              <a:gd name="adj4" fmla="val 46831"/>
            </a:avLst>
          </a:prstGeom>
          <a:solidFill>
            <a:schemeClr val="accent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chemeClr val="lt1"/>
              </a:solidFill>
              <a:effectLst>
                <a:outerShdw blurRad="38100" dist="38100" dir="2700000" algn="tl">
                  <a:srgbClr val="000000">
                    <a:alpha val="43137"/>
                  </a:srgbClr>
                </a:outerShdw>
              </a:effectLst>
              <a:latin typeface="Segoe" pitchFamily="34" charset="0"/>
            </a:endParaRPr>
          </a:p>
        </p:txBody>
      </p:sp>
      <p:sp>
        <p:nvSpPr>
          <p:cNvPr id="9" name="Bent Arrow 8"/>
          <p:cNvSpPr/>
          <p:nvPr/>
        </p:nvSpPr>
        <p:spPr bwMode="auto">
          <a:xfrm rot="10800000">
            <a:off x="5687964" y="3958538"/>
            <a:ext cx="1413521" cy="892166"/>
          </a:xfrm>
          <a:prstGeom prst="bentArrow">
            <a:avLst>
              <a:gd name="adj1" fmla="val 15687"/>
              <a:gd name="adj2" fmla="val 14357"/>
              <a:gd name="adj3" fmla="val 17018"/>
              <a:gd name="adj4" fmla="val 43750"/>
            </a:avLst>
          </a:prstGeom>
          <a:solidFill>
            <a:schemeClr val="accent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chemeClr val="lt1"/>
              </a:solidFill>
              <a:effectLst>
                <a:outerShdw blurRad="38100" dist="38100" dir="2700000" algn="tl">
                  <a:srgbClr val="000000">
                    <a:alpha val="43137"/>
                  </a:srgbClr>
                </a:outerShdw>
              </a:effectLst>
              <a:latin typeface="Segoe" pitchFamily="34" charset="0"/>
            </a:endParaRPr>
          </a:p>
        </p:txBody>
      </p:sp>
      <p:sp>
        <p:nvSpPr>
          <p:cNvPr id="10" name="Bent Arrow 9"/>
          <p:cNvSpPr/>
          <p:nvPr/>
        </p:nvSpPr>
        <p:spPr bwMode="auto">
          <a:xfrm rot="16200000">
            <a:off x="2369987" y="3678467"/>
            <a:ext cx="853377" cy="1413521"/>
          </a:xfrm>
          <a:prstGeom prst="bentArrow">
            <a:avLst>
              <a:gd name="adj1" fmla="val 15687"/>
              <a:gd name="adj2" fmla="val 16353"/>
              <a:gd name="adj3" fmla="val 25000"/>
              <a:gd name="adj4" fmla="val 43750"/>
            </a:avLst>
          </a:prstGeom>
          <a:solidFill>
            <a:schemeClr val="accent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effectLst>
                <a:outerShdw blurRad="38100" dist="38100" dir="2700000" algn="tl">
                  <a:srgbClr val="000000">
                    <a:alpha val="43137"/>
                  </a:srgbClr>
                </a:outerShdw>
              </a:effectLst>
              <a:latin typeface="Segoe" pitchFamily="34" charset="0"/>
            </a:endParaRPr>
          </a:p>
        </p:txBody>
      </p:sp>
      <p:sp>
        <p:nvSpPr>
          <p:cNvPr id="11" name="TextBox 15"/>
          <p:cNvSpPr txBox="1">
            <a:spLocks noChangeArrowheads="1"/>
          </p:cNvSpPr>
          <p:nvPr/>
        </p:nvSpPr>
        <p:spPr bwMode="auto">
          <a:xfrm>
            <a:off x="6554001" y="1981200"/>
            <a:ext cx="1446999" cy="584775"/>
          </a:xfrm>
          <a:prstGeom prst="rect">
            <a:avLst/>
          </a:prstGeom>
          <a:noFill/>
          <a:ln w="9525">
            <a:noFill/>
            <a:miter lim="800000"/>
            <a:headEnd/>
            <a:tailEnd/>
          </a:ln>
        </p:spPr>
        <p:txBody>
          <a:bodyPr wrap="none">
            <a:spAutoFit/>
          </a:bodyPr>
          <a:lstStyle/>
          <a:p>
            <a:r>
              <a:rPr lang="en-US" sz="1600" dirty="0">
                <a:latin typeface="Segoe" pitchFamily="34" charset="0"/>
              </a:rPr>
              <a:t>Run Test and </a:t>
            </a:r>
            <a:br>
              <a:rPr lang="en-US" sz="1600" dirty="0">
                <a:latin typeface="Segoe" pitchFamily="34" charset="0"/>
              </a:rPr>
            </a:br>
            <a:r>
              <a:rPr lang="en-US" sz="1600" dirty="0">
                <a:latin typeface="Segoe" pitchFamily="34" charset="0"/>
              </a:rPr>
              <a:t>Monitor</a:t>
            </a:r>
          </a:p>
        </p:txBody>
      </p:sp>
      <p:sp>
        <p:nvSpPr>
          <p:cNvPr id="12" name="TextBox 16"/>
          <p:cNvSpPr txBox="1">
            <a:spLocks noChangeArrowheads="1"/>
          </p:cNvSpPr>
          <p:nvPr/>
        </p:nvSpPr>
        <p:spPr bwMode="auto">
          <a:xfrm>
            <a:off x="6473018" y="4596825"/>
            <a:ext cx="1527982" cy="584775"/>
          </a:xfrm>
          <a:prstGeom prst="rect">
            <a:avLst/>
          </a:prstGeom>
          <a:noFill/>
          <a:ln w="9525">
            <a:noFill/>
            <a:miter lim="800000"/>
            <a:headEnd/>
            <a:tailEnd/>
          </a:ln>
        </p:spPr>
        <p:txBody>
          <a:bodyPr wrap="none">
            <a:spAutoFit/>
          </a:bodyPr>
          <a:lstStyle/>
          <a:p>
            <a:pPr algn="r"/>
            <a:r>
              <a:rPr lang="en-US" sz="1600" dirty="0" smtClean="0">
                <a:latin typeface="Segoe" pitchFamily="34" charset="0"/>
              </a:rPr>
              <a:t>Record</a:t>
            </a:r>
          </a:p>
          <a:p>
            <a:pPr algn="r"/>
            <a:r>
              <a:rPr lang="en-US" sz="1600" dirty="0" smtClean="0">
                <a:latin typeface="Segoe" pitchFamily="34" charset="0"/>
              </a:rPr>
              <a:t>Path Condition</a:t>
            </a:r>
            <a:endParaRPr lang="en-US" sz="1600" dirty="0">
              <a:latin typeface="Segoe" pitchFamily="34" charset="0"/>
            </a:endParaRPr>
          </a:p>
        </p:txBody>
      </p:sp>
      <p:sp>
        <p:nvSpPr>
          <p:cNvPr id="13" name="TextBox 17"/>
          <p:cNvSpPr txBox="1">
            <a:spLocks noChangeArrowheads="1"/>
          </p:cNvSpPr>
          <p:nvPr/>
        </p:nvSpPr>
        <p:spPr bwMode="auto">
          <a:xfrm>
            <a:off x="1066800" y="4596825"/>
            <a:ext cx="1654620" cy="584775"/>
          </a:xfrm>
          <a:prstGeom prst="rect">
            <a:avLst/>
          </a:prstGeom>
          <a:noFill/>
          <a:ln w="9525">
            <a:noFill/>
            <a:miter lim="800000"/>
            <a:headEnd/>
            <a:tailEnd/>
          </a:ln>
        </p:spPr>
        <p:txBody>
          <a:bodyPr wrap="none">
            <a:spAutoFit/>
          </a:bodyPr>
          <a:lstStyle/>
          <a:p>
            <a:pPr algn="l"/>
            <a:r>
              <a:rPr lang="en-US" sz="1600" dirty="0" smtClean="0">
                <a:latin typeface="Segoe" pitchFamily="34" charset="0"/>
              </a:rPr>
              <a:t>Choose an </a:t>
            </a:r>
          </a:p>
          <a:p>
            <a:pPr algn="l"/>
            <a:r>
              <a:rPr lang="en-US" sz="1600" dirty="0" smtClean="0">
                <a:latin typeface="Segoe" pitchFamily="34" charset="0"/>
              </a:rPr>
              <a:t>Uncovered Path</a:t>
            </a:r>
            <a:endParaRPr lang="en-US" sz="1600" dirty="0">
              <a:latin typeface="Segoe" pitchFamily="34" charset="0"/>
            </a:endParaRPr>
          </a:p>
        </p:txBody>
      </p:sp>
      <p:sp>
        <p:nvSpPr>
          <p:cNvPr id="14" name="TextBox 18"/>
          <p:cNvSpPr txBox="1">
            <a:spLocks noChangeArrowheads="1"/>
          </p:cNvSpPr>
          <p:nvPr/>
        </p:nvSpPr>
        <p:spPr bwMode="auto">
          <a:xfrm>
            <a:off x="1600200" y="2362200"/>
            <a:ext cx="696024" cy="338554"/>
          </a:xfrm>
          <a:prstGeom prst="rect">
            <a:avLst/>
          </a:prstGeom>
          <a:noFill/>
          <a:ln w="9525">
            <a:noFill/>
            <a:miter lim="800000"/>
            <a:headEnd/>
            <a:tailEnd/>
          </a:ln>
        </p:spPr>
        <p:txBody>
          <a:bodyPr wrap="none">
            <a:spAutoFit/>
          </a:bodyPr>
          <a:lstStyle/>
          <a:p>
            <a:r>
              <a:rPr lang="en-US" sz="1600" dirty="0" smtClean="0">
                <a:latin typeface="Segoe" pitchFamily="34" charset="0"/>
              </a:rPr>
              <a:t>Solve</a:t>
            </a:r>
            <a:endParaRPr lang="en-US" sz="1600" dirty="0">
              <a:latin typeface="Segoe" pitchFamily="34" charset="0"/>
            </a:endParaRPr>
          </a:p>
        </p:txBody>
      </p:sp>
      <p:sp>
        <p:nvSpPr>
          <p:cNvPr id="15" name="Down Arrow 19"/>
          <p:cNvSpPr>
            <a:spLocks noChangeArrowheads="1"/>
          </p:cNvSpPr>
          <p:nvPr/>
        </p:nvSpPr>
        <p:spPr bwMode="auto">
          <a:xfrm>
            <a:off x="4485937" y="1752600"/>
            <a:ext cx="408261" cy="497804"/>
          </a:xfrm>
          <a:prstGeom prst="downArrow">
            <a:avLst>
              <a:gd name="adj1" fmla="val 50000"/>
              <a:gd name="adj2" fmla="val 50024"/>
            </a:avLst>
          </a:prstGeom>
          <a:solidFill>
            <a:schemeClr val="accent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chemeClr val="lt1"/>
              </a:solidFill>
              <a:effectLst>
                <a:outerShdw blurRad="38100" dist="38100" dir="2700000" algn="tl">
                  <a:srgbClr val="000000">
                    <a:alpha val="43137"/>
                  </a:srgbClr>
                </a:outerShdw>
              </a:effectLst>
              <a:latin typeface="Segoe" pitchFamily="34" charset="0"/>
            </a:endParaRPr>
          </a:p>
        </p:txBody>
      </p:sp>
      <p:sp>
        <p:nvSpPr>
          <p:cNvPr id="16" name="TextBox 21"/>
          <p:cNvSpPr txBox="1">
            <a:spLocks noChangeArrowheads="1"/>
          </p:cNvSpPr>
          <p:nvPr/>
        </p:nvSpPr>
        <p:spPr bwMode="auto">
          <a:xfrm>
            <a:off x="696647" y="5722203"/>
            <a:ext cx="3706464" cy="830997"/>
          </a:xfrm>
          <a:prstGeom prst="rect">
            <a:avLst/>
          </a:prstGeom>
          <a:noFill/>
          <a:ln w="9525">
            <a:noFill/>
            <a:miter lim="800000"/>
            <a:headEnd/>
            <a:tailEnd/>
          </a:ln>
        </p:spPr>
        <p:txBody>
          <a:bodyPr wrap="none">
            <a:spAutoFit/>
          </a:bodyPr>
          <a:lstStyle/>
          <a:p>
            <a:pPr algn="l"/>
            <a:r>
              <a:rPr lang="en-US" sz="2400" b="1" dirty="0" smtClean="0">
                <a:effectLst>
                  <a:glow rad="63500">
                    <a:schemeClr val="accent2">
                      <a:satMod val="175000"/>
                      <a:alpha val="40000"/>
                    </a:schemeClr>
                  </a:glow>
                  <a:outerShdw blurRad="50800" dist="38100" dir="2700000" algn="tl" rotWithShape="0">
                    <a:prstClr val="black">
                      <a:alpha val="40000"/>
                    </a:prstClr>
                  </a:outerShdw>
                </a:effectLst>
                <a:latin typeface="Segoe" pitchFamily="34" charset="0"/>
              </a:rPr>
              <a:t>Result: small test suite, </a:t>
            </a:r>
            <a:br>
              <a:rPr lang="en-US" sz="2400" b="1" dirty="0" smtClean="0">
                <a:effectLst>
                  <a:glow rad="63500">
                    <a:schemeClr val="accent2">
                      <a:satMod val="175000"/>
                      <a:alpha val="40000"/>
                    </a:schemeClr>
                  </a:glow>
                  <a:outerShdw blurRad="50800" dist="38100" dir="2700000" algn="tl" rotWithShape="0">
                    <a:prstClr val="black">
                      <a:alpha val="40000"/>
                    </a:prstClr>
                  </a:outerShdw>
                </a:effectLst>
                <a:latin typeface="Segoe" pitchFamily="34" charset="0"/>
              </a:rPr>
            </a:br>
            <a:r>
              <a:rPr lang="en-US" sz="2400" b="1" dirty="0" smtClean="0">
                <a:effectLst>
                  <a:glow rad="63500">
                    <a:schemeClr val="accent2">
                      <a:satMod val="175000"/>
                      <a:alpha val="40000"/>
                    </a:schemeClr>
                  </a:glow>
                  <a:outerShdw blurRad="50800" dist="38100" dir="2700000" algn="tl" rotWithShape="0">
                    <a:prstClr val="black">
                      <a:alpha val="40000"/>
                    </a:prstClr>
                  </a:outerShdw>
                </a:effectLst>
                <a:latin typeface="Segoe" pitchFamily="34" charset="0"/>
              </a:rPr>
              <a:t>high </a:t>
            </a:r>
            <a:r>
              <a:rPr lang="en-US" sz="2400" b="1" dirty="0">
                <a:effectLst>
                  <a:glow rad="63500">
                    <a:schemeClr val="accent2">
                      <a:satMod val="175000"/>
                      <a:alpha val="40000"/>
                    </a:schemeClr>
                  </a:glow>
                  <a:outerShdw blurRad="50800" dist="38100" dir="2700000" algn="tl" rotWithShape="0">
                    <a:prstClr val="black">
                      <a:alpha val="40000"/>
                    </a:prstClr>
                  </a:outerShdw>
                </a:effectLst>
                <a:latin typeface="Segoe" pitchFamily="34" charset="0"/>
              </a:rPr>
              <a:t>code </a:t>
            </a:r>
            <a:r>
              <a:rPr lang="en-US" sz="2400" b="1" dirty="0" smtClean="0">
                <a:effectLst>
                  <a:glow rad="63500">
                    <a:schemeClr val="accent2">
                      <a:satMod val="175000"/>
                      <a:alpha val="40000"/>
                    </a:schemeClr>
                  </a:glow>
                  <a:outerShdw blurRad="50800" dist="38100" dir="2700000" algn="tl" rotWithShape="0">
                    <a:prstClr val="black">
                      <a:alpha val="40000"/>
                    </a:prstClr>
                  </a:outerShdw>
                </a:effectLst>
                <a:latin typeface="Segoe" pitchFamily="34" charset="0"/>
              </a:rPr>
              <a:t>coverage</a:t>
            </a:r>
          </a:p>
        </p:txBody>
      </p:sp>
      <p:sp>
        <p:nvSpPr>
          <p:cNvPr id="18" name="TextBox 15"/>
          <p:cNvSpPr txBox="1">
            <a:spLocks noChangeArrowheads="1"/>
          </p:cNvSpPr>
          <p:nvPr/>
        </p:nvSpPr>
        <p:spPr bwMode="auto">
          <a:xfrm>
            <a:off x="2209800" y="1676400"/>
            <a:ext cx="2392643" cy="338554"/>
          </a:xfrm>
          <a:prstGeom prst="rect">
            <a:avLst/>
          </a:prstGeom>
          <a:noFill/>
          <a:ln w="9525">
            <a:noFill/>
            <a:miter lim="800000"/>
            <a:headEnd/>
            <a:tailEnd/>
          </a:ln>
        </p:spPr>
        <p:txBody>
          <a:bodyPr wrap="none">
            <a:spAutoFit/>
          </a:bodyPr>
          <a:lstStyle/>
          <a:p>
            <a:r>
              <a:rPr lang="en-US" sz="1600" dirty="0" smtClean="0">
                <a:latin typeface="Segoe" pitchFamily="34" charset="0"/>
              </a:rPr>
              <a:t>Initially, choose Arbitrary</a:t>
            </a:r>
            <a:endParaRPr lang="en-US" sz="1600" dirty="0">
              <a:latin typeface="Segoe" pitchFamily="34" charset="0"/>
            </a:endParaRPr>
          </a:p>
        </p:txBody>
      </p:sp>
      <p:sp>
        <p:nvSpPr>
          <p:cNvPr id="19" name="Rounded Rectangle 18"/>
          <p:cNvSpPr/>
          <p:nvPr/>
        </p:nvSpPr>
        <p:spPr bwMode="auto">
          <a:xfrm>
            <a:off x="4953000" y="5562599"/>
            <a:ext cx="3352800" cy="1066801"/>
          </a:xfrm>
          <a:prstGeom prst="roundRect">
            <a:avLst>
              <a:gd name="adj" fmla="val 696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pPr>
            <a:endParaRPr lang="en-US" sz="200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0" name="TextBox 21"/>
          <p:cNvSpPr txBox="1">
            <a:spLocks noChangeArrowheads="1"/>
          </p:cNvSpPr>
          <p:nvPr/>
        </p:nvSpPr>
        <p:spPr bwMode="auto">
          <a:xfrm>
            <a:off x="5029200" y="5700117"/>
            <a:ext cx="3172663" cy="830997"/>
          </a:xfrm>
          <a:prstGeom prst="rect">
            <a:avLst/>
          </a:prstGeom>
          <a:noFill/>
          <a:ln w="9525">
            <a:noFill/>
            <a:miter lim="800000"/>
            <a:headEnd/>
            <a:tailEnd/>
          </a:ln>
        </p:spPr>
        <p:txBody>
          <a:bodyPr wrap="none">
            <a:spAutoFit/>
          </a:bodyPr>
          <a:lstStyle/>
          <a:p>
            <a:pPr algn="l"/>
            <a:r>
              <a:rPr lang="en-US" sz="2400" b="1" dirty="0" smtClean="0">
                <a:effectLst>
                  <a:glow rad="63500">
                    <a:schemeClr val="accent2">
                      <a:satMod val="175000"/>
                      <a:alpha val="40000"/>
                    </a:schemeClr>
                  </a:glow>
                  <a:outerShdw blurRad="50800" dist="38100" dir="2700000" algn="tl" rotWithShape="0">
                    <a:prstClr val="black">
                      <a:alpha val="40000"/>
                    </a:prstClr>
                  </a:outerShdw>
                </a:effectLst>
                <a:latin typeface="Segoe" pitchFamily="34" charset="0"/>
              </a:rPr>
              <a:t>Finds only real bugs</a:t>
            </a:r>
          </a:p>
          <a:p>
            <a:pPr algn="l"/>
            <a:r>
              <a:rPr lang="en-US" sz="2400" b="1" dirty="0" smtClean="0">
                <a:effectLst>
                  <a:glow rad="63500">
                    <a:schemeClr val="accent2">
                      <a:satMod val="175000"/>
                      <a:alpha val="40000"/>
                    </a:schemeClr>
                  </a:glow>
                  <a:outerShdw blurRad="50800" dist="38100" dir="2700000" algn="tl" rotWithShape="0">
                    <a:prstClr val="black">
                      <a:alpha val="40000"/>
                    </a:prstClr>
                  </a:outerShdw>
                </a:effectLst>
                <a:latin typeface="Segoe" pitchFamily="34" charset="0"/>
              </a:rPr>
              <a:t>No false warnings</a:t>
            </a:r>
          </a:p>
        </p:txBody>
      </p:sp>
      <p:sp>
        <p:nvSpPr>
          <p:cNvPr id="22" name="Title 1"/>
          <p:cNvSpPr txBox="1">
            <a:spLocks/>
          </p:cNvSpPr>
          <p:nvPr/>
        </p:nvSpPr>
        <p:spPr>
          <a:xfrm>
            <a:off x="457200" y="203205"/>
            <a:ext cx="8229600" cy="1143000"/>
          </a:xfrm>
          <a:prstGeom prst="rect">
            <a:avLst/>
          </a:prstGeom>
          <a:noFill/>
          <a:ln w="9525">
            <a:noFill/>
            <a:miter lim="800000"/>
            <a:headEnd/>
            <a:tailEnd/>
          </a:ln>
        </p:spPr>
        <p:txBody>
          <a:bodyPr vert="horz" wrap="square" lIns="0" tIns="0" rIns="0" bIns="0" numCol="1" anchor="t" anchorCtr="0" compatLnSpc="1">
            <a:prstTxWarp prst="textNoShape">
              <a:avLst/>
            </a:prstTxWarp>
            <a:normAutofit fontScale="77500" lnSpcReduction="20000"/>
          </a:bodyPr>
          <a:lstStyle/>
          <a:p>
            <a:pPr marL="0" marR="0" lvl="0" indent="0" algn="ctr" defTabSz="914027" rtl="0" eaLnBrk="1" fontAlgn="base" latinLnBrk="0" hangingPunct="1">
              <a:lnSpc>
                <a:spcPct val="90000"/>
              </a:lnSpc>
              <a:spcBef>
                <a:spcPct val="0"/>
              </a:spcBef>
              <a:spcAft>
                <a:spcPct val="0"/>
              </a:spcAft>
              <a:buClrTx/>
              <a:buSzTx/>
              <a:buFontTx/>
              <a:buNone/>
              <a:tabLst/>
              <a:defRPr/>
            </a:pPr>
            <a:r>
              <a:rPr kumimoji="0" lang="en-US" sz="5400" b="0" i="0" u="none" strike="noStrike" kern="1200" cap="none" spc="-300" normalizeH="0" baseline="0" noProof="0" dirty="0" smtClean="0">
                <a:ln w="3175">
                  <a:noFill/>
                </a:ln>
                <a:gradFill flip="none" rotWithShape="1">
                  <a:gsLst>
                    <a:gs pos="28000">
                      <a:srgbClr val="FEF9DA"/>
                    </a:gs>
                    <a:gs pos="52000">
                      <a:srgbClr val="FCE974"/>
                    </a:gs>
                    <a:gs pos="68000">
                      <a:srgbClr val="F79A1D"/>
                    </a:gs>
                  </a:gsLst>
                  <a:lin ang="5400000" scaled="1"/>
                  <a:tileRect/>
                </a:gradFill>
                <a:effectLst>
                  <a:outerShdw blurRad="50800" dist="38100" dir="2700000" algn="tl" rotWithShape="0">
                    <a:prstClr val="black">
                      <a:alpha val="40000"/>
                    </a:prstClr>
                  </a:outerShdw>
                </a:effectLst>
                <a:uLnTx/>
                <a:uFillTx/>
                <a:latin typeface="Segoe" pitchFamily="34" charset="0"/>
                <a:ea typeface="+mn-ea"/>
                <a:cs typeface="Arial" charset="0"/>
              </a:rPr>
              <a:t>Automatic Test</a:t>
            </a:r>
            <a:r>
              <a:rPr kumimoji="0" lang="en-US" sz="5400" b="0" i="0" u="none" strike="noStrike" kern="1200" cap="none" spc="-300" normalizeH="0" noProof="0" dirty="0" smtClean="0">
                <a:ln w="3175">
                  <a:noFill/>
                </a:ln>
                <a:gradFill flip="none" rotWithShape="1">
                  <a:gsLst>
                    <a:gs pos="28000">
                      <a:srgbClr val="FEF9DA"/>
                    </a:gs>
                    <a:gs pos="52000">
                      <a:srgbClr val="FCE974"/>
                    </a:gs>
                    <a:gs pos="68000">
                      <a:srgbClr val="F79A1D"/>
                    </a:gs>
                  </a:gsLst>
                  <a:lin ang="5400000" scaled="1"/>
                  <a:tileRect/>
                </a:gradFill>
                <a:effectLst>
                  <a:outerShdw blurRad="50800" dist="38100" dir="2700000" algn="tl" rotWithShape="0">
                    <a:prstClr val="black">
                      <a:alpha val="40000"/>
                    </a:prstClr>
                  </a:outerShdw>
                </a:effectLst>
                <a:uLnTx/>
                <a:uFillTx/>
                <a:latin typeface="Segoe" pitchFamily="34" charset="0"/>
                <a:ea typeface="+mn-ea"/>
                <a:cs typeface="Arial" charset="0"/>
              </a:rPr>
              <a:t> Input Generation:</a:t>
            </a:r>
          </a:p>
          <a:p>
            <a:pPr marL="0" marR="0" lvl="0" indent="0" algn="ctr" defTabSz="914027" rtl="0" eaLnBrk="1" fontAlgn="base" latinLnBrk="0" hangingPunct="1">
              <a:lnSpc>
                <a:spcPct val="90000"/>
              </a:lnSpc>
              <a:spcBef>
                <a:spcPct val="0"/>
              </a:spcBef>
              <a:spcAft>
                <a:spcPct val="0"/>
              </a:spcAft>
              <a:buClrTx/>
              <a:buSzTx/>
              <a:buFontTx/>
              <a:buNone/>
              <a:tabLst/>
              <a:defRPr/>
            </a:pPr>
            <a:r>
              <a:rPr lang="en-US" sz="5400" spc="-300" baseline="0" dirty="0" smtClean="0">
                <a:ln w="3175">
                  <a:noFill/>
                </a:ln>
                <a:gradFill flip="none" rotWithShape="1">
                  <a:gsLst>
                    <a:gs pos="28000">
                      <a:srgbClr val="FEF9DA"/>
                    </a:gs>
                    <a:gs pos="52000">
                      <a:srgbClr val="FCE974"/>
                    </a:gs>
                    <a:gs pos="68000">
                      <a:srgbClr val="F79A1D"/>
                    </a:gs>
                  </a:gsLst>
                  <a:lin ang="5400000" scaled="1"/>
                  <a:tileRect/>
                </a:gradFill>
                <a:effectLst>
                  <a:outerShdw blurRad="50800" dist="38100" dir="2700000" algn="tl" rotWithShape="0">
                    <a:prstClr val="black">
                      <a:alpha val="40000"/>
                    </a:prstClr>
                  </a:outerShdw>
                </a:effectLst>
                <a:latin typeface="Segoe" pitchFamily="34" charset="0"/>
                <a:cs typeface="Arial" charset="0"/>
              </a:rPr>
              <a:t>Whole-program,</a:t>
            </a:r>
            <a:r>
              <a:rPr lang="en-US" sz="5400" spc="-300" dirty="0" smtClean="0">
                <a:ln w="3175">
                  <a:noFill/>
                </a:ln>
                <a:gradFill flip="none" rotWithShape="1">
                  <a:gsLst>
                    <a:gs pos="28000">
                      <a:srgbClr val="FEF9DA"/>
                    </a:gs>
                    <a:gs pos="52000">
                      <a:srgbClr val="FCE974"/>
                    </a:gs>
                    <a:gs pos="68000">
                      <a:srgbClr val="F79A1D"/>
                    </a:gs>
                  </a:gsLst>
                  <a:lin ang="5400000" scaled="1"/>
                  <a:tileRect/>
                </a:gradFill>
                <a:effectLst>
                  <a:outerShdw blurRad="50800" dist="38100" dir="2700000" algn="tl" rotWithShape="0">
                    <a:prstClr val="black">
                      <a:alpha val="40000"/>
                    </a:prstClr>
                  </a:outerShdw>
                </a:effectLst>
                <a:latin typeface="Segoe" pitchFamily="34" charset="0"/>
                <a:cs typeface="Arial" charset="0"/>
              </a:rPr>
              <a:t> white box code analysis</a:t>
            </a:r>
            <a:endParaRPr kumimoji="0" lang="en-US" sz="5400" b="1" i="0" u="none" strike="noStrike" kern="1200" cap="none" spc="-300" normalizeH="0" baseline="0" noProof="0" dirty="0">
              <a:ln w="3175">
                <a:noFill/>
              </a:ln>
              <a:gradFill flip="none" rotWithShape="1">
                <a:gsLst>
                  <a:gs pos="28000">
                    <a:srgbClr val="FEF9DA"/>
                  </a:gs>
                  <a:gs pos="52000">
                    <a:srgbClr val="FCE974"/>
                  </a:gs>
                  <a:gs pos="68000">
                    <a:srgbClr val="F79A1D"/>
                  </a:gs>
                </a:gsLst>
                <a:lin ang="5400000" scaled="1"/>
                <a:tileRect/>
              </a:gradFill>
              <a:effectLst>
                <a:outerShdw blurRad="50800" dist="38100" dir="2700000" algn="tl" rotWithShape="0">
                  <a:prstClr val="black">
                    <a:alpha val="40000"/>
                  </a:prstClr>
                </a:outerShdw>
              </a:effectLst>
              <a:uLnTx/>
              <a:uFillTx/>
              <a:latin typeface="Segoe" pitchFamily="34" charset="0"/>
              <a:ea typeface="+mn-ea"/>
              <a:cs typeface="Arial" charset="0"/>
            </a:endParaRP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t>Constraint Solving: Preprocessing</a:t>
            </a:r>
            <a:endParaRPr lang="en-US" sz="4800" dirty="0"/>
          </a:p>
        </p:txBody>
      </p:sp>
      <p:sp>
        <p:nvSpPr>
          <p:cNvPr id="3" name="Content Placeholder 2"/>
          <p:cNvSpPr>
            <a:spLocks noGrp="1"/>
          </p:cNvSpPr>
          <p:nvPr>
            <p:ph idx="1"/>
          </p:nvPr>
        </p:nvSpPr>
        <p:spPr>
          <a:xfrm>
            <a:off x="381000" y="1411552"/>
            <a:ext cx="8382000" cy="4801314"/>
          </a:xfrm>
        </p:spPr>
        <p:txBody>
          <a:bodyPr/>
          <a:lstStyle/>
          <a:p>
            <a:endParaRPr lang="en-US" sz="2800" dirty="0" smtClean="0"/>
          </a:p>
          <a:p>
            <a:pPr>
              <a:buNone/>
            </a:pPr>
            <a:r>
              <a:rPr lang="en-US" sz="2800" dirty="0" smtClean="0"/>
              <a:t>Independent constraint optimization + Constraint caching (similar to EXE)</a:t>
            </a:r>
          </a:p>
          <a:p>
            <a:r>
              <a:rPr lang="en-US" sz="2800" dirty="0" smtClean="0"/>
              <a:t>Idea: </a:t>
            </a:r>
            <a:r>
              <a:rPr sz="2800" smtClean="0"/>
              <a:t>Related execution paths give rise to "similar" constraint systems</a:t>
            </a:r>
            <a:endParaRPr lang="en-US" sz="2800" dirty="0" smtClean="0"/>
          </a:p>
          <a:p>
            <a:r>
              <a:rPr lang="en-US" dirty="0" smtClean="0"/>
              <a:t>Example: Consider    </a:t>
            </a:r>
            <a:r>
              <a:rPr sz="2000" smtClean="0">
                <a:solidFill>
                  <a:srgbClr val="FF0000"/>
                </a:solidFill>
              </a:rPr>
              <a:t>x&gt;y</a:t>
            </a:r>
            <a:r>
              <a:rPr sz="2000" smtClean="0"/>
              <a:t> </a:t>
            </a:r>
            <a:r>
              <a:rPr lang="en-US" sz="2000" dirty="0" smtClean="0">
                <a:ea typeface="Arial Unicode MS"/>
                <a:cs typeface="Arial Unicode MS"/>
              </a:rPr>
              <a:t>⋀ </a:t>
            </a:r>
            <a:r>
              <a:rPr lang="en-US" sz="2000" dirty="0" smtClean="0">
                <a:solidFill>
                  <a:schemeClr val="accent4">
                    <a:lumMod val="75000"/>
                  </a:schemeClr>
                </a:solidFill>
                <a:ea typeface="Arial Unicode MS"/>
                <a:cs typeface="Arial Unicode MS"/>
              </a:rPr>
              <a:t>z&gt;0</a:t>
            </a:r>
            <a:r>
              <a:rPr lang="en-US" sz="2000" dirty="0" smtClean="0">
                <a:ea typeface="Arial Unicode MS"/>
                <a:cs typeface="Arial Unicode MS"/>
              </a:rPr>
              <a:t>      vs.       </a:t>
            </a:r>
            <a:r>
              <a:rPr lang="en-US" sz="2000" dirty="0" smtClean="0">
                <a:solidFill>
                  <a:srgbClr val="FF0000"/>
                </a:solidFill>
                <a:ea typeface="Arial Unicode MS"/>
                <a:cs typeface="Arial Unicode MS"/>
              </a:rPr>
              <a:t>x&gt;y</a:t>
            </a:r>
            <a:r>
              <a:rPr lang="en-US" sz="2000" dirty="0" smtClean="0">
                <a:ea typeface="Arial Unicode MS"/>
                <a:cs typeface="Arial Unicode MS"/>
              </a:rPr>
              <a:t> </a:t>
            </a:r>
            <a:r>
              <a:rPr sz="2000" smtClean="0">
                <a:ea typeface="Arial Unicode MS"/>
                <a:cs typeface="Arial Unicode MS"/>
              </a:rPr>
              <a:t>⋀ </a:t>
            </a:r>
            <a:r>
              <a:rPr sz="2000" smtClean="0">
                <a:solidFill>
                  <a:schemeClr val="accent4">
                    <a:lumMod val="75000"/>
                  </a:schemeClr>
                </a:solidFill>
                <a:ea typeface="Arial Unicode MS"/>
                <a:cs typeface="Arial Unicode MS"/>
              </a:rPr>
              <a:t>z&lt;=0</a:t>
            </a:r>
          </a:p>
          <a:p>
            <a:r>
              <a:rPr sz="2800" smtClean="0">
                <a:ea typeface="Arial Unicode MS"/>
                <a:cs typeface="Arial Unicode MS"/>
              </a:rPr>
              <a:t>If we already have a cached solution for a "similar" constraint system, we can reuse it</a:t>
            </a:r>
          </a:p>
          <a:p>
            <a:pPr lvl="1"/>
            <a:r>
              <a:rPr sz="2000" smtClean="0">
                <a:ea typeface="Arial Unicode MS"/>
                <a:cs typeface="Arial Unicode MS"/>
              </a:rPr>
              <a:t>x=1, y=0, z=1 is solution for </a:t>
            </a:r>
            <a:r>
              <a:rPr sz="2000" smtClean="0">
                <a:solidFill>
                  <a:srgbClr val="FF0000"/>
                </a:solidFill>
                <a:ea typeface="Arial Unicode MS"/>
                <a:cs typeface="Arial Unicode MS"/>
              </a:rPr>
              <a:t>x&gt;y</a:t>
            </a:r>
            <a:r>
              <a:rPr sz="2000" smtClean="0">
                <a:ea typeface="Arial Unicode MS"/>
                <a:cs typeface="Arial Unicode MS"/>
              </a:rPr>
              <a:t> </a:t>
            </a:r>
            <a:r>
              <a:rPr sz="1600" smtClean="0">
                <a:ea typeface="Arial Unicode MS"/>
                <a:cs typeface="Arial Unicode MS"/>
              </a:rPr>
              <a:t>⋀</a:t>
            </a:r>
            <a:r>
              <a:rPr sz="2000" smtClean="0">
                <a:ea typeface="Arial Unicode MS"/>
                <a:cs typeface="Arial Unicode MS"/>
              </a:rPr>
              <a:t> </a:t>
            </a:r>
            <a:r>
              <a:rPr sz="2000" smtClean="0">
                <a:solidFill>
                  <a:schemeClr val="accent4">
                    <a:lumMod val="75000"/>
                  </a:schemeClr>
                </a:solidFill>
                <a:ea typeface="Arial Unicode MS"/>
                <a:cs typeface="Arial Unicode MS"/>
              </a:rPr>
              <a:t>z&gt;0</a:t>
            </a:r>
          </a:p>
          <a:p>
            <a:pPr lvl="1"/>
            <a:r>
              <a:rPr lang="en-US" sz="2000" dirty="0" smtClean="0">
                <a:ea typeface="Arial Unicode MS"/>
                <a:cs typeface="Arial Unicode MS"/>
              </a:rPr>
              <a:t>we can obtain a solution for </a:t>
            </a:r>
            <a:r>
              <a:rPr sz="2000">
                <a:solidFill>
                  <a:srgbClr val="FF0000"/>
                </a:solidFill>
                <a:ea typeface="Arial Unicode MS"/>
                <a:cs typeface="Arial Unicode MS"/>
              </a:rPr>
              <a:t>x&gt;y</a:t>
            </a:r>
            <a:r>
              <a:rPr sz="2000">
                <a:ea typeface="Arial Unicode MS"/>
                <a:cs typeface="Arial Unicode MS"/>
              </a:rPr>
              <a:t> </a:t>
            </a:r>
            <a:r>
              <a:rPr sz="1600">
                <a:ea typeface="Arial Unicode MS"/>
                <a:cs typeface="Arial Unicode MS"/>
              </a:rPr>
              <a:t>⋀</a:t>
            </a:r>
            <a:r>
              <a:rPr sz="2000">
                <a:ea typeface="Arial Unicode MS"/>
                <a:cs typeface="Arial Unicode MS"/>
              </a:rPr>
              <a:t> </a:t>
            </a:r>
            <a:r>
              <a:rPr sz="2000">
                <a:solidFill>
                  <a:schemeClr val="accent4">
                    <a:lumMod val="75000"/>
                  </a:schemeClr>
                </a:solidFill>
                <a:ea typeface="Arial Unicode MS"/>
                <a:cs typeface="Arial Unicode MS"/>
              </a:rPr>
              <a:t>z&lt;=0</a:t>
            </a:r>
            <a:r>
              <a:rPr sz="2000">
                <a:ea typeface="Arial Unicode MS"/>
                <a:cs typeface="Arial Unicode MS"/>
              </a:rPr>
              <a:t> </a:t>
            </a:r>
            <a:r>
              <a:rPr sz="2000" smtClean="0">
                <a:ea typeface="Arial Unicode MS"/>
                <a:cs typeface="Arial Unicode MS"/>
              </a:rPr>
              <a:t>by</a:t>
            </a:r>
          </a:p>
          <a:p>
            <a:pPr lvl="2"/>
            <a:r>
              <a:rPr lang="en-US" sz="2000" dirty="0" smtClean="0">
                <a:ea typeface="Arial Unicode MS"/>
                <a:cs typeface="Arial Unicode MS"/>
              </a:rPr>
              <a:t>r</a:t>
            </a:r>
            <a:r>
              <a:rPr sz="2000" smtClean="0">
                <a:ea typeface="Arial Unicode MS"/>
                <a:cs typeface="Arial Unicode MS"/>
              </a:rPr>
              <a:t>eusing old solution of </a:t>
            </a:r>
            <a:r>
              <a:rPr lang="en-US" sz="2000" dirty="0" smtClean="0">
                <a:solidFill>
                  <a:srgbClr val="FF0000"/>
                </a:solidFill>
                <a:ea typeface="Arial Unicode MS"/>
                <a:cs typeface="Arial Unicode MS"/>
              </a:rPr>
              <a:t>x&gt;y</a:t>
            </a:r>
            <a:r>
              <a:rPr sz="2000" smtClean="0">
                <a:ea typeface="Arial Unicode MS"/>
                <a:cs typeface="Arial Unicode MS"/>
              </a:rPr>
              <a:t>: x=1, y=0</a:t>
            </a:r>
          </a:p>
          <a:p>
            <a:pPr lvl="2"/>
            <a:r>
              <a:rPr lang="en-US" sz="2000" dirty="0" smtClean="0">
                <a:ea typeface="Arial Unicode MS"/>
                <a:cs typeface="Arial Unicode MS"/>
              </a:rPr>
              <a:t>c</a:t>
            </a:r>
            <a:r>
              <a:rPr sz="2000" smtClean="0">
                <a:ea typeface="Arial Unicode MS"/>
                <a:cs typeface="Arial Unicode MS"/>
              </a:rPr>
              <a:t>ombining with solution of </a:t>
            </a:r>
            <a:r>
              <a:rPr sz="2000" smtClean="0">
                <a:solidFill>
                  <a:schemeClr val="accent4">
                    <a:lumMod val="75000"/>
                  </a:schemeClr>
                </a:solidFill>
                <a:ea typeface="Arial Unicode MS"/>
                <a:cs typeface="Arial Unicode MS"/>
              </a:rPr>
              <a:t>z&lt;=0</a:t>
            </a:r>
            <a:r>
              <a:rPr sz="2000" smtClean="0">
                <a:ea typeface="Arial Unicode MS"/>
                <a:cs typeface="Arial Unicode MS"/>
              </a:rPr>
              <a:t>: z=0</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The Spec</a:t>
            </a:r>
            <a:endParaRPr lang="en-US" dirty="0"/>
          </a:p>
        </p:txBody>
      </p:sp>
      <p:pic>
        <p:nvPicPr>
          <p:cNvPr id="2051" name="Picture 3"/>
          <p:cNvPicPr>
            <a:picLocks noChangeAspect="1" noChangeArrowheads="1"/>
          </p:cNvPicPr>
          <p:nvPr/>
        </p:nvPicPr>
        <p:blipFill>
          <a:blip r:embed="rId2"/>
          <a:srcRect/>
          <a:stretch>
            <a:fillRect/>
          </a:stretch>
        </p:blipFill>
        <p:spPr bwMode="auto">
          <a:xfrm>
            <a:off x="381000" y="3267075"/>
            <a:ext cx="6715125" cy="2981325"/>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a:stretch>
            <a:fillRect/>
          </a:stretch>
        </p:blipFill>
        <p:spPr bwMode="auto">
          <a:xfrm>
            <a:off x="4438650" y="1371600"/>
            <a:ext cx="4400550" cy="2657475"/>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t>Constraint Solving: Z3</a:t>
            </a:r>
            <a:endParaRPr lang="en-US" dirty="0"/>
          </a:p>
        </p:txBody>
      </p:sp>
      <p:sp>
        <p:nvSpPr>
          <p:cNvPr id="3" name="Content Placeholder 2"/>
          <p:cNvSpPr>
            <a:spLocks noGrp="1"/>
          </p:cNvSpPr>
          <p:nvPr>
            <p:ph idx="1"/>
          </p:nvPr>
        </p:nvSpPr>
        <p:spPr>
          <a:xfrm>
            <a:off x="381000" y="1411552"/>
            <a:ext cx="8382000" cy="5098319"/>
          </a:xfrm>
        </p:spPr>
        <p:txBody>
          <a:bodyPr/>
          <a:lstStyle/>
          <a:p>
            <a:r>
              <a:rPr lang="en-US" sz="2800" dirty="0" smtClean="0"/>
              <a:t>Decision procedures for </a:t>
            </a:r>
            <a:r>
              <a:rPr lang="en-US" sz="2800" dirty="0" err="1" smtClean="0"/>
              <a:t>uninterpreted</a:t>
            </a:r>
            <a:r>
              <a:rPr lang="en-US" sz="2800" dirty="0" smtClean="0"/>
              <a:t> functions with equalities, linear integer arithmetic, </a:t>
            </a:r>
            <a:r>
              <a:rPr lang="en-US" sz="2800" dirty="0" err="1" smtClean="0"/>
              <a:t>bitvector</a:t>
            </a:r>
            <a:r>
              <a:rPr lang="en-US" sz="2800" dirty="0" smtClean="0"/>
              <a:t> arithmetic, arrays, </a:t>
            </a:r>
            <a:r>
              <a:rPr lang="en-US" sz="2800" dirty="0" err="1" smtClean="0"/>
              <a:t>tuples</a:t>
            </a:r>
            <a:endParaRPr lang="en-US" sz="2800" dirty="0" smtClean="0"/>
          </a:p>
          <a:p>
            <a:r>
              <a:rPr lang="en-US" sz="2800" dirty="0" smtClean="0"/>
              <a:t>Support for universal quantifiers</a:t>
            </a:r>
          </a:p>
          <a:p>
            <a:pPr lvl="1"/>
            <a:r>
              <a:rPr sz="2500" smtClean="0"/>
              <a:t>Used to model custom theories, e.g. .NET type system</a:t>
            </a:r>
            <a:endParaRPr lang="en-US" sz="2500" dirty="0" smtClean="0"/>
          </a:p>
          <a:p>
            <a:r>
              <a:rPr lang="en-US" sz="2800" dirty="0" smtClean="0"/>
              <a:t>Model generation</a:t>
            </a:r>
          </a:p>
          <a:p>
            <a:pPr lvl="1"/>
            <a:r>
              <a:rPr sz="2500" smtClean="0"/>
              <a:t>Models used as test inputs</a:t>
            </a:r>
          </a:p>
          <a:p>
            <a:r>
              <a:rPr lang="en-US" sz="2800" dirty="0" smtClean="0"/>
              <a:t>Incremental solving</a:t>
            </a:r>
          </a:p>
          <a:p>
            <a:pPr lvl="1"/>
            <a:r>
              <a:rPr sz="2500" smtClean="0"/>
              <a:t>Push / Pop of contexts for model mini</a:t>
            </a:r>
            <a:r>
              <a:rPr lang="en-US" sz="2500" dirty="0" smtClean="0"/>
              <a:t>mi</a:t>
            </a:r>
            <a:r>
              <a:rPr sz="2500" smtClean="0"/>
              <a:t>zation</a:t>
            </a:r>
          </a:p>
          <a:p>
            <a:r>
              <a:rPr lang="en-US" sz="2800" dirty="0" smtClean="0"/>
              <a:t>Programmatic API</a:t>
            </a:r>
          </a:p>
          <a:p>
            <a:pPr lvl="1"/>
            <a:r>
              <a:rPr sz="2500" smtClean="0"/>
              <a:t>For small constraint systems, text through pipes would add huge overhead</a:t>
            </a:r>
            <a:endParaRPr lang="en-US" sz="2500" dirty="0" smtClean="0"/>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p:cNvSpPr>
            <a:spLocks noGrp="1"/>
          </p:cNvSpPr>
          <p:nvPr>
            <p:ph type="sldNum" sz="quarter" idx="12"/>
          </p:nvPr>
        </p:nvSpPr>
        <p:spPr/>
        <p:txBody>
          <a:bodyPr/>
          <a:lstStyle/>
          <a:p>
            <a:fld id="{B3B2106F-877A-4110-9088-7E02C3BA47CD}" type="slidenum">
              <a:rPr lang="en-US" smtClean="0"/>
              <a:pPr/>
              <a:t>31</a:t>
            </a:fld>
            <a:endParaRPr lang="en-US"/>
          </a:p>
        </p:txBody>
      </p:sp>
      <p:sp>
        <p:nvSpPr>
          <p:cNvPr id="47106" name="Rectangle 2"/>
          <p:cNvSpPr>
            <a:spLocks noGrp="1" noChangeArrowheads="1"/>
          </p:cNvSpPr>
          <p:nvPr>
            <p:ph type="title"/>
          </p:nvPr>
        </p:nvSpPr>
        <p:spPr>
          <a:xfrm>
            <a:off x="304800" y="274638"/>
            <a:ext cx="8839200" cy="1143000"/>
          </a:xfrm>
        </p:spPr>
        <p:txBody>
          <a:bodyPr>
            <a:noAutofit/>
          </a:bodyPr>
          <a:lstStyle/>
          <a:p>
            <a:r>
              <a:rPr lang="en-US" sz="4900" spc="-300" dirty="0" smtClean="0"/>
              <a:t>Monitoring by Code Instrumentation</a:t>
            </a:r>
            <a:endParaRPr lang="en-US" sz="4900" spc="-300" dirty="0"/>
          </a:p>
        </p:txBody>
      </p:sp>
      <p:sp>
        <p:nvSpPr>
          <p:cNvPr id="47107" name="Rectangle 3"/>
          <p:cNvSpPr>
            <a:spLocks noGrp="1" noChangeArrowheads="1"/>
          </p:cNvSpPr>
          <p:nvPr>
            <p:ph type="body" idx="1"/>
          </p:nvPr>
        </p:nvSpPr>
        <p:spPr>
          <a:xfrm>
            <a:off x="457200" y="2514600"/>
            <a:ext cx="3962400" cy="3429000"/>
          </a:xfrm>
        </p:spPr>
        <p:txBody>
          <a:bodyPr>
            <a:noAutofit/>
          </a:bodyPr>
          <a:lstStyle/>
          <a:p>
            <a:pPr>
              <a:lnSpc>
                <a:spcPct val="80000"/>
              </a:lnSpc>
              <a:buFontTx/>
              <a:buNone/>
            </a:pPr>
            <a:r>
              <a:rPr lang="en-US" sz="1300" dirty="0"/>
              <a:t>	</a:t>
            </a:r>
            <a:r>
              <a:rPr lang="en-US" sz="1300" dirty="0" err="1"/>
              <a:t>ldtoken</a:t>
            </a:r>
            <a:r>
              <a:rPr lang="en-US" sz="1300" dirty="0"/>
              <a:t>	Point::</a:t>
            </a:r>
            <a:r>
              <a:rPr lang="en-US" sz="1300" dirty="0" err="1"/>
              <a:t>GetX</a:t>
            </a:r>
            <a:endParaRPr lang="en-US" sz="1300" dirty="0"/>
          </a:p>
          <a:p>
            <a:pPr>
              <a:lnSpc>
                <a:spcPct val="80000"/>
              </a:lnSpc>
              <a:buFontTx/>
              <a:buNone/>
            </a:pPr>
            <a:r>
              <a:rPr lang="en-US" sz="1300" dirty="0"/>
              <a:t>	call	__Monitor::</a:t>
            </a:r>
            <a:r>
              <a:rPr lang="en-US" sz="1300" dirty="0" err="1"/>
              <a:t>EnterMethod</a:t>
            </a:r>
            <a:endParaRPr lang="en-US" sz="1300" dirty="0"/>
          </a:p>
          <a:p>
            <a:pPr>
              <a:lnSpc>
                <a:spcPct val="80000"/>
              </a:lnSpc>
              <a:buFontTx/>
              <a:buNone/>
            </a:pPr>
            <a:r>
              <a:rPr lang="en-US" sz="1300" dirty="0"/>
              <a:t>	</a:t>
            </a:r>
            <a:r>
              <a:rPr lang="en-US" sz="1300" dirty="0" err="1"/>
              <a:t>brfalse</a:t>
            </a:r>
            <a:r>
              <a:rPr lang="en-US" sz="1300" dirty="0"/>
              <a:t>	L0</a:t>
            </a:r>
          </a:p>
          <a:p>
            <a:pPr>
              <a:lnSpc>
                <a:spcPct val="80000"/>
              </a:lnSpc>
              <a:buFontTx/>
              <a:buNone/>
            </a:pPr>
            <a:r>
              <a:rPr lang="en-US" sz="1300" dirty="0"/>
              <a:t>	ldarg.0	</a:t>
            </a:r>
          </a:p>
          <a:p>
            <a:pPr>
              <a:lnSpc>
                <a:spcPct val="80000"/>
              </a:lnSpc>
              <a:buFontTx/>
              <a:buNone/>
            </a:pPr>
            <a:r>
              <a:rPr lang="en-US" sz="1300" dirty="0"/>
              <a:t>	call	__Monitor::</a:t>
            </a:r>
            <a:r>
              <a:rPr lang="en-US" sz="1300" dirty="0" err="1"/>
              <a:t>NextArgument</a:t>
            </a:r>
            <a:r>
              <a:rPr lang="en-US" sz="1300" dirty="0"/>
              <a:t>&lt;Point&gt;</a:t>
            </a:r>
          </a:p>
          <a:p>
            <a:pPr>
              <a:lnSpc>
                <a:spcPct val="80000"/>
              </a:lnSpc>
              <a:buFontTx/>
              <a:buNone/>
            </a:pPr>
            <a:r>
              <a:rPr lang="en-US" sz="1300" dirty="0"/>
              <a:t>L0:	.try { </a:t>
            </a:r>
          </a:p>
          <a:p>
            <a:pPr>
              <a:lnSpc>
                <a:spcPct val="80000"/>
              </a:lnSpc>
              <a:buFontTx/>
              <a:buNone/>
            </a:pPr>
            <a:r>
              <a:rPr lang="en-US" sz="1300" dirty="0"/>
              <a:t>	  .try { </a:t>
            </a:r>
          </a:p>
          <a:p>
            <a:pPr>
              <a:lnSpc>
                <a:spcPct val="80000"/>
              </a:lnSpc>
              <a:buFontTx/>
              <a:buNone/>
            </a:pPr>
            <a:r>
              <a:rPr lang="en-US" sz="1300" dirty="0"/>
              <a:t>	    call	__Monitor::LDARG_0</a:t>
            </a:r>
          </a:p>
          <a:p>
            <a:pPr>
              <a:lnSpc>
                <a:spcPct val="80000"/>
              </a:lnSpc>
              <a:buFontTx/>
              <a:buNone/>
            </a:pPr>
            <a:r>
              <a:rPr lang="en-US" sz="1300" dirty="0"/>
              <a:t>	    ldarg.0	</a:t>
            </a:r>
          </a:p>
          <a:p>
            <a:pPr>
              <a:lnSpc>
                <a:spcPct val="80000"/>
              </a:lnSpc>
              <a:buFontTx/>
              <a:buNone/>
            </a:pPr>
            <a:r>
              <a:rPr lang="en-US" sz="1300" dirty="0"/>
              <a:t>	    call	__Monitor::LDNULL</a:t>
            </a:r>
          </a:p>
          <a:p>
            <a:pPr>
              <a:lnSpc>
                <a:spcPct val="80000"/>
              </a:lnSpc>
              <a:buFontTx/>
              <a:buNone/>
            </a:pPr>
            <a:r>
              <a:rPr lang="en-US" sz="1300" dirty="0"/>
              <a:t>	    </a:t>
            </a:r>
            <a:r>
              <a:rPr lang="en-US" sz="1300" dirty="0" err="1"/>
              <a:t>ldnull</a:t>
            </a:r>
            <a:r>
              <a:rPr lang="en-US" sz="1300" dirty="0"/>
              <a:t>	</a:t>
            </a:r>
          </a:p>
          <a:p>
            <a:pPr>
              <a:lnSpc>
                <a:spcPct val="80000"/>
              </a:lnSpc>
              <a:buFontTx/>
              <a:buNone/>
            </a:pPr>
            <a:r>
              <a:rPr lang="en-US" sz="1300" dirty="0"/>
              <a:t>	    call	__Monitor::CEQ</a:t>
            </a:r>
          </a:p>
          <a:p>
            <a:pPr>
              <a:lnSpc>
                <a:spcPct val="80000"/>
              </a:lnSpc>
              <a:buFontTx/>
              <a:buNone/>
            </a:pPr>
            <a:r>
              <a:rPr lang="en-US" sz="1300" dirty="0"/>
              <a:t>	    </a:t>
            </a:r>
            <a:r>
              <a:rPr lang="en-US" sz="1300" dirty="0" err="1"/>
              <a:t>ceq</a:t>
            </a:r>
            <a:r>
              <a:rPr lang="en-US" sz="1300" dirty="0"/>
              <a:t>	</a:t>
            </a:r>
          </a:p>
          <a:p>
            <a:pPr>
              <a:lnSpc>
                <a:spcPct val="80000"/>
              </a:lnSpc>
              <a:buFontTx/>
              <a:buNone/>
            </a:pPr>
            <a:r>
              <a:rPr lang="en-US" sz="1300" dirty="0"/>
              <a:t>	    call	__Monitor::BRTRUE</a:t>
            </a:r>
          </a:p>
          <a:p>
            <a:pPr>
              <a:lnSpc>
                <a:spcPct val="80000"/>
              </a:lnSpc>
              <a:buFontTx/>
              <a:buNone/>
            </a:pPr>
            <a:r>
              <a:rPr lang="en-US" sz="1300" dirty="0"/>
              <a:t>	    </a:t>
            </a:r>
            <a:r>
              <a:rPr lang="en-US" sz="1300" dirty="0" err="1"/>
              <a:t>brtrue</a:t>
            </a:r>
            <a:r>
              <a:rPr lang="en-US" sz="1300" dirty="0"/>
              <a:t>	L1</a:t>
            </a:r>
          </a:p>
          <a:p>
            <a:pPr>
              <a:lnSpc>
                <a:spcPct val="80000"/>
              </a:lnSpc>
              <a:buFontTx/>
              <a:buNone/>
            </a:pPr>
            <a:r>
              <a:rPr lang="en-US" sz="1300" dirty="0"/>
              <a:t>	    call	__Monitor::</a:t>
            </a:r>
            <a:r>
              <a:rPr lang="en-US" sz="1300" dirty="0" err="1"/>
              <a:t>BranchFallthrough</a:t>
            </a:r>
            <a:endParaRPr lang="en-US" sz="1300" dirty="0"/>
          </a:p>
          <a:p>
            <a:pPr>
              <a:lnSpc>
                <a:spcPct val="80000"/>
              </a:lnSpc>
              <a:buFontTx/>
              <a:buNone/>
            </a:pPr>
            <a:r>
              <a:rPr lang="en-US" sz="1300" dirty="0"/>
              <a:t>	    call	__Monitor::LDARG_0</a:t>
            </a:r>
          </a:p>
          <a:p>
            <a:pPr>
              <a:lnSpc>
                <a:spcPct val="80000"/>
              </a:lnSpc>
              <a:buFontTx/>
              <a:buNone/>
            </a:pPr>
            <a:r>
              <a:rPr lang="en-US" sz="1300" dirty="0"/>
              <a:t>	    ldarg.0	</a:t>
            </a:r>
          </a:p>
          <a:p>
            <a:pPr>
              <a:lnSpc>
                <a:spcPct val="80000"/>
              </a:lnSpc>
              <a:buFontTx/>
              <a:buNone/>
            </a:pPr>
            <a:r>
              <a:rPr lang="en-US" sz="1300" dirty="0"/>
              <a:t>	    …</a:t>
            </a:r>
          </a:p>
        </p:txBody>
      </p:sp>
      <p:sp>
        <p:nvSpPr>
          <p:cNvPr id="47108" name="Rectangle 4"/>
          <p:cNvSpPr>
            <a:spLocks noChangeArrowheads="1"/>
          </p:cNvSpPr>
          <p:nvPr/>
        </p:nvSpPr>
        <p:spPr bwMode="auto">
          <a:xfrm>
            <a:off x="4572000" y="1265238"/>
            <a:ext cx="3962400" cy="45259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pPr>
            <a:r>
              <a:rPr lang="en-US" sz="1300" dirty="0">
                <a:solidFill>
                  <a:schemeClr val="bg1"/>
                </a:solidFill>
                <a:latin typeface="Calibri" pitchFamily="34" charset="0"/>
              </a:rPr>
              <a:t>	    </a:t>
            </a:r>
            <a:r>
              <a:rPr lang="en-US" sz="1300" dirty="0" err="1">
                <a:solidFill>
                  <a:schemeClr val="bg1"/>
                </a:solidFill>
                <a:latin typeface="Calibri" pitchFamily="34" charset="0"/>
              </a:rPr>
              <a:t>ldtoken</a:t>
            </a:r>
            <a:r>
              <a:rPr lang="en-US" sz="1300" dirty="0">
                <a:solidFill>
                  <a:schemeClr val="bg1"/>
                </a:solidFill>
                <a:latin typeface="Calibri" pitchFamily="34" charset="0"/>
              </a:rPr>
              <a:t>	Point::X</a:t>
            </a:r>
          </a:p>
          <a:p>
            <a:pPr marL="342900" indent="-342900">
              <a:spcBef>
                <a:spcPct val="20000"/>
              </a:spcBef>
            </a:pPr>
            <a:r>
              <a:rPr lang="en-US" sz="1300" dirty="0">
                <a:solidFill>
                  <a:schemeClr val="bg1"/>
                </a:solidFill>
                <a:latin typeface="Calibri" pitchFamily="34" charset="0"/>
              </a:rPr>
              <a:t>	    call	__Monitor::LDFLD_REFERENCE</a:t>
            </a:r>
          </a:p>
          <a:p>
            <a:pPr marL="342900" indent="-342900">
              <a:spcBef>
                <a:spcPct val="20000"/>
              </a:spcBef>
            </a:pPr>
            <a:r>
              <a:rPr lang="en-US" sz="1300" dirty="0">
                <a:solidFill>
                  <a:schemeClr val="bg1"/>
                </a:solidFill>
                <a:latin typeface="Calibri" pitchFamily="34" charset="0"/>
              </a:rPr>
              <a:t>	    </a:t>
            </a:r>
            <a:r>
              <a:rPr lang="en-US" sz="1300" dirty="0" err="1">
                <a:solidFill>
                  <a:schemeClr val="bg1"/>
                </a:solidFill>
                <a:latin typeface="Calibri" pitchFamily="34" charset="0"/>
              </a:rPr>
              <a:t>ldfld</a:t>
            </a:r>
            <a:r>
              <a:rPr lang="en-US" sz="1300" dirty="0">
                <a:solidFill>
                  <a:schemeClr val="bg1"/>
                </a:solidFill>
                <a:latin typeface="Calibri" pitchFamily="34" charset="0"/>
              </a:rPr>
              <a:t>	Point::X</a:t>
            </a:r>
          </a:p>
          <a:p>
            <a:pPr marL="342900" indent="-342900">
              <a:spcBef>
                <a:spcPct val="20000"/>
              </a:spcBef>
            </a:pPr>
            <a:r>
              <a:rPr lang="en-US" sz="1300" dirty="0">
                <a:solidFill>
                  <a:schemeClr val="bg1"/>
                </a:solidFill>
                <a:latin typeface="Calibri" pitchFamily="34" charset="0"/>
              </a:rPr>
              <a:t>	    call	__Monitor::</a:t>
            </a:r>
            <a:r>
              <a:rPr lang="en-US" sz="1300" dirty="0" err="1">
                <a:solidFill>
                  <a:schemeClr val="bg1"/>
                </a:solidFill>
                <a:latin typeface="Calibri" pitchFamily="34" charset="0"/>
              </a:rPr>
              <a:t>AtDereferenceFallthrough</a:t>
            </a:r>
            <a:endParaRPr lang="en-US" sz="1300" dirty="0">
              <a:solidFill>
                <a:schemeClr val="bg1"/>
              </a:solidFill>
              <a:latin typeface="Calibri" pitchFamily="34" charset="0"/>
            </a:endParaRPr>
          </a:p>
          <a:p>
            <a:pPr marL="342900" indent="-342900">
              <a:spcBef>
                <a:spcPct val="20000"/>
              </a:spcBef>
            </a:pPr>
            <a:r>
              <a:rPr lang="en-US" sz="1300" dirty="0">
                <a:solidFill>
                  <a:schemeClr val="bg1"/>
                </a:solidFill>
                <a:latin typeface="Calibri" pitchFamily="34" charset="0"/>
              </a:rPr>
              <a:t>	    </a:t>
            </a:r>
            <a:r>
              <a:rPr lang="en-US" sz="1300" dirty="0" err="1">
                <a:solidFill>
                  <a:schemeClr val="bg1"/>
                </a:solidFill>
                <a:latin typeface="Calibri" pitchFamily="34" charset="0"/>
              </a:rPr>
              <a:t>br</a:t>
            </a:r>
            <a:r>
              <a:rPr lang="en-US" sz="1300" dirty="0">
                <a:solidFill>
                  <a:schemeClr val="bg1"/>
                </a:solidFill>
                <a:latin typeface="Calibri" pitchFamily="34" charset="0"/>
              </a:rPr>
              <a:t>	L2</a:t>
            </a:r>
          </a:p>
          <a:p>
            <a:pPr marL="342900" indent="-342900">
              <a:lnSpc>
                <a:spcPct val="80000"/>
              </a:lnSpc>
              <a:spcBef>
                <a:spcPct val="20000"/>
              </a:spcBef>
            </a:pPr>
            <a:r>
              <a:rPr lang="en-US" sz="1300" dirty="0">
                <a:solidFill>
                  <a:schemeClr val="bg1"/>
                </a:solidFill>
                <a:latin typeface="Calibri" pitchFamily="34" charset="0"/>
              </a:rPr>
              <a:t>L1:	    </a:t>
            </a:r>
          </a:p>
          <a:p>
            <a:pPr marL="342900" indent="-342900">
              <a:lnSpc>
                <a:spcPct val="80000"/>
              </a:lnSpc>
              <a:spcBef>
                <a:spcPct val="20000"/>
              </a:spcBef>
            </a:pPr>
            <a:r>
              <a:rPr lang="en-US" sz="1300" dirty="0">
                <a:solidFill>
                  <a:schemeClr val="bg1"/>
                </a:solidFill>
                <a:latin typeface="Calibri" pitchFamily="34" charset="0"/>
              </a:rPr>
              <a:t>	    call	__Monitor::</a:t>
            </a:r>
            <a:r>
              <a:rPr lang="en-US" sz="1300" dirty="0" err="1">
                <a:solidFill>
                  <a:schemeClr val="bg1"/>
                </a:solidFill>
                <a:latin typeface="Calibri" pitchFamily="34" charset="0"/>
              </a:rPr>
              <a:t>AtBranchTarget</a:t>
            </a:r>
            <a:r>
              <a:rPr lang="en-US" sz="1300" dirty="0">
                <a:solidFill>
                  <a:schemeClr val="bg1"/>
                </a:solidFill>
                <a:latin typeface="Calibri" pitchFamily="34" charset="0"/>
              </a:rPr>
              <a:t> </a:t>
            </a:r>
          </a:p>
          <a:p>
            <a:pPr marL="342900" indent="-342900">
              <a:lnSpc>
                <a:spcPct val="80000"/>
              </a:lnSpc>
              <a:spcBef>
                <a:spcPct val="20000"/>
              </a:spcBef>
            </a:pPr>
            <a:r>
              <a:rPr lang="en-US" sz="1300" dirty="0">
                <a:solidFill>
                  <a:schemeClr val="bg1"/>
                </a:solidFill>
                <a:latin typeface="Calibri" pitchFamily="34" charset="0"/>
              </a:rPr>
              <a:t>	    call	__Monitor::LDC_I4_M1</a:t>
            </a:r>
          </a:p>
          <a:p>
            <a:pPr marL="342900" indent="-342900">
              <a:lnSpc>
                <a:spcPct val="80000"/>
              </a:lnSpc>
              <a:spcBef>
                <a:spcPct val="20000"/>
              </a:spcBef>
            </a:pPr>
            <a:r>
              <a:rPr lang="en-US" sz="1300" dirty="0">
                <a:solidFill>
                  <a:schemeClr val="bg1"/>
                </a:solidFill>
                <a:latin typeface="Calibri" pitchFamily="34" charset="0"/>
              </a:rPr>
              <a:t>	    ldc.i4.m1	</a:t>
            </a:r>
          </a:p>
          <a:p>
            <a:pPr marL="342900" indent="-342900">
              <a:lnSpc>
                <a:spcPct val="80000"/>
              </a:lnSpc>
              <a:spcBef>
                <a:spcPct val="20000"/>
              </a:spcBef>
            </a:pPr>
            <a:r>
              <a:rPr lang="en-US" sz="1300" dirty="0">
                <a:solidFill>
                  <a:schemeClr val="bg1"/>
                </a:solidFill>
                <a:latin typeface="Calibri" pitchFamily="34" charset="0"/>
              </a:rPr>
              <a:t>L2:	    </a:t>
            </a:r>
          </a:p>
          <a:p>
            <a:pPr marL="342900" indent="-342900">
              <a:lnSpc>
                <a:spcPct val="80000"/>
              </a:lnSpc>
              <a:spcBef>
                <a:spcPct val="20000"/>
              </a:spcBef>
            </a:pPr>
            <a:r>
              <a:rPr lang="en-US" sz="1300" dirty="0">
                <a:solidFill>
                  <a:schemeClr val="bg1"/>
                </a:solidFill>
                <a:latin typeface="Calibri" pitchFamily="34" charset="0"/>
              </a:rPr>
              <a:t>	    call	__Monitor::RET</a:t>
            </a:r>
          </a:p>
          <a:p>
            <a:pPr marL="342900" indent="-342900">
              <a:lnSpc>
                <a:spcPct val="80000"/>
              </a:lnSpc>
              <a:spcBef>
                <a:spcPct val="20000"/>
              </a:spcBef>
            </a:pPr>
            <a:r>
              <a:rPr lang="en-US" sz="1300" dirty="0">
                <a:solidFill>
                  <a:schemeClr val="bg1"/>
                </a:solidFill>
                <a:latin typeface="Calibri" pitchFamily="34" charset="0"/>
              </a:rPr>
              <a:t>	    stloc.0</a:t>
            </a:r>
          </a:p>
          <a:p>
            <a:pPr marL="342900" indent="-342900">
              <a:lnSpc>
                <a:spcPct val="80000"/>
              </a:lnSpc>
              <a:spcBef>
                <a:spcPct val="20000"/>
              </a:spcBef>
            </a:pPr>
            <a:r>
              <a:rPr lang="en-US" sz="1300" dirty="0">
                <a:solidFill>
                  <a:schemeClr val="bg1"/>
                </a:solidFill>
                <a:latin typeface="Calibri" pitchFamily="34" charset="0"/>
              </a:rPr>
              <a:t>	    leave	L4</a:t>
            </a:r>
          </a:p>
          <a:p>
            <a:pPr marL="342900" indent="-342900">
              <a:lnSpc>
                <a:spcPct val="80000"/>
              </a:lnSpc>
              <a:spcBef>
                <a:spcPct val="20000"/>
              </a:spcBef>
            </a:pPr>
            <a:r>
              <a:rPr lang="en-US" sz="1300" dirty="0">
                <a:solidFill>
                  <a:schemeClr val="bg1"/>
                </a:solidFill>
                <a:latin typeface="Calibri" pitchFamily="34" charset="0"/>
              </a:rPr>
              <a:t>	  } catch </a:t>
            </a:r>
            <a:r>
              <a:rPr lang="en-US" sz="1300" dirty="0" err="1">
                <a:solidFill>
                  <a:schemeClr val="bg1"/>
                </a:solidFill>
                <a:latin typeface="Calibri" pitchFamily="34" charset="0"/>
              </a:rPr>
              <a:t>NullReferenceException</a:t>
            </a:r>
            <a:r>
              <a:rPr lang="en-US" sz="1300" dirty="0">
                <a:solidFill>
                  <a:schemeClr val="bg1"/>
                </a:solidFill>
                <a:latin typeface="Calibri" pitchFamily="34" charset="0"/>
              </a:rPr>
              <a:t> {</a:t>
            </a:r>
          </a:p>
          <a:p>
            <a:pPr marL="342900" indent="-342900">
              <a:lnSpc>
                <a:spcPct val="80000"/>
              </a:lnSpc>
              <a:spcBef>
                <a:spcPct val="20000"/>
              </a:spcBef>
            </a:pPr>
            <a:r>
              <a:rPr lang="en-US" sz="1300" dirty="0">
                <a:solidFill>
                  <a:schemeClr val="bg1"/>
                </a:solidFill>
                <a:latin typeface="Calibri" pitchFamily="34" charset="0"/>
              </a:rPr>
              <a:t>‘	    call	__Monitor::</a:t>
            </a:r>
            <a:r>
              <a:rPr lang="en-US" sz="1300" dirty="0" err="1">
                <a:solidFill>
                  <a:schemeClr val="bg1"/>
                </a:solidFill>
                <a:latin typeface="Calibri" pitchFamily="34" charset="0"/>
              </a:rPr>
              <a:t>AtNullReferenceException</a:t>
            </a:r>
            <a:endParaRPr lang="en-US" sz="1300" dirty="0">
              <a:solidFill>
                <a:schemeClr val="bg1"/>
              </a:solidFill>
              <a:latin typeface="Calibri" pitchFamily="34" charset="0"/>
            </a:endParaRPr>
          </a:p>
          <a:p>
            <a:pPr marL="342900" indent="-342900">
              <a:lnSpc>
                <a:spcPct val="80000"/>
              </a:lnSpc>
              <a:spcBef>
                <a:spcPct val="20000"/>
              </a:spcBef>
            </a:pPr>
            <a:r>
              <a:rPr lang="en-US" sz="1300" dirty="0">
                <a:solidFill>
                  <a:schemeClr val="bg1"/>
                </a:solidFill>
                <a:latin typeface="Calibri" pitchFamily="34" charset="0"/>
              </a:rPr>
              <a:t>	    </a:t>
            </a:r>
            <a:r>
              <a:rPr lang="en-US" sz="1300" dirty="0" err="1">
                <a:solidFill>
                  <a:schemeClr val="bg1"/>
                </a:solidFill>
                <a:latin typeface="Calibri" pitchFamily="34" charset="0"/>
              </a:rPr>
              <a:t>rethrow</a:t>
            </a:r>
            <a:r>
              <a:rPr lang="en-US" sz="1300" dirty="0">
                <a:solidFill>
                  <a:schemeClr val="bg1"/>
                </a:solidFill>
                <a:latin typeface="Calibri" pitchFamily="34" charset="0"/>
              </a:rPr>
              <a:t>	</a:t>
            </a:r>
          </a:p>
          <a:p>
            <a:pPr marL="342900" indent="-342900">
              <a:lnSpc>
                <a:spcPct val="80000"/>
              </a:lnSpc>
              <a:spcBef>
                <a:spcPct val="20000"/>
              </a:spcBef>
            </a:pPr>
            <a:r>
              <a:rPr lang="en-US" sz="1300" dirty="0">
                <a:solidFill>
                  <a:schemeClr val="bg1"/>
                </a:solidFill>
                <a:latin typeface="Calibri" pitchFamily="34" charset="0"/>
              </a:rPr>
              <a:t>	  }</a:t>
            </a:r>
          </a:p>
          <a:p>
            <a:pPr marL="342900" indent="-342900">
              <a:lnSpc>
                <a:spcPct val="80000"/>
              </a:lnSpc>
              <a:spcBef>
                <a:spcPct val="20000"/>
              </a:spcBef>
            </a:pPr>
            <a:r>
              <a:rPr lang="en-US" sz="1300" dirty="0">
                <a:solidFill>
                  <a:schemeClr val="bg1"/>
                </a:solidFill>
                <a:latin typeface="Calibri" pitchFamily="34" charset="0"/>
              </a:rPr>
              <a:t>L4:	  leave	L5</a:t>
            </a:r>
          </a:p>
          <a:p>
            <a:pPr marL="342900" indent="-342900">
              <a:lnSpc>
                <a:spcPct val="80000"/>
              </a:lnSpc>
              <a:spcBef>
                <a:spcPct val="20000"/>
              </a:spcBef>
            </a:pPr>
            <a:r>
              <a:rPr lang="en-US" sz="1300" dirty="0">
                <a:solidFill>
                  <a:schemeClr val="bg1"/>
                </a:solidFill>
                <a:latin typeface="Calibri" pitchFamily="34" charset="0"/>
              </a:rPr>
              <a:t>	} finally {</a:t>
            </a:r>
          </a:p>
          <a:p>
            <a:pPr marL="342900" indent="-342900">
              <a:lnSpc>
                <a:spcPct val="80000"/>
              </a:lnSpc>
              <a:spcBef>
                <a:spcPct val="20000"/>
              </a:spcBef>
            </a:pPr>
            <a:r>
              <a:rPr lang="en-US" sz="1300" dirty="0">
                <a:solidFill>
                  <a:schemeClr val="bg1"/>
                </a:solidFill>
                <a:latin typeface="Calibri" pitchFamily="34" charset="0"/>
              </a:rPr>
              <a:t>	  call	__Monitor::</a:t>
            </a:r>
            <a:r>
              <a:rPr lang="en-US" sz="1300" dirty="0" err="1">
                <a:solidFill>
                  <a:schemeClr val="bg1"/>
                </a:solidFill>
                <a:latin typeface="Calibri" pitchFamily="34" charset="0"/>
              </a:rPr>
              <a:t>LeaveMethod</a:t>
            </a:r>
            <a:endParaRPr lang="en-US" sz="1300" dirty="0">
              <a:solidFill>
                <a:schemeClr val="bg1"/>
              </a:solidFill>
              <a:latin typeface="Calibri" pitchFamily="34" charset="0"/>
            </a:endParaRPr>
          </a:p>
          <a:p>
            <a:pPr marL="342900" indent="-342900">
              <a:lnSpc>
                <a:spcPct val="80000"/>
              </a:lnSpc>
              <a:spcBef>
                <a:spcPct val="20000"/>
              </a:spcBef>
            </a:pPr>
            <a:r>
              <a:rPr lang="en-US" sz="1300" dirty="0">
                <a:solidFill>
                  <a:schemeClr val="bg1"/>
                </a:solidFill>
                <a:latin typeface="Calibri" pitchFamily="34" charset="0"/>
              </a:rPr>
              <a:t>	  </a:t>
            </a:r>
            <a:r>
              <a:rPr lang="en-US" sz="1300" dirty="0" err="1">
                <a:solidFill>
                  <a:schemeClr val="bg1"/>
                </a:solidFill>
                <a:latin typeface="Calibri" pitchFamily="34" charset="0"/>
              </a:rPr>
              <a:t>endfinally</a:t>
            </a:r>
            <a:r>
              <a:rPr lang="en-US" sz="1300" dirty="0">
                <a:solidFill>
                  <a:schemeClr val="bg1"/>
                </a:solidFill>
                <a:latin typeface="Calibri" pitchFamily="34" charset="0"/>
              </a:rPr>
              <a:t> </a:t>
            </a:r>
          </a:p>
          <a:p>
            <a:pPr marL="342900" indent="-342900">
              <a:lnSpc>
                <a:spcPct val="80000"/>
              </a:lnSpc>
              <a:spcBef>
                <a:spcPct val="20000"/>
              </a:spcBef>
            </a:pPr>
            <a:r>
              <a:rPr lang="en-US" sz="1300" dirty="0">
                <a:solidFill>
                  <a:schemeClr val="bg1"/>
                </a:solidFill>
                <a:latin typeface="Calibri" pitchFamily="34" charset="0"/>
              </a:rPr>
              <a:t>	}</a:t>
            </a:r>
          </a:p>
          <a:p>
            <a:pPr marL="342900" indent="-342900">
              <a:lnSpc>
                <a:spcPct val="80000"/>
              </a:lnSpc>
              <a:spcBef>
                <a:spcPct val="20000"/>
              </a:spcBef>
            </a:pPr>
            <a:r>
              <a:rPr lang="en-US" sz="1300" dirty="0">
                <a:solidFill>
                  <a:schemeClr val="bg1"/>
                </a:solidFill>
                <a:latin typeface="Calibri" pitchFamily="34" charset="0"/>
              </a:rPr>
              <a:t>L5:	ldloc.0</a:t>
            </a:r>
          </a:p>
          <a:p>
            <a:pPr marL="342900" indent="-342900">
              <a:lnSpc>
                <a:spcPct val="80000"/>
              </a:lnSpc>
              <a:spcBef>
                <a:spcPct val="20000"/>
              </a:spcBef>
            </a:pPr>
            <a:r>
              <a:rPr lang="en-US" sz="1300" dirty="0">
                <a:solidFill>
                  <a:schemeClr val="bg1"/>
                </a:solidFill>
                <a:latin typeface="Calibri" pitchFamily="34" charset="0"/>
              </a:rPr>
              <a:t>	ret	</a:t>
            </a:r>
          </a:p>
        </p:txBody>
      </p:sp>
      <p:sp>
        <p:nvSpPr>
          <p:cNvPr id="47109" name="Rectangle 5"/>
          <p:cNvSpPr>
            <a:spLocks noChangeArrowheads="1"/>
          </p:cNvSpPr>
          <p:nvPr/>
        </p:nvSpPr>
        <p:spPr bwMode="auto">
          <a:xfrm>
            <a:off x="762000" y="1447800"/>
            <a:ext cx="2667000" cy="990600"/>
          </a:xfrm>
          <a:prstGeom prst="rect">
            <a:avLst/>
          </a:prstGeom>
          <a:noFill/>
          <a:ln w="9525">
            <a:solidFill>
              <a:schemeClr val="bg1"/>
            </a:solid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pPr>
            <a:r>
              <a:rPr lang="en-US" sz="1300" noProof="1">
                <a:solidFill>
                  <a:schemeClr val="bg1"/>
                </a:solidFill>
              </a:rPr>
              <a:t>class </a:t>
            </a:r>
            <a:r>
              <a:rPr lang="en-US" sz="1300" dirty="0">
                <a:solidFill>
                  <a:schemeClr val="bg1"/>
                </a:solidFill>
              </a:rPr>
              <a:t> </a:t>
            </a:r>
            <a:r>
              <a:rPr lang="en-US" sz="1300" noProof="1">
                <a:solidFill>
                  <a:schemeClr val="bg1"/>
                </a:solidFill>
              </a:rPr>
              <a:t>Point</a:t>
            </a:r>
            <a:r>
              <a:rPr lang="en-US" sz="1300" dirty="0">
                <a:solidFill>
                  <a:schemeClr val="bg1"/>
                </a:solidFill>
              </a:rPr>
              <a:t> { </a:t>
            </a:r>
            <a:r>
              <a:rPr lang="en-US" sz="1300" dirty="0" err="1">
                <a:solidFill>
                  <a:schemeClr val="bg1"/>
                </a:solidFill>
              </a:rPr>
              <a:t>int</a:t>
            </a:r>
            <a:r>
              <a:rPr lang="en-US" sz="1300" dirty="0">
                <a:solidFill>
                  <a:schemeClr val="bg1"/>
                </a:solidFill>
              </a:rPr>
              <a:t> x; </a:t>
            </a:r>
            <a:r>
              <a:rPr lang="en-US" sz="1300" dirty="0" err="1">
                <a:solidFill>
                  <a:schemeClr val="bg1"/>
                </a:solidFill>
              </a:rPr>
              <a:t>int</a:t>
            </a:r>
            <a:r>
              <a:rPr lang="en-US" sz="1300" dirty="0">
                <a:solidFill>
                  <a:schemeClr val="bg1"/>
                </a:solidFill>
              </a:rPr>
              <a:t> y;</a:t>
            </a:r>
            <a:endParaRPr lang="en-US" sz="1300" noProof="1">
              <a:solidFill>
                <a:schemeClr val="bg1"/>
              </a:solidFill>
            </a:endParaRPr>
          </a:p>
          <a:p>
            <a:pPr marL="342900" indent="-342900">
              <a:spcBef>
                <a:spcPct val="20000"/>
              </a:spcBef>
            </a:pPr>
            <a:r>
              <a:rPr lang="en-US" sz="1300" dirty="0">
                <a:solidFill>
                  <a:schemeClr val="bg1"/>
                </a:solidFill>
              </a:rPr>
              <a:t>  </a:t>
            </a:r>
            <a:r>
              <a:rPr lang="en-US" sz="1300" noProof="1">
                <a:solidFill>
                  <a:schemeClr val="bg1"/>
                </a:solidFill>
              </a:rPr>
              <a:t>public static int GetX(Point p)</a:t>
            </a:r>
            <a:r>
              <a:rPr lang="en-US" sz="1300" dirty="0">
                <a:solidFill>
                  <a:schemeClr val="bg1"/>
                </a:solidFill>
              </a:rPr>
              <a:t> {</a:t>
            </a:r>
            <a:endParaRPr lang="en-US" sz="1300" noProof="1">
              <a:solidFill>
                <a:schemeClr val="bg1"/>
              </a:solidFill>
            </a:endParaRPr>
          </a:p>
          <a:p>
            <a:pPr marL="342900" indent="-342900">
              <a:spcBef>
                <a:spcPct val="20000"/>
              </a:spcBef>
            </a:pPr>
            <a:r>
              <a:rPr lang="en-US" sz="1300" dirty="0">
                <a:solidFill>
                  <a:schemeClr val="bg1"/>
                </a:solidFill>
              </a:rPr>
              <a:t>    </a:t>
            </a:r>
            <a:r>
              <a:rPr lang="en-US" sz="1300" noProof="1">
                <a:solidFill>
                  <a:schemeClr val="bg1"/>
                </a:solidFill>
              </a:rPr>
              <a:t>if (p != null) return p.X;</a:t>
            </a:r>
          </a:p>
          <a:p>
            <a:pPr marL="342900" indent="-342900">
              <a:spcBef>
                <a:spcPct val="20000"/>
              </a:spcBef>
            </a:pPr>
            <a:r>
              <a:rPr lang="en-US" sz="1300" noProof="1">
                <a:solidFill>
                  <a:schemeClr val="bg1"/>
                </a:solidFill>
              </a:rPr>
              <a:t>    else return -1;</a:t>
            </a:r>
            <a:r>
              <a:rPr lang="en-US" sz="1300" dirty="0">
                <a:solidFill>
                  <a:schemeClr val="bg1"/>
                </a:solidFill>
              </a:rPr>
              <a:t> } }</a:t>
            </a:r>
            <a:endParaRPr lang="en-US" sz="1300" noProof="1">
              <a:solidFill>
                <a:schemeClr val="bg1"/>
              </a:solidFill>
            </a:endParaRPr>
          </a:p>
        </p:txBody>
      </p:sp>
      <p:sp>
        <p:nvSpPr>
          <p:cNvPr id="47110" name="Line 6"/>
          <p:cNvSpPr>
            <a:spLocks noChangeShapeType="1"/>
          </p:cNvSpPr>
          <p:nvPr/>
        </p:nvSpPr>
        <p:spPr bwMode="auto">
          <a:xfrm>
            <a:off x="304800" y="2590800"/>
            <a:ext cx="0" cy="3581400"/>
          </a:xfrm>
          <a:prstGeom prst="line">
            <a:avLst/>
          </a:prstGeom>
          <a:noFill/>
          <a:ln w="9525">
            <a:solidFill>
              <a:schemeClr val="tx1"/>
            </a:solidFill>
            <a:round/>
            <a:headEnd/>
            <a:tailEnd type="triangle" w="med" len="med"/>
          </a:ln>
          <a:effectLst/>
        </p:spPr>
        <p:txBody>
          <a:bodyPr vert="horz" wrap="square" lIns="91440" tIns="45720" rIns="91440" bIns="45720" numCol="1" anchor="t" anchorCtr="0" compatLnSpc="1">
            <a:prstTxWarp prst="textNoShape">
              <a:avLst/>
            </a:prstTxWarp>
          </a:bodyPr>
          <a:lstStyle/>
          <a:p>
            <a:endParaRPr lang="en-US"/>
          </a:p>
        </p:txBody>
      </p:sp>
      <p:sp>
        <p:nvSpPr>
          <p:cNvPr id="47111" name="Line 7"/>
          <p:cNvSpPr>
            <a:spLocks noChangeShapeType="1"/>
          </p:cNvSpPr>
          <p:nvPr/>
        </p:nvSpPr>
        <p:spPr bwMode="auto">
          <a:xfrm>
            <a:off x="4419600" y="1371600"/>
            <a:ext cx="0" cy="4724400"/>
          </a:xfrm>
          <a:prstGeom prst="line">
            <a:avLst/>
          </a:prstGeom>
          <a:noFill/>
          <a:ln w="9525">
            <a:solidFill>
              <a:schemeClr val="bg1"/>
            </a:solidFill>
            <a:round/>
            <a:headEnd/>
            <a:tailEnd type="triangle" w="med" len="med"/>
          </a:ln>
          <a:effectLst/>
        </p:spPr>
        <p:txBody>
          <a:bodyPr vert="horz" wrap="square" lIns="91440" tIns="45720" rIns="91440" bIns="45720" numCol="1" anchor="t" anchorCtr="0" compatLnSpc="1">
            <a:prstTxWarp prst="textNoShape">
              <a:avLst/>
            </a:prstTxWarp>
          </a:bodyPr>
          <a:lstStyle/>
          <a:p>
            <a:endParaRPr lang="en-US"/>
          </a:p>
        </p:txBody>
      </p:sp>
      <p:sp>
        <p:nvSpPr>
          <p:cNvPr id="47112" name="Rectangle 8"/>
          <p:cNvSpPr>
            <a:spLocks noChangeArrowheads="1"/>
          </p:cNvSpPr>
          <p:nvPr/>
        </p:nvSpPr>
        <p:spPr bwMode="auto">
          <a:xfrm>
            <a:off x="3733800" y="2514600"/>
            <a:ext cx="1219200" cy="381000"/>
          </a:xfrm>
          <a:prstGeom prst="rect">
            <a:avLst/>
          </a:prstGeom>
          <a:solidFill>
            <a:schemeClr val="accent1">
              <a:lumMod val="60000"/>
              <a:lumOff val="40000"/>
            </a:schemeClr>
          </a:solidFill>
          <a:ln w="9525">
            <a:solidFill>
              <a:schemeClr val="tx1"/>
            </a:solidFill>
            <a:miter lim="800000"/>
            <a:headEnd/>
            <a:tailEnd/>
          </a:ln>
          <a:effectLst/>
        </p:spPr>
        <p:txBody>
          <a:bodyPr vert="horz" wrap="none" lIns="91440" tIns="45720" rIns="91440" bIns="45720" numCol="1" anchor="ctr" anchorCtr="0" compatLnSpc="1">
            <a:prstTxWarp prst="textNoShape">
              <a:avLst/>
            </a:prstTxWarp>
          </a:bodyPr>
          <a:lstStyle/>
          <a:p>
            <a:pPr algn="ctr"/>
            <a:r>
              <a:rPr lang="en-US" dirty="0">
                <a:solidFill>
                  <a:schemeClr val="bg1"/>
                </a:solidFill>
              </a:rPr>
              <a:t>Prologue</a:t>
            </a:r>
          </a:p>
        </p:txBody>
      </p:sp>
      <p:sp>
        <p:nvSpPr>
          <p:cNvPr id="47113" name="Line 9"/>
          <p:cNvSpPr>
            <a:spLocks noChangeShapeType="1"/>
          </p:cNvSpPr>
          <p:nvPr/>
        </p:nvSpPr>
        <p:spPr bwMode="auto">
          <a:xfrm flipH="1">
            <a:off x="3429000" y="2743200"/>
            <a:ext cx="304800" cy="76200"/>
          </a:xfrm>
          <a:prstGeom prst="line">
            <a:avLst/>
          </a:prstGeom>
          <a:noFill/>
          <a:ln w="9525">
            <a:solidFill>
              <a:schemeClr val="tx1"/>
            </a:solidFill>
            <a:round/>
            <a:headEnd/>
            <a:tailEnd type="triangle" w="med" len="med"/>
          </a:ln>
          <a:effectLst/>
        </p:spPr>
        <p:txBody>
          <a:bodyPr vert="horz" wrap="square" lIns="91440" tIns="45720" rIns="91440" bIns="45720" numCol="1" anchor="t" anchorCtr="0" compatLnSpc="1">
            <a:prstTxWarp prst="textNoShape">
              <a:avLst/>
            </a:prstTxWarp>
          </a:bodyPr>
          <a:lstStyle/>
          <a:p>
            <a:endParaRPr lang="en-US"/>
          </a:p>
        </p:txBody>
      </p:sp>
      <p:sp>
        <p:nvSpPr>
          <p:cNvPr id="47114" name="Rectangle 10"/>
          <p:cNvSpPr>
            <a:spLocks noChangeArrowheads="1"/>
          </p:cNvSpPr>
          <p:nvPr/>
        </p:nvSpPr>
        <p:spPr bwMode="auto">
          <a:xfrm>
            <a:off x="3352800" y="4648200"/>
            <a:ext cx="1219200" cy="381000"/>
          </a:xfrm>
          <a:prstGeom prst="rect">
            <a:avLst/>
          </a:prstGeom>
          <a:solidFill>
            <a:schemeClr val="accent1">
              <a:lumMod val="60000"/>
              <a:lumOff val="40000"/>
            </a:schemeClr>
          </a:solidFill>
          <a:ln w="9525">
            <a:solidFill>
              <a:schemeClr val="tx1"/>
            </a:solidFill>
            <a:miter lim="800000"/>
            <a:headEnd/>
            <a:tailEnd/>
          </a:ln>
          <a:effectLst/>
        </p:spPr>
        <p:txBody>
          <a:bodyPr vert="horz" wrap="none" lIns="91440" tIns="45720" rIns="91440" bIns="45720" numCol="1" anchor="ctr" anchorCtr="0" compatLnSpc="1">
            <a:prstTxWarp prst="textNoShape">
              <a:avLst/>
            </a:prstTxWarp>
          </a:bodyPr>
          <a:lstStyle/>
          <a:p>
            <a:pPr algn="ctr"/>
            <a:r>
              <a:rPr lang="en-US" dirty="0">
                <a:solidFill>
                  <a:schemeClr val="bg1"/>
                </a:solidFill>
              </a:rPr>
              <a:t>Epilogue</a:t>
            </a:r>
          </a:p>
        </p:txBody>
      </p:sp>
      <p:sp>
        <p:nvSpPr>
          <p:cNvPr id="47115" name="Line 11"/>
          <p:cNvSpPr>
            <a:spLocks noChangeShapeType="1"/>
          </p:cNvSpPr>
          <p:nvPr/>
        </p:nvSpPr>
        <p:spPr bwMode="auto">
          <a:xfrm>
            <a:off x="4572000" y="4876800"/>
            <a:ext cx="457200" cy="457200"/>
          </a:xfrm>
          <a:prstGeom prst="line">
            <a:avLst/>
          </a:prstGeom>
          <a:noFill/>
          <a:ln w="9525">
            <a:solidFill>
              <a:schemeClr val="tx1"/>
            </a:solidFill>
            <a:round/>
            <a:headEnd/>
            <a:tailEnd type="triangle" w="med" len="med"/>
          </a:ln>
          <a:effectLst/>
        </p:spPr>
        <p:txBody>
          <a:bodyPr vert="horz" wrap="square" lIns="91440" tIns="45720" rIns="91440" bIns="45720" numCol="1" anchor="t" anchorCtr="0" compatLnSpc="1">
            <a:prstTxWarp prst="textNoShape">
              <a:avLst/>
            </a:prstTxWarp>
          </a:bodyPr>
          <a:lstStyle/>
          <a:p>
            <a:endParaRPr lang="en-US"/>
          </a:p>
        </p:txBody>
      </p:sp>
      <p:sp>
        <p:nvSpPr>
          <p:cNvPr id="47116" name="Rectangle 12"/>
          <p:cNvSpPr>
            <a:spLocks noChangeArrowheads="1"/>
          </p:cNvSpPr>
          <p:nvPr/>
        </p:nvSpPr>
        <p:spPr bwMode="auto">
          <a:xfrm>
            <a:off x="3352800" y="3733800"/>
            <a:ext cx="2514600" cy="609600"/>
          </a:xfrm>
          <a:prstGeom prst="rect">
            <a:avLst/>
          </a:prstGeom>
          <a:solidFill>
            <a:schemeClr val="accent1">
              <a:lumMod val="40000"/>
              <a:lumOff val="60000"/>
            </a:schemeClr>
          </a:solidFill>
          <a:ln w="9525">
            <a:solidFill>
              <a:schemeClr val="tx1"/>
            </a:solidFill>
            <a:miter lim="800000"/>
            <a:headEnd/>
            <a:tailEnd/>
          </a:ln>
          <a:effectLst/>
        </p:spPr>
        <p:txBody>
          <a:bodyPr vert="horz" wrap="none" lIns="91440" tIns="45720" rIns="91440" bIns="45720" numCol="1" anchor="ctr" anchorCtr="0" compatLnSpc="1">
            <a:prstTxWarp prst="textNoShape">
              <a:avLst/>
            </a:prstTxWarp>
          </a:bodyPr>
          <a:lstStyle/>
          <a:p>
            <a:pPr algn="ctr"/>
            <a:r>
              <a:rPr lang="en-US" dirty="0">
                <a:solidFill>
                  <a:schemeClr val="bg1"/>
                </a:solidFill>
              </a:rPr>
              <a:t>Calls will perform</a:t>
            </a:r>
            <a:br>
              <a:rPr lang="en-US" dirty="0">
                <a:solidFill>
                  <a:schemeClr val="bg1"/>
                </a:solidFill>
              </a:rPr>
            </a:br>
            <a:r>
              <a:rPr lang="en-US" dirty="0">
                <a:solidFill>
                  <a:schemeClr val="bg1"/>
                </a:solidFill>
              </a:rPr>
              <a:t>symbolic computation</a:t>
            </a:r>
          </a:p>
        </p:txBody>
      </p:sp>
      <p:sp>
        <p:nvSpPr>
          <p:cNvPr id="47117" name="Line 13"/>
          <p:cNvSpPr>
            <a:spLocks noChangeShapeType="1"/>
          </p:cNvSpPr>
          <p:nvPr/>
        </p:nvSpPr>
        <p:spPr bwMode="auto">
          <a:xfrm flipH="1">
            <a:off x="3048000" y="3962400"/>
            <a:ext cx="304800" cy="76200"/>
          </a:xfrm>
          <a:prstGeom prst="line">
            <a:avLst/>
          </a:prstGeom>
          <a:noFill/>
          <a:ln w="9525">
            <a:solidFill>
              <a:schemeClr val="tx1"/>
            </a:solidFill>
            <a:round/>
            <a:headEnd/>
            <a:tailEnd type="triangle" w="med" len="med"/>
          </a:ln>
          <a:effectLst/>
        </p:spPr>
        <p:txBody>
          <a:bodyPr vert="horz" wrap="square" lIns="91440" tIns="45720" rIns="91440" bIns="45720" numCol="1" anchor="t" anchorCtr="0" compatLnSpc="1">
            <a:prstTxWarp prst="textNoShape">
              <a:avLst/>
            </a:prstTxWarp>
          </a:bodyPr>
          <a:lstStyle/>
          <a:p>
            <a:endParaRPr lang="en-US"/>
          </a:p>
        </p:txBody>
      </p:sp>
      <p:sp>
        <p:nvSpPr>
          <p:cNvPr id="47118" name="Rectangle 14"/>
          <p:cNvSpPr>
            <a:spLocks noChangeArrowheads="1"/>
          </p:cNvSpPr>
          <p:nvPr/>
        </p:nvSpPr>
        <p:spPr bwMode="auto">
          <a:xfrm>
            <a:off x="3962400" y="5257800"/>
            <a:ext cx="1752600" cy="609600"/>
          </a:xfrm>
          <a:prstGeom prst="rect">
            <a:avLst/>
          </a:prstGeom>
          <a:solidFill>
            <a:schemeClr val="accent1">
              <a:lumMod val="60000"/>
              <a:lumOff val="40000"/>
            </a:schemeClr>
          </a:solidFill>
          <a:ln w="9525">
            <a:solidFill>
              <a:schemeClr val="tx1"/>
            </a:solidFill>
            <a:miter lim="800000"/>
            <a:headEnd/>
            <a:tailEnd/>
          </a:ln>
          <a:effectLst/>
        </p:spPr>
        <p:txBody>
          <a:bodyPr vert="horz" wrap="none" lIns="91440" tIns="45720" rIns="91440" bIns="45720" numCol="1" anchor="ctr" anchorCtr="0" compatLnSpc="1">
            <a:prstTxWarp prst="textNoShape">
              <a:avLst/>
            </a:prstTxWarp>
          </a:bodyPr>
          <a:lstStyle/>
          <a:p>
            <a:pPr algn="ctr"/>
            <a:r>
              <a:rPr lang="en-US" dirty="0">
                <a:solidFill>
                  <a:schemeClr val="bg1"/>
                </a:solidFill>
              </a:rPr>
              <a:t>Calls to build </a:t>
            </a:r>
            <a:br>
              <a:rPr lang="en-US" dirty="0">
                <a:solidFill>
                  <a:schemeClr val="bg1"/>
                </a:solidFill>
              </a:rPr>
            </a:br>
            <a:r>
              <a:rPr lang="en-US" dirty="0">
                <a:solidFill>
                  <a:schemeClr val="bg1"/>
                </a:solidFill>
              </a:rPr>
              <a:t>path condition</a:t>
            </a:r>
          </a:p>
        </p:txBody>
      </p:sp>
      <p:sp>
        <p:nvSpPr>
          <p:cNvPr id="47119" name="Line 15"/>
          <p:cNvSpPr>
            <a:spLocks noChangeShapeType="1"/>
          </p:cNvSpPr>
          <p:nvPr/>
        </p:nvSpPr>
        <p:spPr bwMode="auto">
          <a:xfrm flipH="1">
            <a:off x="3657600" y="5486400"/>
            <a:ext cx="304800" cy="76200"/>
          </a:xfrm>
          <a:prstGeom prst="line">
            <a:avLst/>
          </a:prstGeom>
          <a:noFill/>
          <a:ln w="9525">
            <a:solidFill>
              <a:schemeClr val="tx1"/>
            </a:solidFill>
            <a:round/>
            <a:headEnd/>
            <a:tailEnd type="triangle" w="med" len="med"/>
          </a:ln>
          <a:effectLst/>
        </p:spPr>
        <p:txBody>
          <a:bodyPr vert="horz" wrap="square" lIns="91440" tIns="45720" rIns="91440" bIns="45720" numCol="1" anchor="t" anchorCtr="0" compatLnSpc="1">
            <a:prstTxWarp prst="textNoShape">
              <a:avLst/>
            </a:prstTxWarp>
          </a:bodyPr>
          <a:lstStyle/>
          <a:p>
            <a:endParaRPr lang="en-US"/>
          </a:p>
        </p:txBody>
      </p:sp>
      <p:sp>
        <p:nvSpPr>
          <p:cNvPr id="47120" name="Line 16"/>
          <p:cNvSpPr>
            <a:spLocks noChangeShapeType="1"/>
          </p:cNvSpPr>
          <p:nvPr/>
        </p:nvSpPr>
        <p:spPr bwMode="auto">
          <a:xfrm flipV="1">
            <a:off x="4800600" y="2895600"/>
            <a:ext cx="1905000" cy="2362200"/>
          </a:xfrm>
          <a:prstGeom prst="line">
            <a:avLst/>
          </a:prstGeom>
          <a:noFill/>
          <a:ln w="9525">
            <a:solidFill>
              <a:schemeClr val="tx1"/>
            </a:solidFill>
            <a:round/>
            <a:headEnd/>
            <a:tailEnd type="triangle" w="med" len="med"/>
          </a:ln>
          <a:effectLst/>
        </p:spPr>
        <p:txBody>
          <a:bodyPr vert="horz" wrap="square" lIns="91440" tIns="45720" rIns="91440" bIns="45720" numCol="1" anchor="t" anchorCtr="0" compatLnSpc="1">
            <a:prstTxWarp prst="textNoShape">
              <a:avLst/>
            </a:prstTxWarp>
          </a:bodyPr>
          <a:lstStyle/>
          <a:p>
            <a:endParaRPr lang="en-US"/>
          </a:p>
        </p:txBody>
      </p:sp>
      <p:sp>
        <p:nvSpPr>
          <p:cNvPr id="47121" name="Rectangle 17"/>
          <p:cNvSpPr>
            <a:spLocks noChangeArrowheads="1"/>
          </p:cNvSpPr>
          <p:nvPr/>
        </p:nvSpPr>
        <p:spPr bwMode="auto">
          <a:xfrm>
            <a:off x="3124200" y="3276600"/>
            <a:ext cx="1752600" cy="609600"/>
          </a:xfrm>
          <a:prstGeom prst="rect">
            <a:avLst/>
          </a:prstGeom>
          <a:solidFill>
            <a:schemeClr val="accent1">
              <a:lumMod val="60000"/>
              <a:lumOff val="40000"/>
            </a:schemeClr>
          </a:solidFill>
          <a:ln w="9525">
            <a:solidFill>
              <a:schemeClr val="accent1">
                <a:lumMod val="40000"/>
                <a:lumOff val="60000"/>
              </a:schemeClr>
            </a:solidFill>
            <a:miter lim="800000"/>
            <a:headEnd/>
            <a:tailEnd/>
          </a:ln>
          <a:effectLst/>
        </p:spPr>
        <p:txBody>
          <a:bodyPr vert="horz" wrap="none" lIns="91440" tIns="45720" rIns="91440" bIns="45720" numCol="1" anchor="ctr" anchorCtr="0" compatLnSpc="1">
            <a:prstTxWarp prst="textNoShape">
              <a:avLst/>
            </a:prstTxWarp>
          </a:bodyPr>
          <a:lstStyle/>
          <a:p>
            <a:pPr algn="ctr"/>
            <a:r>
              <a:rPr lang="en-US">
                <a:solidFill>
                  <a:schemeClr val="bg1"/>
                </a:solidFill>
              </a:rPr>
              <a:t>Calls to build </a:t>
            </a:r>
            <a:br>
              <a:rPr lang="en-US">
                <a:solidFill>
                  <a:schemeClr val="bg1"/>
                </a:solidFill>
              </a:rPr>
            </a:br>
            <a:r>
              <a:rPr lang="en-US">
                <a:solidFill>
                  <a:schemeClr val="bg1"/>
                </a:solidFill>
              </a:rPr>
              <a:t>path condition</a:t>
            </a:r>
          </a:p>
        </p:txBody>
      </p:sp>
      <p:sp>
        <p:nvSpPr>
          <p:cNvPr id="47122" name="Line 18"/>
          <p:cNvSpPr>
            <a:spLocks noChangeShapeType="1"/>
          </p:cNvSpPr>
          <p:nvPr/>
        </p:nvSpPr>
        <p:spPr bwMode="auto">
          <a:xfrm>
            <a:off x="3962400" y="3886200"/>
            <a:ext cx="1676400" cy="381000"/>
          </a:xfrm>
          <a:prstGeom prst="line">
            <a:avLst/>
          </a:prstGeom>
          <a:noFill/>
          <a:ln w="9525">
            <a:solidFill>
              <a:schemeClr val="tx1"/>
            </a:solidFill>
            <a:round/>
            <a:headEnd/>
            <a:tailEnd type="triangle" w="med" len="med"/>
          </a:ln>
          <a:effectLst/>
        </p:spPr>
        <p:txBody>
          <a:bodyPr vert="horz" wrap="square" lIns="91440" tIns="45720" rIns="91440" bIns="45720" numCol="1" anchor="t" anchorCtr="0" compatLnSpc="1">
            <a:prstTxWarp prst="textNoShape">
              <a:avLst/>
            </a:prstTxWarp>
          </a:bodyPr>
          <a:lstStyle/>
          <a:p>
            <a:endParaRPr lang="en-US"/>
          </a:p>
        </p:txBody>
      </p:sp>
      <p:sp>
        <p:nvSpPr>
          <p:cNvPr id="47123" name="Line 19"/>
          <p:cNvSpPr>
            <a:spLocks noChangeShapeType="1"/>
          </p:cNvSpPr>
          <p:nvPr/>
        </p:nvSpPr>
        <p:spPr bwMode="auto">
          <a:xfrm flipV="1">
            <a:off x="3962400" y="2286000"/>
            <a:ext cx="2590800" cy="990600"/>
          </a:xfrm>
          <a:prstGeom prst="line">
            <a:avLst/>
          </a:prstGeom>
          <a:noFill/>
          <a:ln w="9525">
            <a:solidFill>
              <a:schemeClr val="tx1"/>
            </a:solidFill>
            <a:round/>
            <a:headEnd/>
            <a:tailEnd type="triangle" w="med" len="med"/>
          </a:ln>
          <a:effectLst/>
        </p:spPr>
        <p:txBody>
          <a:bodyPr vert="horz" wrap="square" lIns="91440" tIns="45720" rIns="91440" bIns="45720" numCol="1" anchor="t" anchorCtr="0" compatLnSpc="1">
            <a:prstTxWarp prst="textNoShape">
              <a:avLst/>
            </a:prstTxWarp>
          </a:bodyPr>
          <a:lstStyle/>
          <a:p>
            <a:endParaRPr lang="en-US"/>
          </a:p>
        </p:txBody>
      </p:sp>
      <p:sp>
        <p:nvSpPr>
          <p:cNvPr id="47124" name="Rectangle 20"/>
          <p:cNvSpPr>
            <a:spLocks noChangeArrowheads="1"/>
          </p:cNvSpPr>
          <p:nvPr/>
        </p:nvSpPr>
        <p:spPr bwMode="auto">
          <a:xfrm>
            <a:off x="3886200" y="2743200"/>
            <a:ext cx="2743200" cy="1143000"/>
          </a:xfrm>
          <a:prstGeom prst="rect">
            <a:avLst/>
          </a:prstGeom>
          <a:solidFill>
            <a:schemeClr val="accent1">
              <a:lumMod val="60000"/>
              <a:lumOff val="40000"/>
            </a:schemeClr>
          </a:solidFill>
          <a:ln w="9525">
            <a:solidFill>
              <a:schemeClr val="tx1"/>
            </a:solidFill>
            <a:miter lim="800000"/>
            <a:headEnd/>
            <a:tailEnd/>
          </a:ln>
          <a:effectLst/>
        </p:spPr>
        <p:txBody>
          <a:bodyPr vert="horz" wrap="none" lIns="91440" tIns="45720" rIns="91440" bIns="45720" numCol="1" anchor="ctr" anchorCtr="0" compatLnSpc="1">
            <a:prstTxWarp prst="textNoShape">
              <a:avLst/>
            </a:prstTxWarp>
          </a:bodyPr>
          <a:lstStyle/>
          <a:p>
            <a:pPr algn="ctr"/>
            <a:r>
              <a:rPr lang="en-US" dirty="0">
                <a:solidFill>
                  <a:schemeClr val="bg1"/>
                </a:solidFill>
              </a:rPr>
              <a:t>Record concrete values </a:t>
            </a:r>
            <a:br>
              <a:rPr lang="en-US" dirty="0">
                <a:solidFill>
                  <a:schemeClr val="bg1"/>
                </a:solidFill>
              </a:rPr>
            </a:br>
            <a:r>
              <a:rPr lang="en-US" dirty="0">
                <a:solidFill>
                  <a:schemeClr val="bg1"/>
                </a:solidFill>
              </a:rPr>
              <a:t>to have all information </a:t>
            </a:r>
            <a:br>
              <a:rPr lang="en-US" dirty="0">
                <a:solidFill>
                  <a:schemeClr val="bg1"/>
                </a:solidFill>
              </a:rPr>
            </a:br>
            <a:r>
              <a:rPr lang="en-US" dirty="0">
                <a:solidFill>
                  <a:schemeClr val="bg1"/>
                </a:solidFill>
              </a:rPr>
              <a:t>when this method is called</a:t>
            </a:r>
            <a:br>
              <a:rPr lang="en-US" dirty="0">
                <a:solidFill>
                  <a:schemeClr val="bg1"/>
                </a:solidFill>
              </a:rPr>
            </a:br>
            <a:r>
              <a:rPr lang="en-US" dirty="0">
                <a:solidFill>
                  <a:schemeClr val="bg1"/>
                </a:solidFill>
              </a:rPr>
              <a:t>with no proper context</a:t>
            </a:r>
          </a:p>
        </p:txBody>
      </p:sp>
      <p:sp>
        <p:nvSpPr>
          <p:cNvPr id="47125" name="Line 21"/>
          <p:cNvSpPr>
            <a:spLocks noChangeShapeType="1"/>
          </p:cNvSpPr>
          <p:nvPr/>
        </p:nvSpPr>
        <p:spPr bwMode="auto">
          <a:xfrm flipH="1">
            <a:off x="3581400" y="3200400"/>
            <a:ext cx="304800" cy="76200"/>
          </a:xfrm>
          <a:prstGeom prst="line">
            <a:avLst/>
          </a:prstGeom>
          <a:noFill/>
          <a:ln w="9525">
            <a:solidFill>
              <a:schemeClr val="tx1"/>
            </a:solidFill>
            <a:round/>
            <a:headEnd/>
            <a:tailEnd type="triangle" w="med" len="med"/>
          </a:ln>
          <a:effectLst/>
        </p:spPr>
        <p:txBody>
          <a:bodyPr vert="horz" wrap="square" lIns="91440" tIns="45720" rIns="91440" bIns="45720" numCol="1" anchor="t" anchorCtr="0" compatLnSpc="1">
            <a:prstTxWarp prst="textNoShape">
              <a:avLst/>
            </a:prstTxWarp>
          </a:bodyPr>
          <a:lstStyle/>
          <a:p>
            <a:endParaRPr lang="en-US"/>
          </a:p>
        </p:txBody>
      </p:sp>
      <p:sp>
        <p:nvSpPr>
          <p:cNvPr id="47126" name="Oval 22"/>
          <p:cNvSpPr>
            <a:spLocks noChangeArrowheads="1"/>
          </p:cNvSpPr>
          <p:nvPr/>
        </p:nvSpPr>
        <p:spPr bwMode="auto">
          <a:xfrm>
            <a:off x="2895600" y="3124200"/>
            <a:ext cx="2514600" cy="1600200"/>
          </a:xfrm>
          <a:prstGeom prst="ellipse">
            <a:avLst/>
          </a:prstGeom>
          <a:solidFill>
            <a:schemeClr val="accent1">
              <a:lumMod val="60000"/>
              <a:lumOff val="40000"/>
            </a:schemeClr>
          </a:solidFill>
          <a:ln w="9525">
            <a:solidFill>
              <a:schemeClr val="tx1"/>
            </a:solidFill>
            <a:round/>
            <a:headEnd/>
            <a:tailEnd/>
          </a:ln>
          <a:effectLst/>
        </p:spPr>
        <p:txBody>
          <a:bodyPr vert="horz" wrap="none" lIns="91440" tIns="45720" rIns="91440" bIns="45720" numCol="1" anchor="ctr" anchorCtr="0" compatLnSpc="1">
            <a:prstTxWarp prst="textNoShape">
              <a:avLst/>
            </a:prstTxWarp>
          </a:bodyPr>
          <a:lstStyle/>
          <a:p>
            <a:pPr algn="ctr"/>
            <a:r>
              <a:rPr lang="en-US" dirty="0">
                <a:solidFill>
                  <a:schemeClr val="bg1"/>
                </a:solidFill>
              </a:rPr>
              <a:t>(The real C# compiler </a:t>
            </a:r>
            <a:br>
              <a:rPr lang="en-US" dirty="0">
                <a:solidFill>
                  <a:schemeClr val="bg1"/>
                </a:solidFill>
              </a:rPr>
            </a:br>
            <a:r>
              <a:rPr lang="en-US" dirty="0">
                <a:solidFill>
                  <a:schemeClr val="bg1"/>
                </a:solidFill>
              </a:rPr>
              <a:t>output is actually more </a:t>
            </a:r>
            <a:br>
              <a:rPr lang="en-US" dirty="0">
                <a:solidFill>
                  <a:schemeClr val="bg1"/>
                </a:solidFill>
              </a:rPr>
            </a:br>
            <a:r>
              <a:rPr lang="en-US" dirty="0">
                <a:solidFill>
                  <a:schemeClr val="bg1"/>
                </a:solidFill>
              </a:rPr>
              <a:t>complicated.)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7">
                                            <p:txEl>
                                              <p:pRg st="10" end="1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1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7107">
                                            <p:txEl>
                                              <p:pRg st="12" end="1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iterate type="lt">
                                    <p:tmAbs val="0"/>
                                  </p:iterate>
                                  <p:childTnLst>
                                    <p:set>
                                      <p:cBhvr>
                                        <p:cTn id="20" dur="1" fill="hold">
                                          <p:stCondLst>
                                            <p:cond delay="0"/>
                                          </p:stCondLst>
                                        </p:cTn>
                                        <p:tgtEl>
                                          <p:spTgt spid="47107">
                                            <p:txEl>
                                              <p:pRg st="14" end="1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108">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1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7107">
                                            <p:txEl>
                                              <p:pRg st="17" end="1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107">
                                            <p:txEl>
                                              <p:pRg st="18" end="1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710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7108">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7108">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7108">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7108">
                                            <p:txEl>
                                              <p:pRg st="23" end="2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7126"/>
                                        </p:tgtEl>
                                        <p:attrNameLst>
                                          <p:attrName>style.visibility</p:attrName>
                                        </p:attrNameLst>
                                      </p:cBhvr>
                                      <p:to>
                                        <p:strVal val="visible"/>
                                      </p:to>
                                    </p:set>
                                  </p:childTnLst>
                                  <p:subTnLst>
                                    <p:set>
                                      <p:cBhvr override="childStyle">
                                        <p:cTn dur="1" fill="hold" display="0" masterRel="nextClick" afterEffect="1"/>
                                        <p:tgtEl>
                                          <p:spTgt spid="47126"/>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7107">
                                            <p:txEl>
                                              <p:pRg st="0" end="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7107">
                                            <p:txEl>
                                              <p:pRg st="1" end="1"/>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7113"/>
                                        </p:tgtEl>
                                        <p:attrNameLst>
                                          <p:attrName>style.visibility</p:attrName>
                                        </p:attrNameLst>
                                      </p:cBhvr>
                                      <p:to>
                                        <p:strVal val="visible"/>
                                      </p:to>
                                    </p:set>
                                  </p:childTnLst>
                                  <p:subTnLst>
                                    <p:set>
                                      <p:cBhvr override="childStyle">
                                        <p:cTn dur="1" fill="hold" display="0" masterRel="nextClick" afterEffect="1"/>
                                        <p:tgtEl>
                                          <p:spTgt spid="47113"/>
                                        </p:tgtEl>
                                        <p:attrNameLst>
                                          <p:attrName>style.visibility</p:attrName>
                                        </p:attrNameLst>
                                      </p:cBhvr>
                                      <p:to>
                                        <p:strVal val="hidden"/>
                                      </p:to>
                                    </p:set>
                                  </p:subTnLst>
                                </p:cTn>
                              </p:par>
                              <p:par>
                                <p:cTn id="61" presetID="1" presetClass="entr" presetSubtype="0" fill="hold" grpId="0" nodeType="withEffect">
                                  <p:stCondLst>
                                    <p:cond delay="0"/>
                                  </p:stCondLst>
                                  <p:childTnLst>
                                    <p:set>
                                      <p:cBhvr>
                                        <p:cTn id="62" dur="1" fill="hold">
                                          <p:stCondLst>
                                            <p:cond delay="0"/>
                                          </p:stCondLst>
                                        </p:cTn>
                                        <p:tgtEl>
                                          <p:spTgt spid="47112"/>
                                        </p:tgtEl>
                                        <p:attrNameLst>
                                          <p:attrName>style.visibility</p:attrName>
                                        </p:attrNameLst>
                                      </p:cBhvr>
                                      <p:to>
                                        <p:strVal val="visible"/>
                                      </p:to>
                                    </p:set>
                                  </p:childTnLst>
                                  <p:subTnLst>
                                    <p:set>
                                      <p:cBhvr override="childStyle">
                                        <p:cTn dur="1" fill="hold" display="0" masterRel="nextClick" afterEffect="1"/>
                                        <p:tgtEl>
                                          <p:spTgt spid="47112"/>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7107">
                                            <p:txEl>
                                              <p:pRg st="5" end="5"/>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7108">
                                            <p:txEl>
                                              <p:pRg st="11" end="11"/>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7108">
                                            <p:txEl>
                                              <p:pRg st="17" end="17"/>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7108">
                                            <p:txEl>
                                              <p:pRg st="18" end="18"/>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7108">
                                            <p:txEl>
                                              <p:pRg st="19" end="19"/>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7108">
                                            <p:txEl>
                                              <p:pRg st="20" end="20"/>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7108">
                                            <p:txEl>
                                              <p:pRg st="21" end="21"/>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7108">
                                            <p:txEl>
                                              <p:pRg st="22" end="22"/>
                                            </p:txEl>
                                          </p:spTgt>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7114"/>
                                        </p:tgtEl>
                                        <p:attrNameLst>
                                          <p:attrName>style.visibility</p:attrName>
                                        </p:attrNameLst>
                                      </p:cBhvr>
                                      <p:to>
                                        <p:strVal val="visible"/>
                                      </p:to>
                                    </p:set>
                                  </p:childTnLst>
                                  <p:subTnLst>
                                    <p:set>
                                      <p:cBhvr override="childStyle">
                                        <p:cTn dur="1" fill="hold" display="0" masterRel="nextClick" afterEffect="1"/>
                                        <p:tgtEl>
                                          <p:spTgt spid="47114"/>
                                        </p:tgtEl>
                                        <p:attrNameLst>
                                          <p:attrName>style.visibility</p:attrName>
                                        </p:attrNameLst>
                                      </p:cBhvr>
                                      <p:to>
                                        <p:strVal val="hidden"/>
                                      </p:to>
                                    </p:set>
                                  </p:subTnLst>
                                </p:cTn>
                              </p:par>
                              <p:par>
                                <p:cTn id="83" presetID="1" presetClass="entr" presetSubtype="0" fill="hold" grpId="0" nodeType="withEffect">
                                  <p:stCondLst>
                                    <p:cond delay="0"/>
                                  </p:stCondLst>
                                  <p:childTnLst>
                                    <p:set>
                                      <p:cBhvr>
                                        <p:cTn id="84" dur="1" fill="hold">
                                          <p:stCondLst>
                                            <p:cond delay="0"/>
                                          </p:stCondLst>
                                        </p:cTn>
                                        <p:tgtEl>
                                          <p:spTgt spid="47115"/>
                                        </p:tgtEl>
                                        <p:attrNameLst>
                                          <p:attrName>style.visibility</p:attrName>
                                        </p:attrNameLst>
                                      </p:cBhvr>
                                      <p:to>
                                        <p:strVal val="visible"/>
                                      </p:to>
                                    </p:set>
                                  </p:childTnLst>
                                  <p:subTnLst>
                                    <p:set>
                                      <p:cBhvr override="childStyle">
                                        <p:cTn dur="1" fill="hold" display="0" masterRel="nextClick" afterEffect="1"/>
                                        <p:tgtEl>
                                          <p:spTgt spid="47115"/>
                                        </p:tgtEl>
                                        <p:attrNameLst>
                                          <p:attrName>style.visibility</p:attrName>
                                        </p:attrNameLst>
                                      </p:cBhvr>
                                      <p:to>
                                        <p:strVal val="hidden"/>
                                      </p:to>
                                    </p:set>
                                  </p:sub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47107">
                                            <p:txEl>
                                              <p:pRg st="7" end="7"/>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7107">
                                            <p:txEl>
                                              <p:pRg st="9" end="9"/>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7107">
                                            <p:txEl>
                                              <p:pRg st="11" end="11"/>
                                            </p:txEl>
                                          </p:spTgt>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7107">
                                            <p:txEl>
                                              <p:pRg st="13" end="13"/>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7107">
                                            <p:txEl>
                                              <p:pRg st="16" end="16"/>
                                            </p:txEl>
                                          </p:spTgt>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7108">
                                            <p:txEl>
                                              <p:pRg st="0" end="0"/>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7108">
                                            <p:txEl>
                                              <p:pRg st="1" end="1"/>
                                            </p:txEl>
                                          </p:spTgt>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7108">
                                            <p:txEl>
                                              <p:pRg st="7" end="7"/>
                                            </p:txEl>
                                          </p:spTgt>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7108">
                                            <p:txEl>
                                              <p:pRg st="10" end="10"/>
                                            </p:txEl>
                                          </p:spTgt>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7117"/>
                                        </p:tgtEl>
                                        <p:attrNameLst>
                                          <p:attrName>style.visibility</p:attrName>
                                        </p:attrNameLst>
                                      </p:cBhvr>
                                      <p:to>
                                        <p:strVal val="visible"/>
                                      </p:to>
                                    </p:set>
                                  </p:childTnLst>
                                  <p:subTnLst>
                                    <p:set>
                                      <p:cBhvr override="childStyle">
                                        <p:cTn dur="1" fill="hold" display="0" masterRel="nextClick" afterEffect="1"/>
                                        <p:tgtEl>
                                          <p:spTgt spid="47117"/>
                                        </p:tgtEl>
                                        <p:attrNameLst>
                                          <p:attrName>style.visibility</p:attrName>
                                        </p:attrNameLst>
                                      </p:cBhvr>
                                      <p:to>
                                        <p:strVal val="hidden"/>
                                      </p:to>
                                    </p:set>
                                  </p:subTnLst>
                                </p:cTn>
                              </p:par>
                              <p:par>
                                <p:cTn id="107" presetID="1" presetClass="entr" presetSubtype="0" fill="hold" grpId="0" nodeType="withEffect">
                                  <p:stCondLst>
                                    <p:cond delay="0"/>
                                  </p:stCondLst>
                                  <p:childTnLst>
                                    <p:set>
                                      <p:cBhvr>
                                        <p:cTn id="108" dur="1" fill="hold">
                                          <p:stCondLst>
                                            <p:cond delay="0"/>
                                          </p:stCondLst>
                                        </p:cTn>
                                        <p:tgtEl>
                                          <p:spTgt spid="47116"/>
                                        </p:tgtEl>
                                        <p:attrNameLst>
                                          <p:attrName>style.visibility</p:attrName>
                                        </p:attrNameLst>
                                      </p:cBhvr>
                                      <p:to>
                                        <p:strVal val="visible"/>
                                      </p:to>
                                    </p:set>
                                  </p:childTnLst>
                                  <p:subTnLst>
                                    <p:set>
                                      <p:cBhvr override="childStyle">
                                        <p:cTn dur="1" fill="hold" display="0" masterRel="nextClick" afterEffect="1"/>
                                        <p:tgtEl>
                                          <p:spTgt spid="47116"/>
                                        </p:tgtEl>
                                        <p:attrNameLst>
                                          <p:attrName>style.visibility</p:attrName>
                                        </p:attrNameLst>
                                      </p:cBhvr>
                                      <p:to>
                                        <p:strVal val="hidden"/>
                                      </p:to>
                                    </p:set>
                                  </p:sub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47107">
                                            <p:txEl>
                                              <p:pRg st="15" end="15"/>
                                            </p:txEl>
                                          </p:spTgt>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47108">
                                            <p:txEl>
                                              <p:pRg st="6" end="6"/>
                                            </p:txEl>
                                          </p:spTgt>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7119"/>
                                        </p:tgtEl>
                                        <p:attrNameLst>
                                          <p:attrName>style.visibility</p:attrName>
                                        </p:attrNameLst>
                                      </p:cBhvr>
                                      <p:to>
                                        <p:strVal val="visible"/>
                                      </p:to>
                                    </p:set>
                                  </p:childTnLst>
                                  <p:subTnLst>
                                    <p:set>
                                      <p:cBhvr override="childStyle">
                                        <p:cTn dur="1" fill="hold" display="0" masterRel="nextClick" afterEffect="1"/>
                                        <p:tgtEl>
                                          <p:spTgt spid="47119"/>
                                        </p:tgtEl>
                                        <p:attrNameLst>
                                          <p:attrName>style.visibility</p:attrName>
                                        </p:attrNameLst>
                                      </p:cBhvr>
                                      <p:to>
                                        <p:strVal val="hidden"/>
                                      </p:to>
                                    </p:set>
                                  </p:subTnLst>
                                </p:cTn>
                              </p:par>
                              <p:par>
                                <p:cTn id="117" presetID="1" presetClass="entr" presetSubtype="0" fill="hold" grpId="0" nodeType="withEffect">
                                  <p:stCondLst>
                                    <p:cond delay="0"/>
                                  </p:stCondLst>
                                  <p:childTnLst>
                                    <p:set>
                                      <p:cBhvr>
                                        <p:cTn id="118" dur="1" fill="hold">
                                          <p:stCondLst>
                                            <p:cond delay="0"/>
                                          </p:stCondLst>
                                        </p:cTn>
                                        <p:tgtEl>
                                          <p:spTgt spid="47118"/>
                                        </p:tgtEl>
                                        <p:attrNameLst>
                                          <p:attrName>style.visibility</p:attrName>
                                        </p:attrNameLst>
                                      </p:cBhvr>
                                      <p:to>
                                        <p:strVal val="visible"/>
                                      </p:to>
                                    </p:set>
                                  </p:childTnLst>
                                  <p:subTnLst>
                                    <p:set>
                                      <p:cBhvr override="childStyle">
                                        <p:cTn dur="1" fill="hold" display="0" masterRel="nextClick" afterEffect="1"/>
                                        <p:tgtEl>
                                          <p:spTgt spid="47118"/>
                                        </p:tgtEl>
                                        <p:attrNameLst>
                                          <p:attrName>style.visibility</p:attrName>
                                        </p:attrNameLst>
                                      </p:cBhvr>
                                      <p:to>
                                        <p:strVal val="hidden"/>
                                      </p:to>
                                    </p:set>
                                  </p:subTnLst>
                                </p:cTn>
                              </p:par>
                              <p:par>
                                <p:cTn id="119" presetID="1" presetClass="entr" presetSubtype="0" fill="hold" grpId="0" nodeType="withEffect">
                                  <p:stCondLst>
                                    <p:cond delay="0"/>
                                  </p:stCondLst>
                                  <p:childTnLst>
                                    <p:set>
                                      <p:cBhvr>
                                        <p:cTn id="120" dur="1" fill="hold">
                                          <p:stCondLst>
                                            <p:cond delay="0"/>
                                          </p:stCondLst>
                                        </p:cTn>
                                        <p:tgtEl>
                                          <p:spTgt spid="47120"/>
                                        </p:tgtEl>
                                        <p:attrNameLst>
                                          <p:attrName>style.visibility</p:attrName>
                                        </p:attrNameLst>
                                      </p:cBhvr>
                                      <p:to>
                                        <p:strVal val="visible"/>
                                      </p:to>
                                    </p:set>
                                  </p:childTnLst>
                                  <p:subTnLst>
                                    <p:set>
                                      <p:cBhvr override="childStyle">
                                        <p:cTn dur="1" fill="hold" display="0" masterRel="nextClick" afterEffect="1"/>
                                        <p:tgtEl>
                                          <p:spTgt spid="47120"/>
                                        </p:tgtEl>
                                        <p:attrNameLst>
                                          <p:attrName>style.visibility</p:attrName>
                                        </p:attrNameLst>
                                      </p:cBhvr>
                                      <p:to>
                                        <p:strVal val="hidden"/>
                                      </p:to>
                                    </p:set>
                                  </p:subTnLst>
                                </p:cTn>
                              </p:par>
                              <p:par>
                                <p:cTn id="121" presetID="1" presetClass="entr" presetSubtype="0" fill="hold" nodeType="withEffect">
                                  <p:stCondLst>
                                    <p:cond delay="0"/>
                                  </p:stCondLst>
                                  <p:iterate type="lt">
                                    <p:tmAbs val="0"/>
                                  </p:iterate>
                                  <p:childTnLst>
                                    <p:set>
                                      <p:cBhvr>
                                        <p:cTn id="122" dur="1" fill="hold">
                                          <p:stCondLst>
                                            <p:cond delay="0"/>
                                          </p:stCondLst>
                                        </p:cTn>
                                        <p:tgtEl>
                                          <p:spTgt spid="47107">
                                            <p:txEl>
                                              <p:pRg st="14" end="14"/>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47108">
                                            <p:txEl>
                                              <p:pRg st="3" end="3"/>
                                            </p:txEl>
                                          </p:spTgt>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47107">
                                            <p:txEl>
                                              <p:pRg st="6" end="6"/>
                                            </p:txEl>
                                          </p:spTgt>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47108">
                                            <p:txEl>
                                              <p:pRg st="12" end="12"/>
                                            </p:txEl>
                                          </p:spTgt>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47108">
                                            <p:txEl>
                                              <p:pRg st="13" end="13"/>
                                            </p:txEl>
                                          </p:spTgt>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47108">
                                            <p:txEl>
                                              <p:pRg st="14" end="14"/>
                                            </p:txEl>
                                          </p:spTgt>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47108">
                                            <p:txEl>
                                              <p:pRg st="15" end="15"/>
                                            </p:txEl>
                                          </p:spTgt>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47108">
                                            <p:txEl>
                                              <p:pRg st="16" end="16"/>
                                            </p:txEl>
                                          </p:spTgt>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47122"/>
                                        </p:tgtEl>
                                        <p:attrNameLst>
                                          <p:attrName>style.visibility</p:attrName>
                                        </p:attrNameLst>
                                      </p:cBhvr>
                                      <p:to>
                                        <p:strVal val="visible"/>
                                      </p:to>
                                    </p:set>
                                  </p:childTnLst>
                                  <p:subTnLst>
                                    <p:set>
                                      <p:cBhvr override="childStyle">
                                        <p:cTn dur="1" fill="hold" display="0" masterRel="nextClick" afterEffect="1"/>
                                        <p:tgtEl>
                                          <p:spTgt spid="47122"/>
                                        </p:tgtEl>
                                        <p:attrNameLst>
                                          <p:attrName>style.visibility</p:attrName>
                                        </p:attrNameLst>
                                      </p:cBhvr>
                                      <p:to>
                                        <p:strVal val="hidden"/>
                                      </p:to>
                                    </p:set>
                                  </p:subTnLst>
                                </p:cTn>
                              </p:par>
                              <p:par>
                                <p:cTn id="141" presetID="1" presetClass="entr" presetSubtype="0" fill="hold" grpId="0" nodeType="withEffect">
                                  <p:stCondLst>
                                    <p:cond delay="0"/>
                                  </p:stCondLst>
                                  <p:childTnLst>
                                    <p:set>
                                      <p:cBhvr>
                                        <p:cTn id="142" dur="1" fill="hold">
                                          <p:stCondLst>
                                            <p:cond delay="0"/>
                                          </p:stCondLst>
                                        </p:cTn>
                                        <p:tgtEl>
                                          <p:spTgt spid="47121"/>
                                        </p:tgtEl>
                                        <p:attrNameLst>
                                          <p:attrName>style.visibility</p:attrName>
                                        </p:attrNameLst>
                                      </p:cBhvr>
                                      <p:to>
                                        <p:strVal val="visible"/>
                                      </p:to>
                                    </p:set>
                                  </p:childTnLst>
                                  <p:subTnLst>
                                    <p:set>
                                      <p:cBhvr override="childStyle">
                                        <p:cTn dur="1" fill="hold" display="0" masterRel="nextClick" afterEffect="1"/>
                                        <p:tgtEl>
                                          <p:spTgt spid="47121"/>
                                        </p:tgtEl>
                                        <p:attrNameLst>
                                          <p:attrName>style.visibility</p:attrName>
                                        </p:attrNameLst>
                                      </p:cBhvr>
                                      <p:to>
                                        <p:strVal val="hidden"/>
                                      </p:to>
                                    </p:set>
                                  </p:subTnLst>
                                </p:cTn>
                              </p:par>
                              <p:par>
                                <p:cTn id="143" presetID="1" presetClass="entr" presetSubtype="0" fill="hold" grpId="0" nodeType="withEffect">
                                  <p:stCondLst>
                                    <p:cond delay="0"/>
                                  </p:stCondLst>
                                  <p:childTnLst>
                                    <p:set>
                                      <p:cBhvr>
                                        <p:cTn id="144" dur="1" fill="hold">
                                          <p:stCondLst>
                                            <p:cond delay="0"/>
                                          </p:stCondLst>
                                        </p:cTn>
                                        <p:tgtEl>
                                          <p:spTgt spid="47123"/>
                                        </p:tgtEl>
                                        <p:attrNameLst>
                                          <p:attrName>style.visibility</p:attrName>
                                        </p:attrNameLst>
                                      </p:cBhvr>
                                      <p:to>
                                        <p:strVal val="visible"/>
                                      </p:to>
                                    </p:set>
                                  </p:childTnLst>
                                  <p:subTnLst>
                                    <p:set>
                                      <p:cBhvr override="childStyle">
                                        <p:cTn dur="1" fill="hold" display="0" masterRel="nextClick" afterEffect="1"/>
                                        <p:tgtEl>
                                          <p:spTgt spid="47123"/>
                                        </p:tgtEl>
                                        <p:attrNameLst>
                                          <p:attrName>style.visibility</p:attrName>
                                        </p:attrNameLst>
                                      </p:cBhvr>
                                      <p:to>
                                        <p:strVal val="hidden"/>
                                      </p:to>
                                    </p:set>
                                  </p:subTnLst>
                                </p:cTn>
                              </p:par>
                              <p:par>
                                <p:cTn id="145" presetID="1" presetClass="entr" presetSubtype="0" fill="hold" nodeType="withEffect">
                                  <p:stCondLst>
                                    <p:cond delay="0"/>
                                  </p:stCondLst>
                                  <p:childTnLst>
                                    <p:set>
                                      <p:cBhvr>
                                        <p:cTn id="146" dur="1" fill="hold">
                                          <p:stCondLst>
                                            <p:cond delay="0"/>
                                          </p:stCondLst>
                                        </p:cTn>
                                        <p:tgtEl>
                                          <p:spTgt spid="47108">
                                            <p:txEl>
                                              <p:pRg st="2" end="2"/>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47107">
                                            <p:txEl>
                                              <p:pRg st="2" end="2"/>
                                            </p:txEl>
                                          </p:spTgt>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47107">
                                            <p:txEl>
                                              <p:pRg st="3" end="3"/>
                                            </p:txEl>
                                          </p:spTgt>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47107">
                                            <p:txEl>
                                              <p:pRg st="4" end="4"/>
                                            </p:txEl>
                                          </p:spTgt>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47125"/>
                                        </p:tgtEl>
                                        <p:attrNameLst>
                                          <p:attrName>style.visibility</p:attrName>
                                        </p:attrNameLst>
                                      </p:cBhvr>
                                      <p:to>
                                        <p:strVal val="visible"/>
                                      </p:to>
                                    </p:set>
                                  </p:childTnLst>
                                  <p:subTnLst>
                                    <p:set>
                                      <p:cBhvr override="childStyle">
                                        <p:cTn dur="1" fill="hold" display="0" masterRel="nextClick" afterEffect="1"/>
                                        <p:tgtEl>
                                          <p:spTgt spid="47125"/>
                                        </p:tgtEl>
                                        <p:attrNameLst>
                                          <p:attrName>style.visibility</p:attrName>
                                        </p:attrNameLst>
                                      </p:cBhvr>
                                      <p:to>
                                        <p:strVal val="hidden"/>
                                      </p:to>
                                    </p:set>
                                  </p:subTnLst>
                                </p:cTn>
                              </p:par>
                              <p:par>
                                <p:cTn id="157" presetID="1" presetClass="entr" presetSubtype="0" fill="hold" grpId="0" nodeType="withEffect">
                                  <p:stCondLst>
                                    <p:cond delay="0"/>
                                  </p:stCondLst>
                                  <p:childTnLst>
                                    <p:set>
                                      <p:cBhvr>
                                        <p:cTn id="158" dur="1" fill="hold">
                                          <p:stCondLst>
                                            <p:cond delay="0"/>
                                          </p:stCondLst>
                                        </p:cTn>
                                        <p:tgtEl>
                                          <p:spTgt spid="47124"/>
                                        </p:tgtEl>
                                        <p:attrNameLst>
                                          <p:attrName>style.visibility</p:attrName>
                                        </p:attrNameLst>
                                      </p:cBhvr>
                                      <p:to>
                                        <p:strVal val="visible"/>
                                      </p:to>
                                    </p:set>
                                  </p:childTnLst>
                                  <p:subTnLst>
                                    <p:set>
                                      <p:cBhvr override="childStyle">
                                        <p:cTn dur="1" fill="hold" display="0" masterRel="nextClick" afterEffect="1"/>
                                        <p:tgtEl>
                                          <p:spTgt spid="4712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0" grpId="0" animBg="1"/>
      <p:bldP spid="47111" grpId="0" animBg="1"/>
      <p:bldP spid="47112" grpId="0" animBg="1"/>
      <p:bldP spid="47113" grpId="0" animBg="1"/>
      <p:bldP spid="47114" grpId="0" animBg="1"/>
      <p:bldP spid="47115" grpId="0" animBg="1"/>
      <p:bldP spid="47116" grpId="0" animBg="1"/>
      <p:bldP spid="47117" grpId="0" animBg="1"/>
      <p:bldP spid="47118" grpId="0" animBg="1"/>
      <p:bldP spid="47119" grpId="0" animBg="1"/>
      <p:bldP spid="47120" grpId="0" animBg="1"/>
      <p:bldP spid="47121" grpId="0" animBg="1"/>
      <p:bldP spid="47122" grpId="0" animBg="1"/>
      <p:bldP spid="47123" grpId="0" animBg="1"/>
      <p:bldP spid="47124" grpId="0" animBg="1"/>
      <p:bldP spid="47125" grpId="0" animBg="1"/>
      <p:bldP spid="471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t>ArrayList: AddItem Test</a:t>
            </a:r>
            <a:endParaRPr lang="en-US" dirty="0"/>
          </a:p>
        </p:txBody>
      </p:sp>
      <p:pic>
        <p:nvPicPr>
          <p:cNvPr id="17" name="Picture 2"/>
          <p:cNvPicPr>
            <a:picLocks noChangeAspect="1" noChangeArrowheads="1"/>
          </p:cNvPicPr>
          <p:nvPr/>
        </p:nvPicPr>
        <p:blipFill>
          <a:blip r:embed="rId2"/>
          <a:srcRect/>
          <a:stretch>
            <a:fillRect/>
          </a:stretch>
        </p:blipFill>
        <p:spPr bwMode="auto">
          <a:xfrm>
            <a:off x="4438650" y="1371600"/>
            <a:ext cx="4400550" cy="2657475"/>
          </a:xfrm>
          <a:prstGeom prst="rect">
            <a:avLst/>
          </a:prstGeom>
          <a:noFill/>
          <a:ln w="9525">
            <a:noFill/>
            <a:miter lim="800000"/>
            <a:headEnd/>
            <a:tailEnd/>
          </a:ln>
          <a:effectLst/>
        </p:spPr>
      </p:pic>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 object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Starting Pex</a:t>
            </a:r>
            <a:r>
              <a:rPr lang="en-US" dirty="0" smtClean="0"/>
              <a:t>…</a:t>
            </a:r>
            <a:endParaRPr lang="en-US" dirty="0"/>
          </a:p>
        </p:txBody>
      </p:sp>
      <p:grpSp>
        <p:nvGrpSpPr>
          <p:cNvPr id="3" name="Group 10"/>
          <p:cNvGrpSpPr/>
          <p:nvPr/>
        </p:nvGrpSpPr>
        <p:grpSpPr>
          <a:xfrm>
            <a:off x="76200" y="2895600"/>
            <a:ext cx="3886200" cy="3581400"/>
            <a:chOff x="76200" y="2895600"/>
            <a:chExt cx="3886200" cy="3581400"/>
          </a:xfrm>
        </p:grpSpPr>
        <p:sp>
          <p:nvSpPr>
            <p:cNvPr id="6" name="Rounded Rectangle 5"/>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4" name="TextBox 3"/>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7" name="Group 11"/>
          <p:cNvGrpSpPr/>
          <p:nvPr/>
        </p:nvGrpSpPr>
        <p:grpSpPr>
          <a:xfrm>
            <a:off x="76200" y="1143000"/>
            <a:ext cx="3886200" cy="1892082"/>
            <a:chOff x="76200" y="1143000"/>
            <a:chExt cx="3886200" cy="1892082"/>
          </a:xfrm>
        </p:grpSpPr>
        <p:sp>
          <p:nvSpPr>
            <p:cNvPr id="5" name="Rounded Rectangle 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0" name="TextBox 9"/>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 object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graphicFrame>
        <p:nvGraphicFramePr>
          <p:cNvPr id="11" name="Table 10"/>
          <p:cNvGraphicFramePr>
            <a:graphicFrameLocks noGrp="1"/>
          </p:cNvGraphicFramePr>
          <p:nvPr/>
        </p:nvGraphicFramePr>
        <p:xfrm>
          <a:off x="4038600" y="1198880"/>
          <a:ext cx="4876800" cy="741680"/>
        </p:xfrm>
        <a:graphic>
          <a:graphicData uri="http://schemas.openxmlformats.org/drawingml/2006/table">
            <a:tbl>
              <a:tblPr firstRow="1" bandRow="1">
                <a:tableStyleId>{9DCAF9ED-07DC-4A11-8D7F-57B35C25682E}</a:tableStyleId>
              </a:tblPr>
              <a:tblGrid>
                <a:gridCol w="1625600"/>
                <a:gridCol w="1625600"/>
                <a:gridCol w="1625600"/>
              </a:tblGrid>
              <a:tr h="370840">
                <a:tc>
                  <a:txBody>
                    <a:bodyPr/>
                    <a:lstStyle/>
                    <a:p>
                      <a:endParaRPr lang="en-US" sz="1600" dirty="0"/>
                    </a:p>
                  </a:txBody>
                  <a:tcPr/>
                </a:tc>
                <a:tc>
                  <a:txBody>
                    <a:bodyPr/>
                    <a:lstStyle/>
                    <a:p>
                      <a:r>
                        <a:rPr lang="en-US" sz="1600" dirty="0" smtClean="0"/>
                        <a:t>Inputs</a:t>
                      </a:r>
                      <a:endParaRPr lang="en-US" sz="1600" dirty="0"/>
                    </a:p>
                  </a:txBody>
                  <a:tcPr/>
                </a:tc>
                <a:tc>
                  <a:txBody>
                    <a:bodyPr/>
                    <a:lstStyle/>
                    <a:p>
                      <a:endParaRPr lang="en-US" sz="1600" dirty="0"/>
                    </a:p>
                  </a:txBody>
                  <a:tcPr/>
                </a:tc>
              </a:tr>
              <a:tr h="370840">
                <a:tc>
                  <a:txBody>
                    <a:bodyPr/>
                    <a:lstStyle/>
                    <a:p>
                      <a:endParaRPr lang="en-US" dirty="0"/>
                    </a:p>
                  </a:txBody>
                  <a:tcPr/>
                </a:tc>
                <a:tc>
                  <a:txBody>
                    <a:bodyPr/>
                    <a:lstStyle/>
                    <a:p>
                      <a:endParaRPr lang="en-US" dirty="0"/>
                    </a:p>
                  </a:txBody>
                  <a:tcPr/>
                </a:tc>
                <a:tc>
                  <a:txBody>
                    <a:bodyPr/>
                    <a:lstStyle/>
                    <a:p>
                      <a:endParaRPr lang="en-US" sz="1600" dirty="0">
                        <a:latin typeface="Consolas" pitchFamily="49" charset="0"/>
                      </a:endParaRPr>
                    </a:p>
                  </a:txBody>
                  <a:tcPr/>
                </a:tc>
              </a:tr>
            </a:tbl>
          </a:graphicData>
        </a:graphic>
      </p:graphicFrame>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Run 1, (0,null)</a:t>
            </a:r>
            <a:endParaRPr lang="en-US" dirty="0"/>
          </a:p>
        </p:txBody>
      </p:sp>
      <p:graphicFrame>
        <p:nvGraphicFramePr>
          <p:cNvPr id="11" name="Table 10"/>
          <p:cNvGraphicFramePr>
            <a:graphicFrameLocks noGrp="1"/>
          </p:cNvGraphicFramePr>
          <p:nvPr/>
        </p:nvGraphicFramePr>
        <p:xfrm>
          <a:off x="4038600" y="1198880"/>
          <a:ext cx="4876800" cy="741680"/>
        </p:xfrm>
        <a:graphic>
          <a:graphicData uri="http://schemas.openxmlformats.org/drawingml/2006/table">
            <a:tbl>
              <a:tblPr firstRow="1" bandRow="1">
                <a:tableStyleId>{9DCAF9ED-07DC-4A11-8D7F-57B35C25682E}</a:tableStyleId>
              </a:tblPr>
              <a:tblGrid>
                <a:gridCol w="1625600"/>
                <a:gridCol w="1117600"/>
                <a:gridCol w="2133600"/>
              </a:tblGrid>
              <a:tr h="370840">
                <a:tc>
                  <a:txBody>
                    <a:bodyPr/>
                    <a:lstStyle/>
                    <a:p>
                      <a:endParaRPr lang="en-US" sz="1600" dirty="0"/>
                    </a:p>
                  </a:txBody>
                  <a:tcPr/>
                </a:tc>
                <a:tc>
                  <a:txBody>
                    <a:bodyPr/>
                    <a:lstStyle/>
                    <a:p>
                      <a:r>
                        <a:rPr lang="en-US" sz="1600" dirty="0" smtClean="0"/>
                        <a:t>Inputs</a:t>
                      </a:r>
                      <a:endParaRPr lang="en-US" sz="1600" dirty="0"/>
                    </a:p>
                  </a:txBody>
                  <a:tcPr/>
                </a:tc>
                <a:tc>
                  <a:txBody>
                    <a:bodyPr/>
                    <a:lstStyle/>
                    <a:p>
                      <a:endParaRPr lang="en-US" sz="1600" dirty="0"/>
                    </a:p>
                  </a:txBody>
                  <a:tcPr/>
                </a:tc>
              </a:tr>
              <a:tr h="370840">
                <a:tc>
                  <a:txBody>
                    <a:bodyPr/>
                    <a:lstStyle/>
                    <a:p>
                      <a:endParaRPr lang="en-US" sz="1600" dirty="0">
                        <a:latin typeface="Consolas" pitchFamily="49" charset="0"/>
                      </a:endParaRPr>
                    </a:p>
                  </a:txBody>
                  <a:tcPr/>
                </a:tc>
                <a:tc>
                  <a:txBody>
                    <a:bodyPr/>
                    <a:lstStyle/>
                    <a:p>
                      <a:r>
                        <a:rPr lang="en-US" sz="1600" b="1" dirty="0" smtClean="0">
                          <a:solidFill>
                            <a:srgbClr val="FF0000"/>
                          </a:solidFill>
                          <a:latin typeface="Consolas" pitchFamily="49" charset="0"/>
                        </a:rPr>
                        <a:t>(0,null)</a:t>
                      </a:r>
                      <a:endParaRPr lang="en-US" sz="1600" b="1" dirty="0">
                        <a:solidFill>
                          <a:srgbClr val="FF0000"/>
                        </a:solidFill>
                        <a:latin typeface="Consolas" pitchFamily="49" charset="0"/>
                      </a:endParaRPr>
                    </a:p>
                  </a:txBody>
                  <a:tcPr/>
                </a:tc>
                <a:tc>
                  <a:txBody>
                    <a:bodyPr/>
                    <a:lstStyle/>
                    <a:p>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34" name="Rounded Rectangle 33"/>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35" name="TextBox 34"/>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37" name="Rounded Rectangle 36"/>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38" name="TextBox 37"/>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b="1" dirty="0" err="1" smtClean="0">
                  <a:solidFill>
                    <a:srgbClr val="FF0000"/>
                  </a:solidFill>
                  <a:latin typeface="Consolas" pitchFamily="49" charset="0"/>
                </a:rPr>
                <a:t>int</a:t>
              </a:r>
              <a:r>
                <a:rPr lang="en-US" sz="1400" b="1" dirty="0" smtClean="0">
                  <a:solidFill>
                    <a:srgbClr val="FF0000"/>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Run 1, (0,null)</a:t>
            </a:r>
            <a:endParaRPr lang="en-US" dirty="0"/>
          </a:p>
        </p:txBody>
      </p:sp>
      <p:graphicFrame>
        <p:nvGraphicFramePr>
          <p:cNvPr id="11" name="Table 10"/>
          <p:cNvGraphicFramePr>
            <a:graphicFrameLocks noGrp="1"/>
          </p:cNvGraphicFramePr>
          <p:nvPr/>
        </p:nvGraphicFramePr>
        <p:xfrm>
          <a:off x="4038601" y="1198880"/>
          <a:ext cx="4876800" cy="949960"/>
        </p:xfrm>
        <a:graphic>
          <a:graphicData uri="http://schemas.openxmlformats.org/drawingml/2006/table">
            <a:tbl>
              <a:tblPr firstRow="1" bandRow="1">
                <a:tableStyleId>{9DCAF9ED-07DC-4A11-8D7F-57B35C25682E}</a:tableStyleId>
              </a:tblPr>
              <a:tblGrid>
                <a:gridCol w="1676399"/>
                <a:gridCol w="1143000"/>
                <a:gridCol w="2057401"/>
              </a:tblGrid>
              <a:tr h="370840">
                <a:tc>
                  <a:txBody>
                    <a:bodyPr/>
                    <a:lstStyle/>
                    <a:p>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a:t>
              </a:r>
              <a:r>
                <a:rPr lang="en-US" sz="1400" b="1" dirty="0" smtClean="0">
                  <a:solidFill>
                    <a:srgbClr val="FF0000"/>
                  </a:solidFill>
                  <a:latin typeface="Consolas" pitchFamily="49" charset="0"/>
                </a:rPr>
                <a:t>capacity &lt; 0</a:t>
              </a:r>
              <a:r>
                <a:rPr lang="en-US" sz="1400" dirty="0" smtClean="0">
                  <a:solidFill>
                    <a:schemeClr val="bg1"/>
                  </a:solidFill>
                  <a:latin typeface="Consolas" pitchFamily="49" charset="0"/>
                </a:rPr>
                <a:t>)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a:t>
              </a:r>
              <a:r>
                <a:rPr lang="en-US" sz="1400" b="1" dirty="0" smtClean="0">
                  <a:solidFill>
                    <a:schemeClr val="bg1"/>
                  </a:solidFill>
                  <a:latin typeface="Consolas" pitchFamily="49" charset="0"/>
                </a:rPr>
                <a:t>new </a:t>
              </a:r>
              <a:r>
                <a:rPr lang="en-US" sz="1400" b="1" dirty="0" err="1" smtClean="0">
                  <a:solidFill>
                    <a:schemeClr val="bg1"/>
                  </a:solidFill>
                  <a:latin typeface="Consolas" pitchFamily="49" charset="0"/>
                </a:rPr>
                <a:t>ArrayList</a:t>
              </a:r>
              <a:r>
                <a:rPr lang="en-US" sz="1400" b="1" dirty="0" smtClean="0">
                  <a:solidFill>
                    <a:schemeClr val="bg1"/>
                  </a:solidFill>
                  <a:latin typeface="Consolas" pitchFamily="49" charset="0"/>
                </a:rPr>
                <a:t>(c);</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grpSp>
        <p:nvGrpSpPr>
          <p:cNvPr id="5" name="Group 9"/>
          <p:cNvGrpSpPr/>
          <p:nvPr/>
        </p:nvGrpSpPr>
        <p:grpSpPr>
          <a:xfrm>
            <a:off x="3429000" y="3962400"/>
            <a:ext cx="2057400" cy="609600"/>
            <a:chOff x="4572000" y="2362200"/>
            <a:chExt cx="2057400" cy="609600"/>
          </a:xfrm>
        </p:grpSpPr>
        <p:sp>
          <p:nvSpPr>
            <p:cNvPr id="17" name="Rounded Rectangle 16"/>
            <p:cNvSpPr/>
            <p:nvPr/>
          </p:nvSpPr>
          <p:spPr bwMode="auto">
            <a:xfrm>
              <a:off x="4572000" y="2496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8" name="TextBox 17"/>
            <p:cNvSpPr txBox="1"/>
            <p:nvPr/>
          </p:nvSpPr>
          <p:spPr>
            <a:xfrm>
              <a:off x="4572001" y="2362200"/>
              <a:ext cx="1981199" cy="52322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c &lt; 0   </a:t>
              </a:r>
              <a:r>
                <a:rPr lang="en-US" sz="1400" dirty="0" smtClean="0">
                  <a:solidFill>
                    <a:schemeClr val="bg1"/>
                  </a:solidFill>
                  <a:latin typeface="Consolas" pitchFamily="49" charset="0"/>
                  <a:sym typeface="Wingdings" pitchFamily="2" charset="2"/>
                </a:rPr>
                <a:t></a:t>
              </a:r>
              <a:r>
                <a:rPr lang="en-US" sz="1400" dirty="0" smtClean="0">
                  <a:solidFill>
                    <a:schemeClr val="bg1"/>
                  </a:solidFill>
                  <a:latin typeface="Consolas" pitchFamily="49" charset="0"/>
                </a:rPr>
                <a:t>  false</a:t>
              </a:r>
            </a:p>
          </p:txBody>
        </p:sp>
      </p:gr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Run 1, (0,null)</a:t>
            </a:r>
            <a:endParaRPr lang="en-US" dirty="0"/>
          </a:p>
        </p:txBody>
      </p:sp>
      <p:graphicFrame>
        <p:nvGraphicFramePr>
          <p:cNvPr id="11" name="Table 10"/>
          <p:cNvGraphicFramePr>
            <a:graphicFrameLocks noGrp="1"/>
          </p:cNvGraphicFramePr>
          <p:nvPr/>
        </p:nvGraphicFramePr>
        <p:xfrm>
          <a:off x="4038600" y="1198880"/>
          <a:ext cx="4876800" cy="949960"/>
        </p:xfrm>
        <a:graphic>
          <a:graphicData uri="http://schemas.openxmlformats.org/drawingml/2006/table">
            <a:tbl>
              <a:tblPr firstRow="1" bandRow="1">
                <a:tableStyleId>{9DCAF9ED-07DC-4A11-8D7F-57B35C25682E}</a:tableStyleId>
              </a:tblPr>
              <a:tblGrid>
                <a:gridCol w="1625600"/>
                <a:gridCol w="1193800"/>
                <a:gridCol w="2057400"/>
              </a:tblGrid>
              <a:tr h="370840">
                <a:tc>
                  <a:txBody>
                    <a:bodyPr/>
                    <a:lstStyle/>
                    <a:p>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a:t>
              </a:r>
              <a:r>
                <a:rPr lang="en-US" sz="1400" b="1" dirty="0" smtClean="0">
                  <a:solidFill>
                    <a:srgbClr val="FF0000"/>
                  </a:solidFill>
                  <a:latin typeface="Consolas" pitchFamily="49" charset="0"/>
                </a:rPr>
                <a:t>count == </a:t>
              </a:r>
              <a:r>
                <a:rPr lang="en-US" sz="1400" b="1" dirty="0" err="1" smtClean="0">
                  <a:solidFill>
                    <a:srgbClr val="FF0000"/>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grpSp>
        <p:nvGrpSpPr>
          <p:cNvPr id="5" name="Group 18"/>
          <p:cNvGrpSpPr/>
          <p:nvPr/>
        </p:nvGrpSpPr>
        <p:grpSpPr>
          <a:xfrm>
            <a:off x="3124200" y="5029200"/>
            <a:ext cx="2057400" cy="738664"/>
            <a:chOff x="4572000" y="2362200"/>
            <a:chExt cx="2057400" cy="738664"/>
          </a:xfrm>
        </p:grpSpPr>
        <p:sp>
          <p:nvSpPr>
            <p:cNvPr id="17" name="Rounded Rectangle 16"/>
            <p:cNvSpPr/>
            <p:nvPr/>
          </p:nvSpPr>
          <p:spPr bwMode="auto">
            <a:xfrm>
              <a:off x="4572000" y="2496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8" name="TextBox 17"/>
            <p:cNvSpPr txBox="1"/>
            <p:nvPr/>
          </p:nvSpPr>
          <p:spPr>
            <a:xfrm>
              <a:off x="4572001" y="2362200"/>
              <a:ext cx="1981199" cy="738664"/>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0 == c  </a:t>
              </a:r>
              <a:r>
                <a:rPr lang="en-US" sz="1400" dirty="0" smtClean="0">
                  <a:solidFill>
                    <a:schemeClr val="bg1"/>
                  </a:solidFill>
                  <a:latin typeface="Consolas" pitchFamily="49" charset="0"/>
                  <a:sym typeface="Wingdings" pitchFamily="2" charset="2"/>
                </a:rPr>
                <a:t></a:t>
              </a:r>
              <a:r>
                <a:rPr lang="en-US" sz="1400" dirty="0" smtClean="0">
                  <a:solidFill>
                    <a:schemeClr val="bg1"/>
                  </a:solidFill>
                  <a:latin typeface="Consolas" pitchFamily="49" charset="0"/>
                </a:rPr>
                <a:t>  true</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Run 1, (0,null)</a:t>
            </a:r>
            <a:endParaRPr lang="en-US" dirty="0"/>
          </a:p>
        </p:txBody>
      </p:sp>
      <p:graphicFrame>
        <p:nvGraphicFramePr>
          <p:cNvPr id="11" name="Table 10"/>
          <p:cNvGraphicFramePr>
            <a:graphicFrameLocks noGrp="1"/>
          </p:cNvGraphicFramePr>
          <p:nvPr/>
        </p:nvGraphicFramePr>
        <p:xfrm>
          <a:off x="4038600" y="1198880"/>
          <a:ext cx="4876800" cy="949960"/>
        </p:xfrm>
        <a:graphic>
          <a:graphicData uri="http://schemas.openxmlformats.org/drawingml/2006/table">
            <a:tbl>
              <a:tblPr firstRow="1" bandRow="1">
                <a:tableStyleId>{9DCAF9ED-07DC-4A11-8D7F-57B35C25682E}</a:tableStyleId>
              </a:tblPr>
              <a:tblGrid>
                <a:gridCol w="1625600"/>
                <a:gridCol w="1193800"/>
                <a:gridCol w="2057400"/>
              </a:tblGrid>
              <a:tr h="370840">
                <a:tc>
                  <a:txBody>
                    <a:bodyPr/>
                    <a:lstStyle/>
                    <a:p>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a:t>
              </a:r>
              <a:r>
                <a:rPr lang="en-US" sz="1400" b="1" dirty="0" smtClean="0">
                  <a:solidFill>
                    <a:srgbClr val="FF0000"/>
                  </a:solidFill>
                  <a:latin typeface="Consolas" pitchFamily="49" charset="0"/>
                </a:rPr>
                <a:t>list[0] == item</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grpSp>
        <p:nvGrpSpPr>
          <p:cNvPr id="5" name="Group 18"/>
          <p:cNvGrpSpPr/>
          <p:nvPr/>
        </p:nvGrpSpPr>
        <p:grpSpPr>
          <a:xfrm>
            <a:off x="3581400" y="2209800"/>
            <a:ext cx="2438400" cy="738664"/>
            <a:chOff x="4572000" y="2362200"/>
            <a:chExt cx="2057400" cy="738664"/>
          </a:xfrm>
        </p:grpSpPr>
        <p:sp>
          <p:nvSpPr>
            <p:cNvPr id="17" name="Rounded Rectangle 16"/>
            <p:cNvSpPr/>
            <p:nvPr/>
          </p:nvSpPr>
          <p:spPr bwMode="auto">
            <a:xfrm>
              <a:off x="4572000" y="2496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8" name="TextBox 17"/>
            <p:cNvSpPr txBox="1"/>
            <p:nvPr/>
          </p:nvSpPr>
          <p:spPr>
            <a:xfrm>
              <a:off x="4572001" y="2362200"/>
              <a:ext cx="1981199" cy="738664"/>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item == item  </a:t>
              </a:r>
              <a:r>
                <a:rPr lang="en-US" sz="1400" dirty="0" smtClean="0">
                  <a:solidFill>
                    <a:schemeClr val="bg1"/>
                  </a:solidFill>
                  <a:latin typeface="Consolas" pitchFamily="49" charset="0"/>
                  <a:sym typeface="Wingdings" pitchFamily="2" charset="2"/>
                </a:rPr>
                <a:t></a:t>
              </a:r>
              <a:r>
                <a:rPr lang="en-US" sz="1400" dirty="0" smtClean="0">
                  <a:solidFill>
                    <a:schemeClr val="bg1"/>
                  </a:solidFill>
                  <a:latin typeface="Consolas" pitchFamily="49" charset="0"/>
                </a:rPr>
                <a:t>  true</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
        <p:nvSpPr>
          <p:cNvPr id="14" name="TextBox 13"/>
          <p:cNvSpPr txBox="1"/>
          <p:nvPr/>
        </p:nvSpPr>
        <p:spPr>
          <a:xfrm>
            <a:off x="4191000" y="3200400"/>
            <a:ext cx="3724096" cy="1477328"/>
          </a:xfrm>
          <a:prstGeom prst="rect">
            <a:avLst/>
          </a:prstGeom>
          <a:noFill/>
        </p:spPr>
        <p:txBody>
          <a:bodyPr wrap="none" rtlCol="0">
            <a:spAutoFit/>
          </a:bodyPr>
          <a:lstStyle/>
          <a:p>
            <a:r>
              <a:rPr lang="en-US" dirty="0" smtClean="0"/>
              <a:t>This is a </a:t>
            </a:r>
            <a:r>
              <a:rPr lang="en-US" i="1" dirty="0" smtClean="0"/>
              <a:t>tautology</a:t>
            </a:r>
            <a:r>
              <a:rPr lang="en-US" dirty="0" smtClean="0"/>
              <a:t>, </a:t>
            </a:r>
          </a:p>
          <a:p>
            <a:r>
              <a:rPr lang="en-US" dirty="0" smtClean="0"/>
              <a:t>i.e. a constraint that is always true,</a:t>
            </a:r>
          </a:p>
          <a:p>
            <a:r>
              <a:rPr lang="en-US" dirty="0" smtClean="0"/>
              <a:t>regardless of the chosen values.</a:t>
            </a:r>
          </a:p>
          <a:p>
            <a:endParaRPr lang="en-US" dirty="0" smtClean="0"/>
          </a:p>
          <a:p>
            <a:r>
              <a:rPr lang="en-US" dirty="0" smtClean="0"/>
              <a:t>We can ignore </a:t>
            </a:r>
            <a:r>
              <a:rPr lang="en-US" smtClean="0"/>
              <a:t>such constraints.</a:t>
            </a:r>
            <a:endParaRPr lang="en-US" dirty="0" smtClean="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SR_PPT template_07_light">
  <a:themeElements>
    <a:clrScheme name="MSR 2007">
      <a:dk1>
        <a:srgbClr val="000000"/>
      </a:dk1>
      <a:lt1>
        <a:srgbClr val="FFFFFF"/>
      </a:lt1>
      <a:dk2>
        <a:srgbClr val="3F3F3F"/>
      </a:dk2>
      <a:lt2>
        <a:srgbClr val="FFFFFF"/>
      </a:lt2>
      <a:accent1>
        <a:srgbClr val="FFDF79"/>
      </a:accent1>
      <a:accent2>
        <a:srgbClr val="5782B5"/>
      </a:accent2>
      <a:accent3>
        <a:srgbClr val="E28A54"/>
      </a:accent3>
      <a:accent4>
        <a:srgbClr val="94D850"/>
      </a:accent4>
      <a:accent5>
        <a:srgbClr val="FFA94B"/>
      </a:accent5>
      <a:accent6>
        <a:srgbClr val="9047B9"/>
      </a:accent6>
      <a:hlink>
        <a:srgbClr val="009ED6"/>
      </a:hlink>
      <a:folHlink>
        <a:srgbClr val="DDD819"/>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dirty="0" err="1" smtClean="0">
            <a:solidFill>
              <a:schemeClr val="bg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E3074916C7A05429E3860C96E939D68" ma:contentTypeVersion="3" ma:contentTypeDescription="Create a new document." ma:contentTypeScope="" ma:versionID="2f9d0a3e4dab1dbcfa92ef49294c9fd6">
  <xsd:schema xmlns:xsd="http://www.w3.org/2001/XMLSchema" xmlns:p="http://schemas.microsoft.com/office/2006/metadata/properties" targetNamespace="http://schemas.microsoft.com/office/2006/metadata/properties" ma:root="true" ma:fieldsID="1767b50499e116a953c72fb09f4df49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E7F898CC-13F8-471E-88EA-EFAA80FECF4A}">
  <ds:schemaRefs>
    <ds:schemaRef ds:uri="http://schemas.microsoft.com/sharepoint/v3/contenttype/forms"/>
  </ds:schemaRefs>
</ds:datastoreItem>
</file>

<file path=customXml/itemProps2.xml><?xml version="1.0" encoding="utf-8"?>
<ds:datastoreItem xmlns:ds="http://schemas.openxmlformats.org/officeDocument/2006/customXml" ds:itemID="{D9F50A16-2F0A-48CD-98C8-4E4AE3627974}">
  <ds:schemaRefs>
    <ds:schemaRef ds:uri="http://schemas.microsoft.com/office/2006/metadata/properties"/>
  </ds:schemaRefs>
</ds:datastoreItem>
</file>

<file path=customXml/itemProps3.xml><?xml version="1.0" encoding="utf-8"?>
<ds:datastoreItem xmlns:ds="http://schemas.openxmlformats.org/officeDocument/2006/customXml" ds:itemID="{C609024F-16CA-4CA6-95A1-D32F69EDB8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8959</TotalTime>
  <Words>1468</Words>
  <Application>Microsoft Office PowerPoint</Application>
  <PresentationFormat>On-screen Show (4:3)</PresentationFormat>
  <Paragraphs>555</Paragraphs>
  <Slides>31</Slides>
  <Notes>2</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MSR_PPT template_07_light</vt:lpstr>
      <vt:lpstr>Slide 1</vt:lpstr>
      <vt:lpstr>What is Pex</vt:lpstr>
      <vt:lpstr>ArrayList: The Spec</vt:lpstr>
      <vt:lpstr>ArrayList: AddItem Test</vt:lpstr>
      <vt:lpstr>ArrayList: Starting Pex…</vt:lpstr>
      <vt:lpstr>ArrayList: Run 1, (0,null)</vt:lpstr>
      <vt:lpstr>ArrayList: Run 1, (0,null)</vt:lpstr>
      <vt:lpstr>ArrayList: Run 1, (0,null)</vt:lpstr>
      <vt:lpstr>ArrayList: Run 1, (0,null)</vt:lpstr>
      <vt:lpstr>ArrayList: Picking the next branch to cover</vt:lpstr>
      <vt:lpstr>ArrayList: Solve constraints using SMT solver</vt:lpstr>
      <vt:lpstr>ArrayList: Run 2, (1, null)</vt:lpstr>
      <vt:lpstr>ArrayList: Pick new branch</vt:lpstr>
      <vt:lpstr>ArrayList: Run 3, (-1, null)</vt:lpstr>
      <vt:lpstr>ArrayList: Run 3, (-1, null)</vt:lpstr>
      <vt:lpstr>ArrayList: Run 3, (-1, null)</vt:lpstr>
      <vt:lpstr>Slide 17</vt:lpstr>
      <vt:lpstr>Z3 &amp; Test case generation</vt:lpstr>
      <vt:lpstr>White box testing in practice</vt:lpstr>
      <vt:lpstr>White box testing in practice</vt:lpstr>
      <vt:lpstr>Slide 21</vt:lpstr>
      <vt:lpstr>Slide 22</vt:lpstr>
      <vt:lpstr>Slide 23</vt:lpstr>
      <vt:lpstr>Slide 24</vt:lpstr>
      <vt:lpstr>Slide 25</vt:lpstr>
      <vt:lpstr>Slide 26</vt:lpstr>
      <vt:lpstr>Slide 27</vt:lpstr>
      <vt:lpstr>Slide 28</vt:lpstr>
      <vt:lpstr>Constraint Solving: Preprocessing</vt:lpstr>
      <vt:lpstr>Constraint Solving: Z3</vt:lpstr>
      <vt:lpstr>Monitoring by Code Instrumentation</vt:lpstr>
    </vt:vector>
  </TitlesOfParts>
  <Manager>&lt;Content Manager Name Here&gt;</Manager>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Z3: An Efficient SMT Solver</dc:title>
  <dc:subject>TACAS 2008</dc:subject>
  <dc:creator>Leonardo de Moura</dc:creator>
  <cp:keywords>Z3, SMT, Theorem Proving, Decision Procedures, SAT, Verification</cp:keywords>
  <cp:lastModifiedBy>Nikolaj Bjorner</cp:lastModifiedBy>
  <cp:revision>172</cp:revision>
  <dcterms:created xsi:type="dcterms:W3CDTF">2007-07-26T21:26:45Z</dcterms:created>
  <dcterms:modified xsi:type="dcterms:W3CDTF">2008-08-01T23:53:32Z</dcterms:modified>
  <cp:category>Tool Description</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0x0101006E3074916C7A05429E3860C96E939D68</vt:lpwstr>
  </property>
</Properties>
</file>