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80" r:id="rId4"/>
  </p:sldMasterIdLst>
  <p:notesMasterIdLst>
    <p:notesMasterId r:id="rId48"/>
  </p:notesMasterIdLst>
  <p:handoutMasterIdLst>
    <p:handoutMasterId r:id="rId49"/>
  </p:handoutMasterIdLst>
  <p:sldIdLst>
    <p:sldId id="343" r:id="rId5"/>
    <p:sldId id="361" r:id="rId6"/>
    <p:sldId id="345" r:id="rId7"/>
    <p:sldId id="346" r:id="rId8"/>
    <p:sldId id="347" r:id="rId9"/>
    <p:sldId id="348" r:id="rId10"/>
    <p:sldId id="349" r:id="rId11"/>
    <p:sldId id="350" r:id="rId12"/>
    <p:sldId id="351" r:id="rId13"/>
    <p:sldId id="352" r:id="rId14"/>
    <p:sldId id="353" r:id="rId15"/>
    <p:sldId id="354" r:id="rId16"/>
    <p:sldId id="355" r:id="rId17"/>
    <p:sldId id="356" r:id="rId18"/>
    <p:sldId id="357" r:id="rId19"/>
    <p:sldId id="358" r:id="rId20"/>
    <p:sldId id="359" r:id="rId21"/>
    <p:sldId id="360" r:id="rId22"/>
    <p:sldId id="363" r:id="rId23"/>
    <p:sldId id="364" r:id="rId24"/>
    <p:sldId id="365" r:id="rId25"/>
    <p:sldId id="366" r:id="rId26"/>
    <p:sldId id="367" r:id="rId27"/>
    <p:sldId id="368" r:id="rId28"/>
    <p:sldId id="369" r:id="rId29"/>
    <p:sldId id="370" r:id="rId30"/>
    <p:sldId id="371" r:id="rId31"/>
    <p:sldId id="372" r:id="rId32"/>
    <p:sldId id="373" r:id="rId33"/>
    <p:sldId id="376" r:id="rId34"/>
    <p:sldId id="377" r:id="rId35"/>
    <p:sldId id="374" r:id="rId36"/>
    <p:sldId id="375" r:id="rId37"/>
    <p:sldId id="378" r:id="rId38"/>
    <p:sldId id="379" r:id="rId39"/>
    <p:sldId id="380" r:id="rId40"/>
    <p:sldId id="381" r:id="rId41"/>
    <p:sldId id="383" r:id="rId42"/>
    <p:sldId id="384" r:id="rId43"/>
    <p:sldId id="385" r:id="rId44"/>
    <p:sldId id="386" r:id="rId45"/>
    <p:sldId id="387" r:id="rId46"/>
    <p:sldId id="388" r:id="rId47"/>
  </p:sldIdLst>
  <p:sldSz cx="9144000" cy="6858000" type="screen4x3"/>
  <p:notesSz cx="7137400" cy="94234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42E6"/>
    <a:srgbClr val="FFCD2D"/>
    <a:srgbClr val="F1C283"/>
    <a:srgbClr val="CE7E5A"/>
    <a:srgbClr val="CF6A3D"/>
    <a:srgbClr val="D1943B"/>
    <a:srgbClr val="F8F57B"/>
    <a:srgbClr val="D5B953"/>
    <a:srgbClr val="B87DF3"/>
    <a:srgbClr val="F4A234"/>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640" autoAdjust="0"/>
    <p:restoredTop sz="94684" autoAdjust="0"/>
  </p:normalViewPr>
  <p:slideViewPr>
    <p:cSldViewPr snapToGrid="0">
      <p:cViewPr varScale="1">
        <p:scale>
          <a:sx n="79" d="100"/>
          <a:sy n="79" d="100"/>
        </p:scale>
        <p:origin x="-190" y="-90"/>
      </p:cViewPr>
      <p:guideLst>
        <p:guide orient="horz" pos="146"/>
        <p:guide orient="horz" pos="889"/>
        <p:guide orient="horz" pos="1490"/>
        <p:guide orient="horz"/>
        <p:guide orient="horz" pos="1200"/>
        <p:guide orient="horz" pos="2737"/>
        <p:guide pos="2880"/>
        <p:guide pos="250"/>
        <p:guide pos="455"/>
        <p:guide pos="5520"/>
        <p:guide pos="863"/>
        <p:guide pos="52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88" d="100"/>
          <a:sy n="88" d="100"/>
        </p:scale>
        <p:origin x="-3179" y="-82"/>
      </p:cViewPr>
      <p:guideLst>
        <p:guide orient="horz" pos="2968"/>
        <p:guide pos="2248"/>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92873" cy="471170"/>
          </a:xfrm>
          <a:prstGeom prst="rect">
            <a:avLst/>
          </a:prstGeom>
        </p:spPr>
        <p:txBody>
          <a:bodyPr vert="horz" lIns="94631" tIns="47316" rIns="94631" bIns="47316" rtlCol="0"/>
          <a:lstStyle>
            <a:lvl1pPr algn="l">
              <a:defRPr sz="1200"/>
            </a:lvl1pPr>
          </a:lstStyle>
          <a:p>
            <a:endParaRPr lang="en-US" dirty="0"/>
          </a:p>
        </p:txBody>
      </p:sp>
      <p:sp>
        <p:nvSpPr>
          <p:cNvPr id="3" name="Date Placeholder 2"/>
          <p:cNvSpPr>
            <a:spLocks noGrp="1"/>
          </p:cNvSpPr>
          <p:nvPr>
            <p:ph type="dt" sz="quarter" idx="1"/>
          </p:nvPr>
        </p:nvSpPr>
        <p:spPr>
          <a:xfrm>
            <a:off x="4042875" y="0"/>
            <a:ext cx="3092873" cy="471170"/>
          </a:xfrm>
          <a:prstGeom prst="rect">
            <a:avLst/>
          </a:prstGeom>
        </p:spPr>
        <p:txBody>
          <a:bodyPr vert="horz" lIns="94631" tIns="47316" rIns="94631" bIns="47316" rtlCol="0"/>
          <a:lstStyle>
            <a:lvl1pPr algn="r">
              <a:defRPr sz="1200"/>
            </a:lvl1pPr>
          </a:lstStyle>
          <a:p>
            <a:fld id="{1C3F5198-D814-4F07-A84F-942E63C84983}" type="datetimeFigureOut">
              <a:rPr lang="en-US" smtClean="0"/>
              <a:pPr/>
              <a:t>8/4/2008</a:t>
            </a:fld>
            <a:endParaRPr lang="en-US"/>
          </a:p>
        </p:txBody>
      </p:sp>
      <p:sp>
        <p:nvSpPr>
          <p:cNvPr id="4" name="Footer Placeholder 3"/>
          <p:cNvSpPr>
            <a:spLocks noGrp="1"/>
          </p:cNvSpPr>
          <p:nvPr>
            <p:ph type="ftr" sz="quarter" idx="2"/>
          </p:nvPr>
        </p:nvSpPr>
        <p:spPr>
          <a:xfrm>
            <a:off x="0" y="8950595"/>
            <a:ext cx="6502964" cy="471170"/>
          </a:xfrm>
          <a:prstGeom prst="rect">
            <a:avLst/>
          </a:prstGeom>
        </p:spPr>
        <p:txBody>
          <a:bodyPr vert="horz" lIns="94631" tIns="47316" rIns="94631" bIns="47316" rtlCol="0" anchor="b"/>
          <a:lstStyle>
            <a:lvl1pPr algn="l">
              <a:defRPr sz="1200"/>
            </a:lvl1p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502964" y="8950595"/>
            <a:ext cx="632784" cy="471170"/>
          </a:xfrm>
          <a:prstGeom prst="rect">
            <a:avLst/>
          </a:prstGeom>
        </p:spPr>
        <p:txBody>
          <a:bodyPr vert="horz" lIns="94631" tIns="47316" rIns="94631" bIns="47316" rtlCol="0" anchor="b"/>
          <a:lstStyle>
            <a:lvl1pPr algn="r">
              <a:defRPr sz="1200"/>
            </a:lvl1pPr>
          </a:lstStyle>
          <a:p>
            <a:fld id="{8980CB99-47E3-46F4-AAEB-3919FBEFC014}"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92873" cy="471170"/>
          </a:xfrm>
          <a:prstGeom prst="rect">
            <a:avLst/>
          </a:prstGeom>
        </p:spPr>
        <p:txBody>
          <a:bodyPr vert="horz" lIns="94631" tIns="47316" rIns="94631" bIns="47316" rtlCol="0"/>
          <a:lstStyle>
            <a:lvl1pPr algn="l">
              <a:defRPr sz="1200"/>
            </a:lvl1pPr>
          </a:lstStyle>
          <a:p>
            <a:endParaRPr lang="en-US"/>
          </a:p>
        </p:txBody>
      </p:sp>
      <p:sp>
        <p:nvSpPr>
          <p:cNvPr id="3" name="Date Placeholder 2"/>
          <p:cNvSpPr>
            <a:spLocks noGrp="1"/>
          </p:cNvSpPr>
          <p:nvPr>
            <p:ph type="dt" idx="1"/>
          </p:nvPr>
        </p:nvSpPr>
        <p:spPr>
          <a:xfrm>
            <a:off x="4042875" y="0"/>
            <a:ext cx="3092873" cy="471170"/>
          </a:xfrm>
          <a:prstGeom prst="rect">
            <a:avLst/>
          </a:prstGeom>
        </p:spPr>
        <p:txBody>
          <a:bodyPr vert="horz" lIns="94631" tIns="47316" rIns="94631" bIns="47316" rtlCol="0"/>
          <a:lstStyle>
            <a:lvl1pPr algn="r">
              <a:defRPr sz="1200"/>
            </a:lvl1pPr>
          </a:lstStyle>
          <a:p>
            <a:fld id="{7C3FBCD4-166E-446F-AF18-7D4A0CF9AEF6}" type="datetimeFigureOut">
              <a:rPr lang="en-US" smtClean="0"/>
              <a:pPr/>
              <a:t>8/4/2008</a:t>
            </a:fld>
            <a:endParaRPr lang="en-US"/>
          </a:p>
        </p:txBody>
      </p:sp>
      <p:sp>
        <p:nvSpPr>
          <p:cNvPr id="4" name="Slide Image Placeholder 3"/>
          <p:cNvSpPr>
            <a:spLocks noGrp="1" noRot="1" noChangeAspect="1"/>
          </p:cNvSpPr>
          <p:nvPr>
            <p:ph type="sldImg" idx="2"/>
          </p:nvPr>
        </p:nvSpPr>
        <p:spPr>
          <a:xfrm>
            <a:off x="1212850" y="706438"/>
            <a:ext cx="4711700" cy="3533775"/>
          </a:xfrm>
          <a:prstGeom prst="rect">
            <a:avLst/>
          </a:prstGeom>
          <a:noFill/>
          <a:ln w="12700">
            <a:solidFill>
              <a:prstClr val="black"/>
            </a:solidFill>
          </a:ln>
        </p:spPr>
        <p:txBody>
          <a:bodyPr vert="horz" lIns="94631" tIns="47316" rIns="94631" bIns="47316" rtlCol="0" anchor="ctr"/>
          <a:lstStyle/>
          <a:p>
            <a:endParaRPr lang="en-US"/>
          </a:p>
        </p:txBody>
      </p:sp>
      <p:sp>
        <p:nvSpPr>
          <p:cNvPr id="5" name="Notes Placeholder 4"/>
          <p:cNvSpPr>
            <a:spLocks noGrp="1"/>
          </p:cNvSpPr>
          <p:nvPr>
            <p:ph type="body" sz="quarter" idx="3"/>
          </p:nvPr>
        </p:nvSpPr>
        <p:spPr>
          <a:xfrm>
            <a:off x="713740" y="4476115"/>
            <a:ext cx="5709920" cy="4240530"/>
          </a:xfrm>
          <a:prstGeom prst="rect">
            <a:avLst/>
          </a:prstGeom>
        </p:spPr>
        <p:txBody>
          <a:bodyPr vert="horz" lIns="94631" tIns="47316" rIns="94631" bIns="4731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950595"/>
            <a:ext cx="6423660" cy="471170"/>
          </a:xfrm>
          <a:prstGeom prst="rect">
            <a:avLst/>
          </a:prstGeom>
        </p:spPr>
        <p:txBody>
          <a:bodyPr vert="horz" lIns="94631" tIns="47316" rIns="94631" bIns="47316" rtlCol="0" anchor="b"/>
          <a:lstStyle>
            <a:lvl1pPr algn="l">
              <a:defRPr sz="500">
                <a:latin typeface="Segoe" pitchFamily="34" charset="0"/>
              </a:defRPr>
            </a:lvl1p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423660" y="8950595"/>
            <a:ext cx="712088" cy="471170"/>
          </a:xfrm>
          <a:prstGeom prst="rect">
            <a:avLst/>
          </a:prstGeom>
        </p:spPr>
        <p:txBody>
          <a:bodyPr vert="horz" lIns="94631" tIns="47316" rIns="94631" bIns="47316" rtlCol="0" anchor="b"/>
          <a:lstStyle>
            <a:lvl1pPr algn="r">
              <a:defRPr sz="1200"/>
            </a:lvl1pPr>
          </a:lstStyle>
          <a:p>
            <a:fld id="{8B263312-38AA-4E1E-B2B5-0F8F122B24F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2313" y="1905000"/>
            <a:ext cx="7690115"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rgbClr val="0085C0"/>
                    </a:gs>
                    <a:gs pos="68000">
                      <a:srgbClr val="0070C0"/>
                    </a:gs>
                  </a:gsLst>
                  <a:lin ang="5400000" scaled="1"/>
                  <a:tileRect/>
                </a:gradFill>
                <a:effectLst>
                  <a:outerShdw blurRad="50800" dist="38100" dir="2700000" algn="tl" rotWithShape="0">
                    <a:prstClr val="black">
                      <a:alpha val="17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722312" y="4344458"/>
            <a:ext cx="7690116" cy="473207"/>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2777" rtl="0" eaLnBrk="0" fontAlgn="base" hangingPunct="0">
              <a:lnSpc>
                <a:spcPct val="90000"/>
              </a:lnSpc>
              <a:spcBef>
                <a:spcPct val="0"/>
              </a:spcBef>
              <a:spcAft>
                <a:spcPct val="0"/>
              </a:spcAft>
              <a:buClr>
                <a:schemeClr val="tx2"/>
              </a:buClr>
              <a:buSzPct val="95000"/>
              <a:buFont typeface="Wingdings" pitchFamily="2" charset="2"/>
              <a:buNone/>
              <a:defRPr lang="en-US" sz="3400" dirty="0">
                <a:solidFill>
                  <a:schemeClr val="accent2"/>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6" name="Picture 5" descr="top_banner.png"/>
          <p:cNvPicPr>
            <a:picLocks noChangeAspect="1"/>
          </p:cNvPicPr>
          <p:nvPr userDrawn="1"/>
        </p:nvPicPr>
        <p:blipFill>
          <a:blip r:embed="rId2"/>
          <a:stretch>
            <a:fillRect/>
          </a:stretch>
        </p:blipFill>
        <p:spPr>
          <a:xfrm>
            <a:off x="571" y="0"/>
            <a:ext cx="9142858" cy="1031746"/>
          </a:xfrm>
          <a:prstGeom prst="rect">
            <a:avLst/>
          </a:prstGeom>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userDrawn="1"/>
        </p:nvSpPr>
        <p:spPr>
          <a:xfrm>
            <a:off x="920226" y="2365376"/>
            <a:ext cx="7303549" cy="1000274"/>
          </a:xfrm>
          <a:prstGeom prst="rect">
            <a:avLst/>
          </a:prstGeom>
          <a:noFill/>
        </p:spPr>
        <p:txBody>
          <a:bodyPr wrap="none" lIns="76197" tIns="38098" rIns="76197" bIns="38098" rtlCol="0">
            <a:spAutoFit/>
          </a:bodyPr>
          <a:lstStyle/>
          <a:p>
            <a:r>
              <a:rPr lang="en-US" sz="6000" baseline="0" dirty="0" smtClean="0">
                <a:solidFill>
                  <a:schemeClr val="bg1"/>
                </a:solidFill>
              </a:rPr>
              <a:t>WALK-IN GOES HERE</a:t>
            </a:r>
            <a:endParaRPr lang="en-US" sz="6000" dirty="0">
              <a:solidFill>
                <a:schemeClr val="bg1"/>
              </a:solidFill>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2"/>
            <a:ext cx="8382000" cy="221086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2"/>
            <a:ext cx="8382000" cy="221086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tx1"/>
        </a:solidFill>
        <a:effectLst/>
      </p:bgPr>
    </p:bg>
    <p:spTree>
      <p:nvGrpSpPr>
        <p:cNvPr id="1" name=""/>
        <p:cNvGrpSpPr/>
        <p:nvPr/>
      </p:nvGrpSpPr>
      <p:grpSpPr>
        <a:xfrm>
          <a:off x="0" y="0"/>
          <a:ext cx="0" cy="0"/>
          <a:chOff x="0" y="0"/>
          <a:chExt cx="0" cy="0"/>
        </a:xfrm>
      </p:grpSpPr>
      <p:pic>
        <p:nvPicPr>
          <p:cNvPr id="5" name="Picture 4" descr="top_banner.png"/>
          <p:cNvPicPr>
            <a:picLocks noChangeAspect="1"/>
          </p:cNvPicPr>
          <p:nvPr userDrawn="1"/>
        </p:nvPicPr>
        <p:blipFill>
          <a:blip r:embed="rId2"/>
          <a:stretch>
            <a:fillRect/>
          </a:stretch>
        </p:blipFill>
        <p:spPr>
          <a:xfrm>
            <a:off x="0" y="0"/>
            <a:ext cx="9142858" cy="1031746"/>
          </a:xfrm>
          <a:prstGeom prst="rect">
            <a:avLst/>
          </a:prstGeom>
        </p:spPr>
      </p:pic>
      <p:sp>
        <p:nvSpPr>
          <p:cNvPr id="2" name="Title 1"/>
          <p:cNvSpPr>
            <a:spLocks noGrp="1"/>
          </p:cNvSpPr>
          <p:nvPr>
            <p:ph type="ctrTitle"/>
          </p:nvPr>
        </p:nvSpPr>
        <p:spPr>
          <a:xfrm>
            <a:off x="722313" y="2365375"/>
            <a:ext cx="7690115" cy="750205"/>
          </a:xfrm>
          <a:noFill/>
          <a:ln w="9525">
            <a:noFill/>
            <a:miter lim="800000"/>
            <a:headEnd/>
            <a:tailEnd/>
          </a:ln>
        </p:spPr>
        <p:txBody>
          <a:bodyPr vert="horz" wrap="square" lIns="0" tIns="0" rIns="0" bIns="0" numCol="1" rtlCol="0"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kern="1200" cap="none" spc="-300" dirty="0">
                <a:ln w="3175">
                  <a:noFill/>
                </a:ln>
                <a:gradFill flip="none" rotWithShape="1">
                  <a:gsLst>
                    <a:gs pos="28000">
                      <a:srgbClr val="0085C0"/>
                    </a:gs>
                    <a:gs pos="68000">
                      <a:srgbClr val="0070C0"/>
                    </a:gs>
                  </a:gsLst>
                  <a:lin ang="5400000" scaled="1"/>
                  <a:tileRect/>
                </a:gradFill>
                <a:effectLst>
                  <a:outerShdw blurRad="50800" dist="38100" dir="2700000" algn="tl" rotWithShape="0">
                    <a:prstClr val="black">
                      <a:alpha val="17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722313" y="4344458"/>
            <a:ext cx="7043208" cy="473207"/>
          </a:xfrm>
          <a:noFill/>
          <a:ln w="9525">
            <a:noFill/>
            <a:miter lim="800000"/>
            <a:headEnd/>
            <a:tailEnd/>
          </a:ln>
        </p:spPr>
        <p:txBody>
          <a:bodyPr vert="horz" wrap="square" lIns="0" tIns="0" rIns="0" bIns="0" numCol="1" rtlCol="0" anchor="b" anchorCtr="0" compatLnSpc="1">
            <a:prstTxWarp prst="textNoShape">
              <a:avLst/>
            </a:prstTxWarp>
            <a:spAutoFit/>
          </a:bodyPr>
          <a:lstStyle>
            <a:lvl1pPr marL="0" indent="0" algn="l" defTabSz="912777" rtl="0" eaLnBrk="0" fontAlgn="base" latinLnBrk="0" hangingPunct="0">
              <a:lnSpc>
                <a:spcPct val="90000"/>
              </a:lnSpc>
              <a:spcBef>
                <a:spcPct val="0"/>
              </a:spcBef>
              <a:spcAft>
                <a:spcPct val="0"/>
              </a:spcAft>
              <a:buClr>
                <a:schemeClr val="tx2"/>
              </a:buClr>
              <a:buSzPct val="95000"/>
              <a:buFont typeface="Wingdings" pitchFamily="2" charset="2"/>
              <a:buNone/>
              <a:defRPr lang="en-US" sz="3400" kern="1200" dirty="0">
                <a:solidFill>
                  <a:schemeClr val="accent2"/>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369219" y="950651"/>
            <a:ext cx="7043208" cy="1384994"/>
          </a:xfrm>
          <a:effectLst/>
        </p:spPr>
        <p:txBody>
          <a:bodyPr anchor="b">
            <a:scene3d>
              <a:camera prst="orthographicFront"/>
              <a:lightRig rig="flat" dir="t"/>
            </a:scene3d>
            <a:sp3d>
              <a:bevelT h="19050"/>
              <a:contourClr>
                <a:srgbClr val="F4A234"/>
              </a:contourClr>
            </a:sp3d>
          </a:bodyPr>
          <a:lstStyle>
            <a:lvl1pPr marL="0" indent="0" algn="r">
              <a:buFont typeface="Arial" pitchFamily="34" charset="0"/>
              <a:buNone/>
              <a:defRPr kumimoji="0" lang="en-US" sz="10000" b="1" i="1" u="none" strike="noStrike" kern="1200" cap="none" spc="-642" normalizeH="0" baseline="0" noProof="0" dirty="0" smtClean="0">
                <a:ln w="11430"/>
                <a:solidFill>
                  <a:schemeClr val="accent5"/>
                </a:solidFill>
                <a:effectLst>
                  <a:outerShdw blurRad="50800" dist="38100" dir="2700000" algn="tl" rotWithShape="0">
                    <a:prstClr val="black">
                      <a:alpha val="57000"/>
                    </a:prstClr>
                  </a:outerShdw>
                </a:effectLst>
                <a:uLnTx/>
                <a:uFillTx/>
                <a:latin typeface="Segoe" pitchFamily="34" charset="0"/>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pic>
        <p:nvPicPr>
          <p:cNvPr id="1026" name="Picture 2" descr="C:\Program Files\Microsoft Resource DVD Artwork\DVD_ART\Artwork_Imagery\Shapes and Graphics\Bullets\Blue GEL .png"/>
          <p:cNvPicPr>
            <a:picLocks noChangeAspect="1" noChangeArrowheads="1"/>
          </p:cNvPicPr>
          <p:nvPr userDrawn="1"/>
        </p:nvPicPr>
        <p:blipFill>
          <a:blip r:embed="rId2"/>
          <a:srcRect/>
          <a:stretch>
            <a:fillRect/>
          </a:stretch>
        </p:blipFill>
        <p:spPr bwMode="auto">
          <a:xfrm>
            <a:off x="8826500" y="-317500"/>
            <a:ext cx="317500" cy="317500"/>
          </a:xfrm>
          <a:prstGeom prst="rect">
            <a:avLst/>
          </a:prstGeom>
          <a:noFill/>
        </p:spPr>
      </p:pic>
      <p:sp>
        <p:nvSpPr>
          <p:cNvPr id="5"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3" descr="S:\ResourceDVD\Clip_Installer\DVD_ART\BoxShots_Logos\Microsoft Research\Microsoft Research b.png"/>
          <p:cNvPicPr>
            <a:picLocks noChangeAspect="1" noChangeArrowheads="1"/>
          </p:cNvPicPr>
          <p:nvPr userDrawn="1"/>
        </p:nvPicPr>
        <p:blipFill>
          <a:blip r:embed="rId3"/>
          <a:srcRect/>
          <a:stretch>
            <a:fillRect/>
          </a:stretch>
        </p:blipFill>
        <p:spPr bwMode="auto">
          <a:xfrm>
            <a:off x="7452651" y="6247682"/>
            <a:ext cx="1399075" cy="389198"/>
          </a:xfrm>
          <a:prstGeom prst="rect">
            <a:avLst/>
          </a:prstGeom>
          <a:noFill/>
        </p:spPr>
      </p:pic>
      <p:sp>
        <p:nvSpPr>
          <p:cNvPr id="6" name="Footer Placeholder 5"/>
          <p:cNvSpPr>
            <a:spLocks noGrp="1"/>
          </p:cNvSpPr>
          <p:nvPr>
            <p:ph type="ftr" sz="quarter" idx="10"/>
          </p:nvPr>
        </p:nvSpPr>
        <p:spPr/>
        <p:txBody>
          <a:bodyPr/>
          <a:lstStyle/>
          <a:p>
            <a:r>
              <a:rPr lang="en-US" smtClean="0"/>
              <a:t>&lt;footer text&gt;</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_w/o Logo">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0"/>
          </p:nvPr>
        </p:nvSpPr>
        <p:spPr/>
        <p:txBody>
          <a:bodyPr/>
          <a:lstStyle/>
          <a:p>
            <a:r>
              <a:rPr lang="en-US" smtClean="0"/>
              <a:t>&lt;footer text&gt;</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3" descr="S:\ResourceDVD\Clip_Installer\DVD_ART\BoxShots_Logos\Microsoft Research\Microsoft Research b.png"/>
          <p:cNvPicPr>
            <a:picLocks noChangeAspect="1" noChangeArrowheads="1"/>
          </p:cNvPicPr>
          <p:nvPr userDrawn="1"/>
        </p:nvPicPr>
        <p:blipFill>
          <a:blip r:embed="rId2"/>
          <a:srcRect/>
          <a:stretch>
            <a:fillRect/>
          </a:stretch>
        </p:blipFill>
        <p:spPr bwMode="auto">
          <a:xfrm>
            <a:off x="7452651" y="6247682"/>
            <a:ext cx="1399075" cy="389198"/>
          </a:xfrm>
          <a:prstGeom prst="rect">
            <a:avLst/>
          </a:prstGeom>
          <a:noFill/>
        </p:spPr>
      </p:pic>
      <p:sp>
        <p:nvSpPr>
          <p:cNvPr id="6" name="Footer Placeholder 5"/>
          <p:cNvSpPr>
            <a:spLocks noGrp="1"/>
          </p:cNvSpPr>
          <p:nvPr>
            <p:ph type="ftr" sz="quarter" idx="10"/>
          </p:nvPr>
        </p:nvSpPr>
        <p:spPr/>
        <p:txBody>
          <a:bodyPr/>
          <a:lstStyle/>
          <a:p>
            <a:r>
              <a:rPr lang="en-US" smtClean="0"/>
              <a:t>&lt;footer text&gt;</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3" descr="S:\ResourceDVD\Clip_Installer\DVD_ART\BoxShots_Logos\Microsoft Research\Microsoft Research b.png"/>
          <p:cNvPicPr>
            <a:picLocks noChangeAspect="1" noChangeArrowheads="1"/>
          </p:cNvPicPr>
          <p:nvPr userDrawn="1"/>
        </p:nvPicPr>
        <p:blipFill>
          <a:blip r:embed="rId2"/>
          <a:srcRect/>
          <a:stretch>
            <a:fillRect/>
          </a:stretch>
        </p:blipFill>
        <p:spPr bwMode="auto">
          <a:xfrm>
            <a:off x="7452651" y="6247682"/>
            <a:ext cx="1399075" cy="389198"/>
          </a:xfrm>
          <a:prstGeom prst="rect">
            <a:avLst/>
          </a:prstGeom>
          <a:noFill/>
        </p:spPr>
      </p:pic>
      <p:sp>
        <p:nvSpPr>
          <p:cNvPr id="8" name="Footer Placeholder 7"/>
          <p:cNvSpPr>
            <a:spLocks noGrp="1"/>
          </p:cNvSpPr>
          <p:nvPr>
            <p:ph type="ftr" sz="quarter" idx="10"/>
          </p:nvPr>
        </p:nvSpPr>
        <p:spPr/>
        <p:txBody>
          <a:bodyPr/>
          <a:lstStyle/>
          <a:p>
            <a:r>
              <a:rPr lang="en-US" smtClean="0"/>
              <a:t>&lt;footer text&gt;</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r>
              <a:rPr lang="en-US" smtClean="0"/>
              <a:t>&lt;footer text&gt;</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_w/Top Banner">
    <p:bg>
      <p:bgPr>
        <a:solidFill>
          <a:schemeClr val="tx1"/>
        </a:solidFill>
        <a:effectLst/>
      </p:bgPr>
    </p:bg>
    <p:spTree>
      <p:nvGrpSpPr>
        <p:cNvPr id="1" name=""/>
        <p:cNvGrpSpPr/>
        <p:nvPr/>
      </p:nvGrpSpPr>
      <p:grpSpPr>
        <a:xfrm>
          <a:off x="0" y="0"/>
          <a:ext cx="0" cy="0"/>
          <a:chOff x="0" y="0"/>
          <a:chExt cx="0" cy="0"/>
        </a:xfrm>
      </p:grpSpPr>
      <p:pic>
        <p:nvPicPr>
          <p:cNvPr id="6" name="Picture 5" descr="top_banner.png"/>
          <p:cNvPicPr>
            <a:picLocks noChangeAspect="1"/>
          </p:cNvPicPr>
          <p:nvPr userDrawn="1"/>
        </p:nvPicPr>
        <p:blipFill>
          <a:blip r:embed="rId2"/>
          <a:stretch>
            <a:fillRect/>
          </a:stretch>
        </p:blipFill>
        <p:spPr>
          <a:xfrm>
            <a:off x="571" y="0"/>
            <a:ext cx="9142858" cy="1031746"/>
          </a:xfrm>
          <a:prstGeom prst="rect">
            <a:avLst/>
          </a:prstGeom>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7"/>
            <a:ext cx="8382000" cy="75020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210862"/>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ysClr val="windowText" lastClr="000000"/>
                </a:solidFill>
              </a:defRPr>
            </a:lvl1pPr>
          </a:lstStyle>
          <a:p>
            <a:r>
              <a:rPr lang="en-US" smtClean="0"/>
              <a:t>&lt;footer text&gt;</a:t>
            </a:r>
            <a:endParaRPr lang="en-US" dirty="0"/>
          </a:p>
        </p:txBody>
      </p:sp>
    </p:spTree>
  </p:cSld>
  <p:clrMap bg1="dk1" tx1="lt1" bg2="dk2" tx2="lt2" accent1="accent1" accent2="accent2" accent3="accent3" accent4="accent4" accent5="accent5" accent6="accent6" hlink="hlink" folHlink="folHlink"/>
  <p:sldLayoutIdLst>
    <p:sldLayoutId id="2147483681" r:id="rId1"/>
    <p:sldLayoutId id="2147483692" r:id="rId2"/>
    <p:sldLayoutId id="2147483683" r:id="rId3"/>
    <p:sldLayoutId id="2147483684" r:id="rId4"/>
    <p:sldLayoutId id="2147483685" r:id="rId5"/>
    <p:sldLayoutId id="2147483686" r:id="rId6"/>
    <p:sldLayoutId id="2147483687" r:id="rId7"/>
    <p:sldLayoutId id="2147483688" r:id="rId8"/>
    <p:sldLayoutId id="2147483693" r:id="rId9"/>
    <p:sldLayoutId id="2147483689" r:id="rId10"/>
    <p:sldLayoutId id="2147483690" r:id="rId11"/>
    <p:sldLayoutId id="2147483691" r:id="rId12"/>
  </p:sldLayoutIdLst>
  <p:transition>
    <p:fade/>
  </p:transition>
  <p:hf sldNum="0" hdr="0" ftr="0" dt="0"/>
  <p:txStyles>
    <p:titleStyle>
      <a:lvl1pPr algn="l" defTabSz="912777" rtl="0" eaLnBrk="1" fontAlgn="base" latinLnBrk="0" hangingPunct="1">
        <a:lnSpc>
          <a:spcPct val="90000"/>
        </a:lnSpc>
        <a:spcBef>
          <a:spcPct val="0"/>
        </a:spcBef>
        <a:spcAft>
          <a:spcPct val="0"/>
        </a:spcAft>
        <a:buNone/>
        <a:defRPr lang="en-US" sz="5400" b="0" kern="120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p:titleStyle>
    <p:bodyStyle>
      <a:lvl1pPr marL="384954" indent="-384954" algn="l" defTabSz="914363" rtl="0" eaLnBrk="1" latinLnBrk="0" hangingPunct="1">
        <a:lnSpc>
          <a:spcPct val="90000"/>
        </a:lnSpc>
        <a:spcBef>
          <a:spcPct val="20000"/>
        </a:spcBef>
        <a:buSzPct val="90000"/>
        <a:buFontTx/>
        <a:buBlip>
          <a:blip r:embed="rId15"/>
        </a:buBlip>
        <a:defRPr sz="3300" kern="1200">
          <a:solidFill>
            <a:schemeClr val="bg1"/>
          </a:solidFill>
          <a:latin typeface="+mn-lt"/>
          <a:ea typeface="+mn-ea"/>
          <a:cs typeface="+mn-cs"/>
        </a:defRPr>
      </a:lvl1pPr>
      <a:lvl2pPr marL="739481" indent="-362465" algn="l" defTabSz="914363" rtl="0" eaLnBrk="1" latinLnBrk="0" hangingPunct="1">
        <a:lnSpc>
          <a:spcPct val="90000"/>
        </a:lnSpc>
        <a:spcBef>
          <a:spcPct val="20000"/>
        </a:spcBef>
        <a:buSzPct val="90000"/>
        <a:buFontTx/>
        <a:buBlip>
          <a:blip r:embed="rId15"/>
        </a:buBlip>
        <a:defRPr sz="3000" kern="1200">
          <a:solidFill>
            <a:schemeClr val="bg1"/>
          </a:solidFill>
          <a:latin typeface="+mn-lt"/>
          <a:ea typeface="+mn-ea"/>
          <a:cs typeface="+mn-cs"/>
        </a:defRPr>
      </a:lvl2pPr>
      <a:lvl3pPr marL="1101946" indent="-347914" algn="l" defTabSz="914363" rtl="0" eaLnBrk="1" latinLnBrk="0" hangingPunct="1">
        <a:lnSpc>
          <a:spcPct val="90000"/>
        </a:lnSpc>
        <a:spcBef>
          <a:spcPct val="20000"/>
        </a:spcBef>
        <a:buSzPct val="90000"/>
        <a:buFontTx/>
        <a:buBlip>
          <a:blip r:embed="rId15"/>
        </a:buBlip>
        <a:defRPr sz="2700" kern="1200">
          <a:solidFill>
            <a:schemeClr val="bg1"/>
          </a:solidFill>
          <a:latin typeface="+mn-lt"/>
          <a:ea typeface="+mn-ea"/>
          <a:cs typeface="+mn-cs"/>
        </a:defRPr>
      </a:lvl3pPr>
      <a:lvl4pPr marL="1420756" indent="-318811" algn="l" defTabSz="914363" rtl="0" eaLnBrk="1" latinLnBrk="0" hangingPunct="1">
        <a:lnSpc>
          <a:spcPct val="90000"/>
        </a:lnSpc>
        <a:spcBef>
          <a:spcPct val="20000"/>
        </a:spcBef>
        <a:buSzPct val="90000"/>
        <a:buFontTx/>
        <a:buBlip>
          <a:blip r:embed="rId15"/>
        </a:buBlip>
        <a:defRPr sz="2300" kern="1200">
          <a:solidFill>
            <a:schemeClr val="bg1"/>
          </a:solidFill>
          <a:latin typeface="+mn-lt"/>
          <a:ea typeface="+mn-ea"/>
          <a:cs typeface="+mn-cs"/>
        </a:defRPr>
      </a:lvl4pPr>
      <a:lvl5pPr marL="1760732" indent="-318811" algn="l" defTabSz="914363" rtl="0" eaLnBrk="1" latinLnBrk="0" hangingPunct="1">
        <a:lnSpc>
          <a:spcPct val="90000"/>
        </a:lnSpc>
        <a:spcBef>
          <a:spcPct val="20000"/>
        </a:spcBef>
        <a:buSzPct val="90000"/>
        <a:buFontTx/>
        <a:buBlip>
          <a:blip r:embed="rId15"/>
        </a:buBlip>
        <a:defRPr sz="23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vmlDrawing" Target="../drawings/vmlDrawing4.v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vmlDrawing" Target="../drawings/vmlDrawing5.v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635945" y="1502266"/>
            <a:ext cx="8217876" cy="4462760"/>
          </a:xfrm>
        </p:spPr>
        <p:txBody>
          <a:bodyPr/>
          <a:lstStyle/>
          <a:p>
            <a:r>
              <a:rPr smtClean="0"/>
              <a:t>  Selected Background</a:t>
            </a:r>
          </a:p>
          <a:p>
            <a:r>
              <a:rPr/>
              <a:t>o</a:t>
            </a:r>
            <a:r>
              <a:rPr smtClean="0"/>
              <a:t>n SMT</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i="1" smtClean="0"/>
              <a:t>Models (Semantics)</a:t>
            </a:r>
            <a:endParaRPr lang="en-US" i="1" dirty="0"/>
          </a:p>
        </p:txBody>
      </p:sp>
      <p:sp>
        <p:nvSpPr>
          <p:cNvPr id="3" name="Content Placeholder 2"/>
          <p:cNvSpPr>
            <a:spLocks noGrp="1"/>
          </p:cNvSpPr>
          <p:nvPr>
            <p:ph idx="1"/>
          </p:nvPr>
        </p:nvSpPr>
        <p:spPr>
          <a:xfrm>
            <a:off x="381000" y="1412875"/>
            <a:ext cx="8382000" cy="5072158"/>
          </a:xfrm>
        </p:spPr>
        <p:txBody>
          <a:bodyPr/>
          <a:lstStyle/>
          <a:p>
            <a:r>
              <a:rPr lang="en-US" sz="2800" dirty="0" smtClean="0"/>
              <a:t>A model </a:t>
            </a:r>
            <a:r>
              <a:rPr lang="en-US" sz="2800" i="1" dirty="0" smtClean="0"/>
              <a:t>M </a:t>
            </a:r>
            <a:r>
              <a:rPr lang="en-US" sz="2800" dirty="0" smtClean="0"/>
              <a:t>is defined as:</a:t>
            </a:r>
          </a:p>
          <a:p>
            <a:pPr lvl="1"/>
            <a:r>
              <a:rPr lang="en-US" sz="2400" dirty="0" smtClean="0"/>
              <a:t>Domain </a:t>
            </a:r>
            <a:r>
              <a:rPr lang="en-US" sz="2400" i="1" dirty="0" smtClean="0"/>
              <a:t>S; </a:t>
            </a:r>
            <a:r>
              <a:rPr lang="en-US" sz="2400" dirty="0" smtClean="0"/>
              <a:t>set of elements.</a:t>
            </a:r>
          </a:p>
          <a:p>
            <a:pPr lvl="1"/>
            <a:r>
              <a:rPr lang="en-US" sz="2400" dirty="0" smtClean="0"/>
              <a:t>Interpretation, </a:t>
            </a:r>
            <a:r>
              <a:rPr lang="en-US" sz="2400" i="1" dirty="0" smtClean="0"/>
              <a:t>f</a:t>
            </a:r>
            <a:r>
              <a:rPr lang="en-US" sz="2400" i="1" baseline="30000" dirty="0" smtClean="0"/>
              <a:t>M</a:t>
            </a:r>
            <a:r>
              <a:rPr lang="en-US" sz="2400" i="1" dirty="0" smtClean="0"/>
              <a:t> : S</a:t>
            </a:r>
            <a:r>
              <a:rPr lang="en-US" sz="2400" i="1" baseline="30000" dirty="0" smtClean="0"/>
              <a:t>n </a:t>
            </a:r>
            <a:r>
              <a:rPr lang="en-US" sz="2400" i="1" dirty="0" smtClean="0">
                <a:sym typeface="Symbol"/>
              </a:rPr>
              <a:t></a:t>
            </a:r>
            <a:r>
              <a:rPr lang="en-US" sz="2400" i="1" dirty="0" smtClean="0"/>
              <a:t>S </a:t>
            </a:r>
            <a:r>
              <a:rPr lang="en-US" sz="2400" dirty="0" smtClean="0"/>
              <a:t>for each </a:t>
            </a:r>
            <a:r>
              <a:rPr lang="en-US" sz="2400" i="1" dirty="0" smtClean="0"/>
              <a:t>f </a:t>
            </a:r>
            <a:r>
              <a:rPr lang="en-US" sz="2400" dirty="0" smtClean="0">
                <a:sym typeface="Symbol"/>
              </a:rPr>
              <a:t> </a:t>
            </a:r>
            <a:r>
              <a:rPr lang="en-US" sz="2400" baseline="-25000" dirty="0" smtClean="0">
                <a:sym typeface="Symbol"/>
              </a:rPr>
              <a:t>F</a:t>
            </a:r>
            <a:r>
              <a:rPr lang="en-US" sz="2400" i="1" dirty="0" smtClean="0"/>
              <a:t> </a:t>
            </a:r>
            <a:r>
              <a:rPr lang="en-US" sz="2400" dirty="0" smtClean="0"/>
              <a:t>with arity(</a:t>
            </a:r>
            <a:r>
              <a:rPr lang="en-US" sz="2400" i="1" dirty="0" smtClean="0"/>
              <a:t>f</a:t>
            </a:r>
            <a:r>
              <a:rPr lang="en-US" sz="2400" dirty="0" smtClean="0"/>
              <a:t>) = </a:t>
            </a:r>
            <a:r>
              <a:rPr lang="en-US" sz="2400" i="1" dirty="0" smtClean="0"/>
              <a:t>n</a:t>
            </a:r>
            <a:endParaRPr lang="en-US" sz="2400" dirty="0" smtClean="0"/>
          </a:p>
          <a:p>
            <a:pPr lvl="1"/>
            <a:r>
              <a:rPr lang="en-US" sz="2400" dirty="0" smtClean="0"/>
              <a:t>Interpretation </a:t>
            </a:r>
            <a:r>
              <a:rPr lang="en-US" sz="2400" i="1" dirty="0" smtClean="0"/>
              <a:t>P</a:t>
            </a:r>
            <a:r>
              <a:rPr lang="en-US" sz="2400" i="1" baseline="30000" dirty="0" smtClean="0"/>
              <a:t>M</a:t>
            </a:r>
            <a:r>
              <a:rPr lang="en-US" sz="2400" i="1" dirty="0" smtClean="0"/>
              <a:t> </a:t>
            </a:r>
            <a:r>
              <a:rPr lang="en-US" sz="2400" i="1" dirty="0" smtClean="0">
                <a:sym typeface="Symbol"/>
              </a:rPr>
              <a:t></a:t>
            </a:r>
            <a:r>
              <a:rPr lang="en-US" sz="2400" i="1" dirty="0" smtClean="0"/>
              <a:t> S</a:t>
            </a:r>
            <a:r>
              <a:rPr lang="en-US" sz="2400" i="1" baseline="30000" dirty="0" smtClean="0"/>
              <a:t>n </a:t>
            </a:r>
            <a:r>
              <a:rPr lang="en-US" sz="2400" dirty="0" smtClean="0"/>
              <a:t>for each </a:t>
            </a:r>
            <a:r>
              <a:rPr lang="en-US" sz="2400" i="1" dirty="0" smtClean="0"/>
              <a:t>P </a:t>
            </a:r>
            <a:r>
              <a:rPr lang="en-US" sz="2400" dirty="0" smtClean="0">
                <a:sym typeface="Symbol"/>
              </a:rPr>
              <a:t> </a:t>
            </a:r>
            <a:r>
              <a:rPr lang="en-US" sz="2400" baseline="-25000" dirty="0" smtClean="0">
                <a:sym typeface="Symbol"/>
              </a:rPr>
              <a:t>P</a:t>
            </a:r>
            <a:r>
              <a:rPr lang="en-US" sz="2400" i="1" dirty="0" smtClean="0"/>
              <a:t> </a:t>
            </a:r>
            <a:r>
              <a:rPr lang="en-US" sz="2400" dirty="0" smtClean="0"/>
              <a:t>with arity(</a:t>
            </a:r>
            <a:r>
              <a:rPr lang="en-US" sz="2400" i="1" dirty="0" smtClean="0"/>
              <a:t>P</a:t>
            </a:r>
            <a:r>
              <a:rPr lang="en-US" sz="2400" dirty="0" smtClean="0"/>
              <a:t>) = </a:t>
            </a:r>
            <a:r>
              <a:rPr lang="en-US" sz="2400" i="1" dirty="0" smtClean="0"/>
              <a:t>n</a:t>
            </a:r>
          </a:p>
          <a:p>
            <a:pPr lvl="1"/>
            <a:r>
              <a:rPr lang="en-US" sz="2400" dirty="0" smtClean="0"/>
              <a:t>Assignment </a:t>
            </a:r>
            <a:r>
              <a:rPr lang="en-US" sz="2400" i="1" dirty="0" smtClean="0"/>
              <a:t>x</a:t>
            </a:r>
            <a:r>
              <a:rPr lang="en-US" sz="2400" i="1" baseline="30000" dirty="0" smtClean="0"/>
              <a:t>M</a:t>
            </a:r>
            <a:r>
              <a:rPr lang="en-US" sz="2400" dirty="0" smtClean="0">
                <a:sym typeface="Symbol"/>
              </a:rPr>
              <a:t>  </a:t>
            </a:r>
            <a:r>
              <a:rPr lang="en-US" sz="2400" i="1" dirty="0" smtClean="0"/>
              <a:t>S </a:t>
            </a:r>
            <a:r>
              <a:rPr lang="en-US" sz="2400" dirty="0" smtClean="0"/>
              <a:t>for every variable </a:t>
            </a:r>
            <a:r>
              <a:rPr lang="en-US" sz="2400" i="1" dirty="0" smtClean="0"/>
              <a:t>x </a:t>
            </a:r>
            <a:r>
              <a:rPr lang="en-US" sz="2400" dirty="0" smtClean="0">
                <a:sym typeface="Symbol"/>
              </a:rPr>
              <a:t> </a:t>
            </a:r>
            <a:r>
              <a:rPr lang="en-US" sz="2400" i="1" dirty="0" smtClean="0">
                <a:sym typeface="Symbol"/>
              </a:rPr>
              <a:t>V</a:t>
            </a:r>
          </a:p>
          <a:p>
            <a:endParaRPr lang="en-US" sz="2800" i="1" dirty="0" smtClean="0">
              <a:sym typeface="Symbol"/>
            </a:endParaRPr>
          </a:p>
          <a:p>
            <a:r>
              <a:rPr lang="en-US" sz="2800" i="1" smtClean="0">
                <a:sym typeface="Symbol"/>
              </a:rPr>
              <a:t>A formula </a:t>
            </a:r>
            <a:r>
              <a:rPr lang="en-US" sz="2800" i="1" dirty="0" smtClean="0">
                <a:sym typeface="Symbol"/>
              </a:rPr>
              <a:t> </a:t>
            </a:r>
            <a:r>
              <a:rPr lang="en-US" sz="2800" dirty="0" smtClean="0">
                <a:sym typeface="Symbol"/>
              </a:rPr>
              <a:t>is true in a model </a:t>
            </a:r>
            <a:r>
              <a:rPr lang="en-US" sz="2800" i="1" dirty="0" smtClean="0">
                <a:sym typeface="Symbol"/>
              </a:rPr>
              <a:t>M </a:t>
            </a:r>
            <a:r>
              <a:rPr lang="en-US" sz="2800" dirty="0" smtClean="0">
                <a:sym typeface="Symbol"/>
              </a:rPr>
              <a:t>if it evaluates to true under the given interpretations over the domain </a:t>
            </a:r>
            <a:r>
              <a:rPr lang="en-US" sz="2800" i="1" dirty="0" smtClean="0">
                <a:sym typeface="Symbol"/>
              </a:rPr>
              <a:t>S.</a:t>
            </a:r>
          </a:p>
          <a:p>
            <a:endParaRPr lang="en-US" sz="2800" i="1" dirty="0" smtClean="0">
              <a:sym typeface="Symbol"/>
            </a:endParaRPr>
          </a:p>
          <a:p>
            <a:r>
              <a:rPr lang="en-US" sz="2800" i="1" dirty="0" smtClean="0">
                <a:sym typeface="Symbol"/>
              </a:rPr>
              <a:t>M </a:t>
            </a:r>
            <a:r>
              <a:rPr lang="en-US" sz="2800" dirty="0" smtClean="0">
                <a:sym typeface="Symbol"/>
              </a:rPr>
              <a:t>is a </a:t>
            </a:r>
            <a:r>
              <a:rPr lang="en-US" sz="2800" i="1" dirty="0" smtClean="0">
                <a:sym typeface="Symbol"/>
              </a:rPr>
              <a:t>model for the theory T </a:t>
            </a:r>
            <a:r>
              <a:rPr lang="en-US" sz="2800" dirty="0" smtClean="0">
                <a:sym typeface="Symbol"/>
              </a:rPr>
              <a:t>if all sentences of </a:t>
            </a:r>
            <a:r>
              <a:rPr lang="en-US" sz="2800" i="1" dirty="0" smtClean="0">
                <a:sym typeface="Symbol"/>
              </a:rPr>
              <a:t>T </a:t>
            </a:r>
            <a:r>
              <a:rPr lang="en-US" sz="2800" dirty="0" smtClean="0">
                <a:sym typeface="Symbol"/>
              </a:rPr>
              <a:t>are true in </a:t>
            </a:r>
            <a:r>
              <a:rPr lang="en-US" sz="2800" i="1" dirty="0" smtClean="0">
                <a:sym typeface="Symbol"/>
              </a:rPr>
              <a:t>M.</a:t>
            </a:r>
            <a:r>
              <a:rPr lang="en-US" sz="2800" i="1" dirty="0" smtClean="0"/>
              <a:t> </a:t>
            </a:r>
            <a:endParaRPr lang="en-US" sz="2800" dirty="0"/>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T-Satisfiability </a:t>
            </a:r>
            <a:endParaRPr lang="en-US" dirty="0"/>
          </a:p>
        </p:txBody>
      </p:sp>
      <p:sp>
        <p:nvSpPr>
          <p:cNvPr id="3" name="Content Placeholder 2"/>
          <p:cNvSpPr>
            <a:spLocks noGrp="1"/>
          </p:cNvSpPr>
          <p:nvPr>
            <p:ph idx="1"/>
          </p:nvPr>
        </p:nvSpPr>
        <p:spPr>
          <a:xfrm>
            <a:off x="381000" y="1412875"/>
            <a:ext cx="8382000" cy="4862870"/>
          </a:xfrm>
        </p:spPr>
        <p:txBody>
          <a:bodyPr/>
          <a:lstStyle/>
          <a:p>
            <a:r>
              <a:rPr lang="en-US" smtClean="0"/>
              <a:t>A formula </a:t>
            </a:r>
            <a:r>
              <a:rPr lang="en-US" sz="3600" i="1" dirty="0" smtClean="0">
                <a:sym typeface="Symbol"/>
              </a:rPr>
              <a:t>(x) </a:t>
            </a:r>
            <a:r>
              <a:rPr lang="en-US" sz="3600" dirty="0" smtClean="0">
                <a:sym typeface="Symbol"/>
              </a:rPr>
              <a:t>is T-satisfiable in a theory </a:t>
            </a:r>
            <a:r>
              <a:rPr lang="en-US" sz="3600" i="1" dirty="0" smtClean="0">
                <a:sym typeface="Symbol"/>
              </a:rPr>
              <a:t>T </a:t>
            </a:r>
            <a:r>
              <a:rPr lang="en-US" sz="3600" dirty="0" smtClean="0">
                <a:sym typeface="Symbol"/>
              </a:rPr>
              <a:t>if there is a model of </a:t>
            </a:r>
            <a:r>
              <a:rPr lang="en-US" sz="3600" i="1" dirty="0" smtClean="0">
                <a:sym typeface="Symbol"/>
              </a:rPr>
              <a:t>DC(T </a:t>
            </a:r>
            <a:r>
              <a:rPr lang="en-US" sz="3600" dirty="0" smtClean="0">
                <a:sym typeface="Symbol"/>
              </a:rPr>
              <a:t>  </a:t>
            </a:r>
            <a:r>
              <a:rPr lang="en-US" sz="3600" i="1" dirty="0" smtClean="0">
                <a:sym typeface="Symbol"/>
              </a:rPr>
              <a:t>x (x)). </a:t>
            </a:r>
            <a:r>
              <a:rPr lang="en-US" sz="3600" dirty="0" smtClean="0">
                <a:sym typeface="Symbol"/>
              </a:rPr>
              <a:t>That is, there is a model </a:t>
            </a:r>
            <a:r>
              <a:rPr lang="en-US" sz="3600" i="1" dirty="0" smtClean="0">
                <a:sym typeface="Symbol"/>
              </a:rPr>
              <a:t>M </a:t>
            </a:r>
            <a:r>
              <a:rPr lang="en-US" sz="3600" dirty="0" smtClean="0">
                <a:sym typeface="Symbol"/>
              </a:rPr>
              <a:t>for </a:t>
            </a:r>
            <a:r>
              <a:rPr lang="en-US" sz="3600" i="1" dirty="0" smtClean="0">
                <a:sym typeface="Symbol"/>
              </a:rPr>
              <a:t>T </a:t>
            </a:r>
            <a:r>
              <a:rPr lang="en-US" sz="3600" dirty="0" smtClean="0">
                <a:sym typeface="Symbol"/>
              </a:rPr>
              <a:t>in which </a:t>
            </a:r>
            <a:r>
              <a:rPr lang="en-US" sz="3600" i="1" dirty="0" smtClean="0">
                <a:sym typeface="Symbol"/>
              </a:rPr>
              <a:t>(x) </a:t>
            </a:r>
            <a:r>
              <a:rPr lang="en-US" sz="3600" dirty="0" smtClean="0">
                <a:sym typeface="Symbol"/>
              </a:rPr>
              <a:t>evaluates to true.</a:t>
            </a:r>
          </a:p>
          <a:p>
            <a:pPr>
              <a:buNone/>
            </a:pPr>
            <a:endParaRPr lang="en-US" sz="3600" dirty="0" smtClean="0">
              <a:sym typeface="Symbol"/>
            </a:endParaRPr>
          </a:p>
          <a:p>
            <a:r>
              <a:rPr lang="en-US" sz="3600" dirty="0" smtClean="0">
                <a:sym typeface="Symbol"/>
              </a:rPr>
              <a:t>Notation: </a:t>
            </a:r>
          </a:p>
          <a:p>
            <a:pPr>
              <a:buNone/>
            </a:pPr>
            <a:r>
              <a:rPr lang="en-US" sz="3600" dirty="0" smtClean="0">
                <a:sym typeface="Symbol"/>
              </a:rPr>
              <a:t/>
            </a:r>
            <a:br>
              <a:rPr lang="en-US" sz="3600" dirty="0" smtClean="0">
                <a:sym typeface="Symbol"/>
              </a:rPr>
            </a:br>
            <a:r>
              <a:rPr lang="en-US" sz="3600" dirty="0" smtClean="0">
                <a:sym typeface="Symbol"/>
              </a:rPr>
              <a:t>		</a:t>
            </a:r>
            <a:r>
              <a:rPr lang="en-US" sz="3600" i="1" dirty="0" smtClean="0">
                <a:sym typeface="Symbol"/>
              </a:rPr>
              <a:t>M </a:t>
            </a:r>
            <a:r>
              <a:rPr lang="en-US" dirty="0" smtClean="0"/>
              <a:t>⊨</a:t>
            </a:r>
            <a:r>
              <a:rPr lang="en-US" baseline="-25000" dirty="0" smtClean="0"/>
              <a:t>T</a:t>
            </a:r>
            <a:r>
              <a:rPr lang="en-US" sz="3200" i="1" dirty="0" smtClean="0">
                <a:sym typeface="Symbol"/>
              </a:rPr>
              <a:t> (x) </a:t>
            </a:r>
          </a:p>
          <a:p>
            <a:endParaRPr lang="en-US" sz="3200" i="1" dirty="0" smtClean="0">
              <a:sym typeface="Symbol"/>
            </a:endParaRPr>
          </a:p>
        </p:txBody>
      </p:sp>
      <p:graphicFrame>
        <p:nvGraphicFramePr>
          <p:cNvPr id="4" name="Object 3"/>
          <p:cNvGraphicFramePr>
            <a:graphicFrameLocks noChangeAspect="1"/>
          </p:cNvGraphicFramePr>
          <p:nvPr/>
        </p:nvGraphicFramePr>
        <p:xfrm>
          <a:off x="3429000" y="2222500"/>
          <a:ext cx="914400" cy="184150"/>
        </p:xfrm>
        <a:graphic>
          <a:graphicData uri="http://schemas.openxmlformats.org/presentationml/2006/ole">
            <p:oleObj spid="_x0000_s103426" name="Equation" r:id="rId3" imgW="914400" imgH="183960" progId="Equation.DSMT4">
              <p:embed/>
            </p:oleObj>
          </a:graphicData>
        </a:graphic>
      </p:graphicFrame>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T-Validity</a:t>
            </a:r>
            <a:endParaRPr lang="en-US" dirty="0"/>
          </a:p>
        </p:txBody>
      </p:sp>
      <p:sp>
        <p:nvSpPr>
          <p:cNvPr id="3" name="Content Placeholder 2"/>
          <p:cNvSpPr>
            <a:spLocks noGrp="1"/>
          </p:cNvSpPr>
          <p:nvPr>
            <p:ph idx="1"/>
          </p:nvPr>
        </p:nvSpPr>
        <p:spPr>
          <a:xfrm>
            <a:off x="381000" y="1412875"/>
            <a:ext cx="8382000" cy="4547399"/>
          </a:xfrm>
        </p:spPr>
        <p:txBody>
          <a:bodyPr/>
          <a:lstStyle/>
          <a:p>
            <a:r>
              <a:rPr lang="en-US" sz="3600" dirty="0" smtClean="0">
                <a:sym typeface="Symbol"/>
              </a:rPr>
              <a:t>A formula </a:t>
            </a:r>
            <a:r>
              <a:rPr lang="en-US" sz="4000" i="1" dirty="0" smtClean="0">
                <a:sym typeface="Symbol"/>
              </a:rPr>
              <a:t>(x) </a:t>
            </a:r>
            <a:r>
              <a:rPr lang="en-US" sz="4000" dirty="0" smtClean="0">
                <a:sym typeface="Symbol"/>
              </a:rPr>
              <a:t>is T-</a:t>
            </a:r>
            <a:r>
              <a:rPr lang="en-US" sz="4000" i="1" dirty="0" smtClean="0">
                <a:sym typeface="Symbol"/>
              </a:rPr>
              <a:t>valid </a:t>
            </a:r>
            <a:r>
              <a:rPr lang="en-US" sz="4000" dirty="0" smtClean="0">
                <a:sym typeface="Symbol"/>
              </a:rPr>
              <a:t>in a theory </a:t>
            </a:r>
            <a:r>
              <a:rPr lang="en-US" sz="4000" i="1" dirty="0" smtClean="0">
                <a:sym typeface="Symbol"/>
              </a:rPr>
              <a:t>T </a:t>
            </a:r>
            <a:r>
              <a:rPr lang="en-US" sz="4000" dirty="0" smtClean="0">
                <a:sym typeface="Symbol"/>
              </a:rPr>
              <a:t>if </a:t>
            </a:r>
            <a:r>
              <a:rPr lang="en-US" sz="3600" dirty="0" smtClean="0">
                <a:sym typeface="Symbol"/>
              </a:rPr>
              <a:t> </a:t>
            </a:r>
            <a:r>
              <a:rPr lang="en-US" sz="3600" i="1" dirty="0" smtClean="0">
                <a:sym typeface="Symbol"/>
              </a:rPr>
              <a:t>x (x)  T. </a:t>
            </a:r>
            <a:r>
              <a:rPr lang="en-US" sz="3600" dirty="0" smtClean="0">
                <a:sym typeface="Symbol"/>
              </a:rPr>
              <a:t>That is, </a:t>
            </a:r>
            <a:r>
              <a:rPr lang="en-US" sz="3600" i="1" dirty="0" smtClean="0">
                <a:sym typeface="Symbol"/>
              </a:rPr>
              <a:t>(x) </a:t>
            </a:r>
            <a:r>
              <a:rPr lang="en-US" sz="3600" dirty="0" smtClean="0">
                <a:sym typeface="Symbol"/>
              </a:rPr>
              <a:t>evaluates to </a:t>
            </a:r>
            <a:r>
              <a:rPr lang="en-US" sz="3600" i="1" dirty="0" smtClean="0">
                <a:sym typeface="Symbol"/>
              </a:rPr>
              <a:t>true </a:t>
            </a:r>
            <a:r>
              <a:rPr lang="en-US" sz="3600" dirty="0" smtClean="0">
                <a:sym typeface="Symbol"/>
              </a:rPr>
              <a:t>in every model </a:t>
            </a:r>
            <a:r>
              <a:rPr lang="en-US" sz="3600" i="1" dirty="0" smtClean="0">
                <a:sym typeface="Symbol"/>
              </a:rPr>
              <a:t>M </a:t>
            </a:r>
            <a:r>
              <a:rPr lang="en-US" sz="3600" dirty="0" smtClean="0">
                <a:sym typeface="Symbol"/>
              </a:rPr>
              <a:t>of </a:t>
            </a:r>
            <a:r>
              <a:rPr lang="en-US" sz="3600" i="1" dirty="0" smtClean="0">
                <a:sym typeface="Symbol"/>
              </a:rPr>
              <a:t>T.</a:t>
            </a:r>
          </a:p>
          <a:p>
            <a:endParaRPr lang="en-US" sz="3600" i="1" dirty="0" smtClean="0">
              <a:sym typeface="Symbol"/>
            </a:endParaRPr>
          </a:p>
          <a:p>
            <a:r>
              <a:rPr lang="en-US" sz="3600" i="1" dirty="0" smtClean="0">
                <a:sym typeface="Symbol"/>
              </a:rPr>
              <a:t>T-validity:</a:t>
            </a:r>
          </a:p>
          <a:p>
            <a:pPr>
              <a:buNone/>
            </a:pPr>
            <a:r>
              <a:rPr lang="en-US" sz="3600" dirty="0" smtClean="0">
                <a:sym typeface="Symbol"/>
              </a:rPr>
              <a:t/>
            </a:r>
            <a:br>
              <a:rPr lang="en-US" sz="3600" dirty="0" smtClean="0">
                <a:sym typeface="Symbol"/>
              </a:rPr>
            </a:br>
            <a:r>
              <a:rPr lang="en-US" sz="3600" dirty="0" smtClean="0">
                <a:sym typeface="Symbol"/>
              </a:rPr>
              <a:t>	</a:t>
            </a:r>
            <a:r>
              <a:rPr lang="en-US" dirty="0" smtClean="0"/>
              <a:t> ⊨</a:t>
            </a:r>
            <a:r>
              <a:rPr lang="en-US" baseline="-25000" dirty="0" smtClean="0"/>
              <a:t>T</a:t>
            </a:r>
            <a:r>
              <a:rPr lang="en-US" sz="4000" i="1" dirty="0" smtClean="0">
                <a:sym typeface="Symbol"/>
              </a:rPr>
              <a:t> (x) </a:t>
            </a:r>
            <a:endParaRPr lang="en-US" i="1" dirty="0" smtClean="0"/>
          </a:p>
          <a:p>
            <a:endParaRPr lang="en-US" dirty="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Checking validity</a:t>
            </a:r>
            <a:endParaRPr lang="en-US" dirty="0"/>
          </a:p>
        </p:txBody>
      </p:sp>
      <p:sp>
        <p:nvSpPr>
          <p:cNvPr id="3" name="Content Placeholder 2"/>
          <p:cNvSpPr>
            <a:spLocks noGrp="1"/>
          </p:cNvSpPr>
          <p:nvPr>
            <p:ph idx="1"/>
          </p:nvPr>
        </p:nvSpPr>
        <p:spPr>
          <a:xfrm>
            <a:off x="0" y="1376623"/>
            <a:ext cx="9144000" cy="5530063"/>
          </a:xfrm>
        </p:spPr>
        <p:txBody>
          <a:bodyPr/>
          <a:lstStyle/>
          <a:p>
            <a:r>
              <a:rPr lang="en-US" dirty="0" smtClean="0"/>
              <a:t>Checking the validity of </a:t>
            </a:r>
            <a:r>
              <a:rPr lang="en-US" dirty="0" smtClean="0">
                <a:sym typeface="Symbol"/>
              </a:rPr>
              <a:t> in a theory </a:t>
            </a:r>
            <a:r>
              <a:rPr lang="en-US" i="1" dirty="0" smtClean="0">
                <a:sym typeface="Symbol"/>
              </a:rPr>
              <a:t>T</a:t>
            </a:r>
            <a:r>
              <a:rPr lang="en-US" dirty="0" smtClean="0">
                <a:sym typeface="Symbol"/>
              </a:rPr>
              <a:t>:</a:t>
            </a:r>
          </a:p>
          <a:p>
            <a:endParaRPr lang="en-US" dirty="0" smtClean="0">
              <a:sym typeface="Symbol"/>
            </a:endParaRPr>
          </a:p>
          <a:p>
            <a:pPr lvl="1">
              <a:buNone/>
            </a:pPr>
            <a:r>
              <a:rPr lang="en-US" dirty="0" smtClean="0">
                <a:sym typeface="Symbol"/>
              </a:rPr>
              <a:t> is </a:t>
            </a:r>
            <a:r>
              <a:rPr lang="en-US" i="1" dirty="0" smtClean="0">
                <a:sym typeface="Symbol"/>
              </a:rPr>
              <a:t>T-valid</a:t>
            </a:r>
            <a:endParaRPr lang="en-US" dirty="0" smtClean="0">
              <a:sym typeface="Symbol"/>
            </a:endParaRPr>
          </a:p>
          <a:p>
            <a:pPr lvl="1">
              <a:buNone/>
            </a:pPr>
            <a:r>
              <a:rPr lang="en-US" dirty="0" smtClean="0">
                <a:sym typeface="Symbol"/>
              </a:rPr>
              <a:t> </a:t>
            </a:r>
            <a:r>
              <a:rPr lang="en-US" i="1" dirty="0" smtClean="0">
                <a:sym typeface="Symbol"/>
              </a:rPr>
              <a:t>T-un</a:t>
            </a:r>
            <a:r>
              <a:rPr lang="en-US" dirty="0" smtClean="0">
                <a:sym typeface="Symbol"/>
              </a:rPr>
              <a:t>sat: 	</a:t>
            </a:r>
          </a:p>
          <a:p>
            <a:pPr lvl="1">
              <a:buNone/>
            </a:pPr>
            <a:r>
              <a:rPr lang="en-US" dirty="0" smtClean="0">
                <a:sym typeface="Symbol"/>
              </a:rPr>
              <a:t> </a:t>
            </a:r>
            <a:r>
              <a:rPr lang="en-US" i="1" dirty="0" smtClean="0">
                <a:sym typeface="Symbol"/>
              </a:rPr>
              <a:t>T-un</a:t>
            </a:r>
            <a:r>
              <a:rPr lang="en-US" dirty="0" smtClean="0">
                <a:sym typeface="Symbol"/>
              </a:rPr>
              <a:t>sat:	xyzu . 		(prenex of )</a:t>
            </a:r>
          </a:p>
          <a:p>
            <a:pPr lvl="1">
              <a:buNone/>
            </a:pPr>
            <a:r>
              <a:rPr lang="en-US" dirty="0" smtClean="0">
                <a:sym typeface="Symbol"/>
              </a:rPr>
              <a:t> </a:t>
            </a:r>
            <a:r>
              <a:rPr lang="en-US" i="1" dirty="0" smtClean="0">
                <a:sym typeface="Symbol"/>
              </a:rPr>
              <a:t>T-un</a:t>
            </a:r>
            <a:r>
              <a:rPr lang="en-US" dirty="0" smtClean="0">
                <a:sym typeface="Symbol"/>
              </a:rPr>
              <a:t>sat: 	xz . [f(x),g(x,z)] 	(skolemize)</a:t>
            </a:r>
          </a:p>
          <a:p>
            <a:pPr lvl="1">
              <a:buNone/>
            </a:pPr>
            <a:r>
              <a:rPr lang="en-US" sz="2000" dirty="0" smtClean="0">
                <a:sym typeface="Symbol"/>
              </a:rPr>
              <a:t></a:t>
            </a:r>
            <a:r>
              <a:rPr lang="en-US" dirty="0" smtClean="0">
                <a:sym typeface="Symbol"/>
              </a:rPr>
              <a:t> </a:t>
            </a:r>
            <a:r>
              <a:rPr lang="en-US" i="1" dirty="0" smtClean="0">
                <a:sym typeface="Symbol"/>
              </a:rPr>
              <a:t>T-un</a:t>
            </a:r>
            <a:r>
              <a:rPr lang="en-US" dirty="0" smtClean="0">
                <a:sym typeface="Symbol"/>
              </a:rPr>
              <a:t>sat:	[f(a</a:t>
            </a:r>
            <a:r>
              <a:rPr lang="en-US" baseline="-25000" dirty="0" smtClean="0">
                <a:sym typeface="Symbol"/>
              </a:rPr>
              <a:t>1</a:t>
            </a:r>
            <a:r>
              <a:rPr lang="en-US" dirty="0" smtClean="0">
                <a:sym typeface="Symbol"/>
              </a:rPr>
              <a:t>),g(a</a:t>
            </a:r>
            <a:r>
              <a:rPr lang="en-US" baseline="-25000" dirty="0" smtClean="0">
                <a:sym typeface="Symbol"/>
              </a:rPr>
              <a:t>1</a:t>
            </a:r>
            <a:r>
              <a:rPr lang="en-US" dirty="0" smtClean="0">
                <a:sym typeface="Symbol"/>
              </a:rPr>
              <a:t>,b</a:t>
            </a:r>
            <a:r>
              <a:rPr lang="en-US" baseline="-25000" dirty="0" smtClean="0">
                <a:sym typeface="Symbol"/>
              </a:rPr>
              <a:t>1</a:t>
            </a:r>
            <a:r>
              <a:rPr lang="en-US" dirty="0" smtClean="0">
                <a:sym typeface="Symbol"/>
              </a:rPr>
              <a:t>)]  … 	(instantiate)</a:t>
            </a:r>
            <a:br>
              <a:rPr lang="en-US" dirty="0" smtClean="0">
                <a:sym typeface="Symbol"/>
              </a:rPr>
            </a:br>
            <a:r>
              <a:rPr lang="en-US" dirty="0" smtClean="0">
                <a:sym typeface="Symbol"/>
              </a:rPr>
              <a:t>			 [f(a</a:t>
            </a:r>
            <a:r>
              <a:rPr lang="en-US" baseline="-25000" dirty="0" smtClean="0">
                <a:sym typeface="Symbol"/>
              </a:rPr>
              <a:t>n</a:t>
            </a:r>
            <a:r>
              <a:rPr lang="en-US" dirty="0" smtClean="0">
                <a:sym typeface="Symbol"/>
              </a:rPr>
              <a:t>),g(a</a:t>
            </a:r>
            <a:r>
              <a:rPr lang="en-US" baseline="-25000" dirty="0" smtClean="0">
                <a:sym typeface="Symbol"/>
              </a:rPr>
              <a:t>n</a:t>
            </a:r>
            <a:r>
              <a:rPr lang="en-US" dirty="0" smtClean="0">
                <a:sym typeface="Symbol"/>
              </a:rPr>
              <a:t>,b</a:t>
            </a:r>
            <a:r>
              <a:rPr lang="en-US" baseline="-25000" dirty="0" smtClean="0">
                <a:sym typeface="Symbol"/>
              </a:rPr>
              <a:t>n</a:t>
            </a:r>
            <a:r>
              <a:rPr lang="en-US" dirty="0" smtClean="0">
                <a:sym typeface="Symbol"/>
              </a:rPr>
              <a:t>)] 	( </a:t>
            </a:r>
            <a:r>
              <a:rPr lang="en-US" sz="2000" dirty="0" smtClean="0">
                <a:sym typeface="Symbol"/>
              </a:rPr>
              <a:t>if compactness</a:t>
            </a:r>
            <a:r>
              <a:rPr lang="en-US" dirty="0" smtClean="0">
                <a:sym typeface="Symbol"/>
              </a:rPr>
              <a:t>)</a:t>
            </a:r>
          </a:p>
          <a:p>
            <a:pPr lvl="1">
              <a:buNone/>
            </a:pPr>
            <a:r>
              <a:rPr lang="en-US" dirty="0" smtClean="0">
                <a:sym typeface="Symbol"/>
              </a:rPr>
              <a:t> </a:t>
            </a:r>
            <a:r>
              <a:rPr lang="en-US" i="1" dirty="0" smtClean="0">
                <a:sym typeface="Symbol"/>
              </a:rPr>
              <a:t>T-un</a:t>
            </a:r>
            <a:r>
              <a:rPr lang="en-US" dirty="0" smtClean="0">
                <a:sym typeface="Symbol"/>
              </a:rPr>
              <a:t>sat:	 </a:t>
            </a:r>
            <a:r>
              <a:rPr lang="en-US" baseline="-25000" dirty="0" smtClean="0">
                <a:sym typeface="Symbol"/>
              </a:rPr>
              <a:t>1 </a:t>
            </a:r>
            <a:r>
              <a:rPr lang="en-US" dirty="0" smtClean="0">
                <a:sym typeface="Symbol"/>
              </a:rPr>
              <a:t> …  </a:t>
            </a:r>
            <a:r>
              <a:rPr lang="en-US" baseline="-25000" dirty="0" smtClean="0">
                <a:sym typeface="Symbol"/>
              </a:rPr>
              <a:t>m 		</a:t>
            </a:r>
            <a:r>
              <a:rPr lang="en-US" dirty="0" smtClean="0">
                <a:sym typeface="Symbol"/>
              </a:rPr>
              <a:t>(DNF)</a:t>
            </a:r>
          </a:p>
          <a:p>
            <a:pPr lvl="1">
              <a:buNone/>
            </a:pPr>
            <a:r>
              <a:rPr lang="en-US" dirty="0" smtClean="0">
                <a:sym typeface="Symbol"/>
              </a:rPr>
              <a:t>					where each </a:t>
            </a:r>
            <a:r>
              <a:rPr lang="en-US" baseline="-25000" dirty="0" smtClean="0">
                <a:sym typeface="Symbol"/>
              </a:rPr>
              <a:t>i </a:t>
            </a:r>
            <a:r>
              <a:rPr lang="en-US" dirty="0" smtClean="0">
                <a:sym typeface="Symbol"/>
              </a:rPr>
              <a:t>is a conjunction.</a:t>
            </a:r>
          </a:p>
          <a:p>
            <a:pPr lvl="1"/>
            <a:endParaRPr lang="en-US" dirty="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Checking Validity </a:t>
            </a:r>
            <a:r>
              <a:rPr lang="en-US" dirty="0" smtClean="0"/>
              <a:t>–</a:t>
            </a:r>
            <a:r>
              <a:rPr smtClean="0"/>
              <a:t> the morale</a:t>
            </a:r>
            <a:endParaRPr lang="en-US" dirty="0"/>
          </a:p>
        </p:txBody>
      </p:sp>
      <p:sp>
        <p:nvSpPr>
          <p:cNvPr id="3" name="Content Placeholder 2"/>
          <p:cNvSpPr>
            <a:spLocks noGrp="1"/>
          </p:cNvSpPr>
          <p:nvPr>
            <p:ph idx="1"/>
          </p:nvPr>
        </p:nvSpPr>
        <p:spPr>
          <a:xfrm>
            <a:off x="431241" y="2417710"/>
            <a:ext cx="8382000" cy="1837426"/>
          </a:xfrm>
        </p:spPr>
        <p:txBody>
          <a:bodyPr/>
          <a:lstStyle/>
          <a:p>
            <a:r>
              <a:rPr lang="en-US" dirty="0" smtClean="0"/>
              <a:t>Theory solvers must minimally be able to </a:t>
            </a:r>
            <a:br>
              <a:rPr lang="en-US" dirty="0" smtClean="0"/>
            </a:br>
            <a:endParaRPr lang="en-US" dirty="0" smtClean="0"/>
          </a:p>
          <a:p>
            <a:pPr lvl="1"/>
            <a:r>
              <a:rPr lang="en-US" dirty="0" smtClean="0"/>
              <a:t>check </a:t>
            </a:r>
            <a:r>
              <a:rPr lang="en-US" i="1" dirty="0" smtClean="0"/>
              <a:t>unsatisfiability </a:t>
            </a:r>
            <a:r>
              <a:rPr lang="en-US" dirty="0" smtClean="0"/>
              <a:t>of conjunctions of literals.</a:t>
            </a:r>
            <a:endParaRPr lang="en-US" dirty="0"/>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Clauses </a:t>
            </a:r>
            <a:r>
              <a:rPr lang="en-US" dirty="0" smtClean="0"/>
              <a:t>–</a:t>
            </a:r>
            <a:r>
              <a:rPr smtClean="0"/>
              <a:t> CNF conversion</a:t>
            </a:r>
            <a:endParaRPr lang="en-US" dirty="0"/>
          </a:p>
        </p:txBody>
      </p:sp>
      <p:sp>
        <p:nvSpPr>
          <p:cNvPr id="3" name="Content Placeholder 2"/>
          <p:cNvSpPr>
            <a:spLocks noGrp="1"/>
          </p:cNvSpPr>
          <p:nvPr>
            <p:ph idx="1"/>
          </p:nvPr>
        </p:nvSpPr>
        <p:spPr>
          <a:xfrm>
            <a:off x="381000" y="1412875"/>
            <a:ext cx="8382000" cy="3059299"/>
          </a:xfrm>
        </p:spPr>
        <p:txBody>
          <a:bodyPr/>
          <a:lstStyle/>
          <a:p>
            <a:pPr>
              <a:buNone/>
            </a:pPr>
            <a:r>
              <a:rPr lang="en-US" sz="2800" dirty="0" smtClean="0"/>
              <a:t>We want to only work with formulas in </a:t>
            </a:r>
            <a:r>
              <a:rPr lang="en-US" sz="2800" i="1" dirty="0" smtClean="0"/>
              <a:t>Conjunctive Normal Form CNF.</a:t>
            </a:r>
          </a:p>
          <a:p>
            <a:pPr>
              <a:buNone/>
            </a:pPr>
            <a:endParaRPr lang="en-US" sz="2800" i="1" dirty="0" smtClean="0"/>
          </a:p>
          <a:p>
            <a:pPr>
              <a:buNone/>
            </a:pPr>
            <a:endParaRPr lang="en-US" sz="2800" i="1" dirty="0" smtClean="0"/>
          </a:p>
          <a:p>
            <a:pPr>
              <a:buNone/>
            </a:pPr>
            <a:endParaRPr lang="en-US" sz="2800" i="1" dirty="0" smtClean="0"/>
          </a:p>
          <a:p>
            <a:pPr>
              <a:buNone/>
            </a:pPr>
            <a:r>
              <a:rPr lang="en-US" sz="2800" i="1" dirty="0" smtClean="0"/>
              <a:t>                                                                is not in CNF.</a:t>
            </a:r>
            <a:br>
              <a:rPr lang="en-US" sz="2800" i="1" dirty="0" smtClean="0"/>
            </a:br>
            <a:endParaRPr lang="en-US" sz="2800" dirty="0" smtClean="0"/>
          </a:p>
        </p:txBody>
      </p:sp>
      <p:graphicFrame>
        <p:nvGraphicFramePr>
          <p:cNvPr id="4" name="Object 3"/>
          <p:cNvGraphicFramePr>
            <a:graphicFrameLocks noChangeAspect="1"/>
          </p:cNvGraphicFramePr>
          <p:nvPr/>
        </p:nvGraphicFramePr>
        <p:xfrm>
          <a:off x="792564" y="3498916"/>
          <a:ext cx="5489575" cy="681038"/>
        </p:xfrm>
        <a:graphic>
          <a:graphicData uri="http://schemas.openxmlformats.org/presentationml/2006/ole">
            <p:oleObj spid="_x0000_s104450" name="Equation" r:id="rId3" imgW="1638000" imgH="203040" progId="Equation.DSMT4">
              <p:embed/>
            </p:oleObj>
          </a:graphicData>
        </a:graphic>
      </p:graphicFrame>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Clauses </a:t>
            </a:r>
            <a:r>
              <a:rPr lang="en-US" dirty="0" smtClean="0"/>
              <a:t>–</a:t>
            </a:r>
            <a:r>
              <a:rPr smtClean="0"/>
              <a:t> CNF conversion</a:t>
            </a:r>
            <a:endParaRPr lang="en-US" dirty="0"/>
          </a:p>
        </p:txBody>
      </p:sp>
      <p:sp>
        <p:nvSpPr>
          <p:cNvPr id="3" name="Content Placeholder 2"/>
          <p:cNvSpPr>
            <a:spLocks noGrp="1"/>
          </p:cNvSpPr>
          <p:nvPr>
            <p:ph idx="1"/>
          </p:nvPr>
        </p:nvSpPr>
        <p:spPr>
          <a:xfrm>
            <a:off x="381000" y="1412875"/>
            <a:ext cx="8382000" cy="3705630"/>
          </a:xfrm>
        </p:spPr>
        <p:txBody>
          <a:bodyPr/>
          <a:lstStyle/>
          <a:p>
            <a:pPr>
              <a:buNone/>
            </a:pPr>
            <a:endParaRPr lang="en-US" sz="2800" i="1" dirty="0" smtClean="0"/>
          </a:p>
          <a:p>
            <a:pPr>
              <a:buNone/>
            </a:pPr>
            <a:endParaRPr lang="en-US" sz="2800" i="1" dirty="0" smtClean="0"/>
          </a:p>
          <a:p>
            <a:pPr>
              <a:buNone/>
            </a:pPr>
            <a:endParaRPr lang="en-US" sz="2800" i="1" dirty="0" smtClean="0"/>
          </a:p>
          <a:p>
            <a:pPr>
              <a:buNone/>
            </a:pPr>
            <a:endParaRPr lang="en-US" sz="2800" i="1" dirty="0" smtClean="0"/>
          </a:p>
          <a:p>
            <a:pPr>
              <a:buNone/>
            </a:pPr>
            <a:endParaRPr lang="en-US" sz="2800" i="1" dirty="0" smtClean="0"/>
          </a:p>
          <a:p>
            <a:pPr>
              <a:buNone/>
            </a:pPr>
            <a:endParaRPr lang="en-US" sz="2800" i="1" dirty="0" smtClean="0"/>
          </a:p>
          <a:p>
            <a:pPr>
              <a:buNone/>
            </a:pPr>
            <a:endParaRPr lang="en-US" sz="2800" i="1" dirty="0" smtClean="0"/>
          </a:p>
          <a:p>
            <a:pPr>
              <a:buNone/>
            </a:pPr>
            <a:endParaRPr lang="en-US" sz="2800" i="1" dirty="0" smtClean="0"/>
          </a:p>
        </p:txBody>
      </p:sp>
      <p:graphicFrame>
        <p:nvGraphicFramePr>
          <p:cNvPr id="4" name="Object 3"/>
          <p:cNvGraphicFramePr>
            <a:graphicFrameLocks noChangeAspect="1"/>
          </p:cNvGraphicFramePr>
          <p:nvPr/>
        </p:nvGraphicFramePr>
        <p:xfrm>
          <a:off x="671984" y="1730410"/>
          <a:ext cx="5489575" cy="681038"/>
        </p:xfrm>
        <a:graphic>
          <a:graphicData uri="http://schemas.openxmlformats.org/presentationml/2006/ole">
            <p:oleObj spid="_x0000_s105474" name="Equation" r:id="rId3" imgW="1638000" imgH="203040" progId="Equation.DSMT4">
              <p:embed/>
            </p:oleObj>
          </a:graphicData>
        </a:graphic>
      </p:graphicFrame>
      <p:graphicFrame>
        <p:nvGraphicFramePr>
          <p:cNvPr id="76803" name="Object 3"/>
          <p:cNvGraphicFramePr>
            <a:graphicFrameLocks noChangeAspect="1"/>
          </p:cNvGraphicFramePr>
          <p:nvPr/>
        </p:nvGraphicFramePr>
        <p:xfrm>
          <a:off x="715826" y="4376738"/>
          <a:ext cx="6197440" cy="2013301"/>
        </p:xfrm>
        <a:graphic>
          <a:graphicData uri="http://schemas.openxmlformats.org/presentationml/2006/ole">
            <p:oleObj spid="_x0000_s105475" name="Equation" r:id="rId4" imgW="2031840" imgH="660240" progId="Equation.DSMT4">
              <p:embed/>
            </p:oleObj>
          </a:graphicData>
        </a:graphic>
      </p:graphicFrame>
      <p:sp>
        <p:nvSpPr>
          <p:cNvPr id="6" name="TextBox 5"/>
          <p:cNvSpPr txBox="1"/>
          <p:nvPr/>
        </p:nvSpPr>
        <p:spPr>
          <a:xfrm>
            <a:off x="3999243" y="3104941"/>
            <a:ext cx="4803113" cy="461665"/>
          </a:xfrm>
          <a:prstGeom prst="rect">
            <a:avLst/>
          </a:prstGeom>
          <a:noFill/>
        </p:spPr>
        <p:txBody>
          <a:bodyPr wrap="square" rtlCol="0">
            <a:spAutoFit/>
          </a:bodyPr>
          <a:lstStyle/>
          <a:p>
            <a:r>
              <a:rPr lang="en-US" sz="2400" dirty="0" err="1" smtClean="0">
                <a:solidFill>
                  <a:schemeClr val="bg1"/>
                </a:solidFill>
              </a:rPr>
              <a:t>Equi-satisfiable</a:t>
            </a:r>
            <a:r>
              <a:rPr lang="en-US" sz="2400" dirty="0" smtClean="0">
                <a:solidFill>
                  <a:schemeClr val="bg1"/>
                </a:solidFill>
              </a:rPr>
              <a:t> CNF formula</a:t>
            </a:r>
          </a:p>
        </p:txBody>
      </p:sp>
      <p:sp>
        <p:nvSpPr>
          <p:cNvPr id="7" name="Down Arrow 6"/>
          <p:cNvSpPr/>
          <p:nvPr/>
        </p:nvSpPr>
        <p:spPr bwMode="auto">
          <a:xfrm>
            <a:off x="3165231" y="2522136"/>
            <a:ext cx="773723" cy="1647930"/>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t>Clauses </a:t>
            </a:r>
            <a:r>
              <a:rPr lang="en-US" dirty="0" smtClean="0"/>
              <a:t>–</a:t>
            </a:r>
            <a:r>
              <a:rPr smtClean="0"/>
              <a:t> CNF conversion</a:t>
            </a:r>
            <a:endParaRPr lang="en-US" dirty="0"/>
          </a:p>
        </p:txBody>
      </p:sp>
      <p:sp>
        <p:nvSpPr>
          <p:cNvPr id="3" name="Content Placeholder 2"/>
          <p:cNvSpPr>
            <a:spLocks noGrp="1"/>
          </p:cNvSpPr>
          <p:nvPr>
            <p:ph idx="1"/>
          </p:nvPr>
        </p:nvSpPr>
        <p:spPr>
          <a:xfrm>
            <a:off x="391048" y="1102578"/>
            <a:ext cx="8382000" cy="5583067"/>
          </a:xfrm>
        </p:spPr>
        <p:txBody>
          <a:bodyPr/>
          <a:lstStyle/>
          <a:p>
            <a:pPr>
              <a:buNone/>
            </a:pPr>
            <a:r>
              <a:rPr lang="en-US" dirty="0" smtClean="0">
                <a:sym typeface="Symbol"/>
              </a:rPr>
              <a:t>cnf(</a:t>
            </a:r>
            <a:r>
              <a:rPr lang="en-US" i="1" dirty="0" smtClean="0">
                <a:sym typeface="Symbol"/>
              </a:rPr>
              <a:t>) 	  = </a:t>
            </a:r>
            <a:r>
              <a:rPr lang="en-US" b="1" dirty="0" smtClean="0">
                <a:sym typeface="Symbol"/>
              </a:rPr>
              <a:t>let</a:t>
            </a:r>
            <a:r>
              <a:rPr lang="en-US" dirty="0" smtClean="0">
                <a:sym typeface="Symbol"/>
              </a:rPr>
              <a:t> (</a:t>
            </a:r>
            <a:r>
              <a:rPr lang="en-US" dirty="0" err="1" smtClean="0">
                <a:sym typeface="Symbol"/>
              </a:rPr>
              <a:t>q,F</a:t>
            </a:r>
            <a:r>
              <a:rPr lang="en-US" dirty="0" smtClean="0">
                <a:sym typeface="Symbol"/>
              </a:rPr>
              <a:t>) = </a:t>
            </a:r>
            <a:r>
              <a:rPr lang="en-US" dirty="0" err="1" smtClean="0">
                <a:sym typeface="Symbol"/>
              </a:rPr>
              <a:t>cnf</a:t>
            </a:r>
            <a:r>
              <a:rPr lang="en-US" dirty="0" smtClean="0">
                <a:sym typeface="Symbol"/>
              </a:rPr>
              <a:t>’(</a:t>
            </a:r>
            <a:r>
              <a:rPr lang="en-US" i="1" dirty="0" smtClean="0">
                <a:sym typeface="Symbol"/>
              </a:rPr>
              <a:t> </a:t>
            </a:r>
            <a:r>
              <a:rPr lang="en-US" dirty="0" smtClean="0">
                <a:sym typeface="Symbol"/>
              </a:rPr>
              <a:t>) </a:t>
            </a:r>
            <a:r>
              <a:rPr lang="en-US" b="1" dirty="0" smtClean="0">
                <a:sym typeface="Symbol"/>
              </a:rPr>
              <a:t>in </a:t>
            </a:r>
            <a:r>
              <a:rPr lang="en-US" dirty="0" smtClean="0">
                <a:sym typeface="Symbol"/>
              </a:rPr>
              <a:t>q </a:t>
            </a:r>
            <a:r>
              <a:rPr lang="en-US" sz="3600" dirty="0" smtClean="0">
                <a:sym typeface="Symbol"/>
              </a:rPr>
              <a:t> F</a:t>
            </a:r>
            <a:r>
              <a:rPr lang="en-US" i="1" baseline="-25000" dirty="0" smtClean="0">
                <a:sym typeface="Symbol"/>
              </a:rPr>
              <a:t/>
            </a:r>
            <a:br>
              <a:rPr lang="en-US" i="1" baseline="-25000" dirty="0" smtClean="0">
                <a:sym typeface="Symbol"/>
              </a:rPr>
            </a:br>
            <a:endParaRPr lang="en-US" sz="2800" dirty="0" smtClean="0">
              <a:sym typeface="Symbol"/>
            </a:endParaRPr>
          </a:p>
          <a:p>
            <a:pPr>
              <a:buNone/>
            </a:pPr>
            <a:r>
              <a:rPr lang="en-US" sz="2800" dirty="0" smtClean="0">
                <a:sym typeface="Symbol"/>
              </a:rPr>
              <a:t>cnf’(</a:t>
            </a:r>
            <a:r>
              <a:rPr lang="en-US" sz="2800" i="1" dirty="0" smtClean="0">
                <a:sym typeface="Symbol"/>
              </a:rPr>
              <a:t>a</a:t>
            </a:r>
            <a:r>
              <a:rPr lang="en-US" sz="2800" dirty="0" smtClean="0">
                <a:sym typeface="Symbol"/>
              </a:rPr>
              <a:t>)	  = (</a:t>
            </a:r>
            <a:r>
              <a:rPr lang="en-US" sz="2800" i="1" dirty="0" smtClean="0">
                <a:sym typeface="Symbol"/>
              </a:rPr>
              <a:t>a, true</a:t>
            </a:r>
            <a:r>
              <a:rPr lang="en-US" sz="2800" dirty="0" smtClean="0">
                <a:sym typeface="Symbol"/>
              </a:rPr>
              <a:t>)</a:t>
            </a:r>
          </a:p>
          <a:p>
            <a:pPr>
              <a:buNone/>
            </a:pPr>
            <a:endParaRPr lang="en-US" sz="2800" i="1" dirty="0" smtClean="0">
              <a:sym typeface="Symbol"/>
            </a:endParaRPr>
          </a:p>
          <a:p>
            <a:pPr>
              <a:buNone/>
            </a:pPr>
            <a:r>
              <a:rPr lang="en-US" sz="2800" dirty="0" smtClean="0">
                <a:sym typeface="Symbol"/>
              </a:rPr>
              <a:t>cnf’</a:t>
            </a:r>
            <a:r>
              <a:rPr lang="en-US" sz="2800" i="1" dirty="0" smtClean="0">
                <a:sym typeface="Symbol"/>
              </a:rPr>
              <a:t>(  ’) </a:t>
            </a:r>
            <a:r>
              <a:rPr lang="en-US" sz="2800" dirty="0" smtClean="0">
                <a:sym typeface="Symbol"/>
              </a:rPr>
              <a:t> = </a:t>
            </a:r>
            <a:r>
              <a:rPr lang="en-US" sz="2800" b="1" dirty="0" smtClean="0">
                <a:sym typeface="Symbol"/>
              </a:rPr>
              <a:t>let </a:t>
            </a:r>
            <a:r>
              <a:rPr lang="en-US" sz="2800" dirty="0" smtClean="0">
                <a:sym typeface="Symbol"/>
              </a:rPr>
              <a:t>(q,F</a:t>
            </a:r>
            <a:r>
              <a:rPr lang="en-US" sz="2800" baseline="-25000" dirty="0" smtClean="0">
                <a:sym typeface="Symbol"/>
              </a:rPr>
              <a:t>1</a:t>
            </a:r>
            <a:r>
              <a:rPr lang="en-US" sz="2800" dirty="0" smtClean="0">
                <a:sym typeface="Symbol"/>
              </a:rPr>
              <a:t>) = </a:t>
            </a:r>
            <a:r>
              <a:rPr lang="en-US" sz="2800" dirty="0" err="1" smtClean="0">
                <a:sym typeface="Symbol"/>
              </a:rPr>
              <a:t>cnf</a:t>
            </a:r>
            <a:r>
              <a:rPr lang="en-US" sz="2800" dirty="0" smtClean="0">
                <a:sym typeface="Symbol"/>
              </a:rPr>
              <a:t>’() </a:t>
            </a:r>
            <a:r>
              <a:rPr lang="en-US" sz="2800" b="1" dirty="0" smtClean="0">
                <a:sym typeface="Symbol"/>
              </a:rPr>
              <a:t> </a:t>
            </a:r>
            <a:br>
              <a:rPr lang="en-US" sz="2800" b="1" dirty="0" smtClean="0">
                <a:sym typeface="Symbol"/>
              </a:rPr>
            </a:br>
            <a:r>
              <a:rPr lang="en-US" sz="2800" b="1" dirty="0" smtClean="0">
                <a:sym typeface="Symbol"/>
              </a:rPr>
              <a:t>                        </a:t>
            </a:r>
            <a:r>
              <a:rPr lang="en-US" sz="2800" dirty="0" smtClean="0">
                <a:sym typeface="Symbol"/>
              </a:rPr>
              <a:t>(r, F</a:t>
            </a:r>
            <a:r>
              <a:rPr lang="en-US" sz="2800" baseline="-25000" dirty="0" smtClean="0">
                <a:sym typeface="Symbol"/>
              </a:rPr>
              <a:t>2</a:t>
            </a:r>
            <a:r>
              <a:rPr lang="en-US" sz="2800" dirty="0" smtClean="0">
                <a:sym typeface="Symbol"/>
              </a:rPr>
              <a:t>) = </a:t>
            </a:r>
            <a:r>
              <a:rPr lang="en-US" sz="2800" dirty="0" err="1" smtClean="0">
                <a:sym typeface="Symbol"/>
              </a:rPr>
              <a:t>cnf</a:t>
            </a:r>
            <a:r>
              <a:rPr lang="en-US" sz="2800" dirty="0" smtClean="0">
                <a:sym typeface="Symbol"/>
              </a:rPr>
              <a:t>’(’) </a:t>
            </a:r>
            <a:endParaRPr lang="en-US" sz="2800" b="1" dirty="0" smtClean="0">
              <a:sym typeface="Symbol"/>
            </a:endParaRPr>
          </a:p>
          <a:p>
            <a:pPr>
              <a:buNone/>
            </a:pPr>
            <a:r>
              <a:rPr lang="en-US" sz="2800" b="1" dirty="0" smtClean="0">
                <a:sym typeface="Symbol"/>
              </a:rPr>
              <a:t>                            </a:t>
            </a:r>
            <a:r>
              <a:rPr lang="en-US" sz="2800" i="1" dirty="0" smtClean="0">
                <a:sym typeface="Symbol"/>
              </a:rPr>
              <a:t>p </a:t>
            </a:r>
            <a:r>
              <a:rPr lang="en-US" sz="2800" dirty="0" smtClean="0">
                <a:sym typeface="Symbol"/>
              </a:rPr>
              <a:t>       = fresh Boolean variable</a:t>
            </a:r>
            <a:r>
              <a:rPr lang="en-US" sz="2800" b="1" dirty="0" smtClean="0">
                <a:sym typeface="Symbol"/>
              </a:rPr>
              <a:t>      </a:t>
            </a:r>
            <a:br>
              <a:rPr lang="en-US" sz="2800" b="1" dirty="0" smtClean="0">
                <a:sym typeface="Symbol"/>
              </a:rPr>
            </a:br>
            <a:r>
              <a:rPr lang="en-US" sz="2800" b="1" dirty="0" smtClean="0">
                <a:sym typeface="Symbol"/>
              </a:rPr>
              <a:t>                   in </a:t>
            </a:r>
            <a:br>
              <a:rPr lang="en-US" sz="2800" b="1" dirty="0" smtClean="0">
                <a:sym typeface="Symbol"/>
              </a:rPr>
            </a:br>
            <a:r>
              <a:rPr lang="en-US" sz="2800" b="1" dirty="0" smtClean="0">
                <a:sym typeface="Symbol"/>
              </a:rPr>
              <a:t>                      </a:t>
            </a:r>
            <a:r>
              <a:rPr lang="en-US" sz="2800" dirty="0" smtClean="0">
                <a:sym typeface="Symbol"/>
              </a:rPr>
              <a:t>(p, </a:t>
            </a:r>
            <a:r>
              <a:rPr lang="en-US" sz="2800" i="1" dirty="0" smtClean="0">
                <a:sym typeface="Symbol"/>
              </a:rPr>
              <a:t>F</a:t>
            </a:r>
            <a:r>
              <a:rPr lang="en-US" sz="2800" i="1" baseline="-25000" dirty="0" smtClean="0">
                <a:sym typeface="Symbol"/>
              </a:rPr>
              <a:t>1</a:t>
            </a:r>
            <a:r>
              <a:rPr lang="en-US" sz="2800" i="1" dirty="0" smtClean="0">
                <a:sym typeface="Symbol"/>
              </a:rPr>
              <a:t>  F</a:t>
            </a:r>
            <a:r>
              <a:rPr lang="en-US" sz="2800" i="1" baseline="-25000" dirty="0" smtClean="0">
                <a:sym typeface="Symbol"/>
              </a:rPr>
              <a:t>2</a:t>
            </a:r>
            <a:r>
              <a:rPr lang="en-US" sz="2800" i="1" dirty="0" smtClean="0">
                <a:sym typeface="Symbol"/>
              </a:rPr>
              <a:t>  </a:t>
            </a:r>
            <a:r>
              <a:rPr lang="en-US" sz="2800" dirty="0" smtClean="0">
                <a:sym typeface="Symbol"/>
              </a:rPr>
              <a:t>(</a:t>
            </a:r>
            <a:r>
              <a:rPr lang="en-US" sz="2800" i="1" dirty="0" smtClean="0">
                <a:sym typeface="Symbol"/>
              </a:rPr>
              <a:t> p   q )  </a:t>
            </a:r>
            <a:br>
              <a:rPr lang="en-US" sz="2800" i="1" dirty="0" smtClean="0">
                <a:sym typeface="Symbol"/>
              </a:rPr>
            </a:br>
            <a:r>
              <a:rPr lang="en-US" sz="2800" i="1" dirty="0" smtClean="0">
                <a:sym typeface="Symbol"/>
              </a:rPr>
              <a:t>			   </a:t>
            </a:r>
            <a:r>
              <a:rPr lang="en-US" sz="2800" dirty="0" smtClean="0">
                <a:sym typeface="Symbol"/>
              </a:rPr>
              <a:t>(</a:t>
            </a:r>
            <a:r>
              <a:rPr lang="en-US" sz="2800" i="1" dirty="0" smtClean="0">
                <a:sym typeface="Symbol"/>
              </a:rPr>
              <a:t> p   r)  </a:t>
            </a:r>
            <a:br>
              <a:rPr lang="en-US" sz="2800" i="1" dirty="0" smtClean="0">
                <a:sym typeface="Symbol"/>
              </a:rPr>
            </a:br>
            <a:r>
              <a:rPr lang="en-US" sz="2800" i="1" dirty="0" smtClean="0">
                <a:sym typeface="Symbol"/>
              </a:rPr>
              <a:t>			   </a:t>
            </a:r>
            <a:r>
              <a:rPr lang="en-US" sz="2800" dirty="0" smtClean="0">
                <a:sym typeface="Symbol"/>
              </a:rPr>
              <a:t>(</a:t>
            </a:r>
            <a:r>
              <a:rPr lang="en-US" sz="2800" i="1" dirty="0" smtClean="0">
                <a:sym typeface="Symbol"/>
              </a:rPr>
              <a:t> p   q   r</a:t>
            </a:r>
            <a:r>
              <a:rPr lang="en-US" sz="2800" dirty="0" smtClean="0">
                <a:sym typeface="Symbol"/>
              </a:rPr>
              <a:t>))</a:t>
            </a:r>
            <a:br>
              <a:rPr lang="en-US" sz="2800" dirty="0" smtClean="0">
                <a:sym typeface="Symbol"/>
              </a:rPr>
            </a:br>
            <a:endParaRPr lang="en-US" sz="2800" dirty="0" smtClean="0">
              <a:sym typeface="Symbol"/>
            </a:endParaRPr>
          </a:p>
          <a:p>
            <a:pPr>
              <a:buNone/>
            </a:pPr>
            <a:r>
              <a:rPr lang="en-US" sz="2800" b="1" dirty="0" smtClean="0">
                <a:sym typeface="Symbol"/>
              </a:rPr>
              <a:t>Exercise: </a:t>
            </a:r>
            <a:r>
              <a:rPr lang="en-US" sz="2800" dirty="0" err="1" smtClean="0">
                <a:sym typeface="Symbol"/>
              </a:rPr>
              <a:t>cnf</a:t>
            </a:r>
            <a:r>
              <a:rPr lang="en-US" sz="2800" dirty="0" smtClean="0">
                <a:sym typeface="Symbol"/>
              </a:rPr>
              <a:t>’(</a:t>
            </a:r>
            <a:r>
              <a:rPr lang="en-US" sz="2800" i="1" dirty="0" smtClean="0">
                <a:sym typeface="Symbol"/>
              </a:rPr>
              <a:t>  ’), </a:t>
            </a:r>
            <a:r>
              <a:rPr lang="en-US" sz="2800" dirty="0" smtClean="0">
                <a:sym typeface="Symbol"/>
              </a:rPr>
              <a:t>cnf’(</a:t>
            </a:r>
            <a:r>
              <a:rPr lang="en-US" sz="2800" i="1" dirty="0" smtClean="0">
                <a:sym typeface="Symbol"/>
              </a:rPr>
              <a:t>  ’), </a:t>
            </a:r>
            <a:r>
              <a:rPr lang="en-US" sz="2800" dirty="0" err="1" smtClean="0">
                <a:sym typeface="Symbol"/>
              </a:rPr>
              <a:t>cnf</a:t>
            </a:r>
            <a:r>
              <a:rPr lang="en-US" sz="2800" dirty="0" smtClean="0">
                <a:sym typeface="Symbol"/>
              </a:rPr>
              <a:t>’(</a:t>
            </a:r>
            <a:r>
              <a:rPr lang="en-US" sz="2800" i="1" dirty="0" smtClean="0">
                <a:sym typeface="Symbol"/>
              </a:rPr>
              <a:t> )</a:t>
            </a:r>
            <a:endParaRPr lang="en-US" sz="2800" dirty="0" smtClean="0"/>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Clauses - CNF</a:t>
            </a:r>
            <a:endParaRPr lang="en-US" dirty="0"/>
          </a:p>
        </p:txBody>
      </p:sp>
      <p:sp>
        <p:nvSpPr>
          <p:cNvPr id="3" name="Content Placeholder 2"/>
          <p:cNvSpPr>
            <a:spLocks noGrp="1"/>
          </p:cNvSpPr>
          <p:nvPr>
            <p:ph idx="1"/>
          </p:nvPr>
        </p:nvSpPr>
        <p:spPr>
          <a:xfrm>
            <a:off x="381000" y="1412875"/>
            <a:ext cx="8382000" cy="5078313"/>
          </a:xfrm>
        </p:spPr>
        <p:txBody>
          <a:bodyPr/>
          <a:lstStyle/>
          <a:p>
            <a:r>
              <a:rPr lang="en-US" dirty="0" smtClean="0">
                <a:sym typeface="Symbol"/>
              </a:rPr>
              <a:t>Main properties of basic CNF</a:t>
            </a:r>
          </a:p>
          <a:p>
            <a:endParaRPr lang="en-US" dirty="0" smtClean="0">
              <a:sym typeface="Symbol"/>
            </a:endParaRPr>
          </a:p>
          <a:p>
            <a:pPr lvl="1"/>
            <a:r>
              <a:rPr lang="en-US" dirty="0" smtClean="0">
                <a:sym typeface="Symbol"/>
              </a:rPr>
              <a:t>Result </a:t>
            </a:r>
            <a:r>
              <a:rPr lang="en-US" i="1" dirty="0" smtClean="0">
                <a:sym typeface="Symbol"/>
              </a:rPr>
              <a:t>F </a:t>
            </a:r>
            <a:r>
              <a:rPr lang="en-US" dirty="0" smtClean="0">
                <a:sym typeface="Symbol"/>
              </a:rPr>
              <a:t>is a set of </a:t>
            </a:r>
            <a:r>
              <a:rPr lang="en-US" i="1" dirty="0" smtClean="0">
                <a:sym typeface="Symbol"/>
              </a:rPr>
              <a:t>clauses.</a:t>
            </a:r>
          </a:p>
          <a:p>
            <a:pPr lvl="1">
              <a:buNone/>
            </a:pPr>
            <a:r>
              <a:rPr lang="en-US" dirty="0" smtClean="0">
                <a:sym typeface="Symbol"/>
              </a:rPr>
              <a:t> </a:t>
            </a:r>
          </a:p>
          <a:p>
            <a:pPr lvl="1"/>
            <a:r>
              <a:rPr lang="en-US" dirty="0" smtClean="0">
                <a:sym typeface="Symbol"/>
              </a:rPr>
              <a:t> is </a:t>
            </a:r>
            <a:r>
              <a:rPr lang="en-US" i="1" dirty="0" smtClean="0">
                <a:sym typeface="Symbol"/>
              </a:rPr>
              <a:t>T-</a:t>
            </a:r>
            <a:r>
              <a:rPr lang="en-US" dirty="0" smtClean="0">
                <a:sym typeface="Symbol"/>
              </a:rPr>
              <a:t>satisfiable iff cnf() is.</a:t>
            </a:r>
          </a:p>
          <a:p>
            <a:pPr lvl="1"/>
            <a:endParaRPr lang="en-US" dirty="0" smtClean="0">
              <a:sym typeface="Symbol"/>
            </a:endParaRPr>
          </a:p>
          <a:p>
            <a:pPr lvl="1"/>
            <a:r>
              <a:rPr lang="en-US" dirty="0" smtClean="0">
                <a:sym typeface="Symbol"/>
              </a:rPr>
              <a:t>size(cnf())  4(size())</a:t>
            </a:r>
          </a:p>
          <a:p>
            <a:pPr lvl="1"/>
            <a:endParaRPr lang="en-US" dirty="0" smtClean="0">
              <a:sym typeface="Symbol"/>
            </a:endParaRPr>
          </a:p>
          <a:p>
            <a:pPr lvl="1"/>
            <a:r>
              <a:rPr lang="en-US" dirty="0" smtClean="0">
                <a:sym typeface="Symbol"/>
              </a:rPr>
              <a:t>   </a:t>
            </a:r>
            <a:r>
              <a:rPr lang="en-US" dirty="0" err="1" smtClean="0">
                <a:sym typeface="Symbol"/>
              </a:rPr>
              <a:t>p</a:t>
            </a:r>
            <a:r>
              <a:rPr lang="en-US" baseline="-25000" dirty="0" err="1" smtClean="0">
                <a:sym typeface="Symbol"/>
              </a:rPr>
              <a:t>aux</a:t>
            </a:r>
            <a:r>
              <a:rPr lang="en-US" baseline="-25000" dirty="0" smtClean="0">
                <a:sym typeface="Symbol"/>
              </a:rPr>
              <a:t> </a:t>
            </a:r>
            <a:r>
              <a:rPr lang="en-US" dirty="0" err="1" smtClean="0">
                <a:sym typeface="Symbol"/>
              </a:rPr>
              <a:t>cnf</a:t>
            </a:r>
            <a:r>
              <a:rPr lang="en-US" dirty="0" smtClean="0">
                <a:sym typeface="Symbol"/>
              </a:rPr>
              <a:t>()</a:t>
            </a:r>
          </a:p>
          <a:p>
            <a:pPr lvl="1"/>
            <a:endParaRPr lang="en-US" dirty="0"/>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379267" y="3131143"/>
            <a:ext cx="7043208" cy="1384994"/>
          </a:xfrm>
        </p:spPr>
        <p:txBody>
          <a:bodyPr/>
          <a:lstStyle/>
          <a:p>
            <a:r>
              <a:rPr smtClean="0"/>
              <a:t>DPLL(</a:t>
            </a:r>
            <a:r>
              <a:rPr lang="en-US" dirty="0" smtClean="0">
                <a:sym typeface="Symbol"/>
              </a:rPr>
              <a:t>)</a:t>
            </a:r>
            <a:endParaRPr lang="en-US"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smtClean="0"/>
              <a:t>Pre-requisites </a:t>
            </a:r>
            <a:r>
              <a:rPr smtClean="0"/>
              <a:t>and notation</a:t>
            </a:r>
            <a:endParaRPr lang="en-US" dirty="0"/>
          </a:p>
        </p:txBody>
      </p:sp>
      <p:sp>
        <p:nvSpPr>
          <p:cNvPr id="4" name="Text Placeholder 3"/>
          <p:cNvSpPr>
            <a:spLocks noGrp="1"/>
          </p:cNvSpPr>
          <p:nvPr>
            <p:ph type="body" sz="quarter" idx="10"/>
          </p:nvPr>
        </p:nvSpPr>
        <p:spPr>
          <a:xfrm>
            <a:off x="1379267" y="2699064"/>
            <a:ext cx="7043208" cy="1384994"/>
          </a:xfrm>
        </p:spPr>
        <p:txBody>
          <a:bodyPr/>
          <a:lstStyle/>
          <a:p>
            <a:r>
              <a:rPr smtClean="0"/>
              <a:t>Basics</a:t>
            </a:r>
            <a:endParaRPr lang="en-US" dirty="0"/>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DPLL - </a:t>
            </a:r>
            <a:r>
              <a:rPr i="1" smtClean="0">
                <a:latin typeface="Old English Text MT" pitchFamily="66" charset="0"/>
              </a:rPr>
              <a:t>classique</a:t>
            </a:r>
            <a:endParaRPr lang="en-US" i="1" dirty="0">
              <a:latin typeface="Old English Text MT" pitchFamily="66" charset="0"/>
            </a:endParaRPr>
          </a:p>
        </p:txBody>
      </p:sp>
      <p:sp>
        <p:nvSpPr>
          <p:cNvPr id="3" name="Content Placeholder 2"/>
          <p:cNvSpPr>
            <a:spLocks noGrp="1"/>
          </p:cNvSpPr>
          <p:nvPr>
            <p:ph idx="1"/>
          </p:nvPr>
        </p:nvSpPr>
        <p:spPr>
          <a:xfrm>
            <a:off x="441290" y="1513358"/>
            <a:ext cx="8382000" cy="5624617"/>
          </a:xfrm>
        </p:spPr>
        <p:txBody>
          <a:bodyPr/>
          <a:lstStyle/>
          <a:p>
            <a:r>
              <a:rPr lang="en-US" sz="2400" dirty="0" smtClean="0"/>
              <a:t>Incrementally build a model </a:t>
            </a:r>
            <a:r>
              <a:rPr lang="en-US" sz="2400" i="1" dirty="0" smtClean="0"/>
              <a:t>M </a:t>
            </a:r>
            <a:r>
              <a:rPr lang="en-US" sz="2400" dirty="0" smtClean="0"/>
              <a:t>for a </a:t>
            </a:r>
            <a:r>
              <a:rPr lang="en-US" sz="2400" smtClean="0"/>
              <a:t>CNF formula </a:t>
            </a:r>
            <a:r>
              <a:rPr lang="en-US" sz="2400" i="1" dirty="0" smtClean="0"/>
              <a:t>F (set of clauses).</a:t>
            </a:r>
          </a:p>
          <a:p>
            <a:endParaRPr lang="en-US" sz="2400" i="1" dirty="0" smtClean="0"/>
          </a:p>
          <a:p>
            <a:r>
              <a:rPr lang="en-US" sz="2400" dirty="0" smtClean="0"/>
              <a:t>Initially </a:t>
            </a:r>
            <a:r>
              <a:rPr lang="en-US" sz="2400" i="1" dirty="0" smtClean="0"/>
              <a:t>M </a:t>
            </a:r>
            <a:r>
              <a:rPr lang="en-US" sz="2400" dirty="0" smtClean="0"/>
              <a:t>is the empty assignment</a:t>
            </a:r>
          </a:p>
          <a:p>
            <a:endParaRPr lang="en-US" sz="2400" dirty="0" smtClean="0"/>
          </a:p>
          <a:p>
            <a:r>
              <a:rPr lang="en-US" sz="2400" b="1" dirty="0" smtClean="0"/>
              <a:t>Propagate</a:t>
            </a:r>
            <a:r>
              <a:rPr lang="en-US" sz="2400" dirty="0" smtClean="0"/>
              <a:t>: M: M(r) </a:t>
            </a:r>
            <a:r>
              <a:rPr lang="en-US" sz="2400" dirty="0" smtClean="0">
                <a:sym typeface="Symbol"/>
              </a:rPr>
              <a:t> false </a:t>
            </a:r>
            <a:endParaRPr lang="en-US" sz="2400" dirty="0" smtClean="0"/>
          </a:p>
          <a:p>
            <a:pPr lvl="1"/>
            <a:r>
              <a:rPr lang="en-US" sz="2000" dirty="0" smtClean="0">
                <a:sym typeface="Symbol"/>
              </a:rPr>
              <a:t>if</a:t>
            </a:r>
            <a:r>
              <a:rPr lang="en-US" sz="2000" dirty="0" smtClean="0"/>
              <a:t> </a:t>
            </a:r>
            <a:r>
              <a:rPr lang="en-US" sz="2000" i="1" dirty="0" smtClean="0"/>
              <a:t>(p </a:t>
            </a:r>
            <a:r>
              <a:rPr lang="en-US" sz="2000" i="1" dirty="0" smtClean="0">
                <a:sym typeface="Symbol"/>
              </a:rPr>
              <a:t>q r)  F, M(p) = false, M(q) = true </a:t>
            </a:r>
          </a:p>
          <a:p>
            <a:pPr lvl="1"/>
            <a:endParaRPr lang="en-US" sz="2000" dirty="0" smtClean="0"/>
          </a:p>
          <a:p>
            <a:r>
              <a:rPr lang="en-US" sz="2400" b="1" dirty="0" smtClean="0"/>
              <a:t>Decide</a:t>
            </a:r>
            <a:r>
              <a:rPr lang="en-US" sz="2400" dirty="0" smtClean="0"/>
              <a:t> M(p) </a:t>
            </a:r>
            <a:r>
              <a:rPr lang="en-US" sz="2400" dirty="0" smtClean="0">
                <a:sym typeface="Symbol"/>
              </a:rPr>
              <a:t> true or </a:t>
            </a:r>
            <a:r>
              <a:rPr lang="en-US" sz="2400" dirty="0" smtClean="0"/>
              <a:t>M(p) </a:t>
            </a:r>
            <a:r>
              <a:rPr lang="en-US" sz="2400" dirty="0" smtClean="0">
                <a:sym typeface="Symbol"/>
              </a:rPr>
              <a:t> false, </a:t>
            </a:r>
          </a:p>
          <a:p>
            <a:pPr lvl="1"/>
            <a:r>
              <a:rPr lang="en-US" sz="2000" dirty="0" smtClean="0">
                <a:sym typeface="Symbol"/>
              </a:rPr>
              <a:t>if </a:t>
            </a:r>
            <a:r>
              <a:rPr lang="en-US" sz="2000" i="1" dirty="0" smtClean="0">
                <a:sym typeface="Symbol"/>
              </a:rPr>
              <a:t>p </a:t>
            </a:r>
            <a:r>
              <a:rPr lang="en-US" sz="2000" dirty="0" smtClean="0">
                <a:sym typeface="Symbol"/>
              </a:rPr>
              <a:t>is not assigned.</a:t>
            </a:r>
          </a:p>
          <a:p>
            <a:endParaRPr lang="en-US" sz="2400" dirty="0" smtClean="0">
              <a:sym typeface="Symbol"/>
            </a:endParaRPr>
          </a:p>
          <a:p>
            <a:r>
              <a:rPr lang="en-US" sz="2400" b="1" dirty="0" smtClean="0">
                <a:sym typeface="Symbol"/>
              </a:rPr>
              <a:t>Backtrack</a:t>
            </a:r>
            <a:r>
              <a:rPr lang="en-US" sz="2400" dirty="0" smtClean="0">
                <a:sym typeface="Symbol"/>
              </a:rPr>
              <a:t>: </a:t>
            </a:r>
          </a:p>
          <a:p>
            <a:pPr lvl="1"/>
            <a:r>
              <a:rPr lang="en-US" sz="2000" dirty="0" smtClean="0">
                <a:sym typeface="Symbol"/>
              </a:rPr>
              <a:t>if </a:t>
            </a:r>
            <a:r>
              <a:rPr lang="en-US" sz="2000" i="1" dirty="0" smtClean="0"/>
              <a:t>(p </a:t>
            </a:r>
            <a:r>
              <a:rPr lang="en-US" sz="2000" i="1" dirty="0" smtClean="0">
                <a:sym typeface="Symbol"/>
              </a:rPr>
              <a:t>q r)  F, M(p) = false, M(q) = M(r)= true, (e.g. M </a:t>
            </a:r>
            <a:r>
              <a:rPr lang="en-US" sz="2000" dirty="0" smtClean="0"/>
              <a:t>⊨</a:t>
            </a:r>
            <a:r>
              <a:rPr lang="en-US" sz="2000" baseline="-25000" dirty="0" smtClean="0"/>
              <a:t>T</a:t>
            </a:r>
            <a:r>
              <a:rPr lang="en-US" sz="1800" i="1" dirty="0" smtClean="0">
                <a:sym typeface="Symbol"/>
              </a:rPr>
              <a:t> </a:t>
            </a:r>
            <a:r>
              <a:rPr lang="en-US" sz="2000" i="1" dirty="0" smtClean="0">
                <a:sym typeface="Symbol"/>
              </a:rPr>
              <a:t>C)</a:t>
            </a:r>
            <a:endParaRPr lang="en-US" sz="2000" dirty="0" smtClean="0"/>
          </a:p>
          <a:p>
            <a:endParaRPr lang="en-US" dirty="0"/>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t>Modern DPLL </a:t>
            </a:r>
            <a:r>
              <a:rPr lang="en-US" dirty="0" smtClean="0"/>
              <a:t>–</a:t>
            </a:r>
            <a:r>
              <a:rPr smtClean="0"/>
              <a:t> as transitions</a:t>
            </a:r>
            <a:endParaRPr lang="en-US" dirty="0"/>
          </a:p>
        </p:txBody>
      </p:sp>
      <p:sp>
        <p:nvSpPr>
          <p:cNvPr id="3" name="Content Placeholder 2"/>
          <p:cNvSpPr>
            <a:spLocks noGrp="1"/>
          </p:cNvSpPr>
          <p:nvPr>
            <p:ph idx="1"/>
          </p:nvPr>
        </p:nvSpPr>
        <p:spPr>
          <a:xfrm>
            <a:off x="381000" y="1412875"/>
            <a:ext cx="8382000" cy="5186035"/>
          </a:xfrm>
        </p:spPr>
        <p:txBody>
          <a:bodyPr/>
          <a:lstStyle/>
          <a:p>
            <a:r>
              <a:rPr lang="en-US" i="1" dirty="0" smtClean="0">
                <a:sym typeface="Symbol"/>
              </a:rPr>
              <a:t>Maintain states of the form:</a:t>
            </a:r>
          </a:p>
          <a:p>
            <a:pPr lvl="1"/>
            <a:r>
              <a:rPr lang="en-US" i="1" dirty="0" smtClean="0">
                <a:sym typeface="Symbol"/>
              </a:rPr>
              <a:t>M || F		- during search</a:t>
            </a:r>
          </a:p>
          <a:p>
            <a:pPr lvl="1"/>
            <a:r>
              <a:rPr lang="en-US" i="1" dirty="0" smtClean="0">
                <a:sym typeface="Symbol"/>
              </a:rPr>
              <a:t>M || F || C 	– for backjumping</a:t>
            </a:r>
          </a:p>
          <a:p>
            <a:pPr lvl="1"/>
            <a:r>
              <a:rPr lang="en-US" i="1" dirty="0" smtClean="0">
                <a:sym typeface="Symbol"/>
              </a:rPr>
              <a:t>M a partial model, F are clauses, C is a clause.</a:t>
            </a:r>
            <a:endParaRPr lang="en-US" dirty="0" smtClean="0"/>
          </a:p>
          <a:p>
            <a:pPr>
              <a:buNone/>
            </a:pPr>
            <a:endParaRPr lang="en-US" dirty="0" smtClean="0">
              <a:sym typeface="Symbol"/>
            </a:endParaRPr>
          </a:p>
          <a:p>
            <a:r>
              <a:rPr lang="en-US" sz="3200" b="1" dirty="0" smtClean="0">
                <a:sym typeface="Symbol"/>
              </a:rPr>
              <a:t>Decide 	</a:t>
            </a:r>
            <a:r>
              <a:rPr lang="en-US" sz="3200" dirty="0" smtClean="0"/>
              <a:t> M || F </a:t>
            </a:r>
            <a:r>
              <a:rPr lang="en-US" sz="3200" i="1" dirty="0" smtClean="0">
                <a:sym typeface="Symbol"/>
              </a:rPr>
              <a:t> </a:t>
            </a:r>
            <a:r>
              <a:rPr lang="en-US" sz="3200" i="1" dirty="0" err="1" smtClean="0">
                <a:sym typeface="Symbol"/>
              </a:rPr>
              <a:t>Ml</a:t>
            </a:r>
            <a:r>
              <a:rPr lang="en-US" sz="3200" i="1" baseline="30000" dirty="0" err="1" smtClean="0">
                <a:sym typeface="Symbol"/>
              </a:rPr>
              <a:t>d</a:t>
            </a:r>
            <a:r>
              <a:rPr lang="en-US" sz="3200" i="1" dirty="0" smtClean="0">
                <a:sym typeface="Symbol"/>
              </a:rPr>
              <a:t> || F </a:t>
            </a:r>
            <a:r>
              <a:rPr lang="en-US" sz="2800" i="1" dirty="0" smtClean="0">
                <a:sym typeface="Symbol"/>
              </a:rPr>
              <a:t>		</a:t>
            </a:r>
            <a:r>
              <a:rPr lang="en-US" sz="2800" b="1" dirty="0" smtClean="0">
                <a:sym typeface="Symbol"/>
              </a:rPr>
              <a:t>if </a:t>
            </a:r>
            <a:r>
              <a:rPr lang="en-US" sz="2800" i="1" dirty="0" smtClean="0">
                <a:sym typeface="Symbol"/>
              </a:rPr>
              <a:t>l  F \ M</a:t>
            </a:r>
          </a:p>
          <a:p>
            <a:pPr>
              <a:buNone/>
            </a:pPr>
            <a:r>
              <a:rPr lang="en-US" sz="2800" b="1" i="1" dirty="0" smtClean="0">
                <a:sym typeface="Symbol"/>
              </a:rPr>
              <a:t>						</a:t>
            </a:r>
            <a:r>
              <a:rPr lang="en-US" sz="2800" i="1" dirty="0" smtClean="0">
                <a:sym typeface="Symbol"/>
              </a:rPr>
              <a:t>d </a:t>
            </a:r>
            <a:r>
              <a:rPr lang="en-US" sz="2800" dirty="0" smtClean="0">
                <a:sym typeface="Symbol"/>
              </a:rPr>
              <a:t>is a </a:t>
            </a:r>
            <a:r>
              <a:rPr lang="en-US" sz="2800" i="1" dirty="0" smtClean="0">
                <a:sym typeface="Symbol"/>
              </a:rPr>
              <a:t>decision</a:t>
            </a:r>
            <a:r>
              <a:rPr lang="en-US" sz="2800" dirty="0" smtClean="0">
                <a:sym typeface="Symbol"/>
              </a:rPr>
              <a:t> marker</a:t>
            </a:r>
            <a:br>
              <a:rPr lang="en-US" sz="2800" dirty="0" smtClean="0">
                <a:sym typeface="Symbol"/>
              </a:rPr>
            </a:br>
            <a:endParaRPr lang="en-US" sz="2800" b="1" i="1" dirty="0" smtClean="0">
              <a:sym typeface="Symbol"/>
            </a:endParaRPr>
          </a:p>
          <a:p>
            <a:r>
              <a:rPr lang="en-US" sz="2800" b="1" dirty="0" smtClean="0">
                <a:sym typeface="Symbol"/>
              </a:rPr>
              <a:t>Propagate </a:t>
            </a:r>
            <a:r>
              <a:rPr lang="en-US" sz="2800" dirty="0" smtClean="0"/>
              <a:t>M || F </a:t>
            </a:r>
            <a:r>
              <a:rPr lang="en-US" sz="2800" i="1" dirty="0" smtClean="0">
                <a:sym typeface="Symbol"/>
              </a:rPr>
              <a:t> </a:t>
            </a:r>
            <a:r>
              <a:rPr lang="en-US" sz="2800" i="1" dirty="0" err="1" smtClean="0">
                <a:sym typeface="Symbol"/>
              </a:rPr>
              <a:t>Ml</a:t>
            </a:r>
            <a:r>
              <a:rPr lang="en-US" sz="2800" i="1" baseline="30000" dirty="0" err="1" smtClean="0">
                <a:sym typeface="Symbol"/>
              </a:rPr>
              <a:t>C</a:t>
            </a:r>
            <a:r>
              <a:rPr lang="en-US" sz="2800" i="1" dirty="0" smtClean="0">
                <a:sym typeface="Symbol"/>
              </a:rPr>
              <a:t> || F</a:t>
            </a:r>
          </a:p>
          <a:p>
            <a:pPr lvl="1">
              <a:buNone/>
            </a:pPr>
            <a:r>
              <a:rPr lang="en-US" sz="2500" i="1" dirty="0" smtClean="0">
                <a:sym typeface="Symbol"/>
              </a:rPr>
              <a:t>				</a:t>
            </a:r>
            <a:br>
              <a:rPr lang="en-US" sz="2500" i="1" dirty="0" smtClean="0">
                <a:sym typeface="Symbol"/>
              </a:rPr>
            </a:br>
            <a:r>
              <a:rPr lang="en-US" sz="2500" i="1" dirty="0" smtClean="0">
                <a:sym typeface="Symbol"/>
              </a:rPr>
              <a:t>			</a:t>
            </a:r>
            <a:r>
              <a:rPr lang="en-US" sz="2500" b="1" dirty="0" smtClean="0">
                <a:sym typeface="Symbol"/>
              </a:rPr>
              <a:t>if </a:t>
            </a:r>
            <a:r>
              <a:rPr lang="en-US" sz="2400" i="1" dirty="0" smtClean="0">
                <a:sym typeface="Symbol"/>
              </a:rPr>
              <a:t>l  C  F, C = (C’  l), M </a:t>
            </a:r>
            <a:r>
              <a:rPr lang="en-US" sz="2400" dirty="0" smtClean="0"/>
              <a:t>⊨</a:t>
            </a:r>
            <a:r>
              <a:rPr lang="en-US" sz="2400" baseline="-25000" dirty="0" smtClean="0"/>
              <a:t>T</a:t>
            </a:r>
            <a:r>
              <a:rPr lang="en-US" sz="1800" i="1" dirty="0" smtClean="0">
                <a:sym typeface="Symbol"/>
              </a:rPr>
              <a:t> </a:t>
            </a:r>
            <a:r>
              <a:rPr lang="en-US" sz="2400" i="1" dirty="0" smtClean="0">
                <a:sym typeface="Symbol"/>
              </a:rPr>
              <a:t>C’</a:t>
            </a:r>
            <a:endParaRPr lang="en-US" sz="2400" b="1" dirty="0" smtClean="0">
              <a:sym typeface="Symbol"/>
            </a:endParaRP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Modern DPLL </a:t>
            </a:r>
            <a:r>
              <a:rPr lang="en-US" dirty="0" smtClean="0"/>
              <a:t>–</a:t>
            </a:r>
            <a:r>
              <a:rPr smtClean="0"/>
              <a:t> as transitions</a:t>
            </a:r>
            <a:endParaRPr lang="en-US" dirty="0"/>
          </a:p>
        </p:txBody>
      </p:sp>
      <p:sp>
        <p:nvSpPr>
          <p:cNvPr id="3" name="Content Placeholder 2"/>
          <p:cNvSpPr>
            <a:spLocks noGrp="1"/>
          </p:cNvSpPr>
          <p:nvPr>
            <p:ph idx="1"/>
          </p:nvPr>
        </p:nvSpPr>
        <p:spPr>
          <a:xfrm>
            <a:off x="381000" y="1412875"/>
            <a:ext cx="8382000" cy="5987793"/>
          </a:xfrm>
        </p:spPr>
        <p:txBody>
          <a:bodyPr/>
          <a:lstStyle/>
          <a:p>
            <a:r>
              <a:rPr lang="en-US" sz="2800" b="1" dirty="0" smtClean="0"/>
              <a:t>Conflict </a:t>
            </a:r>
            <a:r>
              <a:rPr lang="en-US" sz="2800" dirty="0" smtClean="0"/>
              <a:t>M || F </a:t>
            </a:r>
            <a:r>
              <a:rPr lang="en-US" sz="2800" i="1" dirty="0" smtClean="0">
                <a:sym typeface="Symbol"/>
              </a:rPr>
              <a:t> </a:t>
            </a:r>
            <a:r>
              <a:rPr lang="en-US" sz="2800" i="1" dirty="0" smtClean="0">
                <a:solidFill>
                  <a:srgbClr val="FF0000"/>
                </a:solidFill>
                <a:sym typeface="Symbol"/>
              </a:rPr>
              <a:t>M || F || C</a:t>
            </a:r>
            <a:r>
              <a:rPr lang="en-US" sz="2800" dirty="0" smtClean="0">
                <a:solidFill>
                  <a:srgbClr val="FF0000"/>
                </a:solidFill>
              </a:rPr>
              <a:t>  </a:t>
            </a:r>
            <a:r>
              <a:rPr lang="en-US" sz="2800" dirty="0" smtClean="0"/>
              <a:t>	</a:t>
            </a:r>
            <a:r>
              <a:rPr lang="en-US" sz="2800" b="1" dirty="0" smtClean="0"/>
              <a:t>if</a:t>
            </a:r>
            <a:r>
              <a:rPr lang="en-US" sz="2800" dirty="0" smtClean="0"/>
              <a:t> </a:t>
            </a:r>
            <a:r>
              <a:rPr lang="en-US" sz="2800" i="1" dirty="0" smtClean="0"/>
              <a:t>C </a:t>
            </a:r>
            <a:r>
              <a:rPr lang="en-US" sz="2800" i="1" dirty="0" smtClean="0">
                <a:sym typeface="Symbol"/>
              </a:rPr>
              <a:t> F, M </a:t>
            </a:r>
            <a:r>
              <a:rPr lang="en-US" sz="2800" dirty="0" smtClean="0"/>
              <a:t>⊨</a:t>
            </a:r>
            <a:r>
              <a:rPr lang="en-US" sz="2800" baseline="-25000" dirty="0" smtClean="0"/>
              <a:t>T</a:t>
            </a:r>
            <a:r>
              <a:rPr lang="en-US" sz="2800" i="1" dirty="0" smtClean="0">
                <a:sym typeface="Symbol"/>
              </a:rPr>
              <a:t> C</a:t>
            </a:r>
            <a:endParaRPr lang="en-US" sz="2800" dirty="0" smtClean="0">
              <a:sym typeface="Symbol"/>
            </a:endParaRPr>
          </a:p>
          <a:p>
            <a:endParaRPr lang="en-US" sz="2800" i="1" dirty="0" smtClean="0">
              <a:sym typeface="Symbol"/>
            </a:endParaRPr>
          </a:p>
          <a:p>
            <a:r>
              <a:rPr lang="en-US" sz="2800" b="1" dirty="0" smtClean="0"/>
              <a:t>Learn </a:t>
            </a:r>
            <a:r>
              <a:rPr lang="en-US" sz="2800" dirty="0" smtClean="0">
                <a:solidFill>
                  <a:srgbClr val="FF0000"/>
                </a:solidFill>
              </a:rPr>
              <a:t>M || F || C </a:t>
            </a:r>
            <a:r>
              <a:rPr lang="en-US" sz="2800" i="1" dirty="0" smtClean="0">
                <a:sym typeface="Symbol"/>
              </a:rPr>
              <a:t> </a:t>
            </a:r>
            <a:r>
              <a:rPr lang="en-US" sz="2800" i="1" dirty="0" smtClean="0">
                <a:solidFill>
                  <a:srgbClr val="FF0000"/>
                </a:solidFill>
                <a:sym typeface="Symbol"/>
              </a:rPr>
              <a:t>M || F, C || C</a:t>
            </a:r>
            <a:r>
              <a:rPr lang="en-US" sz="2800" i="1" dirty="0" smtClean="0">
                <a:sym typeface="Symbol"/>
              </a:rPr>
              <a:t>	</a:t>
            </a:r>
            <a:r>
              <a:rPr lang="en-US" sz="2800" b="1" i="1" dirty="0" smtClean="0">
                <a:sym typeface="Symbol"/>
              </a:rPr>
              <a:t>i.e, </a:t>
            </a:r>
            <a:r>
              <a:rPr lang="en-US" sz="2800" i="1" dirty="0" smtClean="0">
                <a:sym typeface="Symbol"/>
              </a:rPr>
              <a:t>add C </a:t>
            </a:r>
            <a:r>
              <a:rPr lang="en-US" sz="2800" dirty="0" smtClean="0">
                <a:sym typeface="Symbol"/>
              </a:rPr>
              <a:t>to </a:t>
            </a:r>
            <a:r>
              <a:rPr lang="en-US" sz="2800" i="1" dirty="0" smtClean="0">
                <a:sym typeface="Symbol"/>
              </a:rPr>
              <a:t>F</a:t>
            </a:r>
          </a:p>
          <a:p>
            <a:pPr>
              <a:buNone/>
            </a:pPr>
            <a:endParaRPr lang="en-US" sz="2800" i="1" dirty="0" smtClean="0">
              <a:sym typeface="Symbol"/>
            </a:endParaRPr>
          </a:p>
          <a:p>
            <a:r>
              <a:rPr lang="en-US" sz="2800" b="1" dirty="0" smtClean="0"/>
              <a:t>Resolve </a:t>
            </a:r>
            <a:r>
              <a:rPr lang="en-US" sz="2800" dirty="0" smtClean="0">
                <a:solidFill>
                  <a:srgbClr val="FF0000"/>
                </a:solidFill>
              </a:rPr>
              <a:t>M</a:t>
            </a:r>
            <a:r>
              <a:rPr lang="en-US" sz="2800" i="1" dirty="0" smtClean="0">
                <a:solidFill>
                  <a:srgbClr val="FF0000"/>
                </a:solidFill>
              </a:rPr>
              <a:t>p</a:t>
            </a:r>
            <a:r>
              <a:rPr lang="en-US" sz="2800" i="1" baseline="30000" dirty="0" smtClean="0">
                <a:solidFill>
                  <a:srgbClr val="FF0000"/>
                </a:solidFill>
              </a:rPr>
              <a:t>(C’ </a:t>
            </a:r>
            <a:r>
              <a:rPr lang="en-US" sz="2800" i="1" baseline="30000" dirty="0" smtClean="0">
                <a:solidFill>
                  <a:srgbClr val="FF0000"/>
                </a:solidFill>
                <a:sym typeface="Symbol"/>
              </a:rPr>
              <a:t>p)</a:t>
            </a:r>
            <a:r>
              <a:rPr lang="en-US" sz="2800" dirty="0" smtClean="0">
                <a:solidFill>
                  <a:srgbClr val="FF0000"/>
                </a:solidFill>
              </a:rPr>
              <a:t> || F || C </a:t>
            </a:r>
            <a:r>
              <a:rPr lang="en-US" sz="2800" dirty="0" smtClean="0">
                <a:solidFill>
                  <a:srgbClr val="FF0000"/>
                </a:solidFill>
                <a:sym typeface="Symbol"/>
              </a:rPr>
              <a:t> </a:t>
            </a:r>
            <a:r>
              <a:rPr lang="en-US" sz="2800" i="1" dirty="0" smtClean="0">
                <a:solidFill>
                  <a:srgbClr val="FF0000"/>
                </a:solidFill>
                <a:sym typeface="Symbol"/>
              </a:rPr>
              <a:t>p </a:t>
            </a:r>
            <a:r>
              <a:rPr lang="en-US" sz="2800" i="1" dirty="0" smtClean="0">
                <a:sym typeface="Symbol"/>
              </a:rPr>
              <a:t> </a:t>
            </a:r>
            <a:r>
              <a:rPr lang="en-US" sz="2800" i="1" dirty="0" smtClean="0">
                <a:solidFill>
                  <a:srgbClr val="FF0000"/>
                </a:solidFill>
                <a:sym typeface="Symbol"/>
              </a:rPr>
              <a:t>M || F || C</a:t>
            </a:r>
            <a:r>
              <a:rPr lang="en-US" sz="2800" dirty="0" smtClean="0">
                <a:solidFill>
                  <a:srgbClr val="FF0000"/>
                </a:solidFill>
              </a:rPr>
              <a:t> </a:t>
            </a:r>
            <a:r>
              <a:rPr lang="en-US" sz="2800" dirty="0" smtClean="0">
                <a:solidFill>
                  <a:srgbClr val="FF0000"/>
                </a:solidFill>
                <a:sym typeface="Symbol"/>
              </a:rPr>
              <a:t> C’</a:t>
            </a:r>
            <a:r>
              <a:rPr lang="en-US" sz="2800" dirty="0" smtClean="0">
                <a:solidFill>
                  <a:srgbClr val="FF0000"/>
                </a:solidFill>
              </a:rPr>
              <a:t> </a:t>
            </a:r>
            <a:r>
              <a:rPr lang="en-US" sz="2800" dirty="0" smtClean="0"/>
              <a:t/>
            </a:r>
            <a:br>
              <a:rPr lang="en-US" sz="2800" dirty="0" smtClean="0"/>
            </a:br>
            <a:endParaRPr lang="en-US" sz="2800" i="1" dirty="0" smtClean="0">
              <a:sym typeface="Symbol"/>
            </a:endParaRPr>
          </a:p>
          <a:p>
            <a:r>
              <a:rPr lang="en-US" sz="2800" b="1" dirty="0" smtClean="0"/>
              <a:t>Skip </a:t>
            </a:r>
            <a:r>
              <a:rPr lang="en-US" sz="2800" dirty="0" smtClean="0">
                <a:solidFill>
                  <a:srgbClr val="FF0000"/>
                </a:solidFill>
              </a:rPr>
              <a:t>M</a:t>
            </a:r>
            <a:r>
              <a:rPr lang="en-US" sz="2800" i="1" dirty="0" smtClean="0">
                <a:solidFill>
                  <a:srgbClr val="FF0000"/>
                </a:solidFill>
              </a:rPr>
              <a:t>p</a:t>
            </a:r>
            <a:r>
              <a:rPr lang="en-US" sz="2800" dirty="0" smtClean="0">
                <a:solidFill>
                  <a:srgbClr val="FF0000"/>
                </a:solidFill>
              </a:rPr>
              <a:t> || F || C </a:t>
            </a:r>
            <a:r>
              <a:rPr lang="en-US" sz="2800" i="1" dirty="0" smtClean="0">
                <a:sym typeface="Symbol"/>
              </a:rPr>
              <a:t> </a:t>
            </a:r>
            <a:r>
              <a:rPr lang="en-US" sz="2800" i="1" dirty="0" smtClean="0">
                <a:solidFill>
                  <a:srgbClr val="FF0000"/>
                </a:solidFill>
                <a:sym typeface="Symbol"/>
              </a:rPr>
              <a:t>M || F || C</a:t>
            </a:r>
            <a:r>
              <a:rPr lang="en-US" sz="2800" i="1" dirty="0" smtClean="0">
                <a:sym typeface="Symbol"/>
              </a:rPr>
              <a:t>	</a:t>
            </a:r>
            <a:r>
              <a:rPr lang="en-US" sz="2800" b="1" dirty="0" smtClean="0">
                <a:sym typeface="Symbol"/>
              </a:rPr>
              <a:t>if</a:t>
            </a:r>
            <a:r>
              <a:rPr lang="en-US" sz="2800" i="1" dirty="0" smtClean="0">
                <a:sym typeface="Symbol"/>
              </a:rPr>
              <a:t> </a:t>
            </a:r>
            <a:r>
              <a:rPr lang="en-US" sz="2800" i="1" dirty="0" err="1" smtClean="0">
                <a:sym typeface="Symbol"/>
              </a:rPr>
              <a:t>lC</a:t>
            </a:r>
            <a:r>
              <a:rPr lang="en-US" sz="2800" i="1" dirty="0" smtClean="0">
                <a:sym typeface="Symbol"/>
              </a:rPr>
              <a:t> </a:t>
            </a:r>
            <a:endParaRPr lang="en-US" sz="2800" b="1" dirty="0" smtClean="0">
              <a:sym typeface="Symbol"/>
            </a:endParaRPr>
          </a:p>
          <a:p>
            <a:endParaRPr lang="en-US" sz="2800" b="1" dirty="0" smtClean="0">
              <a:sym typeface="Symbol"/>
            </a:endParaRPr>
          </a:p>
          <a:p>
            <a:r>
              <a:rPr lang="en-US" sz="2800" b="1" dirty="0" err="1" smtClean="0">
                <a:sym typeface="Symbol"/>
              </a:rPr>
              <a:t>Backjump</a:t>
            </a:r>
            <a:r>
              <a:rPr lang="en-US" sz="2800" b="1" dirty="0" smtClean="0">
                <a:sym typeface="Symbol"/>
              </a:rPr>
              <a:t> </a:t>
            </a:r>
            <a:r>
              <a:rPr lang="en-US" sz="2800" dirty="0" err="1" smtClean="0">
                <a:solidFill>
                  <a:srgbClr val="FF0000"/>
                </a:solidFill>
              </a:rPr>
              <a:t>MM’</a:t>
            </a:r>
            <a:r>
              <a:rPr lang="en-US" sz="2800" i="1" dirty="0" err="1" smtClean="0">
                <a:solidFill>
                  <a:srgbClr val="FF0000"/>
                </a:solidFill>
              </a:rPr>
              <a:t>l</a:t>
            </a:r>
            <a:r>
              <a:rPr lang="en-US" sz="2800" i="1" baseline="30000" dirty="0" err="1" smtClean="0">
                <a:solidFill>
                  <a:srgbClr val="FF0000"/>
                </a:solidFill>
              </a:rPr>
              <a:t>d</a:t>
            </a:r>
            <a:r>
              <a:rPr lang="en-US" sz="2800" dirty="0" smtClean="0">
                <a:solidFill>
                  <a:srgbClr val="FF0000"/>
                </a:solidFill>
              </a:rPr>
              <a:t>|| F || C</a:t>
            </a:r>
            <a:r>
              <a:rPr lang="en-US" sz="2800" i="1" dirty="0" smtClean="0">
                <a:solidFill>
                  <a:srgbClr val="FF0000"/>
                </a:solidFill>
                <a:sym typeface="Symbol"/>
              </a:rPr>
              <a:t> </a:t>
            </a:r>
            <a:r>
              <a:rPr lang="en-US" sz="2800" i="1" dirty="0" smtClean="0">
                <a:sym typeface="Symbol"/>
              </a:rPr>
              <a:t> </a:t>
            </a:r>
            <a:r>
              <a:rPr lang="en-US" sz="2800" i="1" dirty="0" err="1" smtClean="0">
                <a:sym typeface="Symbol"/>
              </a:rPr>
              <a:t>Ml</a:t>
            </a:r>
            <a:r>
              <a:rPr lang="en-US" sz="2800" i="1" baseline="30000" dirty="0" err="1" smtClean="0">
                <a:sym typeface="Symbol"/>
              </a:rPr>
              <a:t>C</a:t>
            </a:r>
            <a:r>
              <a:rPr lang="en-US" sz="2800" i="1" dirty="0" smtClean="0">
                <a:sym typeface="Symbol"/>
              </a:rPr>
              <a:t> || F </a:t>
            </a:r>
            <a:r>
              <a:rPr lang="en-US" sz="2800" dirty="0" smtClean="0"/>
              <a:t>	 </a:t>
            </a:r>
          </a:p>
          <a:p>
            <a:pPr>
              <a:buNone/>
            </a:pPr>
            <a:r>
              <a:rPr lang="en-US" sz="2800" b="1" dirty="0" smtClean="0">
                <a:sym typeface="Symbol"/>
              </a:rPr>
              <a:t/>
            </a:r>
            <a:br>
              <a:rPr lang="en-US" sz="2800" b="1" dirty="0" smtClean="0">
                <a:sym typeface="Symbol"/>
              </a:rPr>
            </a:br>
            <a:r>
              <a:rPr lang="en-US" sz="2800" b="1" dirty="0" smtClean="0">
                <a:sym typeface="Symbol"/>
              </a:rPr>
              <a:t>	if </a:t>
            </a:r>
            <a:r>
              <a:rPr lang="en-US" sz="2800" i="1" dirty="0" smtClean="0">
                <a:sym typeface="Symbol"/>
              </a:rPr>
              <a:t></a:t>
            </a:r>
            <a:r>
              <a:rPr lang="en-US" sz="2800" i="1" dirty="0" err="1" smtClean="0">
                <a:sym typeface="Symbol"/>
              </a:rPr>
              <a:t>lC</a:t>
            </a:r>
            <a:r>
              <a:rPr lang="en-US" sz="2800" i="1" dirty="0" smtClean="0">
                <a:sym typeface="Symbol"/>
              </a:rPr>
              <a:t> </a:t>
            </a:r>
            <a:r>
              <a:rPr lang="en-US" sz="2800" dirty="0" smtClean="0">
                <a:sym typeface="Symbol"/>
              </a:rPr>
              <a:t>and</a:t>
            </a:r>
            <a:r>
              <a:rPr lang="en-US" sz="2800" i="1" dirty="0" smtClean="0">
                <a:sym typeface="Symbol"/>
              </a:rPr>
              <a:t> </a:t>
            </a:r>
            <a:r>
              <a:rPr lang="en-US" sz="2800" dirty="0" smtClean="0">
                <a:sym typeface="Symbol"/>
              </a:rPr>
              <a:t>M’ does not intersect with </a:t>
            </a:r>
            <a:r>
              <a:rPr lang="en-US" sz="2800" i="1" dirty="0" smtClean="0">
                <a:sym typeface="Symbol"/>
              </a:rPr>
              <a:t>C</a:t>
            </a:r>
            <a:endParaRPr lang="en-US" sz="2800" b="1" dirty="0" smtClean="0">
              <a:sym typeface="Symbol"/>
            </a:endParaRPr>
          </a:p>
          <a:p>
            <a:endParaRPr lang="en-US" sz="2800" b="1" i="1" dirty="0" smtClean="0">
              <a:sym typeface="Symbol"/>
            </a:endParaRPr>
          </a:p>
          <a:p>
            <a:endParaRPr lang="en-US" dirty="0"/>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379267" y="3131143"/>
            <a:ext cx="7043208" cy="1384994"/>
          </a:xfrm>
        </p:spPr>
        <p:txBody>
          <a:bodyPr/>
          <a:lstStyle/>
          <a:p>
            <a:r>
              <a:rPr smtClean="0"/>
              <a:t>DPLL(</a:t>
            </a:r>
            <a:r>
              <a:rPr>
                <a:sym typeface="Symbol"/>
              </a:rPr>
              <a:t>E</a:t>
            </a:r>
            <a:r>
              <a:rPr lang="en-US" dirty="0" smtClean="0">
                <a:sym typeface="Symbol"/>
              </a:rPr>
              <a:t>)</a:t>
            </a:r>
            <a:endParaRPr lang="en-US" dirty="0"/>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lang="en-US" dirty="0" smtClean="0"/>
              <a:t> DPLL(</a:t>
            </a:r>
            <a:r>
              <a:rPr lang="en-US" i="1" dirty="0" smtClean="0"/>
              <a:t>E</a:t>
            </a:r>
            <a:r>
              <a:rPr lang="en-US" dirty="0" smtClean="0"/>
              <a:t>)</a:t>
            </a:r>
            <a:endParaRPr lang="en-US" dirty="0"/>
          </a:p>
        </p:txBody>
      </p:sp>
      <p:sp>
        <p:nvSpPr>
          <p:cNvPr id="3" name="Content Placeholder 2"/>
          <p:cNvSpPr>
            <a:spLocks noGrp="1"/>
          </p:cNvSpPr>
          <p:nvPr>
            <p:ph idx="1"/>
          </p:nvPr>
        </p:nvSpPr>
        <p:spPr>
          <a:xfrm>
            <a:off x="370952" y="1171715"/>
            <a:ext cx="8382000" cy="5950860"/>
          </a:xfrm>
        </p:spPr>
        <p:txBody>
          <a:bodyPr/>
          <a:lstStyle/>
          <a:p>
            <a:r>
              <a:rPr lang="en-US" dirty="0" smtClean="0"/>
              <a:t>Congruence closure just checks satisfiability of </a:t>
            </a:r>
            <a:r>
              <a:rPr lang="en-US" i="1" dirty="0" smtClean="0"/>
              <a:t>conjunction of literals.</a:t>
            </a:r>
          </a:p>
          <a:p>
            <a:endParaRPr lang="en-US" i="1" dirty="0" smtClean="0"/>
          </a:p>
          <a:p>
            <a:r>
              <a:rPr lang="en-US" dirty="0" smtClean="0"/>
              <a:t>How does this fit together with Boolean search DPLL?</a:t>
            </a:r>
          </a:p>
          <a:p>
            <a:endParaRPr lang="en-US" dirty="0" smtClean="0"/>
          </a:p>
          <a:p>
            <a:r>
              <a:rPr lang="en-US" dirty="0" smtClean="0"/>
              <a:t>DPLL builds partial model </a:t>
            </a:r>
            <a:r>
              <a:rPr lang="en-US" i="1" dirty="0" smtClean="0"/>
              <a:t>M incrementally</a:t>
            </a:r>
          </a:p>
          <a:p>
            <a:pPr lvl="1"/>
            <a:r>
              <a:rPr lang="en-US" dirty="0" smtClean="0"/>
              <a:t>Use </a:t>
            </a:r>
            <a:r>
              <a:rPr lang="en-US" i="1" dirty="0" smtClean="0"/>
              <a:t>M </a:t>
            </a:r>
            <a:r>
              <a:rPr lang="en-US" dirty="0" smtClean="0"/>
              <a:t>to build </a:t>
            </a:r>
            <a:r>
              <a:rPr lang="en-US" i="1" dirty="0" smtClean="0">
                <a:sym typeface="Symbol"/>
              </a:rPr>
              <a:t>C</a:t>
            </a:r>
            <a:r>
              <a:rPr lang="en-US" i="1" baseline="30000" dirty="0" smtClean="0">
                <a:sym typeface="Symbol"/>
              </a:rPr>
              <a:t>* </a:t>
            </a:r>
          </a:p>
          <a:p>
            <a:pPr lvl="2"/>
            <a:r>
              <a:rPr lang="en-US" dirty="0" smtClean="0">
                <a:sym typeface="Symbol"/>
              </a:rPr>
              <a:t>After every </a:t>
            </a:r>
            <a:r>
              <a:rPr lang="en-US" b="1" i="1" dirty="0" smtClean="0">
                <a:sym typeface="Symbol"/>
              </a:rPr>
              <a:t>Decision </a:t>
            </a:r>
            <a:r>
              <a:rPr lang="en-US" i="1" dirty="0" smtClean="0">
                <a:sym typeface="Symbol"/>
              </a:rPr>
              <a:t>or </a:t>
            </a:r>
            <a:r>
              <a:rPr lang="en-US" b="1" i="1" dirty="0" smtClean="0">
                <a:sym typeface="Symbol"/>
              </a:rPr>
              <a:t>Propagate, </a:t>
            </a:r>
            <a:r>
              <a:rPr lang="en-US" i="1" dirty="0" smtClean="0">
                <a:sym typeface="Symbol"/>
              </a:rPr>
              <a:t>or</a:t>
            </a:r>
          </a:p>
          <a:p>
            <a:pPr lvl="2"/>
            <a:r>
              <a:rPr lang="en-US" dirty="0" smtClean="0"/>
              <a:t>When </a:t>
            </a:r>
            <a:r>
              <a:rPr lang="en-US" i="1" dirty="0" smtClean="0"/>
              <a:t>F </a:t>
            </a:r>
            <a:r>
              <a:rPr lang="en-US" dirty="0" smtClean="0"/>
              <a:t>is propositionally satisfied by </a:t>
            </a:r>
            <a:r>
              <a:rPr lang="en-US" i="1" dirty="0" smtClean="0"/>
              <a:t>M.</a:t>
            </a:r>
            <a:r>
              <a:rPr lang="en-US" dirty="0" smtClean="0"/>
              <a:t> </a:t>
            </a:r>
          </a:p>
          <a:p>
            <a:pPr lvl="1"/>
            <a:r>
              <a:rPr lang="en-US" dirty="0" smtClean="0"/>
              <a:t>Check that disequalities are satisfied.</a:t>
            </a:r>
            <a:br>
              <a:rPr lang="en-US" dirty="0" smtClean="0"/>
            </a:br>
            <a:endParaRPr lang="en-US" dirty="0" smtClean="0"/>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i="1" smtClean="0"/>
              <a:t>E - </a:t>
            </a:r>
            <a:r>
              <a:rPr smtClean="0"/>
              <a:t>conflicts</a:t>
            </a:r>
            <a:endParaRPr lang="en-US" i="1" dirty="0"/>
          </a:p>
        </p:txBody>
      </p:sp>
      <p:sp>
        <p:nvSpPr>
          <p:cNvPr id="3" name="Content Placeholder 2"/>
          <p:cNvSpPr>
            <a:spLocks noGrp="1"/>
          </p:cNvSpPr>
          <p:nvPr>
            <p:ph idx="1"/>
          </p:nvPr>
        </p:nvSpPr>
        <p:spPr>
          <a:xfrm>
            <a:off x="140677" y="1412875"/>
            <a:ext cx="8852597" cy="3876446"/>
          </a:xfrm>
        </p:spPr>
        <p:txBody>
          <a:bodyPr/>
          <a:lstStyle/>
          <a:p>
            <a:pPr>
              <a:buNone/>
            </a:pPr>
            <a:r>
              <a:rPr lang="en-US" dirty="0" smtClean="0"/>
              <a:t>Recall </a:t>
            </a:r>
            <a:r>
              <a:rPr lang="en-US" b="1" dirty="0" smtClean="0"/>
              <a:t>Conflict</a:t>
            </a:r>
            <a:r>
              <a:rPr lang="en-US" dirty="0" smtClean="0"/>
              <a:t>:</a:t>
            </a:r>
            <a:endParaRPr lang="en-US" b="1" dirty="0" smtClean="0"/>
          </a:p>
          <a:p>
            <a:endParaRPr lang="en-US" b="1" dirty="0" smtClean="0"/>
          </a:p>
          <a:p>
            <a:r>
              <a:rPr lang="en-US" sz="3200" b="1" dirty="0" smtClean="0"/>
              <a:t>Conflict </a:t>
            </a:r>
            <a:r>
              <a:rPr lang="en-US" sz="3200" dirty="0" smtClean="0"/>
              <a:t>M || F </a:t>
            </a:r>
            <a:r>
              <a:rPr lang="en-US" sz="3200" i="1" dirty="0" smtClean="0">
                <a:sym typeface="Symbol"/>
              </a:rPr>
              <a:t> M || F || C</a:t>
            </a:r>
            <a:r>
              <a:rPr lang="en-US" sz="3200" dirty="0" smtClean="0"/>
              <a:t>  </a:t>
            </a:r>
            <a:r>
              <a:rPr lang="en-US" sz="3200" b="1" dirty="0" smtClean="0"/>
              <a:t>if</a:t>
            </a:r>
            <a:r>
              <a:rPr lang="en-US" sz="3200" dirty="0" smtClean="0"/>
              <a:t> </a:t>
            </a:r>
            <a:r>
              <a:rPr lang="en-US" sz="3200" i="1" dirty="0" smtClean="0"/>
              <a:t>C</a:t>
            </a:r>
            <a:r>
              <a:rPr lang="en-US" sz="3200" i="1" dirty="0" smtClean="0">
                <a:sym typeface="Symbol"/>
              </a:rPr>
              <a:t>F, M </a:t>
            </a:r>
            <a:r>
              <a:rPr lang="en-US" sz="3200" dirty="0" smtClean="0"/>
              <a:t>⊨</a:t>
            </a:r>
            <a:r>
              <a:rPr lang="en-US" sz="3200" baseline="-25000" dirty="0" smtClean="0"/>
              <a:t>T</a:t>
            </a:r>
            <a:r>
              <a:rPr lang="en-US" sz="3200" i="1" dirty="0" smtClean="0">
                <a:sym typeface="Symbol"/>
              </a:rPr>
              <a:t> C</a:t>
            </a:r>
            <a:endParaRPr lang="en-US" sz="3200" dirty="0" smtClean="0">
              <a:sym typeface="Symbol"/>
            </a:endParaRPr>
          </a:p>
          <a:p>
            <a:endParaRPr lang="en-US" sz="3600" i="1" dirty="0" smtClean="0">
              <a:sym typeface="Symbol"/>
            </a:endParaRPr>
          </a:p>
          <a:p>
            <a:pPr>
              <a:buNone/>
            </a:pPr>
            <a:r>
              <a:rPr lang="en-US" dirty="0" smtClean="0"/>
              <a:t>A version more useful for theories:</a:t>
            </a:r>
          </a:p>
          <a:p>
            <a:endParaRPr lang="en-US" sz="3600" b="1" dirty="0" smtClean="0"/>
          </a:p>
          <a:p>
            <a:r>
              <a:rPr lang="en-US" sz="3200" b="1" dirty="0" smtClean="0"/>
              <a:t>Conflict </a:t>
            </a:r>
            <a:r>
              <a:rPr lang="en-US" sz="3200" dirty="0" smtClean="0"/>
              <a:t>M || F </a:t>
            </a:r>
            <a:r>
              <a:rPr lang="en-US" sz="3200" i="1" dirty="0" smtClean="0">
                <a:sym typeface="Symbol"/>
              </a:rPr>
              <a:t> M || F || C</a:t>
            </a:r>
            <a:r>
              <a:rPr lang="en-US" sz="3200" dirty="0" smtClean="0"/>
              <a:t>  </a:t>
            </a:r>
            <a:r>
              <a:rPr lang="en-US" sz="3200" b="1" dirty="0" smtClean="0"/>
              <a:t>if</a:t>
            </a:r>
            <a:r>
              <a:rPr lang="en-US" sz="3200" dirty="0" smtClean="0"/>
              <a:t> </a:t>
            </a:r>
            <a:r>
              <a:rPr lang="en-US" sz="3200" i="1" dirty="0" smtClean="0">
                <a:sym typeface="Symbol"/>
              </a:rPr>
              <a:t>C M,  </a:t>
            </a:r>
            <a:r>
              <a:rPr lang="en-US" sz="3200" dirty="0" smtClean="0"/>
              <a:t>⊨</a:t>
            </a:r>
            <a:r>
              <a:rPr lang="en-US" sz="3200" baseline="-25000" dirty="0" smtClean="0"/>
              <a:t>T</a:t>
            </a:r>
            <a:r>
              <a:rPr lang="en-US" sz="3200" i="1" dirty="0" smtClean="0">
                <a:sym typeface="Symbol"/>
              </a:rPr>
              <a:t> C</a:t>
            </a:r>
            <a:endParaRPr lang="en-US" sz="3200" dirty="0" smtClean="0">
              <a:sym typeface="Symbol"/>
            </a:endParaRPr>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i="1" smtClean="0"/>
              <a:t>E - </a:t>
            </a:r>
            <a:r>
              <a:rPr smtClean="0"/>
              <a:t>conflicts</a:t>
            </a:r>
            <a:endParaRPr lang="en-US" i="1" dirty="0"/>
          </a:p>
        </p:txBody>
      </p:sp>
      <p:sp>
        <p:nvSpPr>
          <p:cNvPr id="3" name="Content Placeholder 2"/>
          <p:cNvSpPr>
            <a:spLocks noGrp="1"/>
          </p:cNvSpPr>
          <p:nvPr>
            <p:ph idx="1"/>
          </p:nvPr>
        </p:nvSpPr>
        <p:spPr>
          <a:xfrm>
            <a:off x="381000" y="1412875"/>
            <a:ext cx="8382000" cy="4418133"/>
          </a:xfrm>
        </p:spPr>
        <p:txBody>
          <a:bodyPr/>
          <a:lstStyle/>
          <a:p>
            <a:pPr>
              <a:buNone/>
            </a:pPr>
            <a:r>
              <a:rPr lang="en-US" dirty="0" smtClean="0"/>
              <a:t>Example</a:t>
            </a:r>
            <a:endParaRPr lang="en-US" b="1" dirty="0" smtClean="0"/>
          </a:p>
          <a:p>
            <a:endParaRPr lang="en-US" dirty="0" smtClean="0"/>
          </a:p>
          <a:p>
            <a:r>
              <a:rPr lang="en-US" dirty="0" smtClean="0"/>
              <a:t>M = </a:t>
            </a:r>
            <a:r>
              <a:rPr lang="en-US" sz="2800" i="1" dirty="0" smtClean="0"/>
              <a:t>fff(a) = a, </a:t>
            </a:r>
            <a:r>
              <a:rPr lang="en-US" sz="2800" i="1" dirty="0" smtClean="0">
                <a:solidFill>
                  <a:schemeClr val="accent2">
                    <a:lumMod val="75000"/>
                  </a:schemeClr>
                </a:solidFill>
              </a:rPr>
              <a:t>g(b) = c</a:t>
            </a:r>
            <a:r>
              <a:rPr lang="en-US" sz="2800" i="1" dirty="0" smtClean="0"/>
              <a:t>, fffff(a)= a, a </a:t>
            </a:r>
            <a:r>
              <a:rPr lang="en-US" sz="2800" i="1" dirty="0" smtClean="0">
                <a:sym typeface="Symbol"/>
              </a:rPr>
              <a:t></a:t>
            </a:r>
            <a:r>
              <a:rPr lang="en-US" sz="2800" i="1" dirty="0" smtClean="0"/>
              <a:t> f(a)</a:t>
            </a:r>
            <a:endParaRPr lang="en-US" i="1" dirty="0" smtClean="0"/>
          </a:p>
          <a:p>
            <a:r>
              <a:rPr lang="en-US" sz="3600" i="1" dirty="0" smtClean="0">
                <a:sym typeface="Symbol"/>
              </a:rPr>
              <a:t> </a:t>
            </a:r>
            <a:r>
              <a:rPr lang="en-US" i="1" dirty="0" smtClean="0"/>
              <a:t>C = </a:t>
            </a:r>
            <a:r>
              <a:rPr lang="en-US" sz="3200" i="1" dirty="0" smtClean="0"/>
              <a:t>fff(a) </a:t>
            </a:r>
            <a:r>
              <a:rPr lang="en-US" sz="3200" i="1" dirty="0" smtClean="0">
                <a:sym typeface="Symbol"/>
              </a:rPr>
              <a:t>=</a:t>
            </a:r>
            <a:r>
              <a:rPr lang="en-US" sz="3200" i="1" dirty="0" smtClean="0"/>
              <a:t> a, fffff(a)</a:t>
            </a:r>
            <a:r>
              <a:rPr lang="en-US" sz="3200" i="1" dirty="0" smtClean="0">
                <a:sym typeface="Symbol"/>
              </a:rPr>
              <a:t>=</a:t>
            </a:r>
            <a:r>
              <a:rPr lang="en-US" sz="3200" i="1" dirty="0" smtClean="0"/>
              <a:t>a, a </a:t>
            </a:r>
            <a:r>
              <a:rPr lang="en-US" sz="3200" i="1" dirty="0" smtClean="0">
                <a:sym typeface="Symbol"/>
              </a:rPr>
              <a:t></a:t>
            </a:r>
            <a:r>
              <a:rPr lang="en-US" sz="3200" i="1" dirty="0" smtClean="0"/>
              <a:t> f(a)</a:t>
            </a:r>
          </a:p>
          <a:p>
            <a:r>
              <a:rPr lang="en-US" sz="3600" dirty="0" smtClean="0"/>
              <a:t>⊨</a:t>
            </a:r>
            <a:r>
              <a:rPr lang="en-US" sz="3600" baseline="-25000" dirty="0" smtClean="0"/>
              <a:t>E </a:t>
            </a:r>
            <a:r>
              <a:rPr lang="en-US" sz="3200" i="1" dirty="0" smtClean="0"/>
              <a:t>fff(a)</a:t>
            </a:r>
            <a:r>
              <a:rPr lang="en-US" sz="3200" i="1" dirty="0" smtClean="0">
                <a:sym typeface="Symbol"/>
              </a:rPr>
              <a:t></a:t>
            </a:r>
            <a:r>
              <a:rPr lang="en-US" sz="3200" i="1" dirty="0" smtClean="0"/>
              <a:t> a</a:t>
            </a:r>
            <a:r>
              <a:rPr lang="en-US" sz="3200" i="1" dirty="0" smtClean="0">
                <a:sym typeface="Symbol"/>
              </a:rPr>
              <a:t></a:t>
            </a:r>
            <a:r>
              <a:rPr lang="en-US" sz="3200" i="1" dirty="0" smtClean="0"/>
              <a:t> fffff(a)</a:t>
            </a:r>
            <a:r>
              <a:rPr lang="en-US" sz="3200" i="1" dirty="0" smtClean="0">
                <a:sym typeface="Symbol"/>
              </a:rPr>
              <a:t></a:t>
            </a:r>
            <a:r>
              <a:rPr lang="en-US" sz="3200" i="1" dirty="0" smtClean="0"/>
              <a:t> a</a:t>
            </a:r>
            <a:r>
              <a:rPr lang="en-US" sz="3200" i="1" dirty="0" smtClean="0">
                <a:sym typeface="Symbol"/>
              </a:rPr>
              <a:t> </a:t>
            </a:r>
            <a:r>
              <a:rPr lang="en-US" sz="3200" i="1" dirty="0" smtClean="0"/>
              <a:t> a </a:t>
            </a:r>
            <a:r>
              <a:rPr lang="en-US" sz="3200" i="1" dirty="0" smtClean="0">
                <a:sym typeface="Symbol"/>
              </a:rPr>
              <a:t>=</a:t>
            </a:r>
            <a:r>
              <a:rPr lang="en-US" sz="3200" i="1" dirty="0" smtClean="0"/>
              <a:t> f(a)</a:t>
            </a:r>
          </a:p>
          <a:p>
            <a:endParaRPr lang="en-US" sz="3200" i="1" dirty="0" smtClean="0"/>
          </a:p>
          <a:p>
            <a:endParaRPr lang="en-US" sz="3200" dirty="0" smtClean="0"/>
          </a:p>
          <a:p>
            <a:r>
              <a:rPr lang="en-US" sz="3200" dirty="0" smtClean="0"/>
              <a:t>Use </a:t>
            </a:r>
            <a:r>
              <a:rPr lang="en-US" sz="3200" i="1" dirty="0" smtClean="0"/>
              <a:t>C </a:t>
            </a:r>
            <a:r>
              <a:rPr lang="en-US" sz="3200" dirty="0" smtClean="0"/>
              <a:t>as a conflict clause.</a:t>
            </a: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339073" y="2568435"/>
            <a:ext cx="7043208" cy="3077766"/>
          </a:xfrm>
        </p:spPr>
        <p:txBody>
          <a:bodyPr/>
          <a:lstStyle/>
          <a:p>
            <a:r>
              <a:rPr smtClean="0">
                <a:sym typeface="Symbol"/>
              </a:rPr>
              <a:t>Linear</a:t>
            </a:r>
          </a:p>
          <a:p>
            <a:r>
              <a:rPr smtClean="0">
                <a:sym typeface="Symbol"/>
              </a:rPr>
              <a:t>Arithmetic</a:t>
            </a:r>
            <a:endParaRPr lang="en-US" dirty="0"/>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t>A</a:t>
            </a:r>
            <a:r>
              <a:rPr smtClean="0"/>
              <a:t>pproaches </a:t>
            </a:r>
            <a:r>
              <a:rPr smtClean="0"/>
              <a:t>to </a:t>
            </a:r>
            <a:r>
              <a:rPr smtClean="0"/>
              <a:t>linear arithmetic</a:t>
            </a:r>
            <a:endParaRPr lang="en-US" dirty="0"/>
          </a:p>
        </p:txBody>
      </p:sp>
      <p:sp>
        <p:nvSpPr>
          <p:cNvPr id="3" name="Content Placeholder 2"/>
          <p:cNvSpPr>
            <a:spLocks noGrp="1"/>
          </p:cNvSpPr>
          <p:nvPr>
            <p:ph idx="1"/>
          </p:nvPr>
        </p:nvSpPr>
        <p:spPr>
          <a:xfrm>
            <a:off x="381000" y="1412875"/>
            <a:ext cx="8382000" cy="5164491"/>
          </a:xfrm>
        </p:spPr>
        <p:txBody>
          <a:bodyPr/>
          <a:lstStyle/>
          <a:p>
            <a:r>
              <a:rPr lang="en-US" sz="3200" dirty="0" smtClean="0"/>
              <a:t>Fourier-</a:t>
            </a:r>
            <a:r>
              <a:rPr lang="en-US" sz="3200" dirty="0" err="1" smtClean="0"/>
              <a:t>Motzkin</a:t>
            </a:r>
            <a:r>
              <a:rPr lang="en-US" sz="3200" dirty="0" smtClean="0"/>
              <a:t>:</a:t>
            </a:r>
          </a:p>
          <a:p>
            <a:pPr lvl="1"/>
            <a:r>
              <a:rPr lang="en-US" sz="2800" dirty="0" smtClean="0"/>
              <a:t>Quantifier elimination procedure</a:t>
            </a:r>
          </a:p>
          <a:p>
            <a:pPr lvl="1">
              <a:buNone/>
            </a:pPr>
            <a:r>
              <a:rPr lang="en-US" sz="2800" i="1" dirty="0" smtClean="0">
                <a:sym typeface="Symbol"/>
              </a:rPr>
              <a:t>	</a:t>
            </a:r>
            <a:r>
              <a:rPr lang="en-US" sz="2400" i="1" dirty="0" smtClean="0">
                <a:sym typeface="Symbol"/>
              </a:rPr>
              <a:t>x (</a:t>
            </a:r>
            <a:r>
              <a:rPr lang="en-US" sz="2400" i="1" dirty="0" smtClean="0"/>
              <a:t>t </a:t>
            </a:r>
            <a:r>
              <a:rPr lang="en-US" sz="2400" i="1" dirty="0" smtClean="0">
                <a:sym typeface="Symbol"/>
              </a:rPr>
              <a:t> ax  t’  </a:t>
            </a:r>
            <a:r>
              <a:rPr lang="en-US" sz="2400" i="1" dirty="0" err="1" smtClean="0">
                <a:sym typeface="Symbol"/>
              </a:rPr>
              <a:t>bx</a:t>
            </a:r>
            <a:r>
              <a:rPr lang="en-US" sz="2400" i="1" dirty="0" smtClean="0">
                <a:sym typeface="Symbol"/>
              </a:rPr>
              <a:t>  </a:t>
            </a:r>
            <a:r>
              <a:rPr lang="en-US" sz="2400" i="1" dirty="0" err="1" smtClean="0">
                <a:sym typeface="Symbol"/>
              </a:rPr>
              <a:t>cx</a:t>
            </a:r>
            <a:r>
              <a:rPr lang="en-US" sz="2400" i="1" dirty="0" smtClean="0">
                <a:sym typeface="Symbol"/>
              </a:rPr>
              <a:t>  t’’)  ct  at’ ct’  </a:t>
            </a:r>
            <a:r>
              <a:rPr lang="en-US" sz="2400" i="1" dirty="0" err="1" smtClean="0">
                <a:sym typeface="Symbol"/>
              </a:rPr>
              <a:t>bt</a:t>
            </a:r>
            <a:r>
              <a:rPr lang="en-US" sz="2400" i="1" dirty="0" smtClean="0">
                <a:sym typeface="Symbol"/>
              </a:rPr>
              <a:t>’’</a:t>
            </a:r>
            <a:endParaRPr lang="en-US" sz="2800" i="1" dirty="0" smtClean="0">
              <a:sym typeface="Symbol"/>
            </a:endParaRPr>
          </a:p>
          <a:p>
            <a:pPr lvl="1"/>
            <a:r>
              <a:rPr lang="en-US" sz="2800" dirty="0" smtClean="0">
                <a:sym typeface="Symbol"/>
              </a:rPr>
              <a:t>Polynomial for difference logic.</a:t>
            </a:r>
          </a:p>
          <a:p>
            <a:pPr lvl="1"/>
            <a:r>
              <a:rPr lang="en-US" sz="2800" dirty="0" smtClean="0">
                <a:sym typeface="Symbol"/>
              </a:rPr>
              <a:t>Generally: exponential space, doubly exponential time.</a:t>
            </a:r>
          </a:p>
          <a:p>
            <a:pPr lvl="1"/>
            <a:endParaRPr lang="en-US" sz="2800" dirty="0" smtClean="0">
              <a:sym typeface="Symbol"/>
            </a:endParaRPr>
          </a:p>
          <a:p>
            <a:r>
              <a:rPr lang="en-US" sz="3200" dirty="0" smtClean="0">
                <a:sym typeface="Symbol"/>
              </a:rPr>
              <a:t>Simplex:</a:t>
            </a:r>
          </a:p>
          <a:p>
            <a:pPr lvl="1"/>
            <a:r>
              <a:rPr lang="en-US" sz="2800" dirty="0" smtClean="0">
                <a:sym typeface="Symbol"/>
              </a:rPr>
              <a:t>Worst-case exponential, but</a:t>
            </a:r>
            <a:endParaRPr lang="en-US" sz="2800" i="1" dirty="0" smtClean="0"/>
          </a:p>
          <a:p>
            <a:pPr lvl="1"/>
            <a:r>
              <a:rPr lang="en-US" sz="2800" dirty="0" smtClean="0">
                <a:sym typeface="Symbol"/>
              </a:rPr>
              <a:t>Time-tried practical efficiency.</a:t>
            </a:r>
          </a:p>
          <a:p>
            <a:pPr lvl="1"/>
            <a:r>
              <a:rPr lang="en-US" sz="2800" dirty="0" smtClean="0">
                <a:sym typeface="Symbol"/>
              </a:rPr>
              <a:t>Linear space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inkTgt spid="_x0000_s1085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95901" y="2229492"/>
            <a:ext cx="8032058" cy="3155916"/>
          </a:xfrm>
        </p:spPr>
        <p:txBody>
          <a:bodyPr/>
          <a:lstStyle/>
          <a:p>
            <a:r>
              <a:rPr smtClean="0"/>
              <a:t>Combining Theory Solvers</a:t>
            </a:r>
            <a:endParaRPr lang="en-US" dirty="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Language of logic - summary</a:t>
            </a:r>
            <a:endParaRPr lang="en-US" dirty="0"/>
          </a:p>
        </p:txBody>
      </p:sp>
      <p:sp>
        <p:nvSpPr>
          <p:cNvPr id="3" name="Content Placeholder 2"/>
          <p:cNvSpPr>
            <a:spLocks noGrp="1"/>
          </p:cNvSpPr>
          <p:nvPr>
            <p:ph idx="1"/>
          </p:nvPr>
        </p:nvSpPr>
        <p:spPr>
          <a:xfrm>
            <a:off x="391049" y="1057598"/>
            <a:ext cx="8382000" cy="4722831"/>
          </a:xfrm>
        </p:spPr>
        <p:txBody>
          <a:bodyPr/>
          <a:lstStyle/>
          <a:p>
            <a:pPr>
              <a:buNone/>
            </a:pPr>
            <a:endParaRPr lang="en-US" dirty="0" smtClean="0"/>
          </a:p>
          <a:p>
            <a:r>
              <a:rPr lang="en-US" dirty="0" smtClean="0"/>
              <a:t>Functions , Variables, Predicates</a:t>
            </a:r>
          </a:p>
          <a:p>
            <a:pPr lvl="1"/>
            <a:r>
              <a:rPr lang="en-US" i="1" dirty="0" smtClean="0"/>
              <a:t>f, g, 	 x, y, z, 	</a:t>
            </a:r>
            <a:r>
              <a:rPr lang="en-US" dirty="0" smtClean="0"/>
              <a:t>P, Q, = 	</a:t>
            </a:r>
            <a:endParaRPr lang="en-US" i="1" dirty="0" smtClean="0"/>
          </a:p>
          <a:p>
            <a:r>
              <a:rPr lang="en-US" dirty="0" smtClean="0"/>
              <a:t>Atomic formulas, Literals</a:t>
            </a:r>
          </a:p>
          <a:p>
            <a:pPr lvl="1"/>
            <a:r>
              <a:rPr lang="en-US" dirty="0" smtClean="0"/>
              <a:t>P(x,f(y)), </a:t>
            </a:r>
            <a:r>
              <a:rPr lang="en-US" dirty="0" smtClean="0">
                <a:sym typeface="Symbol"/>
              </a:rPr>
              <a:t>Q(y,z)</a:t>
            </a:r>
            <a:endParaRPr lang="en-US" dirty="0" smtClean="0"/>
          </a:p>
          <a:p>
            <a:r>
              <a:rPr lang="en-US" dirty="0" smtClean="0"/>
              <a:t>Quantifier free formulas</a:t>
            </a:r>
          </a:p>
          <a:p>
            <a:pPr lvl="1"/>
            <a:r>
              <a:rPr lang="en-US" dirty="0" smtClean="0"/>
              <a:t>P(f(a), b) </a:t>
            </a:r>
            <a:r>
              <a:rPr lang="en-US" dirty="0" smtClean="0">
                <a:sym typeface="Symbol"/>
              </a:rPr>
              <a:t> c = g(d)</a:t>
            </a:r>
            <a:endParaRPr lang="en-US" dirty="0" smtClean="0"/>
          </a:p>
          <a:p>
            <a:r>
              <a:rPr lang="en-US" dirty="0" smtClean="0"/>
              <a:t>Formulas, sentences</a:t>
            </a:r>
          </a:p>
          <a:p>
            <a:pPr lvl="1"/>
            <a:r>
              <a:rPr lang="en-US" dirty="0" smtClean="0">
                <a:sym typeface="Symbol"/>
              </a:rPr>
              <a:t>x . y . [ P(x, f(x))  g(y,x) = h(y) ]</a:t>
            </a: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Nelson-Oppen procedure</a:t>
            </a:r>
            <a:endParaRPr lang="en-US" dirty="0"/>
          </a:p>
        </p:txBody>
      </p:sp>
      <p:sp>
        <p:nvSpPr>
          <p:cNvPr id="3" name="Content Placeholder 2"/>
          <p:cNvSpPr>
            <a:spLocks noGrp="1"/>
          </p:cNvSpPr>
          <p:nvPr>
            <p:ph idx="1"/>
          </p:nvPr>
        </p:nvSpPr>
        <p:spPr>
          <a:xfrm>
            <a:off x="421194" y="1724374"/>
            <a:ext cx="8382000" cy="4616648"/>
          </a:xfrm>
        </p:spPr>
        <p:txBody>
          <a:bodyPr/>
          <a:lstStyle/>
          <a:p>
            <a:pPr>
              <a:buNone/>
            </a:pPr>
            <a:r>
              <a:rPr lang="en-US" sz="2400" b="1" dirty="0" smtClean="0"/>
              <a:t>Initial state: </a:t>
            </a:r>
            <a:r>
              <a:rPr lang="en-US" sz="2400" i="1" dirty="0" smtClean="0">
                <a:sym typeface="Symbol"/>
              </a:rPr>
              <a:t>L </a:t>
            </a:r>
            <a:r>
              <a:rPr lang="en-US" sz="2400" dirty="0" smtClean="0">
                <a:sym typeface="Symbol"/>
              </a:rPr>
              <a:t>is set of literals over </a:t>
            </a:r>
            <a:r>
              <a:rPr lang="en-US" sz="2400" baseline="-25000" dirty="0" smtClean="0">
                <a:sym typeface="Symbol"/>
              </a:rPr>
              <a:t>1</a:t>
            </a:r>
            <a:r>
              <a:rPr lang="en-US" sz="2400" i="1" dirty="0" smtClean="0"/>
              <a:t> </a:t>
            </a:r>
            <a:r>
              <a:rPr lang="en-US" sz="2400" dirty="0" smtClean="0">
                <a:sym typeface="Symbol"/>
              </a:rPr>
              <a:t> </a:t>
            </a:r>
            <a:r>
              <a:rPr lang="en-US" sz="2400" baseline="-25000" dirty="0" smtClean="0">
                <a:sym typeface="Symbol"/>
              </a:rPr>
              <a:t>2</a:t>
            </a:r>
            <a:r>
              <a:rPr lang="en-US" sz="2400" dirty="0" smtClean="0">
                <a:sym typeface="Symbol"/>
              </a:rPr>
              <a:t> </a:t>
            </a:r>
          </a:p>
          <a:p>
            <a:pPr>
              <a:buNone/>
            </a:pPr>
            <a:r>
              <a:rPr lang="en-US" sz="2400" b="1" dirty="0" smtClean="0">
                <a:sym typeface="Symbol"/>
              </a:rPr>
              <a:t>Purify: </a:t>
            </a:r>
            <a:r>
              <a:rPr lang="en-US" sz="2400" dirty="0" smtClean="0">
                <a:sym typeface="Symbol"/>
              </a:rPr>
              <a:t>Preserving </a:t>
            </a:r>
            <a:r>
              <a:rPr lang="en-US" sz="2400" dirty="0" err="1" smtClean="0">
                <a:sym typeface="Symbol"/>
              </a:rPr>
              <a:t>satisfiability</a:t>
            </a:r>
            <a:r>
              <a:rPr lang="en-US" sz="2400" dirty="0" smtClean="0">
                <a:sym typeface="Symbol"/>
              </a:rPr>
              <a:t>, </a:t>
            </a:r>
            <a:br>
              <a:rPr lang="en-US" sz="2400" dirty="0" smtClean="0">
                <a:sym typeface="Symbol"/>
              </a:rPr>
            </a:br>
            <a:r>
              <a:rPr lang="en-US" sz="2400" dirty="0" smtClean="0">
                <a:sym typeface="Symbol"/>
              </a:rPr>
              <a:t>convert </a:t>
            </a:r>
            <a:r>
              <a:rPr lang="en-US" sz="2400" i="1" dirty="0" smtClean="0">
                <a:sym typeface="Symbol"/>
              </a:rPr>
              <a:t>L </a:t>
            </a:r>
            <a:r>
              <a:rPr lang="en-US" sz="2400" dirty="0" smtClean="0">
                <a:sym typeface="Symbol"/>
              </a:rPr>
              <a:t>into </a:t>
            </a:r>
            <a:r>
              <a:rPr lang="en-US" sz="2400" i="1" dirty="0" smtClean="0">
                <a:sym typeface="Symbol"/>
              </a:rPr>
              <a:t>L’ </a:t>
            </a:r>
            <a:r>
              <a:rPr lang="en-US" sz="2400" dirty="0" smtClean="0">
                <a:sym typeface="Symbol"/>
              </a:rPr>
              <a:t>= </a:t>
            </a:r>
            <a:r>
              <a:rPr lang="en-US" sz="2400" i="1" dirty="0" smtClean="0">
                <a:sym typeface="Symbol"/>
              </a:rPr>
              <a:t>L</a:t>
            </a:r>
            <a:r>
              <a:rPr lang="en-US" sz="2400" i="1" baseline="-25000" dirty="0" smtClean="0">
                <a:sym typeface="Symbol"/>
              </a:rPr>
              <a:t>1</a:t>
            </a:r>
            <a:r>
              <a:rPr lang="en-US" sz="2400" i="1" dirty="0" smtClean="0">
                <a:sym typeface="Symbol"/>
              </a:rPr>
              <a:t> </a:t>
            </a:r>
            <a:r>
              <a:rPr lang="en-US" sz="2400" dirty="0" smtClean="0">
                <a:sym typeface="Symbol"/>
              </a:rPr>
              <a:t> </a:t>
            </a:r>
            <a:r>
              <a:rPr lang="en-US" sz="2400" i="1" dirty="0" smtClean="0">
                <a:sym typeface="Symbol"/>
              </a:rPr>
              <a:t>L</a:t>
            </a:r>
            <a:r>
              <a:rPr lang="en-US" sz="2400" i="1" baseline="-25000" dirty="0" smtClean="0">
                <a:sym typeface="Symbol"/>
              </a:rPr>
              <a:t>2</a:t>
            </a:r>
            <a:r>
              <a:rPr lang="en-US" sz="2400" dirty="0" smtClean="0">
                <a:sym typeface="Symbol"/>
              </a:rPr>
              <a:t> such that </a:t>
            </a:r>
            <a:br>
              <a:rPr lang="en-US" sz="2400" dirty="0" smtClean="0">
                <a:sym typeface="Symbol"/>
              </a:rPr>
            </a:br>
            <a:r>
              <a:rPr lang="en-US" sz="2400" i="1" dirty="0" smtClean="0">
                <a:sym typeface="Symbol"/>
              </a:rPr>
              <a:t>L</a:t>
            </a:r>
            <a:r>
              <a:rPr lang="en-US" sz="2400" i="1" baseline="-25000" dirty="0" smtClean="0">
                <a:sym typeface="Symbol"/>
              </a:rPr>
              <a:t>1 </a:t>
            </a:r>
            <a:r>
              <a:rPr lang="en-US" sz="2400" i="1" dirty="0" smtClean="0">
                <a:sym typeface="Symbol"/>
              </a:rPr>
              <a:t></a:t>
            </a:r>
            <a:r>
              <a:rPr lang="en-US" sz="2400" dirty="0" smtClean="0">
                <a:sym typeface="Symbol"/>
              </a:rPr>
              <a:t> T(</a:t>
            </a:r>
            <a:r>
              <a:rPr lang="en-US" sz="2400" baseline="-25000" dirty="0" smtClean="0">
                <a:sym typeface="Symbol"/>
              </a:rPr>
              <a:t>1</a:t>
            </a:r>
            <a:r>
              <a:rPr lang="en-US" sz="2400" i="1" dirty="0" smtClean="0"/>
              <a:t>,V),  </a:t>
            </a:r>
            <a:r>
              <a:rPr lang="en-US" sz="2400" i="1" dirty="0" smtClean="0">
                <a:sym typeface="Symbol"/>
              </a:rPr>
              <a:t>L</a:t>
            </a:r>
            <a:r>
              <a:rPr lang="en-US" sz="2400" i="1" baseline="-25000" dirty="0" smtClean="0">
                <a:sym typeface="Symbol"/>
              </a:rPr>
              <a:t>2 </a:t>
            </a:r>
            <a:r>
              <a:rPr lang="en-US" sz="2400" i="1" dirty="0" smtClean="0">
                <a:sym typeface="Symbol"/>
              </a:rPr>
              <a:t></a:t>
            </a:r>
            <a:r>
              <a:rPr lang="en-US" sz="2400" dirty="0" smtClean="0">
                <a:sym typeface="Symbol"/>
              </a:rPr>
              <a:t> T(</a:t>
            </a:r>
            <a:r>
              <a:rPr lang="en-US" sz="2400" baseline="-25000" dirty="0" smtClean="0">
                <a:sym typeface="Symbol"/>
              </a:rPr>
              <a:t>2</a:t>
            </a:r>
            <a:r>
              <a:rPr lang="en-US" sz="2400" dirty="0" smtClean="0">
                <a:sym typeface="Symbol"/>
              </a:rPr>
              <a:t>,V)</a:t>
            </a:r>
            <a:br>
              <a:rPr lang="en-US" sz="2400" dirty="0" smtClean="0">
                <a:sym typeface="Symbol"/>
              </a:rPr>
            </a:br>
            <a:r>
              <a:rPr lang="en-US" sz="2400" dirty="0" smtClean="0">
                <a:sym typeface="Symbol"/>
              </a:rPr>
              <a:t>So </a:t>
            </a:r>
            <a:r>
              <a:rPr lang="en-US" sz="2400" i="1" dirty="0" smtClean="0">
                <a:sym typeface="Symbol"/>
              </a:rPr>
              <a:t>L</a:t>
            </a:r>
            <a:r>
              <a:rPr lang="en-US" sz="2400" i="1" baseline="-25000" dirty="0" smtClean="0">
                <a:sym typeface="Symbol"/>
              </a:rPr>
              <a:t>1</a:t>
            </a:r>
            <a:r>
              <a:rPr lang="en-US" sz="2400" i="1" dirty="0" smtClean="0">
                <a:sym typeface="Symbol"/>
              </a:rPr>
              <a:t> </a:t>
            </a:r>
            <a:r>
              <a:rPr lang="en-US" sz="2400" dirty="0" smtClean="0">
                <a:sym typeface="Symbol"/>
              </a:rPr>
              <a:t> </a:t>
            </a:r>
            <a:r>
              <a:rPr lang="en-US" sz="2400" i="1" dirty="0" smtClean="0">
                <a:sym typeface="Symbol"/>
              </a:rPr>
              <a:t>L</a:t>
            </a:r>
            <a:r>
              <a:rPr lang="en-US" sz="2400" i="1" baseline="-25000" dirty="0" smtClean="0">
                <a:sym typeface="Symbol"/>
              </a:rPr>
              <a:t>2</a:t>
            </a:r>
            <a:r>
              <a:rPr lang="en-US" sz="2400" dirty="0" smtClean="0">
                <a:sym typeface="Symbol"/>
              </a:rPr>
              <a:t> = </a:t>
            </a:r>
            <a:r>
              <a:rPr lang="en-US" sz="2400" dirty="0" err="1" smtClean="0">
                <a:sym typeface="Symbol"/>
              </a:rPr>
              <a:t>V</a:t>
            </a:r>
            <a:r>
              <a:rPr lang="en-US" sz="2400" baseline="-25000" dirty="0" err="1" smtClean="0">
                <a:sym typeface="Symbol"/>
              </a:rPr>
              <a:t>shared</a:t>
            </a:r>
            <a:r>
              <a:rPr lang="en-US" sz="2400" dirty="0" smtClean="0">
                <a:sym typeface="Symbol"/>
              </a:rPr>
              <a:t>  V</a:t>
            </a:r>
          </a:p>
          <a:p>
            <a:pPr>
              <a:buNone/>
            </a:pPr>
            <a:r>
              <a:rPr lang="en-US" sz="2400" b="1" dirty="0" smtClean="0">
                <a:sym typeface="Symbol"/>
              </a:rPr>
              <a:t>Interaction: </a:t>
            </a:r>
            <a:r>
              <a:rPr lang="en-US" sz="2400" i="1" dirty="0" smtClean="0"/>
              <a:t> </a:t>
            </a:r>
            <a:br>
              <a:rPr lang="en-US" sz="2400" i="1" dirty="0" smtClean="0"/>
            </a:br>
            <a:r>
              <a:rPr lang="en-US" sz="2400" dirty="0" smtClean="0"/>
              <a:t>Guess a partition of </a:t>
            </a:r>
            <a:r>
              <a:rPr lang="en-US" sz="2400" dirty="0" err="1" smtClean="0">
                <a:sym typeface="Symbol"/>
              </a:rPr>
              <a:t>V</a:t>
            </a:r>
            <a:r>
              <a:rPr lang="en-US" sz="2400" baseline="-25000" dirty="0" err="1" smtClean="0">
                <a:sym typeface="Symbol"/>
              </a:rPr>
              <a:t>shared</a:t>
            </a:r>
            <a:r>
              <a:rPr lang="en-US" sz="2400" dirty="0" smtClean="0">
                <a:sym typeface="Symbol"/>
              </a:rPr>
              <a:t>  </a:t>
            </a:r>
          </a:p>
          <a:p>
            <a:pPr>
              <a:buNone/>
            </a:pPr>
            <a:r>
              <a:rPr lang="en-US" sz="2400" b="1" dirty="0" smtClean="0">
                <a:sym typeface="Symbol"/>
              </a:rPr>
              <a:t>	</a:t>
            </a:r>
            <a:r>
              <a:rPr lang="en-US" sz="2400" dirty="0" smtClean="0">
                <a:sym typeface="Symbol"/>
              </a:rPr>
              <a:t>Express the partition as a conjunction of equalities.</a:t>
            </a:r>
            <a:br>
              <a:rPr lang="en-US" sz="2400" dirty="0" smtClean="0">
                <a:sym typeface="Symbol"/>
              </a:rPr>
            </a:br>
            <a:r>
              <a:rPr lang="en-US" sz="2400" dirty="0" smtClean="0">
                <a:sym typeface="Symbol"/>
              </a:rPr>
              <a:t>Example, { x</a:t>
            </a:r>
            <a:r>
              <a:rPr lang="en-US" sz="2400" baseline="-25000" dirty="0" smtClean="0">
                <a:sym typeface="Symbol"/>
              </a:rPr>
              <a:t>1</a:t>
            </a:r>
            <a:r>
              <a:rPr lang="en-US" sz="2400" dirty="0" smtClean="0">
                <a:sym typeface="Symbol"/>
              </a:rPr>
              <a:t> }, { x</a:t>
            </a:r>
            <a:r>
              <a:rPr lang="en-US" sz="2400" baseline="-25000" dirty="0" smtClean="0">
                <a:sym typeface="Symbol"/>
              </a:rPr>
              <a:t>2</a:t>
            </a:r>
            <a:r>
              <a:rPr lang="en-US" sz="2400" dirty="0" smtClean="0">
                <a:sym typeface="Symbol"/>
              </a:rPr>
              <a:t> , x</a:t>
            </a:r>
            <a:r>
              <a:rPr lang="en-US" sz="2400" baseline="-25000" dirty="0" smtClean="0">
                <a:sym typeface="Symbol"/>
              </a:rPr>
              <a:t>3</a:t>
            </a:r>
            <a:r>
              <a:rPr lang="en-US" sz="2400" dirty="0" smtClean="0">
                <a:sym typeface="Symbol"/>
              </a:rPr>
              <a:t> }, { x</a:t>
            </a:r>
            <a:r>
              <a:rPr lang="en-US" sz="2400" baseline="-25000" dirty="0" smtClean="0">
                <a:sym typeface="Symbol"/>
              </a:rPr>
              <a:t>4</a:t>
            </a:r>
            <a:r>
              <a:rPr lang="en-US" sz="2400" dirty="0" smtClean="0">
                <a:sym typeface="Symbol"/>
              </a:rPr>
              <a:t> } is represented as:</a:t>
            </a:r>
            <a:br>
              <a:rPr lang="en-US" sz="2400" dirty="0" smtClean="0">
                <a:sym typeface="Symbol"/>
              </a:rPr>
            </a:br>
            <a:r>
              <a:rPr lang="en-US" sz="2400" dirty="0" smtClean="0">
                <a:sym typeface="Symbol"/>
              </a:rPr>
              <a:t> : x</a:t>
            </a:r>
            <a:r>
              <a:rPr lang="en-US" sz="2400" baseline="-25000" dirty="0" smtClean="0">
                <a:sym typeface="Symbol"/>
              </a:rPr>
              <a:t>1</a:t>
            </a:r>
            <a:r>
              <a:rPr lang="en-US" sz="2400" dirty="0" smtClean="0">
                <a:sym typeface="Symbol"/>
              </a:rPr>
              <a:t>  x</a:t>
            </a:r>
            <a:r>
              <a:rPr lang="en-US" sz="2400" baseline="-25000" dirty="0" smtClean="0">
                <a:sym typeface="Symbol"/>
              </a:rPr>
              <a:t>2 </a:t>
            </a:r>
            <a:r>
              <a:rPr lang="en-US" sz="2400" dirty="0" smtClean="0">
                <a:sym typeface="Symbol"/>
              </a:rPr>
              <a:t>x</a:t>
            </a:r>
            <a:r>
              <a:rPr lang="en-US" sz="2400" baseline="-25000" dirty="0" smtClean="0">
                <a:sym typeface="Symbol"/>
              </a:rPr>
              <a:t>1</a:t>
            </a:r>
            <a:r>
              <a:rPr lang="en-US" sz="2400" dirty="0" smtClean="0">
                <a:sym typeface="Symbol"/>
              </a:rPr>
              <a:t>  x</a:t>
            </a:r>
            <a:r>
              <a:rPr lang="en-US" sz="2400" baseline="-25000" dirty="0" smtClean="0">
                <a:sym typeface="Symbol"/>
              </a:rPr>
              <a:t>4</a:t>
            </a:r>
            <a:r>
              <a:rPr lang="en-US" sz="2400" dirty="0" smtClean="0">
                <a:sym typeface="Symbol"/>
              </a:rPr>
              <a:t> x</a:t>
            </a:r>
            <a:r>
              <a:rPr lang="en-US" sz="2400" baseline="-25000" dirty="0" smtClean="0">
                <a:sym typeface="Symbol"/>
              </a:rPr>
              <a:t>2</a:t>
            </a:r>
            <a:r>
              <a:rPr lang="en-US" sz="2400" dirty="0" smtClean="0">
                <a:sym typeface="Symbol"/>
              </a:rPr>
              <a:t>  x</a:t>
            </a:r>
            <a:r>
              <a:rPr lang="en-US" sz="2400" baseline="-25000" dirty="0" smtClean="0">
                <a:sym typeface="Symbol"/>
              </a:rPr>
              <a:t>4</a:t>
            </a:r>
            <a:r>
              <a:rPr lang="en-US" sz="2400" dirty="0" smtClean="0">
                <a:sym typeface="Symbol"/>
              </a:rPr>
              <a:t> x</a:t>
            </a:r>
            <a:r>
              <a:rPr lang="en-US" sz="2400" baseline="-25000" dirty="0" smtClean="0">
                <a:sym typeface="Symbol"/>
              </a:rPr>
              <a:t>2</a:t>
            </a:r>
            <a:r>
              <a:rPr lang="en-US" sz="2400" dirty="0" smtClean="0">
                <a:sym typeface="Symbol"/>
              </a:rPr>
              <a:t> = x</a:t>
            </a:r>
            <a:r>
              <a:rPr lang="en-US" sz="2400" baseline="-25000" dirty="0" smtClean="0">
                <a:sym typeface="Symbol"/>
              </a:rPr>
              <a:t>3</a:t>
            </a:r>
            <a:r>
              <a:rPr lang="en-US" sz="2400" dirty="0" smtClean="0">
                <a:sym typeface="Symbol"/>
              </a:rPr>
              <a:t> </a:t>
            </a:r>
          </a:p>
          <a:p>
            <a:pPr>
              <a:buNone/>
            </a:pPr>
            <a:r>
              <a:rPr lang="en-US" sz="2400" b="1" dirty="0" smtClean="0">
                <a:sym typeface="Symbol"/>
              </a:rPr>
              <a:t>Component Procedures:</a:t>
            </a:r>
            <a:r>
              <a:rPr lang="en-US" sz="2400" dirty="0" smtClean="0">
                <a:sym typeface="Symbol"/>
              </a:rPr>
              <a:t/>
            </a:r>
            <a:br>
              <a:rPr lang="en-US" sz="2400" dirty="0" smtClean="0">
                <a:sym typeface="Symbol"/>
              </a:rPr>
            </a:br>
            <a:r>
              <a:rPr lang="en-US" sz="2400" dirty="0" smtClean="0">
                <a:sym typeface="Symbol"/>
              </a:rPr>
              <a:t>Use solver 1 to check </a:t>
            </a:r>
            <a:r>
              <a:rPr lang="en-US" sz="2400" dirty="0" err="1" smtClean="0">
                <a:sym typeface="Symbol"/>
              </a:rPr>
              <a:t>satisfiability</a:t>
            </a:r>
            <a:r>
              <a:rPr lang="en-US" sz="2400" dirty="0" smtClean="0">
                <a:sym typeface="Symbol"/>
              </a:rPr>
              <a:t> of </a:t>
            </a:r>
            <a:r>
              <a:rPr lang="en-US" sz="2400" i="1" dirty="0" smtClean="0">
                <a:sym typeface="Symbol"/>
              </a:rPr>
              <a:t>L</a:t>
            </a:r>
            <a:r>
              <a:rPr lang="en-US" sz="2400" i="1" baseline="-25000" dirty="0" smtClean="0">
                <a:sym typeface="Symbol"/>
              </a:rPr>
              <a:t>1</a:t>
            </a:r>
            <a:r>
              <a:rPr lang="en-US" sz="2400" dirty="0" smtClean="0">
                <a:sym typeface="Symbol"/>
              </a:rPr>
              <a:t>  </a:t>
            </a:r>
            <a:br>
              <a:rPr lang="en-US" sz="2400" dirty="0" smtClean="0">
                <a:sym typeface="Symbol"/>
              </a:rPr>
            </a:br>
            <a:r>
              <a:rPr lang="en-US" sz="2400" dirty="0" smtClean="0">
                <a:sym typeface="Symbol"/>
              </a:rPr>
              <a:t>Use solver 2 to check </a:t>
            </a:r>
            <a:r>
              <a:rPr lang="en-US" sz="2400" dirty="0" err="1" smtClean="0">
                <a:sym typeface="Symbol"/>
              </a:rPr>
              <a:t>satisfiability</a:t>
            </a:r>
            <a:r>
              <a:rPr lang="en-US" sz="2400" dirty="0" smtClean="0">
                <a:sym typeface="Symbol"/>
              </a:rPr>
              <a:t> of </a:t>
            </a:r>
            <a:r>
              <a:rPr lang="en-US" sz="2400" i="1" dirty="0" smtClean="0">
                <a:sym typeface="Symbol"/>
              </a:rPr>
              <a:t>L</a:t>
            </a:r>
            <a:r>
              <a:rPr lang="en-US" sz="2400" i="1" baseline="-25000" dirty="0" smtClean="0">
                <a:sym typeface="Symbol"/>
              </a:rPr>
              <a:t>2</a:t>
            </a:r>
            <a:r>
              <a:rPr lang="en-US" sz="2400" dirty="0" smtClean="0">
                <a:sym typeface="Symbol"/>
              </a:rPr>
              <a:t>  </a:t>
            </a:r>
            <a:endParaRPr lang="en-US" sz="2400" b="1" dirty="0"/>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NO </a:t>
            </a:r>
            <a:r>
              <a:rPr lang="en-US" dirty="0" smtClean="0"/>
              <a:t>–</a:t>
            </a:r>
            <a:r>
              <a:rPr smtClean="0"/>
              <a:t> reduced guessing</a:t>
            </a:r>
            <a:endParaRPr lang="en-US" dirty="0"/>
          </a:p>
        </p:txBody>
      </p:sp>
      <p:sp>
        <p:nvSpPr>
          <p:cNvPr id="3" name="Content Placeholder 2"/>
          <p:cNvSpPr>
            <a:spLocks noGrp="1"/>
          </p:cNvSpPr>
          <p:nvPr>
            <p:ph idx="1"/>
          </p:nvPr>
        </p:nvSpPr>
        <p:spPr>
          <a:xfrm>
            <a:off x="381000" y="1563601"/>
            <a:ext cx="8382000" cy="4918269"/>
          </a:xfrm>
        </p:spPr>
        <p:txBody>
          <a:bodyPr/>
          <a:lstStyle/>
          <a:p>
            <a:r>
              <a:rPr lang="en-US" sz="3200" dirty="0" smtClean="0"/>
              <a:t>Instead of guessing, we can often </a:t>
            </a:r>
            <a:r>
              <a:rPr lang="en-US" sz="3200" i="1" dirty="0" smtClean="0"/>
              <a:t>deduce </a:t>
            </a:r>
            <a:r>
              <a:rPr lang="en-US" sz="3200" dirty="0" smtClean="0"/>
              <a:t>the equalities to be shared.</a:t>
            </a:r>
          </a:p>
          <a:p>
            <a:endParaRPr lang="en-US" sz="3200" dirty="0" smtClean="0"/>
          </a:p>
          <a:p>
            <a:r>
              <a:rPr lang="en-US" sz="3200" b="1" dirty="0" smtClean="0"/>
              <a:t>Interaction: </a:t>
            </a:r>
            <a:r>
              <a:rPr lang="en-US" sz="3200" i="1" dirty="0" smtClean="0">
                <a:sym typeface="Symbol"/>
              </a:rPr>
              <a:t>T</a:t>
            </a:r>
            <a:r>
              <a:rPr lang="en-US" sz="3200" i="1" baseline="-25000" dirty="0" smtClean="0">
                <a:sym typeface="Symbol"/>
              </a:rPr>
              <a:t>1 </a:t>
            </a:r>
            <a:r>
              <a:rPr lang="en-US" sz="3200" i="1" dirty="0" smtClean="0">
                <a:sym typeface="Symbol"/>
              </a:rPr>
              <a:t></a:t>
            </a:r>
            <a:r>
              <a:rPr lang="en-US" sz="2800" i="1" dirty="0" smtClean="0">
                <a:sym typeface="Symbol"/>
              </a:rPr>
              <a:t> L</a:t>
            </a:r>
            <a:r>
              <a:rPr lang="en-US" sz="2800" i="1" baseline="-25000" dirty="0" smtClean="0">
                <a:sym typeface="Symbol"/>
              </a:rPr>
              <a:t>1 </a:t>
            </a:r>
            <a:r>
              <a:rPr lang="en-US" sz="3200" dirty="0" smtClean="0"/>
              <a:t>⊨ </a:t>
            </a:r>
            <a:r>
              <a:rPr lang="en-US" sz="3200" i="1" dirty="0" smtClean="0"/>
              <a:t>x = y</a:t>
            </a:r>
            <a:br>
              <a:rPr lang="en-US" sz="3200" i="1" dirty="0" smtClean="0"/>
            </a:br>
            <a:r>
              <a:rPr lang="en-US" sz="3200" i="1" dirty="0" smtClean="0"/>
              <a:t>then add equality to </a:t>
            </a:r>
            <a:r>
              <a:rPr lang="en-US" sz="3200" i="1" dirty="0" smtClean="0">
                <a:sym typeface="Symbol"/>
              </a:rPr>
              <a:t>.</a:t>
            </a:r>
          </a:p>
          <a:p>
            <a:endParaRPr lang="en-US" sz="3200" i="1" dirty="0" smtClean="0">
              <a:sym typeface="Symbol"/>
            </a:endParaRPr>
          </a:p>
          <a:p>
            <a:r>
              <a:rPr lang="en-US" sz="3200" dirty="0" smtClean="0">
                <a:sym typeface="Symbol"/>
              </a:rPr>
              <a:t>If theories are </a:t>
            </a:r>
            <a:r>
              <a:rPr lang="en-US" sz="3200" i="1" dirty="0" smtClean="0">
                <a:sym typeface="Symbol"/>
              </a:rPr>
              <a:t>convex, </a:t>
            </a:r>
            <a:r>
              <a:rPr lang="en-US" sz="3200" dirty="0" smtClean="0">
                <a:sym typeface="Symbol"/>
              </a:rPr>
              <a:t>then we can:</a:t>
            </a:r>
          </a:p>
          <a:p>
            <a:pPr lvl="1"/>
            <a:r>
              <a:rPr lang="en-US" sz="2800" dirty="0" smtClean="0">
                <a:sym typeface="Symbol"/>
              </a:rPr>
              <a:t>Deduce all equalities.</a:t>
            </a:r>
          </a:p>
          <a:p>
            <a:pPr lvl="1"/>
            <a:r>
              <a:rPr lang="en-US" sz="2800" dirty="0" smtClean="0">
                <a:sym typeface="Symbol"/>
              </a:rPr>
              <a:t>Assume every thing not deduced is distinct.</a:t>
            </a:r>
          </a:p>
          <a:p>
            <a:pPr lvl="1"/>
            <a:r>
              <a:rPr lang="en-US" sz="2800" dirty="0" smtClean="0">
                <a:sym typeface="Symbol"/>
              </a:rPr>
              <a:t>Complexity: </a:t>
            </a:r>
            <a:r>
              <a:rPr lang="en-US" sz="2800" dirty="0" smtClean="0"/>
              <a:t>O(n</a:t>
            </a:r>
            <a:r>
              <a:rPr lang="en-US" sz="2800" baseline="30000" dirty="0" smtClean="0"/>
              <a:t>4</a:t>
            </a:r>
            <a:r>
              <a:rPr lang="en-US" sz="2800" dirty="0" smtClean="0"/>
              <a:t> x T</a:t>
            </a:r>
            <a:r>
              <a:rPr lang="en-US" sz="2800" i="1" baseline="-25000" dirty="0" smtClean="0"/>
              <a:t>1</a:t>
            </a:r>
            <a:r>
              <a:rPr lang="en-US" sz="2800" dirty="0" smtClean="0"/>
              <a:t>(</a:t>
            </a:r>
            <a:r>
              <a:rPr lang="en-US" sz="2800" i="1" dirty="0" smtClean="0"/>
              <a:t>n</a:t>
            </a:r>
            <a:r>
              <a:rPr lang="en-US" sz="2800" dirty="0" smtClean="0"/>
              <a:t>) x T</a:t>
            </a:r>
            <a:r>
              <a:rPr lang="en-US" sz="2800" i="1" baseline="-25000" dirty="0" smtClean="0"/>
              <a:t>2</a:t>
            </a:r>
            <a:r>
              <a:rPr lang="en-US" sz="2800" dirty="0" smtClean="0"/>
              <a:t>(</a:t>
            </a:r>
            <a:r>
              <a:rPr lang="en-US" sz="2800" i="1" dirty="0" smtClean="0"/>
              <a:t>n</a:t>
            </a:r>
            <a:r>
              <a:rPr lang="en-US" sz="2800" dirty="0" smtClean="0"/>
              <a:t>)).</a:t>
            </a:r>
            <a:endParaRPr lang="en-US" sz="2800" dirty="0" smtClean="0">
              <a:sym typeface="Symbol"/>
            </a:endParaRPr>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Model-based combination</a:t>
            </a:r>
            <a:endParaRPr lang="en-US" dirty="0"/>
          </a:p>
        </p:txBody>
      </p:sp>
      <p:sp>
        <p:nvSpPr>
          <p:cNvPr id="3" name="Content Placeholder 2"/>
          <p:cNvSpPr>
            <a:spLocks noGrp="1"/>
          </p:cNvSpPr>
          <p:nvPr>
            <p:ph idx="1"/>
          </p:nvPr>
        </p:nvSpPr>
        <p:spPr>
          <a:xfrm>
            <a:off x="401097" y="1885147"/>
            <a:ext cx="8382000" cy="4081117"/>
          </a:xfrm>
        </p:spPr>
        <p:txBody>
          <a:bodyPr/>
          <a:lstStyle/>
          <a:p>
            <a:r>
              <a:rPr lang="en-US" sz="2800" dirty="0" smtClean="0"/>
              <a:t>Reduced guessing is only complete for convex theories.</a:t>
            </a:r>
          </a:p>
          <a:p>
            <a:endParaRPr lang="en-US" sz="2800" dirty="0" smtClean="0"/>
          </a:p>
          <a:p>
            <a:r>
              <a:rPr lang="en-US" sz="2800" dirty="0" smtClean="0"/>
              <a:t>Deducing all implied equalities may be expensive.</a:t>
            </a:r>
          </a:p>
          <a:p>
            <a:pPr lvl="1"/>
            <a:r>
              <a:rPr lang="en-US" sz="2400" dirty="0" smtClean="0"/>
              <a:t>Example: Simplex – no direct way to extract from just bounds and </a:t>
            </a:r>
            <a:r>
              <a:rPr lang="en-US" sz="2400" dirty="0" smtClean="0">
                <a:sym typeface="Symbol"/>
              </a:rPr>
              <a:t></a:t>
            </a:r>
            <a:endParaRPr lang="en-US" sz="2400" dirty="0" smtClean="0"/>
          </a:p>
          <a:p>
            <a:pPr lvl="1"/>
            <a:endParaRPr lang="en-US" sz="2400" dirty="0" smtClean="0"/>
          </a:p>
          <a:p>
            <a:r>
              <a:rPr lang="en-US" sz="2800" i="1" dirty="0" smtClean="0"/>
              <a:t>But: </a:t>
            </a:r>
            <a:r>
              <a:rPr lang="en-US" sz="2800" dirty="0" smtClean="0"/>
              <a:t>backtracking is pretty cheap nowadays:</a:t>
            </a:r>
          </a:p>
          <a:p>
            <a:pPr lvl="1"/>
            <a:r>
              <a:rPr lang="en-US" sz="2400" dirty="0" smtClean="0"/>
              <a:t>If </a:t>
            </a:r>
            <a:r>
              <a:rPr lang="en-US" sz="2400" dirty="0" smtClean="0">
                <a:sym typeface="Symbol"/>
              </a:rPr>
              <a:t>(x) = (y), then x, y are equal in arithmetical component.</a:t>
            </a:r>
            <a:endParaRPr lang="en-US" dirty="0" smtClean="0"/>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Model-based combination</a:t>
            </a:r>
            <a:endParaRPr lang="en-US" dirty="0"/>
          </a:p>
        </p:txBody>
      </p:sp>
      <p:sp>
        <p:nvSpPr>
          <p:cNvPr id="3" name="Content Placeholder 2"/>
          <p:cNvSpPr>
            <a:spLocks noGrp="1"/>
          </p:cNvSpPr>
          <p:nvPr>
            <p:ph idx="1"/>
          </p:nvPr>
        </p:nvSpPr>
        <p:spPr>
          <a:xfrm>
            <a:off x="383309" y="1221352"/>
            <a:ext cx="8382000" cy="5202963"/>
          </a:xfrm>
        </p:spPr>
        <p:txBody>
          <a:bodyPr/>
          <a:lstStyle/>
          <a:p>
            <a:pPr lvl="1">
              <a:buNone/>
            </a:pPr>
            <a:endParaRPr lang="en-US" dirty="0" smtClean="0"/>
          </a:p>
          <a:p>
            <a:r>
              <a:rPr lang="en-US" sz="3200" dirty="0" err="1" smtClean="0"/>
              <a:t>Backjumping</a:t>
            </a:r>
            <a:r>
              <a:rPr lang="en-US" sz="3200" dirty="0" smtClean="0"/>
              <a:t> is cheap with modern DPLL:</a:t>
            </a:r>
          </a:p>
          <a:p>
            <a:pPr lvl="1"/>
            <a:endParaRPr lang="en-US" sz="2800" dirty="0" smtClean="0"/>
          </a:p>
          <a:p>
            <a:pPr lvl="1"/>
            <a:r>
              <a:rPr lang="en-US" sz="2800" dirty="0" smtClean="0"/>
              <a:t>If </a:t>
            </a:r>
            <a:r>
              <a:rPr lang="en-US" sz="2800" dirty="0" smtClean="0">
                <a:sym typeface="Symbol"/>
              </a:rPr>
              <a:t>(x) = (y), then x, y are equal in arithmetical model.</a:t>
            </a:r>
          </a:p>
          <a:p>
            <a:pPr lvl="1"/>
            <a:endParaRPr lang="en-US" sz="2800" dirty="0" smtClean="0">
              <a:sym typeface="Symbol"/>
            </a:endParaRPr>
          </a:p>
          <a:p>
            <a:pPr lvl="1"/>
            <a:r>
              <a:rPr lang="en-US" sz="2800" dirty="0" smtClean="0">
                <a:sym typeface="Symbol"/>
              </a:rPr>
              <a:t>So let’s add x = y to , but allow to backtrack from guess.</a:t>
            </a:r>
            <a:endParaRPr lang="en-US" sz="2800" dirty="0" smtClean="0"/>
          </a:p>
          <a:p>
            <a:pPr lvl="1"/>
            <a:endParaRPr lang="en-US" sz="2800" i="1" dirty="0" smtClean="0"/>
          </a:p>
          <a:p>
            <a:r>
              <a:rPr lang="en-US" sz="3200" dirty="0" smtClean="0"/>
              <a:t>In general: if </a:t>
            </a:r>
            <a:r>
              <a:rPr lang="en-US" sz="3200" i="1" dirty="0" smtClean="0"/>
              <a:t>M</a:t>
            </a:r>
            <a:r>
              <a:rPr lang="en-US" sz="3200" i="1" baseline="-25000" dirty="0" smtClean="0"/>
              <a:t>1</a:t>
            </a:r>
            <a:r>
              <a:rPr lang="en-US" sz="3200" i="1" dirty="0" smtClean="0"/>
              <a:t> </a:t>
            </a:r>
            <a:r>
              <a:rPr lang="en-US" sz="3200" dirty="0" smtClean="0"/>
              <a:t>is the current model</a:t>
            </a:r>
          </a:p>
          <a:p>
            <a:pPr lvl="1"/>
            <a:r>
              <a:rPr lang="en-US" sz="2800" i="1" dirty="0" smtClean="0"/>
              <a:t>M</a:t>
            </a:r>
            <a:r>
              <a:rPr lang="en-US" sz="2800" i="1" baseline="-25000" dirty="0" smtClean="0"/>
              <a:t>1</a:t>
            </a:r>
            <a:r>
              <a:rPr lang="en-US" sz="2800" i="1" dirty="0" smtClean="0"/>
              <a:t> </a:t>
            </a:r>
            <a:r>
              <a:rPr lang="en-US" sz="2800" dirty="0" smtClean="0"/>
              <a:t>⊨</a:t>
            </a:r>
            <a:r>
              <a:rPr lang="en-US" sz="2800" i="1" dirty="0" smtClean="0"/>
              <a:t> x = y </a:t>
            </a:r>
            <a:r>
              <a:rPr lang="en-US" sz="2800" dirty="0" smtClean="0"/>
              <a:t>then add literal (x = y)</a:t>
            </a:r>
            <a:r>
              <a:rPr lang="en-US" sz="2800" baseline="30000" dirty="0" smtClean="0"/>
              <a:t>d</a:t>
            </a:r>
            <a:endParaRPr lang="en-US" sz="2800" dirty="0" smtClean="0"/>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626724" y="2866490"/>
            <a:ext cx="8032058" cy="1384995"/>
          </a:xfrm>
        </p:spPr>
        <p:txBody>
          <a:bodyPr/>
          <a:lstStyle/>
          <a:p>
            <a:r>
              <a:rPr smtClean="0"/>
              <a:t>Arrays</a:t>
            </a:r>
            <a:endParaRPr lang="en-US" dirty="0"/>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Theory of arrays</a:t>
            </a:r>
            <a:endParaRPr lang="en-US" dirty="0"/>
          </a:p>
        </p:txBody>
      </p:sp>
      <p:sp>
        <p:nvSpPr>
          <p:cNvPr id="3" name="Content Placeholder 2"/>
          <p:cNvSpPr>
            <a:spLocks noGrp="1"/>
          </p:cNvSpPr>
          <p:nvPr>
            <p:ph idx="1"/>
          </p:nvPr>
        </p:nvSpPr>
        <p:spPr>
          <a:xfrm>
            <a:off x="381000" y="1412875"/>
            <a:ext cx="8382000" cy="6297108"/>
          </a:xfrm>
        </p:spPr>
        <p:txBody>
          <a:bodyPr/>
          <a:lstStyle/>
          <a:p>
            <a:r>
              <a:rPr lang="en-US" dirty="0" smtClean="0">
                <a:sym typeface="Symbol"/>
              </a:rPr>
              <a:t>Functions: </a:t>
            </a:r>
            <a:r>
              <a:rPr lang="en-US" baseline="-25000" dirty="0" smtClean="0">
                <a:sym typeface="Symbol"/>
              </a:rPr>
              <a:t>F</a:t>
            </a:r>
            <a:r>
              <a:rPr lang="en-US" i="1" dirty="0" smtClean="0"/>
              <a:t> </a:t>
            </a:r>
            <a:r>
              <a:rPr lang="en-US" dirty="0" smtClean="0">
                <a:sym typeface="Symbol"/>
              </a:rPr>
              <a:t>= { </a:t>
            </a:r>
            <a:r>
              <a:rPr lang="en-US" i="1" dirty="0" smtClean="0">
                <a:sym typeface="Symbol"/>
              </a:rPr>
              <a:t>read, write </a:t>
            </a:r>
            <a:r>
              <a:rPr lang="en-US" dirty="0" smtClean="0">
                <a:sym typeface="Symbol"/>
              </a:rPr>
              <a:t>}</a:t>
            </a:r>
          </a:p>
          <a:p>
            <a:r>
              <a:rPr lang="en-US" dirty="0" smtClean="0">
                <a:sym typeface="Symbol"/>
              </a:rPr>
              <a:t>Predicates: </a:t>
            </a:r>
            <a:r>
              <a:rPr lang="en-US" baseline="-25000" dirty="0" smtClean="0">
                <a:sym typeface="Symbol"/>
              </a:rPr>
              <a:t>P</a:t>
            </a:r>
            <a:r>
              <a:rPr lang="en-US" i="1" dirty="0" smtClean="0"/>
              <a:t> </a:t>
            </a:r>
            <a:r>
              <a:rPr lang="en-US" dirty="0" smtClean="0">
                <a:sym typeface="Symbol"/>
              </a:rPr>
              <a:t>= { = }</a:t>
            </a:r>
          </a:p>
          <a:p>
            <a:r>
              <a:rPr lang="en-US" dirty="0" smtClean="0">
                <a:sym typeface="Symbol"/>
              </a:rPr>
              <a:t>Convention </a:t>
            </a:r>
            <a:r>
              <a:rPr lang="en-US" i="1" dirty="0" smtClean="0">
                <a:sym typeface="Symbol"/>
              </a:rPr>
              <a:t>a[</a:t>
            </a:r>
            <a:r>
              <a:rPr lang="en-US" i="1" dirty="0" err="1" smtClean="0">
                <a:sym typeface="Symbol"/>
              </a:rPr>
              <a:t>i</a:t>
            </a:r>
            <a:r>
              <a:rPr lang="en-US" i="1" dirty="0" smtClean="0">
                <a:sym typeface="Symbol"/>
              </a:rPr>
              <a:t>] </a:t>
            </a:r>
            <a:r>
              <a:rPr lang="en-US" dirty="0" smtClean="0">
                <a:sym typeface="Symbol"/>
              </a:rPr>
              <a:t>means: </a:t>
            </a:r>
            <a:r>
              <a:rPr lang="en-US" i="1" dirty="0" smtClean="0">
                <a:sym typeface="Symbol"/>
              </a:rPr>
              <a:t>read(</a:t>
            </a:r>
            <a:r>
              <a:rPr lang="en-US" i="1" dirty="0" err="1" smtClean="0">
                <a:sym typeface="Symbol"/>
              </a:rPr>
              <a:t>a,i</a:t>
            </a:r>
            <a:r>
              <a:rPr lang="en-US" i="1" dirty="0" smtClean="0">
                <a:sym typeface="Symbol"/>
              </a:rPr>
              <a:t>) </a:t>
            </a:r>
            <a:endParaRPr lang="en-US" dirty="0" smtClean="0">
              <a:sym typeface="Symbol"/>
            </a:endParaRPr>
          </a:p>
          <a:p>
            <a:endParaRPr lang="en-US" dirty="0" smtClean="0">
              <a:sym typeface="Symbol"/>
            </a:endParaRPr>
          </a:p>
          <a:p>
            <a:r>
              <a:rPr lang="en-US" dirty="0" smtClean="0">
                <a:sym typeface="Symbol"/>
              </a:rPr>
              <a:t>Non-extensional arrays </a:t>
            </a:r>
            <a:r>
              <a:rPr lang="en-US" b="1" i="1" dirty="0" smtClean="0">
                <a:solidFill>
                  <a:srgbClr val="CF6A3D"/>
                </a:solidFill>
                <a:sym typeface="Symbol"/>
              </a:rPr>
              <a:t>T</a:t>
            </a:r>
            <a:r>
              <a:rPr lang="en-US" b="1" i="1" baseline="-25000" dirty="0" smtClean="0">
                <a:solidFill>
                  <a:srgbClr val="CF6A3D"/>
                </a:solidFill>
                <a:sym typeface="Symbol"/>
              </a:rPr>
              <a:t>A</a:t>
            </a:r>
            <a:r>
              <a:rPr lang="en-US" b="1" dirty="0" smtClean="0">
                <a:solidFill>
                  <a:srgbClr val="CF6A3D"/>
                </a:solidFill>
                <a:sym typeface="Symbol"/>
              </a:rPr>
              <a:t>: </a:t>
            </a:r>
          </a:p>
          <a:p>
            <a:pPr lvl="1"/>
            <a:r>
              <a:rPr lang="en-US" i="1" dirty="0" smtClean="0">
                <a:sym typeface="Symbol"/>
              </a:rPr>
              <a:t>a, </a:t>
            </a:r>
            <a:r>
              <a:rPr lang="en-US" i="1" dirty="0" err="1" smtClean="0">
                <a:sym typeface="Symbol"/>
              </a:rPr>
              <a:t>i</a:t>
            </a:r>
            <a:r>
              <a:rPr lang="en-US" i="1" dirty="0" smtClean="0">
                <a:sym typeface="Symbol"/>
              </a:rPr>
              <a:t>, v . write(</a:t>
            </a:r>
            <a:r>
              <a:rPr lang="en-US" i="1" dirty="0" err="1" smtClean="0">
                <a:sym typeface="Symbol"/>
              </a:rPr>
              <a:t>a,i,v</a:t>
            </a:r>
            <a:r>
              <a:rPr lang="en-US" i="1" dirty="0" smtClean="0">
                <a:sym typeface="Symbol"/>
              </a:rPr>
              <a:t>)[</a:t>
            </a:r>
            <a:r>
              <a:rPr lang="en-US" i="1" dirty="0" err="1" smtClean="0">
                <a:sym typeface="Symbol"/>
              </a:rPr>
              <a:t>i</a:t>
            </a:r>
            <a:r>
              <a:rPr lang="en-US" i="1" dirty="0" smtClean="0">
                <a:sym typeface="Symbol"/>
              </a:rPr>
              <a:t>] = v</a:t>
            </a:r>
          </a:p>
          <a:p>
            <a:pPr lvl="1"/>
            <a:r>
              <a:rPr lang="en-US" i="1" dirty="0" smtClean="0">
                <a:sym typeface="Symbol"/>
              </a:rPr>
              <a:t>a, </a:t>
            </a:r>
            <a:r>
              <a:rPr lang="en-US" i="1" dirty="0" err="1" smtClean="0">
                <a:sym typeface="Symbol"/>
              </a:rPr>
              <a:t>i</a:t>
            </a:r>
            <a:r>
              <a:rPr lang="en-US" i="1" dirty="0" smtClean="0">
                <a:sym typeface="Symbol"/>
              </a:rPr>
              <a:t>, j, v . </a:t>
            </a:r>
            <a:r>
              <a:rPr lang="en-US" i="1" dirty="0" err="1" smtClean="0">
                <a:sym typeface="Symbol"/>
              </a:rPr>
              <a:t>i</a:t>
            </a:r>
            <a:r>
              <a:rPr lang="en-US" i="1" dirty="0" smtClean="0">
                <a:sym typeface="Symbol"/>
              </a:rPr>
              <a:t>  j  write(</a:t>
            </a:r>
            <a:r>
              <a:rPr lang="en-US" i="1" dirty="0" err="1" smtClean="0">
                <a:sym typeface="Symbol"/>
              </a:rPr>
              <a:t>a,i,v</a:t>
            </a:r>
            <a:r>
              <a:rPr lang="en-US" i="1" dirty="0" smtClean="0">
                <a:sym typeface="Symbol"/>
              </a:rPr>
              <a:t>)[j] = a[j]</a:t>
            </a:r>
          </a:p>
          <a:p>
            <a:pPr lvl="1"/>
            <a:endParaRPr lang="en-US" dirty="0" smtClean="0">
              <a:sym typeface="Symbol"/>
            </a:endParaRPr>
          </a:p>
          <a:p>
            <a:r>
              <a:rPr lang="en-US" dirty="0" smtClean="0"/>
              <a:t>Extensional arrays: </a:t>
            </a:r>
            <a:r>
              <a:rPr lang="en-US" b="1" i="1" dirty="0" smtClean="0">
                <a:solidFill>
                  <a:srgbClr val="CF6A3D"/>
                </a:solidFill>
                <a:sym typeface="Symbol"/>
              </a:rPr>
              <a:t>T</a:t>
            </a:r>
            <a:r>
              <a:rPr lang="en-US" b="1" i="1" baseline="-25000" dirty="0" smtClean="0">
                <a:solidFill>
                  <a:srgbClr val="CF6A3D"/>
                </a:solidFill>
                <a:sym typeface="Symbol"/>
              </a:rPr>
              <a:t>EA</a:t>
            </a:r>
            <a:r>
              <a:rPr lang="en-US" b="1" dirty="0" smtClean="0">
                <a:solidFill>
                  <a:srgbClr val="CF6A3D"/>
                </a:solidFill>
                <a:sym typeface="Symbol"/>
              </a:rPr>
              <a:t> =</a:t>
            </a:r>
            <a:r>
              <a:rPr lang="en-US" b="1" i="1" dirty="0" smtClean="0">
                <a:solidFill>
                  <a:srgbClr val="CF6A3D"/>
                </a:solidFill>
                <a:sym typeface="Symbol"/>
              </a:rPr>
              <a:t> T</a:t>
            </a:r>
            <a:r>
              <a:rPr lang="en-US" b="1" i="1" baseline="-25000" dirty="0" smtClean="0">
                <a:solidFill>
                  <a:srgbClr val="CF6A3D"/>
                </a:solidFill>
                <a:sym typeface="Symbol"/>
              </a:rPr>
              <a:t>A </a:t>
            </a:r>
            <a:r>
              <a:rPr lang="en-US" b="1" dirty="0" smtClean="0">
                <a:solidFill>
                  <a:srgbClr val="CF6A3D"/>
                </a:solidFill>
                <a:sym typeface="Symbol"/>
              </a:rPr>
              <a:t> + </a:t>
            </a:r>
            <a:endParaRPr lang="en-US" b="1" dirty="0" smtClean="0">
              <a:solidFill>
                <a:srgbClr val="CF6A3D"/>
              </a:solidFill>
            </a:endParaRPr>
          </a:p>
          <a:p>
            <a:pPr lvl="1"/>
            <a:r>
              <a:rPr lang="en-US" i="1" dirty="0" smtClean="0">
                <a:sym typeface="Symbol"/>
              </a:rPr>
              <a:t>a, b. ((</a:t>
            </a:r>
            <a:r>
              <a:rPr lang="en-US" i="1" dirty="0" err="1" smtClean="0">
                <a:sym typeface="Symbol"/>
              </a:rPr>
              <a:t>i</a:t>
            </a:r>
            <a:r>
              <a:rPr lang="en-US" i="1" dirty="0" smtClean="0">
                <a:sym typeface="Symbol"/>
              </a:rPr>
              <a:t>. a[</a:t>
            </a:r>
            <a:r>
              <a:rPr lang="en-US" i="1" dirty="0" err="1" smtClean="0">
                <a:sym typeface="Symbol"/>
              </a:rPr>
              <a:t>i</a:t>
            </a:r>
            <a:r>
              <a:rPr lang="en-US" i="1" dirty="0" smtClean="0">
                <a:sym typeface="Symbol"/>
              </a:rPr>
              <a:t>] = b[</a:t>
            </a:r>
            <a:r>
              <a:rPr lang="en-US" i="1" dirty="0" err="1" smtClean="0">
                <a:sym typeface="Symbol"/>
              </a:rPr>
              <a:t>i</a:t>
            </a:r>
            <a:r>
              <a:rPr lang="en-US" i="1" dirty="0" smtClean="0">
                <a:sym typeface="Symbol"/>
              </a:rPr>
              <a:t>])  a = b)</a:t>
            </a:r>
          </a:p>
          <a:p>
            <a:pPr lvl="1"/>
            <a:endParaRPr lang="en-US" dirty="0" smtClean="0">
              <a:sym typeface="Symbol"/>
            </a:endParaRPr>
          </a:p>
          <a:p>
            <a:pPr lvl="1">
              <a:buNone/>
            </a:pPr>
            <a:endParaRPr lang="en-US" i="1" dirty="0" smtClean="0">
              <a:sym typeface="Symbol"/>
            </a:endParaRPr>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Decision procedures for arrays</a:t>
            </a:r>
            <a:endParaRPr lang="en-US" dirty="0"/>
          </a:p>
        </p:txBody>
      </p:sp>
      <p:sp>
        <p:nvSpPr>
          <p:cNvPr id="3" name="Content Placeholder 2"/>
          <p:cNvSpPr>
            <a:spLocks noGrp="1"/>
          </p:cNvSpPr>
          <p:nvPr>
            <p:ph idx="1"/>
          </p:nvPr>
        </p:nvSpPr>
        <p:spPr>
          <a:xfrm>
            <a:off x="381000" y="1412875"/>
            <a:ext cx="8382000" cy="4615110"/>
          </a:xfrm>
        </p:spPr>
        <p:txBody>
          <a:bodyPr/>
          <a:lstStyle/>
          <a:p>
            <a:r>
              <a:rPr lang="en-US" dirty="0" smtClean="0"/>
              <a:t>Let </a:t>
            </a:r>
            <a:r>
              <a:rPr lang="en-US" i="1" dirty="0" smtClean="0"/>
              <a:t>L </a:t>
            </a:r>
            <a:r>
              <a:rPr lang="en-US" dirty="0" smtClean="0"/>
              <a:t>be literals over </a:t>
            </a:r>
            <a:r>
              <a:rPr lang="en-US" dirty="0" smtClean="0">
                <a:sym typeface="Symbol"/>
              </a:rPr>
              <a:t></a:t>
            </a:r>
            <a:r>
              <a:rPr lang="en-US" baseline="-25000" dirty="0" smtClean="0">
                <a:sym typeface="Symbol"/>
              </a:rPr>
              <a:t>F</a:t>
            </a:r>
            <a:r>
              <a:rPr lang="en-US" i="1" dirty="0" smtClean="0"/>
              <a:t> </a:t>
            </a:r>
            <a:r>
              <a:rPr lang="en-US" dirty="0" smtClean="0">
                <a:sym typeface="Symbol"/>
              </a:rPr>
              <a:t>= { </a:t>
            </a:r>
            <a:r>
              <a:rPr lang="en-US" i="1" dirty="0" smtClean="0">
                <a:sym typeface="Symbol"/>
              </a:rPr>
              <a:t>read, write </a:t>
            </a:r>
            <a:r>
              <a:rPr lang="en-US" dirty="0" smtClean="0">
                <a:sym typeface="Symbol"/>
              </a:rPr>
              <a:t>}</a:t>
            </a:r>
            <a:r>
              <a:rPr lang="en-US" dirty="0" smtClean="0"/>
              <a:t> </a:t>
            </a:r>
          </a:p>
          <a:p>
            <a:r>
              <a:rPr lang="en-US" dirty="0" smtClean="0"/>
              <a:t>Find </a:t>
            </a:r>
            <a:r>
              <a:rPr lang="en-US" i="1" dirty="0" smtClean="0"/>
              <a:t>M </a:t>
            </a:r>
            <a:r>
              <a:rPr lang="en-US" dirty="0" smtClean="0"/>
              <a:t>such that: </a:t>
            </a:r>
            <a:r>
              <a:rPr lang="en-US" sz="4000" i="1" dirty="0" smtClean="0">
                <a:sym typeface="Symbol"/>
              </a:rPr>
              <a:t>M </a:t>
            </a:r>
            <a:r>
              <a:rPr lang="en-US" dirty="0" smtClean="0"/>
              <a:t>⊨</a:t>
            </a:r>
            <a:r>
              <a:rPr lang="en-US" baseline="-25000" dirty="0" smtClean="0"/>
              <a:t>T</a:t>
            </a:r>
            <a:r>
              <a:rPr lang="en-US" baseline="-50000" dirty="0" smtClean="0"/>
              <a:t>A</a:t>
            </a:r>
            <a:r>
              <a:rPr lang="en-US" sz="3600" i="1" dirty="0" smtClean="0">
                <a:sym typeface="Symbol"/>
              </a:rPr>
              <a:t> L</a:t>
            </a:r>
            <a:br>
              <a:rPr lang="en-US" sz="3600" i="1" dirty="0" smtClean="0">
                <a:sym typeface="Symbol"/>
              </a:rPr>
            </a:br>
            <a:endParaRPr lang="en-US" sz="3600" i="1" dirty="0" smtClean="0">
              <a:sym typeface="Symbol"/>
            </a:endParaRPr>
          </a:p>
          <a:p>
            <a:r>
              <a:rPr lang="en-US" sz="3600" dirty="0" smtClean="0">
                <a:sym typeface="Symbol"/>
              </a:rPr>
              <a:t>Basic algorithm, reduce to </a:t>
            </a:r>
            <a:r>
              <a:rPr lang="en-US" sz="3600" i="1" dirty="0" smtClean="0">
                <a:sym typeface="Symbol"/>
              </a:rPr>
              <a:t>E:</a:t>
            </a:r>
            <a:endParaRPr lang="en-US" sz="3600" dirty="0" smtClean="0">
              <a:sym typeface="Symbol"/>
            </a:endParaRPr>
          </a:p>
          <a:p>
            <a:pPr lvl="1"/>
            <a:r>
              <a:rPr lang="en-US" i="1" dirty="0" smtClean="0">
                <a:sym typeface="Symbol"/>
              </a:rPr>
              <a:t> </a:t>
            </a:r>
            <a:r>
              <a:rPr lang="en-US" dirty="0" smtClean="0">
                <a:sym typeface="Symbol"/>
              </a:rPr>
              <a:t>for every sub-term </a:t>
            </a:r>
            <a:r>
              <a:rPr lang="en-US" i="1" dirty="0" smtClean="0">
                <a:sym typeface="Symbol"/>
              </a:rPr>
              <a:t>read(</a:t>
            </a:r>
            <a:r>
              <a:rPr lang="en-US" i="1" dirty="0" err="1" smtClean="0">
                <a:sym typeface="Symbol"/>
              </a:rPr>
              <a:t>a,i</a:t>
            </a:r>
            <a:r>
              <a:rPr lang="en-US" i="1" dirty="0" smtClean="0">
                <a:sym typeface="Symbol"/>
              </a:rPr>
              <a:t>), write(</a:t>
            </a:r>
            <a:r>
              <a:rPr lang="en-US" i="1" dirty="0" err="1" smtClean="0">
                <a:sym typeface="Symbol"/>
              </a:rPr>
              <a:t>b,j,v</a:t>
            </a:r>
            <a:r>
              <a:rPr lang="en-US" i="1" dirty="0" smtClean="0">
                <a:sym typeface="Symbol"/>
              </a:rPr>
              <a:t>) in L</a:t>
            </a:r>
          </a:p>
          <a:p>
            <a:pPr lvl="2"/>
            <a:r>
              <a:rPr lang="en-US" i="1" dirty="0" err="1" smtClean="0">
                <a:sym typeface="Symbol"/>
              </a:rPr>
              <a:t>i</a:t>
            </a:r>
            <a:r>
              <a:rPr lang="en-US" i="1" dirty="0" smtClean="0">
                <a:sym typeface="Symbol"/>
              </a:rPr>
              <a:t>  j  a = b  read(write(</a:t>
            </a:r>
            <a:r>
              <a:rPr lang="en-US" i="1" dirty="0" err="1" smtClean="0">
                <a:sym typeface="Symbol"/>
              </a:rPr>
              <a:t>b,j,v</a:t>
            </a:r>
            <a:r>
              <a:rPr lang="en-US" i="1" dirty="0" smtClean="0">
                <a:sym typeface="Symbol"/>
              </a:rPr>
              <a:t>),</a:t>
            </a:r>
            <a:r>
              <a:rPr lang="en-US" i="1" dirty="0" err="1" smtClean="0">
                <a:sym typeface="Symbol"/>
              </a:rPr>
              <a:t>i</a:t>
            </a:r>
            <a:r>
              <a:rPr lang="en-US" i="1" dirty="0" smtClean="0">
                <a:sym typeface="Symbol"/>
              </a:rPr>
              <a:t>) = read(</a:t>
            </a:r>
            <a:r>
              <a:rPr lang="en-US" i="1" dirty="0" err="1" smtClean="0">
                <a:sym typeface="Symbol"/>
              </a:rPr>
              <a:t>a,i</a:t>
            </a:r>
            <a:r>
              <a:rPr lang="en-US" i="1" dirty="0" smtClean="0">
                <a:sym typeface="Symbol"/>
              </a:rPr>
              <a:t>)</a:t>
            </a:r>
          </a:p>
          <a:p>
            <a:pPr lvl="2"/>
            <a:r>
              <a:rPr lang="en-US" i="1" dirty="0" smtClean="0">
                <a:sym typeface="Symbol"/>
              </a:rPr>
              <a:t>read(write(</a:t>
            </a:r>
            <a:r>
              <a:rPr lang="en-US" i="1" dirty="0" err="1" smtClean="0">
                <a:sym typeface="Symbol"/>
              </a:rPr>
              <a:t>b,j,v</a:t>
            </a:r>
            <a:r>
              <a:rPr lang="en-US" i="1" dirty="0" smtClean="0">
                <a:sym typeface="Symbol"/>
              </a:rPr>
              <a:t>),j) = v</a:t>
            </a:r>
          </a:p>
          <a:p>
            <a:pPr lvl="1"/>
            <a:r>
              <a:rPr lang="en-US" dirty="0" smtClean="0">
                <a:sym typeface="Symbol"/>
              </a:rPr>
              <a:t>Find </a:t>
            </a:r>
            <a:r>
              <a:rPr lang="en-US" i="1" dirty="0" smtClean="0">
                <a:sym typeface="Symbol"/>
              </a:rPr>
              <a:t>M</a:t>
            </a:r>
            <a:r>
              <a:rPr lang="en-US" i="1" baseline="-25000" dirty="0" smtClean="0">
                <a:sym typeface="Symbol"/>
              </a:rPr>
              <a:t>E</a:t>
            </a:r>
            <a:r>
              <a:rPr lang="en-US" i="1" dirty="0" smtClean="0">
                <a:sym typeface="Symbol"/>
              </a:rPr>
              <a:t>, such that</a:t>
            </a:r>
            <a:br>
              <a:rPr lang="en-US" i="1" dirty="0" smtClean="0">
                <a:sym typeface="Symbol"/>
              </a:rPr>
            </a:br>
            <a:r>
              <a:rPr lang="en-US" i="1" dirty="0" smtClean="0">
                <a:sym typeface="Symbol"/>
              </a:rPr>
              <a:t>		M</a:t>
            </a:r>
            <a:r>
              <a:rPr lang="en-US" i="1" baseline="-25000" dirty="0" smtClean="0">
                <a:sym typeface="Symbol"/>
              </a:rPr>
              <a:t>E</a:t>
            </a:r>
            <a:r>
              <a:rPr lang="en-US" dirty="0" smtClean="0">
                <a:sym typeface="Symbol"/>
              </a:rPr>
              <a:t> </a:t>
            </a:r>
            <a:r>
              <a:rPr lang="en-US" dirty="0" smtClean="0"/>
              <a:t>⊨</a:t>
            </a:r>
            <a:r>
              <a:rPr lang="en-US" baseline="-25000" dirty="0" smtClean="0"/>
              <a:t>E</a:t>
            </a:r>
            <a:r>
              <a:rPr lang="en-US" sz="3200" i="1" dirty="0" smtClean="0">
                <a:sym typeface="Symbol"/>
              </a:rPr>
              <a:t> </a:t>
            </a:r>
            <a:r>
              <a:rPr lang="en-US" i="1" dirty="0" smtClean="0">
                <a:sym typeface="Symbol"/>
              </a:rPr>
              <a:t>L  </a:t>
            </a:r>
            <a:r>
              <a:rPr lang="en-US" dirty="0" err="1" smtClean="0">
                <a:sym typeface="Symbol"/>
              </a:rPr>
              <a:t>AssertedAxioms</a:t>
            </a:r>
            <a:r>
              <a:rPr lang="en-US" dirty="0" smtClean="0">
                <a:sym typeface="Symbol"/>
              </a:rPr>
              <a:t> </a:t>
            </a:r>
            <a:endParaRPr lang="en-US" dirty="0"/>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729464" y="996593"/>
            <a:ext cx="8013843" cy="4154984"/>
          </a:xfrm>
        </p:spPr>
        <p:txBody>
          <a:bodyPr/>
          <a:lstStyle/>
          <a:p>
            <a:r>
              <a:rPr smtClean="0"/>
              <a:t>Quantifiers and E-graph matching</a:t>
            </a:r>
            <a:endParaRPr lang="en-US" dirty="0"/>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DPLL</a:t>
            </a:r>
            <a:r>
              <a:rPr smtClean="0"/>
              <a:t>(QT) </a:t>
            </a:r>
            <a:r>
              <a:rPr lang="en-US" dirty="0" smtClean="0"/>
              <a:t>–</a:t>
            </a:r>
            <a:r>
              <a:rPr smtClean="0"/>
              <a:t> </a:t>
            </a:r>
            <a:r>
              <a:rPr i="1" smtClean="0"/>
              <a:t>cute quantifiers</a:t>
            </a:r>
            <a:endParaRPr lang="en-US" dirty="0"/>
          </a:p>
        </p:txBody>
      </p:sp>
      <p:sp>
        <p:nvSpPr>
          <p:cNvPr id="3" name="Content Placeholder 2"/>
          <p:cNvSpPr>
            <a:spLocks noGrp="1"/>
          </p:cNvSpPr>
          <p:nvPr>
            <p:ph idx="1"/>
          </p:nvPr>
        </p:nvSpPr>
        <p:spPr>
          <a:xfrm>
            <a:off x="368969" y="1737727"/>
            <a:ext cx="8382000" cy="4801314"/>
          </a:xfrm>
        </p:spPr>
        <p:txBody>
          <a:bodyPr/>
          <a:lstStyle/>
          <a:p>
            <a:r>
              <a:rPr lang="en-US" dirty="0" smtClean="0">
                <a:sym typeface="Symbol"/>
              </a:rPr>
              <a:t>We can use DPLL(T) for  with quantifiers.</a:t>
            </a:r>
          </a:p>
          <a:p>
            <a:pPr lvl="1"/>
            <a:endParaRPr lang="en-US" dirty="0" smtClean="0">
              <a:sym typeface="Symbol"/>
            </a:endParaRPr>
          </a:p>
          <a:p>
            <a:pPr lvl="1"/>
            <a:r>
              <a:rPr lang="en-US" dirty="0" smtClean="0">
                <a:sym typeface="Symbol"/>
              </a:rPr>
              <a:t>Treat quantified sub-formulas as atomic predicates.</a:t>
            </a:r>
          </a:p>
          <a:p>
            <a:pPr lvl="1"/>
            <a:endParaRPr lang="en-US" dirty="0" smtClean="0">
              <a:sym typeface="Symbol"/>
            </a:endParaRPr>
          </a:p>
          <a:p>
            <a:pPr lvl="1"/>
            <a:r>
              <a:rPr lang="en-US" dirty="0" smtClean="0">
                <a:sym typeface="Symbol"/>
              </a:rPr>
              <a:t>In other words, if x.(x) is a sub-formula if , then introduce </a:t>
            </a:r>
            <a:r>
              <a:rPr lang="en-US" i="1" dirty="0" smtClean="0">
                <a:sym typeface="Symbol"/>
              </a:rPr>
              <a:t>fresh </a:t>
            </a:r>
            <a:r>
              <a:rPr lang="en-US" b="1" i="1" dirty="0" smtClean="0">
                <a:solidFill>
                  <a:schemeClr val="accent4">
                    <a:lumMod val="75000"/>
                  </a:schemeClr>
                </a:solidFill>
                <a:sym typeface="Symbol"/>
              </a:rPr>
              <a:t>p</a:t>
            </a:r>
            <a:r>
              <a:rPr lang="en-US" i="1" dirty="0" smtClean="0">
                <a:sym typeface="Symbol"/>
              </a:rPr>
              <a:t>. </a:t>
            </a:r>
            <a:r>
              <a:rPr lang="en-US" dirty="0" smtClean="0">
                <a:sym typeface="Symbol"/>
              </a:rPr>
              <a:t>Solve instead </a:t>
            </a:r>
          </a:p>
          <a:p>
            <a:pPr lvl="1">
              <a:buNone/>
            </a:pPr>
            <a:r>
              <a:rPr lang="en-US" dirty="0" smtClean="0">
                <a:sym typeface="Symbol"/>
              </a:rPr>
              <a:t/>
            </a:r>
            <a:br>
              <a:rPr lang="en-US" dirty="0" smtClean="0">
                <a:sym typeface="Symbol"/>
              </a:rPr>
            </a:br>
            <a:r>
              <a:rPr lang="en-US" dirty="0" smtClean="0">
                <a:sym typeface="Symbol"/>
              </a:rPr>
              <a:t>		 [x.(x)  </a:t>
            </a:r>
            <a:r>
              <a:rPr lang="en-US" b="1" i="1" dirty="0" smtClean="0">
                <a:solidFill>
                  <a:schemeClr val="accent4">
                    <a:lumMod val="75000"/>
                  </a:schemeClr>
                </a:solidFill>
                <a:sym typeface="Symbol"/>
              </a:rPr>
              <a:t>p</a:t>
            </a:r>
            <a:r>
              <a:rPr lang="en-US" dirty="0" smtClean="0">
                <a:sym typeface="Symbol"/>
              </a:rPr>
              <a:t>]</a:t>
            </a:r>
          </a:p>
          <a:p>
            <a:pPr>
              <a:buNone/>
            </a:pPr>
            <a:endParaRPr lang="en-US" dirty="0"/>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DPLL</a:t>
            </a:r>
            <a:r>
              <a:rPr smtClean="0"/>
              <a:t>(QT) </a:t>
            </a:r>
            <a:endParaRPr lang="en-US" dirty="0"/>
          </a:p>
        </p:txBody>
      </p:sp>
      <p:sp>
        <p:nvSpPr>
          <p:cNvPr id="3" name="Content Placeholder 2"/>
          <p:cNvSpPr>
            <a:spLocks noGrp="1"/>
          </p:cNvSpPr>
          <p:nvPr>
            <p:ph idx="1"/>
          </p:nvPr>
        </p:nvSpPr>
        <p:spPr>
          <a:xfrm>
            <a:off x="356937" y="1318022"/>
            <a:ext cx="8382000" cy="4801314"/>
          </a:xfrm>
        </p:spPr>
        <p:txBody>
          <a:bodyPr/>
          <a:lstStyle/>
          <a:p>
            <a:r>
              <a:rPr lang="en-US" dirty="0" smtClean="0">
                <a:sym typeface="Symbol"/>
              </a:rPr>
              <a:t>Suppose DPLL(T) sets </a:t>
            </a:r>
            <a:r>
              <a:rPr lang="en-US" b="1" i="1" dirty="0" smtClean="0">
                <a:solidFill>
                  <a:schemeClr val="accent4">
                    <a:lumMod val="75000"/>
                  </a:schemeClr>
                </a:solidFill>
                <a:sym typeface="Symbol"/>
              </a:rPr>
              <a:t>p</a:t>
            </a:r>
            <a:r>
              <a:rPr lang="en-US" i="1" dirty="0" smtClean="0">
                <a:sym typeface="Symbol"/>
              </a:rPr>
              <a:t> </a:t>
            </a:r>
            <a:r>
              <a:rPr lang="en-US" dirty="0" smtClean="0">
                <a:sym typeface="Symbol"/>
              </a:rPr>
              <a:t>to </a:t>
            </a:r>
            <a:r>
              <a:rPr lang="en-US" b="1" dirty="0" smtClean="0">
                <a:sym typeface="Symbol"/>
              </a:rPr>
              <a:t>false</a:t>
            </a:r>
          </a:p>
          <a:p>
            <a:endParaRPr lang="en-US" b="1" dirty="0" smtClean="0">
              <a:sym typeface="Symbol"/>
            </a:endParaRPr>
          </a:p>
          <a:p>
            <a:pPr lvl="1"/>
            <a:r>
              <a:rPr lang="en-US" dirty="0" smtClean="0">
                <a:sym typeface="Symbol"/>
              </a:rPr>
              <a:t> any model </a:t>
            </a:r>
            <a:r>
              <a:rPr lang="en-US" i="1" dirty="0" smtClean="0">
                <a:sym typeface="Symbol"/>
              </a:rPr>
              <a:t>M </a:t>
            </a:r>
            <a:r>
              <a:rPr lang="en-US" dirty="0" smtClean="0">
                <a:sym typeface="Symbol"/>
              </a:rPr>
              <a:t>for  must satisfy:</a:t>
            </a:r>
            <a:br>
              <a:rPr lang="en-US" dirty="0" smtClean="0">
                <a:sym typeface="Symbol"/>
              </a:rPr>
            </a:br>
            <a:r>
              <a:rPr lang="en-US" dirty="0" smtClean="0">
                <a:sym typeface="Symbol"/>
              </a:rPr>
              <a:t/>
            </a:r>
            <a:br>
              <a:rPr lang="en-US" dirty="0" smtClean="0">
                <a:sym typeface="Symbol"/>
              </a:rPr>
            </a:br>
            <a:r>
              <a:rPr lang="en-US" dirty="0" smtClean="0">
                <a:sym typeface="Symbol"/>
              </a:rPr>
              <a:t>				</a:t>
            </a:r>
            <a:r>
              <a:rPr lang="en-US" i="1" dirty="0" smtClean="0">
                <a:sym typeface="Symbol"/>
              </a:rPr>
              <a:t>M </a:t>
            </a:r>
            <a:r>
              <a:rPr lang="en-US" dirty="0" smtClean="0"/>
              <a:t>⊨</a:t>
            </a:r>
            <a:r>
              <a:rPr lang="en-US" dirty="0" smtClean="0">
                <a:sym typeface="Symbol"/>
              </a:rPr>
              <a:t>  x.(x) </a:t>
            </a:r>
          </a:p>
          <a:p>
            <a:pPr lvl="1"/>
            <a:endParaRPr lang="en-US" dirty="0" smtClean="0">
              <a:sym typeface="Symbol"/>
            </a:endParaRPr>
          </a:p>
          <a:p>
            <a:pPr lvl="1"/>
            <a:r>
              <a:rPr lang="en-US" dirty="0" smtClean="0">
                <a:sym typeface="Symbol"/>
              </a:rPr>
              <a:t> for some </a:t>
            </a:r>
            <a:r>
              <a:rPr lang="en-US" i="1" dirty="0" err="1" smtClean="0">
                <a:sym typeface="Symbol"/>
              </a:rPr>
              <a:t>sk</a:t>
            </a:r>
            <a:r>
              <a:rPr lang="en-US" i="1" baseline="-25000" dirty="0" err="1" smtClean="0">
                <a:sym typeface="Symbol"/>
              </a:rPr>
              <a:t>x</a:t>
            </a:r>
            <a:r>
              <a:rPr lang="en-US" i="1" dirty="0" smtClean="0">
                <a:sym typeface="Symbol"/>
              </a:rPr>
              <a:t>: 	M </a:t>
            </a:r>
            <a:r>
              <a:rPr lang="en-US" dirty="0" smtClean="0"/>
              <a:t>⊨</a:t>
            </a:r>
            <a:r>
              <a:rPr lang="en-US" dirty="0" smtClean="0">
                <a:sym typeface="Symbol"/>
              </a:rPr>
              <a:t>  (</a:t>
            </a:r>
            <a:r>
              <a:rPr lang="en-US" dirty="0" err="1" smtClean="0">
                <a:sym typeface="Symbol"/>
              </a:rPr>
              <a:t>sk</a:t>
            </a:r>
            <a:r>
              <a:rPr lang="en-US" i="1" baseline="-25000" dirty="0" err="1" smtClean="0">
                <a:sym typeface="Symbol"/>
              </a:rPr>
              <a:t>x</a:t>
            </a:r>
            <a:r>
              <a:rPr lang="en-US" dirty="0" smtClean="0">
                <a:sym typeface="Symbol"/>
              </a:rPr>
              <a:t>) </a:t>
            </a:r>
            <a:br>
              <a:rPr lang="en-US" dirty="0" smtClean="0">
                <a:sym typeface="Symbol"/>
              </a:rPr>
            </a:br>
            <a:endParaRPr lang="en-US" dirty="0" smtClean="0">
              <a:sym typeface="Symbol"/>
            </a:endParaRPr>
          </a:p>
          <a:p>
            <a:pPr lvl="1"/>
            <a:endParaRPr lang="en-US" dirty="0" smtClean="0">
              <a:sym typeface="Symbol"/>
            </a:endParaRPr>
          </a:p>
          <a:p>
            <a:pPr lvl="1"/>
            <a:r>
              <a:rPr lang="en-US" dirty="0" smtClean="0">
                <a:sym typeface="Symbol"/>
              </a:rPr>
              <a:t>In general:</a:t>
            </a:r>
            <a:r>
              <a:rPr lang="en-US" dirty="0" smtClean="0"/>
              <a:t> 		⊨</a:t>
            </a:r>
            <a:r>
              <a:rPr lang="en-US" dirty="0" smtClean="0">
                <a:sym typeface="Symbol"/>
              </a:rPr>
              <a:t>  </a:t>
            </a:r>
            <a:r>
              <a:rPr lang="en-US" b="1" i="1" dirty="0" smtClean="0">
                <a:solidFill>
                  <a:schemeClr val="accent4">
                    <a:lumMod val="75000"/>
                  </a:schemeClr>
                </a:solidFill>
                <a:sym typeface="Symbol"/>
              </a:rPr>
              <a:t>p</a:t>
            </a:r>
            <a:r>
              <a:rPr lang="en-US" dirty="0" smtClean="0">
                <a:sym typeface="Symbol"/>
              </a:rPr>
              <a:t>   (</a:t>
            </a:r>
            <a:r>
              <a:rPr lang="en-US" dirty="0" err="1" smtClean="0">
                <a:sym typeface="Symbol"/>
              </a:rPr>
              <a:t>sk</a:t>
            </a:r>
            <a:r>
              <a:rPr lang="en-US" i="1" baseline="-25000" dirty="0" err="1" smtClean="0">
                <a:sym typeface="Symbol"/>
              </a:rPr>
              <a:t>x</a:t>
            </a:r>
            <a:r>
              <a:rPr lang="en-US" dirty="0" smtClean="0">
                <a:sym typeface="Symbol"/>
              </a:rPr>
              <a:t>) </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Language: Signatures</a:t>
            </a:r>
            <a:endParaRPr lang="en-US" dirty="0"/>
          </a:p>
        </p:txBody>
      </p:sp>
      <p:sp>
        <p:nvSpPr>
          <p:cNvPr id="3" name="Content Placeholder 2"/>
          <p:cNvSpPr>
            <a:spLocks noGrp="1"/>
          </p:cNvSpPr>
          <p:nvPr>
            <p:ph idx="1"/>
          </p:nvPr>
        </p:nvSpPr>
        <p:spPr>
          <a:xfrm>
            <a:off x="381000" y="1412875"/>
            <a:ext cx="8382000" cy="5036763"/>
          </a:xfrm>
        </p:spPr>
        <p:txBody>
          <a:bodyPr/>
          <a:lstStyle/>
          <a:p>
            <a:r>
              <a:rPr lang="en-US" dirty="0" smtClean="0"/>
              <a:t>A </a:t>
            </a:r>
            <a:r>
              <a:rPr lang="en-US" i="1" dirty="0" smtClean="0"/>
              <a:t>signature </a:t>
            </a:r>
            <a:r>
              <a:rPr lang="en-US" dirty="0" smtClean="0">
                <a:sym typeface="Symbol"/>
              </a:rPr>
              <a:t></a:t>
            </a:r>
            <a:r>
              <a:rPr lang="en-US" i="1" dirty="0" smtClean="0">
                <a:sym typeface="Symbol"/>
              </a:rPr>
              <a:t> </a:t>
            </a:r>
            <a:r>
              <a:rPr lang="en-US" dirty="0" smtClean="0">
                <a:sym typeface="Symbol"/>
              </a:rPr>
              <a:t>is a finite set of:</a:t>
            </a:r>
          </a:p>
          <a:p>
            <a:pPr lvl="1"/>
            <a:r>
              <a:rPr lang="en-US" dirty="0" smtClean="0">
                <a:sym typeface="Symbol"/>
              </a:rPr>
              <a:t>Function symbols:</a:t>
            </a:r>
          </a:p>
          <a:p>
            <a:pPr lvl="1">
              <a:buNone/>
            </a:pPr>
            <a:r>
              <a:rPr lang="en-US" dirty="0" smtClean="0">
                <a:sym typeface="Symbol"/>
              </a:rPr>
              <a:t>			</a:t>
            </a:r>
            <a:r>
              <a:rPr lang="en-US" baseline="-25000" dirty="0" smtClean="0">
                <a:sym typeface="Symbol"/>
              </a:rPr>
              <a:t>F</a:t>
            </a:r>
            <a:r>
              <a:rPr lang="en-US" i="1" dirty="0" smtClean="0"/>
              <a:t> </a:t>
            </a:r>
            <a:r>
              <a:rPr lang="en-US" dirty="0" smtClean="0">
                <a:sym typeface="Symbol"/>
              </a:rPr>
              <a:t>= { </a:t>
            </a:r>
            <a:r>
              <a:rPr lang="en-US" i="1" dirty="0" smtClean="0">
                <a:sym typeface="Symbol"/>
              </a:rPr>
              <a:t>f, g, … </a:t>
            </a:r>
            <a:r>
              <a:rPr lang="en-US" dirty="0" smtClean="0">
                <a:sym typeface="Symbol"/>
              </a:rPr>
              <a:t>}</a:t>
            </a:r>
          </a:p>
          <a:p>
            <a:pPr lvl="1"/>
            <a:r>
              <a:rPr lang="en-US" dirty="0" smtClean="0">
                <a:sym typeface="Symbol"/>
              </a:rPr>
              <a:t>Predicate symbols: </a:t>
            </a:r>
          </a:p>
          <a:p>
            <a:pPr lvl="1">
              <a:buNone/>
            </a:pPr>
            <a:r>
              <a:rPr lang="en-US" dirty="0" smtClean="0">
                <a:sym typeface="Symbol"/>
              </a:rPr>
              <a:t>			</a:t>
            </a:r>
            <a:r>
              <a:rPr lang="en-US" baseline="-25000" dirty="0" smtClean="0">
                <a:sym typeface="Symbol"/>
              </a:rPr>
              <a:t>P</a:t>
            </a:r>
            <a:r>
              <a:rPr lang="en-US" i="1" dirty="0" smtClean="0"/>
              <a:t> </a:t>
            </a:r>
            <a:r>
              <a:rPr lang="en-US" dirty="0" smtClean="0">
                <a:sym typeface="Symbol"/>
              </a:rPr>
              <a:t>= { </a:t>
            </a:r>
            <a:r>
              <a:rPr lang="en-US" i="1" dirty="0" smtClean="0">
                <a:sym typeface="Symbol"/>
              </a:rPr>
              <a:t>P, Q,=, </a:t>
            </a:r>
            <a:r>
              <a:rPr lang="en-US" dirty="0" smtClean="0">
                <a:sym typeface="Symbol"/>
              </a:rPr>
              <a:t>true, false, </a:t>
            </a:r>
            <a:r>
              <a:rPr lang="en-US" i="1" dirty="0" smtClean="0">
                <a:sym typeface="Symbol"/>
              </a:rPr>
              <a:t>… </a:t>
            </a:r>
            <a:r>
              <a:rPr lang="en-US" dirty="0" smtClean="0">
                <a:sym typeface="Symbol"/>
              </a:rPr>
              <a:t>}</a:t>
            </a:r>
          </a:p>
          <a:p>
            <a:pPr lvl="1"/>
            <a:r>
              <a:rPr lang="en-US" dirty="0" smtClean="0">
                <a:sym typeface="Symbol"/>
              </a:rPr>
              <a:t>And an </a:t>
            </a:r>
            <a:r>
              <a:rPr lang="en-US" i="1" dirty="0" smtClean="0">
                <a:sym typeface="Symbol"/>
              </a:rPr>
              <a:t>arity </a:t>
            </a:r>
            <a:r>
              <a:rPr lang="en-US" dirty="0" smtClean="0">
                <a:sym typeface="Symbol"/>
              </a:rPr>
              <a:t>function: </a:t>
            </a:r>
            <a:br>
              <a:rPr lang="en-US" dirty="0" smtClean="0">
                <a:sym typeface="Symbol"/>
              </a:rPr>
            </a:br>
            <a:r>
              <a:rPr lang="en-US" dirty="0" smtClean="0">
                <a:sym typeface="Symbol"/>
              </a:rPr>
              <a:t>		  N</a:t>
            </a:r>
          </a:p>
          <a:p>
            <a:r>
              <a:rPr lang="en-US" dirty="0" smtClean="0">
                <a:sym typeface="Symbol"/>
              </a:rPr>
              <a:t>Function symbols with arity 0 are </a:t>
            </a:r>
            <a:r>
              <a:rPr lang="en-US" i="1" dirty="0" smtClean="0">
                <a:sym typeface="Symbol"/>
              </a:rPr>
              <a:t>constants</a:t>
            </a:r>
            <a:endParaRPr lang="en-US" dirty="0" smtClean="0">
              <a:sym typeface="Symbol"/>
            </a:endParaRPr>
          </a:p>
          <a:p>
            <a:r>
              <a:rPr lang="en-US" dirty="0" smtClean="0">
                <a:sym typeface="Symbol"/>
              </a:rPr>
              <a:t>A countable set </a:t>
            </a:r>
            <a:r>
              <a:rPr lang="en-US" i="1" dirty="0" smtClean="0">
                <a:sym typeface="Symbol"/>
              </a:rPr>
              <a:t>V </a:t>
            </a:r>
            <a:r>
              <a:rPr lang="en-US" dirty="0" smtClean="0">
                <a:sym typeface="Symbol"/>
              </a:rPr>
              <a:t>of </a:t>
            </a:r>
            <a:r>
              <a:rPr lang="en-US" i="1" dirty="0" smtClean="0">
                <a:sym typeface="Symbol"/>
              </a:rPr>
              <a:t>variables </a:t>
            </a:r>
          </a:p>
          <a:p>
            <a:pPr lvl="1"/>
            <a:r>
              <a:rPr lang="en-US" dirty="0" smtClean="0">
                <a:sym typeface="Symbol"/>
              </a:rPr>
              <a:t>disjoint from </a:t>
            </a:r>
            <a:r>
              <a:rPr lang="en-US" i="1" dirty="0" smtClean="0">
                <a:sym typeface="Symbol"/>
              </a:rPr>
              <a:t></a:t>
            </a:r>
            <a:r>
              <a:rPr lang="en-US" dirty="0" smtClean="0">
                <a:sym typeface="Symbol"/>
              </a:rPr>
              <a:t> </a:t>
            </a:r>
            <a:endParaRPr lang="en-US" dirty="0"/>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DPLL</a:t>
            </a:r>
            <a:r>
              <a:rPr smtClean="0"/>
              <a:t>(QT)</a:t>
            </a:r>
            <a:endParaRPr lang="en-US" dirty="0"/>
          </a:p>
        </p:txBody>
      </p:sp>
      <p:sp>
        <p:nvSpPr>
          <p:cNvPr id="3" name="Content Placeholder 2"/>
          <p:cNvSpPr>
            <a:spLocks noGrp="1"/>
          </p:cNvSpPr>
          <p:nvPr>
            <p:ph idx="1"/>
          </p:nvPr>
        </p:nvSpPr>
        <p:spPr>
          <a:xfrm>
            <a:off x="368969" y="1376780"/>
            <a:ext cx="8382000" cy="5216813"/>
          </a:xfrm>
        </p:spPr>
        <p:txBody>
          <a:bodyPr/>
          <a:lstStyle/>
          <a:p>
            <a:r>
              <a:rPr lang="x-none" smtClean="0"/>
              <a:t>  </a:t>
            </a:r>
            <a:r>
              <a:rPr lang="en-US" dirty="0" smtClean="0">
                <a:sym typeface="Symbol"/>
              </a:rPr>
              <a:t>Suppose DPLL(T) sets </a:t>
            </a:r>
            <a:r>
              <a:rPr lang="en-US" b="1" i="1" dirty="0" smtClean="0">
                <a:solidFill>
                  <a:schemeClr val="accent4">
                    <a:lumMod val="75000"/>
                  </a:schemeClr>
                </a:solidFill>
                <a:sym typeface="Symbol"/>
              </a:rPr>
              <a:t>p</a:t>
            </a:r>
            <a:r>
              <a:rPr lang="en-US" i="1" dirty="0" smtClean="0">
                <a:sym typeface="Symbol"/>
              </a:rPr>
              <a:t> </a:t>
            </a:r>
            <a:r>
              <a:rPr lang="en-US" dirty="0" smtClean="0">
                <a:sym typeface="Symbol"/>
              </a:rPr>
              <a:t>to </a:t>
            </a:r>
            <a:r>
              <a:rPr lang="en-US" b="1" dirty="0" smtClean="0">
                <a:sym typeface="Symbol"/>
              </a:rPr>
              <a:t>true</a:t>
            </a:r>
          </a:p>
          <a:p>
            <a:endParaRPr lang="en-US" b="1" dirty="0" smtClean="0">
              <a:sym typeface="Symbol"/>
            </a:endParaRPr>
          </a:p>
          <a:p>
            <a:pPr lvl="1"/>
            <a:r>
              <a:rPr lang="en-US" dirty="0" smtClean="0">
                <a:sym typeface="Symbol"/>
              </a:rPr>
              <a:t> any model </a:t>
            </a:r>
            <a:r>
              <a:rPr lang="en-US" i="1" dirty="0" smtClean="0">
                <a:sym typeface="Symbol"/>
              </a:rPr>
              <a:t>M </a:t>
            </a:r>
            <a:r>
              <a:rPr lang="en-US" dirty="0" smtClean="0">
                <a:sym typeface="Symbol"/>
              </a:rPr>
              <a:t>for  must satisfy:</a:t>
            </a:r>
            <a:br>
              <a:rPr lang="en-US" dirty="0" smtClean="0">
                <a:sym typeface="Symbol"/>
              </a:rPr>
            </a:br>
            <a:r>
              <a:rPr lang="en-US" dirty="0" smtClean="0">
                <a:sym typeface="Symbol"/>
              </a:rPr>
              <a:t/>
            </a:r>
            <a:br>
              <a:rPr lang="en-US" dirty="0" smtClean="0">
                <a:sym typeface="Symbol"/>
              </a:rPr>
            </a:br>
            <a:r>
              <a:rPr lang="en-US" dirty="0" smtClean="0">
                <a:sym typeface="Symbol"/>
              </a:rPr>
              <a:t>				</a:t>
            </a:r>
            <a:r>
              <a:rPr lang="en-US" i="1" dirty="0" smtClean="0">
                <a:sym typeface="Symbol"/>
              </a:rPr>
              <a:t>M </a:t>
            </a:r>
            <a:r>
              <a:rPr lang="en-US" dirty="0" smtClean="0"/>
              <a:t>⊨</a:t>
            </a:r>
            <a:r>
              <a:rPr lang="en-US" dirty="0" smtClean="0">
                <a:sym typeface="Symbol"/>
              </a:rPr>
              <a:t> x.(x) </a:t>
            </a:r>
          </a:p>
          <a:p>
            <a:pPr lvl="1"/>
            <a:endParaRPr lang="en-US" dirty="0" smtClean="0">
              <a:sym typeface="Symbol"/>
            </a:endParaRPr>
          </a:p>
          <a:p>
            <a:pPr lvl="1"/>
            <a:r>
              <a:rPr lang="en-US" dirty="0" smtClean="0">
                <a:sym typeface="Symbol"/>
              </a:rPr>
              <a:t> for every term </a:t>
            </a:r>
            <a:r>
              <a:rPr lang="en-US" i="1" dirty="0" smtClean="0">
                <a:sym typeface="Symbol"/>
              </a:rPr>
              <a:t>t: 	M </a:t>
            </a:r>
            <a:r>
              <a:rPr lang="en-US" dirty="0" smtClean="0"/>
              <a:t>⊨</a:t>
            </a:r>
            <a:r>
              <a:rPr lang="en-US" dirty="0" smtClean="0">
                <a:sym typeface="Symbol"/>
              </a:rPr>
              <a:t> </a:t>
            </a:r>
            <a:r>
              <a:rPr lang="en-US" i="1" dirty="0" smtClean="0">
                <a:sym typeface="Symbol"/>
              </a:rPr>
              <a:t>(t)</a:t>
            </a:r>
            <a:r>
              <a:rPr lang="en-US" dirty="0" smtClean="0">
                <a:sym typeface="Symbol"/>
              </a:rPr>
              <a:t> </a:t>
            </a:r>
            <a:br>
              <a:rPr lang="en-US" dirty="0" smtClean="0">
                <a:sym typeface="Symbol"/>
              </a:rPr>
            </a:br>
            <a:endParaRPr lang="en-US" dirty="0" smtClean="0">
              <a:sym typeface="Symbol"/>
            </a:endParaRPr>
          </a:p>
          <a:p>
            <a:pPr lvl="1"/>
            <a:endParaRPr lang="en-US" dirty="0" smtClean="0">
              <a:sym typeface="Symbol"/>
            </a:endParaRPr>
          </a:p>
          <a:p>
            <a:pPr lvl="1"/>
            <a:r>
              <a:rPr lang="en-US" dirty="0" smtClean="0">
                <a:sym typeface="Symbol"/>
              </a:rPr>
              <a:t>In general:</a:t>
            </a:r>
            <a:r>
              <a:rPr lang="en-US" dirty="0" smtClean="0"/>
              <a:t> 		⊨</a:t>
            </a:r>
            <a:r>
              <a:rPr lang="en-US" dirty="0" smtClean="0">
                <a:sym typeface="Symbol"/>
              </a:rPr>
              <a:t> </a:t>
            </a:r>
            <a:r>
              <a:rPr lang="en-US" b="1" i="1" dirty="0" smtClean="0">
                <a:solidFill>
                  <a:schemeClr val="accent4">
                    <a:lumMod val="75000"/>
                  </a:schemeClr>
                </a:solidFill>
                <a:sym typeface="Symbol"/>
              </a:rPr>
              <a:t>p</a:t>
            </a:r>
            <a:r>
              <a:rPr lang="en-US" dirty="0" smtClean="0">
                <a:sym typeface="Symbol"/>
              </a:rPr>
              <a:t>  </a:t>
            </a:r>
            <a:r>
              <a:rPr lang="en-US" i="1" dirty="0" smtClean="0">
                <a:sym typeface="Symbol"/>
              </a:rPr>
              <a:t>(t)</a:t>
            </a:r>
            <a:r>
              <a:rPr lang="en-US" dirty="0" smtClean="0">
                <a:sym typeface="Symbol"/>
              </a:rPr>
              <a:t> </a:t>
            </a:r>
            <a:br>
              <a:rPr lang="en-US" dirty="0" smtClean="0">
                <a:sym typeface="Symbol"/>
              </a:rPr>
            </a:br>
            <a:r>
              <a:rPr lang="en-US" dirty="0" smtClean="0">
                <a:sym typeface="Symbol"/>
              </a:rPr>
              <a:t>For every term </a:t>
            </a:r>
            <a:r>
              <a:rPr lang="en-US" i="1" dirty="0" smtClean="0">
                <a:sym typeface="Symbol"/>
              </a:rPr>
              <a:t>t.</a:t>
            </a:r>
            <a:r>
              <a:rPr lang="x-none" smtClean="0"/>
              <a:t>  </a:t>
            </a:r>
            <a:endParaRPr lang="en-US" dirty="0"/>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DPLL</a:t>
            </a:r>
            <a:r>
              <a:rPr smtClean="0"/>
              <a:t>(QT)</a:t>
            </a:r>
            <a:endParaRPr lang="en-US" dirty="0"/>
          </a:p>
        </p:txBody>
      </p:sp>
      <p:sp>
        <p:nvSpPr>
          <p:cNvPr id="3" name="Content Placeholder 2"/>
          <p:cNvSpPr>
            <a:spLocks noGrp="1"/>
          </p:cNvSpPr>
          <p:nvPr>
            <p:ph idx="1"/>
          </p:nvPr>
        </p:nvSpPr>
        <p:spPr>
          <a:xfrm>
            <a:off x="381000" y="1412875"/>
            <a:ext cx="8382000" cy="3554819"/>
          </a:xfrm>
        </p:spPr>
        <p:txBody>
          <a:bodyPr/>
          <a:lstStyle/>
          <a:p>
            <a:r>
              <a:rPr lang="x-none" smtClean="0"/>
              <a:t> </a:t>
            </a:r>
            <a:r>
              <a:rPr lang="en-US" dirty="0" smtClean="0"/>
              <a:t>Summary of auxiliary axioms:</a:t>
            </a:r>
          </a:p>
          <a:p>
            <a:endParaRPr lang="en-US" dirty="0" smtClean="0">
              <a:sym typeface="Symbol"/>
            </a:endParaRPr>
          </a:p>
          <a:p>
            <a:pPr lvl="1"/>
            <a:r>
              <a:rPr lang="en-US" dirty="0" smtClean="0"/>
              <a:t>⊨</a:t>
            </a:r>
            <a:r>
              <a:rPr lang="en-US" dirty="0" smtClean="0">
                <a:sym typeface="Symbol"/>
              </a:rPr>
              <a:t>  </a:t>
            </a:r>
            <a:r>
              <a:rPr lang="en-US" b="1" i="1" dirty="0" smtClean="0">
                <a:solidFill>
                  <a:schemeClr val="accent4">
                    <a:lumMod val="75000"/>
                  </a:schemeClr>
                </a:solidFill>
                <a:sym typeface="Symbol"/>
              </a:rPr>
              <a:t>p</a:t>
            </a:r>
            <a:r>
              <a:rPr lang="en-US" dirty="0" smtClean="0">
                <a:sym typeface="Symbol"/>
              </a:rPr>
              <a:t>   (</a:t>
            </a:r>
            <a:r>
              <a:rPr lang="en-US" dirty="0" err="1" smtClean="0">
                <a:sym typeface="Symbol"/>
              </a:rPr>
              <a:t>sk</a:t>
            </a:r>
            <a:r>
              <a:rPr lang="en-US" i="1" baseline="-25000" dirty="0" err="1" smtClean="0">
                <a:sym typeface="Symbol"/>
              </a:rPr>
              <a:t>x</a:t>
            </a:r>
            <a:r>
              <a:rPr lang="en-US" dirty="0" smtClean="0">
                <a:sym typeface="Symbol"/>
              </a:rPr>
              <a:t>)		For fixed, fresh </a:t>
            </a:r>
            <a:r>
              <a:rPr lang="en-US" dirty="0" err="1" smtClean="0">
                <a:sym typeface="Symbol"/>
              </a:rPr>
              <a:t>sk</a:t>
            </a:r>
            <a:r>
              <a:rPr lang="en-US" i="1" baseline="-25000" dirty="0" err="1" smtClean="0">
                <a:sym typeface="Symbol"/>
              </a:rPr>
              <a:t>x</a:t>
            </a:r>
            <a:endParaRPr lang="en-US" dirty="0" smtClean="0">
              <a:sym typeface="Symbol"/>
            </a:endParaRPr>
          </a:p>
          <a:p>
            <a:pPr lvl="1"/>
            <a:r>
              <a:rPr lang="en-US" dirty="0" smtClean="0"/>
              <a:t>⊨</a:t>
            </a:r>
            <a:r>
              <a:rPr lang="en-US" dirty="0" smtClean="0">
                <a:sym typeface="Symbol"/>
              </a:rPr>
              <a:t> </a:t>
            </a:r>
            <a:r>
              <a:rPr lang="en-US" b="1" i="1" dirty="0" smtClean="0">
                <a:solidFill>
                  <a:schemeClr val="accent4">
                    <a:lumMod val="75000"/>
                  </a:schemeClr>
                </a:solidFill>
                <a:sym typeface="Symbol"/>
              </a:rPr>
              <a:t>p</a:t>
            </a:r>
            <a:r>
              <a:rPr lang="en-US" dirty="0" smtClean="0">
                <a:sym typeface="Symbol"/>
              </a:rPr>
              <a:t>  </a:t>
            </a:r>
            <a:r>
              <a:rPr lang="en-US" i="1" dirty="0" smtClean="0">
                <a:sym typeface="Symbol"/>
              </a:rPr>
              <a:t>(t)</a:t>
            </a:r>
            <a:r>
              <a:rPr lang="en-US" dirty="0" smtClean="0">
                <a:sym typeface="Symbol"/>
              </a:rPr>
              <a:t> 			For every term </a:t>
            </a:r>
            <a:r>
              <a:rPr lang="en-US" i="1" dirty="0" smtClean="0">
                <a:sym typeface="Symbol"/>
              </a:rPr>
              <a:t>t.</a:t>
            </a:r>
          </a:p>
          <a:p>
            <a:pPr lvl="1"/>
            <a:endParaRPr lang="en-US" i="1" dirty="0" smtClean="0">
              <a:sym typeface="Symbol"/>
            </a:endParaRPr>
          </a:p>
          <a:p>
            <a:r>
              <a:rPr lang="en-US" dirty="0" smtClean="0">
                <a:sym typeface="Symbol"/>
              </a:rPr>
              <a:t>Which terms </a:t>
            </a:r>
            <a:r>
              <a:rPr lang="en-US" i="1" dirty="0" smtClean="0">
                <a:sym typeface="Symbol"/>
              </a:rPr>
              <a:t>t </a:t>
            </a:r>
            <a:r>
              <a:rPr lang="en-US" dirty="0" smtClean="0">
                <a:sym typeface="Symbol"/>
              </a:rPr>
              <a:t>to use for auxiliary axioms of the second kind?</a:t>
            </a:r>
            <a:endParaRPr lang="en-US" dirty="0"/>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lang="en-US" dirty="0" smtClean="0"/>
              <a:t>DPLL</a:t>
            </a:r>
            <a:r>
              <a:rPr smtClean="0"/>
              <a:t>(QT)  with E-matching</a:t>
            </a:r>
            <a:endParaRPr lang="en-US" dirty="0"/>
          </a:p>
        </p:txBody>
      </p:sp>
      <p:sp>
        <p:nvSpPr>
          <p:cNvPr id="3" name="Content Placeholder 2"/>
          <p:cNvSpPr>
            <a:spLocks noGrp="1"/>
          </p:cNvSpPr>
          <p:nvPr>
            <p:ph idx="1"/>
          </p:nvPr>
        </p:nvSpPr>
        <p:spPr>
          <a:xfrm>
            <a:off x="381000" y="1665538"/>
            <a:ext cx="8382000" cy="3877985"/>
          </a:xfrm>
        </p:spPr>
        <p:txBody>
          <a:bodyPr/>
          <a:lstStyle/>
          <a:p>
            <a:pPr>
              <a:buNone/>
            </a:pPr>
            <a:endParaRPr lang="en-US" dirty="0" smtClean="0"/>
          </a:p>
          <a:p>
            <a:pPr lvl="1"/>
            <a:r>
              <a:rPr lang="en-US" dirty="0" smtClean="0"/>
              <a:t>⊨</a:t>
            </a:r>
            <a:r>
              <a:rPr lang="en-US" dirty="0" smtClean="0">
                <a:sym typeface="Symbol"/>
              </a:rPr>
              <a:t> </a:t>
            </a:r>
            <a:r>
              <a:rPr lang="en-US" i="1" dirty="0" smtClean="0">
                <a:sym typeface="Symbol"/>
              </a:rPr>
              <a:t>p</a:t>
            </a:r>
            <a:r>
              <a:rPr lang="en-US" dirty="0" smtClean="0">
                <a:sym typeface="Symbol"/>
              </a:rPr>
              <a:t>  </a:t>
            </a:r>
            <a:r>
              <a:rPr lang="en-US" i="1" dirty="0" smtClean="0">
                <a:sym typeface="Symbol"/>
              </a:rPr>
              <a:t>(t)</a:t>
            </a:r>
            <a:r>
              <a:rPr lang="en-US" dirty="0" smtClean="0">
                <a:sym typeface="Symbol"/>
              </a:rPr>
              <a:t> 			For every term </a:t>
            </a:r>
            <a:r>
              <a:rPr lang="en-US" i="1" dirty="0" smtClean="0">
                <a:sym typeface="Symbol"/>
              </a:rPr>
              <a:t>t.</a:t>
            </a:r>
          </a:p>
          <a:p>
            <a:pPr lvl="1"/>
            <a:endParaRPr lang="en-US" i="1" dirty="0" smtClean="0">
              <a:sym typeface="Symbol"/>
            </a:endParaRPr>
          </a:p>
          <a:p>
            <a:r>
              <a:rPr lang="en-US" dirty="0" smtClean="0">
                <a:sym typeface="Symbol"/>
              </a:rPr>
              <a:t>Approach: </a:t>
            </a:r>
          </a:p>
          <a:p>
            <a:pPr lvl="1"/>
            <a:r>
              <a:rPr lang="en-US" dirty="0" smtClean="0">
                <a:sym typeface="Symbol"/>
              </a:rPr>
              <a:t>Add patterns to quantifiers</a:t>
            </a:r>
          </a:p>
          <a:p>
            <a:pPr lvl="1"/>
            <a:r>
              <a:rPr lang="en-US" dirty="0" smtClean="0">
                <a:sym typeface="Symbol"/>
              </a:rPr>
              <a:t>Search for instantiations in </a:t>
            </a:r>
            <a:r>
              <a:rPr lang="en-US" i="1" dirty="0" smtClean="0">
                <a:sym typeface="Symbol"/>
              </a:rPr>
              <a:t>E-</a:t>
            </a:r>
            <a:r>
              <a:rPr lang="en-US" dirty="0" smtClean="0">
                <a:sym typeface="Symbol"/>
              </a:rPr>
              <a:t>graph.</a:t>
            </a:r>
            <a:br>
              <a:rPr lang="en-US" dirty="0" smtClean="0">
                <a:sym typeface="Symbol"/>
              </a:rPr>
            </a:br>
            <a:r>
              <a:rPr lang="en-US" dirty="0" smtClean="0">
                <a:sym typeface="Symbol"/>
              </a:rPr>
              <a:t/>
            </a:r>
            <a:br>
              <a:rPr lang="en-US" dirty="0" smtClean="0">
                <a:sym typeface="Symbol"/>
              </a:rPr>
            </a:br>
            <a:r>
              <a:rPr lang="en-US" dirty="0" smtClean="0">
                <a:sym typeface="Symbol"/>
              </a:rPr>
              <a:t></a:t>
            </a:r>
            <a:r>
              <a:rPr lang="en-US" dirty="0" err="1" smtClean="0">
                <a:sym typeface="Symbol"/>
              </a:rPr>
              <a:t>a,i,v</a:t>
            </a:r>
            <a:r>
              <a:rPr lang="en-US" dirty="0" smtClean="0">
                <a:sym typeface="Symbol"/>
              </a:rPr>
              <a:t> </a:t>
            </a:r>
            <a:r>
              <a:rPr lang="en-US" b="1" dirty="0" smtClean="0">
                <a:solidFill>
                  <a:srgbClr val="C00000"/>
                </a:solidFill>
                <a:sym typeface="Symbol"/>
              </a:rPr>
              <a:t>{ write(</a:t>
            </a:r>
            <a:r>
              <a:rPr lang="en-US" b="1" dirty="0" err="1" smtClean="0">
                <a:solidFill>
                  <a:srgbClr val="C00000"/>
                </a:solidFill>
                <a:sym typeface="Symbol"/>
              </a:rPr>
              <a:t>a,i,v</a:t>
            </a:r>
            <a:r>
              <a:rPr lang="en-US" b="1" dirty="0" smtClean="0">
                <a:solidFill>
                  <a:srgbClr val="C00000"/>
                </a:solidFill>
                <a:sym typeface="Symbol"/>
              </a:rPr>
              <a:t>) } </a:t>
            </a:r>
            <a:r>
              <a:rPr lang="en-US" dirty="0" smtClean="0">
                <a:sym typeface="Symbol"/>
              </a:rPr>
              <a:t>. read(write(</a:t>
            </a:r>
            <a:r>
              <a:rPr lang="en-US" dirty="0" err="1" smtClean="0">
                <a:sym typeface="Symbol"/>
              </a:rPr>
              <a:t>a,i,v</a:t>
            </a:r>
            <a:r>
              <a:rPr lang="en-US" dirty="0" smtClean="0">
                <a:sym typeface="Symbol"/>
              </a:rPr>
              <a:t>),</a:t>
            </a:r>
            <a:r>
              <a:rPr lang="en-US" dirty="0" err="1" smtClean="0">
                <a:sym typeface="Symbol"/>
              </a:rPr>
              <a:t>i</a:t>
            </a:r>
            <a:r>
              <a:rPr lang="en-US" dirty="0" smtClean="0">
                <a:sym typeface="Symbol"/>
              </a:rPr>
              <a:t>) = v</a:t>
            </a:r>
          </a:p>
        </p:txBody>
      </p: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lang="en-US" dirty="0" smtClean="0"/>
              <a:t>DPLL</a:t>
            </a:r>
            <a:r>
              <a:rPr smtClean="0"/>
              <a:t>(QT)  with E-matching</a:t>
            </a:r>
            <a:endParaRPr lang="en-US" dirty="0"/>
          </a:p>
        </p:txBody>
      </p:sp>
      <p:sp>
        <p:nvSpPr>
          <p:cNvPr id="3" name="Content Placeholder 2"/>
          <p:cNvSpPr>
            <a:spLocks noGrp="1"/>
          </p:cNvSpPr>
          <p:nvPr>
            <p:ph idx="1"/>
          </p:nvPr>
        </p:nvSpPr>
        <p:spPr>
          <a:xfrm>
            <a:off x="381000" y="1665538"/>
            <a:ext cx="8382000" cy="4724370"/>
          </a:xfrm>
        </p:spPr>
        <p:txBody>
          <a:bodyPr/>
          <a:lstStyle/>
          <a:p>
            <a:pPr>
              <a:buNone/>
            </a:pPr>
            <a:endParaRPr lang="en-US" dirty="0" smtClean="0"/>
          </a:p>
          <a:p>
            <a:pPr lvl="1"/>
            <a:r>
              <a:rPr lang="en-US" dirty="0" smtClean="0"/>
              <a:t>⊨</a:t>
            </a:r>
            <a:r>
              <a:rPr lang="en-US" dirty="0" smtClean="0">
                <a:sym typeface="Symbol"/>
              </a:rPr>
              <a:t> </a:t>
            </a:r>
            <a:r>
              <a:rPr lang="en-US" b="1" i="1" dirty="0" smtClean="0">
                <a:solidFill>
                  <a:schemeClr val="accent4">
                    <a:lumMod val="75000"/>
                  </a:schemeClr>
                </a:solidFill>
                <a:sym typeface="Symbol"/>
              </a:rPr>
              <a:t>p</a:t>
            </a:r>
            <a:r>
              <a:rPr lang="en-US" dirty="0" smtClean="0">
                <a:sym typeface="Symbol"/>
              </a:rPr>
              <a:t>  </a:t>
            </a:r>
            <a:r>
              <a:rPr lang="en-US" i="1" dirty="0" smtClean="0">
                <a:sym typeface="Symbol"/>
              </a:rPr>
              <a:t>(t)</a:t>
            </a:r>
            <a:r>
              <a:rPr lang="en-US" dirty="0" smtClean="0">
                <a:sym typeface="Symbol"/>
              </a:rPr>
              <a:t> 			For every term </a:t>
            </a:r>
            <a:r>
              <a:rPr lang="en-US" i="1" dirty="0" smtClean="0">
                <a:sym typeface="Symbol"/>
              </a:rPr>
              <a:t>t.</a:t>
            </a:r>
          </a:p>
          <a:p>
            <a:pPr lvl="1"/>
            <a:endParaRPr lang="en-US" i="1" dirty="0" smtClean="0">
              <a:sym typeface="Symbol"/>
            </a:endParaRPr>
          </a:p>
          <a:p>
            <a:r>
              <a:rPr lang="en-US" dirty="0" smtClean="0">
                <a:sym typeface="Symbol"/>
              </a:rPr>
              <a:t>Approach: </a:t>
            </a:r>
          </a:p>
          <a:p>
            <a:pPr lvl="1"/>
            <a:r>
              <a:rPr lang="en-US" dirty="0" smtClean="0">
                <a:sym typeface="Symbol"/>
              </a:rPr>
              <a:t>Add patterns to quantifiers</a:t>
            </a:r>
          </a:p>
          <a:p>
            <a:pPr lvl="1"/>
            <a:r>
              <a:rPr lang="en-US" dirty="0" smtClean="0">
                <a:sym typeface="Symbol"/>
              </a:rPr>
              <a:t>Search for pattern matches in </a:t>
            </a:r>
            <a:r>
              <a:rPr lang="en-US" i="1" dirty="0" smtClean="0">
                <a:sym typeface="Symbol"/>
              </a:rPr>
              <a:t>E-</a:t>
            </a:r>
            <a:r>
              <a:rPr lang="en-US" dirty="0" smtClean="0">
                <a:sym typeface="Symbol"/>
              </a:rPr>
              <a:t>graph.</a:t>
            </a:r>
            <a:br>
              <a:rPr lang="en-US" dirty="0" smtClean="0">
                <a:sym typeface="Symbol"/>
              </a:rPr>
            </a:br>
            <a:r>
              <a:rPr lang="en-US" dirty="0" smtClean="0">
                <a:sym typeface="Symbol"/>
              </a:rPr>
              <a:t/>
            </a:r>
            <a:br>
              <a:rPr lang="en-US" dirty="0" smtClean="0">
                <a:sym typeface="Symbol"/>
              </a:rPr>
            </a:br>
            <a:r>
              <a:rPr lang="en-US" dirty="0" smtClean="0">
                <a:sym typeface="Symbol"/>
              </a:rPr>
              <a:t></a:t>
            </a:r>
            <a:r>
              <a:rPr lang="en-US" dirty="0" err="1" smtClean="0">
                <a:sym typeface="Symbol"/>
              </a:rPr>
              <a:t>a,i,v</a:t>
            </a:r>
            <a:r>
              <a:rPr lang="en-US" dirty="0" smtClean="0">
                <a:sym typeface="Symbol"/>
              </a:rPr>
              <a:t> </a:t>
            </a:r>
            <a:r>
              <a:rPr lang="en-US" b="1" dirty="0" smtClean="0">
                <a:solidFill>
                  <a:srgbClr val="C00000"/>
                </a:solidFill>
                <a:sym typeface="Symbol"/>
              </a:rPr>
              <a:t>{ write(</a:t>
            </a:r>
            <a:r>
              <a:rPr lang="en-US" b="1" dirty="0" err="1" smtClean="0">
                <a:solidFill>
                  <a:srgbClr val="C00000"/>
                </a:solidFill>
                <a:sym typeface="Symbol"/>
              </a:rPr>
              <a:t>a,i,v</a:t>
            </a:r>
            <a:r>
              <a:rPr lang="en-US" b="1" dirty="0" smtClean="0">
                <a:solidFill>
                  <a:srgbClr val="C00000"/>
                </a:solidFill>
                <a:sym typeface="Symbol"/>
              </a:rPr>
              <a:t>) } </a:t>
            </a:r>
            <a:r>
              <a:rPr lang="en-US" dirty="0" smtClean="0">
                <a:sym typeface="Symbol"/>
              </a:rPr>
              <a:t>. read(write(</a:t>
            </a:r>
            <a:r>
              <a:rPr lang="en-US" dirty="0" err="1" smtClean="0">
                <a:sym typeface="Symbol"/>
              </a:rPr>
              <a:t>a,i,v</a:t>
            </a:r>
            <a:r>
              <a:rPr lang="en-US" dirty="0" smtClean="0">
                <a:sym typeface="Symbol"/>
              </a:rPr>
              <a:t>),</a:t>
            </a:r>
            <a:r>
              <a:rPr lang="en-US" dirty="0" err="1" smtClean="0">
                <a:sym typeface="Symbol"/>
              </a:rPr>
              <a:t>i</a:t>
            </a:r>
            <a:r>
              <a:rPr lang="en-US" dirty="0" smtClean="0">
                <a:sym typeface="Symbol"/>
              </a:rPr>
              <a:t>) = v</a:t>
            </a:r>
          </a:p>
          <a:p>
            <a:pPr lvl="1"/>
            <a:endParaRPr lang="en-US" dirty="0" smtClean="0">
              <a:sym typeface="Symbol"/>
            </a:endParaRPr>
          </a:p>
          <a:p>
            <a:pPr lvl="2"/>
            <a:r>
              <a:rPr lang="en-US" sz="2000" dirty="0" smtClean="0">
                <a:sym typeface="Symbol"/>
              </a:rPr>
              <a:t>Add equality every time there is a write(</a:t>
            </a:r>
            <a:r>
              <a:rPr lang="en-US" sz="2000" dirty="0" err="1" smtClean="0">
                <a:sym typeface="Symbol"/>
              </a:rPr>
              <a:t>b,j,w</a:t>
            </a:r>
            <a:r>
              <a:rPr lang="en-US" sz="2000" dirty="0" smtClean="0">
                <a:sym typeface="Symbol"/>
              </a:rPr>
              <a:t>) term in </a:t>
            </a:r>
            <a:r>
              <a:rPr lang="en-US" sz="2000" i="1" dirty="0" smtClean="0">
                <a:sym typeface="Symbol"/>
              </a:rPr>
              <a:t>E.</a:t>
            </a:r>
            <a:endParaRPr lang="en-US" sz="2000" dirty="0" smtClean="0">
              <a:sym typeface="Symbol"/>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Language: Terms</a:t>
            </a:r>
            <a:endParaRPr lang="en-US" dirty="0"/>
          </a:p>
        </p:txBody>
      </p:sp>
      <p:sp>
        <p:nvSpPr>
          <p:cNvPr id="3" name="Content Placeholder 2"/>
          <p:cNvSpPr>
            <a:spLocks noGrp="1"/>
          </p:cNvSpPr>
          <p:nvPr>
            <p:ph idx="1"/>
          </p:nvPr>
        </p:nvSpPr>
        <p:spPr>
          <a:xfrm>
            <a:off x="381000" y="1412875"/>
            <a:ext cx="8382000" cy="3504036"/>
          </a:xfrm>
        </p:spPr>
        <p:txBody>
          <a:bodyPr/>
          <a:lstStyle/>
          <a:p>
            <a:r>
              <a:rPr lang="en-US" dirty="0" smtClean="0"/>
              <a:t>The set </a:t>
            </a:r>
            <a:r>
              <a:rPr lang="en-US" dirty="0" smtClean="0">
                <a:sym typeface="Symbol"/>
              </a:rPr>
              <a:t>of </a:t>
            </a:r>
            <a:r>
              <a:rPr lang="en-US" i="1" dirty="0" smtClean="0">
                <a:sym typeface="Symbol"/>
              </a:rPr>
              <a:t>terms T(</a:t>
            </a:r>
            <a:r>
              <a:rPr lang="en-US" dirty="0" smtClean="0">
                <a:sym typeface="Symbol"/>
              </a:rPr>
              <a:t></a:t>
            </a:r>
            <a:r>
              <a:rPr lang="en-US" baseline="-25000" dirty="0" smtClean="0">
                <a:sym typeface="Symbol"/>
              </a:rPr>
              <a:t>F</a:t>
            </a:r>
            <a:r>
              <a:rPr lang="en-US" i="1" dirty="0" smtClean="0"/>
              <a:t> </a:t>
            </a:r>
            <a:r>
              <a:rPr lang="en-US" dirty="0" smtClean="0">
                <a:sym typeface="Symbol"/>
              </a:rPr>
              <a:t>,</a:t>
            </a:r>
            <a:r>
              <a:rPr lang="en-US" i="1" dirty="0" smtClean="0">
                <a:sym typeface="Symbol"/>
              </a:rPr>
              <a:t>V</a:t>
            </a:r>
            <a:r>
              <a:rPr lang="en-US" dirty="0" smtClean="0">
                <a:sym typeface="Symbol"/>
              </a:rPr>
              <a:t>)</a:t>
            </a:r>
            <a:r>
              <a:rPr lang="en-US" i="1" dirty="0" smtClean="0">
                <a:sym typeface="Symbol"/>
              </a:rPr>
              <a:t> </a:t>
            </a:r>
            <a:r>
              <a:rPr lang="en-US" dirty="0" smtClean="0">
                <a:sym typeface="Symbol"/>
              </a:rPr>
              <a:t>is the smallest set formed by the syntax rules:</a:t>
            </a:r>
          </a:p>
          <a:p>
            <a:pPr>
              <a:buNone/>
            </a:pPr>
            <a:endParaRPr lang="en-US" dirty="0" smtClean="0">
              <a:sym typeface="Symbol"/>
            </a:endParaRPr>
          </a:p>
          <a:p>
            <a:pPr lvl="1"/>
            <a:r>
              <a:rPr lang="en-US" i="1" dirty="0" smtClean="0">
                <a:sym typeface="Symbol"/>
              </a:rPr>
              <a:t>t </a:t>
            </a:r>
            <a:r>
              <a:rPr lang="en-US" dirty="0" smtClean="0">
                <a:sym typeface="Symbol"/>
              </a:rPr>
              <a:t></a:t>
            </a:r>
            <a:r>
              <a:rPr lang="en-US" i="1" dirty="0" smtClean="0">
                <a:sym typeface="Symbol"/>
              </a:rPr>
              <a:t> T 	</a:t>
            </a:r>
            <a:r>
              <a:rPr lang="en-US" dirty="0" smtClean="0">
                <a:sym typeface="Symbol"/>
              </a:rPr>
              <a:t>::=</a:t>
            </a:r>
            <a:r>
              <a:rPr lang="en-US" i="1" dirty="0" smtClean="0">
                <a:sym typeface="Symbol"/>
              </a:rPr>
              <a:t> v			v </a:t>
            </a:r>
            <a:r>
              <a:rPr lang="en-US" dirty="0" smtClean="0">
                <a:sym typeface="Symbol"/>
              </a:rPr>
              <a:t></a:t>
            </a:r>
            <a:r>
              <a:rPr lang="en-US" i="1" dirty="0" smtClean="0">
                <a:sym typeface="Symbol"/>
              </a:rPr>
              <a:t> V</a:t>
            </a:r>
          </a:p>
          <a:p>
            <a:pPr lvl="2">
              <a:buNone/>
            </a:pPr>
            <a:r>
              <a:rPr lang="en-US" i="1" dirty="0" smtClean="0">
                <a:sym typeface="Symbol"/>
              </a:rPr>
              <a:t>		|     f</a:t>
            </a:r>
            <a:r>
              <a:rPr lang="en-US" dirty="0" smtClean="0">
                <a:sym typeface="Symbol"/>
              </a:rPr>
              <a:t>(</a:t>
            </a:r>
            <a:r>
              <a:rPr lang="en-US" i="1" dirty="0" smtClean="0">
                <a:sym typeface="Symbol"/>
              </a:rPr>
              <a:t>t</a:t>
            </a:r>
            <a:r>
              <a:rPr lang="en-US" i="1" baseline="-25000" dirty="0" smtClean="0">
                <a:sym typeface="Symbol"/>
              </a:rPr>
              <a:t>1</a:t>
            </a:r>
            <a:r>
              <a:rPr lang="en-US" i="1" dirty="0" smtClean="0">
                <a:sym typeface="Symbol"/>
              </a:rPr>
              <a:t>, …, t</a:t>
            </a:r>
            <a:r>
              <a:rPr lang="en-US" i="1" baseline="-25000" dirty="0" smtClean="0">
                <a:sym typeface="Symbol"/>
              </a:rPr>
              <a:t>n</a:t>
            </a:r>
            <a:r>
              <a:rPr lang="en-US" dirty="0" smtClean="0">
                <a:sym typeface="Symbol"/>
              </a:rPr>
              <a:t>)	</a:t>
            </a:r>
            <a:r>
              <a:rPr lang="en-US" i="1" dirty="0" smtClean="0">
                <a:sym typeface="Symbol"/>
              </a:rPr>
              <a:t> f </a:t>
            </a:r>
            <a:r>
              <a:rPr lang="en-US" dirty="0" smtClean="0">
                <a:sym typeface="Symbol"/>
              </a:rPr>
              <a:t> </a:t>
            </a:r>
            <a:r>
              <a:rPr lang="en-US" baseline="-25000" dirty="0" smtClean="0">
                <a:sym typeface="Symbol"/>
              </a:rPr>
              <a:t>F</a:t>
            </a:r>
            <a:r>
              <a:rPr lang="en-US" i="1" dirty="0" smtClean="0"/>
              <a:t> </a:t>
            </a:r>
            <a:r>
              <a:rPr lang="en-US" i="1" dirty="0" smtClean="0">
                <a:sym typeface="Symbol"/>
              </a:rPr>
              <a:t>t</a:t>
            </a:r>
            <a:r>
              <a:rPr lang="en-US" i="1" baseline="-25000" dirty="0" smtClean="0">
                <a:sym typeface="Symbol"/>
              </a:rPr>
              <a:t>1</a:t>
            </a:r>
            <a:r>
              <a:rPr lang="en-US" i="1" dirty="0" smtClean="0">
                <a:sym typeface="Symbol"/>
              </a:rPr>
              <a:t>, …, t</a:t>
            </a:r>
            <a:r>
              <a:rPr lang="en-US" i="1" baseline="-25000" dirty="0" smtClean="0">
                <a:sym typeface="Symbol"/>
              </a:rPr>
              <a:t>n</a:t>
            </a:r>
            <a:r>
              <a:rPr lang="en-US" dirty="0" smtClean="0">
                <a:sym typeface="Symbol"/>
              </a:rPr>
              <a:t>  </a:t>
            </a:r>
            <a:r>
              <a:rPr lang="en-US" i="1" dirty="0" smtClean="0">
                <a:sym typeface="Symbol"/>
              </a:rPr>
              <a:t>T</a:t>
            </a:r>
            <a:endParaRPr lang="en-US" dirty="0" smtClean="0">
              <a:sym typeface="Symbol"/>
            </a:endParaRPr>
          </a:p>
          <a:p>
            <a:pPr lvl="1">
              <a:buNone/>
            </a:pPr>
            <a:endParaRPr lang="en-US" dirty="0" smtClean="0"/>
          </a:p>
          <a:p>
            <a:pPr>
              <a:buFont typeface="Arial" pitchFamily="34" charset="0"/>
              <a:buChar char="•"/>
            </a:pPr>
            <a:r>
              <a:rPr lang="en-US" i="1" dirty="0" smtClean="0"/>
              <a:t>Ground terms </a:t>
            </a:r>
            <a:r>
              <a:rPr lang="en-US" dirty="0" smtClean="0"/>
              <a:t>are given by </a:t>
            </a:r>
            <a:r>
              <a:rPr lang="en-US" i="1" dirty="0" smtClean="0">
                <a:sym typeface="Symbol"/>
              </a:rPr>
              <a:t>T(</a:t>
            </a:r>
            <a:r>
              <a:rPr lang="en-US" dirty="0" smtClean="0">
                <a:sym typeface="Symbol"/>
              </a:rPr>
              <a:t></a:t>
            </a:r>
            <a:r>
              <a:rPr lang="en-US" baseline="-25000" dirty="0" smtClean="0">
                <a:sym typeface="Symbol"/>
              </a:rPr>
              <a:t>F</a:t>
            </a:r>
            <a:r>
              <a:rPr lang="en-US" i="1" dirty="0" smtClean="0"/>
              <a:t> </a:t>
            </a:r>
            <a:r>
              <a:rPr lang="en-US" dirty="0" smtClean="0">
                <a:sym typeface="Symbol"/>
              </a:rPr>
              <a:t>,) </a:t>
            </a:r>
            <a:endParaRPr lang="en-US"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Language: Atomic Formulas</a:t>
            </a:r>
            <a:endParaRPr lang="en-US" dirty="0"/>
          </a:p>
        </p:txBody>
      </p:sp>
      <p:sp>
        <p:nvSpPr>
          <p:cNvPr id="3" name="Content Placeholder 2"/>
          <p:cNvSpPr>
            <a:spLocks noGrp="1"/>
          </p:cNvSpPr>
          <p:nvPr>
            <p:ph idx="1"/>
          </p:nvPr>
        </p:nvSpPr>
        <p:spPr>
          <a:xfrm>
            <a:off x="381000" y="1412875"/>
            <a:ext cx="8382000" cy="4570482"/>
          </a:xfrm>
        </p:spPr>
        <p:txBody>
          <a:bodyPr/>
          <a:lstStyle/>
          <a:p>
            <a:r>
              <a:rPr lang="en-US" i="1" dirty="0" smtClean="0"/>
              <a:t>a </a:t>
            </a:r>
            <a:r>
              <a:rPr lang="en-US" dirty="0" smtClean="0">
                <a:sym typeface="Symbol"/>
              </a:rPr>
              <a:t></a:t>
            </a:r>
            <a:r>
              <a:rPr lang="en-US" i="1" dirty="0" smtClean="0">
                <a:sym typeface="Symbol"/>
              </a:rPr>
              <a:t> Atoms 	</a:t>
            </a:r>
            <a:r>
              <a:rPr lang="en-US" dirty="0" smtClean="0">
                <a:sym typeface="Symbol"/>
              </a:rPr>
              <a:t>::=</a:t>
            </a:r>
            <a:r>
              <a:rPr lang="en-US" i="1" dirty="0" smtClean="0">
                <a:sym typeface="Symbol"/>
              </a:rPr>
              <a:t> P(t</a:t>
            </a:r>
            <a:r>
              <a:rPr lang="en-US" i="1" baseline="-25000" dirty="0" smtClean="0">
                <a:sym typeface="Symbol"/>
              </a:rPr>
              <a:t>1</a:t>
            </a:r>
            <a:r>
              <a:rPr lang="en-US" i="1" dirty="0" smtClean="0">
                <a:sym typeface="Symbol"/>
              </a:rPr>
              <a:t>, …, t</a:t>
            </a:r>
            <a:r>
              <a:rPr lang="en-US" i="1" baseline="-25000" dirty="0" smtClean="0">
                <a:sym typeface="Symbol"/>
              </a:rPr>
              <a:t>n</a:t>
            </a:r>
            <a:r>
              <a:rPr lang="en-US" dirty="0" smtClean="0">
                <a:sym typeface="Symbol"/>
              </a:rPr>
              <a:t>)	</a:t>
            </a:r>
            <a:endParaRPr lang="en-US" i="1" dirty="0" smtClean="0">
              <a:sym typeface="Symbol"/>
            </a:endParaRPr>
          </a:p>
          <a:p>
            <a:pPr lvl="1">
              <a:buNone/>
            </a:pPr>
            <a:r>
              <a:rPr lang="en-US" i="1" dirty="0" smtClean="0">
                <a:sym typeface="Symbol"/>
              </a:rPr>
              <a:t>						P </a:t>
            </a:r>
            <a:r>
              <a:rPr lang="en-US" dirty="0" smtClean="0">
                <a:sym typeface="Symbol"/>
              </a:rPr>
              <a:t> </a:t>
            </a:r>
            <a:r>
              <a:rPr lang="en-US" baseline="-25000" dirty="0" smtClean="0">
                <a:sym typeface="Symbol"/>
              </a:rPr>
              <a:t>P</a:t>
            </a:r>
            <a:r>
              <a:rPr lang="en-US" i="1" dirty="0" smtClean="0"/>
              <a:t> </a:t>
            </a:r>
            <a:r>
              <a:rPr lang="en-US" i="1" dirty="0" smtClean="0">
                <a:sym typeface="Symbol"/>
              </a:rPr>
              <a:t>t</a:t>
            </a:r>
            <a:r>
              <a:rPr lang="en-US" i="1" baseline="-25000" dirty="0" smtClean="0">
                <a:sym typeface="Symbol"/>
              </a:rPr>
              <a:t>1</a:t>
            </a:r>
            <a:r>
              <a:rPr lang="en-US" i="1" dirty="0" smtClean="0">
                <a:sym typeface="Symbol"/>
              </a:rPr>
              <a:t>, …, t</a:t>
            </a:r>
            <a:r>
              <a:rPr lang="en-US" i="1" baseline="-25000" dirty="0" smtClean="0">
                <a:sym typeface="Symbol"/>
              </a:rPr>
              <a:t>n</a:t>
            </a:r>
            <a:r>
              <a:rPr lang="en-US" dirty="0" smtClean="0">
                <a:sym typeface="Symbol"/>
              </a:rPr>
              <a:t>  </a:t>
            </a:r>
            <a:r>
              <a:rPr lang="en-US" i="1" dirty="0" smtClean="0">
                <a:sym typeface="Symbol"/>
              </a:rPr>
              <a:t>T</a:t>
            </a:r>
          </a:p>
          <a:p>
            <a:pPr lvl="1">
              <a:buNone/>
            </a:pPr>
            <a:endParaRPr lang="en-US" dirty="0" smtClean="0">
              <a:sym typeface="Symbol"/>
            </a:endParaRPr>
          </a:p>
          <a:p>
            <a:pPr lvl="1">
              <a:buNone/>
            </a:pPr>
            <a:r>
              <a:rPr lang="en-US" dirty="0" smtClean="0">
                <a:sym typeface="Symbol"/>
              </a:rPr>
              <a:t>An atom is </a:t>
            </a:r>
            <a:r>
              <a:rPr lang="en-US" i="1" dirty="0" smtClean="0">
                <a:sym typeface="Symbol"/>
              </a:rPr>
              <a:t>ground </a:t>
            </a:r>
            <a:r>
              <a:rPr lang="en-US" dirty="0" smtClean="0">
                <a:sym typeface="Symbol"/>
              </a:rPr>
              <a:t>if </a:t>
            </a:r>
            <a:r>
              <a:rPr lang="en-US" i="1" dirty="0" smtClean="0">
                <a:sym typeface="Symbol"/>
              </a:rPr>
              <a:t>t</a:t>
            </a:r>
            <a:r>
              <a:rPr lang="en-US" i="1" baseline="-25000" dirty="0" smtClean="0">
                <a:sym typeface="Symbol"/>
              </a:rPr>
              <a:t>1</a:t>
            </a:r>
            <a:r>
              <a:rPr lang="en-US" i="1" dirty="0" smtClean="0">
                <a:sym typeface="Symbol"/>
              </a:rPr>
              <a:t>, …, t</a:t>
            </a:r>
            <a:r>
              <a:rPr lang="en-US" i="1" baseline="-25000" dirty="0" smtClean="0">
                <a:sym typeface="Symbol"/>
              </a:rPr>
              <a:t>n</a:t>
            </a:r>
            <a:r>
              <a:rPr lang="en-US" dirty="0" smtClean="0">
                <a:sym typeface="Symbol"/>
              </a:rPr>
              <a:t>  </a:t>
            </a:r>
            <a:r>
              <a:rPr lang="en-US" i="1" dirty="0" smtClean="0">
                <a:sym typeface="Symbol"/>
              </a:rPr>
              <a:t>T</a:t>
            </a:r>
            <a:r>
              <a:rPr lang="en-US" dirty="0" smtClean="0">
                <a:sym typeface="Symbol"/>
              </a:rPr>
              <a:t>(</a:t>
            </a:r>
            <a:r>
              <a:rPr lang="en-US" baseline="-25000" dirty="0" smtClean="0">
                <a:sym typeface="Symbol"/>
              </a:rPr>
              <a:t>F</a:t>
            </a:r>
            <a:r>
              <a:rPr lang="en-US" i="1" dirty="0" smtClean="0"/>
              <a:t> </a:t>
            </a:r>
            <a:r>
              <a:rPr lang="en-US" dirty="0" smtClean="0">
                <a:sym typeface="Symbol"/>
              </a:rPr>
              <a:t>,) </a:t>
            </a:r>
          </a:p>
          <a:p>
            <a:pPr lvl="1">
              <a:buNone/>
            </a:pPr>
            <a:endParaRPr lang="en-US" dirty="0" smtClean="0">
              <a:sym typeface="Symbol"/>
            </a:endParaRPr>
          </a:p>
          <a:p>
            <a:pPr lvl="1">
              <a:buNone/>
            </a:pPr>
            <a:endParaRPr lang="en-US" dirty="0" smtClean="0">
              <a:sym typeface="Symbol"/>
            </a:endParaRPr>
          </a:p>
          <a:p>
            <a:pPr lvl="1">
              <a:buNone/>
            </a:pPr>
            <a:endParaRPr lang="en-US" dirty="0" smtClean="0">
              <a:sym typeface="Symbol"/>
            </a:endParaRPr>
          </a:p>
          <a:p>
            <a:pPr lvl="1">
              <a:buNone/>
            </a:pPr>
            <a:r>
              <a:rPr lang="en-US" dirty="0" smtClean="0">
                <a:sym typeface="Symbol"/>
              </a:rPr>
              <a:t>Literals are (negated) atoms:</a:t>
            </a:r>
          </a:p>
          <a:p>
            <a:pPr>
              <a:buFont typeface="Arial" pitchFamily="34" charset="0"/>
              <a:buChar char="•"/>
            </a:pPr>
            <a:r>
              <a:rPr lang="en-US" i="1" dirty="0" smtClean="0"/>
              <a:t>l </a:t>
            </a:r>
            <a:r>
              <a:rPr lang="en-US" dirty="0" smtClean="0">
                <a:sym typeface="Symbol"/>
              </a:rPr>
              <a:t></a:t>
            </a:r>
            <a:r>
              <a:rPr lang="en-US" i="1" dirty="0" smtClean="0">
                <a:sym typeface="Symbol"/>
              </a:rPr>
              <a:t> Literals	</a:t>
            </a:r>
            <a:r>
              <a:rPr lang="en-US" dirty="0" smtClean="0">
                <a:sym typeface="Symbol"/>
              </a:rPr>
              <a:t>::=</a:t>
            </a:r>
            <a:r>
              <a:rPr lang="en-US" i="1" dirty="0" smtClean="0">
                <a:sym typeface="Symbol"/>
              </a:rPr>
              <a:t> a |  a		</a:t>
            </a:r>
            <a:r>
              <a:rPr lang="en-US" i="1" dirty="0" smtClean="0"/>
              <a:t> a </a:t>
            </a:r>
            <a:r>
              <a:rPr lang="en-US" dirty="0" smtClean="0">
                <a:sym typeface="Symbol"/>
              </a:rPr>
              <a:t></a:t>
            </a:r>
            <a:r>
              <a:rPr lang="en-US" i="1" dirty="0" smtClean="0">
                <a:sym typeface="Symbol"/>
              </a:rPr>
              <a:t> Atoms </a:t>
            </a:r>
            <a:endParaRPr lang="en-US" i="1" dirty="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t>Language: </a:t>
            </a:r>
            <a:r>
              <a:rPr sz="4800" smtClean="0"/>
              <a:t>Quantifier free formulas</a:t>
            </a:r>
            <a:endParaRPr lang="en-US" dirty="0"/>
          </a:p>
        </p:txBody>
      </p:sp>
      <p:sp>
        <p:nvSpPr>
          <p:cNvPr id="3" name="Content Placeholder 2"/>
          <p:cNvSpPr>
            <a:spLocks noGrp="1"/>
          </p:cNvSpPr>
          <p:nvPr>
            <p:ph idx="1"/>
          </p:nvPr>
        </p:nvSpPr>
        <p:spPr>
          <a:xfrm>
            <a:off x="381000" y="1412875"/>
            <a:ext cx="8382000" cy="4824398"/>
          </a:xfrm>
        </p:spPr>
        <p:txBody>
          <a:bodyPr/>
          <a:lstStyle/>
          <a:p>
            <a:r>
              <a:rPr lang="en-US" dirty="0" smtClean="0"/>
              <a:t>The set QFF(</a:t>
            </a:r>
            <a:r>
              <a:rPr lang="en-US" dirty="0" smtClean="0">
                <a:sym typeface="Symbol"/>
              </a:rPr>
              <a:t></a:t>
            </a:r>
            <a:r>
              <a:rPr lang="en-US" dirty="0" smtClean="0"/>
              <a:t>,V) of </a:t>
            </a:r>
            <a:r>
              <a:rPr lang="en-US" i="1" dirty="0" smtClean="0">
                <a:solidFill>
                  <a:srgbClr val="FF0000"/>
                </a:solidFill>
              </a:rPr>
              <a:t>quantifier </a:t>
            </a:r>
            <a:r>
              <a:rPr lang="en-US" i="1" smtClean="0">
                <a:solidFill>
                  <a:srgbClr val="FF0000"/>
                </a:solidFill>
              </a:rPr>
              <a:t>free formulas</a:t>
            </a:r>
            <a:r>
              <a:rPr lang="en-US" i="1" smtClean="0"/>
              <a:t> </a:t>
            </a:r>
            <a:r>
              <a:rPr lang="en-US" dirty="0" smtClean="0"/>
              <a:t>is the smallest set such that:</a:t>
            </a:r>
          </a:p>
          <a:p>
            <a:pPr>
              <a:buNone/>
            </a:pPr>
            <a:endParaRPr lang="en-US" dirty="0" smtClean="0"/>
          </a:p>
          <a:p>
            <a:pPr>
              <a:buNone/>
            </a:pPr>
            <a:r>
              <a:rPr lang="en-US" i="1" dirty="0" smtClean="0">
                <a:sym typeface="Symbol"/>
              </a:rPr>
              <a:t></a:t>
            </a:r>
            <a:r>
              <a:rPr lang="en-US" i="1" dirty="0" smtClean="0"/>
              <a:t> </a:t>
            </a:r>
            <a:r>
              <a:rPr lang="en-US" dirty="0" smtClean="0">
                <a:sym typeface="Symbol"/>
              </a:rPr>
              <a:t>QFF 	::= </a:t>
            </a:r>
            <a:r>
              <a:rPr lang="en-US" i="1" dirty="0" smtClean="0"/>
              <a:t>a </a:t>
            </a:r>
            <a:r>
              <a:rPr lang="en-US" dirty="0" smtClean="0">
                <a:sym typeface="Symbol"/>
              </a:rPr>
              <a:t></a:t>
            </a:r>
            <a:r>
              <a:rPr lang="en-US" i="1" dirty="0" smtClean="0">
                <a:sym typeface="Symbol"/>
              </a:rPr>
              <a:t> Atoms 		atoms</a:t>
            </a:r>
          </a:p>
          <a:p>
            <a:pPr>
              <a:buNone/>
            </a:pPr>
            <a:r>
              <a:rPr lang="en-US" i="1" dirty="0" smtClean="0">
                <a:sym typeface="Symbol"/>
              </a:rPr>
              <a:t>			|     			negations</a:t>
            </a:r>
          </a:p>
          <a:p>
            <a:pPr>
              <a:buNone/>
            </a:pPr>
            <a:r>
              <a:rPr lang="en-US" i="1" dirty="0" smtClean="0">
                <a:sym typeface="Symbol"/>
              </a:rPr>
              <a:t>			|   ’			bi-implications</a:t>
            </a:r>
          </a:p>
          <a:p>
            <a:pPr>
              <a:buNone/>
            </a:pPr>
            <a:r>
              <a:rPr lang="en-US" i="1" dirty="0" smtClean="0">
                <a:sym typeface="Symbol"/>
              </a:rPr>
              <a:t>			|   ’			conjunction</a:t>
            </a:r>
          </a:p>
          <a:p>
            <a:pPr>
              <a:buNone/>
            </a:pPr>
            <a:r>
              <a:rPr lang="en-US" i="1" dirty="0" smtClean="0">
                <a:sym typeface="Symbol"/>
              </a:rPr>
              <a:t>			|   ’			disjunction</a:t>
            </a:r>
          </a:p>
          <a:p>
            <a:pPr>
              <a:buNone/>
            </a:pPr>
            <a:r>
              <a:rPr lang="en-US" i="1" dirty="0" smtClean="0">
                <a:sym typeface="Symbol"/>
              </a:rPr>
              <a:t>			|   ’			implication	</a:t>
            </a:r>
            <a:endParaRPr lang="en-US" i="1" dirty="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Language: Formulas</a:t>
            </a:r>
            <a:endParaRPr lang="en-US" dirty="0"/>
          </a:p>
        </p:txBody>
      </p:sp>
      <p:sp>
        <p:nvSpPr>
          <p:cNvPr id="3" name="Content Placeholder 2"/>
          <p:cNvSpPr>
            <a:spLocks noGrp="1"/>
          </p:cNvSpPr>
          <p:nvPr>
            <p:ph idx="1"/>
          </p:nvPr>
        </p:nvSpPr>
        <p:spPr>
          <a:xfrm>
            <a:off x="421194" y="1119506"/>
            <a:ext cx="8382000" cy="6123215"/>
          </a:xfrm>
        </p:spPr>
        <p:txBody>
          <a:bodyPr/>
          <a:lstStyle/>
          <a:p>
            <a:r>
              <a:rPr lang="en-US" sz="3200" dirty="0" smtClean="0"/>
              <a:t>The set of </a:t>
            </a:r>
            <a:r>
              <a:rPr lang="en-US" sz="3200" i="1" dirty="0" smtClean="0">
                <a:solidFill>
                  <a:srgbClr val="FF0000"/>
                </a:solidFill>
              </a:rPr>
              <a:t>first-order formulas </a:t>
            </a:r>
            <a:r>
              <a:rPr lang="en-US" sz="3200" dirty="0" smtClean="0"/>
              <a:t>are obtained by adding the formation rules:</a:t>
            </a:r>
          </a:p>
          <a:p>
            <a:endParaRPr lang="en-US" sz="3200" dirty="0" smtClean="0"/>
          </a:p>
          <a:p>
            <a:pPr>
              <a:buNone/>
            </a:pPr>
            <a:r>
              <a:rPr lang="en-US" sz="3200" dirty="0" smtClean="0"/>
              <a:t>	</a:t>
            </a:r>
            <a:r>
              <a:rPr lang="en-US" sz="3200" i="1" dirty="0" smtClean="0">
                <a:sym typeface="Symbol"/>
              </a:rPr>
              <a:t> </a:t>
            </a:r>
            <a:r>
              <a:rPr lang="en-US" sz="3200" i="1" dirty="0" smtClean="0"/>
              <a:t> </a:t>
            </a:r>
            <a:r>
              <a:rPr lang="en-US" sz="3200" dirty="0" smtClean="0"/>
              <a:t>::= …</a:t>
            </a:r>
          </a:p>
          <a:p>
            <a:pPr>
              <a:buNone/>
            </a:pPr>
            <a:r>
              <a:rPr lang="en-US" sz="3200" dirty="0" smtClean="0"/>
              <a:t>		|	</a:t>
            </a:r>
            <a:r>
              <a:rPr lang="en-US" sz="3200" dirty="0" smtClean="0">
                <a:sym typeface="Symbol"/>
              </a:rPr>
              <a:t> x . </a:t>
            </a:r>
            <a:r>
              <a:rPr lang="en-US" sz="3200" i="1" dirty="0" smtClean="0">
                <a:sym typeface="Symbol"/>
              </a:rPr>
              <a:t>		universal quant.</a:t>
            </a:r>
          </a:p>
          <a:p>
            <a:pPr>
              <a:buNone/>
            </a:pPr>
            <a:r>
              <a:rPr lang="en-US" sz="3200" i="1" dirty="0" smtClean="0">
                <a:sym typeface="Symbol"/>
              </a:rPr>
              <a:t>		| 	</a:t>
            </a:r>
            <a:r>
              <a:rPr lang="en-US" sz="3200" dirty="0" smtClean="0">
                <a:sym typeface="Symbol"/>
              </a:rPr>
              <a:t> </a:t>
            </a:r>
            <a:r>
              <a:rPr lang="en-US" sz="3200" i="1" dirty="0" smtClean="0">
                <a:sym typeface="Symbol"/>
              </a:rPr>
              <a:t>x . 		existential quant.</a:t>
            </a:r>
          </a:p>
          <a:p>
            <a:pPr>
              <a:buNone/>
            </a:pPr>
            <a:endParaRPr lang="en-US" sz="3200" i="1" dirty="0" smtClean="0">
              <a:sym typeface="Symbol"/>
            </a:endParaRPr>
          </a:p>
          <a:p>
            <a:pPr>
              <a:buFont typeface="Arial" pitchFamily="34" charset="0"/>
              <a:buChar char="•"/>
            </a:pPr>
            <a:r>
              <a:rPr lang="en-US" sz="3200" i="1" dirty="0" smtClean="0">
                <a:solidFill>
                  <a:srgbClr val="FF0000"/>
                </a:solidFill>
              </a:rPr>
              <a:t>Free</a:t>
            </a:r>
            <a:r>
              <a:rPr lang="en-US" sz="3200" i="1" dirty="0" smtClean="0"/>
              <a:t> </a:t>
            </a:r>
            <a:r>
              <a:rPr lang="en-US" sz="3200" dirty="0" smtClean="0"/>
              <a:t>(occurrences) of </a:t>
            </a:r>
            <a:r>
              <a:rPr lang="en-US" sz="3200" i="1" dirty="0" smtClean="0"/>
              <a:t>variables </a:t>
            </a:r>
            <a:r>
              <a:rPr lang="en-US" sz="3200" dirty="0" smtClean="0"/>
              <a:t>in a formula are theose not bound by a quantifier.</a:t>
            </a:r>
          </a:p>
          <a:p>
            <a:pPr>
              <a:buFont typeface="Arial" pitchFamily="34" charset="0"/>
              <a:buChar char="•"/>
            </a:pPr>
            <a:r>
              <a:rPr lang="en-US" sz="3200" i="1" dirty="0" smtClean="0"/>
              <a:t>A </a:t>
            </a:r>
            <a:r>
              <a:rPr lang="en-US" sz="3200" i="1" dirty="0" smtClean="0">
                <a:solidFill>
                  <a:srgbClr val="FF0000"/>
                </a:solidFill>
              </a:rPr>
              <a:t>sentence</a:t>
            </a:r>
            <a:r>
              <a:rPr lang="en-US" sz="3200" i="1" dirty="0" smtClean="0"/>
              <a:t> </a:t>
            </a:r>
            <a:r>
              <a:rPr lang="en-US" sz="3200" dirty="0" smtClean="0"/>
              <a:t>is a first-order formula with no free variables.</a:t>
            </a:r>
          </a:p>
          <a:p>
            <a:pPr>
              <a:buNone/>
            </a:pPr>
            <a:endParaRPr lang="en-US" dirty="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Theories</a:t>
            </a:r>
            <a:endParaRPr lang="en-US" dirty="0"/>
          </a:p>
        </p:txBody>
      </p:sp>
      <p:sp>
        <p:nvSpPr>
          <p:cNvPr id="3" name="Content Placeholder 2"/>
          <p:cNvSpPr>
            <a:spLocks noGrp="1"/>
          </p:cNvSpPr>
          <p:nvPr>
            <p:ph idx="1"/>
          </p:nvPr>
        </p:nvSpPr>
        <p:spPr>
          <a:xfrm>
            <a:off x="381000" y="1412875"/>
            <a:ext cx="8382000" cy="5121402"/>
          </a:xfrm>
        </p:spPr>
        <p:txBody>
          <a:bodyPr/>
          <a:lstStyle/>
          <a:p>
            <a:r>
              <a:rPr lang="en-US" sz="2800" dirty="0" smtClean="0"/>
              <a:t>A (first-order) </a:t>
            </a:r>
            <a:r>
              <a:rPr lang="en-US" sz="2800" i="1" dirty="0" smtClean="0"/>
              <a:t>theory T (over signature </a:t>
            </a:r>
            <a:r>
              <a:rPr lang="en-US" sz="2800" i="1" dirty="0" smtClean="0">
                <a:sym typeface="Symbol"/>
              </a:rPr>
              <a:t>) is a set of (deductively closed) sentenes (over  and V)</a:t>
            </a:r>
          </a:p>
          <a:p>
            <a:endParaRPr lang="en-US" sz="2800" i="1" dirty="0" smtClean="0">
              <a:sym typeface="Symbol"/>
            </a:endParaRPr>
          </a:p>
          <a:p>
            <a:r>
              <a:rPr lang="en-US" sz="2800" dirty="0" smtClean="0">
                <a:sym typeface="Symbol"/>
              </a:rPr>
              <a:t>Let </a:t>
            </a:r>
            <a:r>
              <a:rPr lang="en-US" sz="2800" i="1" dirty="0" smtClean="0">
                <a:sym typeface="Symbol"/>
              </a:rPr>
              <a:t>DC</a:t>
            </a:r>
            <a:r>
              <a:rPr lang="en-US" sz="2800" dirty="0" smtClean="0">
                <a:sym typeface="Symbol"/>
              </a:rPr>
              <a:t>() be the deductive closure of a set of sentences .</a:t>
            </a:r>
          </a:p>
          <a:p>
            <a:pPr lvl="1"/>
            <a:r>
              <a:rPr lang="en-US" sz="2400" dirty="0" smtClean="0">
                <a:sym typeface="Symbol"/>
              </a:rPr>
              <a:t>For every theory T, </a:t>
            </a:r>
            <a:r>
              <a:rPr lang="en-US" sz="2400" i="1" dirty="0" smtClean="0">
                <a:sym typeface="Symbol"/>
              </a:rPr>
              <a:t>DC</a:t>
            </a:r>
            <a:r>
              <a:rPr lang="en-US" sz="2400" dirty="0" smtClean="0">
                <a:sym typeface="Symbol"/>
              </a:rPr>
              <a:t>(T) = T</a:t>
            </a:r>
          </a:p>
          <a:p>
            <a:pPr lvl="1"/>
            <a:endParaRPr lang="en-US" sz="2400" dirty="0" smtClean="0">
              <a:sym typeface="Symbol"/>
            </a:endParaRPr>
          </a:p>
          <a:p>
            <a:r>
              <a:rPr lang="en-US" sz="2800" dirty="0" smtClean="0">
                <a:sym typeface="Symbol"/>
              </a:rPr>
              <a:t>A theory T is </a:t>
            </a:r>
            <a:r>
              <a:rPr lang="en-US" sz="2800" i="1" dirty="0" smtClean="0">
                <a:sym typeface="Symbol"/>
              </a:rPr>
              <a:t>constistent </a:t>
            </a:r>
            <a:r>
              <a:rPr lang="en-US" sz="2800" dirty="0" smtClean="0">
                <a:sym typeface="Symbol"/>
              </a:rPr>
              <a:t>if </a:t>
            </a:r>
            <a:r>
              <a:rPr lang="en-US" sz="2800" i="1" dirty="0" smtClean="0">
                <a:sym typeface="Symbol"/>
              </a:rPr>
              <a:t>false  T</a:t>
            </a:r>
          </a:p>
          <a:p>
            <a:endParaRPr lang="en-US" sz="2800" i="1" dirty="0" smtClean="0">
              <a:sym typeface="Symbol"/>
            </a:endParaRPr>
          </a:p>
          <a:p>
            <a:r>
              <a:rPr lang="en-US" sz="2800" dirty="0" smtClean="0">
                <a:sym typeface="Symbol"/>
              </a:rPr>
              <a:t>We can view a (first-order) theory </a:t>
            </a:r>
            <a:r>
              <a:rPr lang="en-US" sz="2800" i="1" dirty="0" smtClean="0">
                <a:sym typeface="Symbol"/>
              </a:rPr>
              <a:t>T </a:t>
            </a:r>
            <a:r>
              <a:rPr lang="en-US" sz="2800" dirty="0" smtClean="0">
                <a:sym typeface="Symbol"/>
              </a:rPr>
              <a:t>as the class of all </a:t>
            </a:r>
            <a:r>
              <a:rPr lang="en-US" sz="2800" i="1" dirty="0" smtClean="0">
                <a:sym typeface="Symbol"/>
              </a:rPr>
              <a:t>models </a:t>
            </a:r>
            <a:r>
              <a:rPr lang="en-US" sz="2800" dirty="0" smtClean="0">
                <a:sym typeface="Symbol"/>
              </a:rPr>
              <a:t>of </a:t>
            </a:r>
            <a:r>
              <a:rPr lang="en-US" sz="2800" i="1" dirty="0" smtClean="0">
                <a:sym typeface="Symbol"/>
              </a:rPr>
              <a:t>T </a:t>
            </a:r>
            <a:r>
              <a:rPr lang="en-US" sz="2800" dirty="0" smtClean="0">
                <a:sym typeface="Symbol"/>
              </a:rPr>
              <a:t>(due to completeness of first-order logic). </a:t>
            </a:r>
            <a:endParaRPr lang="en-US" sz="2800" dirty="0"/>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SR_PPT template_07_light">
  <a:themeElements>
    <a:clrScheme name="MSR 2007">
      <a:dk1>
        <a:srgbClr val="000000"/>
      </a:dk1>
      <a:lt1>
        <a:srgbClr val="FFFFFF"/>
      </a:lt1>
      <a:dk2>
        <a:srgbClr val="3F3F3F"/>
      </a:dk2>
      <a:lt2>
        <a:srgbClr val="FFFFFF"/>
      </a:lt2>
      <a:accent1>
        <a:srgbClr val="FFDF79"/>
      </a:accent1>
      <a:accent2>
        <a:srgbClr val="5782B5"/>
      </a:accent2>
      <a:accent3>
        <a:srgbClr val="E28A54"/>
      </a:accent3>
      <a:accent4>
        <a:srgbClr val="94D850"/>
      </a:accent4>
      <a:accent5>
        <a:srgbClr val="FFA94B"/>
      </a:accent5>
      <a:accent6>
        <a:srgbClr val="9047B9"/>
      </a:accent6>
      <a:hlink>
        <a:srgbClr val="009ED6"/>
      </a:hlink>
      <a:folHlink>
        <a:srgbClr val="DDD819"/>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none" rtlCol="0">
        <a:spAutoFit/>
      </a:bodyPr>
      <a:lstStyle>
        <a:defPPr>
          <a:defRPr dirty="0" err="1" smtClean="0">
            <a:solidFill>
              <a:schemeClr val="bg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E3074916C7A05429E3860C96E939D68" ma:contentTypeVersion="3" ma:contentTypeDescription="Create a new document." ma:contentTypeScope="" ma:versionID="2f9d0a3e4dab1dbcfa92ef49294c9fd6">
  <xsd:schema xmlns:xsd="http://www.w3.org/2001/XMLSchema" xmlns:p="http://schemas.microsoft.com/office/2006/metadata/properties" targetNamespace="http://schemas.microsoft.com/office/2006/metadata/properties" ma:root="true" ma:fieldsID="1767b50499e116a953c72fb09f4df49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D9F50A16-2F0A-48CD-98C8-4E4AE3627974}">
  <ds:schemaRefs>
    <ds:schemaRef ds:uri="http://schemas.microsoft.com/office/2006/metadata/properties"/>
  </ds:schemaRefs>
</ds:datastoreItem>
</file>

<file path=customXml/itemProps2.xml><?xml version="1.0" encoding="utf-8"?>
<ds:datastoreItem xmlns:ds="http://schemas.openxmlformats.org/officeDocument/2006/customXml" ds:itemID="{E7F898CC-13F8-471E-88EA-EFAA80FECF4A}">
  <ds:schemaRefs>
    <ds:schemaRef ds:uri="http://schemas.microsoft.com/sharepoint/v3/contenttype/forms"/>
  </ds:schemaRefs>
</ds:datastoreItem>
</file>

<file path=customXml/itemProps3.xml><?xml version="1.0" encoding="utf-8"?>
<ds:datastoreItem xmlns:ds="http://schemas.openxmlformats.org/officeDocument/2006/customXml" ds:itemID="{C609024F-16CA-4CA6-95A1-D32F69EDB8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MSR_PPT template_07_light</Template>
  <TotalTime>6919</TotalTime>
  <Words>1224</Words>
  <Application>Microsoft Office PowerPoint</Application>
  <PresentationFormat>On-screen Show (4:3)</PresentationFormat>
  <Paragraphs>309</Paragraphs>
  <Slides>43</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45" baseType="lpstr">
      <vt:lpstr>MSR_PPT template_07_light</vt:lpstr>
      <vt:lpstr>Equation</vt:lpstr>
      <vt:lpstr>Slide 1</vt:lpstr>
      <vt:lpstr>Slide 2</vt:lpstr>
      <vt:lpstr>Language of logic - summary</vt:lpstr>
      <vt:lpstr>Language: Signatures</vt:lpstr>
      <vt:lpstr>Language: Terms</vt:lpstr>
      <vt:lpstr>Language: Atomic Formulas</vt:lpstr>
      <vt:lpstr>Language: Quantifier free formulas</vt:lpstr>
      <vt:lpstr>Language: Formulas</vt:lpstr>
      <vt:lpstr>Theories</vt:lpstr>
      <vt:lpstr>Models (Semantics)</vt:lpstr>
      <vt:lpstr>T-Satisfiability </vt:lpstr>
      <vt:lpstr>T-Validity</vt:lpstr>
      <vt:lpstr>Checking validity</vt:lpstr>
      <vt:lpstr>Checking Validity – the morale</vt:lpstr>
      <vt:lpstr>Clauses – CNF conversion</vt:lpstr>
      <vt:lpstr>Clauses – CNF conversion</vt:lpstr>
      <vt:lpstr>Clauses – CNF conversion</vt:lpstr>
      <vt:lpstr>Clauses - CNF</vt:lpstr>
      <vt:lpstr>Slide 19</vt:lpstr>
      <vt:lpstr>DPLL - classique</vt:lpstr>
      <vt:lpstr>Modern DPLL – as transitions</vt:lpstr>
      <vt:lpstr>Modern DPLL – as transitions</vt:lpstr>
      <vt:lpstr>Slide 23</vt:lpstr>
      <vt:lpstr> DPLL(E)</vt:lpstr>
      <vt:lpstr>E - conflicts</vt:lpstr>
      <vt:lpstr>E - conflicts</vt:lpstr>
      <vt:lpstr>Slide 27</vt:lpstr>
      <vt:lpstr>Approaches to linear arithmetic</vt:lpstr>
      <vt:lpstr>Slide 29</vt:lpstr>
      <vt:lpstr>Nelson-Oppen procedure</vt:lpstr>
      <vt:lpstr>NO – reduced guessing</vt:lpstr>
      <vt:lpstr>Model-based combination</vt:lpstr>
      <vt:lpstr>Model-based combination</vt:lpstr>
      <vt:lpstr>Slide 34</vt:lpstr>
      <vt:lpstr>Theory of arrays</vt:lpstr>
      <vt:lpstr>Decision procedures for arrays</vt:lpstr>
      <vt:lpstr>Slide 37</vt:lpstr>
      <vt:lpstr>DPLL(QT) – cute quantifiers</vt:lpstr>
      <vt:lpstr>DPLL(QT) </vt:lpstr>
      <vt:lpstr>DPLL(QT)</vt:lpstr>
      <vt:lpstr>DPLL(QT)</vt:lpstr>
      <vt:lpstr>DPLL(QT)  with E-matching</vt:lpstr>
      <vt:lpstr>DPLL(QT)  with E-matching</vt:lpstr>
    </vt:vector>
  </TitlesOfParts>
  <Manager>&lt;Content Manager Name Here&gt;</Manager>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subject>Name of Event</dc:subject>
  <dc:creator>Colleen Nelson</dc:creator>
  <dc:description>Template: Mark Johnson, Silver Fox Productions Inc.
Formatting:
Event Date:
Event Location:
Audience:</dc:description>
  <cp:lastModifiedBy>Nikolaj Bjorner</cp:lastModifiedBy>
  <cp:revision>297</cp:revision>
  <dcterms:created xsi:type="dcterms:W3CDTF">2007-07-26T21:26:45Z</dcterms:created>
  <dcterms:modified xsi:type="dcterms:W3CDTF">2008-08-04T17:50:21Z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0x0101006E3074916C7A05429E3860C96E939D68</vt:lpwstr>
  </property>
</Properties>
</file>