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4"/>
  </p:sldMasterIdLst>
  <p:notesMasterIdLst>
    <p:notesMasterId r:id="rId44"/>
  </p:notesMasterIdLst>
  <p:handoutMasterIdLst>
    <p:handoutMasterId r:id="rId45"/>
  </p:handoutMasterIdLst>
  <p:sldIdLst>
    <p:sldId id="257" r:id="rId5"/>
    <p:sldId id="284" r:id="rId6"/>
    <p:sldId id="286" r:id="rId7"/>
    <p:sldId id="285" r:id="rId8"/>
    <p:sldId id="310" r:id="rId9"/>
    <p:sldId id="321" r:id="rId10"/>
    <p:sldId id="287" r:id="rId11"/>
    <p:sldId id="288" r:id="rId12"/>
    <p:sldId id="289" r:id="rId13"/>
    <p:sldId id="290" r:id="rId14"/>
    <p:sldId id="291" r:id="rId15"/>
    <p:sldId id="292" r:id="rId16"/>
    <p:sldId id="293" r:id="rId17"/>
    <p:sldId id="294" r:id="rId18"/>
    <p:sldId id="295" r:id="rId19"/>
    <p:sldId id="296" r:id="rId20"/>
    <p:sldId id="308" r:id="rId21"/>
    <p:sldId id="311" r:id="rId22"/>
    <p:sldId id="312" r:id="rId23"/>
    <p:sldId id="319" r:id="rId24"/>
    <p:sldId id="313" r:id="rId25"/>
    <p:sldId id="320" r:id="rId26"/>
    <p:sldId id="298" r:id="rId27"/>
    <p:sldId id="299" r:id="rId28"/>
    <p:sldId id="300" r:id="rId29"/>
    <p:sldId id="307" r:id="rId30"/>
    <p:sldId id="301" r:id="rId31"/>
    <p:sldId id="302" r:id="rId32"/>
    <p:sldId id="303" r:id="rId33"/>
    <p:sldId id="304" r:id="rId34"/>
    <p:sldId id="305" r:id="rId35"/>
    <p:sldId id="306" r:id="rId36"/>
    <p:sldId id="316" r:id="rId37"/>
    <p:sldId id="317" r:id="rId38"/>
    <p:sldId id="322" r:id="rId39"/>
    <p:sldId id="323" r:id="rId40"/>
    <p:sldId id="324" r:id="rId41"/>
    <p:sldId id="318" r:id="rId42"/>
    <p:sldId id="271" r:id="rId43"/>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7DF3"/>
    <a:srgbClr val="C9C9C9"/>
    <a:srgbClr val="FFCD2D"/>
    <a:srgbClr val="F1C283"/>
    <a:srgbClr val="CE7E5A"/>
    <a:srgbClr val="CF6A3D"/>
    <a:srgbClr val="9C42E6"/>
    <a:srgbClr val="D1943B"/>
    <a:srgbClr val="F8F57B"/>
    <a:srgbClr val="D5B95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611" autoAdjust="0"/>
    <p:restoredTop sz="94689" autoAdjust="0"/>
  </p:normalViewPr>
  <p:slideViewPr>
    <p:cSldViewPr snapToGrid="0">
      <p:cViewPr varScale="1">
        <p:scale>
          <a:sx n="64" d="100"/>
          <a:sy n="64" d="100"/>
        </p:scale>
        <p:origin x="-666" y="-90"/>
      </p:cViewPr>
      <p:guideLst>
        <p:guide orient="horz" pos="146"/>
        <p:guide orient="horz" pos="889"/>
        <p:guide orient="horz" pos="1490"/>
        <p:guide orient="horz"/>
        <p:guide orient="horz" pos="1200"/>
        <p:guide orient="horz" pos="2737"/>
        <p:guide pos="2880"/>
        <p:guide pos="250"/>
        <p:guide pos="455"/>
        <p:guide pos="5520"/>
        <p:guide pos="863"/>
        <p:guide pos="5299"/>
      </p:guideLst>
    </p:cSldViewPr>
  </p:slideViewPr>
  <p:outlineViewPr>
    <p:cViewPr>
      <p:scale>
        <a:sx n="33" d="100"/>
        <a:sy n="33" d="100"/>
      </p:scale>
      <p:origin x="45" y="21853"/>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88" d="100"/>
          <a:sy n="88" d="100"/>
        </p:scale>
        <p:origin x="-3179" y="-8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pPr/>
              <a:t>12/3/2007</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FBCD4-166E-446F-AF18-7D4A0CF9AEF6}" type="datetimeFigureOut">
              <a:rPr lang="en-US" smtClean="0"/>
              <a:pPr/>
              <a:t>12/3/2007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12/3/2007 10:44 AM</a:t>
            </a:fld>
            <a:endParaRPr lang="en-US"/>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25599434-9626-4B98-875E-69B9AB81C766}" type="slidenum">
              <a:rPr lang="en-US"/>
              <a:pPr/>
              <a:t>9</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r>
              <a:rPr lang="en-US" smtClean="0"/>
              <a:t>Every month, MS publishes a list of critical security updates and each item on that list has a price tag typically in the order of millions of dollars…</a:t>
            </a:r>
          </a:p>
          <a:p>
            <a:endParaRPr lang="en-US" smtClean="0"/>
          </a:p>
          <a:p>
            <a:r>
              <a:rPr lang="en-US" smtClean="0"/>
              <a:t>Security means much more than just finding security bugs, but finding those bugs is an important part of it.</a:t>
            </a:r>
          </a:p>
          <a:p>
            <a:r>
              <a:rPr lang="en-US" smtClean="0"/>
              <a:t>IE parses dozens of file formats…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05195035-48ED-492A-8922-035B73E85EE1}" type="slidenum">
              <a:rPr lang="en-US"/>
              <a:pPr/>
              <a:t>11</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21F802BF-A970-4925-9A8E-0A03C673B1E9}" type="slidenum">
              <a:rPr lang="en-US"/>
              <a:pPr/>
              <a:t>14</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endParaRPr lang="en-US" dirty="0" smtClean="0"/>
          </a:p>
          <a:p>
            <a:endParaRPr lang="en-US" dirty="0" smtClean="0"/>
          </a:p>
          <a:p>
            <a:r>
              <a:rPr lang="en-US" dirty="0" smtClean="0"/>
              <a:t>[Vigilante: given an execution trace where an attack is observed, Vigilante attempts to generate alternative executions traces witnessing the same attack; and then blocks all these inputs.]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5F742F21-5A29-4A7B-A147-53253EFDA81E}" type="slidenum">
              <a:rPr lang="en-US"/>
              <a:pPr/>
              <a:t>15</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r>
              <a:rPr lang="en-US" smtClean="0"/>
              <a:t>SAGE was released internally to a few groups about 2 months ago.</a:t>
            </a:r>
          </a:p>
          <a:p>
            <a:r>
              <a:rPr lang="en-US" smtClean="0"/>
              <a:t>The initial feedback is very positive. SAGE has already been able to find more than 25 security bugs</a:t>
            </a:r>
          </a:p>
          <a:p>
            <a:r>
              <a:rPr lang="en-US" smtClean="0"/>
              <a:t>In various apps (most missed by blackbox fuzzers).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12/3/2007 10:44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2313" y="1905000"/>
            <a:ext cx="7690115"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rgbClr val="0085C0"/>
                    </a:gs>
                    <a:gs pos="68000">
                      <a:srgbClr val="0070C0"/>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22312" y="4344458"/>
            <a:ext cx="7690116" cy="473207"/>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2777" rtl="0" eaLnBrk="0" fontAlgn="base" hangingPunct="0">
              <a:lnSpc>
                <a:spcPct val="90000"/>
              </a:lnSpc>
              <a:spcBef>
                <a:spcPct val="0"/>
              </a:spcBef>
              <a:spcAft>
                <a:spcPct val="0"/>
              </a:spcAft>
              <a:buClr>
                <a:schemeClr val="tx2"/>
              </a:buClr>
              <a:buSzPct val="95000"/>
              <a:buFont typeface="Wingdings" pitchFamily="2" charset="2"/>
              <a:buNone/>
              <a:defRPr lang="en-US" sz="34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5" descr="top_banner.png"/>
          <p:cNvPicPr>
            <a:picLocks noChangeAspect="1"/>
          </p:cNvPicPr>
          <p:nvPr userDrawn="1"/>
        </p:nvPicPr>
        <p:blipFill>
          <a:blip r:embed="rId2"/>
          <a:stretch>
            <a:fillRect/>
          </a:stretch>
        </p:blipFill>
        <p:spPr>
          <a:xfrm>
            <a:off x="571" y="0"/>
            <a:ext cx="9142858" cy="1031746"/>
          </a:xfrm>
          <a:prstGeom prst="rect">
            <a:avLst/>
          </a:prstGeom>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userDrawn="1"/>
        </p:nvSpPr>
        <p:spPr>
          <a:xfrm>
            <a:off x="920226" y="2365376"/>
            <a:ext cx="7303549" cy="1000274"/>
          </a:xfrm>
          <a:prstGeom prst="rect">
            <a:avLst/>
          </a:prstGeom>
          <a:noFill/>
        </p:spPr>
        <p:txBody>
          <a:bodyPr wrap="none" lIns="76197" tIns="38098" rIns="76197" bIns="38098" rtlCol="0">
            <a:spAutoFit/>
          </a:bodyPr>
          <a:lstStyle/>
          <a:p>
            <a:r>
              <a:rPr lang="en-US" sz="6000" baseline="0" dirty="0" smtClean="0">
                <a:solidFill>
                  <a:schemeClr val="bg1"/>
                </a:solidFill>
              </a:rPr>
              <a:t>WALK-IN GOES HERE</a:t>
            </a:r>
            <a:endParaRPr lang="en-US" sz="6000" dirty="0">
              <a:solidFill>
                <a:schemeClr val="bg1"/>
              </a:solidFill>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ChangeArrowheads="1"/>
          </p:cNvSpPr>
          <p:nvPr>
            <p:ph type="dt" sz="half" idx="10"/>
          </p:nvPr>
        </p:nvSpPr>
        <p:spPr>
          <a:xfrm>
            <a:off x="457200" y="6356350"/>
            <a:ext cx="2133600" cy="365125"/>
          </a:xfrm>
          <a:prstGeom prst="rect">
            <a:avLst/>
          </a:prstGeom>
          <a:ln/>
        </p:spPr>
        <p:txBody>
          <a:bodyPr/>
          <a:lstStyle>
            <a:lvl1pPr>
              <a:defRPr/>
            </a:lvl1pPr>
          </a:lstStyle>
          <a:p>
            <a:endParaRPr lang="en-US"/>
          </a:p>
        </p:txBody>
      </p:sp>
      <p:sp>
        <p:nvSpPr>
          <p:cNvPr id="5" name="Rectangle 4"/>
          <p:cNvSpPr>
            <a:spLocks noGrp="1" noChangeArrowheads="1"/>
          </p:cNvSpPr>
          <p:nvPr>
            <p:ph type="ftr" sz="quarter" idx="11"/>
          </p:nvPr>
        </p:nvSpPr>
        <p:spPr>
          <a:ln/>
        </p:spPr>
        <p:txBody>
          <a:bodyPr/>
          <a:lstStyle>
            <a:lvl1pPr>
              <a:defRPr/>
            </a:lvl1pPr>
          </a:lstStyle>
          <a:p>
            <a:endParaRPr lang="en-US"/>
          </a:p>
        </p:txBody>
      </p:sp>
      <p:sp>
        <p:nvSpPr>
          <p:cNvPr id="6" name="Slide Number Placeholder 5"/>
          <p:cNvSpPr>
            <a:spLocks noGrp="1" noChangeArrowheads="1"/>
          </p:cNvSpPr>
          <p:nvPr>
            <p:ph type="sldNum" sz="quarter" idx="12"/>
          </p:nvPr>
        </p:nvSpPr>
        <p:spPr>
          <a:xfrm>
            <a:off x="6553200" y="6356350"/>
            <a:ext cx="2133600" cy="365125"/>
          </a:xfrm>
          <a:prstGeom prst="rect">
            <a:avLst/>
          </a:prstGeom>
        </p:spPr>
        <p:txBody>
          <a:bodyPr/>
          <a:lstStyle>
            <a:lvl1pPr>
              <a:defRPr/>
            </a:lvl1pPr>
          </a:lstStyle>
          <a:p>
            <a:fld id="{E15894C2-CFDA-4C04-930E-514B4DAFB65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tx1"/>
        </a:solidFill>
        <a:effectLst/>
      </p:bgPr>
    </p:bg>
    <p:spTree>
      <p:nvGrpSpPr>
        <p:cNvPr id="1" name=""/>
        <p:cNvGrpSpPr/>
        <p:nvPr/>
      </p:nvGrpSpPr>
      <p:grpSpPr>
        <a:xfrm>
          <a:off x="0" y="0"/>
          <a:ext cx="0" cy="0"/>
          <a:chOff x="0" y="0"/>
          <a:chExt cx="0" cy="0"/>
        </a:xfrm>
      </p:grpSpPr>
      <p:pic>
        <p:nvPicPr>
          <p:cNvPr id="5" name="Picture 4" descr="top_banner.png"/>
          <p:cNvPicPr>
            <a:picLocks noChangeAspect="1"/>
          </p:cNvPicPr>
          <p:nvPr userDrawn="1"/>
        </p:nvPicPr>
        <p:blipFill>
          <a:blip r:embed="rId2"/>
          <a:stretch>
            <a:fillRect/>
          </a:stretch>
        </p:blipFill>
        <p:spPr>
          <a:xfrm>
            <a:off x="0" y="0"/>
            <a:ext cx="9142858" cy="1031746"/>
          </a:xfrm>
          <a:prstGeom prst="rect">
            <a:avLst/>
          </a:prstGeom>
        </p:spPr>
      </p:pic>
      <p:sp>
        <p:nvSpPr>
          <p:cNvPr id="2" name="Title 1"/>
          <p:cNvSpPr>
            <a:spLocks noGrp="1"/>
          </p:cNvSpPr>
          <p:nvPr>
            <p:ph type="ctrTitle"/>
          </p:nvPr>
        </p:nvSpPr>
        <p:spPr>
          <a:xfrm>
            <a:off x="722313" y="2365375"/>
            <a:ext cx="7690115" cy="750205"/>
          </a:xfrm>
          <a:noFill/>
          <a:ln w="9525">
            <a:noFill/>
            <a:miter lim="800000"/>
            <a:headEnd/>
            <a:tailEnd/>
          </a:ln>
        </p:spPr>
        <p:txBody>
          <a:bodyPr vert="horz" wrap="square" lIns="0" tIns="0" rIns="0" bIns="0" numCol="1" rtlCol="0"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kern="1200" cap="none" spc="-300" dirty="0">
                <a:ln w="3175">
                  <a:noFill/>
                </a:ln>
                <a:gradFill flip="none" rotWithShape="1">
                  <a:gsLst>
                    <a:gs pos="28000">
                      <a:srgbClr val="0085C0"/>
                    </a:gs>
                    <a:gs pos="68000">
                      <a:srgbClr val="0070C0"/>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22313" y="4344458"/>
            <a:ext cx="7043208" cy="473207"/>
          </a:xfrm>
          <a:noFill/>
          <a:ln w="9525">
            <a:noFill/>
            <a:miter lim="800000"/>
            <a:headEnd/>
            <a:tailEnd/>
          </a:ln>
        </p:spPr>
        <p:txBody>
          <a:bodyPr vert="horz" wrap="square" lIns="0" tIns="0" rIns="0" bIns="0" numCol="1" rtlCol="0" anchor="b" anchorCtr="0" compatLnSpc="1">
            <a:prstTxWarp prst="textNoShape">
              <a:avLst/>
            </a:prstTxWarp>
            <a:spAutoFit/>
          </a:bodyPr>
          <a:lstStyle>
            <a:lvl1pPr marL="0" indent="0" algn="l" defTabSz="912777" rtl="0" eaLnBrk="0" fontAlgn="base" latinLnBrk="0" hangingPunct="0">
              <a:lnSpc>
                <a:spcPct val="90000"/>
              </a:lnSpc>
              <a:spcBef>
                <a:spcPct val="0"/>
              </a:spcBef>
              <a:spcAft>
                <a:spcPct val="0"/>
              </a:spcAft>
              <a:buClr>
                <a:schemeClr val="tx2"/>
              </a:buClr>
              <a:buSzPct val="95000"/>
              <a:buFont typeface="Wingdings" pitchFamily="2" charset="2"/>
              <a:buNone/>
              <a:defRPr lang="en-US" sz="3400" kern="12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369219" y="950651"/>
            <a:ext cx="7043208" cy="1384994"/>
          </a:xfrm>
          <a:effectLst/>
        </p:spPr>
        <p:txBody>
          <a:bodyPr anchor="b">
            <a:scene3d>
              <a:camera prst="orthographicFront"/>
              <a:lightRig rig="flat" dir="t"/>
            </a:scene3d>
            <a:sp3d>
              <a:bevelT h="19050"/>
              <a:contourClr>
                <a:srgbClr val="F4A234"/>
              </a:contourClr>
            </a:sp3d>
          </a:bodyPr>
          <a:lstStyle>
            <a:lvl1pPr marL="0" indent="0" algn="r">
              <a:buFont typeface="Arial" pitchFamily="34" charset="0"/>
              <a:buNone/>
              <a:defRPr kumimoji="0" lang="en-US" sz="10000" b="1" i="1" u="none" strike="noStrike" kern="1200" cap="none" spc="-642" normalizeH="0" baseline="0" noProof="0" dirty="0" smtClean="0">
                <a:ln w="11430"/>
                <a:solidFill>
                  <a:schemeClr val="accent5"/>
                </a:solidFill>
                <a:effectLst>
                  <a:outerShdw blurRad="50800" dist="38100" dir="2700000" algn="tl" rotWithShape="0">
                    <a:prstClr val="black">
                      <a:alpha val="57000"/>
                    </a:prstClr>
                  </a:outerShdw>
                </a:effectLst>
                <a:uLnTx/>
                <a:uFillTx/>
                <a:latin typeface="Segoe" pitchFamily="34" charset="0"/>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pic>
        <p:nvPicPr>
          <p:cNvPr id="1026" name="Picture 2" descr="C:\Program Files\Microsoft Resource DVD Artwork\DVD_ART\Artwork_Imagery\Shapes and Graphics\Bullets\Blue GEL .png"/>
          <p:cNvPicPr>
            <a:picLocks noChangeAspect="1" noChangeArrowheads="1"/>
          </p:cNvPicPr>
          <p:nvPr userDrawn="1"/>
        </p:nvPicPr>
        <p:blipFill>
          <a:blip r:embed="rId2"/>
          <a:srcRect/>
          <a:stretch>
            <a:fillRect/>
          </a:stretch>
        </p:blipFill>
        <p:spPr bwMode="auto">
          <a:xfrm>
            <a:off x="8826500" y="-317500"/>
            <a:ext cx="317500" cy="317500"/>
          </a:xfrm>
          <a:prstGeom prst="rect">
            <a:avLst/>
          </a:prstGeom>
          <a:noFill/>
        </p:spPr>
      </p:pic>
      <p:sp>
        <p:nvSpPr>
          <p:cNvPr id="5"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3"/>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p>
            <a:r>
              <a:rPr lang="en-US" smtClean="0"/>
              <a:t>&lt;footer text&gt;</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_w/o Logo">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p:txBody>
          <a:bodyPr/>
          <a:lstStyle/>
          <a:p>
            <a:r>
              <a:rPr lang="en-US" smtClean="0"/>
              <a:t>&lt;footer text&gt;</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3" descr="S:\ResourceDVD\Clip_Installer\DVD_ART\BoxShots_Logos\Microsoft Research\Microsoft Research b.png"/>
          <p:cNvPicPr>
            <a:picLocks noChangeAspect="1" noChangeArrowheads="1"/>
          </p:cNvPicPr>
          <p:nvPr userDrawn="1"/>
        </p:nvPicPr>
        <p:blipFill>
          <a:blip r:embed="rId2"/>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p>
            <a:r>
              <a:rPr lang="en-US" smtClean="0"/>
              <a:t>&lt;footer text&gt;</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2"/>
          <a:srcRect/>
          <a:stretch>
            <a:fillRect/>
          </a:stretch>
        </p:blipFill>
        <p:spPr bwMode="auto">
          <a:xfrm>
            <a:off x="7452651" y="6247682"/>
            <a:ext cx="1399075" cy="389198"/>
          </a:xfrm>
          <a:prstGeom prst="rect">
            <a:avLst/>
          </a:prstGeom>
          <a:noFill/>
        </p:spPr>
      </p:pic>
      <p:sp>
        <p:nvSpPr>
          <p:cNvPr id="8" name="Footer Placeholder 7"/>
          <p:cNvSpPr>
            <a:spLocks noGrp="1"/>
          </p:cNvSpPr>
          <p:nvPr>
            <p:ph type="ftr" sz="quarter" idx="10"/>
          </p:nvPr>
        </p:nvSpPr>
        <p:spPr/>
        <p:txBody>
          <a:bodyPr/>
          <a:lstStyle/>
          <a:p>
            <a:r>
              <a:rPr lang="en-US" smtClean="0"/>
              <a:t>&lt;footer text&gt;</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r>
              <a:rPr lang="en-US" smtClean="0"/>
              <a:t>&lt;footer text&gt;</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_w/Top Banner">
    <p:bg>
      <p:bgPr>
        <a:solidFill>
          <a:schemeClr val="tx1"/>
        </a:solidFill>
        <a:effectLst/>
      </p:bgPr>
    </p:bg>
    <p:spTree>
      <p:nvGrpSpPr>
        <p:cNvPr id="1" name=""/>
        <p:cNvGrpSpPr/>
        <p:nvPr/>
      </p:nvGrpSpPr>
      <p:grpSpPr>
        <a:xfrm>
          <a:off x="0" y="0"/>
          <a:ext cx="0" cy="0"/>
          <a:chOff x="0" y="0"/>
          <a:chExt cx="0" cy="0"/>
        </a:xfrm>
      </p:grpSpPr>
      <p:pic>
        <p:nvPicPr>
          <p:cNvPr id="6" name="Picture 5" descr="top_banner.png"/>
          <p:cNvPicPr>
            <a:picLocks noChangeAspect="1"/>
          </p:cNvPicPr>
          <p:nvPr userDrawn="1"/>
        </p:nvPicPr>
        <p:blipFill>
          <a:blip r:embed="rId2"/>
          <a:stretch>
            <a:fillRect/>
          </a:stretch>
        </p:blipFill>
        <p:spPr>
          <a:xfrm>
            <a:off x="571" y="0"/>
            <a:ext cx="9142858" cy="1031746"/>
          </a:xfrm>
          <a:prstGeom prst="rect">
            <a:avLst/>
          </a:prstGeom>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7"/>
            <a:ext cx="8382000" cy="75020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210862"/>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ysClr val="windowText" lastClr="000000"/>
                </a:solidFill>
              </a:defRPr>
            </a:lvl1pPr>
          </a:lstStyle>
          <a:p>
            <a:r>
              <a:rPr lang="en-US" smtClean="0"/>
              <a:t>&lt;footer text&gt;</a:t>
            </a:r>
            <a:endParaRPr lang="en-US" dirty="0"/>
          </a:p>
        </p:txBody>
      </p:sp>
    </p:spTree>
  </p:cSld>
  <p:clrMap bg1="dk1" tx1="lt1" bg2="dk2" tx2="lt2" accent1="accent1" accent2="accent2" accent3="accent3" accent4="accent4" accent5="accent5" accent6="accent6" hlink="hlink" folHlink="folHlink"/>
  <p:sldLayoutIdLst>
    <p:sldLayoutId id="2147483681" r:id="rId1"/>
    <p:sldLayoutId id="2147483692" r:id="rId2"/>
    <p:sldLayoutId id="2147483683" r:id="rId3"/>
    <p:sldLayoutId id="2147483684" r:id="rId4"/>
    <p:sldLayoutId id="2147483685" r:id="rId5"/>
    <p:sldLayoutId id="2147483686" r:id="rId6"/>
    <p:sldLayoutId id="2147483687" r:id="rId7"/>
    <p:sldLayoutId id="2147483688" r:id="rId8"/>
    <p:sldLayoutId id="2147483693" r:id="rId9"/>
    <p:sldLayoutId id="2147483689" r:id="rId10"/>
    <p:sldLayoutId id="2147483690" r:id="rId11"/>
    <p:sldLayoutId id="2147483691" r:id="rId12"/>
    <p:sldLayoutId id="2147483694" r:id="rId13"/>
  </p:sldLayoutIdLst>
  <p:transition>
    <p:fade/>
  </p:transition>
  <p:hf sldNum="0" hdr="0" dt="0"/>
  <p:txStyles>
    <p:titleStyle>
      <a:lvl1pPr algn="l" defTabSz="912777" rtl="0" eaLnBrk="1" fontAlgn="base" latinLnBrk="0" hangingPunct="1">
        <a:lnSpc>
          <a:spcPct val="90000"/>
        </a:lnSpc>
        <a:spcBef>
          <a:spcPct val="0"/>
        </a:spcBef>
        <a:spcAft>
          <a:spcPct val="0"/>
        </a:spcAft>
        <a:buNone/>
        <a:defRPr lang="en-US" sz="5400" b="0" kern="120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384954" indent="-384954" algn="l" defTabSz="914363" rtl="0" eaLnBrk="1" latinLnBrk="0" hangingPunct="1">
        <a:lnSpc>
          <a:spcPct val="90000"/>
        </a:lnSpc>
        <a:spcBef>
          <a:spcPct val="20000"/>
        </a:spcBef>
        <a:buSzPct val="90000"/>
        <a:buFontTx/>
        <a:buBlip>
          <a:blip r:embed="rId16"/>
        </a:buBlip>
        <a:defRPr sz="3300" kern="1200">
          <a:solidFill>
            <a:schemeClr val="bg1"/>
          </a:solidFill>
          <a:latin typeface="+mn-lt"/>
          <a:ea typeface="+mn-ea"/>
          <a:cs typeface="+mn-cs"/>
        </a:defRPr>
      </a:lvl1pPr>
      <a:lvl2pPr marL="739481" indent="-362465" algn="l" defTabSz="914363" rtl="0" eaLnBrk="1" latinLnBrk="0" hangingPunct="1">
        <a:lnSpc>
          <a:spcPct val="90000"/>
        </a:lnSpc>
        <a:spcBef>
          <a:spcPct val="20000"/>
        </a:spcBef>
        <a:buSzPct val="90000"/>
        <a:buFontTx/>
        <a:buBlip>
          <a:blip r:embed="rId16"/>
        </a:buBlip>
        <a:defRPr sz="3000" kern="1200">
          <a:solidFill>
            <a:schemeClr val="bg1"/>
          </a:solidFill>
          <a:latin typeface="+mn-lt"/>
          <a:ea typeface="+mn-ea"/>
          <a:cs typeface="+mn-cs"/>
        </a:defRPr>
      </a:lvl2pPr>
      <a:lvl3pPr marL="1101946" indent="-347914" algn="l" defTabSz="914363" rtl="0" eaLnBrk="1" latinLnBrk="0" hangingPunct="1">
        <a:lnSpc>
          <a:spcPct val="90000"/>
        </a:lnSpc>
        <a:spcBef>
          <a:spcPct val="20000"/>
        </a:spcBef>
        <a:buSzPct val="90000"/>
        <a:buFontTx/>
        <a:buBlip>
          <a:blip r:embed="rId16"/>
        </a:buBlip>
        <a:defRPr sz="2700" kern="1200">
          <a:solidFill>
            <a:schemeClr val="bg1"/>
          </a:solidFill>
          <a:latin typeface="+mn-lt"/>
          <a:ea typeface="+mn-ea"/>
          <a:cs typeface="+mn-cs"/>
        </a:defRPr>
      </a:lvl3pPr>
      <a:lvl4pPr marL="1420756" indent="-318811" algn="l" defTabSz="914363" rtl="0" eaLnBrk="1" latinLnBrk="0" hangingPunct="1">
        <a:lnSpc>
          <a:spcPct val="90000"/>
        </a:lnSpc>
        <a:spcBef>
          <a:spcPct val="20000"/>
        </a:spcBef>
        <a:buSzPct val="90000"/>
        <a:buFontTx/>
        <a:buBlip>
          <a:blip r:embed="rId16"/>
        </a:buBlip>
        <a:defRPr sz="2300" kern="1200">
          <a:solidFill>
            <a:schemeClr val="bg1"/>
          </a:solidFill>
          <a:latin typeface="+mn-lt"/>
          <a:ea typeface="+mn-ea"/>
          <a:cs typeface="+mn-cs"/>
        </a:defRPr>
      </a:lvl4pPr>
      <a:lvl5pPr marL="1760732" indent="-318811" algn="l" defTabSz="914363" rtl="0" eaLnBrk="1" latinLnBrk="0" hangingPunct="1">
        <a:lnSpc>
          <a:spcPct val="90000"/>
        </a:lnSpc>
        <a:spcBef>
          <a:spcPct val="20000"/>
        </a:spcBef>
        <a:buSzPct val="90000"/>
        <a:buFontTx/>
        <a:buBlip>
          <a:blip r:embed="rId16"/>
        </a:buBlip>
        <a:defRPr sz="23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vmlDrawing" Target="../drawings/vmlDrawing1.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image" Target="../media/image40.gif"/><Relationship Id="rId1" Type="http://schemas.openxmlformats.org/officeDocument/2006/relationships/slideLayout" Target="../slideLayouts/slideLayout4.xml"/><Relationship Id="rId4" Type="http://schemas.openxmlformats.org/officeDocument/2006/relationships/image" Target="../media/image42.jpeg"/></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2.v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12.jpeg"/><Relationship Id="rId13" Type="http://schemas.openxmlformats.org/officeDocument/2006/relationships/image" Target="../media/image17.jpeg"/><Relationship Id="rId18" Type="http://schemas.openxmlformats.org/officeDocument/2006/relationships/image" Target="../media/image22.jpeg"/><Relationship Id="rId26" Type="http://schemas.openxmlformats.org/officeDocument/2006/relationships/image" Target="../media/image30.jpeg"/><Relationship Id="rId3" Type="http://schemas.openxmlformats.org/officeDocument/2006/relationships/image" Target="../media/image7.jpeg"/><Relationship Id="rId21" Type="http://schemas.openxmlformats.org/officeDocument/2006/relationships/image" Target="../media/image25.jpeg"/><Relationship Id="rId7" Type="http://schemas.openxmlformats.org/officeDocument/2006/relationships/image" Target="../media/image11.gif"/><Relationship Id="rId12" Type="http://schemas.openxmlformats.org/officeDocument/2006/relationships/image" Target="../media/image16.jpeg"/><Relationship Id="rId17" Type="http://schemas.openxmlformats.org/officeDocument/2006/relationships/image" Target="../media/image21.jpeg"/><Relationship Id="rId25" Type="http://schemas.openxmlformats.org/officeDocument/2006/relationships/image" Target="../media/image29.jpeg"/><Relationship Id="rId2" Type="http://schemas.openxmlformats.org/officeDocument/2006/relationships/image" Target="../media/image6.jpeg"/><Relationship Id="rId16" Type="http://schemas.openxmlformats.org/officeDocument/2006/relationships/image" Target="../media/image20.jpeg"/><Relationship Id="rId20" Type="http://schemas.openxmlformats.org/officeDocument/2006/relationships/image" Target="../media/image24.jpeg"/><Relationship Id="rId29" Type="http://schemas.openxmlformats.org/officeDocument/2006/relationships/image" Target="../media/image33.jpeg"/><Relationship Id="rId1" Type="http://schemas.openxmlformats.org/officeDocument/2006/relationships/slideLayout" Target="../slideLayouts/slideLayout4.xml"/><Relationship Id="rId6" Type="http://schemas.openxmlformats.org/officeDocument/2006/relationships/image" Target="../media/image10.jpeg"/><Relationship Id="rId11" Type="http://schemas.openxmlformats.org/officeDocument/2006/relationships/image" Target="../media/image15.jpeg"/><Relationship Id="rId24" Type="http://schemas.openxmlformats.org/officeDocument/2006/relationships/image" Target="../media/image28.jpeg"/><Relationship Id="rId5" Type="http://schemas.openxmlformats.org/officeDocument/2006/relationships/image" Target="../media/image9.jpeg"/><Relationship Id="rId15" Type="http://schemas.openxmlformats.org/officeDocument/2006/relationships/image" Target="../media/image19.gif"/><Relationship Id="rId23" Type="http://schemas.openxmlformats.org/officeDocument/2006/relationships/image" Target="../media/image27.jpeg"/><Relationship Id="rId28" Type="http://schemas.openxmlformats.org/officeDocument/2006/relationships/image" Target="../media/image32.jpeg"/><Relationship Id="rId10" Type="http://schemas.openxmlformats.org/officeDocument/2006/relationships/image" Target="../media/image14.jpeg"/><Relationship Id="rId19" Type="http://schemas.openxmlformats.org/officeDocument/2006/relationships/image" Target="../media/image23.png"/><Relationship Id="rId4" Type="http://schemas.openxmlformats.org/officeDocument/2006/relationships/image" Target="../media/image8.jpeg"/><Relationship Id="rId9" Type="http://schemas.openxmlformats.org/officeDocument/2006/relationships/image" Target="../media/image13.jpeg"/><Relationship Id="rId14" Type="http://schemas.openxmlformats.org/officeDocument/2006/relationships/image" Target="../media/image18.jpeg"/><Relationship Id="rId22" Type="http://schemas.openxmlformats.org/officeDocument/2006/relationships/image" Target="../media/image26.jpeg"/><Relationship Id="rId27" Type="http://schemas.openxmlformats.org/officeDocument/2006/relationships/image" Target="../media/image3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hyperlink" Target="http://www.foment.net/byron/fsharp.shtml" TargetMode="Externa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hyperlink" Target="http://research.microsoft.com/projects/z3" TargetMode="Externa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 Id="rId5" Type="http://schemas.openxmlformats.org/officeDocument/2006/relationships/image" Target="../media/image37.png"/><Relationship Id="rId4" Type="http://schemas.openxmlformats.org/officeDocument/2006/relationships/image" Target="../media/image3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7605" y="1903677"/>
            <a:ext cx="7692761" cy="761747"/>
          </a:xfrm>
        </p:spPr>
        <p:txBody>
          <a:bodyPr/>
          <a:lstStyle/>
          <a:p>
            <a:r>
              <a:rPr smtClean="0"/>
              <a:t>SMT @ Microsoft</a:t>
            </a:r>
            <a:endParaRPr lang="en-US" dirty="0"/>
          </a:p>
        </p:txBody>
      </p:sp>
      <p:sp>
        <p:nvSpPr>
          <p:cNvPr id="3" name="Subtitle 2"/>
          <p:cNvSpPr>
            <a:spLocks noGrp="1"/>
          </p:cNvSpPr>
          <p:nvPr>
            <p:ph type="subTitle" idx="1"/>
          </p:nvPr>
        </p:nvSpPr>
        <p:spPr>
          <a:xfrm>
            <a:off x="727605" y="4340491"/>
            <a:ext cx="7692761" cy="1412694"/>
          </a:xfrm>
        </p:spPr>
        <p:txBody>
          <a:bodyPr/>
          <a:lstStyle/>
          <a:p>
            <a:r>
              <a:rPr smtClean="0"/>
              <a:t>Nikolaj </a:t>
            </a:r>
            <a:r>
              <a:rPr smtClean="0"/>
              <a:t>Bj</a:t>
            </a:r>
            <a:r>
              <a:rPr lang="en-US" dirty="0" smtClean="0"/>
              <a:t>ø</a:t>
            </a:r>
            <a:r>
              <a:rPr smtClean="0"/>
              <a:t>rner and Leonardo de Moura</a:t>
            </a:r>
          </a:p>
          <a:p>
            <a:r>
              <a:rPr smtClean="0"/>
              <a:t>Microsoft Research</a:t>
            </a:r>
            <a:endParaRPr lang="en-US" dirty="0" smtClean="0"/>
          </a:p>
          <a:p>
            <a:r>
              <a:rPr lang="en-US" dirty="0" smtClean="0"/>
              <a:t>Microsoft Corporation</a:t>
            </a:r>
            <a:endParaRPr lang="en-US" dirty="0"/>
          </a:p>
        </p:txBody>
      </p:sp>
      <p:sp>
        <p:nvSpPr>
          <p:cNvPr id="4" name="TextBox 3"/>
          <p:cNvSpPr txBox="1"/>
          <p:nvPr/>
        </p:nvSpPr>
        <p:spPr>
          <a:xfrm>
            <a:off x="4744994" y="6289590"/>
            <a:ext cx="4336187" cy="369332"/>
          </a:xfrm>
          <a:prstGeom prst="rect">
            <a:avLst/>
          </a:prstGeom>
          <a:noFill/>
        </p:spPr>
        <p:txBody>
          <a:bodyPr wrap="none" rtlCol="0">
            <a:spAutoFit/>
          </a:bodyPr>
          <a:lstStyle/>
          <a:p>
            <a:r>
              <a:rPr lang="en-US" dirty="0" smtClean="0">
                <a:solidFill>
                  <a:schemeClr val="bg1"/>
                </a:solidFill>
              </a:rPr>
              <a:t>McMaster University, November 28, 2007</a:t>
            </a:r>
            <a:endParaRPr lang="en-US" dirty="0" smtClean="0">
              <a:solidFill>
                <a:schemeClr val="bg1"/>
              </a:solidFill>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Title 1"/>
          <p:cNvSpPr>
            <a:spLocks noGrp="1"/>
          </p:cNvSpPr>
          <p:nvPr>
            <p:ph type="title" idx="4294967295"/>
          </p:nvPr>
        </p:nvSpPr>
        <p:spPr>
          <a:xfrm>
            <a:off x="228600" y="292100"/>
            <a:ext cx="8293100" cy="774700"/>
          </a:xfrm>
        </p:spPr>
        <p:txBody>
          <a:bodyPr lIns="91440" tIns="45720" rIns="91440" bIns="45720"/>
          <a:lstStyle/>
          <a:p>
            <a:pPr eaLnBrk="1" hangingPunct="1">
              <a:defRPr/>
            </a:pPr>
            <a:r>
              <a:rPr lang="en-US" dirty="0" smtClean="0"/>
              <a:t>Hunting for Security Bugs</a:t>
            </a:r>
          </a:p>
        </p:txBody>
      </p:sp>
      <p:sp>
        <p:nvSpPr>
          <p:cNvPr id="10243" name="Content Placeholder 2"/>
          <p:cNvSpPr>
            <a:spLocks noGrp="1"/>
          </p:cNvSpPr>
          <p:nvPr>
            <p:ph idx="4294967295"/>
          </p:nvPr>
        </p:nvSpPr>
        <p:spPr>
          <a:xfrm>
            <a:off x="381000" y="2215514"/>
            <a:ext cx="8382000" cy="4022725"/>
          </a:xfrm>
        </p:spPr>
        <p:txBody>
          <a:bodyPr lIns="91440" tIns="45720" rIns="91440" bIns="45720">
            <a:normAutofit fontScale="62500" lnSpcReduction="20000"/>
          </a:bodyPr>
          <a:lstStyle/>
          <a:p>
            <a:pPr eaLnBrk="1" hangingPunct="1">
              <a:lnSpc>
                <a:spcPct val="120000"/>
              </a:lnSpc>
            </a:pPr>
            <a:r>
              <a:rPr lang="en-US" dirty="0" smtClean="0"/>
              <a:t>Two main techniques used by “black hats”: </a:t>
            </a:r>
          </a:p>
          <a:p>
            <a:pPr lvl="1" eaLnBrk="1" hangingPunct="1">
              <a:lnSpc>
                <a:spcPct val="120000"/>
              </a:lnSpc>
            </a:pPr>
            <a:r>
              <a:rPr lang="en-US" b="1" i="1" dirty="0" smtClean="0">
                <a:solidFill>
                  <a:schemeClr val="accent2">
                    <a:lumMod val="75000"/>
                  </a:schemeClr>
                </a:solidFill>
              </a:rPr>
              <a:t>Code inspection </a:t>
            </a:r>
            <a:r>
              <a:rPr lang="en-US" dirty="0" smtClean="0"/>
              <a:t>(of binaries) and </a:t>
            </a:r>
            <a:r>
              <a:rPr lang="en-US" b="1" i="1" dirty="0" err="1" smtClean="0">
                <a:solidFill>
                  <a:schemeClr val="accent2">
                    <a:lumMod val="75000"/>
                  </a:schemeClr>
                </a:solidFill>
              </a:rPr>
              <a:t>Blackbox</a:t>
            </a:r>
            <a:r>
              <a:rPr lang="en-US" b="1" i="1" dirty="0" smtClean="0">
                <a:solidFill>
                  <a:schemeClr val="accent2">
                    <a:lumMod val="75000"/>
                  </a:schemeClr>
                </a:solidFill>
              </a:rPr>
              <a:t> fuzz testing</a:t>
            </a:r>
          </a:p>
          <a:p>
            <a:pPr eaLnBrk="1" hangingPunct="1">
              <a:lnSpc>
                <a:spcPct val="120000"/>
              </a:lnSpc>
            </a:pPr>
            <a:r>
              <a:rPr lang="en-US" b="1" dirty="0" err="1" smtClean="0"/>
              <a:t>Blackbox</a:t>
            </a:r>
            <a:r>
              <a:rPr lang="en-US" dirty="0" smtClean="0"/>
              <a:t> fuzz testing:</a:t>
            </a:r>
          </a:p>
          <a:p>
            <a:pPr lvl="1" eaLnBrk="1" hangingPunct="1">
              <a:lnSpc>
                <a:spcPct val="120000"/>
              </a:lnSpc>
            </a:pPr>
            <a:r>
              <a:rPr lang="en-US" dirty="0" smtClean="0"/>
              <a:t>A form of </a:t>
            </a:r>
            <a:r>
              <a:rPr lang="en-US" dirty="0" err="1" smtClean="0"/>
              <a:t>blackbox</a:t>
            </a:r>
            <a:r>
              <a:rPr lang="en-US" dirty="0" smtClean="0"/>
              <a:t> random testing</a:t>
            </a:r>
          </a:p>
          <a:p>
            <a:pPr lvl="1" eaLnBrk="1" hangingPunct="1">
              <a:lnSpc>
                <a:spcPct val="120000"/>
              </a:lnSpc>
            </a:pPr>
            <a:r>
              <a:rPr lang="en-US" dirty="0" smtClean="0"/>
              <a:t>Randomly </a:t>
            </a:r>
            <a:r>
              <a:rPr lang="en-US" dirty="0" smtClean="0">
                <a:solidFill>
                  <a:schemeClr val="accent2"/>
                </a:solidFill>
              </a:rPr>
              <a:t>fuzz</a:t>
            </a:r>
            <a:r>
              <a:rPr lang="en-US" dirty="0" smtClean="0"/>
              <a:t> (=modify) a well-formed input</a:t>
            </a:r>
          </a:p>
          <a:p>
            <a:pPr lvl="1" eaLnBrk="1" hangingPunct="1">
              <a:lnSpc>
                <a:spcPct val="120000"/>
              </a:lnSpc>
            </a:pPr>
            <a:r>
              <a:rPr lang="en-US" dirty="0" smtClean="0"/>
              <a:t>Grammar-based </a:t>
            </a:r>
            <a:r>
              <a:rPr lang="en-US" dirty="0" err="1" smtClean="0"/>
              <a:t>fuzzing</a:t>
            </a:r>
            <a:r>
              <a:rPr lang="en-US" dirty="0" smtClean="0"/>
              <a:t>: rules that encode how to fuzz</a:t>
            </a:r>
          </a:p>
          <a:p>
            <a:pPr eaLnBrk="1" hangingPunct="1">
              <a:lnSpc>
                <a:spcPct val="120000"/>
              </a:lnSpc>
            </a:pPr>
            <a:r>
              <a:rPr lang="en-US" b="1" dirty="0" smtClean="0"/>
              <a:t>Heavily</a:t>
            </a:r>
            <a:r>
              <a:rPr lang="en-US" dirty="0" smtClean="0"/>
              <a:t> used in security testing</a:t>
            </a:r>
          </a:p>
          <a:p>
            <a:pPr lvl="1">
              <a:lnSpc>
                <a:spcPct val="120000"/>
              </a:lnSpc>
            </a:pPr>
            <a:r>
              <a:rPr lang="en-US" dirty="0" smtClean="0"/>
              <a:t>At MS: various internal tools </a:t>
            </a:r>
          </a:p>
          <a:p>
            <a:pPr lvl="1" eaLnBrk="1" hangingPunct="1">
              <a:lnSpc>
                <a:spcPct val="120000"/>
              </a:lnSpc>
            </a:pPr>
            <a:r>
              <a:rPr lang="en-US" dirty="0" smtClean="0"/>
              <a:t>Conceptually simple yet effective in practice…</a:t>
            </a:r>
          </a:p>
          <a:p>
            <a:pPr lvl="2">
              <a:lnSpc>
                <a:spcPct val="120000"/>
              </a:lnSpc>
            </a:pPr>
            <a:r>
              <a:rPr lang="en-US" dirty="0" smtClean="0"/>
              <a:t>Has been instrumental in weeding out 1000’s of bugs during development and test</a:t>
            </a:r>
          </a:p>
          <a:p>
            <a:pPr eaLnBrk="1" hangingPunct="1"/>
            <a:endParaRPr lang="en-US" dirty="0" smtClean="0"/>
          </a:p>
        </p:txBody>
      </p:sp>
      <p:pic>
        <p:nvPicPr>
          <p:cNvPr id="4" name="Picture 3" descr="blackhat.jpg"/>
          <p:cNvPicPr>
            <a:picLocks noChangeAspect="1"/>
          </p:cNvPicPr>
          <p:nvPr/>
        </p:nvPicPr>
        <p:blipFill>
          <a:blip r:embed="rId2"/>
          <a:stretch>
            <a:fillRect/>
          </a:stretch>
        </p:blipFill>
        <p:spPr>
          <a:xfrm>
            <a:off x="7071360" y="1506792"/>
            <a:ext cx="883920" cy="962090"/>
          </a:xfrm>
          <a:prstGeom prst="rect">
            <a:avLst/>
          </a:prstGeom>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a:xfrm>
            <a:off x="228600" y="142240"/>
            <a:ext cx="8051800" cy="787400"/>
          </a:xfrm>
        </p:spPr>
        <p:txBody>
          <a:bodyPr>
            <a:normAutofit fontScale="90000"/>
          </a:bodyPr>
          <a:lstStyle/>
          <a:p>
            <a:pPr>
              <a:defRPr/>
            </a:pPr>
            <a:r>
              <a:rPr lang="en-US" dirty="0" smtClean="0"/>
              <a:t>Challenge: Automatic Code-Driven Test Generation</a:t>
            </a:r>
          </a:p>
        </p:txBody>
      </p:sp>
      <p:sp>
        <p:nvSpPr>
          <p:cNvPr id="4099" name="Rectangle 3"/>
          <p:cNvSpPr>
            <a:spLocks noGrp="1" noChangeArrowheads="1"/>
          </p:cNvSpPr>
          <p:nvPr>
            <p:ph type="body" idx="1"/>
          </p:nvPr>
        </p:nvSpPr>
        <p:spPr>
          <a:xfrm>
            <a:off x="457200" y="1600201"/>
            <a:ext cx="4572000" cy="3429000"/>
          </a:xfrm>
        </p:spPr>
        <p:txBody>
          <a:bodyPr>
            <a:normAutofit/>
          </a:bodyPr>
          <a:lstStyle/>
          <a:p>
            <a:pPr>
              <a:buFontTx/>
              <a:buNone/>
            </a:pPr>
            <a:r>
              <a:rPr lang="en-US" b="1" dirty="0" smtClean="0"/>
              <a:t>Given</a:t>
            </a:r>
            <a:r>
              <a:rPr lang="en-US" dirty="0" smtClean="0"/>
              <a:t> program with a set of input parameters,</a:t>
            </a:r>
          </a:p>
          <a:p>
            <a:pPr>
              <a:buFontTx/>
              <a:buNone/>
            </a:pPr>
            <a:r>
              <a:rPr lang="en-US" b="1" dirty="0"/>
              <a:t>G</a:t>
            </a:r>
            <a:r>
              <a:rPr lang="en-US" b="1" dirty="0" smtClean="0"/>
              <a:t>enerate</a:t>
            </a:r>
            <a:r>
              <a:rPr lang="en-US" dirty="0" smtClean="0"/>
              <a:t> inputs that maximize code coverage</a:t>
            </a:r>
          </a:p>
        </p:txBody>
      </p:sp>
      <p:sp>
        <p:nvSpPr>
          <p:cNvPr id="4" name="Rounded Rectangle 3"/>
          <p:cNvSpPr/>
          <p:nvPr/>
        </p:nvSpPr>
        <p:spPr>
          <a:xfrm>
            <a:off x="7348470" y="5029200"/>
            <a:ext cx="1490730" cy="4572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1">
              <a:buFontTx/>
              <a:buNone/>
            </a:pPr>
            <a:r>
              <a:rPr lang="en-US" sz="1200" dirty="0">
                <a:latin typeface="Lucida Console" pitchFamily="49" charset="0"/>
              </a:rPr>
              <a:t>e</a:t>
            </a:r>
            <a:r>
              <a:rPr lang="en-US" sz="1200" dirty="0" smtClean="0">
                <a:latin typeface="Lucida Console" pitchFamily="49" charset="0"/>
              </a:rPr>
              <a:t>rror();</a:t>
            </a:r>
            <a:endParaRPr lang="en-US" sz="1200" dirty="0">
              <a:latin typeface="Lucida Console" pitchFamily="49" charset="0"/>
            </a:endParaRPr>
          </a:p>
        </p:txBody>
      </p:sp>
      <p:sp>
        <p:nvSpPr>
          <p:cNvPr id="5" name="Flowchart: Decision 4"/>
          <p:cNvSpPr/>
          <p:nvPr/>
        </p:nvSpPr>
        <p:spPr>
          <a:xfrm>
            <a:off x="5519670" y="4038600"/>
            <a:ext cx="2489915" cy="764532"/>
          </a:xfrm>
          <a:prstGeom prst="flowChartDecisi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dirty="0">
                <a:latin typeface="Lucida Console" pitchFamily="49" charset="0"/>
              </a:rPr>
              <a:t>z</a:t>
            </a:r>
            <a:r>
              <a:rPr lang="en-US" sz="1600" dirty="0" smtClean="0">
                <a:latin typeface="Lucida Console" pitchFamily="49" charset="0"/>
              </a:rPr>
              <a:t> &gt; x-y</a:t>
            </a:r>
            <a:endParaRPr lang="en-US" sz="1600" dirty="0"/>
          </a:p>
        </p:txBody>
      </p:sp>
      <p:sp>
        <p:nvSpPr>
          <p:cNvPr id="6" name="Rounded Rectangle 5"/>
          <p:cNvSpPr/>
          <p:nvPr/>
        </p:nvSpPr>
        <p:spPr>
          <a:xfrm>
            <a:off x="4757670" y="5028187"/>
            <a:ext cx="1524000" cy="458213"/>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1">
              <a:buFontTx/>
              <a:buNone/>
            </a:pPr>
            <a:r>
              <a:rPr lang="en-US" sz="1400" dirty="0" smtClean="0">
                <a:latin typeface="Lucida Console" pitchFamily="49" charset="0"/>
              </a:rPr>
              <a:t>Return z</a:t>
            </a:r>
            <a:endParaRPr lang="en-US" sz="1400" dirty="0">
              <a:latin typeface="Lucida Console" pitchFamily="49" charset="0"/>
            </a:endParaRPr>
          </a:p>
        </p:txBody>
      </p:sp>
      <p:cxnSp>
        <p:nvCxnSpPr>
          <p:cNvPr id="7" name="Shape 6"/>
          <p:cNvCxnSpPr>
            <a:stCxn id="5" idx="3"/>
          </p:cNvCxnSpPr>
          <p:nvPr/>
        </p:nvCxnSpPr>
        <p:spPr>
          <a:xfrm>
            <a:off x="8009585" y="4420866"/>
            <a:ext cx="100885" cy="608334"/>
          </a:xfrm>
          <a:prstGeom prst="bentConnector2">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 name="Shape 7"/>
          <p:cNvCxnSpPr>
            <a:stCxn id="5" idx="1"/>
          </p:cNvCxnSpPr>
          <p:nvPr/>
        </p:nvCxnSpPr>
        <p:spPr>
          <a:xfrm rot="10800000" flipV="1">
            <a:off x="5361904" y="4420866"/>
            <a:ext cx="157766" cy="586140"/>
          </a:xfrm>
          <a:prstGeom prst="bentConnector2">
            <a:avLst/>
          </a:prstGeom>
          <a:ln>
            <a:tailEnd type="arrow"/>
          </a:ln>
        </p:spPr>
        <p:style>
          <a:lnRef idx="2">
            <a:schemeClr val="accent2"/>
          </a:lnRef>
          <a:fillRef idx="0">
            <a:schemeClr val="accent2"/>
          </a:fillRef>
          <a:effectRef idx="1">
            <a:schemeClr val="accent2"/>
          </a:effectRef>
          <a:fontRef idx="minor">
            <a:schemeClr val="tx1"/>
          </a:fontRef>
        </p:style>
      </p:cxnSp>
      <p:sp>
        <p:nvSpPr>
          <p:cNvPr id="9" name="Rounded Rectangle 8"/>
          <p:cNvSpPr/>
          <p:nvPr/>
        </p:nvSpPr>
        <p:spPr>
          <a:xfrm>
            <a:off x="5595870" y="2819400"/>
            <a:ext cx="2362200" cy="305813"/>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1">
              <a:buFontTx/>
              <a:buNone/>
            </a:pPr>
            <a:r>
              <a:rPr lang="en-US" dirty="0" smtClean="0">
                <a:latin typeface="Lucida Console" pitchFamily="49" charset="0"/>
              </a:rPr>
              <a:t>Input x, y</a:t>
            </a:r>
            <a:endParaRPr lang="en-US" dirty="0">
              <a:latin typeface="Lucida Console" pitchFamily="49" charset="0"/>
            </a:endParaRPr>
          </a:p>
        </p:txBody>
      </p:sp>
      <p:cxnSp>
        <p:nvCxnSpPr>
          <p:cNvPr id="10" name="Straight Arrow Connector 9"/>
          <p:cNvCxnSpPr/>
          <p:nvPr/>
        </p:nvCxnSpPr>
        <p:spPr>
          <a:xfrm rot="16200000" flipH="1">
            <a:off x="6569969" y="3912861"/>
            <a:ext cx="350146" cy="1234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6" name="Rounded Rectangle 25"/>
          <p:cNvSpPr/>
          <p:nvPr/>
        </p:nvSpPr>
        <p:spPr>
          <a:xfrm>
            <a:off x="5595870" y="3427987"/>
            <a:ext cx="2362200" cy="305813"/>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1">
              <a:buFontTx/>
              <a:buNone/>
            </a:pPr>
            <a:r>
              <a:rPr lang="en-US" dirty="0" smtClean="0">
                <a:latin typeface="Lucida Console" pitchFamily="49" charset="0"/>
              </a:rPr>
              <a:t>z := x + y</a:t>
            </a:r>
            <a:endParaRPr lang="en-US" dirty="0">
              <a:latin typeface="Lucida Console" pitchFamily="49" charset="0"/>
            </a:endParaRPr>
          </a:p>
        </p:txBody>
      </p:sp>
      <p:cxnSp>
        <p:nvCxnSpPr>
          <p:cNvPr id="27" name="Straight Arrow Connector 26"/>
          <p:cNvCxnSpPr/>
          <p:nvPr/>
        </p:nvCxnSpPr>
        <p:spPr>
          <a:xfrm rot="16200000" flipH="1">
            <a:off x="6586470" y="3276600"/>
            <a:ext cx="304799" cy="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8" name="TextBox 37"/>
          <p:cNvSpPr txBox="1"/>
          <p:nvPr/>
        </p:nvSpPr>
        <p:spPr>
          <a:xfrm>
            <a:off x="5486400" y="2209800"/>
            <a:ext cx="1447800" cy="369332"/>
          </a:xfrm>
          <a:prstGeom prst="rect">
            <a:avLst/>
          </a:prstGeom>
          <a:noFill/>
        </p:spPr>
        <p:txBody>
          <a:bodyPr wrap="square" rtlCol="0">
            <a:spAutoFit/>
          </a:bodyPr>
          <a:lstStyle/>
          <a:p>
            <a:r>
              <a:rPr lang="en-US" dirty="0" smtClean="0">
                <a:solidFill>
                  <a:schemeClr val="accent6">
                    <a:lumMod val="50000"/>
                  </a:schemeClr>
                </a:solidFill>
              </a:rPr>
              <a:t>x = 1, y = 2</a:t>
            </a:r>
            <a:endParaRPr lang="en-US" dirty="0">
              <a:solidFill>
                <a:schemeClr val="accent6">
                  <a:lumMod val="50000"/>
                </a:schemeClr>
              </a:solidFill>
            </a:endParaRPr>
          </a:p>
        </p:txBody>
      </p:sp>
      <p:sp>
        <p:nvSpPr>
          <p:cNvPr id="39" name="TextBox 38"/>
          <p:cNvSpPr txBox="1"/>
          <p:nvPr/>
        </p:nvSpPr>
        <p:spPr>
          <a:xfrm>
            <a:off x="6934199" y="2209800"/>
            <a:ext cx="1777721" cy="369332"/>
          </a:xfrm>
          <a:prstGeom prst="rect">
            <a:avLst/>
          </a:prstGeom>
          <a:noFill/>
        </p:spPr>
        <p:txBody>
          <a:bodyPr wrap="square" rtlCol="0">
            <a:spAutoFit/>
          </a:bodyPr>
          <a:lstStyle/>
          <a:p>
            <a:r>
              <a:rPr lang="en-US" dirty="0" smtClean="0">
                <a:solidFill>
                  <a:schemeClr val="accent6">
                    <a:lumMod val="50000"/>
                  </a:schemeClr>
                </a:solidFill>
              </a:rPr>
              <a:t>x = -2, y = -3</a:t>
            </a:r>
            <a:endParaRPr lang="en-US" dirty="0">
              <a:solidFill>
                <a:schemeClr val="accent6">
                  <a:lumMod val="50000"/>
                </a:schemeClr>
              </a:solidFill>
            </a:endParaRPr>
          </a:p>
        </p:txBody>
      </p:sp>
      <p:sp>
        <p:nvSpPr>
          <p:cNvPr id="15" name="TextBox 14"/>
          <p:cNvSpPr txBox="1"/>
          <p:nvPr/>
        </p:nvSpPr>
        <p:spPr>
          <a:xfrm>
            <a:off x="2590800" y="6172200"/>
            <a:ext cx="3657600" cy="400110"/>
          </a:xfrm>
          <a:prstGeom prst="rect">
            <a:avLst/>
          </a:prstGeom>
          <a:noFill/>
        </p:spPr>
        <p:txBody>
          <a:bodyPr wrap="square" rtlCol="0">
            <a:spAutoFit/>
          </a:bodyPr>
          <a:lstStyle/>
          <a:p>
            <a:r>
              <a:rPr lang="en-US" sz="2000" b="1" dirty="0" smtClean="0">
                <a:solidFill>
                  <a:schemeClr val="accent6">
                    <a:lumMod val="50000"/>
                  </a:schemeClr>
                </a:solidFill>
              </a:rPr>
              <a:t>Solve: </a:t>
            </a:r>
            <a:r>
              <a:rPr lang="en-US" sz="2000" dirty="0" smtClean="0">
                <a:solidFill>
                  <a:schemeClr val="accent6">
                    <a:lumMod val="50000"/>
                  </a:schemeClr>
                </a:solidFill>
              </a:rPr>
              <a:t>z = x + y </a:t>
            </a:r>
            <a:r>
              <a:rPr lang="en-US" sz="2000" dirty="0" smtClean="0">
                <a:solidFill>
                  <a:schemeClr val="accent6">
                    <a:lumMod val="50000"/>
                  </a:schemeClr>
                </a:solidFill>
                <a:sym typeface="Symbol"/>
              </a:rPr>
              <a:t></a:t>
            </a:r>
            <a:r>
              <a:rPr lang="en-US" sz="2000" dirty="0" smtClean="0">
                <a:solidFill>
                  <a:schemeClr val="accent6">
                    <a:lumMod val="50000"/>
                  </a:schemeClr>
                </a:solidFill>
              </a:rPr>
              <a:t> z &gt; x - y</a:t>
            </a:r>
            <a:endParaRPr lang="en-US" sz="2000" dirty="0">
              <a:solidFill>
                <a:schemeClr val="accent6">
                  <a:lumMod val="50000"/>
                </a:schemeClr>
              </a:solidFill>
            </a:endParaRPr>
          </a:p>
        </p:txBody>
      </p:sp>
      <p:sp>
        <p:nvSpPr>
          <p:cNvPr id="17" name="TextBox 16"/>
          <p:cNvSpPr txBox="1"/>
          <p:nvPr/>
        </p:nvSpPr>
        <p:spPr>
          <a:xfrm>
            <a:off x="5791200" y="6172200"/>
            <a:ext cx="3657600" cy="400110"/>
          </a:xfrm>
          <a:prstGeom prst="rect">
            <a:avLst/>
          </a:prstGeom>
          <a:noFill/>
        </p:spPr>
        <p:txBody>
          <a:bodyPr wrap="square" rtlCol="0">
            <a:spAutoFit/>
          </a:bodyPr>
          <a:lstStyle/>
          <a:p>
            <a:r>
              <a:rPr lang="en-US" sz="2000" b="1" dirty="0" smtClean="0">
                <a:solidFill>
                  <a:schemeClr val="accent6">
                    <a:lumMod val="50000"/>
                  </a:schemeClr>
                </a:solidFill>
              </a:rPr>
              <a:t>Solve: </a:t>
            </a:r>
            <a:r>
              <a:rPr lang="en-US" sz="2000" dirty="0" smtClean="0">
                <a:solidFill>
                  <a:schemeClr val="accent6">
                    <a:lumMod val="50000"/>
                  </a:schemeClr>
                </a:solidFill>
              </a:rPr>
              <a:t>z = x + y </a:t>
            </a:r>
            <a:r>
              <a:rPr lang="en-US" sz="2000" dirty="0" smtClean="0">
                <a:solidFill>
                  <a:schemeClr val="accent6">
                    <a:lumMod val="50000"/>
                  </a:schemeClr>
                </a:solidFill>
                <a:sym typeface="Symbol"/>
              </a:rPr>
              <a:t></a:t>
            </a:r>
            <a:r>
              <a:rPr lang="en-US" sz="2000" dirty="0" smtClean="0">
                <a:solidFill>
                  <a:schemeClr val="accent6">
                    <a:lumMod val="50000"/>
                  </a:schemeClr>
                </a:solidFill>
              </a:rPr>
              <a:t> z </a:t>
            </a:r>
            <a:r>
              <a:rPr lang="en-US" sz="2000" dirty="0" smtClean="0">
                <a:solidFill>
                  <a:schemeClr val="accent6">
                    <a:lumMod val="50000"/>
                  </a:schemeClr>
                </a:solidFill>
                <a:sym typeface="Symbol"/>
              </a:rPr>
              <a:t></a:t>
            </a:r>
            <a:r>
              <a:rPr lang="en-US" sz="2000" dirty="0" smtClean="0">
                <a:solidFill>
                  <a:schemeClr val="accent6">
                    <a:lumMod val="50000"/>
                  </a:schemeClr>
                </a:solidFill>
              </a:rPr>
              <a:t> x - y</a:t>
            </a:r>
            <a:endParaRPr lang="en-US" sz="2000" dirty="0">
              <a:solidFill>
                <a:schemeClr val="accent6">
                  <a:lumMod val="50000"/>
                </a:schemeClr>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inkTgt spid="_x0000_s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inkTgt spid="_x0000_s10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nodeType="clickEffect">
                                  <p:stCondLst>
                                    <p:cond delay="0"/>
                                  </p:stCondLst>
                                  <p:childTnLst>
                                    <p:animEffect transition="out" filter="blinds(horizontal)">
                                      <p:cBhvr>
                                        <p:cTn id="16" dur="500"/>
                                        <p:tgtEl>
                                          <p:inkTgt spid="_x0000_s1026"/>
                                        </p:tgtEl>
                                      </p:cBhvr>
                                    </p:animEffect>
                                    <p:set>
                                      <p:cBhvr>
                                        <p:cTn id="17" dur="1" fill="hold">
                                          <p:stCondLst>
                                            <p:cond delay="499"/>
                                          </p:stCondLst>
                                        </p:cTn>
                                        <p:tgtEl>
                                          <p:inkTgt spid="_x0000_s1026"/>
                                        </p:tgtEl>
                                        <p:attrNameLst>
                                          <p:attrName>style.visibility</p:attrName>
                                        </p:attrNameLst>
                                      </p:cBhvr>
                                      <p:to>
                                        <p:strVal val="hidden"/>
                                      </p:to>
                                    </p:set>
                                  </p:childTnLst>
                                </p:cTn>
                              </p:par>
                              <p:par>
                                <p:cTn id="18" presetID="3" presetClass="exit" presetSubtype="10" fill="hold" nodeType="withEffect">
                                  <p:stCondLst>
                                    <p:cond delay="0"/>
                                  </p:stCondLst>
                                  <p:childTnLst>
                                    <p:animEffect transition="out" filter="blinds(horizontal)">
                                      <p:cBhvr>
                                        <p:cTn id="19" dur="500"/>
                                        <p:tgtEl>
                                          <p:inkTgt spid="_x0000_s1027"/>
                                        </p:tgtEl>
                                      </p:cBhvr>
                                    </p:animEffect>
                                    <p:set>
                                      <p:cBhvr>
                                        <p:cTn id="20" dur="1" fill="hold">
                                          <p:stCondLst>
                                            <p:cond delay="499"/>
                                          </p:stCondLst>
                                        </p:cTn>
                                        <p:tgtEl>
                                          <p:inkTgt spid="_x0000_s1027"/>
                                        </p:tgtEl>
                                        <p:attrNameLst>
                                          <p:attrName>style.visibility</p:attrName>
                                        </p:attrNameLst>
                                      </p:cBhvr>
                                      <p:to>
                                        <p:strVal val="hidden"/>
                                      </p:to>
                                    </p:set>
                                  </p:childTnLst>
                                </p:cTn>
                              </p:par>
                              <p:par>
                                <p:cTn id="21" presetID="3" presetClass="exit" presetSubtype="10" fill="hold" grpId="1" nodeType="withEffect">
                                  <p:stCondLst>
                                    <p:cond delay="0"/>
                                  </p:stCondLst>
                                  <p:childTnLst>
                                    <p:animEffect transition="out" filter="blinds(horizontal)">
                                      <p:cBhvr>
                                        <p:cTn id="22" dur="500"/>
                                        <p:tgtEl>
                                          <p:spTgt spid="38"/>
                                        </p:tgtEl>
                                      </p:cBhvr>
                                    </p:animEffect>
                                    <p:set>
                                      <p:cBhvr>
                                        <p:cTn id="23" dur="1" fill="hold">
                                          <p:stCondLst>
                                            <p:cond delay="499"/>
                                          </p:stCondLst>
                                        </p:cTn>
                                        <p:tgtEl>
                                          <p:spTgt spid="38"/>
                                        </p:tgtEl>
                                        <p:attrNameLst>
                                          <p:attrName>style.visibility</p:attrName>
                                        </p:attrNameLst>
                                      </p:cBhvr>
                                      <p:to>
                                        <p:strVal val="hidden"/>
                                      </p:to>
                                    </p:set>
                                  </p:childTnLst>
                                </p:cTn>
                              </p:par>
                              <p:par>
                                <p:cTn id="24" presetID="3" presetClass="exit" presetSubtype="10" fill="hold" grpId="1" nodeType="withEffect">
                                  <p:stCondLst>
                                    <p:cond delay="0"/>
                                  </p:stCondLst>
                                  <p:childTnLst>
                                    <p:animEffect transition="out" filter="blinds(horizontal)">
                                      <p:cBhvr>
                                        <p:cTn id="25" dur="500"/>
                                        <p:tgtEl>
                                          <p:spTgt spid="15"/>
                                        </p:tgtEl>
                                      </p:cBhvr>
                                    </p:animEffect>
                                    <p:set>
                                      <p:cBhvr>
                                        <p:cTn id="26" dur="1" fill="hold">
                                          <p:stCondLst>
                                            <p:cond delay="499"/>
                                          </p:stCondLst>
                                        </p:cTn>
                                        <p:tgtEl>
                                          <p:spTgt spid="1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inkTgt spid="_x0000_s10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39" grpId="0"/>
      <p:bldP spid="15" grpId="0"/>
      <p:bldP spid="15" grpId="1"/>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99707"/>
            <a:ext cx="8382000" cy="750205"/>
          </a:xfrm>
        </p:spPr>
        <p:txBody>
          <a:bodyPr/>
          <a:lstStyle/>
          <a:p>
            <a:r>
              <a:rPr lang="en-US" dirty="0" smtClean="0"/>
              <a:t>Method: Dynamic Test </a:t>
            </a:r>
            <a:r>
              <a:rPr lang="en-US" dirty="0"/>
              <a:t>G</a:t>
            </a:r>
            <a:r>
              <a:rPr lang="en-US" dirty="0" smtClean="0"/>
              <a:t>eneration </a:t>
            </a:r>
            <a:endParaRPr lang="en-US" dirty="0"/>
          </a:p>
        </p:txBody>
      </p:sp>
      <p:sp>
        <p:nvSpPr>
          <p:cNvPr id="20" name="Text Box 4"/>
          <p:cNvSpPr txBox="1">
            <a:spLocks noChangeArrowheads="1"/>
          </p:cNvSpPr>
          <p:nvPr/>
        </p:nvSpPr>
        <p:spPr bwMode="auto">
          <a:xfrm>
            <a:off x="4724400" y="4800600"/>
            <a:ext cx="4114800" cy="1939635"/>
          </a:xfrm>
          <a:prstGeom prst="rect">
            <a:avLst/>
          </a:prstGeom>
          <a:noFill/>
          <a:ln w="9525">
            <a:noFill/>
            <a:miter lim="800000"/>
            <a:headEnd/>
            <a:tailEnd/>
          </a:ln>
        </p:spPr>
        <p:txBody>
          <a:bodyPr wrap="square" lIns="92075" tIns="46038" rIns="92075" bIns="46038">
            <a:spAutoFit/>
          </a:bodyPr>
          <a:lstStyle/>
          <a:p>
            <a:pPr algn="l">
              <a:buFontTx/>
              <a:buNone/>
            </a:pPr>
            <a:r>
              <a:rPr lang="en-US" sz="2000" dirty="0">
                <a:solidFill>
                  <a:srgbClr val="FF3300"/>
                </a:solidFill>
                <a:latin typeface="Comic Sans MS" pitchFamily="66" charset="0"/>
              </a:rPr>
              <a:t>Can’t statically generate </a:t>
            </a:r>
            <a:r>
              <a:rPr lang="en-US" sz="2000" dirty="0" smtClean="0">
                <a:solidFill>
                  <a:srgbClr val="FF3300"/>
                </a:solidFill>
                <a:latin typeface="Comic Sans MS" pitchFamily="66" charset="0"/>
              </a:rPr>
              <a:t>value </a:t>
            </a:r>
            <a:r>
              <a:rPr lang="en-US" sz="2000" dirty="0">
                <a:solidFill>
                  <a:srgbClr val="FF3300"/>
                </a:solidFill>
                <a:latin typeface="Comic Sans MS" pitchFamily="66" charset="0"/>
              </a:rPr>
              <a:t>for x </a:t>
            </a:r>
            <a:r>
              <a:rPr lang="en-US" sz="2000" dirty="0" smtClean="0">
                <a:solidFill>
                  <a:srgbClr val="FF3300"/>
                </a:solidFill>
                <a:latin typeface="Comic Sans MS" pitchFamily="66" charset="0"/>
              </a:rPr>
              <a:t>that </a:t>
            </a:r>
            <a:r>
              <a:rPr lang="en-US" sz="2000" dirty="0">
                <a:solidFill>
                  <a:srgbClr val="FF3300"/>
                </a:solidFill>
                <a:latin typeface="Comic Sans MS" pitchFamily="66" charset="0"/>
              </a:rPr>
              <a:t>satisfy </a:t>
            </a:r>
            <a:r>
              <a:rPr lang="en-US" sz="2000" dirty="0" smtClean="0">
                <a:solidFill>
                  <a:srgbClr val="FF3300"/>
                </a:solidFill>
                <a:latin typeface="Comic Sans MS" pitchFamily="66" charset="0"/>
              </a:rPr>
              <a:t>“z==hash(x)” </a:t>
            </a:r>
          </a:p>
          <a:p>
            <a:pPr algn="l">
              <a:buFontTx/>
              <a:buNone/>
            </a:pPr>
            <a:endParaRPr lang="en-US" sz="2000" dirty="0" smtClean="0">
              <a:solidFill>
                <a:srgbClr val="00B050"/>
              </a:solidFill>
              <a:latin typeface="Comic Sans MS" pitchFamily="66" charset="0"/>
            </a:endParaRPr>
          </a:p>
          <a:p>
            <a:pPr algn="l">
              <a:buFontTx/>
              <a:buNone/>
            </a:pPr>
            <a:r>
              <a:rPr lang="en-US" sz="2000" dirty="0" smtClean="0">
                <a:solidFill>
                  <a:srgbClr val="00B050"/>
                </a:solidFill>
                <a:latin typeface="Comic Sans MS" pitchFamily="66" charset="0"/>
              </a:rPr>
              <a:t>But we can solve for y in:</a:t>
            </a:r>
            <a:br>
              <a:rPr lang="en-US" sz="2000" dirty="0" smtClean="0">
                <a:solidFill>
                  <a:srgbClr val="00B050"/>
                </a:solidFill>
                <a:latin typeface="Comic Sans MS" pitchFamily="66" charset="0"/>
              </a:rPr>
            </a:br>
            <a:r>
              <a:rPr lang="en-US" sz="2000" dirty="0" smtClean="0">
                <a:solidFill>
                  <a:srgbClr val="00B050"/>
                </a:solidFill>
                <a:latin typeface="Comic Sans MS" pitchFamily="66" charset="0"/>
              </a:rPr>
              <a:t> </a:t>
            </a:r>
            <a:br>
              <a:rPr lang="en-US" sz="2000" dirty="0" smtClean="0">
                <a:solidFill>
                  <a:srgbClr val="00B050"/>
                </a:solidFill>
                <a:latin typeface="Comic Sans MS" pitchFamily="66" charset="0"/>
              </a:rPr>
            </a:br>
            <a:r>
              <a:rPr lang="en-US" sz="2000" dirty="0" smtClean="0">
                <a:solidFill>
                  <a:srgbClr val="00B050"/>
                </a:solidFill>
                <a:latin typeface="Comic Sans MS" pitchFamily="66" charset="0"/>
              </a:rPr>
              <a:t>	x + y = hash(x)</a:t>
            </a:r>
            <a:endParaRPr lang="en-US" sz="2000" dirty="0">
              <a:solidFill>
                <a:srgbClr val="00B050"/>
              </a:solidFill>
              <a:latin typeface="Comic Sans MS" pitchFamily="66" charset="0"/>
            </a:endParaRPr>
          </a:p>
        </p:txBody>
      </p:sp>
      <p:sp>
        <p:nvSpPr>
          <p:cNvPr id="21" name="Rounded Rectangle 20"/>
          <p:cNvSpPr/>
          <p:nvPr/>
        </p:nvSpPr>
        <p:spPr>
          <a:xfrm>
            <a:off x="7239000" y="4037587"/>
            <a:ext cx="1490730" cy="4572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1">
              <a:buFontTx/>
              <a:buNone/>
            </a:pPr>
            <a:r>
              <a:rPr lang="en-US" sz="1200" dirty="0">
                <a:latin typeface="Lucida Console" pitchFamily="49" charset="0"/>
              </a:rPr>
              <a:t>e</a:t>
            </a:r>
            <a:r>
              <a:rPr lang="en-US" sz="1200" dirty="0" smtClean="0">
                <a:latin typeface="Lucida Console" pitchFamily="49" charset="0"/>
              </a:rPr>
              <a:t>rror();</a:t>
            </a:r>
            <a:endParaRPr lang="en-US" sz="1200" dirty="0">
              <a:latin typeface="Lucida Console" pitchFamily="49" charset="0"/>
            </a:endParaRPr>
          </a:p>
        </p:txBody>
      </p:sp>
      <p:sp>
        <p:nvSpPr>
          <p:cNvPr id="22" name="Flowchart: Decision 21"/>
          <p:cNvSpPr/>
          <p:nvPr/>
        </p:nvSpPr>
        <p:spPr>
          <a:xfrm>
            <a:off x="5410200" y="3046987"/>
            <a:ext cx="2489915" cy="764532"/>
          </a:xfrm>
          <a:prstGeom prst="flowChartDecisi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dirty="0">
                <a:latin typeface="Lucida Console" pitchFamily="49" charset="0"/>
              </a:rPr>
              <a:t>z</a:t>
            </a:r>
            <a:r>
              <a:rPr lang="en-US" sz="1600" dirty="0" smtClean="0">
                <a:latin typeface="Lucida Console" pitchFamily="49" charset="0"/>
              </a:rPr>
              <a:t> == hash(x)</a:t>
            </a:r>
            <a:endParaRPr lang="en-US" sz="1600" dirty="0"/>
          </a:p>
        </p:txBody>
      </p:sp>
      <p:sp>
        <p:nvSpPr>
          <p:cNvPr id="23" name="Rounded Rectangle 22"/>
          <p:cNvSpPr/>
          <p:nvPr/>
        </p:nvSpPr>
        <p:spPr>
          <a:xfrm>
            <a:off x="4495800" y="4037587"/>
            <a:ext cx="1524000" cy="458213"/>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1">
              <a:buFontTx/>
              <a:buNone/>
            </a:pPr>
            <a:r>
              <a:rPr lang="en-US" sz="1400" dirty="0" smtClean="0">
                <a:latin typeface="Lucida Console" pitchFamily="49" charset="0"/>
              </a:rPr>
              <a:t>Return z</a:t>
            </a:r>
            <a:endParaRPr lang="en-US" sz="1400" dirty="0">
              <a:latin typeface="Lucida Console" pitchFamily="49" charset="0"/>
            </a:endParaRPr>
          </a:p>
        </p:txBody>
      </p:sp>
      <p:cxnSp>
        <p:nvCxnSpPr>
          <p:cNvPr id="24" name="Shape 23"/>
          <p:cNvCxnSpPr>
            <a:stCxn id="22" idx="3"/>
          </p:cNvCxnSpPr>
          <p:nvPr/>
        </p:nvCxnSpPr>
        <p:spPr>
          <a:xfrm>
            <a:off x="7900115" y="3429253"/>
            <a:ext cx="100885" cy="608334"/>
          </a:xfrm>
          <a:prstGeom prst="bentConnector2">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hape 24"/>
          <p:cNvCxnSpPr/>
          <p:nvPr/>
        </p:nvCxnSpPr>
        <p:spPr>
          <a:xfrm rot="10800000" flipV="1">
            <a:off x="5257800" y="3427987"/>
            <a:ext cx="157766" cy="586140"/>
          </a:xfrm>
          <a:prstGeom prst="bentConnector2">
            <a:avLst/>
          </a:prstGeom>
          <a:ln>
            <a:tailEnd type="arrow"/>
          </a:ln>
        </p:spPr>
        <p:style>
          <a:lnRef idx="2">
            <a:schemeClr val="accent2"/>
          </a:lnRef>
          <a:fillRef idx="0">
            <a:schemeClr val="accent2"/>
          </a:fillRef>
          <a:effectRef idx="1">
            <a:schemeClr val="accent2"/>
          </a:effectRef>
          <a:fontRef idx="minor">
            <a:schemeClr val="tx1"/>
          </a:fontRef>
        </p:style>
      </p:cxnSp>
      <p:sp>
        <p:nvSpPr>
          <p:cNvPr id="26" name="Rounded Rectangle 25"/>
          <p:cNvSpPr/>
          <p:nvPr/>
        </p:nvSpPr>
        <p:spPr>
          <a:xfrm>
            <a:off x="5486400" y="1827787"/>
            <a:ext cx="2362200" cy="305813"/>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1">
              <a:buFontTx/>
              <a:buNone/>
            </a:pPr>
            <a:r>
              <a:rPr lang="en-US" dirty="0" smtClean="0">
                <a:latin typeface="Lucida Console" pitchFamily="49" charset="0"/>
              </a:rPr>
              <a:t>Input x, y</a:t>
            </a:r>
            <a:endParaRPr lang="en-US" dirty="0">
              <a:latin typeface="Lucida Console" pitchFamily="49" charset="0"/>
            </a:endParaRPr>
          </a:p>
        </p:txBody>
      </p:sp>
      <p:cxnSp>
        <p:nvCxnSpPr>
          <p:cNvPr id="27" name="Straight Arrow Connector 26"/>
          <p:cNvCxnSpPr/>
          <p:nvPr/>
        </p:nvCxnSpPr>
        <p:spPr>
          <a:xfrm rot="16200000" flipH="1">
            <a:off x="6460499" y="2911089"/>
            <a:ext cx="350146" cy="1234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8" name="Rounded Rectangle 27"/>
          <p:cNvSpPr/>
          <p:nvPr/>
        </p:nvSpPr>
        <p:spPr>
          <a:xfrm>
            <a:off x="5486400" y="2436374"/>
            <a:ext cx="2362200" cy="305813"/>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1">
              <a:buFontTx/>
              <a:buNone/>
            </a:pPr>
            <a:r>
              <a:rPr lang="en-US" dirty="0" smtClean="0">
                <a:latin typeface="Lucida Console" pitchFamily="49" charset="0"/>
              </a:rPr>
              <a:t>Z := x + y</a:t>
            </a:r>
            <a:endParaRPr lang="en-US" dirty="0">
              <a:latin typeface="Lucida Console" pitchFamily="49" charset="0"/>
            </a:endParaRPr>
          </a:p>
        </p:txBody>
      </p:sp>
      <p:cxnSp>
        <p:nvCxnSpPr>
          <p:cNvPr id="29" name="Straight Arrow Connector 28"/>
          <p:cNvCxnSpPr/>
          <p:nvPr/>
        </p:nvCxnSpPr>
        <p:spPr>
          <a:xfrm rot="16200000" flipH="1">
            <a:off x="6477001" y="2284986"/>
            <a:ext cx="304799" cy="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0" name="Rectangle 29"/>
          <p:cNvSpPr/>
          <p:nvPr/>
        </p:nvSpPr>
        <p:spPr>
          <a:xfrm>
            <a:off x="457200" y="1676400"/>
            <a:ext cx="4572000" cy="5693866"/>
          </a:xfrm>
          <a:prstGeom prst="rect">
            <a:avLst/>
          </a:prstGeom>
        </p:spPr>
        <p:txBody>
          <a:bodyPr>
            <a:spAutoFit/>
          </a:bodyPr>
          <a:lstStyle/>
          <a:p>
            <a:r>
              <a:rPr lang="en-US" sz="2800" b="1" dirty="0" smtClean="0">
                <a:solidFill>
                  <a:srgbClr val="FF0000"/>
                </a:solidFill>
              </a:rPr>
              <a:t>Run </a:t>
            </a:r>
            <a:r>
              <a:rPr lang="en-US" sz="2800" dirty="0" smtClean="0">
                <a:solidFill>
                  <a:srgbClr val="FF0000"/>
                </a:solidFill>
              </a:rPr>
              <a:t>program with </a:t>
            </a:r>
            <a:r>
              <a:rPr lang="en-US" sz="2800" b="1" dirty="0" smtClean="0">
                <a:solidFill>
                  <a:srgbClr val="FF0000"/>
                </a:solidFill>
              </a:rPr>
              <a:t>random </a:t>
            </a:r>
            <a:r>
              <a:rPr lang="en-US" sz="2800" dirty="0" smtClean="0">
                <a:solidFill>
                  <a:srgbClr val="FF0000"/>
                </a:solidFill>
              </a:rPr>
              <a:t>inputs.</a:t>
            </a:r>
          </a:p>
          <a:p>
            <a:endParaRPr lang="en-US" sz="2800" dirty="0" smtClean="0">
              <a:solidFill>
                <a:srgbClr val="FF0000"/>
              </a:solidFill>
            </a:endParaRPr>
          </a:p>
          <a:p>
            <a:r>
              <a:rPr lang="en-US" sz="2800" b="1" dirty="0" smtClean="0">
                <a:solidFill>
                  <a:srgbClr val="FF0000"/>
                </a:solidFill>
              </a:rPr>
              <a:t>Gather constraints </a:t>
            </a:r>
            <a:r>
              <a:rPr lang="en-US" sz="2800" dirty="0" smtClean="0">
                <a:solidFill>
                  <a:srgbClr val="FF0000"/>
                </a:solidFill>
              </a:rPr>
              <a:t>on inputs.</a:t>
            </a:r>
          </a:p>
          <a:p>
            <a:endParaRPr lang="en-US" sz="2800" b="1" dirty="0" smtClean="0">
              <a:solidFill>
                <a:srgbClr val="FF0000"/>
              </a:solidFill>
            </a:endParaRPr>
          </a:p>
          <a:p>
            <a:r>
              <a:rPr lang="en-US" sz="2800" b="1" dirty="0" smtClean="0">
                <a:solidFill>
                  <a:srgbClr val="FF0000"/>
                </a:solidFill>
              </a:rPr>
              <a:t>Use constraint solver </a:t>
            </a:r>
            <a:r>
              <a:rPr lang="en-US" sz="2800" dirty="0" smtClean="0">
                <a:solidFill>
                  <a:srgbClr val="FF0000"/>
                </a:solidFill>
              </a:rPr>
              <a:t>to</a:t>
            </a:r>
          </a:p>
          <a:p>
            <a:r>
              <a:rPr lang="en-US" sz="2800" dirty="0" smtClean="0">
                <a:solidFill>
                  <a:srgbClr val="FF0000"/>
                </a:solidFill>
              </a:rPr>
              <a:t>generate new inputs.</a:t>
            </a:r>
          </a:p>
          <a:p>
            <a:endParaRPr lang="en-US" sz="2800" dirty="0" smtClean="0">
              <a:solidFill>
                <a:srgbClr val="FF0000"/>
              </a:solidFill>
            </a:endParaRPr>
          </a:p>
          <a:p>
            <a:r>
              <a:rPr lang="en-US" sz="2800" b="1" dirty="0" smtClean="0">
                <a:solidFill>
                  <a:srgbClr val="FF0000"/>
                </a:solidFill>
              </a:rPr>
              <a:t>Combination with randomization</a:t>
            </a:r>
            <a:r>
              <a:rPr lang="en-US" sz="2800" b="1" dirty="0" smtClean="0"/>
              <a:t>: DART </a:t>
            </a:r>
            <a:r>
              <a:rPr lang="en-US" sz="2800" dirty="0" smtClean="0"/>
              <a:t>Godefroid-Klarlund-Sen-05,…</a:t>
            </a: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6" y="228600"/>
            <a:ext cx="8229600" cy="1143000"/>
          </a:xfrm>
        </p:spPr>
        <p:txBody>
          <a:bodyPr/>
          <a:lstStyle/>
          <a:p>
            <a:r>
              <a:rPr lang="en-US" dirty="0" smtClean="0"/>
              <a:t>Test generation life cycle</a:t>
            </a:r>
            <a:endParaRPr lang="en-US" dirty="0"/>
          </a:p>
        </p:txBody>
      </p:sp>
      <p:sp>
        <p:nvSpPr>
          <p:cNvPr id="4" name="Rounded Rectangle 6"/>
          <p:cNvSpPr>
            <a:spLocks noChangeArrowheads="1"/>
          </p:cNvSpPr>
          <p:nvPr/>
        </p:nvSpPr>
        <p:spPr bwMode="auto">
          <a:xfrm>
            <a:off x="3800791" y="2520553"/>
            <a:ext cx="1349269" cy="465478"/>
          </a:xfrm>
          <a:prstGeom prst="roundRect">
            <a:avLst>
              <a:gd name="adj" fmla="val 16667"/>
            </a:avLst>
          </a:prstGeom>
          <a:ln>
            <a:headEnd/>
            <a:tailEnd/>
          </a:ln>
        </p:spPr>
        <p:style>
          <a:lnRef idx="0">
            <a:schemeClr val="accent3"/>
          </a:lnRef>
          <a:fillRef idx="3">
            <a:schemeClr val="accent3"/>
          </a:fillRef>
          <a:effectRef idx="3">
            <a:schemeClr val="accent3"/>
          </a:effectRef>
          <a:fontRef idx="minor">
            <a:schemeClr val="lt1"/>
          </a:fontRef>
        </p:style>
        <p:txBody>
          <a:bodyPr anchor="ctr"/>
          <a:lstStyle/>
          <a:p>
            <a:pPr algn="ctr"/>
            <a:r>
              <a:rPr lang="en-US" sz="1600" b="1" dirty="0">
                <a:latin typeface="Segoe" pitchFamily="34" charset="0"/>
              </a:rPr>
              <a:t>Test</a:t>
            </a:r>
            <a:br>
              <a:rPr lang="en-US" sz="1600" b="1" dirty="0">
                <a:latin typeface="Segoe" pitchFamily="34" charset="0"/>
              </a:rPr>
            </a:br>
            <a:r>
              <a:rPr lang="en-US" sz="1600" b="1" dirty="0">
                <a:latin typeface="Segoe" pitchFamily="34" charset="0"/>
              </a:rPr>
              <a:t>Inputs</a:t>
            </a:r>
          </a:p>
        </p:txBody>
      </p:sp>
      <p:sp>
        <p:nvSpPr>
          <p:cNvPr id="5" name="Rounded Rectangle 7"/>
          <p:cNvSpPr>
            <a:spLocks noChangeArrowheads="1"/>
          </p:cNvSpPr>
          <p:nvPr/>
        </p:nvSpPr>
        <p:spPr bwMode="auto">
          <a:xfrm>
            <a:off x="1981200" y="3429000"/>
            <a:ext cx="1991780" cy="465478"/>
          </a:xfrm>
          <a:prstGeom prst="roundRect">
            <a:avLst>
              <a:gd name="adj" fmla="val 16667"/>
            </a:avLst>
          </a:prstGeom>
          <a:ln>
            <a:headEnd/>
            <a:tailEnd/>
          </a:ln>
        </p:spPr>
        <p:style>
          <a:lnRef idx="0">
            <a:schemeClr val="accent3"/>
          </a:lnRef>
          <a:fillRef idx="3">
            <a:schemeClr val="accent3"/>
          </a:fillRef>
          <a:effectRef idx="3">
            <a:schemeClr val="accent3"/>
          </a:effectRef>
          <a:fontRef idx="minor">
            <a:schemeClr val="lt1"/>
          </a:fontRef>
        </p:style>
        <p:txBody>
          <a:bodyPr anchor="ctr"/>
          <a:lstStyle/>
          <a:p>
            <a:pPr algn="ctr"/>
            <a:r>
              <a:rPr lang="en-US" sz="1600" b="1" dirty="0">
                <a:latin typeface="Segoe" pitchFamily="34" charset="0"/>
              </a:rPr>
              <a:t>Constraint System</a:t>
            </a:r>
          </a:p>
        </p:txBody>
      </p:sp>
      <p:sp>
        <p:nvSpPr>
          <p:cNvPr id="6" name="Rounded Rectangle 8"/>
          <p:cNvSpPr>
            <a:spLocks noChangeArrowheads="1"/>
          </p:cNvSpPr>
          <p:nvPr/>
        </p:nvSpPr>
        <p:spPr bwMode="auto">
          <a:xfrm>
            <a:off x="4800600" y="3429000"/>
            <a:ext cx="1991780" cy="465478"/>
          </a:xfrm>
          <a:prstGeom prst="roundRect">
            <a:avLst>
              <a:gd name="adj" fmla="val 16667"/>
            </a:avLst>
          </a:prstGeom>
          <a:ln>
            <a:headEnd/>
            <a:tailEnd/>
          </a:ln>
        </p:spPr>
        <p:style>
          <a:lnRef idx="0">
            <a:schemeClr val="accent3"/>
          </a:lnRef>
          <a:fillRef idx="3">
            <a:schemeClr val="accent3"/>
          </a:fillRef>
          <a:effectRef idx="3">
            <a:schemeClr val="accent3"/>
          </a:effectRef>
          <a:fontRef idx="minor">
            <a:schemeClr val="lt1"/>
          </a:fontRef>
        </p:style>
        <p:txBody>
          <a:bodyPr anchor="ctr"/>
          <a:lstStyle/>
          <a:p>
            <a:pPr algn="ctr"/>
            <a:r>
              <a:rPr lang="en-US" sz="1600" b="1" dirty="0">
                <a:latin typeface="Segoe" pitchFamily="34" charset="0"/>
              </a:rPr>
              <a:t>Execution Path</a:t>
            </a:r>
          </a:p>
        </p:txBody>
      </p:sp>
      <p:sp>
        <p:nvSpPr>
          <p:cNvPr id="7" name="Can 9"/>
          <p:cNvSpPr>
            <a:spLocks noChangeArrowheads="1"/>
          </p:cNvSpPr>
          <p:nvPr/>
        </p:nvSpPr>
        <p:spPr bwMode="auto">
          <a:xfrm>
            <a:off x="3810000" y="4114800"/>
            <a:ext cx="1349269" cy="1086116"/>
          </a:xfrm>
          <a:prstGeom prst="can">
            <a:avLst>
              <a:gd name="adj" fmla="val 25000"/>
            </a:avLst>
          </a:prstGeom>
          <a:ln>
            <a:headEnd/>
            <a:tailEnd/>
          </a:ln>
        </p:spPr>
        <p:style>
          <a:lnRef idx="0">
            <a:schemeClr val="accent3"/>
          </a:lnRef>
          <a:fillRef idx="3">
            <a:schemeClr val="accent3"/>
          </a:fillRef>
          <a:effectRef idx="3">
            <a:schemeClr val="accent3"/>
          </a:effectRef>
          <a:fontRef idx="minor">
            <a:schemeClr val="lt1"/>
          </a:fontRef>
        </p:style>
        <p:txBody>
          <a:bodyPr anchor="ctr"/>
          <a:lstStyle/>
          <a:p>
            <a:pPr algn="ctr"/>
            <a:r>
              <a:rPr lang="en-US" sz="1600" b="1" dirty="0">
                <a:latin typeface="Segoe" pitchFamily="34" charset="0"/>
              </a:rPr>
              <a:t>Known</a:t>
            </a:r>
            <a:br>
              <a:rPr lang="en-US" sz="1600" b="1" dirty="0">
                <a:latin typeface="Segoe" pitchFamily="34" charset="0"/>
              </a:rPr>
            </a:br>
            <a:r>
              <a:rPr lang="en-US" sz="1600" b="1" dirty="0">
                <a:latin typeface="Segoe" pitchFamily="34" charset="0"/>
              </a:rPr>
              <a:t>Paths</a:t>
            </a:r>
          </a:p>
        </p:txBody>
      </p:sp>
      <p:sp>
        <p:nvSpPr>
          <p:cNvPr id="8" name="Bent Arrow 7"/>
          <p:cNvSpPr/>
          <p:nvPr/>
        </p:nvSpPr>
        <p:spPr bwMode="auto">
          <a:xfrm>
            <a:off x="2743200" y="2636923"/>
            <a:ext cx="736336" cy="543058"/>
          </a:xfrm>
          <a:prstGeom prst="ben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lstStyle/>
          <a:p>
            <a:pPr>
              <a:defRPr/>
            </a:pPr>
            <a:endParaRPr lang="en-US" sz="1200">
              <a:latin typeface="Segoe"/>
            </a:endParaRPr>
          </a:p>
        </p:txBody>
      </p:sp>
      <p:sp>
        <p:nvSpPr>
          <p:cNvPr id="9" name="Bent Arrow 8"/>
          <p:cNvSpPr/>
          <p:nvPr/>
        </p:nvSpPr>
        <p:spPr bwMode="auto">
          <a:xfrm rot="5400000">
            <a:off x="5680469" y="2662549"/>
            <a:ext cx="639679" cy="648582"/>
          </a:xfrm>
          <a:prstGeom prst="bentArrow">
            <a:avLst>
              <a:gd name="adj1" fmla="val 20519"/>
              <a:gd name="adj2" fmla="val 17245"/>
              <a:gd name="adj3" fmla="val 23074"/>
              <a:gd name="adj4" fmla="val 46831"/>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lstStyle/>
          <a:p>
            <a:pPr>
              <a:defRPr/>
            </a:pPr>
            <a:endParaRPr lang="en-US" sz="1200">
              <a:latin typeface="Segoe"/>
            </a:endParaRPr>
          </a:p>
        </p:txBody>
      </p:sp>
      <p:sp>
        <p:nvSpPr>
          <p:cNvPr id="10" name="Bent Arrow 9"/>
          <p:cNvSpPr/>
          <p:nvPr/>
        </p:nvSpPr>
        <p:spPr bwMode="auto">
          <a:xfrm rot="10800000">
            <a:off x="5562600" y="4038600"/>
            <a:ext cx="712836" cy="765862"/>
          </a:xfrm>
          <a:prstGeom prst="bentArrow">
            <a:avLst>
              <a:gd name="adj1" fmla="val 15687"/>
              <a:gd name="adj2" fmla="val 14357"/>
              <a:gd name="adj3" fmla="val 17018"/>
              <a:gd name="adj4" fmla="val 43750"/>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lstStyle/>
          <a:p>
            <a:pPr>
              <a:defRPr/>
            </a:pPr>
            <a:endParaRPr lang="en-US" sz="1200">
              <a:latin typeface="Segoe"/>
            </a:endParaRPr>
          </a:p>
        </p:txBody>
      </p:sp>
      <p:sp>
        <p:nvSpPr>
          <p:cNvPr id="11" name="Bent Arrow 10"/>
          <p:cNvSpPr/>
          <p:nvPr/>
        </p:nvSpPr>
        <p:spPr bwMode="auto">
          <a:xfrm rot="16200000">
            <a:off x="2743200" y="4038599"/>
            <a:ext cx="685801" cy="838202"/>
          </a:xfrm>
          <a:prstGeom prst="bentArrow">
            <a:avLst>
              <a:gd name="adj1" fmla="val 15687"/>
              <a:gd name="adj2" fmla="val 16353"/>
              <a:gd name="adj3" fmla="val 25000"/>
              <a:gd name="adj4" fmla="val 43750"/>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lstStyle/>
          <a:p>
            <a:pPr>
              <a:defRPr/>
            </a:pPr>
            <a:endParaRPr lang="en-US" sz="1200">
              <a:latin typeface="Segoe"/>
            </a:endParaRPr>
          </a:p>
        </p:txBody>
      </p:sp>
      <p:sp>
        <p:nvSpPr>
          <p:cNvPr id="12" name="TextBox 15"/>
          <p:cNvSpPr txBox="1">
            <a:spLocks noChangeArrowheads="1"/>
          </p:cNvSpPr>
          <p:nvPr/>
        </p:nvSpPr>
        <p:spPr bwMode="auto">
          <a:xfrm>
            <a:off x="6324600" y="2209800"/>
            <a:ext cx="1544012" cy="646331"/>
          </a:xfrm>
          <a:prstGeom prst="rect">
            <a:avLst/>
          </a:prstGeom>
          <a:noFill/>
          <a:ln w="9525">
            <a:noFill/>
            <a:miter lim="800000"/>
            <a:headEnd/>
            <a:tailEnd/>
          </a:ln>
        </p:spPr>
        <p:txBody>
          <a:bodyPr wrap="none">
            <a:spAutoFit/>
          </a:bodyPr>
          <a:lstStyle/>
          <a:p>
            <a:r>
              <a:rPr lang="en-US" b="1" dirty="0">
                <a:solidFill>
                  <a:srgbClr val="FF0000"/>
                </a:solidFill>
                <a:latin typeface="Segoe" pitchFamily="34" charset="0"/>
              </a:rPr>
              <a:t>Run Test </a:t>
            </a:r>
            <a:endParaRPr lang="en-US" b="1" dirty="0" smtClean="0">
              <a:solidFill>
                <a:srgbClr val="FF0000"/>
              </a:solidFill>
              <a:latin typeface="Segoe" pitchFamily="34" charset="0"/>
            </a:endParaRPr>
          </a:p>
          <a:p>
            <a:r>
              <a:rPr lang="en-US" b="1" dirty="0" smtClean="0">
                <a:solidFill>
                  <a:srgbClr val="FF0000"/>
                </a:solidFill>
                <a:latin typeface="Segoe" pitchFamily="34" charset="0"/>
              </a:rPr>
              <a:t>and Monitor</a:t>
            </a:r>
            <a:endParaRPr lang="en-US" b="1" dirty="0">
              <a:solidFill>
                <a:srgbClr val="FF0000"/>
              </a:solidFill>
              <a:latin typeface="Segoe" pitchFamily="34" charset="0"/>
            </a:endParaRPr>
          </a:p>
        </p:txBody>
      </p:sp>
      <p:sp>
        <p:nvSpPr>
          <p:cNvPr id="13" name="TextBox 16"/>
          <p:cNvSpPr txBox="1">
            <a:spLocks noChangeArrowheads="1"/>
          </p:cNvSpPr>
          <p:nvPr/>
        </p:nvSpPr>
        <p:spPr bwMode="auto">
          <a:xfrm>
            <a:off x="6324600" y="4800600"/>
            <a:ext cx="1261884" cy="646331"/>
          </a:xfrm>
          <a:prstGeom prst="rect">
            <a:avLst/>
          </a:prstGeom>
          <a:noFill/>
          <a:ln w="9525">
            <a:noFill/>
            <a:miter lim="800000"/>
            <a:headEnd/>
            <a:tailEnd/>
          </a:ln>
        </p:spPr>
        <p:txBody>
          <a:bodyPr wrap="none">
            <a:spAutoFit/>
          </a:bodyPr>
          <a:lstStyle/>
          <a:p>
            <a:r>
              <a:rPr lang="en-US" b="1" dirty="0">
                <a:solidFill>
                  <a:srgbClr val="FF0000"/>
                </a:solidFill>
                <a:latin typeface="Segoe" pitchFamily="34" charset="0"/>
              </a:rPr>
              <a:t>Path </a:t>
            </a:r>
            <a:br>
              <a:rPr lang="en-US" b="1" dirty="0">
                <a:solidFill>
                  <a:srgbClr val="FF0000"/>
                </a:solidFill>
                <a:latin typeface="Segoe" pitchFamily="34" charset="0"/>
              </a:rPr>
            </a:br>
            <a:r>
              <a:rPr lang="en-US" b="1" dirty="0">
                <a:solidFill>
                  <a:srgbClr val="FF0000"/>
                </a:solidFill>
                <a:latin typeface="Segoe" pitchFamily="34" charset="0"/>
              </a:rPr>
              <a:t>Condition</a:t>
            </a:r>
          </a:p>
        </p:txBody>
      </p:sp>
      <p:sp>
        <p:nvSpPr>
          <p:cNvPr id="14" name="TextBox 17"/>
          <p:cNvSpPr txBox="1">
            <a:spLocks noChangeArrowheads="1"/>
          </p:cNvSpPr>
          <p:nvPr/>
        </p:nvSpPr>
        <p:spPr bwMode="auto">
          <a:xfrm>
            <a:off x="1524000" y="4724400"/>
            <a:ext cx="1479892" cy="923330"/>
          </a:xfrm>
          <a:prstGeom prst="rect">
            <a:avLst/>
          </a:prstGeom>
          <a:noFill/>
          <a:ln w="9525">
            <a:noFill/>
            <a:miter lim="800000"/>
            <a:headEnd/>
            <a:tailEnd/>
          </a:ln>
        </p:spPr>
        <p:txBody>
          <a:bodyPr wrap="none">
            <a:spAutoFit/>
          </a:bodyPr>
          <a:lstStyle/>
          <a:p>
            <a:r>
              <a:rPr lang="en-US" b="1" dirty="0" smtClean="0">
                <a:solidFill>
                  <a:srgbClr val="FF0000"/>
                </a:solidFill>
                <a:latin typeface="Segoe" pitchFamily="34" charset="0"/>
              </a:rPr>
              <a:t>Represent</a:t>
            </a:r>
            <a:br>
              <a:rPr lang="en-US" b="1" dirty="0" smtClean="0">
                <a:solidFill>
                  <a:srgbClr val="FF0000"/>
                </a:solidFill>
                <a:latin typeface="Segoe" pitchFamily="34" charset="0"/>
              </a:rPr>
            </a:br>
            <a:r>
              <a:rPr lang="en-US" b="1" dirty="0" smtClean="0">
                <a:solidFill>
                  <a:srgbClr val="FF0000"/>
                </a:solidFill>
                <a:latin typeface="Segoe" pitchFamily="34" charset="0"/>
              </a:rPr>
              <a:t>a path not </a:t>
            </a:r>
            <a:br>
              <a:rPr lang="en-US" b="1" dirty="0" smtClean="0">
                <a:solidFill>
                  <a:srgbClr val="FF0000"/>
                </a:solidFill>
                <a:latin typeface="Segoe" pitchFamily="34" charset="0"/>
              </a:rPr>
            </a:br>
            <a:r>
              <a:rPr lang="en-US" b="1" dirty="0" smtClean="0">
                <a:solidFill>
                  <a:srgbClr val="FF0000"/>
                </a:solidFill>
                <a:latin typeface="Segoe" pitchFamily="34" charset="0"/>
              </a:rPr>
              <a:t>seen before</a:t>
            </a:r>
            <a:endParaRPr lang="en-US" dirty="0">
              <a:solidFill>
                <a:srgbClr val="FF0000"/>
              </a:solidFill>
              <a:latin typeface="Segoe" pitchFamily="34" charset="0"/>
            </a:endParaRPr>
          </a:p>
        </p:txBody>
      </p:sp>
      <p:sp>
        <p:nvSpPr>
          <p:cNvPr id="15" name="TextBox 18"/>
          <p:cNvSpPr txBox="1">
            <a:spLocks noChangeArrowheads="1"/>
          </p:cNvSpPr>
          <p:nvPr/>
        </p:nvSpPr>
        <p:spPr bwMode="auto">
          <a:xfrm>
            <a:off x="1981200" y="2280920"/>
            <a:ext cx="764953" cy="369332"/>
          </a:xfrm>
          <a:prstGeom prst="rect">
            <a:avLst/>
          </a:prstGeom>
          <a:noFill/>
          <a:ln w="9525">
            <a:noFill/>
            <a:miter lim="800000"/>
            <a:headEnd/>
            <a:tailEnd/>
          </a:ln>
        </p:spPr>
        <p:txBody>
          <a:bodyPr wrap="none">
            <a:spAutoFit/>
          </a:bodyPr>
          <a:lstStyle/>
          <a:p>
            <a:r>
              <a:rPr lang="en-US" b="1" dirty="0">
                <a:solidFill>
                  <a:srgbClr val="FF0000"/>
                </a:solidFill>
                <a:latin typeface="Segoe" pitchFamily="34" charset="0"/>
              </a:rPr>
              <a:t>Solve</a:t>
            </a:r>
          </a:p>
        </p:txBody>
      </p:sp>
      <p:sp>
        <p:nvSpPr>
          <p:cNvPr id="16" name="Down Arrow 19"/>
          <p:cNvSpPr>
            <a:spLocks noChangeArrowheads="1"/>
          </p:cNvSpPr>
          <p:nvPr/>
        </p:nvSpPr>
        <p:spPr bwMode="auto">
          <a:xfrm>
            <a:off x="4333537" y="1828800"/>
            <a:ext cx="408261" cy="497804"/>
          </a:xfrm>
          <a:prstGeom prst="downArrow">
            <a:avLst>
              <a:gd name="adj1" fmla="val 50000"/>
              <a:gd name="adj2" fmla="val 50024"/>
            </a:avLst>
          </a:prstGeom>
          <a:ln>
            <a:headEnd/>
            <a:tailEnd/>
          </a:ln>
        </p:spPr>
        <p:style>
          <a:lnRef idx="0">
            <a:schemeClr val="accent3"/>
          </a:lnRef>
          <a:fillRef idx="3">
            <a:schemeClr val="accent3"/>
          </a:fillRef>
          <a:effectRef idx="3">
            <a:schemeClr val="accent3"/>
          </a:effectRef>
          <a:fontRef idx="minor">
            <a:schemeClr val="lt1"/>
          </a:fontRef>
        </p:style>
        <p:txBody>
          <a:bodyPr/>
          <a:lstStyle/>
          <a:p>
            <a:endParaRPr lang="en-US" sz="1200">
              <a:latin typeface="Segoe" pitchFamily="34" charset="0"/>
            </a:endParaRPr>
          </a:p>
        </p:txBody>
      </p:sp>
      <p:sp>
        <p:nvSpPr>
          <p:cNvPr id="17" name="TextBox 15"/>
          <p:cNvSpPr txBox="1">
            <a:spLocks noChangeArrowheads="1"/>
          </p:cNvSpPr>
          <p:nvPr/>
        </p:nvSpPr>
        <p:spPr bwMode="auto">
          <a:xfrm>
            <a:off x="2971800" y="1371600"/>
            <a:ext cx="2928943" cy="369332"/>
          </a:xfrm>
          <a:prstGeom prst="rect">
            <a:avLst/>
          </a:prstGeom>
          <a:noFill/>
          <a:ln w="9525">
            <a:noFill/>
            <a:miter lim="800000"/>
            <a:headEnd/>
            <a:tailEnd/>
          </a:ln>
        </p:spPr>
        <p:txBody>
          <a:bodyPr wrap="none">
            <a:spAutoFit/>
          </a:bodyPr>
          <a:lstStyle/>
          <a:p>
            <a:r>
              <a:rPr lang="en-US" b="1" dirty="0" smtClean="0">
                <a:solidFill>
                  <a:srgbClr val="0070C0"/>
                </a:solidFill>
                <a:latin typeface="Segoe" pitchFamily="34" charset="0"/>
              </a:rPr>
              <a:t>Initially, choose Arbitrary</a:t>
            </a:r>
            <a:endParaRPr lang="en-US" b="1" dirty="0">
              <a:solidFill>
                <a:srgbClr val="0070C0"/>
              </a:solidFill>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ChangeArrowheads="1"/>
          </p:cNvSpPr>
          <p:nvPr>
            <p:ph type="title"/>
          </p:nvPr>
        </p:nvSpPr>
        <p:spPr>
          <a:xfrm>
            <a:off x="228600" y="304800"/>
            <a:ext cx="7391400" cy="749300"/>
          </a:xfrm>
        </p:spPr>
        <p:txBody>
          <a:bodyPr>
            <a:normAutofit fontScale="90000"/>
          </a:bodyPr>
          <a:lstStyle/>
          <a:p>
            <a:pPr>
              <a:defRPr/>
            </a:pPr>
            <a:r>
              <a:rPr lang="en-US" dirty="0" err="1" smtClean="0"/>
              <a:t>DARTish</a:t>
            </a:r>
            <a:r>
              <a:rPr lang="en-US" dirty="0" smtClean="0"/>
              <a:t> projects at Microsoft</a:t>
            </a:r>
          </a:p>
        </p:txBody>
      </p:sp>
      <p:sp>
        <p:nvSpPr>
          <p:cNvPr id="8195" name="Rectangle 3"/>
          <p:cNvSpPr>
            <a:spLocks noGrp="1" noChangeArrowheads="1"/>
          </p:cNvSpPr>
          <p:nvPr>
            <p:ph type="body" idx="1"/>
          </p:nvPr>
        </p:nvSpPr>
        <p:spPr>
          <a:xfrm>
            <a:off x="381000" y="2012314"/>
            <a:ext cx="8382000" cy="4270499"/>
          </a:xfrm>
        </p:spPr>
        <p:txBody>
          <a:bodyPr>
            <a:normAutofit fontScale="62500" lnSpcReduction="20000"/>
          </a:bodyPr>
          <a:lstStyle/>
          <a:p>
            <a:pPr>
              <a:lnSpc>
                <a:spcPct val="120000"/>
              </a:lnSpc>
            </a:pPr>
            <a:r>
              <a:rPr lang="en-US" dirty="0" smtClean="0">
                <a:solidFill>
                  <a:schemeClr val="accent2"/>
                </a:solidFill>
              </a:rPr>
              <a:t>SAGE</a:t>
            </a:r>
            <a:r>
              <a:rPr lang="en-US" dirty="0" smtClean="0"/>
              <a:t> (CSE) implements DART for x86 binaries and merges it with “fuzz” testing for finding security bugs</a:t>
            </a:r>
          </a:p>
          <a:p>
            <a:pPr>
              <a:lnSpc>
                <a:spcPct val="120000"/>
              </a:lnSpc>
            </a:pPr>
            <a:endParaRPr lang="en-US" dirty="0" smtClean="0"/>
          </a:p>
          <a:p>
            <a:pPr>
              <a:lnSpc>
                <a:spcPct val="120000"/>
              </a:lnSpc>
            </a:pPr>
            <a:r>
              <a:rPr lang="en-US" dirty="0" smtClean="0">
                <a:solidFill>
                  <a:schemeClr val="accent2"/>
                </a:solidFill>
              </a:rPr>
              <a:t>PEX</a:t>
            </a:r>
            <a:r>
              <a:rPr lang="en-US" dirty="0" smtClean="0"/>
              <a:t> (MSR-Redmond FSE group) implements DART for .NET binaries in conjunction with “parameterized-unit tests” for unit testing of .NET programs</a:t>
            </a:r>
          </a:p>
          <a:p>
            <a:pPr>
              <a:lnSpc>
                <a:spcPct val="120000"/>
              </a:lnSpc>
            </a:pPr>
            <a:endParaRPr lang="en-US" dirty="0" smtClean="0"/>
          </a:p>
          <a:p>
            <a:pPr>
              <a:lnSpc>
                <a:spcPct val="120000"/>
              </a:lnSpc>
            </a:pPr>
            <a:r>
              <a:rPr lang="en-US" dirty="0" smtClean="0">
                <a:solidFill>
                  <a:schemeClr val="accent2"/>
                </a:solidFill>
              </a:rPr>
              <a:t>YOGI </a:t>
            </a:r>
            <a:r>
              <a:rPr lang="en-US" dirty="0" smtClean="0"/>
              <a:t>(MSR India) implements DART to check the feasibility of program paths generated statically using a SLAM-like tool</a:t>
            </a:r>
          </a:p>
          <a:p>
            <a:pPr>
              <a:lnSpc>
                <a:spcPct val="120000"/>
              </a:lnSpc>
            </a:pPr>
            <a:endParaRPr lang="en-US" dirty="0" smtClean="0"/>
          </a:p>
          <a:p>
            <a:pPr>
              <a:lnSpc>
                <a:spcPct val="120000"/>
              </a:lnSpc>
            </a:pPr>
            <a:r>
              <a:rPr lang="en-US" dirty="0" smtClean="0">
                <a:solidFill>
                  <a:schemeClr val="accent2"/>
                </a:solidFill>
              </a:rPr>
              <a:t>Vigilante</a:t>
            </a:r>
            <a:r>
              <a:rPr lang="en-US" dirty="0" smtClean="0"/>
              <a:t> (MSR Cambridge) partially implements DART to dynamically generate worm filters</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Grp="1" noChangeArrowheads="1"/>
          </p:cNvSpPr>
          <p:nvPr>
            <p:ph type="title" idx="4294967295"/>
          </p:nvPr>
        </p:nvSpPr>
        <p:spPr>
          <a:xfrm>
            <a:off x="228600" y="292100"/>
            <a:ext cx="8089900" cy="774700"/>
          </a:xfrm>
        </p:spPr>
        <p:txBody>
          <a:bodyPr lIns="91440" tIns="45720" rIns="91440" bIns="45720"/>
          <a:lstStyle/>
          <a:p>
            <a:pPr eaLnBrk="1" hangingPunct="1">
              <a:defRPr/>
            </a:pPr>
            <a:r>
              <a:rPr lang="en-US" dirty="0" smtClean="0"/>
              <a:t>Initial Experiences with SAGE</a:t>
            </a:r>
          </a:p>
        </p:txBody>
      </p:sp>
      <p:sp>
        <p:nvSpPr>
          <p:cNvPr id="13315" name="Rectangle 3"/>
          <p:cNvSpPr>
            <a:spLocks noGrp="1" noChangeArrowheads="1"/>
          </p:cNvSpPr>
          <p:nvPr>
            <p:ph type="body" idx="4294967295"/>
          </p:nvPr>
        </p:nvSpPr>
        <p:spPr>
          <a:xfrm>
            <a:off x="381000" y="1412874"/>
            <a:ext cx="8382000" cy="3850005"/>
          </a:xfrm>
        </p:spPr>
        <p:txBody>
          <a:bodyPr lIns="91440" tIns="45720" rIns="91440" bIns="45720">
            <a:normAutofit fontScale="92500" lnSpcReduction="10000"/>
          </a:bodyPr>
          <a:lstStyle/>
          <a:p>
            <a:pPr eaLnBrk="1" hangingPunct="1">
              <a:lnSpc>
                <a:spcPct val="90000"/>
              </a:lnSpc>
              <a:buFontTx/>
              <a:buNone/>
            </a:pPr>
            <a:r>
              <a:rPr lang="en-US" sz="2800" dirty="0" smtClean="0">
                <a:solidFill>
                  <a:schemeClr val="accent2"/>
                </a:solidFill>
              </a:rPr>
              <a:t>25+ security bugs and counting…</a:t>
            </a:r>
            <a:r>
              <a:rPr lang="en-US" sz="2800" dirty="0" smtClean="0"/>
              <a:t> </a:t>
            </a:r>
          </a:p>
          <a:p>
            <a:pPr eaLnBrk="1" hangingPunct="1">
              <a:lnSpc>
                <a:spcPct val="90000"/>
              </a:lnSpc>
              <a:buFontTx/>
              <a:buNone/>
            </a:pPr>
            <a:r>
              <a:rPr lang="en-US" sz="2800" dirty="0" smtClean="0"/>
              <a:t>	(most missed by </a:t>
            </a:r>
            <a:r>
              <a:rPr lang="en-US" sz="2800" dirty="0" err="1" smtClean="0"/>
              <a:t>blackbox</a:t>
            </a:r>
            <a:r>
              <a:rPr lang="en-US" sz="2800" dirty="0" smtClean="0"/>
              <a:t> </a:t>
            </a:r>
            <a:r>
              <a:rPr lang="en-US" sz="2800" dirty="0" err="1" smtClean="0"/>
              <a:t>fuzzers</a:t>
            </a:r>
            <a:r>
              <a:rPr lang="en-US" sz="2800" dirty="0" smtClean="0"/>
              <a:t>)</a:t>
            </a:r>
          </a:p>
          <a:p>
            <a:pPr eaLnBrk="1" hangingPunct="1">
              <a:lnSpc>
                <a:spcPct val="90000"/>
              </a:lnSpc>
              <a:buFontTx/>
              <a:buNone/>
            </a:pPr>
            <a:endParaRPr lang="en-US" sz="2800" dirty="0" smtClean="0"/>
          </a:p>
          <a:p>
            <a:pPr eaLnBrk="1" hangingPunct="1">
              <a:lnSpc>
                <a:spcPct val="90000"/>
              </a:lnSpc>
            </a:pPr>
            <a:r>
              <a:rPr lang="en-US" sz="2800" dirty="0" smtClean="0"/>
              <a:t>OS component X</a:t>
            </a:r>
          </a:p>
          <a:p>
            <a:pPr lvl="1" eaLnBrk="1" hangingPunct="1">
              <a:lnSpc>
                <a:spcPct val="90000"/>
              </a:lnSpc>
            </a:pPr>
            <a:r>
              <a:rPr lang="en-US" sz="1800" dirty="0" smtClean="0"/>
              <a:t>4 new bugs:</a:t>
            </a:r>
            <a:r>
              <a:rPr lang="en-US" sz="1800" dirty="0"/>
              <a:t> </a:t>
            </a:r>
            <a:r>
              <a:rPr lang="en-US" sz="1800" dirty="0" smtClean="0"/>
              <a:t>“This was an area that we heavily fuzz tested in Vista”</a:t>
            </a:r>
          </a:p>
          <a:p>
            <a:pPr eaLnBrk="1" hangingPunct="1">
              <a:lnSpc>
                <a:spcPct val="90000"/>
              </a:lnSpc>
            </a:pPr>
            <a:r>
              <a:rPr lang="en-US" sz="2800" dirty="0" smtClean="0"/>
              <a:t>OS component Y</a:t>
            </a:r>
          </a:p>
          <a:p>
            <a:pPr lvl="1" eaLnBrk="1" hangingPunct="1">
              <a:lnSpc>
                <a:spcPct val="90000"/>
              </a:lnSpc>
            </a:pPr>
            <a:r>
              <a:rPr lang="en-US" sz="1800" dirty="0"/>
              <a:t>A</a:t>
            </a:r>
            <a:r>
              <a:rPr lang="en-US" sz="1800" dirty="0" smtClean="0"/>
              <a:t>rithmetic/stack overflow in y.dll</a:t>
            </a:r>
            <a:endParaRPr lang="en-US" sz="1600" dirty="0" smtClean="0"/>
          </a:p>
          <a:p>
            <a:pPr eaLnBrk="1" hangingPunct="1">
              <a:lnSpc>
                <a:spcPct val="90000"/>
              </a:lnSpc>
            </a:pPr>
            <a:r>
              <a:rPr lang="en-US" sz="2800" dirty="0" smtClean="0"/>
              <a:t>Media format A</a:t>
            </a:r>
          </a:p>
          <a:p>
            <a:pPr lvl="1" eaLnBrk="1" hangingPunct="1">
              <a:lnSpc>
                <a:spcPct val="90000"/>
              </a:lnSpc>
            </a:pPr>
            <a:r>
              <a:rPr lang="en-US" sz="1800" dirty="0"/>
              <a:t>A</a:t>
            </a:r>
            <a:r>
              <a:rPr lang="en-US" sz="1800" dirty="0" smtClean="0"/>
              <a:t>rithmetic overflow; DOS crash in previously patched component</a:t>
            </a:r>
            <a:endParaRPr lang="en-US" sz="1800" dirty="0"/>
          </a:p>
          <a:p>
            <a:pPr>
              <a:lnSpc>
                <a:spcPct val="90000"/>
              </a:lnSpc>
            </a:pPr>
            <a:r>
              <a:rPr lang="en-US" sz="2800" dirty="0" smtClean="0"/>
              <a:t>Media format B &amp; C</a:t>
            </a:r>
          </a:p>
          <a:p>
            <a:pPr lvl="1">
              <a:lnSpc>
                <a:spcPct val="90000"/>
              </a:lnSpc>
            </a:pPr>
            <a:r>
              <a:rPr lang="en-US" sz="1800" dirty="0" smtClean="0"/>
              <a:t>Hard-to-reproduce uninitialized-variable bug</a:t>
            </a:r>
          </a:p>
          <a:p>
            <a:pPr lvl="1" eaLnBrk="1" hangingPunct="1">
              <a:lnSpc>
                <a:spcPct val="90000"/>
              </a:lnSpc>
            </a:pPr>
            <a:endParaRPr lang="en-US" sz="1400" dirty="0" smtClean="0">
              <a:latin typeface="Arial" charset="0"/>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r>
              <a:rPr lang="en-US" dirty="0" err="1" smtClean="0">
                <a:latin typeface="Magneto" pitchFamily="82" charset="0"/>
              </a:rPr>
              <a:t>Pex</a:t>
            </a:r>
            <a:endParaRPr lang="en-US" dirty="0"/>
          </a:p>
        </p:txBody>
      </p:sp>
      <p:sp>
        <p:nvSpPr>
          <p:cNvPr id="3" name="Content Placeholder 2"/>
          <p:cNvSpPr>
            <a:spLocks noGrp="1"/>
          </p:cNvSpPr>
          <p:nvPr>
            <p:ph idx="1"/>
          </p:nvPr>
        </p:nvSpPr>
        <p:spPr>
          <a:xfrm>
            <a:off x="457200" y="1297850"/>
            <a:ext cx="8229600" cy="5550310"/>
          </a:xfrm>
        </p:spPr>
        <p:txBody>
          <a:bodyPr>
            <a:normAutofit fontScale="92500" lnSpcReduction="20000"/>
          </a:bodyPr>
          <a:lstStyle/>
          <a:p>
            <a:pPr>
              <a:lnSpc>
                <a:spcPct val="100000"/>
              </a:lnSpc>
            </a:pPr>
            <a:r>
              <a:rPr lang="en-US" dirty="0" err="1" smtClean="0">
                <a:latin typeface="Magneto" pitchFamily="82" charset="0"/>
              </a:rPr>
              <a:t>Pex</a:t>
            </a:r>
            <a:r>
              <a:rPr lang="en-US" dirty="0" smtClean="0">
                <a:latin typeface="Magneto" pitchFamily="82" charset="0"/>
              </a:rPr>
              <a:t> </a:t>
            </a:r>
            <a:r>
              <a:rPr lang="en-US" dirty="0" smtClean="0"/>
              <a:t>monitors the execution of .NET application using the CLR profiling API.</a:t>
            </a:r>
          </a:p>
          <a:p>
            <a:pPr>
              <a:lnSpc>
                <a:spcPct val="100000"/>
              </a:lnSpc>
            </a:pPr>
            <a:endParaRPr lang="en-US" dirty="0" smtClean="0"/>
          </a:p>
          <a:p>
            <a:pPr>
              <a:lnSpc>
                <a:spcPct val="100000"/>
              </a:lnSpc>
            </a:pPr>
            <a:r>
              <a:rPr lang="en-US" dirty="0" err="1" smtClean="0">
                <a:latin typeface="Magneto" pitchFamily="82" charset="0"/>
              </a:rPr>
              <a:t>Pex</a:t>
            </a:r>
            <a:r>
              <a:rPr lang="en-US" dirty="0" smtClean="0">
                <a:latin typeface="Magneto" pitchFamily="82" charset="0"/>
              </a:rPr>
              <a:t> </a:t>
            </a:r>
            <a:r>
              <a:rPr lang="en-US" dirty="0" smtClean="0"/>
              <a:t>dynamically checks for violations of programming rules, e.g. resource leaks.</a:t>
            </a:r>
          </a:p>
          <a:p>
            <a:pPr>
              <a:lnSpc>
                <a:spcPct val="100000"/>
              </a:lnSpc>
            </a:pPr>
            <a:endParaRPr lang="en-US" dirty="0" smtClean="0"/>
          </a:p>
          <a:p>
            <a:pPr>
              <a:lnSpc>
                <a:spcPct val="100000"/>
              </a:lnSpc>
            </a:pPr>
            <a:r>
              <a:rPr lang="en-US" dirty="0" err="1" smtClean="0">
                <a:latin typeface="Magneto" pitchFamily="82" charset="0"/>
              </a:rPr>
              <a:t>Pex</a:t>
            </a:r>
            <a:r>
              <a:rPr lang="en-US" dirty="0" smtClean="0">
                <a:latin typeface="Magneto" pitchFamily="82" charset="0"/>
              </a:rPr>
              <a:t> </a:t>
            </a:r>
            <a:r>
              <a:rPr lang="en-US" dirty="0" smtClean="0"/>
              <a:t>suggests code snippets to the user, which will prevent the same failure from happening again.</a:t>
            </a:r>
          </a:p>
          <a:p>
            <a:pPr>
              <a:lnSpc>
                <a:spcPct val="100000"/>
              </a:lnSpc>
            </a:pPr>
            <a:endParaRPr lang="en-US" dirty="0" smtClean="0"/>
          </a:p>
          <a:p>
            <a:pPr>
              <a:lnSpc>
                <a:spcPct val="100000"/>
              </a:lnSpc>
            </a:pPr>
            <a:r>
              <a:rPr lang="en-US" dirty="0" smtClean="0"/>
              <a:t>Very instrumental in exposing bugs in .NET libraries.</a:t>
            </a:r>
          </a:p>
        </p:txBody>
      </p:sp>
      <p:pic>
        <p:nvPicPr>
          <p:cNvPr id="4" name="Picture 3" descr="PexWeb.png"/>
          <p:cNvPicPr>
            <a:picLocks noChangeAspect="1"/>
          </p:cNvPicPr>
          <p:nvPr/>
        </p:nvPicPr>
        <p:blipFill>
          <a:blip r:embed="rId2"/>
          <a:stretch>
            <a:fillRect/>
          </a:stretch>
        </p:blipFill>
        <p:spPr>
          <a:xfrm>
            <a:off x="228600" y="152400"/>
            <a:ext cx="1590261" cy="962108"/>
          </a:xfrm>
          <a:prstGeom prst="rect">
            <a:avLst/>
          </a:prstGeom>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Pex unit-test case generation</a:t>
            </a:r>
            <a:endParaRPr lang="en-US" dirty="0"/>
          </a:p>
        </p:txBody>
      </p:sp>
      <p:sp>
        <p:nvSpPr>
          <p:cNvPr id="3" name="Subtitle 2"/>
          <p:cNvSpPr>
            <a:spLocks noGrp="1"/>
          </p:cNvSpPr>
          <p:nvPr>
            <p:ph type="subTitle" idx="1"/>
          </p:nvPr>
        </p:nvSpPr>
        <p:spPr>
          <a:xfrm>
            <a:off x="722313" y="4344458"/>
            <a:ext cx="7043208" cy="941796"/>
          </a:xfrm>
        </p:spPr>
        <p:txBody>
          <a:bodyPr/>
          <a:lstStyle/>
          <a:p>
            <a:r>
              <a:rPr lang="en-US" dirty="0" smtClean="0"/>
              <a:t>… from a credit card number verifier to valid credit card numbers.</a:t>
            </a:r>
            <a:endParaRPr lang="en-US" dirty="0"/>
          </a:p>
        </p:txBody>
      </p:sp>
      <p:sp>
        <p:nvSpPr>
          <p:cNvPr id="4" name="Text Placeholder 3"/>
          <p:cNvSpPr>
            <a:spLocks noGrp="1"/>
          </p:cNvSpPr>
          <p:nvPr>
            <p:ph type="body" sz="quarter" idx="10"/>
          </p:nvPr>
        </p:nvSpPr>
        <p:spPr/>
        <p:txBody>
          <a:bodyPr/>
          <a:lstStyle/>
          <a:p>
            <a:r>
              <a:rPr smtClean="0"/>
              <a:t>Demo</a:t>
            </a:r>
            <a:endParaRPr lang="en-US" dirty="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Test-case generation &amp; SMT</a:t>
            </a:r>
            <a:endParaRPr lang="en-US" dirty="0"/>
          </a:p>
        </p:txBody>
      </p:sp>
      <p:sp>
        <p:nvSpPr>
          <p:cNvPr id="3" name="Content Placeholder 2"/>
          <p:cNvSpPr>
            <a:spLocks noGrp="1"/>
          </p:cNvSpPr>
          <p:nvPr>
            <p:ph idx="1"/>
          </p:nvPr>
        </p:nvSpPr>
        <p:spPr>
          <a:xfrm>
            <a:off x="381000" y="1412875"/>
            <a:ext cx="8382000" cy="4265783"/>
          </a:xfrm>
        </p:spPr>
        <p:txBody>
          <a:bodyPr/>
          <a:lstStyle/>
          <a:p>
            <a:r>
              <a:rPr lang="en-US" dirty="0" smtClean="0"/>
              <a:t>Formulas are usually a big conjunction.</a:t>
            </a:r>
          </a:p>
          <a:p>
            <a:endParaRPr lang="en-US" dirty="0" smtClean="0"/>
          </a:p>
          <a:p>
            <a:r>
              <a:rPr lang="en-US" dirty="0" err="1" smtClean="0"/>
              <a:t>Incrementality</a:t>
            </a:r>
            <a:r>
              <a:rPr lang="en-US" dirty="0" smtClean="0"/>
              <a:t>: solve several similar formulas.</a:t>
            </a:r>
          </a:p>
          <a:p>
            <a:endParaRPr lang="en-US" dirty="0" smtClean="0"/>
          </a:p>
          <a:p>
            <a:r>
              <a:rPr lang="en-US" dirty="0" smtClean="0"/>
              <a:t>“Small models”.</a:t>
            </a:r>
          </a:p>
          <a:p>
            <a:endParaRPr lang="en-US" dirty="0" smtClean="0"/>
          </a:p>
          <a:p>
            <a:r>
              <a:rPr lang="en-US" dirty="0" smtClean="0"/>
              <a:t>True Arithmetic × Machine Arithmetic.</a:t>
            </a:r>
            <a:endParaRPr lang="en-US" dirty="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Test-case generation &amp; SMT</a:t>
            </a:r>
            <a:endParaRPr lang="en-US" dirty="0"/>
          </a:p>
        </p:txBody>
      </p:sp>
      <p:sp>
        <p:nvSpPr>
          <p:cNvPr id="3" name="Content Placeholder 2"/>
          <p:cNvSpPr>
            <a:spLocks noGrp="1"/>
          </p:cNvSpPr>
          <p:nvPr>
            <p:ph idx="1"/>
          </p:nvPr>
        </p:nvSpPr>
        <p:spPr>
          <a:xfrm>
            <a:off x="381000" y="1412875"/>
            <a:ext cx="8382000" cy="3970318"/>
          </a:xfrm>
        </p:spPr>
        <p:txBody>
          <a:bodyPr/>
          <a:lstStyle/>
          <a:p>
            <a:r>
              <a:rPr lang="en-US" dirty="0" smtClean="0"/>
              <a:t>Formulas are usually a big conjunction.</a:t>
            </a:r>
          </a:p>
          <a:p>
            <a:pPr lvl="1"/>
            <a:r>
              <a:rPr lang="en-US" dirty="0" smtClean="0"/>
              <a:t>Pre-processing step.</a:t>
            </a:r>
          </a:p>
          <a:p>
            <a:pPr lvl="1"/>
            <a:r>
              <a:rPr lang="en-US" dirty="0" smtClean="0"/>
              <a:t>Eliminate variables and simplify input formula.</a:t>
            </a:r>
          </a:p>
          <a:p>
            <a:pPr lvl="1"/>
            <a:r>
              <a:rPr lang="en-US" i="1" dirty="0" smtClean="0"/>
              <a:t>Significant performance impact.</a:t>
            </a:r>
            <a:endParaRPr lang="en-US" dirty="0" smtClean="0"/>
          </a:p>
          <a:p>
            <a:r>
              <a:rPr lang="en-US" sz="1800" dirty="0" err="1" smtClean="0"/>
              <a:t>Incrementality</a:t>
            </a:r>
            <a:r>
              <a:rPr lang="en-US" sz="1800" dirty="0" smtClean="0"/>
              <a:t>: solve several similar formulas.</a:t>
            </a:r>
            <a:r>
              <a:rPr lang="en-US" sz="1800" b="1" i="1" dirty="0" smtClean="0"/>
              <a:t>	</a:t>
            </a:r>
          </a:p>
          <a:p>
            <a:r>
              <a:rPr lang="en-US" sz="1800" dirty="0" smtClean="0"/>
              <a:t>“Small models”</a:t>
            </a:r>
          </a:p>
          <a:p>
            <a:r>
              <a:rPr lang="en-US" sz="1800" dirty="0" smtClean="0"/>
              <a:t>True Arithmetic × Machine Arithmetic.</a:t>
            </a:r>
          </a:p>
          <a:p>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0" y="1600200"/>
            <a:ext cx="8991600" cy="5798510"/>
          </a:xfrm>
        </p:spPr>
        <p:txBody>
          <a:bodyPr/>
          <a:lstStyle/>
          <a:p>
            <a:r>
              <a:rPr lang="en-US" dirty="0" err="1" smtClean="0"/>
              <a:t>Verificationeering</a:t>
            </a:r>
            <a:r>
              <a:rPr lang="en-US" dirty="0" smtClean="0"/>
              <a:t> @ Microsoft</a:t>
            </a:r>
          </a:p>
          <a:p>
            <a:pPr lvl="1"/>
            <a:r>
              <a:rPr lang="en-US" dirty="0" smtClean="0"/>
              <a:t>Introducing Z3, a </a:t>
            </a:r>
            <a:r>
              <a:rPr lang="en-US" dirty="0" err="1" smtClean="0"/>
              <a:t>Satisfiability</a:t>
            </a:r>
            <a:r>
              <a:rPr lang="en-US" dirty="0" smtClean="0"/>
              <a:t> Modulo Theory Solver.</a:t>
            </a:r>
          </a:p>
          <a:p>
            <a:r>
              <a:rPr lang="en-US" dirty="0" smtClean="0">
                <a:solidFill>
                  <a:srgbClr val="B87DF3"/>
                </a:solidFill>
              </a:rPr>
              <a:t>Selected projects</a:t>
            </a:r>
          </a:p>
          <a:p>
            <a:pPr lvl="1"/>
            <a:r>
              <a:rPr lang="en-US" b="1" dirty="0" smtClean="0">
                <a:solidFill>
                  <a:srgbClr val="B87DF3"/>
                </a:solidFill>
              </a:rPr>
              <a:t>Test generation: </a:t>
            </a:r>
          </a:p>
          <a:p>
            <a:pPr lvl="2"/>
            <a:r>
              <a:rPr lang="en-US" dirty="0" err="1" smtClean="0">
                <a:solidFill>
                  <a:srgbClr val="B87DF3"/>
                </a:solidFill>
              </a:rPr>
              <a:t>Pex</a:t>
            </a:r>
            <a:r>
              <a:rPr lang="en-US" dirty="0" smtClean="0">
                <a:solidFill>
                  <a:srgbClr val="B87DF3"/>
                </a:solidFill>
              </a:rPr>
              <a:t>, SAGE, Vigilante</a:t>
            </a:r>
          </a:p>
          <a:p>
            <a:pPr lvl="1"/>
            <a:r>
              <a:rPr lang="en-US" b="1" dirty="0" smtClean="0">
                <a:solidFill>
                  <a:srgbClr val="B87DF3"/>
                </a:solidFill>
              </a:rPr>
              <a:t>Program verification: </a:t>
            </a:r>
          </a:p>
          <a:p>
            <a:pPr lvl="2"/>
            <a:r>
              <a:rPr lang="en-US" dirty="0" smtClean="0">
                <a:solidFill>
                  <a:srgbClr val="B87DF3"/>
                </a:solidFill>
              </a:rPr>
              <a:t>Spec#, Boogie, VCC</a:t>
            </a:r>
          </a:p>
          <a:p>
            <a:pPr lvl="2"/>
            <a:r>
              <a:rPr lang="en-US" dirty="0" smtClean="0">
                <a:solidFill>
                  <a:srgbClr val="B87DF3"/>
                </a:solidFill>
              </a:rPr>
              <a:t>The Viridian Hypervisor</a:t>
            </a:r>
          </a:p>
          <a:p>
            <a:pPr lvl="1"/>
            <a:r>
              <a:rPr lang="en-US" b="1" dirty="0" smtClean="0">
                <a:solidFill>
                  <a:srgbClr val="B87DF3"/>
                </a:solidFill>
              </a:rPr>
              <a:t>Program analysis and model checking:</a:t>
            </a:r>
          </a:p>
          <a:p>
            <a:pPr lvl="2"/>
            <a:r>
              <a:rPr lang="en-US" dirty="0" smtClean="0">
                <a:solidFill>
                  <a:srgbClr val="B87DF3"/>
                </a:solidFill>
              </a:rPr>
              <a:t>SLAM/SDV, Yogi, Terminator</a:t>
            </a:r>
          </a:p>
          <a:p>
            <a:pPr lvl="1"/>
            <a:endParaRPr lang="en-US" dirty="0" smtClean="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Test-case generation &amp; SMT</a:t>
            </a:r>
            <a:endParaRPr lang="en-US" dirty="0"/>
          </a:p>
        </p:txBody>
      </p:sp>
      <p:sp>
        <p:nvSpPr>
          <p:cNvPr id="3" name="Content Placeholder 2"/>
          <p:cNvSpPr>
            <a:spLocks noGrp="1"/>
          </p:cNvSpPr>
          <p:nvPr>
            <p:ph idx="1"/>
          </p:nvPr>
        </p:nvSpPr>
        <p:spPr>
          <a:xfrm>
            <a:off x="381000" y="1412875"/>
            <a:ext cx="8382000" cy="4348883"/>
          </a:xfrm>
        </p:spPr>
        <p:txBody>
          <a:bodyPr/>
          <a:lstStyle/>
          <a:p>
            <a:r>
              <a:rPr lang="en-US" sz="2000" dirty="0" smtClean="0"/>
              <a:t>Formulas are usually a big conjunction.</a:t>
            </a:r>
          </a:p>
          <a:p>
            <a:r>
              <a:rPr lang="en-US" dirty="0" err="1" smtClean="0"/>
              <a:t>Incrementality</a:t>
            </a:r>
            <a:r>
              <a:rPr lang="en-US" dirty="0" smtClean="0"/>
              <a:t>: solve several similar formulas.</a:t>
            </a:r>
          </a:p>
          <a:p>
            <a:pPr lvl="1"/>
            <a:r>
              <a:rPr lang="en-US" i="1" dirty="0" smtClean="0"/>
              <a:t>Z3 is incremental: new constraints can be asserted.</a:t>
            </a:r>
          </a:p>
          <a:p>
            <a:pPr lvl="1"/>
            <a:r>
              <a:rPr lang="en-US" i="1" dirty="0" smtClean="0"/>
              <a:t>push and pop: (user) backtracking.</a:t>
            </a:r>
          </a:p>
          <a:p>
            <a:pPr lvl="2"/>
            <a:r>
              <a:rPr lang="en-US" dirty="0" smtClean="0"/>
              <a:t>Reuse (some) lemmas. </a:t>
            </a:r>
            <a:r>
              <a:rPr lang="en-US" b="1" i="1" dirty="0" smtClean="0"/>
              <a:t>	</a:t>
            </a:r>
          </a:p>
          <a:p>
            <a:r>
              <a:rPr lang="en-US" sz="1800" dirty="0" smtClean="0"/>
              <a:t>“Small models”</a:t>
            </a:r>
          </a:p>
          <a:p>
            <a:r>
              <a:rPr lang="en-US" sz="1800" dirty="0" smtClean="0"/>
              <a:t>True Arithmetic × Machine Arithmetic.</a:t>
            </a:r>
          </a:p>
          <a:p>
            <a:endParaRPr lang="en-US" dirty="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Test-case generation &amp; SMT</a:t>
            </a:r>
            <a:endParaRPr lang="en-US" dirty="0"/>
          </a:p>
        </p:txBody>
      </p:sp>
      <p:sp>
        <p:nvSpPr>
          <p:cNvPr id="3" name="Content Placeholder 2"/>
          <p:cNvSpPr>
            <a:spLocks noGrp="1"/>
          </p:cNvSpPr>
          <p:nvPr>
            <p:ph idx="1"/>
          </p:nvPr>
        </p:nvSpPr>
        <p:spPr>
          <a:xfrm>
            <a:off x="381000" y="1412875"/>
            <a:ext cx="8382000" cy="4805931"/>
          </a:xfrm>
        </p:spPr>
        <p:txBody>
          <a:bodyPr/>
          <a:lstStyle/>
          <a:p>
            <a:r>
              <a:rPr lang="en-US" sz="1800" dirty="0" smtClean="0"/>
              <a:t>Formulas are usually a big conjunction.</a:t>
            </a:r>
          </a:p>
          <a:p>
            <a:r>
              <a:rPr lang="en-US" sz="1800" dirty="0" err="1" smtClean="0"/>
              <a:t>Incrementality</a:t>
            </a:r>
            <a:r>
              <a:rPr lang="en-US" sz="1800" dirty="0" smtClean="0"/>
              <a:t>: solve several similar formulas.</a:t>
            </a:r>
          </a:p>
          <a:p>
            <a:r>
              <a:rPr lang="en-US" sz="2800" dirty="0" smtClean="0"/>
              <a:t>“Small models”.</a:t>
            </a:r>
          </a:p>
          <a:p>
            <a:pPr lvl="1"/>
            <a:r>
              <a:rPr lang="en-US" sz="2100" dirty="0" smtClean="0"/>
              <a:t>Given a set of constraints C, find a model M</a:t>
            </a:r>
            <a:r>
              <a:rPr lang="en-US" dirty="0" smtClean="0"/>
              <a:t> </a:t>
            </a:r>
            <a:r>
              <a:rPr lang="en-US" sz="2100" dirty="0" smtClean="0"/>
              <a:t>that </a:t>
            </a:r>
            <a:r>
              <a:rPr lang="en-US" sz="2100" i="1" dirty="0" smtClean="0"/>
              <a:t>minimizes</a:t>
            </a:r>
            <a:r>
              <a:rPr lang="en-US" sz="2100" b="1" i="1" dirty="0" smtClean="0"/>
              <a:t> </a:t>
            </a:r>
            <a:r>
              <a:rPr lang="en-US" sz="2100" dirty="0" smtClean="0"/>
              <a:t>the value of the variables x</a:t>
            </a:r>
            <a:r>
              <a:rPr lang="en-US" sz="2100" baseline="-25000" dirty="0" smtClean="0"/>
              <a:t>0</a:t>
            </a:r>
            <a:r>
              <a:rPr lang="en-US" sz="2100" dirty="0" smtClean="0"/>
              <a:t>, . . . , </a:t>
            </a:r>
            <a:r>
              <a:rPr lang="en-US" sz="2100" dirty="0" err="1" smtClean="0"/>
              <a:t>x</a:t>
            </a:r>
            <a:r>
              <a:rPr lang="en-US" sz="2100" baseline="-25000" dirty="0" err="1" smtClean="0"/>
              <a:t>n</a:t>
            </a:r>
            <a:r>
              <a:rPr lang="en-US" sz="2100" dirty="0" smtClean="0"/>
              <a:t>.</a:t>
            </a:r>
          </a:p>
          <a:p>
            <a:pPr lvl="1"/>
            <a:r>
              <a:rPr lang="en-US" dirty="0" smtClean="0"/>
              <a:t>Eager (cheap) Solution:</a:t>
            </a:r>
          </a:p>
          <a:p>
            <a:pPr lvl="2"/>
            <a:r>
              <a:rPr lang="en-US" sz="2400" dirty="0" smtClean="0"/>
              <a:t>Assert C.</a:t>
            </a:r>
          </a:p>
          <a:p>
            <a:pPr lvl="2"/>
            <a:r>
              <a:rPr lang="en-US" sz="2400" dirty="0" smtClean="0"/>
              <a:t>While </a:t>
            </a:r>
            <a:r>
              <a:rPr lang="en-US" sz="2400" dirty="0" err="1" smtClean="0"/>
              <a:t>satisfiable</a:t>
            </a:r>
            <a:endParaRPr lang="en-US" sz="2400" dirty="0" smtClean="0"/>
          </a:p>
          <a:p>
            <a:pPr lvl="2"/>
            <a:r>
              <a:rPr lang="en-US" sz="2400" dirty="0" smtClean="0"/>
              <a:t>Peek x</a:t>
            </a:r>
            <a:r>
              <a:rPr lang="en-US" sz="2400" baseline="-25000" dirty="0" smtClean="0"/>
              <a:t>i</a:t>
            </a:r>
            <a:r>
              <a:rPr lang="en-US" sz="2400" dirty="0" smtClean="0"/>
              <a:t> such that M[x</a:t>
            </a:r>
            <a:r>
              <a:rPr lang="en-US" sz="2400" baseline="-25000" dirty="0" smtClean="0"/>
              <a:t>i</a:t>
            </a:r>
            <a:r>
              <a:rPr lang="en-US" sz="2400" dirty="0" smtClean="0"/>
              <a:t>] is big</a:t>
            </a:r>
          </a:p>
          <a:p>
            <a:pPr lvl="2"/>
            <a:r>
              <a:rPr lang="en-US" sz="2400" dirty="0" smtClean="0"/>
              <a:t>Assert x</a:t>
            </a:r>
            <a:r>
              <a:rPr lang="en-US" sz="2400" baseline="-25000" dirty="0" smtClean="0"/>
              <a:t>i</a:t>
            </a:r>
            <a:r>
              <a:rPr lang="en-US" sz="2400" dirty="0" smtClean="0"/>
              <a:t> &lt; c, where c is a small constant</a:t>
            </a:r>
          </a:p>
          <a:p>
            <a:pPr lvl="1"/>
            <a:r>
              <a:rPr lang="en-US" dirty="0" smtClean="0"/>
              <a:t>Return last found model</a:t>
            </a:r>
          </a:p>
          <a:p>
            <a:r>
              <a:rPr lang="en-US" sz="2000" dirty="0" smtClean="0"/>
              <a:t>True Arithmetic × Machine Arithmetic</a:t>
            </a:r>
            <a:endParaRPr lang="en-US" sz="2000" dirty="0"/>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Test-case generation &amp; SMT</a:t>
            </a:r>
            <a:endParaRPr lang="en-US" dirty="0"/>
          </a:p>
        </p:txBody>
      </p:sp>
      <p:sp>
        <p:nvSpPr>
          <p:cNvPr id="3" name="Content Placeholder 2"/>
          <p:cNvSpPr>
            <a:spLocks noGrp="1"/>
          </p:cNvSpPr>
          <p:nvPr>
            <p:ph idx="1"/>
          </p:nvPr>
        </p:nvSpPr>
        <p:spPr>
          <a:xfrm>
            <a:off x="381000" y="1412875"/>
            <a:ext cx="8382000" cy="5064463"/>
          </a:xfrm>
        </p:spPr>
        <p:txBody>
          <a:bodyPr/>
          <a:lstStyle/>
          <a:p>
            <a:r>
              <a:rPr lang="en-US" sz="1800" dirty="0" smtClean="0"/>
              <a:t>Formulas are usually a big conjunction.</a:t>
            </a:r>
          </a:p>
          <a:p>
            <a:r>
              <a:rPr lang="en-US" sz="1800" dirty="0" err="1" smtClean="0"/>
              <a:t>Incrementality</a:t>
            </a:r>
            <a:r>
              <a:rPr lang="en-US" sz="1800" dirty="0" smtClean="0"/>
              <a:t>: solve several similar formulas.</a:t>
            </a:r>
          </a:p>
          <a:p>
            <a:r>
              <a:rPr lang="en-US" sz="2800" dirty="0" smtClean="0"/>
              <a:t>“Small models”.</a:t>
            </a:r>
          </a:p>
          <a:p>
            <a:pPr lvl="1"/>
            <a:r>
              <a:rPr lang="en-US" sz="2100" dirty="0" smtClean="0"/>
              <a:t>Given a set of constraints C, find a model M</a:t>
            </a:r>
            <a:r>
              <a:rPr lang="en-US" dirty="0" smtClean="0"/>
              <a:t> </a:t>
            </a:r>
            <a:r>
              <a:rPr lang="en-US" sz="2100" dirty="0" smtClean="0"/>
              <a:t>that </a:t>
            </a:r>
            <a:r>
              <a:rPr lang="en-US" sz="2100" i="1" dirty="0" smtClean="0"/>
              <a:t>minimizes</a:t>
            </a:r>
            <a:r>
              <a:rPr lang="en-US" sz="2100" b="1" i="1" dirty="0" smtClean="0"/>
              <a:t> </a:t>
            </a:r>
            <a:r>
              <a:rPr lang="en-US" sz="2100" dirty="0" smtClean="0"/>
              <a:t>the value of the variables x</a:t>
            </a:r>
            <a:r>
              <a:rPr lang="en-US" sz="2100" baseline="-25000" dirty="0" smtClean="0"/>
              <a:t>0</a:t>
            </a:r>
            <a:r>
              <a:rPr lang="en-US" sz="2100" dirty="0" smtClean="0"/>
              <a:t>, . . . , </a:t>
            </a:r>
            <a:r>
              <a:rPr lang="en-US" sz="2100" dirty="0" err="1" smtClean="0"/>
              <a:t>x</a:t>
            </a:r>
            <a:r>
              <a:rPr lang="en-US" sz="2100" baseline="-25000" dirty="0" err="1" smtClean="0"/>
              <a:t>n</a:t>
            </a:r>
            <a:r>
              <a:rPr lang="en-US" sz="2100" dirty="0" smtClean="0"/>
              <a:t>.</a:t>
            </a:r>
          </a:p>
          <a:p>
            <a:pPr lvl="1"/>
            <a:r>
              <a:rPr lang="en-US" dirty="0" smtClean="0"/>
              <a:t>Refinement </a:t>
            </a:r>
            <a:r>
              <a:rPr lang="en-US" i="1" dirty="0" smtClean="0"/>
              <a:t>(convex)</a:t>
            </a:r>
            <a:r>
              <a:rPr lang="en-US" dirty="0" smtClean="0"/>
              <a:t>:</a:t>
            </a:r>
          </a:p>
          <a:p>
            <a:pPr lvl="2"/>
            <a:r>
              <a:rPr lang="en-US" sz="2400" dirty="0" smtClean="0"/>
              <a:t>Eager solution stops as soon as the context becomes </a:t>
            </a:r>
            <a:r>
              <a:rPr lang="en-US" sz="2400" dirty="0" err="1" smtClean="0"/>
              <a:t>unsatisfiable</a:t>
            </a:r>
            <a:r>
              <a:rPr lang="en-US" sz="2400" dirty="0" smtClean="0"/>
              <a:t>.</a:t>
            </a:r>
          </a:p>
          <a:p>
            <a:pPr lvl="2"/>
            <a:r>
              <a:rPr lang="en-US" sz="2400" dirty="0" smtClean="0"/>
              <a:t>A “bad” choice (peek x</a:t>
            </a:r>
            <a:r>
              <a:rPr lang="en-US" sz="2400" baseline="-25000" dirty="0" smtClean="0"/>
              <a:t>i</a:t>
            </a:r>
            <a:r>
              <a:rPr lang="en-US" sz="2400" dirty="0" smtClean="0"/>
              <a:t>) may prevent us from finding a good solution.</a:t>
            </a:r>
          </a:p>
          <a:p>
            <a:pPr lvl="2"/>
            <a:r>
              <a:rPr lang="en-US" sz="2400" dirty="0" smtClean="0"/>
              <a:t>Use </a:t>
            </a:r>
            <a:r>
              <a:rPr lang="en-US" sz="2400" i="1" dirty="0" smtClean="0"/>
              <a:t>push and pop to retract “bad” choices.</a:t>
            </a:r>
          </a:p>
          <a:p>
            <a:r>
              <a:rPr lang="en-US" sz="2800" dirty="0" smtClean="0"/>
              <a:t>True Arithmetic × Machine Arithmetic</a:t>
            </a:r>
          </a:p>
          <a:p>
            <a:pPr lvl="1"/>
            <a:r>
              <a:rPr lang="en-US" sz="2000" i="1" dirty="0" smtClean="0"/>
              <a:t>Precision vs. Performance.</a:t>
            </a:r>
            <a:endParaRPr lang="en-US" sz="2000" dirty="0" smtClean="0"/>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75777"/>
          <p:cNvSpPr>
            <a:spLocks noGrp="1" noChangeArrowheads="1"/>
          </p:cNvSpPr>
          <p:nvPr>
            <p:ph type="ctrTitle"/>
          </p:nvPr>
        </p:nvSpPr>
        <p:spPr>
          <a:xfrm>
            <a:off x="270041" y="1344576"/>
            <a:ext cx="7690115" cy="750205"/>
          </a:xfrm>
        </p:spPr>
        <p:txBody>
          <a:bodyPr/>
          <a:lstStyle/>
          <a:p>
            <a:pPr marL="0" indent="0" defTabSz="914400" eaLnBrk="1" hangingPunct="1"/>
            <a:r>
              <a:rPr smtClean="0"/>
              <a:t>A</a:t>
            </a:r>
            <a:r>
              <a:rPr lang="en-US" dirty="0" smtClean="0"/>
              <a:t> Verifying Compiler</a:t>
            </a:r>
          </a:p>
        </p:txBody>
      </p:sp>
      <p:sp>
        <p:nvSpPr>
          <p:cNvPr id="75779" name="Text Placeholder 75778"/>
          <p:cNvSpPr>
            <a:spLocks noGrp="1" noChangeArrowheads="1"/>
          </p:cNvSpPr>
          <p:nvPr>
            <p:ph type="subTitle" idx="1"/>
          </p:nvPr>
        </p:nvSpPr>
        <p:spPr>
          <a:xfrm>
            <a:off x="0" y="4953836"/>
            <a:ext cx="9144000" cy="1904163"/>
          </a:xfrm>
        </p:spPr>
        <p:txBody>
          <a:bodyPr>
            <a:normAutofit/>
          </a:bodyPr>
          <a:lstStyle/>
          <a:p>
            <a:pPr defTabSz="914400" eaLnBrk="1" hangingPunct="1">
              <a:buFontTx/>
              <a:buNone/>
            </a:pPr>
            <a:r>
              <a:rPr lang="en-US" sz="2400" dirty="0" smtClean="0"/>
              <a:t>A verifying compiler uses </a:t>
            </a:r>
            <a:br>
              <a:rPr lang="en-US" sz="2400" dirty="0" smtClean="0"/>
            </a:br>
            <a:r>
              <a:rPr lang="en-US" sz="2400" i="1" dirty="0" smtClean="0">
                <a:solidFill>
                  <a:srgbClr val="993366"/>
                </a:solidFill>
              </a:rPr>
              <a:t>automated .. reasoning to check the correctness</a:t>
            </a:r>
            <a:r>
              <a:rPr lang="en-US" sz="2400" dirty="0" smtClean="0"/>
              <a:t> </a:t>
            </a:r>
            <a:br>
              <a:rPr lang="en-US" sz="2400" dirty="0" smtClean="0"/>
            </a:br>
            <a:r>
              <a:rPr lang="en-US" sz="2400" dirty="0" smtClean="0"/>
              <a:t>of the program that it compiles.</a:t>
            </a:r>
            <a:br>
              <a:rPr lang="en-US" sz="2400" dirty="0" smtClean="0"/>
            </a:br>
            <a:r>
              <a:rPr lang="en-US" sz="2400" dirty="0" smtClean="0"/>
              <a:t>Correctness is specified by </a:t>
            </a:r>
            <a:r>
              <a:rPr lang="en-US" sz="2400" i="1" dirty="0" smtClean="0">
                <a:solidFill>
                  <a:srgbClr val="993366"/>
                </a:solidFill>
              </a:rPr>
              <a:t>types, assertions, .. and other redundant annotations</a:t>
            </a:r>
            <a:r>
              <a:rPr lang="en-US" sz="2400" dirty="0" smtClean="0"/>
              <a:t> that accompany the program.” [Hoare, 2004]</a:t>
            </a:r>
          </a:p>
        </p:txBody>
      </p:sp>
      <p:sp>
        <p:nvSpPr>
          <p:cNvPr id="5" name="Rectangle 5"/>
          <p:cNvSpPr>
            <a:spLocks noGrp="1" noChangeArrowheads="1"/>
          </p:cNvSpPr>
          <p:nvPr>
            <p:ph type="sldNum" sz="quarter" idx="4294967295"/>
          </p:nvPr>
        </p:nvSpPr>
        <p:spPr>
          <a:xfrm>
            <a:off x="7010400" y="6356350"/>
            <a:ext cx="2133600" cy="365125"/>
          </a:xfrm>
          <a:prstGeom prst="rect">
            <a:avLst/>
          </a:prstGeom>
        </p:spPr>
        <p:txBody>
          <a:bodyPr/>
          <a:lstStyle/>
          <a:p>
            <a:fld id="{1FAA44E6-4FC3-416B-A4A5-CAD35A7AF49E}" type="slidenum">
              <a:rPr lang="en-US"/>
              <a:pPr/>
              <a:t>23</a:t>
            </a:fld>
            <a:endParaRPr lang="en-US"/>
          </a:p>
        </p:txBody>
      </p:sp>
      <p:sp>
        <p:nvSpPr>
          <p:cNvPr id="6" name="Rectangle 5"/>
          <p:cNvSpPr/>
          <p:nvPr/>
        </p:nvSpPr>
        <p:spPr>
          <a:xfrm>
            <a:off x="4689984" y="2266663"/>
            <a:ext cx="4572000" cy="2625334"/>
          </a:xfrm>
          <a:prstGeom prst="rect">
            <a:avLst/>
          </a:prstGeom>
        </p:spPr>
        <p:txBody>
          <a:bodyPr>
            <a:spAutoFit/>
          </a:bodyPr>
          <a:lstStyle/>
          <a:p>
            <a:pPr lvl="0" defTabSz="912777" eaLnBrk="0" fontAlgn="base" hangingPunct="0">
              <a:lnSpc>
                <a:spcPct val="90000"/>
              </a:lnSpc>
              <a:spcBef>
                <a:spcPct val="0"/>
              </a:spcBef>
              <a:spcAft>
                <a:spcPct val="0"/>
              </a:spcAft>
              <a:buClr>
                <a:schemeClr val="tx2"/>
              </a:buClr>
              <a:buSzPct val="95000"/>
              <a:defRPr/>
            </a:pPr>
            <a:r>
              <a:rPr lang="en-US" sz="2400" dirty="0" err="1" smtClean="0">
                <a:solidFill>
                  <a:srgbClr val="B87DF3"/>
                </a:solidFill>
              </a:rPr>
              <a:t>Verificationeering</a:t>
            </a:r>
            <a:r>
              <a:rPr lang="en-US" sz="2400" dirty="0" smtClean="0">
                <a:solidFill>
                  <a:srgbClr val="B87DF3"/>
                </a:solidFill>
              </a:rPr>
              <a:t> @ Microsoft</a:t>
            </a:r>
          </a:p>
          <a:p>
            <a:pPr lvl="0" defTabSz="912777" eaLnBrk="0" fontAlgn="base" hangingPunct="0">
              <a:lnSpc>
                <a:spcPct val="90000"/>
              </a:lnSpc>
              <a:spcBef>
                <a:spcPct val="0"/>
              </a:spcBef>
              <a:spcAft>
                <a:spcPct val="0"/>
              </a:spcAft>
              <a:buClr>
                <a:schemeClr val="tx2"/>
              </a:buClr>
              <a:buSzPct val="95000"/>
              <a:defRPr/>
            </a:pPr>
            <a:r>
              <a:rPr lang="en-US" sz="2400" dirty="0" smtClean="0">
                <a:solidFill>
                  <a:srgbClr val="B87DF3"/>
                </a:solidFill>
              </a:rPr>
              <a:t>Selected projects</a:t>
            </a:r>
          </a:p>
          <a:p>
            <a:pPr lvl="1">
              <a:lnSpc>
                <a:spcPct val="90000"/>
              </a:lnSpc>
              <a:spcBef>
                <a:spcPct val="20000"/>
              </a:spcBef>
              <a:buSzPct val="90000"/>
              <a:defRPr/>
            </a:pPr>
            <a:r>
              <a:rPr lang="en-US" sz="2000" b="1" dirty="0" smtClean="0">
                <a:solidFill>
                  <a:srgbClr val="B87DF3"/>
                </a:solidFill>
              </a:rPr>
              <a:t>Test generation: </a:t>
            </a:r>
          </a:p>
          <a:p>
            <a:pPr lvl="2">
              <a:lnSpc>
                <a:spcPct val="90000"/>
              </a:lnSpc>
              <a:spcBef>
                <a:spcPct val="20000"/>
              </a:spcBef>
              <a:buSzPct val="90000"/>
              <a:defRPr/>
            </a:pPr>
            <a:r>
              <a:rPr lang="en-US" dirty="0" err="1" smtClean="0">
                <a:solidFill>
                  <a:srgbClr val="B87DF3"/>
                </a:solidFill>
              </a:rPr>
              <a:t>Pex</a:t>
            </a:r>
            <a:r>
              <a:rPr lang="en-US" dirty="0" smtClean="0">
                <a:solidFill>
                  <a:srgbClr val="B87DF3"/>
                </a:solidFill>
              </a:rPr>
              <a:t>, SAGE, Vigilante</a:t>
            </a:r>
          </a:p>
          <a:p>
            <a:pPr lvl="1">
              <a:lnSpc>
                <a:spcPct val="90000"/>
              </a:lnSpc>
              <a:spcBef>
                <a:spcPct val="20000"/>
              </a:spcBef>
              <a:buSzPct val="90000"/>
              <a:defRPr/>
            </a:pPr>
            <a:r>
              <a:rPr lang="en-US" sz="2000" b="1" dirty="0" smtClean="0">
                <a:solidFill>
                  <a:schemeClr val="bg1"/>
                </a:solidFill>
              </a:rPr>
              <a:t>Program verification: </a:t>
            </a:r>
          </a:p>
          <a:p>
            <a:pPr lvl="2">
              <a:lnSpc>
                <a:spcPct val="90000"/>
              </a:lnSpc>
              <a:spcBef>
                <a:spcPct val="20000"/>
              </a:spcBef>
              <a:buSzPct val="90000"/>
              <a:defRPr/>
            </a:pPr>
            <a:r>
              <a:rPr lang="en-US" dirty="0" smtClean="0">
                <a:solidFill>
                  <a:schemeClr val="bg1"/>
                </a:solidFill>
              </a:rPr>
              <a:t>Spec#, Boogie, VCC</a:t>
            </a:r>
          </a:p>
          <a:p>
            <a:pPr lvl="2">
              <a:lnSpc>
                <a:spcPct val="90000"/>
              </a:lnSpc>
              <a:spcBef>
                <a:spcPct val="20000"/>
              </a:spcBef>
              <a:buSzPct val="90000"/>
              <a:defRPr/>
            </a:pPr>
            <a:r>
              <a:rPr lang="en-US" dirty="0" smtClean="0">
                <a:solidFill>
                  <a:schemeClr val="bg1"/>
                </a:solidFill>
              </a:rPr>
              <a:t>The Viridian Hypervisor</a:t>
            </a:r>
          </a:p>
          <a:p>
            <a:pPr lvl="1"/>
            <a:r>
              <a:rPr lang="en-US" b="1" dirty="0" smtClean="0">
                <a:solidFill>
                  <a:srgbClr val="B87DF3"/>
                </a:solidFill>
              </a:rPr>
              <a:t>Program analysis/model checking</a:t>
            </a: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74753"/>
          <p:cNvSpPr>
            <a:spLocks noGrp="1" noChangeArrowheads="1"/>
          </p:cNvSpPr>
          <p:nvPr>
            <p:ph type="title"/>
          </p:nvPr>
        </p:nvSpPr>
        <p:spPr>
          <a:xfrm>
            <a:off x="0" y="274638"/>
            <a:ext cx="9144000" cy="1143000"/>
          </a:xfrm>
        </p:spPr>
        <p:txBody>
          <a:bodyPr/>
          <a:lstStyle/>
          <a:p>
            <a:pPr marL="0" indent="0" defTabSz="914400" eaLnBrk="1" hangingPunct="1"/>
            <a:r>
              <a:rPr lang="en-US" sz="3600" dirty="0" smtClean="0"/>
              <a:t>Spec# Approach for a Verifying Compiler</a:t>
            </a:r>
            <a:endParaRPr lang="en-US" dirty="0" smtClean="0"/>
          </a:p>
        </p:txBody>
      </p:sp>
      <p:sp>
        <p:nvSpPr>
          <p:cNvPr id="74755" name="Text Placeholder 74754"/>
          <p:cNvSpPr>
            <a:spLocks noGrp="1" noChangeArrowheads="1"/>
          </p:cNvSpPr>
          <p:nvPr>
            <p:ph type="body" idx="1"/>
          </p:nvPr>
        </p:nvSpPr>
        <p:spPr>
          <a:xfrm>
            <a:off x="406958" y="1549958"/>
            <a:ext cx="8229600" cy="4953000"/>
          </a:xfrm>
        </p:spPr>
        <p:txBody>
          <a:bodyPr>
            <a:normAutofit fontScale="77500" lnSpcReduction="20000"/>
          </a:bodyPr>
          <a:lstStyle/>
          <a:p>
            <a:pPr defTabSz="914400" eaLnBrk="1" hangingPunct="1">
              <a:lnSpc>
                <a:spcPct val="90000"/>
              </a:lnSpc>
            </a:pPr>
            <a:r>
              <a:rPr lang="en-US" i="1" dirty="0" smtClean="0">
                <a:solidFill>
                  <a:schemeClr val="accent2">
                    <a:lumMod val="75000"/>
                  </a:schemeClr>
                </a:solidFill>
              </a:rPr>
              <a:t>Source</a:t>
            </a:r>
            <a:r>
              <a:rPr lang="en-US" dirty="0" smtClean="0"/>
              <a:t> </a:t>
            </a:r>
            <a:r>
              <a:rPr lang="en-US" i="1" dirty="0" smtClean="0">
                <a:solidFill>
                  <a:srgbClr val="993366"/>
                </a:solidFill>
              </a:rPr>
              <a:t>language: </a:t>
            </a:r>
          </a:p>
          <a:p>
            <a:pPr lvl="1">
              <a:lnSpc>
                <a:spcPct val="90000"/>
              </a:lnSpc>
            </a:pPr>
            <a:r>
              <a:rPr lang="en-US" dirty="0" smtClean="0"/>
              <a:t>C# + goodies = Spec#</a:t>
            </a:r>
            <a:br>
              <a:rPr lang="en-US" dirty="0" smtClean="0"/>
            </a:br>
            <a:endParaRPr lang="en-US" sz="2400" dirty="0" smtClean="0"/>
          </a:p>
          <a:p>
            <a:pPr defTabSz="914400" eaLnBrk="1" hangingPunct="1">
              <a:lnSpc>
                <a:spcPct val="90000"/>
              </a:lnSpc>
            </a:pPr>
            <a:r>
              <a:rPr lang="en-US" i="1" dirty="0" smtClean="0">
                <a:solidFill>
                  <a:srgbClr val="993366"/>
                </a:solidFill>
              </a:rPr>
              <a:t>Specifications:</a:t>
            </a:r>
          </a:p>
          <a:p>
            <a:pPr lvl="1">
              <a:lnSpc>
                <a:spcPct val="90000"/>
              </a:lnSpc>
            </a:pPr>
            <a:r>
              <a:rPr lang="en-US" dirty="0" smtClean="0"/>
              <a:t>method contracts, </a:t>
            </a:r>
          </a:p>
          <a:p>
            <a:pPr lvl="1">
              <a:lnSpc>
                <a:spcPct val="90000"/>
              </a:lnSpc>
            </a:pPr>
            <a:r>
              <a:rPr lang="en-US" dirty="0" smtClean="0"/>
              <a:t>invariants, </a:t>
            </a:r>
          </a:p>
          <a:p>
            <a:pPr lvl="1">
              <a:lnSpc>
                <a:spcPct val="90000"/>
              </a:lnSpc>
            </a:pPr>
            <a:r>
              <a:rPr lang="en-US" dirty="0" smtClean="0"/>
              <a:t>field and type annotations</a:t>
            </a:r>
            <a:br>
              <a:rPr lang="en-US" dirty="0" smtClean="0"/>
            </a:br>
            <a:endParaRPr lang="en-US" dirty="0" smtClean="0"/>
          </a:p>
          <a:p>
            <a:pPr defTabSz="914400" eaLnBrk="1" hangingPunct="1">
              <a:lnSpc>
                <a:spcPct val="90000"/>
              </a:lnSpc>
            </a:pPr>
            <a:r>
              <a:rPr lang="en-US" i="1" dirty="0" smtClean="0">
                <a:solidFill>
                  <a:srgbClr val="993366"/>
                </a:solidFill>
              </a:rPr>
              <a:t>Program logic: </a:t>
            </a:r>
          </a:p>
          <a:p>
            <a:pPr lvl="1">
              <a:lnSpc>
                <a:spcPct val="90000"/>
              </a:lnSpc>
            </a:pPr>
            <a:r>
              <a:rPr lang="en-US" dirty="0" err="1" smtClean="0"/>
              <a:t>Dijkstra’s</a:t>
            </a:r>
            <a:r>
              <a:rPr lang="en-US" dirty="0" smtClean="0"/>
              <a:t> weakest preconditions</a:t>
            </a:r>
            <a:br>
              <a:rPr lang="en-US" dirty="0" smtClean="0"/>
            </a:br>
            <a:endParaRPr lang="en-US" dirty="0" smtClean="0"/>
          </a:p>
          <a:p>
            <a:pPr defTabSz="914400" eaLnBrk="1" hangingPunct="1">
              <a:lnSpc>
                <a:spcPct val="90000"/>
              </a:lnSpc>
            </a:pPr>
            <a:r>
              <a:rPr lang="en-US" i="1" dirty="0" smtClean="0">
                <a:solidFill>
                  <a:srgbClr val="993366"/>
                </a:solidFill>
              </a:rPr>
              <a:t>Automatic verification:</a:t>
            </a:r>
            <a:endParaRPr lang="en-US" dirty="0" smtClean="0"/>
          </a:p>
          <a:p>
            <a:pPr lvl="1">
              <a:lnSpc>
                <a:spcPct val="90000"/>
              </a:lnSpc>
            </a:pPr>
            <a:r>
              <a:rPr lang="en-US" dirty="0" smtClean="0"/>
              <a:t>type checking, </a:t>
            </a:r>
          </a:p>
          <a:p>
            <a:pPr lvl="1">
              <a:lnSpc>
                <a:spcPct val="90000"/>
              </a:lnSpc>
            </a:pPr>
            <a:r>
              <a:rPr lang="en-US" dirty="0" smtClean="0"/>
              <a:t>verification condition generation (VCG), </a:t>
            </a:r>
          </a:p>
          <a:p>
            <a:pPr lvl="1">
              <a:lnSpc>
                <a:spcPct val="90000"/>
              </a:lnSpc>
            </a:pPr>
            <a:r>
              <a:rPr lang="en-US" dirty="0" smtClean="0"/>
              <a:t>automatic theorem proving (ATP)</a:t>
            </a:r>
          </a:p>
        </p:txBody>
      </p:sp>
      <p:sp>
        <p:nvSpPr>
          <p:cNvPr id="6" name="TextBox 5"/>
          <p:cNvSpPr txBox="1">
            <a:spLocks noChangeArrowheads="1"/>
          </p:cNvSpPr>
          <p:nvPr/>
        </p:nvSpPr>
        <p:spPr bwMode="auto">
          <a:xfrm>
            <a:off x="5181600" y="1752600"/>
            <a:ext cx="2987675" cy="366713"/>
          </a:xfrm>
          <a:prstGeom prst="rect">
            <a:avLst/>
          </a:prstGeom>
          <a:noFill/>
          <a:ln w="9525">
            <a:noFill/>
            <a:miter lim="800000"/>
            <a:headEnd/>
            <a:tailEnd/>
          </a:ln>
        </p:spPr>
        <p:txBody>
          <a:bodyPr>
            <a:spAutoFit/>
          </a:bodyPr>
          <a:lstStyle/>
          <a:p>
            <a:r>
              <a:rPr lang="en-US" sz="1800" i="1" dirty="0">
                <a:solidFill>
                  <a:schemeClr val="accent2"/>
                </a:solidFill>
              </a:rPr>
              <a:t>Spec# (annotated C#)</a:t>
            </a:r>
          </a:p>
        </p:txBody>
      </p:sp>
      <p:sp>
        <p:nvSpPr>
          <p:cNvPr id="7" name="TextBox 6"/>
          <p:cNvSpPr txBox="1">
            <a:spLocks noChangeArrowheads="1"/>
          </p:cNvSpPr>
          <p:nvPr/>
        </p:nvSpPr>
        <p:spPr bwMode="auto">
          <a:xfrm>
            <a:off x="6019800" y="2971800"/>
            <a:ext cx="2987675" cy="366713"/>
          </a:xfrm>
          <a:prstGeom prst="rect">
            <a:avLst/>
          </a:prstGeom>
          <a:noFill/>
          <a:ln w="9525">
            <a:noFill/>
            <a:miter lim="800000"/>
            <a:headEnd/>
            <a:tailEnd/>
          </a:ln>
        </p:spPr>
        <p:txBody>
          <a:bodyPr>
            <a:spAutoFit/>
          </a:bodyPr>
          <a:lstStyle/>
          <a:p>
            <a:r>
              <a:rPr lang="en-US" sz="1800" i="1" dirty="0">
                <a:solidFill>
                  <a:schemeClr val="accent2"/>
                </a:solidFill>
              </a:rPr>
              <a:t>Boogie PL</a:t>
            </a:r>
          </a:p>
        </p:txBody>
      </p:sp>
      <p:sp>
        <p:nvSpPr>
          <p:cNvPr id="8" name="TextBox 7"/>
          <p:cNvSpPr txBox="1">
            <a:spLocks noChangeArrowheads="1"/>
          </p:cNvSpPr>
          <p:nvPr/>
        </p:nvSpPr>
        <p:spPr bwMode="auto">
          <a:xfrm>
            <a:off x="5851525" y="2290763"/>
            <a:ext cx="2987675" cy="376237"/>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spAutoFit/>
          </a:bodyPr>
          <a:lstStyle/>
          <a:p>
            <a:pPr algn="ctr"/>
            <a:r>
              <a:rPr lang="en-US" sz="1800" dirty="0"/>
              <a:t>Spec# Compiler</a:t>
            </a:r>
          </a:p>
        </p:txBody>
      </p:sp>
      <p:sp>
        <p:nvSpPr>
          <p:cNvPr id="9" name="TextBox 8"/>
          <p:cNvSpPr txBox="1">
            <a:spLocks noChangeArrowheads="1"/>
          </p:cNvSpPr>
          <p:nvPr/>
        </p:nvSpPr>
        <p:spPr bwMode="auto">
          <a:xfrm>
            <a:off x="5849938" y="3656013"/>
            <a:ext cx="2987675" cy="376237"/>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a:spAutoFit/>
          </a:bodyPr>
          <a:lstStyle/>
          <a:p>
            <a:pPr algn="ctr"/>
            <a:r>
              <a:rPr lang="en-US" sz="1800" dirty="0"/>
              <a:t>VC Generator</a:t>
            </a:r>
          </a:p>
        </p:txBody>
      </p:sp>
      <p:sp>
        <p:nvSpPr>
          <p:cNvPr id="10" name="TextBox 9"/>
          <p:cNvSpPr txBox="1">
            <a:spLocks noChangeArrowheads="1"/>
          </p:cNvSpPr>
          <p:nvPr/>
        </p:nvSpPr>
        <p:spPr bwMode="auto">
          <a:xfrm>
            <a:off x="6156325" y="4343400"/>
            <a:ext cx="2987675" cy="366713"/>
          </a:xfrm>
          <a:prstGeom prst="rect">
            <a:avLst/>
          </a:prstGeom>
          <a:noFill/>
          <a:ln w="9525">
            <a:noFill/>
            <a:miter lim="800000"/>
            <a:headEnd/>
            <a:tailEnd/>
          </a:ln>
        </p:spPr>
        <p:txBody>
          <a:bodyPr>
            <a:spAutoFit/>
          </a:bodyPr>
          <a:lstStyle/>
          <a:p>
            <a:r>
              <a:rPr lang="en-US" sz="1800" i="1" dirty="0">
                <a:solidFill>
                  <a:schemeClr val="accent2"/>
                </a:solidFill>
              </a:rPr>
              <a:t>Formulas</a:t>
            </a:r>
          </a:p>
        </p:txBody>
      </p:sp>
      <p:sp>
        <p:nvSpPr>
          <p:cNvPr id="11" name="TextBox 10"/>
          <p:cNvSpPr txBox="1">
            <a:spLocks noChangeArrowheads="1"/>
          </p:cNvSpPr>
          <p:nvPr/>
        </p:nvSpPr>
        <p:spPr bwMode="auto">
          <a:xfrm>
            <a:off x="5883275" y="5021263"/>
            <a:ext cx="2924175" cy="376237"/>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none">
            <a:spAutoFit/>
          </a:bodyPr>
          <a:lstStyle/>
          <a:p>
            <a:pPr algn="ctr"/>
            <a:r>
              <a:rPr lang="en-US" sz="1800" dirty="0"/>
              <a:t>Automatic Theorem </a:t>
            </a:r>
            <a:r>
              <a:rPr lang="en-US" sz="1800" dirty="0" err="1"/>
              <a:t>Prover</a:t>
            </a:r>
            <a:endParaRPr lang="en-US" sz="1800" dirty="0"/>
          </a:p>
        </p:txBody>
      </p:sp>
      <p:sp>
        <p:nvSpPr>
          <p:cNvPr id="12" name="Straight Connector 11"/>
          <p:cNvSpPr>
            <a:spLocks noChangeShapeType="1"/>
          </p:cNvSpPr>
          <p:nvPr/>
        </p:nvSpPr>
        <p:spPr bwMode="auto">
          <a:xfrm>
            <a:off x="7315200" y="1684338"/>
            <a:ext cx="0" cy="609600"/>
          </a:xfrm>
          <a:prstGeom prst="line">
            <a:avLst/>
          </a:prstGeom>
          <a:noFill/>
          <a:ln w="44450" algn="ctr">
            <a:solidFill>
              <a:schemeClr val="tx1"/>
            </a:solidFill>
            <a:round/>
            <a:headEnd/>
            <a:tailEnd type="triangle" w="med" len="med"/>
          </a:ln>
        </p:spPr>
        <p:txBody>
          <a:bodyPr/>
          <a:lstStyle/>
          <a:p>
            <a:endParaRPr lang="en-US"/>
          </a:p>
        </p:txBody>
      </p:sp>
      <p:sp>
        <p:nvSpPr>
          <p:cNvPr id="13" name="Line 25"/>
          <p:cNvSpPr>
            <a:spLocks noChangeShapeType="1"/>
          </p:cNvSpPr>
          <p:nvPr/>
        </p:nvSpPr>
        <p:spPr bwMode="auto">
          <a:xfrm>
            <a:off x="7315200" y="5410200"/>
            <a:ext cx="0" cy="533400"/>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a:lstStyle/>
          <a:p>
            <a:endParaRPr lang="en-US"/>
          </a:p>
        </p:txBody>
      </p:sp>
      <p:cxnSp>
        <p:nvCxnSpPr>
          <p:cNvPr id="14" name="AutoShape 27"/>
          <p:cNvCxnSpPr>
            <a:cxnSpLocks noChangeShapeType="1"/>
            <a:stCxn id="8" idx="2"/>
            <a:endCxn id="9" idx="0"/>
          </p:cNvCxnSpPr>
          <p:nvPr/>
        </p:nvCxnSpPr>
        <p:spPr bwMode="auto">
          <a:xfrm flipH="1">
            <a:off x="7343775" y="2667000"/>
            <a:ext cx="1588" cy="989013"/>
          </a:xfrm>
          <a:prstGeom prst="straightConnector1">
            <a:avLst/>
          </a:prstGeom>
          <a:ln>
            <a:headEnd/>
            <a:tailEnd type="triangle" w="med" len="med"/>
          </a:ln>
        </p:spPr>
        <p:style>
          <a:lnRef idx="2">
            <a:schemeClr val="accent2"/>
          </a:lnRef>
          <a:fillRef idx="0">
            <a:schemeClr val="accent2"/>
          </a:fillRef>
          <a:effectRef idx="1">
            <a:schemeClr val="accent2"/>
          </a:effectRef>
          <a:fontRef idx="minor">
            <a:schemeClr val="tx1"/>
          </a:fontRef>
        </p:style>
      </p:cxnSp>
      <p:cxnSp>
        <p:nvCxnSpPr>
          <p:cNvPr id="15" name="AutoShape 28"/>
          <p:cNvCxnSpPr>
            <a:cxnSpLocks noChangeShapeType="1"/>
            <a:stCxn id="9" idx="2"/>
            <a:endCxn id="11" idx="0"/>
          </p:cNvCxnSpPr>
          <p:nvPr/>
        </p:nvCxnSpPr>
        <p:spPr bwMode="auto">
          <a:xfrm>
            <a:off x="7343775" y="4032250"/>
            <a:ext cx="1588" cy="989013"/>
          </a:xfrm>
          <a:prstGeom prst="straightConnector1">
            <a:avLst/>
          </a:prstGeom>
          <a:ln>
            <a:headEnd/>
            <a:tailEnd type="triangle" w="med" len="med"/>
          </a:ln>
        </p:spPr>
        <p:style>
          <a:lnRef idx="2">
            <a:schemeClr val="accent2"/>
          </a:lnRef>
          <a:fillRef idx="0">
            <a:schemeClr val="accent2"/>
          </a:fillRef>
          <a:effectRef idx="1">
            <a:schemeClr val="accent2"/>
          </a:effectRef>
          <a:fontRef idx="minor">
            <a:schemeClr val="tx1"/>
          </a:fontRef>
        </p:style>
      </p:cxn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28967" y="4176251"/>
            <a:ext cx="3124200" cy="838200"/>
          </a:xfrm>
        </p:spPr>
        <p:txBody>
          <a:bodyPr>
            <a:normAutofit fontScale="92500"/>
          </a:bodyPr>
          <a:lstStyle/>
          <a:p>
            <a:pPr marL="342900" lvl="1" indent="-342900">
              <a:buNone/>
            </a:pPr>
            <a:r>
              <a:rPr lang="en-US" sz="2000" dirty="0" err="1" smtClean="0">
                <a:solidFill>
                  <a:srgbClr val="008000"/>
                </a:solidFill>
                <a:sym typeface="Symbol" pitchFamily="18" charset="2"/>
              </a:rPr>
              <a:t>wp</a:t>
            </a:r>
            <a:r>
              <a:rPr lang="en-US" sz="2000" dirty="0" smtClean="0">
                <a:sym typeface="Symbol" pitchFamily="18" charset="2"/>
              </a:rPr>
              <a:t>(S; T, Q) = </a:t>
            </a:r>
            <a:r>
              <a:rPr lang="en-US" sz="2000" dirty="0" err="1" smtClean="0">
                <a:solidFill>
                  <a:srgbClr val="008000"/>
                </a:solidFill>
                <a:sym typeface="Symbol" pitchFamily="18" charset="2"/>
              </a:rPr>
              <a:t>wp</a:t>
            </a:r>
            <a:r>
              <a:rPr lang="en-US" sz="2000" dirty="0" smtClean="0">
                <a:sym typeface="Symbol" pitchFamily="18" charset="2"/>
              </a:rPr>
              <a:t>(S, </a:t>
            </a:r>
            <a:r>
              <a:rPr lang="en-US" sz="2000" dirty="0" err="1" smtClean="0">
                <a:solidFill>
                  <a:srgbClr val="008000"/>
                </a:solidFill>
                <a:sym typeface="Symbol" pitchFamily="18" charset="2"/>
              </a:rPr>
              <a:t>wp</a:t>
            </a:r>
            <a:r>
              <a:rPr lang="en-US" sz="2000" dirty="0" smtClean="0">
                <a:sym typeface="Symbol" pitchFamily="18" charset="2"/>
              </a:rPr>
              <a:t>(T, Q))</a:t>
            </a:r>
          </a:p>
          <a:p>
            <a:pPr>
              <a:buNone/>
            </a:pPr>
            <a:r>
              <a:rPr lang="en-US" sz="2000" dirty="0" err="1" smtClean="0">
                <a:solidFill>
                  <a:srgbClr val="008000"/>
                </a:solidFill>
              </a:rPr>
              <a:t>wp</a:t>
            </a:r>
            <a:r>
              <a:rPr lang="en-US" sz="2000" dirty="0" smtClean="0"/>
              <a:t>(</a:t>
            </a:r>
            <a:r>
              <a:rPr lang="en-US" sz="2000" dirty="0" smtClean="0">
                <a:solidFill>
                  <a:schemeClr val="accent2"/>
                </a:solidFill>
              </a:rPr>
              <a:t>assert</a:t>
            </a:r>
            <a:r>
              <a:rPr lang="en-US" sz="2000" dirty="0" smtClean="0"/>
              <a:t> x&gt;1, Q) = x&gt;1 </a:t>
            </a:r>
            <a:r>
              <a:rPr lang="en-US" sz="2000" dirty="0" smtClean="0">
                <a:sym typeface="Symbol" pitchFamily="18" charset="2"/>
              </a:rPr>
              <a:t> Q</a:t>
            </a:r>
            <a:endParaRPr lang="en-US" sz="2000" dirty="0" smtClean="0"/>
          </a:p>
        </p:txBody>
      </p:sp>
      <p:sp>
        <p:nvSpPr>
          <p:cNvPr id="5" name="Rectangle 4"/>
          <p:cNvSpPr/>
          <p:nvPr/>
        </p:nvSpPr>
        <p:spPr>
          <a:xfrm>
            <a:off x="228599" y="2104882"/>
            <a:ext cx="4933335" cy="3914918"/>
          </a:xfrm>
          <a:prstGeom prst="rect">
            <a:avLst/>
          </a:prstGeom>
        </p:spPr>
        <p:txBody>
          <a:bodyPr wrap="square">
            <a:spAutoFit/>
          </a:bodyPr>
          <a:lstStyle/>
          <a:p>
            <a:pPr>
              <a:lnSpc>
                <a:spcPct val="90000"/>
              </a:lnSpc>
            </a:pPr>
            <a:r>
              <a:rPr lang="en-US" i="1" dirty="0" smtClean="0">
                <a:solidFill>
                  <a:srgbClr val="002060"/>
                </a:solidFill>
              </a:rPr>
              <a:t>Source</a:t>
            </a:r>
            <a:r>
              <a:rPr lang="en-US" dirty="0" smtClean="0">
                <a:solidFill>
                  <a:srgbClr val="002060"/>
                </a:solidFill>
              </a:rPr>
              <a:t> </a:t>
            </a:r>
            <a:r>
              <a:rPr lang="en-US" i="1" dirty="0" smtClean="0">
                <a:solidFill>
                  <a:srgbClr val="002060"/>
                </a:solidFill>
              </a:rPr>
              <a:t>language: </a:t>
            </a:r>
          </a:p>
          <a:p>
            <a:pPr lvl="1">
              <a:lnSpc>
                <a:spcPct val="90000"/>
              </a:lnSpc>
            </a:pPr>
            <a:r>
              <a:rPr lang="en-US" dirty="0" smtClean="0">
                <a:solidFill>
                  <a:schemeClr val="accent3">
                    <a:lumMod val="50000"/>
                  </a:schemeClr>
                </a:solidFill>
              </a:rPr>
              <a:t>C# + goodies = Spec#</a:t>
            </a:r>
            <a:r>
              <a:rPr lang="en-US" dirty="0" smtClean="0">
                <a:solidFill>
                  <a:srgbClr val="002060"/>
                </a:solidFill>
              </a:rPr>
              <a:t/>
            </a:r>
            <a:br>
              <a:rPr lang="en-US" dirty="0" smtClean="0">
                <a:solidFill>
                  <a:srgbClr val="002060"/>
                </a:solidFill>
              </a:rPr>
            </a:br>
            <a:endParaRPr lang="en-US" sz="2400" dirty="0" smtClean="0">
              <a:solidFill>
                <a:srgbClr val="002060"/>
              </a:solidFill>
            </a:endParaRPr>
          </a:p>
          <a:p>
            <a:pPr>
              <a:lnSpc>
                <a:spcPct val="90000"/>
              </a:lnSpc>
            </a:pPr>
            <a:r>
              <a:rPr lang="en-US" i="1" dirty="0" smtClean="0">
                <a:solidFill>
                  <a:srgbClr val="002060"/>
                </a:solidFill>
              </a:rPr>
              <a:t>Specifications:</a:t>
            </a:r>
          </a:p>
          <a:p>
            <a:pPr lvl="1">
              <a:lnSpc>
                <a:spcPct val="90000"/>
              </a:lnSpc>
            </a:pPr>
            <a:r>
              <a:rPr lang="en-US" dirty="0" smtClean="0">
                <a:solidFill>
                  <a:schemeClr val="accent3">
                    <a:lumMod val="50000"/>
                  </a:schemeClr>
                </a:solidFill>
              </a:rPr>
              <a:t>method contracts, </a:t>
            </a:r>
          </a:p>
          <a:p>
            <a:pPr lvl="1">
              <a:lnSpc>
                <a:spcPct val="90000"/>
              </a:lnSpc>
            </a:pPr>
            <a:r>
              <a:rPr lang="en-US" dirty="0" smtClean="0">
                <a:solidFill>
                  <a:schemeClr val="accent3">
                    <a:lumMod val="50000"/>
                  </a:schemeClr>
                </a:solidFill>
              </a:rPr>
              <a:t>invariants, </a:t>
            </a:r>
          </a:p>
          <a:p>
            <a:pPr lvl="1">
              <a:lnSpc>
                <a:spcPct val="90000"/>
              </a:lnSpc>
            </a:pPr>
            <a:r>
              <a:rPr lang="en-US" dirty="0" smtClean="0">
                <a:solidFill>
                  <a:schemeClr val="accent3">
                    <a:lumMod val="50000"/>
                  </a:schemeClr>
                </a:solidFill>
              </a:rPr>
              <a:t>field and type annotations</a:t>
            </a:r>
            <a:r>
              <a:rPr lang="en-US" dirty="0" smtClean="0">
                <a:solidFill>
                  <a:srgbClr val="002060"/>
                </a:solidFill>
              </a:rPr>
              <a:t/>
            </a:r>
            <a:br>
              <a:rPr lang="en-US" dirty="0" smtClean="0">
                <a:solidFill>
                  <a:srgbClr val="002060"/>
                </a:solidFill>
              </a:rPr>
            </a:br>
            <a:endParaRPr lang="en-US" dirty="0" smtClean="0">
              <a:solidFill>
                <a:srgbClr val="002060"/>
              </a:solidFill>
            </a:endParaRPr>
          </a:p>
          <a:p>
            <a:pPr>
              <a:lnSpc>
                <a:spcPct val="90000"/>
              </a:lnSpc>
            </a:pPr>
            <a:r>
              <a:rPr lang="en-US" i="1" dirty="0" smtClean="0">
                <a:solidFill>
                  <a:srgbClr val="002060"/>
                </a:solidFill>
              </a:rPr>
              <a:t>Program logic: </a:t>
            </a:r>
          </a:p>
          <a:p>
            <a:pPr lvl="1">
              <a:lnSpc>
                <a:spcPct val="90000"/>
              </a:lnSpc>
            </a:pPr>
            <a:r>
              <a:rPr lang="en-US" dirty="0" err="1" smtClean="0">
                <a:solidFill>
                  <a:schemeClr val="accent3">
                    <a:lumMod val="50000"/>
                  </a:schemeClr>
                </a:solidFill>
              </a:rPr>
              <a:t>Dijkstra’s</a:t>
            </a:r>
            <a:r>
              <a:rPr lang="en-US" dirty="0" smtClean="0">
                <a:solidFill>
                  <a:schemeClr val="accent3">
                    <a:lumMod val="50000"/>
                  </a:schemeClr>
                </a:solidFill>
              </a:rPr>
              <a:t> weakest preconditions</a:t>
            </a:r>
            <a:r>
              <a:rPr lang="en-US" dirty="0" smtClean="0">
                <a:solidFill>
                  <a:srgbClr val="002060"/>
                </a:solidFill>
              </a:rPr>
              <a:t/>
            </a:r>
            <a:br>
              <a:rPr lang="en-US" dirty="0" smtClean="0">
                <a:solidFill>
                  <a:srgbClr val="002060"/>
                </a:solidFill>
              </a:rPr>
            </a:br>
            <a:endParaRPr lang="en-US" dirty="0" smtClean="0">
              <a:solidFill>
                <a:srgbClr val="002060"/>
              </a:solidFill>
            </a:endParaRPr>
          </a:p>
          <a:p>
            <a:pPr>
              <a:lnSpc>
                <a:spcPct val="90000"/>
              </a:lnSpc>
            </a:pPr>
            <a:r>
              <a:rPr lang="en-US" i="1" dirty="0" smtClean="0">
                <a:solidFill>
                  <a:srgbClr val="002060"/>
                </a:solidFill>
              </a:rPr>
              <a:t>Automatic verification:</a:t>
            </a:r>
            <a:endParaRPr lang="en-US" dirty="0" smtClean="0">
              <a:solidFill>
                <a:srgbClr val="002060"/>
              </a:solidFill>
            </a:endParaRPr>
          </a:p>
          <a:p>
            <a:pPr lvl="1">
              <a:lnSpc>
                <a:spcPct val="90000"/>
              </a:lnSpc>
            </a:pPr>
            <a:r>
              <a:rPr lang="en-US" dirty="0" smtClean="0">
                <a:solidFill>
                  <a:srgbClr val="002060"/>
                </a:solidFill>
              </a:rPr>
              <a:t>type checking, </a:t>
            </a:r>
          </a:p>
          <a:p>
            <a:pPr lvl="1">
              <a:lnSpc>
                <a:spcPct val="90000"/>
              </a:lnSpc>
            </a:pPr>
            <a:r>
              <a:rPr lang="en-US" dirty="0" smtClean="0">
                <a:solidFill>
                  <a:srgbClr val="002060"/>
                </a:solidFill>
              </a:rPr>
              <a:t>verification condition generation (VCG), </a:t>
            </a:r>
          </a:p>
          <a:p>
            <a:pPr lvl="1">
              <a:lnSpc>
                <a:spcPct val="90000"/>
              </a:lnSpc>
            </a:pPr>
            <a:r>
              <a:rPr lang="en-US" dirty="0" smtClean="0">
                <a:solidFill>
                  <a:srgbClr val="002060"/>
                </a:solidFill>
              </a:rPr>
              <a:t>automatic theorem proving (ATP)</a:t>
            </a:r>
          </a:p>
        </p:txBody>
      </p:sp>
      <p:sp>
        <p:nvSpPr>
          <p:cNvPr id="6" name="Rectangle 5"/>
          <p:cNvSpPr/>
          <p:nvPr/>
        </p:nvSpPr>
        <p:spPr>
          <a:xfrm>
            <a:off x="5791200" y="2133600"/>
            <a:ext cx="3048000" cy="840230"/>
          </a:xfrm>
          <a:prstGeom prst="rect">
            <a:avLst/>
          </a:prstGeom>
        </p:spPr>
        <p:txBody>
          <a:bodyPr wrap="square">
            <a:spAutoFit/>
          </a:bodyPr>
          <a:lstStyle/>
          <a:p>
            <a:pPr lvl="1">
              <a:lnSpc>
                <a:spcPct val="90000"/>
              </a:lnSpc>
            </a:pPr>
            <a:r>
              <a:rPr lang="en-US" dirty="0" smtClean="0">
                <a:solidFill>
                  <a:schemeClr val="bg1"/>
                </a:solidFill>
              </a:rPr>
              <a:t>class C{</a:t>
            </a:r>
          </a:p>
          <a:p>
            <a:pPr lvl="1">
              <a:lnSpc>
                <a:spcPct val="90000"/>
              </a:lnSpc>
            </a:pPr>
            <a:r>
              <a:rPr lang="en-US" dirty="0" smtClean="0">
                <a:solidFill>
                  <a:schemeClr val="bg1"/>
                </a:solidFill>
              </a:rPr>
              <a:t>     private </a:t>
            </a:r>
            <a:r>
              <a:rPr lang="en-US" dirty="0" err="1" smtClean="0">
                <a:solidFill>
                  <a:schemeClr val="bg1"/>
                </a:solidFill>
              </a:rPr>
              <a:t>int</a:t>
            </a:r>
            <a:r>
              <a:rPr lang="en-US" dirty="0" smtClean="0">
                <a:solidFill>
                  <a:schemeClr val="bg1"/>
                </a:solidFill>
              </a:rPr>
              <a:t> a, z; </a:t>
            </a:r>
          </a:p>
          <a:p>
            <a:pPr lvl="1">
              <a:lnSpc>
                <a:spcPct val="90000"/>
              </a:lnSpc>
            </a:pPr>
            <a:r>
              <a:rPr lang="en-US" dirty="0" smtClean="0">
                <a:solidFill>
                  <a:schemeClr val="bg1"/>
                </a:solidFill>
              </a:rPr>
              <a:t>     invariant a!=0; </a:t>
            </a:r>
          </a:p>
        </p:txBody>
      </p:sp>
      <p:sp>
        <p:nvSpPr>
          <p:cNvPr id="7" name="Rectangle 6"/>
          <p:cNvSpPr/>
          <p:nvPr/>
        </p:nvSpPr>
        <p:spPr>
          <a:xfrm>
            <a:off x="5791200" y="3048000"/>
            <a:ext cx="3048000" cy="757130"/>
          </a:xfrm>
          <a:prstGeom prst="rect">
            <a:avLst/>
          </a:prstGeom>
        </p:spPr>
        <p:txBody>
          <a:bodyPr wrap="square">
            <a:spAutoFit/>
          </a:bodyPr>
          <a:lstStyle/>
          <a:p>
            <a:pPr marL="990600" lvl="1" indent="-533400">
              <a:lnSpc>
                <a:spcPct val="80000"/>
              </a:lnSpc>
            </a:pPr>
            <a:r>
              <a:rPr lang="en-US" dirty="0" smtClean="0">
                <a:solidFill>
                  <a:schemeClr val="bg1"/>
                </a:solidFill>
              </a:rPr>
              <a:t>public void M() </a:t>
            </a:r>
          </a:p>
          <a:p>
            <a:pPr marL="990600" lvl="1" indent="-533400">
              <a:lnSpc>
                <a:spcPct val="80000"/>
              </a:lnSpc>
            </a:pPr>
            <a:r>
              <a:rPr lang="en-US" dirty="0" smtClean="0">
                <a:solidFill>
                  <a:schemeClr val="bg1"/>
                </a:solidFill>
              </a:rPr>
              <a:t>         requires a!=0; </a:t>
            </a:r>
          </a:p>
          <a:p>
            <a:pPr marL="990600" lvl="1" indent="-533400">
              <a:lnSpc>
                <a:spcPct val="80000"/>
              </a:lnSpc>
            </a:pPr>
            <a:r>
              <a:rPr lang="en-US" dirty="0" smtClean="0">
                <a:solidFill>
                  <a:schemeClr val="bg1"/>
                </a:solidFill>
              </a:rPr>
              <a:t>         {z = 100/a;}</a:t>
            </a:r>
          </a:p>
        </p:txBody>
      </p:sp>
      <p:sp>
        <p:nvSpPr>
          <p:cNvPr id="9" name="Title 8"/>
          <p:cNvSpPr>
            <a:spLocks noGrp="1" noChangeArrowheads="1"/>
          </p:cNvSpPr>
          <p:nvPr>
            <p:ph type="title"/>
          </p:nvPr>
        </p:nvSpPr>
        <p:spPr>
          <a:xfrm>
            <a:off x="335280" y="274638"/>
            <a:ext cx="7813040" cy="1143000"/>
          </a:xfrm>
        </p:spPr>
        <p:txBody>
          <a:bodyPr/>
          <a:lstStyle/>
          <a:p>
            <a:pPr marL="0" indent="0" defTabSz="914400" eaLnBrk="1" hangingPunct="1"/>
            <a:r>
              <a:rPr lang="en-US" sz="3600" dirty="0" smtClean="0"/>
              <a:t>Spec# Approach for a Verifying Compiler</a:t>
            </a:r>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Interacting with Spec#</a:t>
            </a:r>
            <a:endParaRPr lang="en-US" dirty="0"/>
          </a:p>
        </p:txBody>
      </p:sp>
      <p:sp>
        <p:nvSpPr>
          <p:cNvPr id="3" name="Subtitle 2"/>
          <p:cNvSpPr>
            <a:spLocks noGrp="1"/>
          </p:cNvSpPr>
          <p:nvPr>
            <p:ph type="subTitle" idx="1"/>
          </p:nvPr>
        </p:nvSpPr>
        <p:spPr/>
        <p:txBody>
          <a:bodyPr/>
          <a:lstStyle/>
          <a:p>
            <a:r>
              <a:rPr lang="en-US" dirty="0" smtClean="0"/>
              <a:t>… a</a:t>
            </a:r>
            <a:r>
              <a:rPr smtClean="0"/>
              <a:t>nd Z3 underneath.</a:t>
            </a:r>
            <a:endParaRPr lang="en-US" dirty="0"/>
          </a:p>
        </p:txBody>
      </p:sp>
      <p:sp>
        <p:nvSpPr>
          <p:cNvPr id="4" name="Text Placeholder 3"/>
          <p:cNvSpPr>
            <a:spLocks noGrp="1"/>
          </p:cNvSpPr>
          <p:nvPr>
            <p:ph type="body" sz="quarter" idx="10"/>
          </p:nvPr>
        </p:nvSpPr>
        <p:spPr/>
        <p:txBody>
          <a:bodyPr/>
          <a:lstStyle/>
          <a:p>
            <a:r>
              <a:rPr smtClean="0"/>
              <a:t>Demo</a:t>
            </a:r>
            <a:endParaRPr lang="en-US" dirty="0"/>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The Microsoft Hypervisor</a:t>
            </a:r>
            <a:endParaRPr lang="en-US" dirty="0"/>
          </a:p>
        </p:txBody>
      </p:sp>
      <p:sp>
        <p:nvSpPr>
          <p:cNvPr id="3" name="Content Placeholder 2"/>
          <p:cNvSpPr>
            <a:spLocks noGrp="1"/>
          </p:cNvSpPr>
          <p:nvPr>
            <p:ph idx="1"/>
          </p:nvPr>
        </p:nvSpPr>
        <p:spPr>
          <a:xfrm>
            <a:off x="1295400" y="1447800"/>
            <a:ext cx="6096000" cy="5029200"/>
          </a:xfrm>
        </p:spPr>
        <p:txBody>
          <a:bodyPr>
            <a:normAutofit fontScale="92500" lnSpcReduction="10000"/>
          </a:bodyPr>
          <a:lstStyle/>
          <a:p>
            <a:pPr>
              <a:buNone/>
            </a:pPr>
            <a:r>
              <a:rPr lang="en-US" sz="1200" dirty="0"/>
              <a:t> </a:t>
            </a:r>
            <a:r>
              <a:rPr lang="en-US" sz="1200" dirty="0" smtClean="0"/>
              <a:t>   </a:t>
            </a:r>
          </a:p>
          <a:p>
            <a:pPr>
              <a:buNone/>
            </a:pPr>
            <a:r>
              <a:rPr lang="en-US" sz="1200" dirty="0"/>
              <a:t> </a:t>
            </a:r>
            <a:r>
              <a:rPr lang="en-US" sz="1200" dirty="0" smtClean="0"/>
              <a:t>    </a:t>
            </a:r>
          </a:p>
          <a:p>
            <a:pPr>
              <a:buNone/>
            </a:pPr>
            <a:r>
              <a:rPr lang="en-US" sz="1200" dirty="0"/>
              <a:t> </a:t>
            </a:r>
            <a:r>
              <a:rPr lang="en-US" sz="1200" dirty="0" smtClean="0"/>
              <a:t>    </a:t>
            </a:r>
            <a:endParaRPr lang="en-US" sz="4000" dirty="0">
              <a:solidFill>
                <a:srgbClr val="00B050"/>
              </a:solidFill>
            </a:endParaRPr>
          </a:p>
          <a:p>
            <a:pPr>
              <a:buNone/>
            </a:pPr>
            <a:endParaRPr lang="en-US" dirty="0" smtClean="0"/>
          </a:p>
          <a:p>
            <a:pPr>
              <a:buNone/>
            </a:pPr>
            <a:endParaRPr lang="en-US" dirty="0"/>
          </a:p>
          <a:p>
            <a:pPr>
              <a:buNone/>
            </a:pPr>
            <a:endParaRPr lang="en-US" dirty="0" smtClean="0"/>
          </a:p>
          <a:p>
            <a:pPr lvl="1"/>
            <a:r>
              <a:rPr lang="en-US" b="1" dirty="0" smtClean="0"/>
              <a:t>Meta</a:t>
            </a:r>
            <a:r>
              <a:rPr lang="en-US" dirty="0" smtClean="0"/>
              <a:t> </a:t>
            </a:r>
            <a:r>
              <a:rPr lang="en-US" b="1" dirty="0" smtClean="0"/>
              <a:t>OS</a:t>
            </a:r>
            <a:r>
              <a:rPr lang="en-US" dirty="0" smtClean="0"/>
              <a:t>: small layer of software </a:t>
            </a:r>
            <a:br>
              <a:rPr lang="en-US" dirty="0" smtClean="0"/>
            </a:br>
            <a:r>
              <a:rPr lang="en-US" dirty="0" smtClean="0"/>
              <a:t>between hardware and OS</a:t>
            </a:r>
          </a:p>
          <a:p>
            <a:pPr lvl="1"/>
            <a:r>
              <a:rPr lang="en-US" b="1" dirty="0" smtClean="0"/>
              <a:t>Mini</a:t>
            </a:r>
            <a:r>
              <a:rPr lang="en-US" dirty="0" smtClean="0"/>
              <a:t>: 60K lines of non-trivial </a:t>
            </a:r>
            <a:br>
              <a:rPr lang="en-US" dirty="0" smtClean="0"/>
            </a:br>
            <a:r>
              <a:rPr lang="en-US" dirty="0" smtClean="0"/>
              <a:t>concurrent systems C code</a:t>
            </a:r>
          </a:p>
          <a:p>
            <a:pPr lvl="1"/>
            <a:r>
              <a:rPr lang="en-US" b="1" dirty="0" smtClean="0"/>
              <a:t>Critical: </a:t>
            </a:r>
            <a:r>
              <a:rPr lang="en-US" dirty="0" smtClean="0"/>
              <a:t>must </a:t>
            </a:r>
            <a:r>
              <a:rPr lang="en-US" dirty="0" smtClean="0">
                <a:solidFill>
                  <a:srgbClr val="00B050"/>
                </a:solidFill>
              </a:rPr>
              <a:t>provide functional resource abstraction</a:t>
            </a:r>
          </a:p>
          <a:p>
            <a:pPr lvl="1"/>
            <a:r>
              <a:rPr lang="en-US" b="1" dirty="0" smtClean="0"/>
              <a:t>Trusted</a:t>
            </a:r>
            <a:r>
              <a:rPr lang="en-US" dirty="0" smtClean="0"/>
              <a:t>: a grand verification challenge</a:t>
            </a:r>
          </a:p>
          <a:p>
            <a:pPr lvl="1"/>
            <a:endParaRPr lang="en-US" dirty="0" smtClean="0"/>
          </a:p>
          <a:p>
            <a:pPr lvl="1">
              <a:buNone/>
            </a:pPr>
            <a:endParaRPr lang="en-US" dirty="0" smtClean="0"/>
          </a:p>
          <a:p>
            <a:pPr algn="just">
              <a:buNone/>
            </a:pPr>
            <a:endParaRPr lang="en-US" dirty="0"/>
          </a:p>
          <a:p>
            <a:pPr algn="just">
              <a:buNone/>
            </a:pPr>
            <a:endParaRPr lang="en-US" dirty="0" smtClean="0"/>
          </a:p>
          <a:p>
            <a:pPr algn="just">
              <a:buNone/>
            </a:pPr>
            <a:endParaRPr lang="en-US" dirty="0"/>
          </a:p>
          <a:p>
            <a:pPr algn="just">
              <a:buNone/>
            </a:pPr>
            <a:endParaRPr lang="en-US" dirty="0" smtClean="0"/>
          </a:p>
          <a:p>
            <a:pPr algn="just">
              <a:buNone/>
            </a:pPr>
            <a:endParaRPr lang="en-US" dirty="0" smtClean="0"/>
          </a:p>
          <a:p>
            <a:pPr algn="just">
              <a:buNone/>
            </a:pPr>
            <a:endParaRPr lang="en-US" dirty="0" smtClean="0"/>
          </a:p>
          <a:p>
            <a:pPr lvl="1">
              <a:buNone/>
            </a:pPr>
            <a:endParaRPr lang="en-US" dirty="0" smtClean="0"/>
          </a:p>
        </p:txBody>
      </p:sp>
      <p:sp>
        <p:nvSpPr>
          <p:cNvPr id="13" name="Slide Number Placeholder 12"/>
          <p:cNvSpPr>
            <a:spLocks noGrp="1"/>
          </p:cNvSpPr>
          <p:nvPr>
            <p:ph type="sldNum" sz="quarter" idx="4294967295"/>
          </p:nvPr>
        </p:nvSpPr>
        <p:spPr>
          <a:xfrm>
            <a:off x="6553200" y="6356350"/>
            <a:ext cx="2133600" cy="365125"/>
          </a:xfrm>
          <a:prstGeom prst="rect">
            <a:avLst/>
          </a:prstGeom>
        </p:spPr>
        <p:txBody>
          <a:bodyPr/>
          <a:lstStyle/>
          <a:p>
            <a:fld id="{DB31DF83-500D-4ACA-A009-17522497E0E3}" type="slidenum">
              <a:rPr lang="en-US" smtClean="0"/>
              <a:pPr/>
              <a:t>27</a:t>
            </a:fld>
            <a:endParaRPr lang="en-US"/>
          </a:p>
        </p:txBody>
      </p:sp>
      <p:grpSp>
        <p:nvGrpSpPr>
          <p:cNvPr id="7" name="Group 13"/>
          <p:cNvGrpSpPr/>
          <p:nvPr/>
        </p:nvGrpSpPr>
        <p:grpSpPr>
          <a:xfrm>
            <a:off x="3048000" y="1407160"/>
            <a:ext cx="2514600" cy="1828800"/>
            <a:chOff x="6172200" y="3124200"/>
            <a:chExt cx="2514600" cy="1828800"/>
          </a:xfrm>
        </p:grpSpPr>
        <p:sp>
          <p:nvSpPr>
            <p:cNvPr id="4" name="Rounded Rectangle 3"/>
            <p:cNvSpPr/>
            <p:nvPr/>
          </p:nvSpPr>
          <p:spPr>
            <a:xfrm>
              <a:off x="6172200" y="4191000"/>
              <a:ext cx="2514600" cy="7620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Hardware</a:t>
              </a:r>
              <a:endParaRPr lang="en-US" dirty="0"/>
            </a:p>
          </p:txBody>
        </p:sp>
        <p:sp>
          <p:nvSpPr>
            <p:cNvPr id="5" name="Rounded Rectangle 4"/>
            <p:cNvSpPr/>
            <p:nvPr/>
          </p:nvSpPr>
          <p:spPr>
            <a:xfrm>
              <a:off x="6172200" y="3962400"/>
              <a:ext cx="2514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Hypervisor</a:t>
              </a:r>
              <a:endParaRPr lang="en-US" dirty="0"/>
            </a:p>
          </p:txBody>
        </p:sp>
        <p:sp>
          <p:nvSpPr>
            <p:cNvPr id="6" name="Rounded Rectangle 5"/>
            <p:cNvSpPr/>
            <p:nvPr/>
          </p:nvSpPr>
          <p:spPr>
            <a:xfrm>
              <a:off x="6172200" y="3124200"/>
              <a:ext cx="838200" cy="838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ounded Rectangle 7"/>
            <p:cNvSpPr/>
            <p:nvPr/>
          </p:nvSpPr>
          <p:spPr>
            <a:xfrm>
              <a:off x="7010400" y="3124200"/>
              <a:ext cx="838200" cy="8382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pic>
          <p:nvPicPr>
            <p:cNvPr id="16388" name="Picture 4" descr="http://www.wacom-asia.com/vista/img/Vista.gif"/>
            <p:cNvPicPr>
              <a:picLocks noChangeAspect="1" noChangeArrowheads="1"/>
            </p:cNvPicPr>
            <p:nvPr/>
          </p:nvPicPr>
          <p:blipFill>
            <a:blip r:embed="rId2"/>
            <a:srcRect/>
            <a:stretch>
              <a:fillRect/>
            </a:stretch>
          </p:blipFill>
          <p:spPr bwMode="auto">
            <a:xfrm>
              <a:off x="6400800" y="3352800"/>
              <a:ext cx="381000" cy="381000"/>
            </a:xfrm>
            <a:prstGeom prst="rect">
              <a:avLst/>
            </a:prstGeom>
            <a:noFill/>
          </p:spPr>
        </p:pic>
        <p:pic>
          <p:nvPicPr>
            <p:cNvPr id="16390" name="Picture 6" descr="http://www.novosoft-online.com/images/Logo_XP.gif"/>
            <p:cNvPicPr>
              <a:picLocks noChangeAspect="1" noChangeArrowheads="1"/>
            </p:cNvPicPr>
            <p:nvPr/>
          </p:nvPicPr>
          <p:blipFill>
            <a:blip r:embed="rId3"/>
            <a:srcRect/>
            <a:stretch>
              <a:fillRect/>
            </a:stretch>
          </p:blipFill>
          <p:spPr bwMode="auto">
            <a:xfrm>
              <a:off x="7162800" y="3398380"/>
              <a:ext cx="533400" cy="319058"/>
            </a:xfrm>
            <a:prstGeom prst="rect">
              <a:avLst/>
            </a:prstGeom>
            <a:noFill/>
          </p:spPr>
        </p:pic>
        <p:sp>
          <p:nvSpPr>
            <p:cNvPr id="12" name="Rounded Rectangle 11"/>
            <p:cNvSpPr/>
            <p:nvPr/>
          </p:nvSpPr>
          <p:spPr>
            <a:xfrm>
              <a:off x="7848600" y="3124200"/>
              <a:ext cx="838200" cy="838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pic>
          <p:nvPicPr>
            <p:cNvPr id="16392" name="Picture 8" descr="http://content.answers.com/main/content/wp/en/d/de/Windows_Server_System_logo.jpg"/>
            <p:cNvPicPr>
              <a:picLocks noChangeAspect="1" noChangeArrowheads="1"/>
            </p:cNvPicPr>
            <p:nvPr/>
          </p:nvPicPr>
          <p:blipFill>
            <a:blip r:embed="rId4" cstate="print"/>
            <a:srcRect/>
            <a:stretch>
              <a:fillRect/>
            </a:stretch>
          </p:blipFill>
          <p:spPr bwMode="auto">
            <a:xfrm>
              <a:off x="8001000" y="3352800"/>
              <a:ext cx="546100" cy="360426"/>
            </a:xfrm>
            <a:prstGeom prst="rect">
              <a:avLst/>
            </a:prstGeom>
            <a:noFill/>
          </p:spPr>
        </p:pic>
      </p:gr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DB31DF83-500D-4ACA-A009-17522497E0E3}" type="slidenum">
              <a:rPr lang="en-US" smtClean="0"/>
              <a:pPr/>
              <a:t>28</a:t>
            </a:fld>
            <a:endParaRPr lang="en-US"/>
          </a:p>
        </p:txBody>
      </p:sp>
      <p:sp>
        <p:nvSpPr>
          <p:cNvPr id="532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3249" name="Object 1"/>
          <p:cNvGraphicFramePr>
            <a:graphicFrameLocks noChangeAspect="1"/>
          </p:cNvGraphicFramePr>
          <p:nvPr/>
        </p:nvGraphicFramePr>
        <p:xfrm>
          <a:off x="0" y="30480"/>
          <a:ext cx="9048520" cy="6858000"/>
        </p:xfrm>
        <a:graphic>
          <a:graphicData uri="http://schemas.openxmlformats.org/presentationml/2006/ole">
            <p:oleObj spid="_x0000_s2050" r:id="rId3" imgW="5932408" imgH="9663430" progId="Visio.Drawing.11">
              <p:embed/>
            </p:oleObj>
          </a:graphicData>
        </a:graphic>
      </p:graphicFrame>
      <p:sp>
        <p:nvSpPr>
          <p:cNvPr id="8" name="TextBox 7"/>
          <p:cNvSpPr txBox="1"/>
          <p:nvPr/>
        </p:nvSpPr>
        <p:spPr>
          <a:xfrm>
            <a:off x="4953000" y="248920"/>
            <a:ext cx="3886200" cy="2246769"/>
          </a:xfrm>
          <a:prstGeom prst="rect">
            <a:avLst/>
          </a:prstGeom>
          <a:noFill/>
        </p:spPr>
        <p:txBody>
          <a:bodyPr wrap="square" rtlCol="0">
            <a:spAutoFit/>
          </a:bodyPr>
          <a:lstStyle/>
          <a:p>
            <a:r>
              <a:rPr lang="en-US" sz="2800" dirty="0" smtClean="0">
                <a:solidFill>
                  <a:srgbClr val="FF0000"/>
                </a:solidFill>
              </a:rPr>
              <a:t>  Hypervisor Architecture</a:t>
            </a:r>
          </a:p>
          <a:p>
            <a:endParaRPr lang="en-US" sz="2800" dirty="0" smtClean="0">
              <a:solidFill>
                <a:srgbClr val="FF0000"/>
              </a:solidFill>
            </a:endParaRPr>
          </a:p>
          <a:p>
            <a:endParaRPr lang="en-US" sz="2800" dirty="0" smtClean="0">
              <a:solidFill>
                <a:srgbClr val="FF0000"/>
              </a:solidFill>
            </a:endParaRPr>
          </a:p>
          <a:p>
            <a:endParaRPr lang="en-US" sz="2800" dirty="0" smtClean="0">
              <a:solidFill>
                <a:srgbClr val="FF0000"/>
              </a:solidFill>
            </a:endParaRPr>
          </a:p>
          <a:p>
            <a:pPr algn="ctr"/>
            <a:r>
              <a:rPr lang="en-US" sz="2800" dirty="0" smtClean="0">
                <a:solidFill>
                  <a:srgbClr val="FF0000"/>
                </a:solidFill>
              </a:rPr>
              <a:t>is well layered!</a:t>
            </a:r>
            <a:endParaRPr lang="en-US" sz="2800" dirty="0">
              <a:solidFill>
                <a:srgbClr val="FF0000"/>
              </a:solidFill>
            </a:endParaRP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to be verified?</a:t>
            </a:r>
            <a:endParaRPr lang="en-US" dirty="0"/>
          </a:p>
        </p:txBody>
      </p:sp>
      <p:sp>
        <p:nvSpPr>
          <p:cNvPr id="3" name="Content Placeholder 2"/>
          <p:cNvSpPr>
            <a:spLocks noGrp="1"/>
          </p:cNvSpPr>
          <p:nvPr>
            <p:ph idx="1"/>
          </p:nvPr>
        </p:nvSpPr>
        <p:spPr>
          <a:xfrm>
            <a:off x="381000" y="1412875"/>
            <a:ext cx="8382000" cy="5503045"/>
          </a:xfrm>
        </p:spPr>
        <p:txBody>
          <a:bodyPr/>
          <a:lstStyle/>
          <a:p>
            <a:r>
              <a:rPr lang="en-US" dirty="0" smtClean="0"/>
              <a:t>Source code </a:t>
            </a:r>
          </a:p>
          <a:p>
            <a:pPr lvl="1"/>
            <a:r>
              <a:rPr lang="en-US" dirty="0" smtClean="0"/>
              <a:t>C + x64 assembly</a:t>
            </a:r>
          </a:p>
          <a:p>
            <a:endParaRPr lang="en-US" dirty="0" smtClean="0"/>
          </a:p>
          <a:p>
            <a:r>
              <a:rPr lang="en-US" dirty="0" smtClean="0"/>
              <a:t>Sample verifiable slices:</a:t>
            </a:r>
          </a:p>
          <a:p>
            <a:pPr lvl="1"/>
            <a:r>
              <a:rPr lang="en-US" b="1" dirty="0" smtClean="0"/>
              <a:t>Safety</a:t>
            </a:r>
            <a:r>
              <a:rPr lang="en-US" dirty="0" smtClean="0"/>
              <a:t>: Basic memory safety</a:t>
            </a:r>
          </a:p>
          <a:p>
            <a:pPr lvl="1"/>
            <a:r>
              <a:rPr lang="en-US" b="1" dirty="0" smtClean="0"/>
              <a:t>Functionality</a:t>
            </a:r>
            <a:r>
              <a:rPr lang="en-US" dirty="0" smtClean="0"/>
              <a:t>: Hypervisor simulates a number of virtual x64 machines.</a:t>
            </a:r>
          </a:p>
          <a:p>
            <a:pPr lvl="1"/>
            <a:r>
              <a:rPr lang="en-US" b="1" dirty="0" smtClean="0"/>
              <a:t>Utility</a:t>
            </a:r>
            <a:r>
              <a:rPr lang="en-US" dirty="0" smtClean="0"/>
              <a:t>: Hypervisor services guest OS with available resources.</a:t>
            </a:r>
          </a:p>
          <a:p>
            <a:pPr lvl="1"/>
            <a:endParaRPr lang="en-US" dirty="0"/>
          </a:p>
          <a:p>
            <a:pPr>
              <a:buNone/>
            </a:pPr>
            <a:endParaRPr 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ZhangTing.jpg"/>
          <p:cNvPicPr>
            <a:picLocks noChangeAspect="1"/>
          </p:cNvPicPr>
          <p:nvPr/>
        </p:nvPicPr>
        <p:blipFill>
          <a:blip r:embed="rId2"/>
          <a:srcRect r="15625" b="34235"/>
          <a:stretch>
            <a:fillRect/>
          </a:stretch>
        </p:blipFill>
        <p:spPr>
          <a:xfrm>
            <a:off x="3962400" y="4572000"/>
            <a:ext cx="2895600" cy="1930400"/>
          </a:xfrm>
          <a:prstGeom prst="rect">
            <a:avLst/>
          </a:prstGeom>
        </p:spPr>
      </p:pic>
      <p:pic>
        <p:nvPicPr>
          <p:cNvPr id="32" name="Picture 31" descr="gurevich.jpg"/>
          <p:cNvPicPr>
            <a:picLocks noChangeAspect="1"/>
          </p:cNvPicPr>
          <p:nvPr/>
        </p:nvPicPr>
        <p:blipFill>
          <a:blip r:embed="rId3"/>
          <a:stretch>
            <a:fillRect/>
          </a:stretch>
        </p:blipFill>
        <p:spPr>
          <a:xfrm>
            <a:off x="4114800" y="1066800"/>
            <a:ext cx="1171575" cy="1171575"/>
          </a:xfrm>
          <a:prstGeom prst="rect">
            <a:avLst/>
          </a:prstGeom>
        </p:spPr>
      </p:pic>
      <p:sp>
        <p:nvSpPr>
          <p:cNvPr id="2" name="Title 1"/>
          <p:cNvSpPr>
            <a:spLocks noGrp="1"/>
          </p:cNvSpPr>
          <p:nvPr>
            <p:ph type="title"/>
          </p:nvPr>
        </p:nvSpPr>
        <p:spPr>
          <a:xfrm>
            <a:off x="381000" y="230187"/>
            <a:ext cx="8382000" cy="747897"/>
          </a:xfrm>
        </p:spPr>
        <p:txBody>
          <a:bodyPr/>
          <a:lstStyle/>
          <a:p>
            <a:r>
              <a:rPr smtClean="0"/>
              <a:t>Verificationeering researchers </a:t>
            </a:r>
            <a:endParaRPr lang="en-US" dirty="0"/>
          </a:p>
        </p:txBody>
      </p:sp>
      <p:pic>
        <p:nvPicPr>
          <p:cNvPr id="4" name="Picture 3" descr="andy-gordon.jpg"/>
          <p:cNvPicPr>
            <a:picLocks noChangeAspect="1"/>
          </p:cNvPicPr>
          <p:nvPr/>
        </p:nvPicPr>
        <p:blipFill>
          <a:blip r:embed="rId4"/>
          <a:stretch>
            <a:fillRect/>
          </a:stretch>
        </p:blipFill>
        <p:spPr>
          <a:xfrm>
            <a:off x="6172200" y="1676400"/>
            <a:ext cx="1143000" cy="1524000"/>
          </a:xfrm>
          <a:prstGeom prst="rect">
            <a:avLst/>
          </a:prstGeom>
        </p:spPr>
      </p:pic>
      <p:pic>
        <p:nvPicPr>
          <p:cNvPr id="5" name="Picture 4" descr="gonthier.jpg"/>
          <p:cNvPicPr>
            <a:picLocks noChangeAspect="1"/>
          </p:cNvPicPr>
          <p:nvPr/>
        </p:nvPicPr>
        <p:blipFill>
          <a:blip r:embed="rId5"/>
          <a:stretch>
            <a:fillRect/>
          </a:stretch>
        </p:blipFill>
        <p:spPr>
          <a:xfrm>
            <a:off x="3845700" y="3236100"/>
            <a:ext cx="1183500" cy="1183500"/>
          </a:xfrm>
          <a:prstGeom prst="rect">
            <a:avLst/>
          </a:prstGeom>
        </p:spPr>
      </p:pic>
      <p:pic>
        <p:nvPicPr>
          <p:cNvPr id="8" name="Picture 7" descr="josh-berdine.jpg"/>
          <p:cNvPicPr>
            <a:picLocks noChangeAspect="1"/>
          </p:cNvPicPr>
          <p:nvPr/>
        </p:nvPicPr>
        <p:blipFill>
          <a:blip r:embed="rId6"/>
          <a:stretch>
            <a:fillRect/>
          </a:stretch>
        </p:blipFill>
        <p:spPr>
          <a:xfrm>
            <a:off x="7315200" y="1676400"/>
            <a:ext cx="1143000" cy="1143000"/>
          </a:xfrm>
          <a:prstGeom prst="rect">
            <a:avLst/>
          </a:prstGeom>
        </p:spPr>
      </p:pic>
      <p:pic>
        <p:nvPicPr>
          <p:cNvPr id="9" name="Picture 8" descr="lamport.gif"/>
          <p:cNvPicPr>
            <a:picLocks noChangeAspect="1"/>
          </p:cNvPicPr>
          <p:nvPr/>
        </p:nvPicPr>
        <p:blipFill>
          <a:blip r:embed="rId7"/>
          <a:stretch>
            <a:fillRect/>
          </a:stretch>
        </p:blipFill>
        <p:spPr>
          <a:xfrm>
            <a:off x="2743200" y="3962399"/>
            <a:ext cx="1143000" cy="1524001"/>
          </a:xfrm>
          <a:prstGeom prst="rect">
            <a:avLst/>
          </a:prstGeom>
        </p:spPr>
      </p:pic>
      <p:pic>
        <p:nvPicPr>
          <p:cNvPr id="11" name="Picture 10" descr="leonardo.jpg"/>
          <p:cNvPicPr>
            <a:picLocks noChangeAspect="1"/>
          </p:cNvPicPr>
          <p:nvPr/>
        </p:nvPicPr>
        <p:blipFill>
          <a:blip r:embed="rId8"/>
          <a:stretch>
            <a:fillRect/>
          </a:stretch>
        </p:blipFill>
        <p:spPr>
          <a:xfrm>
            <a:off x="7467600" y="4191000"/>
            <a:ext cx="1295400" cy="1295400"/>
          </a:xfrm>
          <a:prstGeom prst="rect">
            <a:avLst/>
          </a:prstGeom>
        </p:spPr>
      </p:pic>
      <p:pic>
        <p:nvPicPr>
          <p:cNvPr id="12" name="Picture 11" descr="lintao-zhang.jpg"/>
          <p:cNvPicPr>
            <a:picLocks noChangeAspect="1"/>
          </p:cNvPicPr>
          <p:nvPr/>
        </p:nvPicPr>
        <p:blipFill>
          <a:blip r:embed="rId9"/>
          <a:stretch>
            <a:fillRect/>
          </a:stretch>
        </p:blipFill>
        <p:spPr>
          <a:xfrm>
            <a:off x="1600200" y="3276600"/>
            <a:ext cx="1136800" cy="1239112"/>
          </a:xfrm>
          <a:prstGeom prst="rect">
            <a:avLst/>
          </a:prstGeom>
        </p:spPr>
      </p:pic>
      <p:pic>
        <p:nvPicPr>
          <p:cNvPr id="13" name="Picture 12" descr="lucasb.jpg"/>
          <p:cNvPicPr>
            <a:picLocks noChangeAspect="1"/>
          </p:cNvPicPr>
          <p:nvPr/>
        </p:nvPicPr>
        <p:blipFill>
          <a:blip r:embed="rId10"/>
          <a:stretch>
            <a:fillRect/>
          </a:stretch>
        </p:blipFill>
        <p:spPr>
          <a:xfrm>
            <a:off x="7315200" y="2819400"/>
            <a:ext cx="1371600" cy="1371600"/>
          </a:xfrm>
          <a:prstGeom prst="rect">
            <a:avLst/>
          </a:prstGeom>
        </p:spPr>
      </p:pic>
      <p:pic>
        <p:nvPicPr>
          <p:cNvPr id="14" name="Picture 13" descr="madanm.jpg"/>
          <p:cNvPicPr>
            <a:picLocks noChangeAspect="1"/>
          </p:cNvPicPr>
          <p:nvPr/>
        </p:nvPicPr>
        <p:blipFill>
          <a:blip r:embed="rId11"/>
          <a:stretch>
            <a:fillRect/>
          </a:stretch>
        </p:blipFill>
        <p:spPr>
          <a:xfrm>
            <a:off x="1676400" y="1600200"/>
            <a:ext cx="1273324" cy="1668325"/>
          </a:xfrm>
          <a:prstGeom prst="rect">
            <a:avLst/>
          </a:prstGeom>
        </p:spPr>
      </p:pic>
      <p:pic>
        <p:nvPicPr>
          <p:cNvPr id="10" name="Picture 9" descr="leino.jpg"/>
          <p:cNvPicPr>
            <a:picLocks noChangeAspect="1"/>
          </p:cNvPicPr>
          <p:nvPr/>
        </p:nvPicPr>
        <p:blipFill>
          <a:blip r:embed="rId12"/>
          <a:stretch>
            <a:fillRect/>
          </a:stretch>
        </p:blipFill>
        <p:spPr>
          <a:xfrm>
            <a:off x="1600200" y="4343400"/>
            <a:ext cx="1143000" cy="1143000"/>
          </a:xfrm>
          <a:prstGeom prst="rect">
            <a:avLst/>
          </a:prstGeom>
        </p:spPr>
      </p:pic>
      <p:pic>
        <p:nvPicPr>
          <p:cNvPr id="15" name="Picture 14" descr="mbarnett.jpg"/>
          <p:cNvPicPr>
            <a:picLocks noChangeAspect="1"/>
          </p:cNvPicPr>
          <p:nvPr/>
        </p:nvPicPr>
        <p:blipFill>
          <a:blip r:embed="rId13"/>
          <a:stretch>
            <a:fillRect/>
          </a:stretch>
        </p:blipFill>
        <p:spPr>
          <a:xfrm>
            <a:off x="3838575" y="2057400"/>
            <a:ext cx="1190625" cy="1190625"/>
          </a:xfrm>
          <a:prstGeom prst="rect">
            <a:avLst/>
          </a:prstGeom>
        </p:spPr>
      </p:pic>
      <p:pic>
        <p:nvPicPr>
          <p:cNvPr id="16" name="Picture 15" descr="nikolait.jpg"/>
          <p:cNvPicPr>
            <a:picLocks noChangeAspect="1"/>
          </p:cNvPicPr>
          <p:nvPr/>
        </p:nvPicPr>
        <p:blipFill>
          <a:blip r:embed="rId14"/>
          <a:stretch>
            <a:fillRect/>
          </a:stretch>
        </p:blipFill>
        <p:spPr>
          <a:xfrm>
            <a:off x="3962400" y="4495800"/>
            <a:ext cx="714375" cy="714375"/>
          </a:xfrm>
          <a:prstGeom prst="rect">
            <a:avLst/>
          </a:prstGeom>
        </p:spPr>
      </p:pic>
      <p:pic>
        <p:nvPicPr>
          <p:cNvPr id="17" name="Picture 16" descr="patrice-godefroid.gif"/>
          <p:cNvPicPr>
            <a:picLocks noChangeAspect="1"/>
          </p:cNvPicPr>
          <p:nvPr/>
        </p:nvPicPr>
        <p:blipFill>
          <a:blip r:embed="rId15"/>
          <a:stretch>
            <a:fillRect/>
          </a:stretch>
        </p:blipFill>
        <p:spPr>
          <a:xfrm>
            <a:off x="3886200" y="4419600"/>
            <a:ext cx="1219200" cy="1254286"/>
          </a:xfrm>
          <a:prstGeom prst="rect">
            <a:avLst/>
          </a:prstGeom>
        </p:spPr>
      </p:pic>
      <p:pic>
        <p:nvPicPr>
          <p:cNvPr id="18" name="Picture 17" descr="nikolait.jpg"/>
          <p:cNvPicPr>
            <a:picLocks noChangeAspect="1"/>
          </p:cNvPicPr>
          <p:nvPr/>
        </p:nvPicPr>
        <p:blipFill>
          <a:blip r:embed="rId14"/>
          <a:stretch>
            <a:fillRect/>
          </a:stretch>
        </p:blipFill>
        <p:spPr>
          <a:xfrm>
            <a:off x="2895600" y="1524000"/>
            <a:ext cx="1295400" cy="1295400"/>
          </a:xfrm>
          <a:prstGeom prst="rect">
            <a:avLst/>
          </a:prstGeom>
        </p:spPr>
      </p:pic>
      <p:pic>
        <p:nvPicPr>
          <p:cNvPr id="19" name="Picture 18" descr="schulte.jpg"/>
          <p:cNvPicPr>
            <a:picLocks noChangeAspect="1"/>
          </p:cNvPicPr>
          <p:nvPr/>
        </p:nvPicPr>
        <p:blipFill>
          <a:blip r:embed="rId16"/>
          <a:stretch>
            <a:fillRect/>
          </a:stretch>
        </p:blipFill>
        <p:spPr>
          <a:xfrm>
            <a:off x="7543800" y="5486400"/>
            <a:ext cx="1190625" cy="1190625"/>
          </a:xfrm>
          <a:prstGeom prst="rect">
            <a:avLst/>
          </a:prstGeom>
        </p:spPr>
      </p:pic>
      <p:pic>
        <p:nvPicPr>
          <p:cNvPr id="20" name="Picture 19" descr="thoare.jpg"/>
          <p:cNvPicPr>
            <a:picLocks noChangeAspect="1"/>
          </p:cNvPicPr>
          <p:nvPr/>
        </p:nvPicPr>
        <p:blipFill>
          <a:blip r:embed="rId17" cstate="print"/>
          <a:stretch>
            <a:fillRect/>
          </a:stretch>
        </p:blipFill>
        <p:spPr>
          <a:xfrm>
            <a:off x="5029200" y="3200401"/>
            <a:ext cx="1307714" cy="1447799"/>
          </a:xfrm>
          <a:prstGeom prst="rect">
            <a:avLst/>
          </a:prstGeom>
        </p:spPr>
      </p:pic>
      <p:pic>
        <p:nvPicPr>
          <p:cNvPr id="21" name="Picture 20" descr="tball.jpg"/>
          <p:cNvPicPr>
            <a:picLocks noChangeAspect="1"/>
          </p:cNvPicPr>
          <p:nvPr/>
        </p:nvPicPr>
        <p:blipFill>
          <a:blip r:embed="rId18"/>
          <a:stretch>
            <a:fillRect/>
          </a:stretch>
        </p:blipFill>
        <p:spPr>
          <a:xfrm>
            <a:off x="5029200" y="2057400"/>
            <a:ext cx="1143000" cy="1143000"/>
          </a:xfrm>
          <a:prstGeom prst="rect">
            <a:avLst/>
          </a:prstGeom>
        </p:spPr>
      </p:pic>
      <p:pic>
        <p:nvPicPr>
          <p:cNvPr id="23" name="Picture 22" descr="shuvendu.jpg"/>
          <p:cNvPicPr>
            <a:picLocks noChangeAspect="1"/>
          </p:cNvPicPr>
          <p:nvPr/>
        </p:nvPicPr>
        <p:blipFill>
          <a:blip r:embed="rId19"/>
          <a:stretch>
            <a:fillRect/>
          </a:stretch>
        </p:blipFill>
        <p:spPr>
          <a:xfrm>
            <a:off x="6324600" y="4572000"/>
            <a:ext cx="1219199" cy="1329265"/>
          </a:xfrm>
          <a:prstGeom prst="rect">
            <a:avLst/>
          </a:prstGeom>
        </p:spPr>
      </p:pic>
      <p:pic>
        <p:nvPicPr>
          <p:cNvPr id="24" name="Picture 23" descr="sumitg.jpg"/>
          <p:cNvPicPr>
            <a:picLocks noChangeAspect="1"/>
          </p:cNvPicPr>
          <p:nvPr/>
        </p:nvPicPr>
        <p:blipFill>
          <a:blip r:embed="rId20"/>
          <a:stretch>
            <a:fillRect/>
          </a:stretch>
        </p:blipFill>
        <p:spPr>
          <a:xfrm>
            <a:off x="6324600" y="3200400"/>
            <a:ext cx="1254760" cy="1447800"/>
          </a:xfrm>
          <a:prstGeom prst="rect">
            <a:avLst/>
          </a:prstGeom>
        </p:spPr>
      </p:pic>
      <p:pic>
        <p:nvPicPr>
          <p:cNvPr id="25" name="Picture 24" descr="rse-fte.jpg"/>
          <p:cNvPicPr>
            <a:picLocks noChangeAspect="1"/>
          </p:cNvPicPr>
          <p:nvPr/>
        </p:nvPicPr>
        <p:blipFill>
          <a:blip r:embed="rId21"/>
          <a:srcRect l="8633" t="19025" r="12236" b="52437"/>
          <a:stretch>
            <a:fillRect/>
          </a:stretch>
        </p:blipFill>
        <p:spPr>
          <a:xfrm>
            <a:off x="914400" y="5486400"/>
            <a:ext cx="5029200" cy="1371600"/>
          </a:xfrm>
          <a:prstGeom prst="rect">
            <a:avLst/>
          </a:prstGeom>
        </p:spPr>
      </p:pic>
      <p:pic>
        <p:nvPicPr>
          <p:cNvPr id="26" name="Picture 25" descr="nsb.jpg"/>
          <p:cNvPicPr>
            <a:picLocks noChangeAspect="1"/>
          </p:cNvPicPr>
          <p:nvPr/>
        </p:nvPicPr>
        <p:blipFill>
          <a:blip r:embed="rId22"/>
          <a:stretch>
            <a:fillRect/>
          </a:stretch>
        </p:blipFill>
        <p:spPr>
          <a:xfrm>
            <a:off x="5943600" y="5943600"/>
            <a:ext cx="732034" cy="685800"/>
          </a:xfrm>
          <a:prstGeom prst="rect">
            <a:avLst/>
          </a:prstGeom>
        </p:spPr>
      </p:pic>
      <p:pic>
        <p:nvPicPr>
          <p:cNvPr id="6" name="Picture 5" descr="jhalleux.jpg"/>
          <p:cNvPicPr>
            <a:picLocks noChangeAspect="1"/>
          </p:cNvPicPr>
          <p:nvPr/>
        </p:nvPicPr>
        <p:blipFill>
          <a:blip r:embed="rId23"/>
          <a:stretch>
            <a:fillRect/>
          </a:stretch>
        </p:blipFill>
        <p:spPr>
          <a:xfrm>
            <a:off x="2743200" y="2762212"/>
            <a:ext cx="1123988" cy="1200188"/>
          </a:xfrm>
          <a:prstGeom prst="rect">
            <a:avLst/>
          </a:prstGeom>
        </p:spPr>
      </p:pic>
      <p:pic>
        <p:nvPicPr>
          <p:cNvPr id="27" name="Picture 26" descr="bycook.jpg"/>
          <p:cNvPicPr>
            <a:picLocks noChangeAspect="1"/>
          </p:cNvPicPr>
          <p:nvPr/>
        </p:nvPicPr>
        <p:blipFill>
          <a:blip r:embed="rId24"/>
          <a:stretch>
            <a:fillRect/>
          </a:stretch>
        </p:blipFill>
        <p:spPr>
          <a:xfrm>
            <a:off x="381000" y="1600200"/>
            <a:ext cx="1295400" cy="1295400"/>
          </a:xfrm>
          <a:prstGeom prst="rect">
            <a:avLst/>
          </a:prstGeom>
        </p:spPr>
      </p:pic>
      <p:pic>
        <p:nvPicPr>
          <p:cNvPr id="28" name="Picture 27" descr="youssefh.jpg"/>
          <p:cNvPicPr>
            <a:picLocks noChangeAspect="1"/>
          </p:cNvPicPr>
          <p:nvPr/>
        </p:nvPicPr>
        <p:blipFill>
          <a:blip r:embed="rId25"/>
          <a:stretch>
            <a:fillRect/>
          </a:stretch>
        </p:blipFill>
        <p:spPr>
          <a:xfrm>
            <a:off x="381000" y="2895600"/>
            <a:ext cx="1295400" cy="1295400"/>
          </a:xfrm>
          <a:prstGeom prst="rect">
            <a:avLst/>
          </a:prstGeom>
        </p:spPr>
      </p:pic>
      <p:pic>
        <p:nvPicPr>
          <p:cNvPr id="29" name="Picture 28" descr="larus.jpg"/>
          <p:cNvPicPr>
            <a:picLocks noChangeAspect="1"/>
          </p:cNvPicPr>
          <p:nvPr/>
        </p:nvPicPr>
        <p:blipFill>
          <a:blip r:embed="rId26"/>
          <a:stretch>
            <a:fillRect/>
          </a:stretch>
        </p:blipFill>
        <p:spPr>
          <a:xfrm>
            <a:off x="6705600" y="5791200"/>
            <a:ext cx="838200" cy="838200"/>
          </a:xfrm>
          <a:prstGeom prst="rect">
            <a:avLst/>
          </a:prstGeom>
        </p:spPr>
      </p:pic>
      <p:pic>
        <p:nvPicPr>
          <p:cNvPr id="30" name="Picture 29" descr="qadeer.jpg"/>
          <p:cNvPicPr>
            <a:picLocks noChangeAspect="1"/>
          </p:cNvPicPr>
          <p:nvPr/>
        </p:nvPicPr>
        <p:blipFill>
          <a:blip r:embed="rId27"/>
          <a:stretch>
            <a:fillRect/>
          </a:stretch>
        </p:blipFill>
        <p:spPr>
          <a:xfrm>
            <a:off x="381000" y="4191000"/>
            <a:ext cx="1295400" cy="1295400"/>
          </a:xfrm>
          <a:prstGeom prst="rect">
            <a:avLst/>
          </a:prstGeom>
        </p:spPr>
      </p:pic>
      <p:pic>
        <p:nvPicPr>
          <p:cNvPr id="31" name="Picture 30" descr="nick.jpg"/>
          <p:cNvPicPr>
            <a:picLocks noChangeAspect="1"/>
          </p:cNvPicPr>
          <p:nvPr/>
        </p:nvPicPr>
        <p:blipFill>
          <a:blip r:embed="rId28"/>
          <a:stretch>
            <a:fillRect/>
          </a:stretch>
        </p:blipFill>
        <p:spPr>
          <a:xfrm>
            <a:off x="5257800" y="1143000"/>
            <a:ext cx="914400" cy="914400"/>
          </a:xfrm>
          <a:prstGeom prst="rect">
            <a:avLst/>
          </a:prstGeom>
        </p:spPr>
      </p:pic>
      <p:pic>
        <p:nvPicPr>
          <p:cNvPr id="33" name="Picture 32" descr="margus.jpg"/>
          <p:cNvPicPr>
            <a:picLocks noChangeAspect="1"/>
          </p:cNvPicPr>
          <p:nvPr/>
        </p:nvPicPr>
        <p:blipFill>
          <a:blip r:embed="rId29"/>
          <a:stretch>
            <a:fillRect/>
          </a:stretch>
        </p:blipFill>
        <p:spPr>
          <a:xfrm>
            <a:off x="0" y="5486400"/>
            <a:ext cx="1133929" cy="1143000"/>
          </a:xfrm>
          <a:prstGeom prst="rect">
            <a:avLst/>
          </a:prstGeom>
        </p:spPr>
      </p:pic>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Tool: A </a:t>
            </a:r>
            <a:r>
              <a:rPr lang="en-US" b="1" dirty="0" smtClean="0">
                <a:solidFill>
                  <a:srgbClr val="FF0000"/>
                </a:solidFill>
              </a:rPr>
              <a:t>V</a:t>
            </a:r>
            <a:r>
              <a:rPr lang="en-US" dirty="0" smtClean="0"/>
              <a:t>erifying </a:t>
            </a:r>
            <a:r>
              <a:rPr lang="en-US" b="1" dirty="0" smtClean="0">
                <a:solidFill>
                  <a:srgbClr val="FF0000"/>
                </a:solidFill>
              </a:rPr>
              <a:t>C C</a:t>
            </a:r>
            <a:r>
              <a:rPr lang="en-US" dirty="0" smtClean="0"/>
              <a:t>ompiler</a:t>
            </a:r>
            <a:endParaRPr lang="en-US" dirty="0"/>
          </a:p>
        </p:txBody>
      </p:sp>
      <p:sp>
        <p:nvSpPr>
          <p:cNvPr id="23" name="Slide Number Placeholder 22"/>
          <p:cNvSpPr>
            <a:spLocks noGrp="1"/>
          </p:cNvSpPr>
          <p:nvPr>
            <p:ph type="sldNum" sz="quarter" idx="4294967295"/>
          </p:nvPr>
        </p:nvSpPr>
        <p:spPr>
          <a:xfrm>
            <a:off x="6553200" y="6356350"/>
            <a:ext cx="2133600" cy="365125"/>
          </a:xfrm>
          <a:prstGeom prst="rect">
            <a:avLst/>
          </a:prstGeom>
        </p:spPr>
        <p:txBody>
          <a:bodyPr/>
          <a:lstStyle/>
          <a:p>
            <a:fld id="{DB31DF83-500D-4ACA-A009-17522497E0E3}" type="slidenum">
              <a:rPr lang="en-US" smtClean="0"/>
              <a:pPr/>
              <a:t>30</a:t>
            </a:fld>
            <a:endParaRPr lang="en-US"/>
          </a:p>
        </p:txBody>
      </p:sp>
      <p:sp>
        <p:nvSpPr>
          <p:cNvPr id="5" name="Rounded Rectangle 4"/>
          <p:cNvSpPr/>
          <p:nvPr/>
        </p:nvSpPr>
        <p:spPr>
          <a:xfrm>
            <a:off x="2590800" y="2057400"/>
            <a:ext cx="4114800" cy="6096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solidFill>
                  <a:srgbClr val="FF0000"/>
                </a:solidFill>
              </a:rPr>
              <a:t>VCC</a:t>
            </a:r>
            <a:endParaRPr lang="en-US" b="1" dirty="0">
              <a:solidFill>
                <a:srgbClr val="FF0000"/>
              </a:solidFill>
            </a:endParaRPr>
          </a:p>
        </p:txBody>
      </p:sp>
      <p:sp>
        <p:nvSpPr>
          <p:cNvPr id="6" name="Rounded Rectangle 5"/>
          <p:cNvSpPr/>
          <p:nvPr/>
        </p:nvSpPr>
        <p:spPr>
          <a:xfrm>
            <a:off x="2590800" y="3429000"/>
            <a:ext cx="4114800" cy="6096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Boogie</a:t>
            </a:r>
            <a:endParaRPr lang="en-US" dirty="0"/>
          </a:p>
        </p:txBody>
      </p:sp>
      <p:sp>
        <p:nvSpPr>
          <p:cNvPr id="9" name="Rounded Rectangle 8"/>
          <p:cNvSpPr/>
          <p:nvPr/>
        </p:nvSpPr>
        <p:spPr>
          <a:xfrm>
            <a:off x="4114800" y="4800600"/>
            <a:ext cx="1066800" cy="609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Isabelle</a:t>
            </a:r>
            <a:endParaRPr lang="en-US" dirty="0"/>
          </a:p>
        </p:txBody>
      </p:sp>
      <p:sp>
        <p:nvSpPr>
          <p:cNvPr id="10" name="Rounded Rectangle 9"/>
          <p:cNvSpPr/>
          <p:nvPr/>
        </p:nvSpPr>
        <p:spPr>
          <a:xfrm>
            <a:off x="2590800" y="4800600"/>
            <a:ext cx="1066800" cy="609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Z3</a:t>
            </a:r>
            <a:endParaRPr lang="en-US" dirty="0"/>
          </a:p>
        </p:txBody>
      </p:sp>
      <p:sp>
        <p:nvSpPr>
          <p:cNvPr id="11" name="Rounded Rectangle 10"/>
          <p:cNvSpPr/>
          <p:nvPr/>
        </p:nvSpPr>
        <p:spPr>
          <a:xfrm>
            <a:off x="5638800" y="4800600"/>
            <a:ext cx="1066800" cy="609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Simplify</a:t>
            </a:r>
            <a:endParaRPr lang="en-US" dirty="0"/>
          </a:p>
        </p:txBody>
      </p:sp>
      <p:sp>
        <p:nvSpPr>
          <p:cNvPr id="12" name="TextBox 11"/>
          <p:cNvSpPr txBox="1"/>
          <p:nvPr/>
        </p:nvSpPr>
        <p:spPr>
          <a:xfrm>
            <a:off x="3426543" y="1342104"/>
            <a:ext cx="2708787" cy="369332"/>
          </a:xfrm>
          <a:prstGeom prst="rect">
            <a:avLst/>
          </a:prstGeom>
          <a:noFill/>
        </p:spPr>
        <p:txBody>
          <a:bodyPr wrap="square" rtlCol="0">
            <a:spAutoFit/>
          </a:bodyPr>
          <a:lstStyle/>
          <a:p>
            <a:r>
              <a:rPr lang="en-US" dirty="0" smtClean="0">
                <a:solidFill>
                  <a:schemeClr val="bg1"/>
                </a:solidFill>
              </a:rPr>
              <a:t>annotated C program</a:t>
            </a:r>
            <a:endParaRPr lang="en-US" dirty="0">
              <a:solidFill>
                <a:schemeClr val="bg1"/>
              </a:solidFill>
            </a:endParaRPr>
          </a:p>
        </p:txBody>
      </p:sp>
      <p:sp>
        <p:nvSpPr>
          <p:cNvPr id="13" name="TextBox 12"/>
          <p:cNvSpPr txBox="1"/>
          <p:nvPr/>
        </p:nvSpPr>
        <p:spPr>
          <a:xfrm>
            <a:off x="3429000" y="2819400"/>
            <a:ext cx="2438400" cy="369332"/>
          </a:xfrm>
          <a:prstGeom prst="rect">
            <a:avLst/>
          </a:prstGeom>
          <a:noFill/>
        </p:spPr>
        <p:txBody>
          <a:bodyPr wrap="square" rtlCol="0">
            <a:spAutoFit/>
          </a:bodyPr>
          <a:lstStyle/>
          <a:p>
            <a:r>
              <a:rPr lang="en-US" dirty="0" err="1" smtClean="0">
                <a:solidFill>
                  <a:schemeClr val="bg1"/>
                </a:solidFill>
              </a:rPr>
              <a:t>BoogiePL</a:t>
            </a:r>
            <a:r>
              <a:rPr lang="en-US" dirty="0" smtClean="0">
                <a:solidFill>
                  <a:schemeClr val="bg1"/>
                </a:solidFill>
              </a:rPr>
              <a:t> program</a:t>
            </a:r>
            <a:endParaRPr lang="en-US" dirty="0">
              <a:solidFill>
                <a:schemeClr val="bg1"/>
              </a:solidFill>
            </a:endParaRPr>
          </a:p>
        </p:txBody>
      </p:sp>
      <p:cxnSp>
        <p:nvCxnSpPr>
          <p:cNvPr id="21" name="Straight Arrow Connector 20"/>
          <p:cNvCxnSpPr>
            <a:endCxn id="5" idx="0"/>
          </p:cNvCxnSpPr>
          <p:nvPr/>
        </p:nvCxnSpPr>
        <p:spPr>
          <a:xfrm rot="5400000">
            <a:off x="4534694" y="1942306"/>
            <a:ext cx="2286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endCxn id="6" idx="0"/>
          </p:cNvCxnSpPr>
          <p:nvPr/>
        </p:nvCxnSpPr>
        <p:spPr>
          <a:xfrm rot="5400000">
            <a:off x="4534694" y="3313906"/>
            <a:ext cx="2286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5" idx="2"/>
          </p:cNvCxnSpPr>
          <p:nvPr/>
        </p:nvCxnSpPr>
        <p:spPr>
          <a:xfrm rot="5400000">
            <a:off x="4533900" y="2781300"/>
            <a:ext cx="2286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6" name="TextBox 25"/>
          <p:cNvSpPr txBox="1"/>
          <p:nvPr/>
        </p:nvSpPr>
        <p:spPr>
          <a:xfrm>
            <a:off x="3581400" y="4191000"/>
            <a:ext cx="2209800" cy="646331"/>
          </a:xfrm>
          <a:prstGeom prst="rect">
            <a:avLst/>
          </a:prstGeom>
          <a:noFill/>
        </p:spPr>
        <p:txBody>
          <a:bodyPr wrap="square" rtlCol="0">
            <a:spAutoFit/>
          </a:bodyPr>
          <a:lstStyle/>
          <a:p>
            <a:r>
              <a:rPr lang="en-US" dirty="0" smtClean="0">
                <a:solidFill>
                  <a:schemeClr val="bg1"/>
                </a:solidFill>
              </a:rPr>
              <a:t>verification condition</a:t>
            </a:r>
            <a:endParaRPr lang="en-US" dirty="0">
              <a:solidFill>
                <a:schemeClr val="bg1"/>
              </a:solidFill>
            </a:endParaRPr>
          </a:p>
        </p:txBody>
      </p:sp>
      <p:cxnSp>
        <p:nvCxnSpPr>
          <p:cNvPr id="29" name="Straight Arrow Connector 28"/>
          <p:cNvCxnSpPr>
            <a:stCxn id="6" idx="2"/>
          </p:cNvCxnSpPr>
          <p:nvPr/>
        </p:nvCxnSpPr>
        <p:spPr>
          <a:xfrm rot="5400000">
            <a:off x="4533900" y="4152900"/>
            <a:ext cx="2286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0" name="Straight Arrow Connector 29"/>
          <p:cNvCxnSpPr>
            <a:endCxn id="9" idx="0"/>
          </p:cNvCxnSpPr>
          <p:nvPr/>
        </p:nvCxnSpPr>
        <p:spPr>
          <a:xfrm rot="5400000">
            <a:off x="4534694" y="4685506"/>
            <a:ext cx="2286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4" name="Straight Arrow Connector 33"/>
          <p:cNvCxnSpPr/>
          <p:nvPr/>
        </p:nvCxnSpPr>
        <p:spPr>
          <a:xfrm rot="10800000" flipV="1">
            <a:off x="3124201" y="4419600"/>
            <a:ext cx="457200" cy="381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5" name="Straight Arrow Connector 34"/>
          <p:cNvCxnSpPr/>
          <p:nvPr/>
        </p:nvCxnSpPr>
        <p:spPr>
          <a:xfrm>
            <a:off x="5715000" y="4419600"/>
            <a:ext cx="457200" cy="381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8" name="TextBox 37"/>
          <p:cNvSpPr txBox="1"/>
          <p:nvPr/>
        </p:nvSpPr>
        <p:spPr>
          <a:xfrm>
            <a:off x="3164840" y="6107668"/>
            <a:ext cx="302260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smtClean="0"/>
              <a:t> program            spec?</a:t>
            </a:r>
            <a:endParaRPr lang="en-US" dirty="0"/>
          </a:p>
        </p:txBody>
      </p:sp>
      <p:sp>
        <p:nvSpPr>
          <p:cNvPr id="39" name="Heart 38"/>
          <p:cNvSpPr/>
          <p:nvPr/>
        </p:nvSpPr>
        <p:spPr>
          <a:xfrm>
            <a:off x="4424680" y="6172200"/>
            <a:ext cx="416910" cy="228600"/>
          </a:xfrm>
          <a:prstGeom prst="hear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cxnSp>
        <p:nvCxnSpPr>
          <p:cNvPr id="40" name="Straight Arrow Connector 39"/>
          <p:cNvCxnSpPr/>
          <p:nvPr/>
        </p:nvCxnSpPr>
        <p:spPr>
          <a:xfrm rot="16200000" flipH="1">
            <a:off x="4323690" y="5695658"/>
            <a:ext cx="571500" cy="58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1" name="Straight Arrow Connector 40"/>
          <p:cNvCxnSpPr/>
          <p:nvPr/>
        </p:nvCxnSpPr>
        <p:spPr>
          <a:xfrm>
            <a:off x="3083560" y="5410200"/>
            <a:ext cx="38100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5" name="Straight Arrow Connector 44"/>
          <p:cNvCxnSpPr/>
          <p:nvPr/>
        </p:nvCxnSpPr>
        <p:spPr>
          <a:xfrm rot="5400000">
            <a:off x="5826760" y="5410200"/>
            <a:ext cx="30480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Methodologies</a:t>
            </a:r>
            <a:endParaRPr lang="en-US" dirty="0"/>
          </a:p>
        </p:txBody>
      </p:sp>
      <p:sp>
        <p:nvSpPr>
          <p:cNvPr id="3" name="Content Placeholder 2"/>
          <p:cNvSpPr>
            <a:spLocks noGrp="1"/>
          </p:cNvSpPr>
          <p:nvPr>
            <p:ph idx="1"/>
          </p:nvPr>
        </p:nvSpPr>
        <p:spPr>
          <a:xfrm>
            <a:off x="0" y="1600200"/>
            <a:ext cx="9144000" cy="5105400"/>
          </a:xfrm>
        </p:spPr>
        <p:txBody>
          <a:bodyPr>
            <a:normAutofit fontScale="92500" lnSpcReduction="10000"/>
          </a:bodyPr>
          <a:lstStyle/>
          <a:p>
            <a:r>
              <a:rPr lang="en-US" dirty="0" smtClean="0"/>
              <a:t>A C-</a:t>
            </a:r>
            <a:r>
              <a:rPr lang="en-US" dirty="0" err="1" smtClean="0"/>
              <a:t>ish</a:t>
            </a:r>
            <a:r>
              <a:rPr lang="en-US" dirty="0" smtClean="0"/>
              <a:t> </a:t>
            </a:r>
            <a:r>
              <a:rPr lang="en-US" b="1" dirty="0" smtClean="0"/>
              <a:t>memory model</a:t>
            </a:r>
          </a:p>
          <a:p>
            <a:pPr lvl="1"/>
            <a:r>
              <a:rPr lang="en-US" dirty="0" smtClean="0"/>
              <a:t>Abstract heaps 			</a:t>
            </a:r>
          </a:p>
          <a:p>
            <a:pPr lvl="1"/>
            <a:r>
              <a:rPr lang="en-US" dirty="0"/>
              <a:t>B</a:t>
            </a:r>
            <a:r>
              <a:rPr lang="en-US" dirty="0" smtClean="0"/>
              <a:t>it-level precision			</a:t>
            </a:r>
          </a:p>
          <a:p>
            <a:pPr lvl="1"/>
            <a:endParaRPr lang="en-US" b="1" dirty="0" smtClean="0"/>
          </a:p>
          <a:p>
            <a:r>
              <a:rPr lang="en-US" b="1" dirty="0" smtClean="0"/>
              <a:t>Embedded specs </a:t>
            </a:r>
            <a:r>
              <a:rPr lang="en-US" dirty="0" smtClean="0"/>
              <a:t>in C</a:t>
            </a:r>
          </a:p>
          <a:p>
            <a:pPr lvl="1"/>
            <a:r>
              <a:rPr lang="en-US" dirty="0" smtClean="0"/>
              <a:t>Pure functions</a:t>
            </a:r>
          </a:p>
          <a:p>
            <a:pPr lvl="1"/>
            <a:endParaRPr lang="en-US" dirty="0" smtClean="0"/>
          </a:p>
          <a:p>
            <a:r>
              <a:rPr lang="en-US" b="1" dirty="0" smtClean="0"/>
              <a:t>Framing </a:t>
            </a:r>
          </a:p>
          <a:p>
            <a:pPr lvl="1"/>
            <a:r>
              <a:rPr lang="en-US" dirty="0" smtClean="0"/>
              <a:t>Reads/writes 	</a:t>
            </a:r>
          </a:p>
          <a:p>
            <a:pPr lvl="1"/>
            <a:endParaRPr lang="en-US" dirty="0" smtClean="0"/>
          </a:p>
          <a:p>
            <a:r>
              <a:rPr lang="en-US" b="1" dirty="0" smtClean="0"/>
              <a:t>Better together</a:t>
            </a:r>
            <a:r>
              <a:rPr lang="en-US" dirty="0" smtClean="0"/>
              <a:t>: Framing + Pure functions</a:t>
            </a:r>
          </a:p>
          <a:p>
            <a:pPr lvl="1"/>
            <a:endParaRPr lang="en-US" dirty="0" smtClean="0"/>
          </a:p>
          <a:p>
            <a:pPr>
              <a:buNone/>
            </a:pPr>
            <a:endParaRPr lang="en-US" dirty="0"/>
          </a:p>
        </p:txBody>
      </p:sp>
      <p:sp>
        <p:nvSpPr>
          <p:cNvPr id="4" name="Rectangle 3"/>
          <p:cNvSpPr/>
          <p:nvPr/>
        </p:nvSpPr>
        <p:spPr>
          <a:xfrm>
            <a:off x="5181600" y="3512575"/>
            <a:ext cx="3505200" cy="1020097"/>
          </a:xfrm>
          <a:prstGeom prst="rect">
            <a:avLst/>
          </a:prstGeom>
          <a:solidFill>
            <a:schemeClr val="accent5">
              <a:lumMod val="40000"/>
              <a:lumOff val="60000"/>
            </a:schemeClr>
          </a:solidFill>
          <a:ln/>
        </p:spPr>
        <p:style>
          <a:lnRef idx="0">
            <a:schemeClr val="accent5"/>
          </a:lnRef>
          <a:fillRef idx="3">
            <a:schemeClr val="accent5"/>
          </a:fillRef>
          <a:effectRef idx="3">
            <a:schemeClr val="accent5"/>
          </a:effectRef>
          <a:fontRef idx="minor">
            <a:schemeClr val="lt1"/>
          </a:fontRef>
        </p:style>
        <p:txBody>
          <a:bodyPr rtlCol="0" anchor="ctr"/>
          <a:lstStyle/>
          <a:p>
            <a:pPr lvl="0"/>
            <a:r>
              <a:rPr lang="en-US" sz="1600" b="1" dirty="0" smtClean="0">
                <a:solidFill>
                  <a:srgbClr val="FF0000"/>
                </a:solidFill>
              </a:rPr>
              <a:t>pure</a:t>
            </a:r>
            <a:r>
              <a:rPr lang="en-US" sz="1600" b="1" dirty="0" smtClean="0">
                <a:solidFill>
                  <a:prstClr val="black"/>
                </a:solidFill>
              </a:rPr>
              <a:t> </a:t>
            </a:r>
            <a:r>
              <a:rPr lang="en-US" sz="1600" b="1" dirty="0" err="1" smtClean="0">
                <a:solidFill>
                  <a:prstClr val="black"/>
                </a:solidFill>
              </a:rPr>
              <a:t>bool</a:t>
            </a:r>
            <a:r>
              <a:rPr lang="en-US" sz="1600" b="1" dirty="0" smtClean="0">
                <a:solidFill>
                  <a:prstClr val="black"/>
                </a:solidFill>
              </a:rPr>
              <a:t> positive(</a:t>
            </a:r>
            <a:r>
              <a:rPr lang="en-US" sz="1600" b="1" dirty="0" err="1" smtClean="0">
                <a:solidFill>
                  <a:prstClr val="black"/>
                </a:solidFill>
              </a:rPr>
              <a:t>int</a:t>
            </a:r>
            <a:r>
              <a:rPr lang="en-US" sz="1600" b="1" dirty="0" smtClean="0">
                <a:solidFill>
                  <a:prstClr val="black"/>
                </a:solidFill>
              </a:rPr>
              <a:t>* x) {</a:t>
            </a:r>
          </a:p>
          <a:p>
            <a:pPr lvl="0"/>
            <a:r>
              <a:rPr lang="en-US" sz="1600" b="1" dirty="0" smtClean="0">
                <a:solidFill>
                  <a:prstClr val="black"/>
                </a:solidFill>
              </a:rPr>
              <a:t>    return valid(x, </a:t>
            </a:r>
            <a:r>
              <a:rPr lang="en-US" sz="1600" b="1" dirty="0" err="1" smtClean="0">
                <a:solidFill>
                  <a:prstClr val="black"/>
                </a:solidFill>
              </a:rPr>
              <a:t>sizeof</a:t>
            </a:r>
            <a:r>
              <a:rPr lang="en-US" sz="1600" b="1" dirty="0" smtClean="0">
                <a:solidFill>
                  <a:prstClr val="black"/>
                </a:solidFill>
              </a:rPr>
              <a:t>(*x)) &amp;&amp; 0&lt;*x; </a:t>
            </a:r>
            <a:br>
              <a:rPr lang="en-US" sz="1600" b="1" dirty="0" smtClean="0">
                <a:solidFill>
                  <a:prstClr val="black"/>
                </a:solidFill>
              </a:rPr>
            </a:br>
            <a:r>
              <a:rPr lang="en-US" sz="1600" b="1" dirty="0" smtClean="0">
                <a:solidFill>
                  <a:prstClr val="black"/>
                </a:solidFill>
              </a:rPr>
              <a:t>}</a:t>
            </a:r>
          </a:p>
        </p:txBody>
      </p:sp>
      <p:sp>
        <p:nvSpPr>
          <p:cNvPr id="5" name="TextBox 4"/>
          <p:cNvSpPr txBox="1"/>
          <p:nvPr/>
        </p:nvSpPr>
        <p:spPr>
          <a:xfrm>
            <a:off x="5181600" y="2667000"/>
            <a:ext cx="3505200" cy="381000"/>
          </a:xfrm>
          <a:prstGeom prst="rect">
            <a:avLst/>
          </a:prstGeom>
          <a:ln/>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power2(x):  0 == ((x – 1) &amp; x)</a:t>
            </a:r>
            <a:endParaRPr lang="en-US" dirty="0"/>
          </a:p>
        </p:txBody>
      </p:sp>
      <p:sp>
        <p:nvSpPr>
          <p:cNvPr id="6" name="TextBox 5"/>
          <p:cNvSpPr txBox="1"/>
          <p:nvPr/>
        </p:nvSpPr>
        <p:spPr>
          <a:xfrm>
            <a:off x="5181600" y="2133600"/>
            <a:ext cx="3505200" cy="381000"/>
          </a:xfrm>
          <a:prstGeom prst="rect">
            <a:avLst/>
          </a:prstGeom>
          <a:ln/>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dirty="0" smtClean="0"/>
              <a:t>pointer </a:t>
            </a:r>
            <a:r>
              <a:rPr lang="en-US" dirty="0" smtClean="0">
                <a:sym typeface="Symbol"/>
              </a:rPr>
              <a:t>= block-ID x offset</a:t>
            </a:r>
            <a:endParaRPr lang="en-US" dirty="0"/>
          </a:p>
        </p:txBody>
      </p:sp>
      <p:sp>
        <p:nvSpPr>
          <p:cNvPr id="7" name="Rectangle 6"/>
          <p:cNvSpPr/>
          <p:nvPr/>
        </p:nvSpPr>
        <p:spPr>
          <a:xfrm>
            <a:off x="5181600" y="4800600"/>
            <a:ext cx="3505200" cy="1143000"/>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buNone/>
            </a:pPr>
            <a:r>
              <a:rPr lang="en-US" sz="1600" b="1" dirty="0" smtClean="0">
                <a:solidFill>
                  <a:schemeClr val="tx1"/>
                </a:solidFill>
              </a:rPr>
              <a:t>pure </a:t>
            </a:r>
            <a:r>
              <a:rPr lang="en-US" sz="1600" b="1" dirty="0" err="1" smtClean="0">
                <a:solidFill>
                  <a:schemeClr val="tx1"/>
                </a:solidFill>
              </a:rPr>
              <a:t>int</a:t>
            </a:r>
            <a:r>
              <a:rPr lang="en-US" sz="1600" b="1" dirty="0" smtClean="0">
                <a:solidFill>
                  <a:schemeClr val="tx1"/>
                </a:solidFill>
              </a:rPr>
              <a:t> value(</a:t>
            </a:r>
            <a:r>
              <a:rPr lang="en-US" sz="1600" b="1" dirty="0" err="1" smtClean="0">
                <a:solidFill>
                  <a:schemeClr val="tx1"/>
                </a:solidFill>
              </a:rPr>
              <a:t>int</a:t>
            </a:r>
            <a:r>
              <a:rPr lang="en-US" sz="1600" b="1" dirty="0" smtClean="0">
                <a:solidFill>
                  <a:schemeClr val="tx1"/>
                </a:solidFill>
              </a:rPr>
              <a:t>* x)</a:t>
            </a:r>
          </a:p>
          <a:p>
            <a:pPr>
              <a:buNone/>
            </a:pPr>
            <a:r>
              <a:rPr lang="en-US" sz="1600" b="1" dirty="0" smtClean="0">
                <a:solidFill>
                  <a:srgbClr val="0070C0"/>
                </a:solidFill>
              </a:rPr>
              <a:t>   </a:t>
            </a:r>
            <a:r>
              <a:rPr lang="en-US" sz="1600" b="1" dirty="0" smtClean="0">
                <a:solidFill>
                  <a:srgbClr val="FFCD2D"/>
                </a:solidFill>
              </a:rPr>
              <a:t>requires(positive(x))</a:t>
            </a:r>
          </a:p>
          <a:p>
            <a:pPr>
              <a:buNone/>
            </a:pPr>
            <a:r>
              <a:rPr lang="en-US" sz="1600" b="1" dirty="0" smtClean="0">
                <a:solidFill>
                  <a:srgbClr val="FF0000"/>
                </a:solidFill>
              </a:rPr>
              <a:t>   reads(</a:t>
            </a:r>
            <a:r>
              <a:rPr lang="en-US" sz="1600" b="1" dirty="0" err="1" smtClean="0">
                <a:solidFill>
                  <a:srgbClr val="FF0000"/>
                </a:solidFill>
              </a:rPr>
              <a:t>x,sizeof</a:t>
            </a:r>
            <a:r>
              <a:rPr lang="en-US" sz="1600" b="1" dirty="0" smtClean="0">
                <a:solidFill>
                  <a:srgbClr val="FF0000"/>
                </a:solidFill>
              </a:rPr>
              <a:t>(*x))</a:t>
            </a:r>
          </a:p>
          <a:p>
            <a:pPr>
              <a:buNone/>
            </a:pPr>
            <a:r>
              <a:rPr lang="en-US" sz="1600" b="1" dirty="0" smtClean="0">
                <a:solidFill>
                  <a:schemeClr val="tx1"/>
                </a:solidFill>
              </a:rPr>
              <a:t>{  return *x; }</a:t>
            </a: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Outlook</a:t>
            </a:r>
            <a:endParaRPr lang="en-US" dirty="0"/>
          </a:p>
        </p:txBody>
      </p:sp>
      <p:sp>
        <p:nvSpPr>
          <p:cNvPr id="3" name="Content Placeholder 2"/>
          <p:cNvSpPr>
            <a:spLocks noGrp="1"/>
          </p:cNvSpPr>
          <p:nvPr>
            <p:ph idx="1"/>
          </p:nvPr>
        </p:nvSpPr>
        <p:spPr>
          <a:xfrm>
            <a:off x="457200" y="1828800"/>
            <a:ext cx="8229600" cy="3733800"/>
          </a:xfrm>
        </p:spPr>
        <p:txBody>
          <a:bodyPr>
            <a:normAutofit/>
          </a:bodyPr>
          <a:lstStyle/>
          <a:p>
            <a:r>
              <a:rPr lang="en-US" dirty="0" smtClean="0"/>
              <a:t>The verification project has very recently started</a:t>
            </a:r>
          </a:p>
          <a:p>
            <a:endParaRPr lang="en-US" dirty="0" smtClean="0"/>
          </a:p>
          <a:p>
            <a:r>
              <a:rPr lang="en-US" dirty="0" smtClean="0"/>
              <a:t>It is a multi- man multi-year effort with MSR Aachen, and MPI </a:t>
            </a:r>
            <a:r>
              <a:rPr lang="en-US" dirty="0" err="1" smtClean="0"/>
              <a:t>Saarbrüecken</a:t>
            </a:r>
            <a:r>
              <a:rPr lang="en-US" dirty="0" smtClean="0"/>
              <a:t>.</a:t>
            </a:r>
          </a:p>
          <a:p>
            <a:endParaRPr lang="en-US" dirty="0" smtClean="0">
              <a:sym typeface="Wingdings" pitchFamily="2" charset="2"/>
            </a:endParaRPr>
          </a:p>
          <a:p>
            <a:r>
              <a:rPr lang="en-US" dirty="0" smtClean="0">
                <a:sym typeface="Wingdings" pitchFamily="2" charset="2"/>
              </a:rPr>
              <a:t>Wish us good luck .</a:t>
            </a:r>
            <a:endParaRPr lang="en-US" dirty="0" smtClean="0"/>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i="1" smtClean="0"/>
              <a:t>Tool: HAVOC</a:t>
            </a:r>
            <a:endParaRPr lang="en-US" dirty="0"/>
          </a:p>
        </p:txBody>
      </p:sp>
      <p:sp>
        <p:nvSpPr>
          <p:cNvPr id="3" name="Content Placeholder 2"/>
          <p:cNvSpPr>
            <a:spLocks noGrp="1"/>
          </p:cNvSpPr>
          <p:nvPr>
            <p:ph idx="1"/>
          </p:nvPr>
        </p:nvSpPr>
        <p:spPr>
          <a:xfrm>
            <a:off x="381000" y="1290955"/>
            <a:ext cx="8382000" cy="5313762"/>
          </a:xfrm>
        </p:spPr>
        <p:txBody>
          <a:bodyPr/>
          <a:lstStyle/>
          <a:p>
            <a:pPr>
              <a:buFont typeface="Arial" pitchFamily="34" charset="0"/>
              <a:buChar char="•"/>
            </a:pPr>
            <a:r>
              <a:rPr lang="en-US" dirty="0" smtClean="0"/>
              <a:t>A tool for specifying and checking properties of systems software</a:t>
            </a:r>
          </a:p>
          <a:p>
            <a:pPr lvl="1"/>
            <a:r>
              <a:rPr lang="en-US" sz="2400" dirty="0" smtClean="0"/>
              <a:t>written in C.</a:t>
            </a:r>
          </a:p>
          <a:p>
            <a:pPr lvl="1"/>
            <a:r>
              <a:rPr lang="en-US" sz="2400" dirty="0" smtClean="0"/>
              <a:t>It also translates annotated C into Boogie PL.</a:t>
            </a:r>
          </a:p>
          <a:p>
            <a:pPr lvl="1"/>
            <a:r>
              <a:rPr lang="en-US" sz="2400" dirty="0" smtClean="0"/>
              <a:t>It allows the expression of </a:t>
            </a:r>
            <a:r>
              <a:rPr lang="en-US" sz="2400" i="1" dirty="0" smtClean="0"/>
              <a:t>richer properties about the program</a:t>
            </a:r>
          </a:p>
          <a:p>
            <a:pPr lvl="1"/>
            <a:r>
              <a:rPr lang="en-US" sz="2400" i="1" dirty="0" smtClean="0"/>
              <a:t>heap and data structures such as linked lists and arrays.</a:t>
            </a:r>
          </a:p>
          <a:p>
            <a:r>
              <a:rPr lang="en-US" dirty="0" smtClean="0"/>
              <a:t>HAVOC is being used to specify and check:</a:t>
            </a:r>
          </a:p>
          <a:p>
            <a:pPr lvl="1"/>
            <a:r>
              <a:rPr lang="en-US" sz="2400" dirty="0" smtClean="0"/>
              <a:t>Complex locking protocols over heap-allocated data structures in Windows.</a:t>
            </a:r>
          </a:p>
          <a:p>
            <a:pPr lvl="1"/>
            <a:r>
              <a:rPr lang="en-US" sz="2400" dirty="0" smtClean="0"/>
              <a:t>Properties of collections such as IRP queues in device drivers.</a:t>
            </a:r>
          </a:p>
          <a:p>
            <a:pPr lvl="1"/>
            <a:r>
              <a:rPr lang="en-US" sz="2400" dirty="0" smtClean="0"/>
              <a:t>Correctness properties of custom storage allocators.</a:t>
            </a:r>
            <a:endParaRPr lang="en-US" sz="2400" dirty="0"/>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Verifying Compilers &amp; SMT</a:t>
            </a:r>
            <a:endParaRPr lang="en-US" dirty="0"/>
          </a:p>
        </p:txBody>
      </p:sp>
      <p:sp>
        <p:nvSpPr>
          <p:cNvPr id="3" name="Content Placeholder 2"/>
          <p:cNvSpPr>
            <a:spLocks noGrp="1"/>
          </p:cNvSpPr>
          <p:nvPr>
            <p:ph idx="1"/>
          </p:nvPr>
        </p:nvSpPr>
        <p:spPr>
          <a:xfrm>
            <a:off x="381000" y="1412875"/>
            <a:ext cx="8382000" cy="4893647"/>
          </a:xfrm>
        </p:spPr>
        <p:txBody>
          <a:bodyPr/>
          <a:lstStyle/>
          <a:p>
            <a:pPr>
              <a:buFont typeface="Arial" pitchFamily="34" charset="0"/>
              <a:buChar char="•"/>
            </a:pPr>
            <a:r>
              <a:rPr lang="en-US" i="1" dirty="0" smtClean="0"/>
              <a:t>Quantifiers, Quantifiers, . . .</a:t>
            </a:r>
          </a:p>
          <a:p>
            <a:pPr lvl="1"/>
            <a:r>
              <a:rPr lang="en-US" dirty="0" smtClean="0"/>
              <a:t>Modeling the runtime.</a:t>
            </a:r>
          </a:p>
          <a:p>
            <a:pPr lvl="1"/>
            <a:r>
              <a:rPr lang="en-US" dirty="0" smtClean="0"/>
              <a:t>Frame axioms (“what didn’t change”).</a:t>
            </a:r>
          </a:p>
          <a:p>
            <a:pPr lvl="1"/>
            <a:r>
              <a:rPr lang="en-US" dirty="0" smtClean="0"/>
              <a:t>User provided assertions and invariants (e.g., the array is sorted).</a:t>
            </a:r>
          </a:p>
          <a:p>
            <a:pPr lvl="1"/>
            <a:r>
              <a:rPr lang="en-US" dirty="0" smtClean="0"/>
              <a:t>Prototyping decision procedures (e.g., </a:t>
            </a:r>
            <a:r>
              <a:rPr lang="en-US" dirty="0" err="1" smtClean="0"/>
              <a:t>reachability</a:t>
            </a:r>
            <a:r>
              <a:rPr lang="en-US" dirty="0" smtClean="0"/>
              <a:t>, partial orders, . . . ).</a:t>
            </a:r>
          </a:p>
          <a:p>
            <a:r>
              <a:rPr lang="en-US" dirty="0" smtClean="0"/>
              <a:t>Z3: pragmatic approach</a:t>
            </a:r>
          </a:p>
          <a:p>
            <a:pPr lvl="1"/>
            <a:r>
              <a:rPr lang="en-US" i="1" dirty="0" smtClean="0"/>
              <a:t>Heuristic Quantifier Instantiation.</a:t>
            </a:r>
          </a:p>
          <a:p>
            <a:pPr lvl="1"/>
            <a:r>
              <a:rPr lang="en-US" dirty="0" smtClean="0"/>
              <a:t>E-matching (i.e., matching modulo equalities).</a:t>
            </a:r>
            <a:endParaRPr lang="en-US" dirty="0"/>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13" y="1905000"/>
            <a:ext cx="7690115" cy="1495794"/>
          </a:xfrm>
        </p:spPr>
        <p:txBody>
          <a:bodyPr/>
          <a:lstStyle/>
          <a:p>
            <a:r>
              <a:rPr smtClean="0"/>
              <a:t>Program analysis and model checking</a:t>
            </a:r>
            <a:endParaRPr lang="en-US" dirty="0"/>
          </a:p>
        </p:txBody>
      </p:sp>
      <p:sp>
        <p:nvSpPr>
          <p:cNvPr id="4" name="Content Placeholder 2"/>
          <p:cNvSpPr txBox="1">
            <a:spLocks/>
          </p:cNvSpPr>
          <p:nvPr/>
        </p:nvSpPr>
        <p:spPr>
          <a:xfrm>
            <a:off x="3878663" y="3450913"/>
            <a:ext cx="5265337" cy="2810000"/>
          </a:xfrm>
          <a:prstGeom prst="rect">
            <a:avLst/>
          </a:prstGeom>
          <a:noFill/>
          <a:ln w="9525">
            <a:noFill/>
            <a:miter lim="800000"/>
            <a:headEnd/>
            <a:tailEnd/>
          </a:ln>
        </p:spPr>
        <p:txBody>
          <a:bodyPr vert="horz" wrap="square" lIns="0" tIns="0" rIns="0" bIns="0" numCol="1" rtlCol="0" anchor="b" anchorCtr="0" compatLnSpc="1">
            <a:prstTxWarp prst="textNoShape">
              <a:avLst/>
            </a:prstTxWarp>
            <a:spAutoFit/>
          </a:bodyPr>
          <a:lstStyle/>
          <a:p>
            <a:pPr marL="0" marR="0" lvl="0" indent="0" defTabSz="912777" rtl="0" eaLnBrk="0" fontAlgn="base" latinLnBrk="0" hangingPunct="0">
              <a:lnSpc>
                <a:spcPct val="90000"/>
              </a:lnSpc>
              <a:spcBef>
                <a:spcPct val="0"/>
              </a:spcBef>
              <a:spcAft>
                <a:spcPct val="0"/>
              </a:spcAft>
              <a:buClr>
                <a:schemeClr val="tx2"/>
              </a:buClr>
              <a:buSzPct val="95000"/>
              <a:buFont typeface="Wingdings" pitchFamily="2" charset="2"/>
              <a:buNone/>
              <a:tabLst/>
              <a:defRPr/>
            </a:pPr>
            <a:r>
              <a:rPr kumimoji="0" lang="en-US" sz="2400" b="0" i="0" u="none" strike="noStrike" kern="1200" cap="none" spc="0" normalizeH="0" baseline="0" noProof="0" dirty="0" err="1" smtClean="0">
                <a:ln>
                  <a:noFill/>
                </a:ln>
                <a:solidFill>
                  <a:srgbClr val="B87DF3"/>
                </a:solidFill>
                <a:effectLst/>
                <a:uLnTx/>
                <a:uFillTx/>
                <a:latin typeface="+mn-lt"/>
                <a:ea typeface="+mn-ea"/>
                <a:cs typeface="+mn-cs"/>
              </a:rPr>
              <a:t>Verificationeering</a:t>
            </a:r>
            <a:r>
              <a:rPr kumimoji="0" lang="en-US" sz="2400" b="0" i="0" u="none" strike="noStrike" kern="1200" cap="none" spc="0" normalizeH="0" baseline="0" noProof="0" dirty="0" smtClean="0">
                <a:ln>
                  <a:noFill/>
                </a:ln>
                <a:solidFill>
                  <a:srgbClr val="B87DF3"/>
                </a:solidFill>
                <a:effectLst/>
                <a:uLnTx/>
                <a:uFillTx/>
                <a:latin typeface="+mn-lt"/>
                <a:ea typeface="+mn-ea"/>
                <a:cs typeface="+mn-cs"/>
              </a:rPr>
              <a:t> @ Microsoft</a:t>
            </a:r>
          </a:p>
          <a:p>
            <a:pPr marL="0" marR="0" lvl="0" indent="0" defTabSz="912777" rtl="0" eaLnBrk="0" fontAlgn="base" latinLnBrk="0" hangingPunct="0">
              <a:lnSpc>
                <a:spcPct val="90000"/>
              </a:lnSpc>
              <a:spcBef>
                <a:spcPct val="0"/>
              </a:spcBef>
              <a:spcAft>
                <a:spcPct val="0"/>
              </a:spcAft>
              <a:buClr>
                <a:schemeClr val="tx2"/>
              </a:buClr>
              <a:buSzPct val="95000"/>
              <a:buFont typeface="Wingdings" pitchFamily="2" charset="2"/>
              <a:buNone/>
              <a:tabLst/>
              <a:defRPr/>
            </a:pPr>
            <a:r>
              <a:rPr kumimoji="0" lang="en-US" sz="2400" b="0" i="0" u="none" strike="noStrike" kern="1200" cap="none" spc="0" normalizeH="0" baseline="0" noProof="0" dirty="0" smtClean="0">
                <a:ln>
                  <a:noFill/>
                </a:ln>
                <a:solidFill>
                  <a:srgbClr val="B87DF3"/>
                </a:solidFill>
                <a:effectLst/>
                <a:uLnTx/>
                <a:uFillTx/>
                <a:latin typeface="+mn-lt"/>
                <a:ea typeface="+mn-ea"/>
                <a:cs typeface="+mn-cs"/>
              </a:rPr>
              <a:t>Selected projects</a:t>
            </a:r>
          </a:p>
          <a:p>
            <a:pPr marL="457182" marR="0" lvl="1" indent="0" defTabSz="914363" rtl="0" eaLnBrk="1" fontAlgn="auto" latinLnBrk="0" hangingPunct="1">
              <a:lnSpc>
                <a:spcPct val="90000"/>
              </a:lnSpc>
              <a:spcBef>
                <a:spcPct val="20000"/>
              </a:spcBef>
              <a:spcAft>
                <a:spcPts val="0"/>
              </a:spcAft>
              <a:buClrTx/>
              <a:buSzPct val="90000"/>
              <a:buFontTx/>
              <a:buNone/>
              <a:tabLst/>
              <a:defRPr/>
            </a:pPr>
            <a:r>
              <a:rPr kumimoji="0" lang="en-US" sz="2000" b="1" i="0" u="none" strike="noStrike" kern="1200" cap="none" spc="0" normalizeH="0" baseline="0" noProof="0" dirty="0" smtClean="0">
                <a:ln>
                  <a:noFill/>
                </a:ln>
                <a:solidFill>
                  <a:srgbClr val="B87DF3"/>
                </a:solidFill>
                <a:effectLst/>
                <a:uLnTx/>
                <a:uFillTx/>
                <a:latin typeface="+mn-lt"/>
                <a:ea typeface="+mn-ea"/>
                <a:cs typeface="+mn-cs"/>
              </a:rPr>
              <a:t>Test generation: </a:t>
            </a:r>
          </a:p>
          <a:p>
            <a:pPr marL="914363" marR="0" lvl="2" indent="0" defTabSz="914363" rtl="0" eaLnBrk="1" fontAlgn="auto" latinLnBrk="0" hangingPunct="1">
              <a:lnSpc>
                <a:spcPct val="90000"/>
              </a:lnSpc>
              <a:spcBef>
                <a:spcPct val="20000"/>
              </a:spcBef>
              <a:spcAft>
                <a:spcPts val="0"/>
              </a:spcAft>
              <a:buClrTx/>
              <a:buSzPct val="90000"/>
              <a:buFontTx/>
              <a:buNone/>
              <a:tabLst/>
              <a:defRPr/>
            </a:pPr>
            <a:r>
              <a:rPr kumimoji="0" lang="en-US" b="0" i="0" u="none" strike="noStrike" kern="1200" cap="none" spc="0" normalizeH="0" baseline="0" noProof="0" dirty="0" err="1" smtClean="0">
                <a:ln>
                  <a:noFill/>
                </a:ln>
                <a:solidFill>
                  <a:srgbClr val="B87DF3"/>
                </a:solidFill>
                <a:effectLst/>
                <a:uLnTx/>
                <a:uFillTx/>
                <a:latin typeface="+mn-lt"/>
                <a:ea typeface="+mn-ea"/>
                <a:cs typeface="+mn-cs"/>
              </a:rPr>
              <a:t>Pex</a:t>
            </a:r>
            <a:r>
              <a:rPr kumimoji="0" lang="en-US" b="0" i="0" u="none" strike="noStrike" kern="1200" cap="none" spc="0" normalizeH="0" baseline="0" noProof="0" dirty="0" smtClean="0">
                <a:ln>
                  <a:noFill/>
                </a:ln>
                <a:solidFill>
                  <a:srgbClr val="B87DF3"/>
                </a:solidFill>
                <a:effectLst/>
                <a:uLnTx/>
                <a:uFillTx/>
                <a:latin typeface="+mn-lt"/>
                <a:ea typeface="+mn-ea"/>
                <a:cs typeface="+mn-cs"/>
              </a:rPr>
              <a:t>, SAGE, Vigilante</a:t>
            </a:r>
          </a:p>
          <a:p>
            <a:pPr marL="457182" marR="0" lvl="1" indent="0" defTabSz="914363" rtl="0" eaLnBrk="1" fontAlgn="auto" latinLnBrk="0" hangingPunct="1">
              <a:lnSpc>
                <a:spcPct val="90000"/>
              </a:lnSpc>
              <a:spcBef>
                <a:spcPct val="20000"/>
              </a:spcBef>
              <a:spcAft>
                <a:spcPts val="0"/>
              </a:spcAft>
              <a:buClrTx/>
              <a:buSzPct val="90000"/>
              <a:buFontTx/>
              <a:buNone/>
              <a:tabLst/>
              <a:defRPr/>
            </a:pPr>
            <a:r>
              <a:rPr kumimoji="0" lang="en-US" sz="2000" b="1" i="0" u="none" strike="noStrike" kern="1200" cap="none" spc="0" normalizeH="0" baseline="0" noProof="0" dirty="0" smtClean="0">
                <a:ln>
                  <a:noFill/>
                </a:ln>
                <a:solidFill>
                  <a:srgbClr val="B87DF3"/>
                </a:solidFill>
                <a:effectLst/>
                <a:uLnTx/>
                <a:uFillTx/>
                <a:latin typeface="+mn-lt"/>
                <a:ea typeface="+mn-ea"/>
                <a:cs typeface="+mn-cs"/>
              </a:rPr>
              <a:t>Program verification: </a:t>
            </a:r>
          </a:p>
          <a:p>
            <a:pPr marL="914363" marR="0" lvl="2" indent="0" defTabSz="914363" rtl="0" eaLnBrk="1" fontAlgn="auto" latinLnBrk="0" hangingPunct="1">
              <a:lnSpc>
                <a:spcPct val="90000"/>
              </a:lnSpc>
              <a:spcBef>
                <a:spcPct val="20000"/>
              </a:spcBef>
              <a:spcAft>
                <a:spcPts val="0"/>
              </a:spcAft>
              <a:buClrTx/>
              <a:buSzPct val="90000"/>
              <a:buFontTx/>
              <a:buNone/>
              <a:tabLst/>
              <a:defRPr/>
            </a:pPr>
            <a:r>
              <a:rPr kumimoji="0" lang="en-US" b="0" i="0" u="none" strike="noStrike" kern="1200" cap="none" spc="0" normalizeH="0" baseline="0" noProof="0" dirty="0" smtClean="0">
                <a:ln>
                  <a:noFill/>
                </a:ln>
                <a:solidFill>
                  <a:srgbClr val="B87DF3"/>
                </a:solidFill>
                <a:effectLst/>
                <a:uLnTx/>
                <a:uFillTx/>
                <a:latin typeface="+mn-lt"/>
                <a:ea typeface="+mn-ea"/>
                <a:cs typeface="+mn-cs"/>
              </a:rPr>
              <a:t>Spec#, Boogie, VCC</a:t>
            </a:r>
          </a:p>
          <a:p>
            <a:pPr marL="914363" marR="0" lvl="2" indent="0" defTabSz="914363" rtl="0" eaLnBrk="1" fontAlgn="auto" latinLnBrk="0" hangingPunct="1">
              <a:lnSpc>
                <a:spcPct val="90000"/>
              </a:lnSpc>
              <a:spcBef>
                <a:spcPct val="20000"/>
              </a:spcBef>
              <a:spcAft>
                <a:spcPts val="0"/>
              </a:spcAft>
              <a:buClrTx/>
              <a:buSzPct val="90000"/>
              <a:buFontTx/>
              <a:buNone/>
              <a:tabLst/>
              <a:defRPr/>
            </a:pPr>
            <a:r>
              <a:rPr kumimoji="0" lang="en-US" b="0" i="0" u="none" strike="noStrike" kern="1200" cap="none" spc="0" normalizeH="0" baseline="0" noProof="0" dirty="0" smtClean="0">
                <a:ln>
                  <a:noFill/>
                </a:ln>
                <a:solidFill>
                  <a:srgbClr val="B87DF3"/>
                </a:solidFill>
                <a:effectLst/>
                <a:uLnTx/>
                <a:uFillTx/>
                <a:latin typeface="+mn-lt"/>
                <a:ea typeface="+mn-ea"/>
                <a:cs typeface="+mn-cs"/>
              </a:rPr>
              <a:t>The Viridian Hypervisor</a:t>
            </a:r>
          </a:p>
          <a:p>
            <a:pPr lvl="1"/>
            <a:r>
              <a:rPr lang="en-US" b="1" dirty="0" smtClean="0">
                <a:solidFill>
                  <a:schemeClr val="bg1"/>
                </a:solidFill>
              </a:rPr>
              <a:t>Program analysis and model checking:</a:t>
            </a:r>
          </a:p>
          <a:p>
            <a:pPr lvl="2"/>
            <a:r>
              <a:rPr lang="en-US" dirty="0" smtClean="0">
                <a:solidFill>
                  <a:schemeClr val="bg1"/>
                </a:solidFill>
              </a:rPr>
              <a:t>SLAM/SDV, Yogi, Terminator</a:t>
            </a: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SLAM: device driver verification</a:t>
            </a:r>
            <a:endParaRPr lang="en-US" dirty="0"/>
          </a:p>
        </p:txBody>
      </p:sp>
      <p:sp>
        <p:nvSpPr>
          <p:cNvPr id="3" name="Content Placeholder 2"/>
          <p:cNvSpPr>
            <a:spLocks noGrp="1"/>
          </p:cNvSpPr>
          <p:nvPr>
            <p:ph idx="1"/>
          </p:nvPr>
        </p:nvSpPr>
        <p:spPr>
          <a:xfrm>
            <a:off x="381000" y="1412875"/>
            <a:ext cx="8382000" cy="5059847"/>
          </a:xfrm>
        </p:spPr>
        <p:txBody>
          <a:bodyPr/>
          <a:lstStyle/>
          <a:p>
            <a:pPr>
              <a:buNone/>
            </a:pPr>
            <a:endParaRPr lang="en-US" sz="2400" dirty="0" smtClean="0"/>
          </a:p>
          <a:p>
            <a:r>
              <a:rPr lang="en-US" sz="2400" dirty="0" smtClean="0"/>
              <a:t>http://research.microsoft.com/slam/</a:t>
            </a:r>
            <a:endParaRPr lang="en-US" sz="2400" i="1" dirty="0" smtClean="0"/>
          </a:p>
          <a:p>
            <a:r>
              <a:rPr lang="en-US" sz="2400" i="1" dirty="0" smtClean="0"/>
              <a:t>SLAM/SDV is a software model checker.</a:t>
            </a:r>
          </a:p>
          <a:p>
            <a:r>
              <a:rPr lang="en-US" sz="2400" dirty="0" smtClean="0"/>
              <a:t>Application domain: </a:t>
            </a:r>
            <a:r>
              <a:rPr lang="en-US" sz="2400" i="1" dirty="0" smtClean="0"/>
              <a:t>device drivers.</a:t>
            </a:r>
          </a:p>
          <a:p>
            <a:r>
              <a:rPr lang="en-US" sz="2400" dirty="0" smtClean="0"/>
              <a:t>Architecture</a:t>
            </a:r>
          </a:p>
          <a:p>
            <a:pPr lvl="1"/>
            <a:r>
              <a:rPr lang="en-US" sz="2400" b="1" dirty="0" smtClean="0"/>
              <a:t>c2bp </a:t>
            </a:r>
            <a:r>
              <a:rPr lang="en-US" sz="2400" dirty="0" smtClean="0"/>
              <a:t>C program to </a:t>
            </a:r>
            <a:r>
              <a:rPr lang="en-US" sz="2400" dirty="0" err="1" smtClean="0"/>
              <a:t>boolean</a:t>
            </a:r>
            <a:r>
              <a:rPr lang="en-US" sz="2400" dirty="0" smtClean="0"/>
              <a:t> program (</a:t>
            </a:r>
            <a:r>
              <a:rPr lang="en-US" sz="2400" i="1" dirty="0" smtClean="0"/>
              <a:t>predicate abstraction).</a:t>
            </a:r>
          </a:p>
          <a:p>
            <a:pPr lvl="1"/>
            <a:r>
              <a:rPr lang="en-US" sz="2400" b="1" dirty="0" smtClean="0"/>
              <a:t>bebop </a:t>
            </a:r>
            <a:r>
              <a:rPr lang="en-US" sz="2400" dirty="0" smtClean="0"/>
              <a:t>Model checker for </a:t>
            </a:r>
            <a:r>
              <a:rPr lang="en-US" sz="2400" dirty="0" err="1" smtClean="0"/>
              <a:t>boolean</a:t>
            </a:r>
            <a:r>
              <a:rPr lang="en-US" sz="2400" dirty="0" smtClean="0"/>
              <a:t> programs.</a:t>
            </a:r>
          </a:p>
          <a:p>
            <a:pPr lvl="1"/>
            <a:r>
              <a:rPr lang="en-US" sz="2400" b="1" dirty="0" smtClean="0"/>
              <a:t>Newton </a:t>
            </a:r>
            <a:r>
              <a:rPr lang="en-US" sz="2400" dirty="0" smtClean="0"/>
              <a:t>Model refinement (</a:t>
            </a:r>
            <a:r>
              <a:rPr lang="en-US" sz="2400" i="1" dirty="0" smtClean="0"/>
              <a:t>check for path feasibility)</a:t>
            </a:r>
          </a:p>
          <a:p>
            <a:r>
              <a:rPr lang="en-US" sz="2400" dirty="0" smtClean="0"/>
              <a:t>SMT solvers are used to perform predicate abstraction and to check path feasibility.</a:t>
            </a:r>
          </a:p>
          <a:p>
            <a:r>
              <a:rPr lang="en-US" sz="2400" dirty="0" smtClean="0"/>
              <a:t>c2bp makes several calls to the SMT solver. </a:t>
            </a:r>
          </a:p>
          <a:p>
            <a:pPr lvl="1"/>
            <a:r>
              <a:rPr lang="en-US" sz="2400" dirty="0" smtClean="0"/>
              <a:t>The formulas are relatively small.</a:t>
            </a:r>
            <a:endParaRPr lang="en-US" sz="2400" dirty="0"/>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Yogi and Terminator</a:t>
            </a:r>
            <a:endParaRPr lang="en-US" dirty="0"/>
          </a:p>
        </p:txBody>
      </p:sp>
      <p:sp>
        <p:nvSpPr>
          <p:cNvPr id="3" name="Content Placeholder 2"/>
          <p:cNvSpPr>
            <a:spLocks noGrp="1"/>
          </p:cNvSpPr>
          <p:nvPr>
            <p:ph idx="1"/>
          </p:nvPr>
        </p:nvSpPr>
        <p:spPr>
          <a:xfrm>
            <a:off x="381000" y="1412875"/>
            <a:ext cx="8382000" cy="5078313"/>
          </a:xfrm>
        </p:spPr>
        <p:txBody>
          <a:bodyPr/>
          <a:lstStyle/>
          <a:p>
            <a:r>
              <a:rPr lang="en-US" dirty="0" smtClean="0"/>
              <a:t>Yogi (Aditya, Rajamani, …) combines </a:t>
            </a:r>
            <a:r>
              <a:rPr lang="en-US" dirty="0" err="1" smtClean="0"/>
              <a:t>DARTish</a:t>
            </a:r>
            <a:r>
              <a:rPr lang="en-US" dirty="0" smtClean="0"/>
              <a:t> techniques with partition refinement.</a:t>
            </a:r>
          </a:p>
          <a:p>
            <a:endParaRPr lang="en-US" dirty="0" smtClean="0"/>
          </a:p>
          <a:p>
            <a:r>
              <a:rPr lang="en-US" dirty="0" smtClean="0"/>
              <a:t>Terminator (Cook, …)</a:t>
            </a:r>
          </a:p>
          <a:p>
            <a:pPr lvl="1"/>
            <a:r>
              <a:rPr lang="en-US" dirty="0" smtClean="0"/>
              <a:t>termination </a:t>
            </a:r>
            <a:r>
              <a:rPr lang="en-US" dirty="0" smtClean="0"/>
              <a:t>checker</a:t>
            </a:r>
          </a:p>
          <a:p>
            <a:pPr lvl="1"/>
            <a:r>
              <a:rPr lang="en-US" smtClean="0"/>
              <a:t>F#+Z3 blog:</a:t>
            </a:r>
            <a:endParaRPr lang="en-US" dirty="0" smtClean="0"/>
          </a:p>
          <a:p>
            <a:pPr lvl="2"/>
            <a:r>
              <a:rPr lang="en-US" dirty="0" smtClean="0">
                <a:hlinkClick r:id="rId2"/>
              </a:rPr>
              <a:t>http</a:t>
            </a:r>
            <a:r>
              <a:rPr lang="en-US" dirty="0" smtClean="0">
                <a:hlinkClick r:id="rId2"/>
              </a:rPr>
              <a:t>://</a:t>
            </a:r>
            <a:r>
              <a:rPr lang="en-US" dirty="0" smtClean="0">
                <a:hlinkClick r:id="rId2"/>
              </a:rPr>
              <a:t>www.foment.net/byron/fsharp.shtml</a:t>
            </a:r>
            <a:endParaRPr lang="en-US" dirty="0" smtClean="0"/>
          </a:p>
          <a:p>
            <a:pPr lvl="1"/>
            <a:endParaRPr lang="en-US" dirty="0" smtClean="0"/>
          </a:p>
          <a:p>
            <a:r>
              <a:rPr lang="en-US" dirty="0" smtClean="0"/>
              <a:t>Both are good candidate additions to SDV. </a:t>
            </a:r>
            <a:endParaRPr lang="en-US" dirty="0"/>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Conclusions</a:t>
            </a:r>
            <a:endParaRPr lang="en-US" dirty="0"/>
          </a:p>
        </p:txBody>
      </p:sp>
      <p:sp>
        <p:nvSpPr>
          <p:cNvPr id="3" name="Content Placeholder 2"/>
          <p:cNvSpPr>
            <a:spLocks noGrp="1"/>
          </p:cNvSpPr>
          <p:nvPr>
            <p:ph idx="1"/>
          </p:nvPr>
        </p:nvSpPr>
        <p:spPr>
          <a:xfrm>
            <a:off x="381000" y="1412875"/>
            <a:ext cx="8382000" cy="4621265"/>
          </a:xfrm>
        </p:spPr>
        <p:txBody>
          <a:bodyPr/>
          <a:lstStyle/>
          <a:p>
            <a:r>
              <a:rPr lang="en-US" dirty="0" smtClean="0"/>
              <a:t>Formal verification is </a:t>
            </a:r>
            <a:r>
              <a:rPr lang="en-US" b="1" dirty="0" smtClean="0">
                <a:solidFill>
                  <a:srgbClr val="C00000"/>
                </a:solidFill>
              </a:rPr>
              <a:t>hot</a:t>
            </a:r>
            <a:r>
              <a:rPr lang="en-US" dirty="0" smtClean="0"/>
              <a:t> at Microsoft.</a:t>
            </a:r>
          </a:p>
          <a:p>
            <a:r>
              <a:rPr lang="en-US" dirty="0" smtClean="0"/>
              <a:t>Main applications:</a:t>
            </a:r>
          </a:p>
          <a:p>
            <a:pPr lvl="1"/>
            <a:r>
              <a:rPr lang="en-US" dirty="0" smtClean="0"/>
              <a:t>Test-case generation.</a:t>
            </a:r>
          </a:p>
          <a:p>
            <a:pPr lvl="1"/>
            <a:r>
              <a:rPr lang="en-US" dirty="0" smtClean="0"/>
              <a:t>Verifying compiler.</a:t>
            </a:r>
          </a:p>
          <a:p>
            <a:pPr lvl="1"/>
            <a:r>
              <a:rPr lang="en-US" dirty="0" smtClean="0"/>
              <a:t>Model Checking &amp; Predicate Abstraction.</a:t>
            </a:r>
          </a:p>
          <a:p>
            <a:r>
              <a:rPr lang="en-US" dirty="0" smtClean="0"/>
              <a:t>Z3 is a new SMT solver.</a:t>
            </a:r>
          </a:p>
          <a:p>
            <a:pPr lvl="1"/>
            <a:r>
              <a:rPr lang="en-US" i="1" dirty="0" smtClean="0">
                <a:hlinkClick r:id="rId2"/>
              </a:rPr>
              <a:t>http://research.microsoft.com/projects/z3</a:t>
            </a:r>
            <a:endParaRPr lang="en-US" i="1" dirty="0" smtClean="0"/>
          </a:p>
          <a:p>
            <a:pPr>
              <a:buFont typeface="Arial" pitchFamily="34" charset="0"/>
              <a:buChar char="•"/>
            </a:pPr>
            <a:r>
              <a:rPr lang="en-US" i="1" dirty="0" smtClean="0"/>
              <a:t>The Art, Craft, Science and Internals of Z3 in the talk by Leonardo de Moura</a:t>
            </a:r>
            <a:endParaRPr lang="en-US" dirty="0"/>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a:blip r:embed="rId3">
            <a:lum bright="-100000" contrast="-100000"/>
          </a:blip>
          <a:srcRect/>
          <a:stretch>
            <a:fillRect/>
          </a:stretch>
        </p:blipFill>
        <p:spPr bwMode="black">
          <a:xfrm>
            <a:off x="1602053" y="2787386"/>
            <a:ext cx="5939896" cy="1283229"/>
          </a:xfrm>
          <a:prstGeom prst="rect">
            <a:avLst/>
          </a:prstGeom>
          <a:noFill/>
        </p:spPr>
      </p:pic>
      <p:sp>
        <p:nvSpPr>
          <p:cNvPr id="5" name="Text Box 3"/>
          <p:cNvSpPr txBox="1">
            <a:spLocks noChangeArrowheads="1"/>
          </p:cNvSpPr>
          <p:nvPr/>
        </p:nvSpPr>
        <p:spPr bwMode="blackWhite">
          <a:xfrm>
            <a:off x="381000" y="6083573"/>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solidFill>
                <a:latin typeface="Segoe" pitchFamily="34" charset="0"/>
                <a:cs typeface="Arial" charset="0"/>
              </a:rPr>
              <a:t>© </a:t>
            </a:r>
            <a:r>
              <a:rPr lang="en-US" sz="700" dirty="0" smtClean="0">
                <a:solidFill>
                  <a:schemeClr val="bg1"/>
                </a:solidFill>
                <a:latin typeface="Segoe" pitchFamily="34" charset="0"/>
                <a:cs typeface="Arial" charset="0"/>
              </a:rPr>
              <a:t>2007 Microsoft </a:t>
            </a:r>
            <a:r>
              <a:rPr lang="en-US" sz="700" dirty="0">
                <a:solidFill>
                  <a:schemeClr val="bg1"/>
                </a:solidFill>
                <a:latin typeface="Segoe"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solidFill>
                <a:latin typeface="Segoe"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a:solidFill>
                  <a:schemeClr val="bg1"/>
                </a:solidFill>
                <a:latin typeface="Segoe" pitchFamily="34" charset="0"/>
                <a:cs typeface="Arial" charset="0"/>
              </a:rPr>
            </a:br>
            <a:r>
              <a:rPr lang="en-US" sz="700" dirty="0">
                <a:solidFill>
                  <a:schemeClr val="bg1"/>
                </a:solidFill>
                <a:latin typeface="Segoe" pitchFamily="34" charset="0"/>
                <a:cs typeface="Arial" charset="0"/>
              </a:rPr>
              <a:t>MICROSOFT MAKES NO WARRANTIES, EXPRESS, IMPLIED OR STATUTORY, AS TO THE INFORMATION IN THIS PRESENTATION.</a:t>
            </a:r>
          </a:p>
        </p:txBody>
      </p:sp>
      <p:sp>
        <p:nvSpPr>
          <p:cNvPr id="6" name="TextBox 5"/>
          <p:cNvSpPr txBox="1"/>
          <p:nvPr/>
        </p:nvSpPr>
        <p:spPr>
          <a:xfrm>
            <a:off x="4984955" y="4542503"/>
            <a:ext cx="2983958" cy="369332"/>
          </a:xfrm>
          <a:prstGeom prst="rect">
            <a:avLst/>
          </a:prstGeom>
          <a:noFill/>
        </p:spPr>
        <p:txBody>
          <a:bodyPr wrap="none" rtlCol="0">
            <a:spAutoFit/>
          </a:bodyPr>
          <a:lstStyle/>
          <a:p>
            <a:r>
              <a:rPr lang="en-US" i="1" dirty="0" smtClean="0">
                <a:solidFill>
                  <a:schemeClr val="bg1"/>
                </a:solidFill>
              </a:rPr>
              <a:t>Your SMT problem. Our </a:t>
            </a:r>
            <a:r>
              <a:rPr lang="en-US" i="1" dirty="0" smtClean="0">
                <a:solidFill>
                  <a:schemeClr val="bg1"/>
                </a:solidFill>
              </a:rPr>
              <a:t>joy.</a:t>
            </a:r>
            <a:endParaRPr lang="en-US" i="1" dirty="0" smtClean="0">
              <a:solidFill>
                <a:schemeClr val="bg1"/>
              </a:solidFill>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t>Verificationeering projects </a:t>
            </a:r>
            <a:endParaRPr lang="en-US" dirty="0"/>
          </a:p>
        </p:txBody>
      </p:sp>
      <p:sp>
        <p:nvSpPr>
          <p:cNvPr id="3" name="Content Placeholder 2"/>
          <p:cNvSpPr>
            <a:spLocks noGrp="1"/>
          </p:cNvSpPr>
          <p:nvPr>
            <p:ph idx="1"/>
          </p:nvPr>
        </p:nvSpPr>
        <p:spPr>
          <a:xfrm>
            <a:off x="368382" y="1462367"/>
            <a:ext cx="8229600" cy="5233390"/>
          </a:xfrm>
        </p:spPr>
        <p:txBody>
          <a:bodyPr>
            <a:normAutofit fontScale="70000" lnSpcReduction="20000"/>
          </a:bodyPr>
          <a:lstStyle/>
          <a:p>
            <a:r>
              <a:rPr lang="en-US" b="1" dirty="0" smtClean="0"/>
              <a:t>Static Driver Verifier </a:t>
            </a:r>
            <a:r>
              <a:rPr lang="en-US" dirty="0" smtClean="0"/>
              <a:t>(Ball, Rajamani …)</a:t>
            </a:r>
          </a:p>
          <a:p>
            <a:pPr lvl="1"/>
            <a:r>
              <a:rPr lang="en-US" dirty="0" smtClean="0"/>
              <a:t>Symbolic model checking for Windows drivers.</a:t>
            </a:r>
          </a:p>
          <a:p>
            <a:pPr lvl="1"/>
            <a:r>
              <a:rPr lang="en-US" dirty="0" smtClean="0"/>
              <a:t>Well established. Shipped with the Windows driver verification tools.</a:t>
            </a:r>
          </a:p>
          <a:p>
            <a:r>
              <a:rPr lang="en-US" sz="2900" b="1" dirty="0" smtClean="0"/>
              <a:t>Test Generation </a:t>
            </a:r>
            <a:r>
              <a:rPr lang="en-US" sz="2900" dirty="0" smtClean="0"/>
              <a:t>(Godefroid, Halleux, Lahiri, Levin, Tillmann, Zhang ...)</a:t>
            </a:r>
            <a:endParaRPr lang="en-US" dirty="0" smtClean="0"/>
          </a:p>
          <a:p>
            <a:pPr lvl="1"/>
            <a:r>
              <a:rPr lang="en-US" dirty="0" smtClean="0"/>
              <a:t>Use decision procedures to generate test inputs.</a:t>
            </a:r>
          </a:p>
          <a:p>
            <a:r>
              <a:rPr lang="en-US" b="1" dirty="0" smtClean="0"/>
              <a:t>Program Verification </a:t>
            </a:r>
            <a:r>
              <a:rPr lang="en-US" dirty="0" smtClean="0"/>
              <a:t>(Barnett, Cohen, Leino, Schulte, ...)</a:t>
            </a:r>
          </a:p>
          <a:p>
            <a:pPr lvl="1"/>
            <a:r>
              <a:rPr lang="en-US" dirty="0" smtClean="0"/>
              <a:t>Spec#/Boogie: programming with contracts.</a:t>
            </a:r>
          </a:p>
          <a:p>
            <a:pPr lvl="1"/>
            <a:r>
              <a:rPr lang="en-US" dirty="0" smtClean="0"/>
              <a:t>The Viridian Hypervisor: Comprehensive functional correctness.</a:t>
            </a:r>
          </a:p>
          <a:p>
            <a:r>
              <a:rPr lang="en-US" b="1" dirty="0" smtClean="0"/>
              <a:t>Software Model-checking </a:t>
            </a:r>
            <a:r>
              <a:rPr lang="en-US" dirty="0" smtClean="0"/>
              <a:t>(</a:t>
            </a:r>
            <a:r>
              <a:rPr lang="en-US" dirty="0" err="1" smtClean="0"/>
              <a:t>Muthuvathi</a:t>
            </a:r>
            <a:r>
              <a:rPr lang="en-US" dirty="0" smtClean="0"/>
              <a:t>, Nori, Qadeer, …)</a:t>
            </a:r>
          </a:p>
          <a:p>
            <a:pPr lvl="1"/>
            <a:r>
              <a:rPr lang="en-US" dirty="0" smtClean="0"/>
              <a:t>Yogi: concrete execution + symbolic partition refinement.</a:t>
            </a:r>
          </a:p>
          <a:p>
            <a:pPr lvl="1"/>
            <a:r>
              <a:rPr lang="en-US" dirty="0" smtClean="0"/>
              <a:t>Chess: multi-threaded programs</a:t>
            </a:r>
          </a:p>
          <a:p>
            <a:r>
              <a:rPr lang="en-US" b="1" dirty="0" smtClean="0"/>
              <a:t>Termination, Separation, Heaps </a:t>
            </a:r>
            <a:r>
              <a:rPr lang="en-US" dirty="0" smtClean="0"/>
              <a:t>(Berdine, Cook, Lahiri, Qadeer, ...)</a:t>
            </a:r>
            <a:endParaRPr lang="en-US" b="1" dirty="0" smtClean="0"/>
          </a:p>
          <a:p>
            <a:r>
              <a:rPr lang="en-US" b="1" dirty="0" smtClean="0"/>
              <a:t>Model </a:t>
            </a:r>
            <a:r>
              <a:rPr lang="en-US" b="1" dirty="0"/>
              <a:t>B</a:t>
            </a:r>
            <a:r>
              <a:rPr lang="en-US" b="1" dirty="0" smtClean="0"/>
              <a:t>ased Testing </a:t>
            </a:r>
            <a:r>
              <a:rPr lang="en-US" dirty="0" smtClean="0"/>
              <a:t>(Grieskamp, Veanes, ...)</a:t>
            </a:r>
          </a:p>
          <a:p>
            <a:pPr lvl="1"/>
            <a:r>
              <a:rPr lang="en-US" dirty="0" err="1" smtClean="0"/>
              <a:t>SpecExplorer</a:t>
            </a:r>
            <a:r>
              <a:rPr lang="en-US" dirty="0" smtClean="0"/>
              <a:t>, </a:t>
            </a:r>
            <a:r>
              <a:rPr lang="en-US" dirty="0" err="1" smtClean="0"/>
              <a:t>MUnit</a:t>
            </a:r>
            <a:r>
              <a:rPr lang="en-US" dirty="0" smtClean="0"/>
              <a:t>:  Use models to extract test cases.</a:t>
            </a:r>
          </a:p>
          <a:p>
            <a:r>
              <a:rPr lang="en-US" b="1" dirty="0" smtClean="0"/>
              <a:t>Proofs and protocols</a:t>
            </a:r>
            <a:r>
              <a:rPr lang="en-US" dirty="0" smtClean="0"/>
              <a:t> </a:t>
            </a:r>
            <a:r>
              <a:rPr lang="en-US" sz="2900" dirty="0" smtClean="0"/>
              <a:t>(Benton, </a:t>
            </a:r>
            <a:r>
              <a:rPr lang="en-US" sz="2900" dirty="0" err="1" smtClean="0"/>
              <a:t>Gonthier</a:t>
            </a:r>
            <a:r>
              <a:rPr lang="en-US" sz="2900" dirty="0" smtClean="0"/>
              <a:t>, Fournet, </a:t>
            </a:r>
            <a:r>
              <a:rPr lang="en-US" sz="2900" dirty="0" err="1" smtClean="0"/>
              <a:t>Lamport</a:t>
            </a:r>
            <a:r>
              <a:rPr lang="en-US" sz="2900" dirty="0" smtClean="0"/>
              <a:t>, …)</a:t>
            </a:r>
            <a:endParaRPr lang="en-US" dirty="0" smtClean="0"/>
          </a:p>
          <a:p>
            <a:pPr>
              <a:buNone/>
            </a:pPr>
            <a:endParaRPr lang="en-US" dirty="0" smtClean="0"/>
          </a:p>
          <a:p>
            <a:endParaRPr lang="en-US" dirty="0" smtClean="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1412694"/>
          </a:xfrm>
        </p:spPr>
        <p:txBody>
          <a:bodyPr/>
          <a:lstStyle/>
          <a:p>
            <a:r>
              <a:rPr sz="4800" smtClean="0"/>
              <a:t>Z3 plumbing: </a:t>
            </a:r>
            <a:r>
              <a:rPr smtClean="0"/>
              <a:t/>
            </a:r>
            <a:br>
              <a:rPr smtClean="0"/>
            </a:br>
            <a:r>
              <a:rPr smtClean="0"/>
              <a:t>	</a:t>
            </a:r>
            <a:r>
              <a:rPr sz="4000" smtClean="0"/>
              <a:t>A </a:t>
            </a:r>
            <a:r>
              <a:rPr sz="4000" i="1" smtClean="0"/>
              <a:t>Satisfiability Modulo Theories solver</a:t>
            </a:r>
            <a:endParaRPr lang="en-US" dirty="0"/>
          </a:p>
        </p:txBody>
      </p:sp>
      <p:sp>
        <p:nvSpPr>
          <p:cNvPr id="5" name="Rounded Rectangle 4"/>
          <p:cNvSpPr/>
          <p:nvPr/>
        </p:nvSpPr>
        <p:spPr>
          <a:xfrm>
            <a:off x="3581400" y="2514600"/>
            <a:ext cx="2133600" cy="7620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2">
                    <a:lumMod val="50000"/>
                  </a:schemeClr>
                </a:solidFill>
              </a:rPr>
              <a:t>Boogie</a:t>
            </a:r>
            <a:endParaRPr lang="en-US" b="1" dirty="0">
              <a:solidFill>
                <a:schemeClr val="accent2">
                  <a:lumMod val="50000"/>
                </a:schemeClr>
              </a:solidFill>
            </a:endParaRPr>
          </a:p>
        </p:txBody>
      </p:sp>
      <p:sp>
        <p:nvSpPr>
          <p:cNvPr id="6" name="Rounded Rectangle 5"/>
          <p:cNvSpPr/>
          <p:nvPr/>
        </p:nvSpPr>
        <p:spPr>
          <a:xfrm>
            <a:off x="914400" y="1600200"/>
            <a:ext cx="838200" cy="533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x86</a:t>
            </a:r>
            <a:endParaRPr lang="en-US" dirty="0"/>
          </a:p>
        </p:txBody>
      </p:sp>
      <p:sp>
        <p:nvSpPr>
          <p:cNvPr id="7" name="Rounded Rectangle 6"/>
          <p:cNvSpPr/>
          <p:nvPr/>
        </p:nvSpPr>
        <p:spPr>
          <a:xfrm>
            <a:off x="2057400" y="1600200"/>
            <a:ext cx="838200" cy="533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.NET CLR</a:t>
            </a:r>
            <a:endParaRPr lang="en-US" dirty="0"/>
          </a:p>
        </p:txBody>
      </p:sp>
      <p:sp>
        <p:nvSpPr>
          <p:cNvPr id="8" name="Rounded Rectangle 7"/>
          <p:cNvSpPr/>
          <p:nvPr/>
        </p:nvSpPr>
        <p:spPr>
          <a:xfrm>
            <a:off x="3581400" y="1600200"/>
            <a:ext cx="838200" cy="5334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VCC</a:t>
            </a:r>
            <a:endParaRPr lang="en-US" dirty="0"/>
          </a:p>
        </p:txBody>
      </p:sp>
      <p:sp>
        <p:nvSpPr>
          <p:cNvPr id="9" name="Rounded Rectangle 8"/>
          <p:cNvSpPr/>
          <p:nvPr/>
        </p:nvSpPr>
        <p:spPr>
          <a:xfrm>
            <a:off x="4876800" y="1600200"/>
            <a:ext cx="838200" cy="5334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Spec#</a:t>
            </a:r>
            <a:endParaRPr lang="en-US" dirty="0"/>
          </a:p>
        </p:txBody>
      </p:sp>
      <p:sp>
        <p:nvSpPr>
          <p:cNvPr id="10" name="Rounded Rectangle 9"/>
          <p:cNvSpPr/>
          <p:nvPr/>
        </p:nvSpPr>
        <p:spPr>
          <a:xfrm>
            <a:off x="6172200" y="2514600"/>
            <a:ext cx="2133600" cy="7620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2">
                    <a:lumMod val="50000"/>
                  </a:schemeClr>
                </a:solidFill>
              </a:rPr>
              <a:t>SLAM </a:t>
            </a:r>
          </a:p>
          <a:p>
            <a:pPr algn="ctr"/>
            <a:r>
              <a:rPr lang="en-US" sz="1600" b="1" dirty="0" smtClean="0">
                <a:solidFill>
                  <a:schemeClr val="accent2">
                    <a:lumMod val="50000"/>
                  </a:schemeClr>
                </a:solidFill>
              </a:rPr>
              <a:t>Static Driver Verifier</a:t>
            </a:r>
            <a:endParaRPr lang="en-US" sz="1600" b="1" dirty="0">
              <a:solidFill>
                <a:schemeClr val="accent2">
                  <a:lumMod val="50000"/>
                </a:schemeClr>
              </a:solidFill>
            </a:endParaRPr>
          </a:p>
        </p:txBody>
      </p:sp>
      <p:sp>
        <p:nvSpPr>
          <p:cNvPr id="11" name="Rounded Rectangle 10"/>
          <p:cNvSpPr/>
          <p:nvPr/>
        </p:nvSpPr>
        <p:spPr>
          <a:xfrm>
            <a:off x="6141720" y="1579880"/>
            <a:ext cx="2133600" cy="5334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Windows Drivers</a:t>
            </a:r>
            <a:endParaRPr lang="en-US" dirty="0"/>
          </a:p>
        </p:txBody>
      </p:sp>
      <p:sp>
        <p:nvSpPr>
          <p:cNvPr id="12" name="Rounded Rectangle 11"/>
          <p:cNvSpPr/>
          <p:nvPr/>
        </p:nvSpPr>
        <p:spPr>
          <a:xfrm>
            <a:off x="3276600" y="5334000"/>
            <a:ext cx="2514600" cy="1371600"/>
          </a:xfrm>
          <a:prstGeom prst="round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Backend:</a:t>
            </a:r>
          </a:p>
          <a:p>
            <a:pPr algn="ctr"/>
            <a:r>
              <a:rPr lang="en-US" sz="2000" b="1" dirty="0" smtClean="0"/>
              <a:t> SMT solver: Z3</a:t>
            </a:r>
            <a:endParaRPr lang="en-US" sz="2000" b="1" dirty="0"/>
          </a:p>
        </p:txBody>
      </p:sp>
      <p:sp>
        <p:nvSpPr>
          <p:cNvPr id="13" name="Right Arrow 12"/>
          <p:cNvSpPr/>
          <p:nvPr/>
        </p:nvSpPr>
        <p:spPr>
          <a:xfrm rot="3527158">
            <a:off x="1944008" y="3979252"/>
            <a:ext cx="2644081" cy="511483"/>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dirty="0" smtClean="0"/>
              <a:t>Path constraints</a:t>
            </a:r>
            <a:endParaRPr lang="en-US" sz="1600" dirty="0"/>
          </a:p>
        </p:txBody>
      </p:sp>
      <p:sp>
        <p:nvSpPr>
          <p:cNvPr id="4" name="Rounded Rectangle 3"/>
          <p:cNvSpPr/>
          <p:nvPr/>
        </p:nvSpPr>
        <p:spPr>
          <a:xfrm>
            <a:off x="914400" y="2514600"/>
            <a:ext cx="2133600" cy="7620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2">
                    <a:lumMod val="50000"/>
                  </a:schemeClr>
                </a:solidFill>
              </a:rPr>
              <a:t>SAGE, </a:t>
            </a:r>
            <a:r>
              <a:rPr lang="en-US" b="1" dirty="0" err="1" smtClean="0">
                <a:solidFill>
                  <a:schemeClr val="accent2">
                    <a:lumMod val="50000"/>
                  </a:schemeClr>
                </a:solidFill>
              </a:rPr>
              <a:t>Pex</a:t>
            </a:r>
            <a:r>
              <a:rPr lang="en-US" b="1" dirty="0" smtClean="0">
                <a:solidFill>
                  <a:schemeClr val="accent2">
                    <a:lumMod val="50000"/>
                  </a:schemeClr>
                </a:solidFill>
              </a:rPr>
              <a:t>, </a:t>
            </a:r>
          </a:p>
          <a:p>
            <a:pPr algn="ctr"/>
            <a:r>
              <a:rPr lang="en-US" b="1" dirty="0" smtClean="0">
                <a:solidFill>
                  <a:schemeClr val="accent2">
                    <a:lumMod val="50000"/>
                  </a:schemeClr>
                </a:solidFill>
              </a:rPr>
              <a:t>Yogi, Vigilante </a:t>
            </a:r>
            <a:endParaRPr lang="en-US" b="1" dirty="0">
              <a:solidFill>
                <a:schemeClr val="accent2">
                  <a:lumMod val="50000"/>
                </a:schemeClr>
              </a:solidFill>
            </a:endParaRPr>
          </a:p>
        </p:txBody>
      </p:sp>
      <p:sp>
        <p:nvSpPr>
          <p:cNvPr id="14" name="Right Arrow 13"/>
          <p:cNvSpPr/>
          <p:nvPr/>
        </p:nvSpPr>
        <p:spPr>
          <a:xfrm rot="14360548">
            <a:off x="1529627" y="4055051"/>
            <a:ext cx="2468079" cy="533400"/>
          </a:xfrm>
          <a:prstGeom prst="rightArrow">
            <a:avLst>
              <a:gd name="adj1" fmla="val 50000"/>
              <a:gd name="adj2" fmla="val 58533"/>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Models</a:t>
            </a:r>
            <a:endParaRPr lang="en-US" dirty="0"/>
          </a:p>
        </p:txBody>
      </p:sp>
      <p:sp>
        <p:nvSpPr>
          <p:cNvPr id="21" name="Right Arrow 20"/>
          <p:cNvSpPr/>
          <p:nvPr/>
        </p:nvSpPr>
        <p:spPr>
          <a:xfrm rot="5400000">
            <a:off x="3276600" y="4038600"/>
            <a:ext cx="2057400" cy="53340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smtClean="0"/>
              <a:t>Verification conditions</a:t>
            </a:r>
            <a:endParaRPr lang="en-US" sz="1400" dirty="0"/>
          </a:p>
        </p:txBody>
      </p:sp>
      <p:sp>
        <p:nvSpPr>
          <p:cNvPr id="22" name="Right Arrow 21"/>
          <p:cNvSpPr/>
          <p:nvPr/>
        </p:nvSpPr>
        <p:spPr>
          <a:xfrm rot="16200000">
            <a:off x="3924300" y="4000500"/>
            <a:ext cx="2133600" cy="53340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smtClean="0"/>
              <a:t>Path to bug position</a:t>
            </a:r>
            <a:endParaRPr lang="en-US" sz="1400" dirty="0"/>
          </a:p>
        </p:txBody>
      </p:sp>
      <p:sp>
        <p:nvSpPr>
          <p:cNvPr id="23" name="Right Arrow 22"/>
          <p:cNvSpPr/>
          <p:nvPr/>
        </p:nvSpPr>
        <p:spPr>
          <a:xfrm rot="7262467">
            <a:off x="4555411" y="4102575"/>
            <a:ext cx="2585326" cy="5334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vert="horz" lIns="0" rIns="0" rtlCol="0" anchor="ctr">
            <a:noAutofit/>
          </a:bodyPr>
          <a:lstStyle/>
          <a:p>
            <a:pPr algn="ctr"/>
            <a:r>
              <a:rPr lang="en-US" sz="1400" dirty="0" smtClean="0"/>
              <a:t>Transition abstraction</a:t>
            </a:r>
            <a:endParaRPr lang="en-US" sz="1400" dirty="0"/>
          </a:p>
        </p:txBody>
      </p:sp>
      <p:sp>
        <p:nvSpPr>
          <p:cNvPr id="24" name="Right Arrow 23"/>
          <p:cNvSpPr/>
          <p:nvPr/>
        </p:nvSpPr>
        <p:spPr>
          <a:xfrm rot="18121389">
            <a:off x="5179442" y="4100102"/>
            <a:ext cx="2599198" cy="53622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smtClean="0"/>
              <a:t>True/False</a:t>
            </a:r>
            <a:endParaRPr lang="en-US" sz="1400" dirty="0"/>
          </a:p>
        </p:txBody>
      </p:sp>
      <p:cxnSp>
        <p:nvCxnSpPr>
          <p:cNvPr id="27" name="Straight Arrow Connector 26"/>
          <p:cNvCxnSpPr/>
          <p:nvPr/>
        </p:nvCxnSpPr>
        <p:spPr>
          <a:xfrm rot="5400000">
            <a:off x="2247900" y="2324100"/>
            <a:ext cx="381000" cy="1588"/>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3772694" y="2324100"/>
            <a:ext cx="380206" cy="794"/>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5066506" y="2324100"/>
            <a:ext cx="381000" cy="1588"/>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7048500" y="2323306"/>
            <a:ext cx="381000" cy="1588"/>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5400000">
            <a:off x="1105694" y="2323306"/>
            <a:ext cx="381000" cy="1588"/>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5" name="Picture 5"/>
          <p:cNvPicPr>
            <a:picLocks noChangeAspect="1" noChangeArrowheads="1"/>
          </p:cNvPicPr>
          <p:nvPr/>
        </p:nvPicPr>
        <p:blipFill>
          <a:blip r:embed="rId2"/>
          <a:srcRect l="18352" t="58747" r="25374" b="10779"/>
          <a:stretch>
            <a:fillRect/>
          </a:stretch>
        </p:blipFill>
        <p:spPr bwMode="auto">
          <a:xfrm>
            <a:off x="0" y="4381027"/>
            <a:ext cx="5717512" cy="2476973"/>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l="19778" t="34702" r="43389" b="16196"/>
          <a:stretch>
            <a:fillRect/>
          </a:stretch>
        </p:blipFill>
        <p:spPr bwMode="auto">
          <a:xfrm>
            <a:off x="4505796" y="174686"/>
            <a:ext cx="3820160" cy="4074160"/>
          </a:xfrm>
          <a:prstGeom prst="rect">
            <a:avLst/>
          </a:prstGeom>
          <a:noFill/>
          <a:ln w="9525">
            <a:noFill/>
            <a:miter lim="800000"/>
            <a:headEnd/>
            <a:tailEnd/>
          </a:ln>
          <a:effectLst/>
        </p:spPr>
      </p:pic>
      <p:sp>
        <p:nvSpPr>
          <p:cNvPr id="2" name="Title 1"/>
          <p:cNvSpPr>
            <a:spLocks noGrp="1"/>
          </p:cNvSpPr>
          <p:nvPr>
            <p:ph type="title"/>
          </p:nvPr>
        </p:nvSpPr>
        <p:spPr/>
        <p:txBody>
          <a:bodyPr/>
          <a:lstStyle/>
          <a:p>
            <a:r>
              <a:rPr smtClean="0"/>
              <a:t>Interfacing with Z3</a:t>
            </a:r>
            <a:endParaRPr lang="en-US" dirty="0"/>
          </a:p>
        </p:txBody>
      </p:sp>
      <p:sp>
        <p:nvSpPr>
          <p:cNvPr id="3" name="Content Placeholder 2"/>
          <p:cNvSpPr>
            <a:spLocks noGrp="1"/>
          </p:cNvSpPr>
          <p:nvPr>
            <p:ph idx="1"/>
          </p:nvPr>
        </p:nvSpPr>
        <p:spPr>
          <a:xfrm>
            <a:off x="381000" y="1412875"/>
            <a:ext cx="8382000" cy="4164217"/>
          </a:xfrm>
        </p:spPr>
        <p:txBody>
          <a:bodyPr/>
          <a:lstStyle/>
          <a:p>
            <a:r>
              <a:rPr lang="en-US" dirty="0" smtClean="0"/>
              <a:t>Text formats:</a:t>
            </a:r>
          </a:p>
          <a:p>
            <a:pPr lvl="1"/>
            <a:r>
              <a:rPr lang="en-US" dirty="0" smtClean="0"/>
              <a:t>Simplify </a:t>
            </a:r>
          </a:p>
          <a:p>
            <a:pPr lvl="1"/>
            <a:r>
              <a:rPr lang="en-US" dirty="0" smtClean="0"/>
              <a:t>SMT-LIB </a:t>
            </a:r>
          </a:p>
          <a:p>
            <a:pPr lvl="1"/>
            <a:r>
              <a:rPr lang="en-US" dirty="0" smtClean="0"/>
              <a:t>Native Z3</a:t>
            </a:r>
          </a:p>
          <a:p>
            <a:r>
              <a:rPr lang="en-US" dirty="0" smtClean="0"/>
              <a:t>Binary. </a:t>
            </a:r>
          </a:p>
          <a:p>
            <a:pPr lvl="1"/>
            <a:r>
              <a:rPr lang="en-US" dirty="0" smtClean="0"/>
              <a:t>From C, .NET, </a:t>
            </a:r>
            <a:r>
              <a:rPr lang="en-US" dirty="0" err="1" smtClean="0"/>
              <a:t>OCaml</a:t>
            </a:r>
            <a:r>
              <a:rPr lang="en-US" dirty="0" smtClean="0"/>
              <a:t>.</a:t>
            </a:r>
          </a:p>
          <a:p>
            <a:r>
              <a:rPr lang="en-US" dirty="0" smtClean="0">
                <a:solidFill>
                  <a:srgbClr val="FFCD2D"/>
                </a:solidFill>
              </a:rPr>
              <a:t>Output:</a:t>
            </a:r>
            <a:r>
              <a:rPr lang="en-US" dirty="0" smtClean="0"/>
              <a:t> </a:t>
            </a:r>
            <a:r>
              <a:rPr lang="en-US" dirty="0" smtClean="0">
                <a:solidFill>
                  <a:srgbClr val="FFCD2D"/>
                </a:solidFill>
              </a:rPr>
              <a:t>(Un)SAT, model:</a:t>
            </a:r>
          </a:p>
          <a:p>
            <a:pPr>
              <a:buNone/>
            </a:pPr>
            <a:r>
              <a:rPr lang="en-US" dirty="0" smtClean="0"/>
              <a:t>	 </a:t>
            </a:r>
            <a:endParaRPr lang="en-US" dirty="0"/>
          </a:p>
        </p:txBody>
      </p:sp>
      <p:pic>
        <p:nvPicPr>
          <p:cNvPr id="51203" name="Picture 3"/>
          <p:cNvPicPr>
            <a:picLocks noChangeAspect="1" noChangeArrowheads="1"/>
          </p:cNvPicPr>
          <p:nvPr/>
        </p:nvPicPr>
        <p:blipFill>
          <a:blip r:embed="rId4"/>
          <a:srcRect l="3504" t="42610" r="56841" b="34396"/>
          <a:stretch>
            <a:fillRect/>
          </a:stretch>
        </p:blipFill>
        <p:spPr bwMode="auto">
          <a:xfrm>
            <a:off x="4977393" y="1905838"/>
            <a:ext cx="4028956" cy="1868993"/>
          </a:xfrm>
          <a:prstGeom prst="rect">
            <a:avLst/>
          </a:prstGeom>
          <a:noFill/>
          <a:ln w="9525">
            <a:noFill/>
            <a:miter lim="800000"/>
            <a:headEnd/>
            <a:tailEnd/>
          </a:ln>
          <a:effectLst/>
        </p:spPr>
      </p:pic>
      <p:pic>
        <p:nvPicPr>
          <p:cNvPr id="51206" name="Picture 6"/>
          <p:cNvPicPr>
            <a:picLocks noChangeAspect="1" noChangeArrowheads="1"/>
          </p:cNvPicPr>
          <p:nvPr/>
        </p:nvPicPr>
        <p:blipFill>
          <a:blip r:embed="rId5"/>
          <a:srcRect l="2132" t="17332" r="52670" b="62764"/>
          <a:stretch>
            <a:fillRect/>
          </a:stretch>
        </p:blipFill>
        <p:spPr bwMode="auto">
          <a:xfrm>
            <a:off x="4551903" y="5240215"/>
            <a:ext cx="4592097" cy="1617785"/>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Tests</a:t>
            </a:r>
            <a:endParaRPr lang="en-US" dirty="0"/>
          </a:p>
        </p:txBody>
      </p:sp>
      <p:sp>
        <p:nvSpPr>
          <p:cNvPr id="3" name="Content Placeholder 2"/>
          <p:cNvSpPr txBox="1">
            <a:spLocks/>
          </p:cNvSpPr>
          <p:nvPr/>
        </p:nvSpPr>
        <p:spPr>
          <a:xfrm>
            <a:off x="3878663" y="3450913"/>
            <a:ext cx="5265337" cy="2810000"/>
          </a:xfrm>
          <a:prstGeom prst="rect">
            <a:avLst/>
          </a:prstGeom>
          <a:noFill/>
          <a:ln w="9525">
            <a:noFill/>
            <a:miter lim="800000"/>
            <a:headEnd/>
            <a:tailEnd/>
          </a:ln>
        </p:spPr>
        <p:txBody>
          <a:bodyPr vert="horz" wrap="square" lIns="0" tIns="0" rIns="0" bIns="0" numCol="1" rtlCol="0" anchor="b" anchorCtr="0" compatLnSpc="1">
            <a:prstTxWarp prst="textNoShape">
              <a:avLst/>
            </a:prstTxWarp>
            <a:spAutoFit/>
          </a:bodyPr>
          <a:lstStyle/>
          <a:p>
            <a:pPr marL="0" marR="0" lvl="0" indent="0" defTabSz="912777" rtl="0" eaLnBrk="0" fontAlgn="base" latinLnBrk="0" hangingPunct="0">
              <a:lnSpc>
                <a:spcPct val="90000"/>
              </a:lnSpc>
              <a:spcBef>
                <a:spcPct val="0"/>
              </a:spcBef>
              <a:spcAft>
                <a:spcPct val="0"/>
              </a:spcAft>
              <a:buClr>
                <a:schemeClr val="tx2"/>
              </a:buClr>
              <a:buSzPct val="95000"/>
              <a:buFont typeface="Wingdings" pitchFamily="2" charset="2"/>
              <a:buNone/>
              <a:tabLst/>
              <a:defRPr/>
            </a:pPr>
            <a:r>
              <a:rPr kumimoji="0" lang="en-US" sz="2400" b="0" i="0" u="none" strike="noStrike" kern="1200" cap="none" spc="0" normalizeH="0" baseline="0" noProof="0" dirty="0" err="1" smtClean="0">
                <a:ln>
                  <a:noFill/>
                </a:ln>
                <a:solidFill>
                  <a:srgbClr val="B87DF3"/>
                </a:solidFill>
                <a:effectLst/>
                <a:uLnTx/>
                <a:uFillTx/>
                <a:latin typeface="+mn-lt"/>
                <a:ea typeface="+mn-ea"/>
                <a:cs typeface="+mn-cs"/>
              </a:rPr>
              <a:t>Verificationeering</a:t>
            </a:r>
            <a:r>
              <a:rPr kumimoji="0" lang="en-US" sz="2400" b="0" i="0" u="none" strike="noStrike" kern="1200" cap="none" spc="0" normalizeH="0" baseline="0" noProof="0" dirty="0" smtClean="0">
                <a:ln>
                  <a:noFill/>
                </a:ln>
                <a:solidFill>
                  <a:srgbClr val="B87DF3"/>
                </a:solidFill>
                <a:effectLst/>
                <a:uLnTx/>
                <a:uFillTx/>
                <a:latin typeface="+mn-lt"/>
                <a:ea typeface="+mn-ea"/>
                <a:cs typeface="+mn-cs"/>
              </a:rPr>
              <a:t> @ Microsoft</a:t>
            </a:r>
          </a:p>
          <a:p>
            <a:pPr marL="0" marR="0" lvl="0" indent="0" defTabSz="912777" rtl="0" eaLnBrk="0" fontAlgn="base" latinLnBrk="0" hangingPunct="0">
              <a:lnSpc>
                <a:spcPct val="90000"/>
              </a:lnSpc>
              <a:spcBef>
                <a:spcPct val="0"/>
              </a:spcBef>
              <a:spcAft>
                <a:spcPct val="0"/>
              </a:spcAft>
              <a:buClr>
                <a:schemeClr val="tx2"/>
              </a:buClr>
              <a:buSzPct val="95000"/>
              <a:buFont typeface="Wingdings" pitchFamily="2" charset="2"/>
              <a:buNone/>
              <a:tabLst/>
              <a:defRPr/>
            </a:pPr>
            <a:r>
              <a:rPr kumimoji="0" lang="en-US" sz="2400" b="0" i="0" u="none" strike="noStrike" kern="1200" cap="none" spc="0" normalizeH="0" baseline="0" noProof="0" dirty="0" smtClean="0">
                <a:ln>
                  <a:noFill/>
                </a:ln>
                <a:solidFill>
                  <a:srgbClr val="B87DF3"/>
                </a:solidFill>
                <a:effectLst/>
                <a:uLnTx/>
                <a:uFillTx/>
                <a:latin typeface="+mn-lt"/>
                <a:ea typeface="+mn-ea"/>
                <a:cs typeface="+mn-cs"/>
              </a:rPr>
              <a:t>Selected projects</a:t>
            </a:r>
          </a:p>
          <a:p>
            <a:pPr marL="457182" marR="0" lvl="1" indent="0" defTabSz="914363" rtl="0" eaLnBrk="1" fontAlgn="auto" latinLnBrk="0" hangingPunct="1">
              <a:lnSpc>
                <a:spcPct val="90000"/>
              </a:lnSpc>
              <a:spcBef>
                <a:spcPct val="20000"/>
              </a:spcBef>
              <a:spcAft>
                <a:spcPts val="0"/>
              </a:spcAft>
              <a:buClrTx/>
              <a:buSzPct val="90000"/>
              <a:buFontTx/>
              <a:buNone/>
              <a:tabLst/>
              <a:defRPr/>
            </a:pPr>
            <a:r>
              <a:rPr kumimoji="0" lang="en-US" sz="2000" b="1" i="0" u="none" strike="noStrike" kern="1200" cap="none" spc="0" normalizeH="0" baseline="0" noProof="0" dirty="0" smtClean="0">
                <a:ln>
                  <a:noFill/>
                </a:ln>
                <a:solidFill>
                  <a:schemeClr val="bg1"/>
                </a:solidFill>
                <a:effectLst/>
                <a:uLnTx/>
                <a:uFillTx/>
                <a:latin typeface="+mn-lt"/>
                <a:ea typeface="+mn-ea"/>
                <a:cs typeface="+mn-cs"/>
              </a:rPr>
              <a:t>Test generation: </a:t>
            </a:r>
          </a:p>
          <a:p>
            <a:pPr marL="914363" marR="0" lvl="2" indent="0" defTabSz="914363" rtl="0" eaLnBrk="1" fontAlgn="auto" latinLnBrk="0" hangingPunct="1">
              <a:lnSpc>
                <a:spcPct val="90000"/>
              </a:lnSpc>
              <a:spcBef>
                <a:spcPct val="20000"/>
              </a:spcBef>
              <a:spcAft>
                <a:spcPts val="0"/>
              </a:spcAft>
              <a:buClrTx/>
              <a:buSzPct val="90000"/>
              <a:buFontTx/>
              <a:buNone/>
              <a:tabLst/>
              <a:defRPr/>
            </a:pPr>
            <a:r>
              <a:rPr kumimoji="0" lang="en-US" b="0" i="0" u="none" strike="noStrike" kern="1200" cap="none" spc="0" normalizeH="0" baseline="0" noProof="0" dirty="0" err="1" smtClean="0">
                <a:ln>
                  <a:noFill/>
                </a:ln>
                <a:solidFill>
                  <a:schemeClr val="bg1"/>
                </a:solidFill>
                <a:effectLst/>
                <a:uLnTx/>
                <a:uFillTx/>
                <a:latin typeface="+mn-lt"/>
                <a:ea typeface="+mn-ea"/>
                <a:cs typeface="+mn-cs"/>
              </a:rPr>
              <a:t>Pex</a:t>
            </a:r>
            <a:r>
              <a:rPr kumimoji="0" lang="en-US" b="0" i="0" u="none" strike="noStrike" kern="1200" cap="none" spc="0" normalizeH="0" baseline="0" noProof="0" dirty="0" smtClean="0">
                <a:ln>
                  <a:noFill/>
                </a:ln>
                <a:solidFill>
                  <a:schemeClr val="bg1"/>
                </a:solidFill>
                <a:effectLst/>
                <a:uLnTx/>
                <a:uFillTx/>
                <a:latin typeface="+mn-lt"/>
                <a:ea typeface="+mn-ea"/>
                <a:cs typeface="+mn-cs"/>
              </a:rPr>
              <a:t>, SAGE, Vigilante</a:t>
            </a:r>
          </a:p>
          <a:p>
            <a:pPr marL="457182" marR="0" lvl="1" indent="0" defTabSz="914363" rtl="0" eaLnBrk="1" fontAlgn="auto" latinLnBrk="0" hangingPunct="1">
              <a:lnSpc>
                <a:spcPct val="90000"/>
              </a:lnSpc>
              <a:spcBef>
                <a:spcPct val="20000"/>
              </a:spcBef>
              <a:spcAft>
                <a:spcPts val="0"/>
              </a:spcAft>
              <a:buClrTx/>
              <a:buSzPct val="90000"/>
              <a:buFontTx/>
              <a:buNone/>
              <a:tabLst/>
              <a:defRPr/>
            </a:pPr>
            <a:r>
              <a:rPr kumimoji="0" lang="en-US" sz="2000" b="1" i="0" u="none" strike="noStrike" kern="1200" cap="none" spc="0" normalizeH="0" baseline="0" noProof="0" dirty="0" smtClean="0">
                <a:ln>
                  <a:noFill/>
                </a:ln>
                <a:solidFill>
                  <a:srgbClr val="B87DF3"/>
                </a:solidFill>
                <a:effectLst/>
                <a:uLnTx/>
                <a:uFillTx/>
                <a:latin typeface="+mn-lt"/>
                <a:ea typeface="+mn-ea"/>
                <a:cs typeface="+mn-cs"/>
              </a:rPr>
              <a:t>Program verification: </a:t>
            </a:r>
          </a:p>
          <a:p>
            <a:pPr marL="914363" marR="0" lvl="2" indent="0" defTabSz="914363" rtl="0" eaLnBrk="1" fontAlgn="auto" latinLnBrk="0" hangingPunct="1">
              <a:lnSpc>
                <a:spcPct val="90000"/>
              </a:lnSpc>
              <a:spcBef>
                <a:spcPct val="20000"/>
              </a:spcBef>
              <a:spcAft>
                <a:spcPts val="0"/>
              </a:spcAft>
              <a:buClrTx/>
              <a:buSzPct val="90000"/>
              <a:buFontTx/>
              <a:buNone/>
              <a:tabLst/>
              <a:defRPr/>
            </a:pPr>
            <a:r>
              <a:rPr kumimoji="0" lang="en-US" b="0" i="0" u="none" strike="noStrike" kern="1200" cap="none" spc="0" normalizeH="0" baseline="0" noProof="0" dirty="0" smtClean="0">
                <a:ln>
                  <a:noFill/>
                </a:ln>
                <a:solidFill>
                  <a:srgbClr val="B87DF3"/>
                </a:solidFill>
                <a:effectLst/>
                <a:uLnTx/>
                <a:uFillTx/>
                <a:latin typeface="+mn-lt"/>
                <a:ea typeface="+mn-ea"/>
                <a:cs typeface="+mn-cs"/>
              </a:rPr>
              <a:t>Spec#, Boogie, VCC</a:t>
            </a:r>
          </a:p>
          <a:p>
            <a:pPr marL="914363" marR="0" lvl="2" indent="0" defTabSz="914363" rtl="0" eaLnBrk="1" fontAlgn="auto" latinLnBrk="0" hangingPunct="1">
              <a:lnSpc>
                <a:spcPct val="90000"/>
              </a:lnSpc>
              <a:spcBef>
                <a:spcPct val="20000"/>
              </a:spcBef>
              <a:spcAft>
                <a:spcPts val="0"/>
              </a:spcAft>
              <a:buClrTx/>
              <a:buSzPct val="90000"/>
              <a:buFontTx/>
              <a:buNone/>
              <a:tabLst/>
              <a:defRPr/>
            </a:pPr>
            <a:r>
              <a:rPr kumimoji="0" lang="en-US" b="0" i="0" u="none" strike="noStrike" kern="1200" cap="none" spc="0" normalizeH="0" baseline="0" noProof="0" dirty="0" smtClean="0">
                <a:ln>
                  <a:noFill/>
                </a:ln>
                <a:solidFill>
                  <a:srgbClr val="B87DF3"/>
                </a:solidFill>
                <a:effectLst/>
                <a:uLnTx/>
                <a:uFillTx/>
                <a:latin typeface="+mn-lt"/>
                <a:ea typeface="+mn-ea"/>
                <a:cs typeface="+mn-cs"/>
              </a:rPr>
              <a:t>The Viridian Hypervisor</a:t>
            </a:r>
          </a:p>
          <a:p>
            <a:pPr lvl="1"/>
            <a:r>
              <a:rPr lang="en-US" b="1" dirty="0" smtClean="0">
                <a:solidFill>
                  <a:srgbClr val="B87DF3"/>
                </a:solidFill>
              </a:rPr>
              <a:t>Program analysis and model checking:</a:t>
            </a:r>
          </a:p>
          <a:p>
            <a:pPr lvl="2"/>
            <a:r>
              <a:rPr lang="en-US" dirty="0" smtClean="0">
                <a:solidFill>
                  <a:srgbClr val="B87DF3"/>
                </a:solidFill>
              </a:rPr>
              <a:t>SLAM/SDV, Yogi, Terminator</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Generation of Unit Tests</a:t>
            </a:r>
            <a:endParaRPr lang="en-US" dirty="0"/>
          </a:p>
        </p:txBody>
      </p:sp>
      <p:sp>
        <p:nvSpPr>
          <p:cNvPr id="3" name="Content Placeholder 2"/>
          <p:cNvSpPr>
            <a:spLocks noGrp="1"/>
          </p:cNvSpPr>
          <p:nvPr>
            <p:ph idx="1"/>
          </p:nvPr>
        </p:nvSpPr>
        <p:spPr>
          <a:xfrm>
            <a:off x="381000" y="1961514"/>
            <a:ext cx="8382000" cy="4134485"/>
          </a:xfrm>
        </p:spPr>
        <p:txBody>
          <a:bodyPr>
            <a:normAutofit lnSpcReduction="10000"/>
          </a:bodyPr>
          <a:lstStyle/>
          <a:p>
            <a:r>
              <a:rPr lang="en-US" dirty="0" smtClean="0"/>
              <a:t>Test </a:t>
            </a:r>
            <a:r>
              <a:rPr lang="en-US" sz="2400" dirty="0" smtClean="0"/>
              <a:t>(correctness + usability) </a:t>
            </a:r>
            <a:r>
              <a:rPr lang="en-US" dirty="0" smtClean="0"/>
              <a:t>is 95% of the deal:</a:t>
            </a:r>
          </a:p>
          <a:p>
            <a:pPr lvl="1"/>
            <a:r>
              <a:rPr lang="en-US" dirty="0" smtClean="0"/>
              <a:t>Dev/Test is 1-1 in products.</a:t>
            </a:r>
          </a:p>
          <a:p>
            <a:pPr lvl="1"/>
            <a:r>
              <a:rPr lang="en-US" dirty="0" smtClean="0"/>
              <a:t>Developers are responsible for unit tests.</a:t>
            </a:r>
          </a:p>
          <a:p>
            <a:r>
              <a:rPr lang="en-US" dirty="0" smtClean="0"/>
              <a:t>Tools:</a:t>
            </a:r>
          </a:p>
          <a:p>
            <a:pPr lvl="1"/>
            <a:r>
              <a:rPr lang="en-US" dirty="0" smtClean="0"/>
              <a:t>Annotations and static analysis (SAL, ESP)</a:t>
            </a:r>
          </a:p>
          <a:p>
            <a:pPr lvl="1"/>
            <a:r>
              <a:rPr lang="en-US" dirty="0" smtClean="0"/>
              <a:t>File </a:t>
            </a:r>
            <a:r>
              <a:rPr lang="en-US" dirty="0" err="1" smtClean="0"/>
              <a:t>Fuzzing</a:t>
            </a:r>
            <a:endParaRPr lang="en-US" dirty="0" smtClean="0"/>
          </a:p>
          <a:p>
            <a:pPr lvl="1"/>
            <a:r>
              <a:rPr lang="en-US" dirty="0" smtClean="0">
                <a:solidFill>
                  <a:srgbClr val="FF0000"/>
                </a:solidFill>
              </a:rPr>
              <a:t>Unit test case generation.</a:t>
            </a:r>
          </a:p>
          <a:p>
            <a:pPr lvl="2"/>
            <a:r>
              <a:rPr lang="en-US" dirty="0" smtClean="0">
                <a:solidFill>
                  <a:srgbClr val="FF0000"/>
                </a:solidFill>
              </a:rPr>
              <a:t>Use program analysis tools, automated theorem proving</a:t>
            </a:r>
          </a:p>
          <a:p>
            <a:endParaRPr lang="en-US"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p:txBody>
          <a:bodyPr>
            <a:normAutofit/>
          </a:bodyPr>
          <a:lstStyle/>
          <a:p>
            <a:pPr>
              <a:defRPr/>
            </a:pPr>
            <a:r>
              <a:rPr lang="en-US" dirty="0" smtClean="0"/>
              <a:t>Security is Critical</a:t>
            </a:r>
          </a:p>
        </p:txBody>
      </p:sp>
      <p:sp>
        <p:nvSpPr>
          <p:cNvPr id="9219" name="Rectangle 3"/>
          <p:cNvSpPr>
            <a:spLocks noGrp="1" noChangeArrowheads="1"/>
          </p:cNvSpPr>
          <p:nvPr>
            <p:ph idx="1"/>
          </p:nvPr>
        </p:nvSpPr>
        <p:spPr>
          <a:xfrm>
            <a:off x="381000" y="1819274"/>
            <a:ext cx="8382000" cy="4375049"/>
          </a:xfrm>
        </p:spPr>
        <p:txBody>
          <a:bodyPr>
            <a:normAutofit fontScale="70000" lnSpcReduction="20000"/>
          </a:bodyPr>
          <a:lstStyle/>
          <a:p>
            <a:pPr>
              <a:lnSpc>
                <a:spcPct val="120000"/>
              </a:lnSpc>
            </a:pPr>
            <a:r>
              <a:rPr lang="en-US" dirty="0" smtClean="0"/>
              <a:t>Security bugs can be very expensive:</a:t>
            </a:r>
          </a:p>
          <a:p>
            <a:pPr lvl="1">
              <a:lnSpc>
                <a:spcPct val="120000"/>
              </a:lnSpc>
            </a:pPr>
            <a:r>
              <a:rPr lang="en-US" dirty="0" smtClean="0"/>
              <a:t>Cost of each MS Security Bulletin: $600K to $Millions </a:t>
            </a:r>
            <a:r>
              <a:rPr lang="en-US" sz="1400" dirty="0" smtClean="0"/>
              <a:t>[MS Treasury Group]</a:t>
            </a:r>
          </a:p>
          <a:p>
            <a:pPr lvl="1">
              <a:lnSpc>
                <a:spcPct val="120000"/>
              </a:lnSpc>
            </a:pPr>
            <a:r>
              <a:rPr lang="en-US" dirty="0" smtClean="0"/>
              <a:t>Cost due to worms (Slammer, </a:t>
            </a:r>
            <a:r>
              <a:rPr lang="en-US" dirty="0" err="1" smtClean="0"/>
              <a:t>CodeRed</a:t>
            </a:r>
            <a:r>
              <a:rPr lang="en-US" dirty="0" smtClean="0"/>
              <a:t>, Blaster, etc.): $Billions</a:t>
            </a:r>
          </a:p>
          <a:p>
            <a:pPr lvl="1">
              <a:lnSpc>
                <a:spcPct val="120000"/>
              </a:lnSpc>
            </a:pPr>
            <a:r>
              <a:rPr lang="en-US" b="1" dirty="0" smtClean="0">
                <a:solidFill>
                  <a:srgbClr val="00B050"/>
                </a:solidFill>
              </a:rPr>
              <a:t>The real victim is the customer.</a:t>
            </a:r>
          </a:p>
          <a:p>
            <a:pPr>
              <a:lnSpc>
                <a:spcPct val="120000"/>
              </a:lnSpc>
            </a:pPr>
            <a:r>
              <a:rPr lang="en-US" dirty="0" smtClean="0"/>
              <a:t>Most security exploits are initiated via files or packets</a:t>
            </a:r>
            <a:endParaRPr lang="en-US" sz="1400" dirty="0" smtClean="0"/>
          </a:p>
          <a:p>
            <a:pPr lvl="1">
              <a:lnSpc>
                <a:spcPct val="120000"/>
              </a:lnSpc>
            </a:pPr>
            <a:r>
              <a:rPr lang="en-US" dirty="0" smtClean="0"/>
              <a:t>Ex: Internet Explorer parses dozens of file formats</a:t>
            </a:r>
          </a:p>
          <a:p>
            <a:pPr>
              <a:lnSpc>
                <a:spcPct val="120000"/>
              </a:lnSpc>
            </a:pPr>
            <a:r>
              <a:rPr lang="en-US" dirty="0" smtClean="0"/>
              <a:t>Security testing: </a:t>
            </a:r>
            <a:r>
              <a:rPr lang="en-US" i="1" dirty="0" smtClean="0"/>
              <a:t>hunting for million-dollar bugs</a:t>
            </a:r>
            <a:endParaRPr lang="en-US" dirty="0" smtClean="0"/>
          </a:p>
          <a:p>
            <a:pPr lvl="1">
              <a:lnSpc>
                <a:spcPct val="120000"/>
              </a:lnSpc>
            </a:pPr>
            <a:r>
              <a:rPr lang="en-US" dirty="0" smtClean="0"/>
              <a:t>Write A/V (always exploitable), Read A/V (sometimes exploitable), NULL-pointer dereference, division-by-zero (harder to exploit but still DOS attacks), etc.</a:t>
            </a: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SR PPT Template_07_light_w.footer">
  <a:themeElements>
    <a:clrScheme name="MSR 2007">
      <a:dk1>
        <a:srgbClr val="000000"/>
      </a:dk1>
      <a:lt1>
        <a:srgbClr val="FFFFFF"/>
      </a:lt1>
      <a:dk2>
        <a:srgbClr val="3F3F3F"/>
      </a:dk2>
      <a:lt2>
        <a:srgbClr val="FFFFFF"/>
      </a:lt2>
      <a:accent1>
        <a:srgbClr val="FFDF79"/>
      </a:accent1>
      <a:accent2>
        <a:srgbClr val="5782B5"/>
      </a:accent2>
      <a:accent3>
        <a:srgbClr val="E28A54"/>
      </a:accent3>
      <a:accent4>
        <a:srgbClr val="94D850"/>
      </a:accent4>
      <a:accent5>
        <a:srgbClr val="FFA94B"/>
      </a:accent5>
      <a:accent6>
        <a:srgbClr val="9047B9"/>
      </a:accent6>
      <a:hlink>
        <a:srgbClr val="009ED6"/>
      </a:hlink>
      <a:folHlink>
        <a:srgbClr val="DDD819"/>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dirty="0" err="1" smtClean="0">
            <a:solidFill>
              <a:schemeClr val="bg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3074916C7A05429E3860C96E939D68" ma:contentTypeVersion="3" ma:contentTypeDescription="Create a new document." ma:contentTypeScope="" ma:versionID="2f9d0a3e4dab1dbcfa92ef49294c9fd6">
  <xsd:schema xmlns:xsd="http://www.w3.org/2001/XMLSchema" xmlns:p="http://schemas.microsoft.com/office/2006/metadata/properties" targetNamespace="http://schemas.microsoft.com/office/2006/metadata/properties" ma:root="true" ma:fieldsID="1767b50499e116a953c72fb09f4df49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09024F-16CA-4CA6-95A1-D32F69EDB8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D9F50A16-2F0A-48CD-98C8-4E4AE3627974}">
  <ds:schemaRefs>
    <ds:schemaRef ds:uri="http://schemas.microsoft.com/office/2006/metadata/properties"/>
  </ds:schemaRefs>
</ds:datastoreItem>
</file>

<file path=customXml/itemProps3.xml><?xml version="1.0" encoding="utf-8"?>
<ds:datastoreItem xmlns:ds="http://schemas.openxmlformats.org/officeDocument/2006/customXml" ds:itemID="{E7F898CC-13F8-471E-88EA-EFAA80FECF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MSR PPT Template_07_light_w.footer</Template>
  <TotalTime>748</TotalTime>
  <Words>2337</Words>
  <Application>Microsoft Office PowerPoint</Application>
  <PresentationFormat>On-screen Show (4:3)</PresentationFormat>
  <Paragraphs>430</Paragraphs>
  <Slides>39</Slides>
  <Notes>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1" baseType="lpstr">
      <vt:lpstr>MSR PPT Template_07_light_w.footer</vt:lpstr>
      <vt:lpstr>Microsoft Office Visio Drawing</vt:lpstr>
      <vt:lpstr>SMT @ Microsoft</vt:lpstr>
      <vt:lpstr>Outline</vt:lpstr>
      <vt:lpstr>Verificationeering researchers </vt:lpstr>
      <vt:lpstr>Verificationeering projects </vt:lpstr>
      <vt:lpstr>Z3 plumbing:   A Satisfiability Modulo Theories solver</vt:lpstr>
      <vt:lpstr>Interfacing with Z3</vt:lpstr>
      <vt:lpstr>Unit Tests</vt:lpstr>
      <vt:lpstr>Automatic Generation of Unit Tests</vt:lpstr>
      <vt:lpstr>Security is Critical</vt:lpstr>
      <vt:lpstr>Hunting for Security Bugs</vt:lpstr>
      <vt:lpstr>Challenge: Automatic Code-Driven Test Generation</vt:lpstr>
      <vt:lpstr>Method: Dynamic Test Generation </vt:lpstr>
      <vt:lpstr>Test generation life cycle</vt:lpstr>
      <vt:lpstr>DARTish projects at Microsoft</vt:lpstr>
      <vt:lpstr>Initial Experiences with SAGE</vt:lpstr>
      <vt:lpstr> Pex</vt:lpstr>
      <vt:lpstr>Pex unit-test case generation</vt:lpstr>
      <vt:lpstr>Test-case generation &amp; SMT</vt:lpstr>
      <vt:lpstr>Test-case generation &amp; SMT</vt:lpstr>
      <vt:lpstr>Test-case generation &amp; SMT</vt:lpstr>
      <vt:lpstr>Test-case generation &amp; SMT</vt:lpstr>
      <vt:lpstr>Test-case generation &amp; SMT</vt:lpstr>
      <vt:lpstr>A Verifying Compiler</vt:lpstr>
      <vt:lpstr>Spec# Approach for a Verifying Compiler</vt:lpstr>
      <vt:lpstr>Spec# Approach for a Verifying Compiler</vt:lpstr>
      <vt:lpstr>Interacting with Spec#</vt:lpstr>
      <vt:lpstr>The Microsoft Hypervisor</vt:lpstr>
      <vt:lpstr>Slide 28</vt:lpstr>
      <vt:lpstr>What is to be verified?</vt:lpstr>
      <vt:lpstr>Tool: A Verifying C Compiler</vt:lpstr>
      <vt:lpstr>Methodologies</vt:lpstr>
      <vt:lpstr>Outlook</vt:lpstr>
      <vt:lpstr>Tool: HAVOC</vt:lpstr>
      <vt:lpstr>Verifying Compilers &amp; SMT</vt:lpstr>
      <vt:lpstr>Program analysis and model checking</vt:lpstr>
      <vt:lpstr>SLAM: device driver verification</vt:lpstr>
      <vt:lpstr>Yogi and Terminator</vt:lpstr>
      <vt:lpstr>Conclusions</vt:lpstr>
      <vt:lpstr>Slide 39</vt:lpstr>
    </vt:vector>
  </TitlesOfParts>
  <Manager>&lt;Content Manager Name Here&gt;</Manager>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SMT @ Microsoft</dc:title>
  <dc:subject>Name of Event</dc:subject>
  <dc:creator>Nikolaj Bjorner</dc:creator>
  <dc:description>Template: Mark Johnson, Silver Fox Productions Inc.
Formatting:
Event Date:
Event Location:
Audience:</dc:description>
  <cp:lastModifiedBy>Nikolaj Bjorner</cp:lastModifiedBy>
  <cp:revision>40</cp:revision>
  <dcterms:created xsi:type="dcterms:W3CDTF">2007-11-27T16:26:19Z</dcterms:created>
  <dcterms:modified xsi:type="dcterms:W3CDTF">2007-12-03T18:50:00Z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0x0101006E3074916C7A05429E3860C96E939D68</vt:lpwstr>
  </property>
</Properties>
</file>