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0" r:id="rId4"/>
  </p:sldMasterIdLst>
  <p:notesMasterIdLst>
    <p:notesMasterId r:id="rId23"/>
  </p:notesMasterIdLst>
  <p:handoutMasterIdLst>
    <p:handoutMasterId r:id="rId24"/>
  </p:handoutMasterIdLst>
  <p:sldIdLst>
    <p:sldId id="343" r:id="rId5"/>
    <p:sldId id="346" r:id="rId6"/>
    <p:sldId id="358" r:id="rId7"/>
    <p:sldId id="359" r:id="rId8"/>
    <p:sldId id="347" r:id="rId9"/>
    <p:sldId id="348" r:id="rId10"/>
    <p:sldId id="345" r:id="rId11"/>
    <p:sldId id="349" r:id="rId12"/>
    <p:sldId id="350" r:id="rId13"/>
    <p:sldId id="351" r:id="rId14"/>
    <p:sldId id="352" r:id="rId15"/>
    <p:sldId id="353" r:id="rId16"/>
    <p:sldId id="354" r:id="rId17"/>
    <p:sldId id="357" r:id="rId18"/>
    <p:sldId id="363" r:id="rId19"/>
    <p:sldId id="364" r:id="rId20"/>
    <p:sldId id="361" r:id="rId21"/>
    <p:sldId id="365" r:id="rId22"/>
  </p:sldIdLst>
  <p:sldSz cx="9144000" cy="6858000" type="screen4x3"/>
  <p:notesSz cx="7137400" cy="9423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42E6"/>
    <a:srgbClr val="FFCD2D"/>
    <a:srgbClr val="F1C283"/>
    <a:srgbClr val="CE7E5A"/>
    <a:srgbClr val="CF6A3D"/>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640" autoAdjust="0"/>
    <p:restoredTop sz="94684" autoAdjust="0"/>
  </p:normalViewPr>
  <p:slideViewPr>
    <p:cSldViewPr snapToGrid="0">
      <p:cViewPr varScale="1">
        <p:scale>
          <a:sx n="79" d="100"/>
          <a:sy n="79" d="100"/>
        </p:scale>
        <p:origin x="-190" y="-90"/>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968"/>
        <p:guide pos="224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2873" cy="471170"/>
          </a:xfrm>
          <a:prstGeom prst="rect">
            <a:avLst/>
          </a:prstGeom>
        </p:spPr>
        <p:txBody>
          <a:bodyPr vert="horz" lIns="94631" tIns="47316" rIns="94631" bIns="47316" rtlCol="0"/>
          <a:lstStyle>
            <a:lvl1pPr algn="l">
              <a:defRPr sz="1200"/>
            </a:lvl1pPr>
          </a:lstStyle>
          <a:p>
            <a:endParaRPr lang="en-US" dirty="0"/>
          </a:p>
        </p:txBody>
      </p:sp>
      <p:sp>
        <p:nvSpPr>
          <p:cNvPr id="3" name="Date Placeholder 2"/>
          <p:cNvSpPr>
            <a:spLocks noGrp="1"/>
          </p:cNvSpPr>
          <p:nvPr>
            <p:ph type="dt" sz="quarter" idx="1"/>
          </p:nvPr>
        </p:nvSpPr>
        <p:spPr>
          <a:xfrm>
            <a:off x="4042875" y="0"/>
            <a:ext cx="3092873" cy="471170"/>
          </a:xfrm>
          <a:prstGeom prst="rect">
            <a:avLst/>
          </a:prstGeom>
        </p:spPr>
        <p:txBody>
          <a:bodyPr vert="horz" lIns="94631" tIns="47316" rIns="94631" bIns="47316" rtlCol="0"/>
          <a:lstStyle>
            <a:lvl1pPr algn="r">
              <a:defRPr sz="1200"/>
            </a:lvl1pPr>
          </a:lstStyle>
          <a:p>
            <a:fld id="{1C3F5198-D814-4F07-A84F-942E63C84983}" type="datetimeFigureOut">
              <a:rPr lang="en-US" smtClean="0"/>
              <a:pPr/>
              <a:t>8/1/2008</a:t>
            </a:fld>
            <a:endParaRPr lang="en-US"/>
          </a:p>
        </p:txBody>
      </p:sp>
      <p:sp>
        <p:nvSpPr>
          <p:cNvPr id="4" name="Footer Placeholder 3"/>
          <p:cNvSpPr>
            <a:spLocks noGrp="1"/>
          </p:cNvSpPr>
          <p:nvPr>
            <p:ph type="ftr" sz="quarter" idx="2"/>
          </p:nvPr>
        </p:nvSpPr>
        <p:spPr>
          <a:xfrm>
            <a:off x="0" y="8950595"/>
            <a:ext cx="6502964" cy="471170"/>
          </a:xfrm>
          <a:prstGeom prst="rect">
            <a:avLst/>
          </a:prstGeom>
        </p:spPr>
        <p:txBody>
          <a:bodyPr vert="horz" lIns="94631" tIns="47316" rIns="94631" bIns="47316"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502964" y="8950595"/>
            <a:ext cx="632784" cy="471170"/>
          </a:xfrm>
          <a:prstGeom prst="rect">
            <a:avLst/>
          </a:prstGeom>
        </p:spPr>
        <p:txBody>
          <a:bodyPr vert="horz" lIns="94631" tIns="47316" rIns="94631" bIns="47316"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2873" cy="471170"/>
          </a:xfrm>
          <a:prstGeom prst="rect">
            <a:avLst/>
          </a:prstGeom>
        </p:spPr>
        <p:txBody>
          <a:bodyPr vert="horz" lIns="94631" tIns="47316" rIns="94631" bIns="47316" rtlCol="0"/>
          <a:lstStyle>
            <a:lvl1pPr algn="l">
              <a:defRPr sz="1200"/>
            </a:lvl1pPr>
          </a:lstStyle>
          <a:p>
            <a:endParaRPr lang="en-US"/>
          </a:p>
        </p:txBody>
      </p:sp>
      <p:sp>
        <p:nvSpPr>
          <p:cNvPr id="3" name="Date Placeholder 2"/>
          <p:cNvSpPr>
            <a:spLocks noGrp="1"/>
          </p:cNvSpPr>
          <p:nvPr>
            <p:ph type="dt" idx="1"/>
          </p:nvPr>
        </p:nvSpPr>
        <p:spPr>
          <a:xfrm>
            <a:off x="4042875" y="0"/>
            <a:ext cx="3092873" cy="471170"/>
          </a:xfrm>
          <a:prstGeom prst="rect">
            <a:avLst/>
          </a:prstGeom>
        </p:spPr>
        <p:txBody>
          <a:bodyPr vert="horz" lIns="94631" tIns="47316" rIns="94631" bIns="47316" rtlCol="0"/>
          <a:lstStyle>
            <a:lvl1pPr algn="r">
              <a:defRPr sz="1200"/>
            </a:lvl1pPr>
          </a:lstStyle>
          <a:p>
            <a:fld id="{7C3FBCD4-166E-446F-AF18-7D4A0CF9AEF6}" type="datetimeFigureOut">
              <a:rPr lang="en-US" smtClean="0"/>
              <a:pPr/>
              <a:t>8/1/2008</a:t>
            </a:fld>
            <a:endParaRPr lang="en-US"/>
          </a:p>
        </p:txBody>
      </p:sp>
      <p:sp>
        <p:nvSpPr>
          <p:cNvPr id="4" name="Slide Image Placeholder 3"/>
          <p:cNvSpPr>
            <a:spLocks noGrp="1" noRot="1" noChangeAspect="1"/>
          </p:cNvSpPr>
          <p:nvPr>
            <p:ph type="sldImg" idx="2"/>
          </p:nvPr>
        </p:nvSpPr>
        <p:spPr>
          <a:xfrm>
            <a:off x="1212850" y="706438"/>
            <a:ext cx="4711700" cy="3533775"/>
          </a:xfrm>
          <a:prstGeom prst="rect">
            <a:avLst/>
          </a:prstGeom>
          <a:noFill/>
          <a:ln w="12700">
            <a:solidFill>
              <a:prstClr val="black"/>
            </a:solidFill>
          </a:ln>
        </p:spPr>
        <p:txBody>
          <a:bodyPr vert="horz" lIns="94631" tIns="47316" rIns="94631" bIns="47316" rtlCol="0" anchor="ctr"/>
          <a:lstStyle/>
          <a:p>
            <a:endParaRPr lang="en-US"/>
          </a:p>
        </p:txBody>
      </p:sp>
      <p:sp>
        <p:nvSpPr>
          <p:cNvPr id="5" name="Notes Placeholder 4"/>
          <p:cNvSpPr>
            <a:spLocks noGrp="1"/>
          </p:cNvSpPr>
          <p:nvPr>
            <p:ph type="body" sz="quarter" idx="3"/>
          </p:nvPr>
        </p:nvSpPr>
        <p:spPr>
          <a:xfrm>
            <a:off x="713740" y="4476115"/>
            <a:ext cx="5709920" cy="4240530"/>
          </a:xfrm>
          <a:prstGeom prst="rect">
            <a:avLst/>
          </a:prstGeom>
        </p:spPr>
        <p:txBody>
          <a:bodyPr vert="horz" lIns="94631" tIns="47316" rIns="94631" bIns="4731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50595"/>
            <a:ext cx="6423660" cy="471170"/>
          </a:xfrm>
          <a:prstGeom prst="rect">
            <a:avLst/>
          </a:prstGeom>
        </p:spPr>
        <p:txBody>
          <a:bodyPr vert="horz" lIns="94631" tIns="47316" rIns="94631" bIns="47316"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423660" y="8950595"/>
            <a:ext cx="712088" cy="471170"/>
          </a:xfrm>
          <a:prstGeom prst="rect">
            <a:avLst/>
          </a:prstGeom>
        </p:spPr>
        <p:txBody>
          <a:bodyPr vert="horz" lIns="94631" tIns="47316" rIns="94631" bIns="47316"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8/1/2008 4:32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8/1/2008 4:32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210862"/>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smtClean="0"/>
              <a:t>&lt;footer text&gt;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ftr="0" dt="0"/>
  <p:txStyles>
    <p:titleStyle>
      <a:lvl1pPr algn="l" defTabSz="912777" rtl="0" eaLnBrk="1" fontAlgn="base" latinLnBrk="0" hangingPunct="1">
        <a:lnSpc>
          <a:spcPct val="90000"/>
        </a:lnSpc>
        <a:spcBef>
          <a:spcPct val="0"/>
        </a:spcBef>
        <a:spcAft>
          <a:spcPct val="0"/>
        </a:spcAft>
        <a:buNone/>
        <a:defRPr lang="en-US" sz="54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3300" kern="1200">
          <a:solidFill>
            <a:schemeClr val="bg1"/>
          </a:solidFill>
          <a:latin typeface="+mn-lt"/>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3000" kern="1200">
          <a:solidFill>
            <a:schemeClr val="bg1"/>
          </a:solidFill>
          <a:latin typeface="+mn-lt"/>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700" kern="1200">
          <a:solidFill>
            <a:schemeClr val="bg1"/>
          </a:solidFill>
          <a:latin typeface="+mn-lt"/>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300" kern="1200">
          <a:solidFill>
            <a:schemeClr val="bg1"/>
          </a:solidFill>
          <a:latin typeface="+mn-lt"/>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3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research.microsoft.com/projects/z3/documentation.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56493" y="1348154"/>
            <a:ext cx="8217876" cy="3701842"/>
          </a:xfrm>
        </p:spPr>
        <p:txBody>
          <a:bodyPr/>
          <a:lstStyle/>
          <a:p>
            <a:r>
              <a:rPr smtClean="0"/>
              <a:t>Z3 -An Efficient </a:t>
            </a:r>
          </a:p>
          <a:p>
            <a:r>
              <a:rPr smtClean="0"/>
              <a:t>SMT Solver</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SMT-LIB </a:t>
            </a:r>
            <a:r>
              <a:rPr lang="en-US" dirty="0" smtClean="0"/>
              <a:t>–</a:t>
            </a:r>
            <a:r>
              <a:rPr sz="4000" smtClean="0"/>
              <a:t> encodings</a:t>
            </a:r>
            <a:endParaRPr lang="en-US" dirty="0"/>
          </a:p>
        </p:txBody>
      </p:sp>
      <p:sp>
        <p:nvSpPr>
          <p:cNvPr id="3" name="Content Placeholder 2"/>
          <p:cNvSpPr>
            <a:spLocks noGrp="1"/>
          </p:cNvSpPr>
          <p:nvPr>
            <p:ph idx="1"/>
          </p:nvPr>
        </p:nvSpPr>
        <p:spPr>
          <a:xfrm>
            <a:off x="381000" y="1412875"/>
            <a:ext cx="8382000" cy="5309146"/>
          </a:xfrm>
        </p:spPr>
        <p:txBody>
          <a:bodyPr/>
          <a:lstStyle/>
          <a:p>
            <a:r>
              <a:rPr lang="en-US" dirty="0" smtClean="0"/>
              <a:t>Q: There is no built-in function for </a:t>
            </a:r>
            <a:r>
              <a:rPr lang="en-US" i="1" dirty="0" smtClean="0"/>
              <a:t>max </a:t>
            </a:r>
            <a:r>
              <a:rPr lang="en-US" dirty="0" smtClean="0"/>
              <a:t>or </a:t>
            </a:r>
            <a:r>
              <a:rPr lang="en-US" i="1" dirty="0" smtClean="0"/>
              <a:t>min. </a:t>
            </a:r>
            <a:r>
              <a:rPr lang="en-US" dirty="0" smtClean="0"/>
              <a:t>How do I encode it?</a:t>
            </a:r>
          </a:p>
          <a:p>
            <a:endParaRPr lang="en-US" dirty="0" smtClean="0"/>
          </a:p>
          <a:p>
            <a:pPr lvl="1"/>
            <a:r>
              <a:rPr lang="en-US" dirty="0" smtClean="0"/>
              <a:t>(max x y) is the same as (</a:t>
            </a:r>
            <a:r>
              <a:rPr lang="en-US" dirty="0" err="1" smtClean="0"/>
              <a:t>ite</a:t>
            </a:r>
            <a:r>
              <a:rPr lang="en-US" dirty="0" smtClean="0"/>
              <a:t> (&gt; x y) x y)</a:t>
            </a:r>
          </a:p>
          <a:p>
            <a:pPr lvl="1"/>
            <a:r>
              <a:rPr lang="en-US" dirty="0" smtClean="0"/>
              <a:t>Also: replace (max x y) by fresh constant </a:t>
            </a:r>
            <a:r>
              <a:rPr lang="en-US" i="1" dirty="0" err="1" smtClean="0"/>
              <a:t>max_x_y</a:t>
            </a:r>
            <a:r>
              <a:rPr lang="en-US" i="1" dirty="0" smtClean="0"/>
              <a:t> </a:t>
            </a:r>
            <a:r>
              <a:rPr lang="en-US" dirty="0" smtClean="0"/>
              <a:t>add assumptions:</a:t>
            </a:r>
            <a:br>
              <a:rPr lang="en-US" dirty="0" smtClean="0"/>
            </a:br>
            <a:r>
              <a:rPr lang="en-US" dirty="0" smtClean="0"/>
              <a:t>:assumption (implies (&gt; x y) (= </a:t>
            </a:r>
            <a:r>
              <a:rPr lang="en-US" dirty="0" err="1" smtClean="0"/>
              <a:t>max_x_y</a:t>
            </a:r>
            <a:r>
              <a:rPr lang="en-US" dirty="0" smtClean="0"/>
              <a:t> x))</a:t>
            </a:r>
            <a:br>
              <a:rPr lang="en-US" dirty="0" smtClean="0"/>
            </a:br>
            <a:r>
              <a:rPr lang="en-US" dirty="0" smtClean="0"/>
              <a:t>:assumption (implies (&lt;= x y) (= </a:t>
            </a:r>
            <a:r>
              <a:rPr lang="en-US" dirty="0" err="1" smtClean="0"/>
              <a:t>max_x_y</a:t>
            </a:r>
            <a:r>
              <a:rPr lang="en-US" dirty="0" smtClean="0"/>
              <a:t> y))</a:t>
            </a:r>
          </a:p>
          <a:p>
            <a:endParaRPr lang="en-US" dirty="0" smtClean="0"/>
          </a:p>
          <a:p>
            <a:r>
              <a:rPr lang="en-US" dirty="0" smtClean="0"/>
              <a:t>Q: Encode the predicate </a:t>
            </a:r>
            <a:r>
              <a:rPr lang="en-US" i="1" dirty="0" smtClean="0"/>
              <a:t>(even n), </a:t>
            </a:r>
            <a:r>
              <a:rPr lang="en-US" dirty="0" smtClean="0"/>
              <a:t>that is true when </a:t>
            </a:r>
            <a:r>
              <a:rPr lang="en-US" i="1" dirty="0" smtClean="0"/>
              <a:t>n </a:t>
            </a:r>
            <a:r>
              <a:rPr lang="en-US" dirty="0" smtClean="0"/>
              <a:t>is even.</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Quantifiers</a:t>
            </a:r>
            <a:endParaRPr lang="en-US" dirty="0"/>
          </a:p>
        </p:txBody>
      </p:sp>
      <p:sp>
        <p:nvSpPr>
          <p:cNvPr id="3" name="Content Placeholder 2"/>
          <p:cNvSpPr>
            <a:spLocks noGrp="1"/>
          </p:cNvSpPr>
          <p:nvPr>
            <p:ph idx="1"/>
          </p:nvPr>
        </p:nvSpPr>
        <p:spPr>
          <a:xfrm>
            <a:off x="381000" y="1254831"/>
            <a:ext cx="8382000" cy="5386090"/>
          </a:xfrm>
        </p:spPr>
        <p:txBody>
          <a:bodyPr/>
          <a:lstStyle/>
          <a:p>
            <a:pPr>
              <a:buNone/>
            </a:pPr>
            <a:r>
              <a:rPr lang="en-US" sz="2000" dirty="0" smtClean="0"/>
              <a:t>Quantified formulas in SMT-LIB:</a:t>
            </a:r>
          </a:p>
          <a:p>
            <a:pPr>
              <a:buNone/>
            </a:pPr>
            <a:endParaRPr lang="en-US" sz="2000" dirty="0" smtClean="0"/>
          </a:p>
          <a:p>
            <a:pPr lvl="1"/>
            <a:r>
              <a:rPr lang="en-US" sz="2000" i="1" dirty="0" err="1" smtClean="0"/>
              <a:t>fmla</a:t>
            </a:r>
            <a:r>
              <a:rPr lang="en-US" sz="2000" i="1" dirty="0" smtClean="0"/>
              <a:t>	::= …</a:t>
            </a:r>
            <a:br>
              <a:rPr lang="en-US" sz="2000" i="1" dirty="0" smtClean="0"/>
            </a:br>
            <a:r>
              <a:rPr lang="en-US" sz="2000" i="1" dirty="0" smtClean="0"/>
              <a:t>		| </a:t>
            </a:r>
            <a:r>
              <a:rPr lang="en-US" sz="2000" dirty="0" smtClean="0"/>
              <a:t>(</a:t>
            </a:r>
            <a:r>
              <a:rPr lang="en-US" sz="2000" dirty="0" err="1" smtClean="0"/>
              <a:t>forall</a:t>
            </a:r>
            <a:r>
              <a:rPr lang="en-US" sz="2000" dirty="0" smtClean="0"/>
              <a:t> </a:t>
            </a:r>
            <a:r>
              <a:rPr lang="en-US" sz="2000" i="1" dirty="0" smtClean="0"/>
              <a:t>bound*</a:t>
            </a:r>
            <a:r>
              <a:rPr lang="en-US" sz="2000" dirty="0" smtClean="0"/>
              <a:t> </a:t>
            </a:r>
            <a:r>
              <a:rPr lang="en-US" sz="2000" i="1" dirty="0" err="1" smtClean="0"/>
              <a:t>fmla</a:t>
            </a:r>
            <a:r>
              <a:rPr lang="en-US" sz="2000" dirty="0" smtClean="0"/>
              <a:t>)</a:t>
            </a:r>
            <a:br>
              <a:rPr lang="en-US" sz="2000" dirty="0" smtClean="0"/>
            </a:br>
            <a:r>
              <a:rPr lang="en-US" sz="2000" dirty="0" smtClean="0"/>
              <a:t>		| (exists </a:t>
            </a:r>
            <a:r>
              <a:rPr lang="en-US" sz="2000" i="1" dirty="0" smtClean="0"/>
              <a:t>bound*</a:t>
            </a:r>
            <a:r>
              <a:rPr lang="en-US" sz="2000" dirty="0" smtClean="0"/>
              <a:t> </a:t>
            </a:r>
            <a:r>
              <a:rPr lang="en-US" sz="2000" i="1" dirty="0" err="1" smtClean="0"/>
              <a:t>fmla</a:t>
            </a:r>
            <a:r>
              <a:rPr lang="en-US" sz="2000" dirty="0" smtClean="0"/>
              <a:t>)</a:t>
            </a:r>
          </a:p>
          <a:p>
            <a:pPr lvl="1"/>
            <a:r>
              <a:rPr lang="en-US" sz="2000" i="1" dirty="0" smtClean="0"/>
              <a:t>Bound	::= </a:t>
            </a:r>
            <a:r>
              <a:rPr lang="en-US" sz="2000" dirty="0" smtClean="0"/>
              <a:t>( </a:t>
            </a:r>
            <a:r>
              <a:rPr lang="en-US" sz="2000" i="1" dirty="0" smtClean="0"/>
              <a:t>id sort-id </a:t>
            </a:r>
            <a:r>
              <a:rPr lang="en-US" sz="2000" dirty="0" smtClean="0"/>
              <a:t>)</a:t>
            </a:r>
            <a:endParaRPr lang="en-US" sz="2000" i="1" dirty="0" smtClean="0"/>
          </a:p>
          <a:p>
            <a:pPr>
              <a:buNone/>
            </a:pPr>
            <a:endParaRPr lang="en-US" sz="2000" dirty="0" smtClean="0"/>
          </a:p>
          <a:p>
            <a:r>
              <a:rPr lang="en-US" sz="2000" dirty="0" smtClean="0"/>
              <a:t>Q: I want </a:t>
            </a:r>
            <a:r>
              <a:rPr lang="en-US" sz="2000" i="1" dirty="0" smtClean="0"/>
              <a:t>f </a:t>
            </a:r>
            <a:r>
              <a:rPr lang="en-US" sz="2000" dirty="0" smtClean="0"/>
              <a:t>to be an injective function. Write an axiom that forces </a:t>
            </a:r>
            <a:r>
              <a:rPr lang="en-US" sz="2000" i="1" dirty="0" smtClean="0"/>
              <a:t>f </a:t>
            </a:r>
            <a:r>
              <a:rPr lang="en-US" sz="2000" dirty="0" smtClean="0"/>
              <a:t>to be injective.</a:t>
            </a:r>
          </a:p>
          <a:p>
            <a:endParaRPr lang="en-US" sz="2000" dirty="0" smtClean="0"/>
          </a:p>
          <a:p>
            <a:r>
              <a:rPr lang="en-US" sz="2000" dirty="0" smtClean="0"/>
              <a:t>Patterns: guiding the instantiation of quantifiers (Lecture 5)</a:t>
            </a:r>
          </a:p>
          <a:p>
            <a:pPr>
              <a:buNone/>
            </a:pPr>
            <a:endParaRPr lang="en-US" sz="2000" dirty="0" smtClean="0"/>
          </a:p>
          <a:p>
            <a:pPr lvl="1"/>
            <a:r>
              <a:rPr lang="en-US" sz="2000" i="1" dirty="0" err="1" smtClean="0"/>
              <a:t>fmla</a:t>
            </a:r>
            <a:r>
              <a:rPr lang="en-US" sz="2000" i="1" dirty="0" smtClean="0"/>
              <a:t>	::= …</a:t>
            </a:r>
            <a:br>
              <a:rPr lang="en-US" sz="2000" i="1" dirty="0" smtClean="0"/>
            </a:br>
            <a:r>
              <a:rPr lang="en-US" sz="2000" i="1" dirty="0" smtClean="0"/>
              <a:t>		| </a:t>
            </a:r>
            <a:r>
              <a:rPr lang="en-US" sz="2000" dirty="0" smtClean="0"/>
              <a:t>(</a:t>
            </a:r>
            <a:r>
              <a:rPr lang="en-US" sz="2000" dirty="0" err="1" smtClean="0"/>
              <a:t>forall</a:t>
            </a:r>
            <a:r>
              <a:rPr lang="en-US" sz="2000" dirty="0" smtClean="0"/>
              <a:t> (?x A) (?y B) </a:t>
            </a:r>
            <a:r>
              <a:rPr lang="en-US" sz="2000" i="1" dirty="0" err="1" smtClean="0"/>
              <a:t>fmla</a:t>
            </a:r>
            <a:r>
              <a:rPr lang="en-US" sz="2000" i="1" dirty="0" smtClean="0"/>
              <a:t> </a:t>
            </a:r>
            <a:r>
              <a:rPr lang="en-US" sz="2000" dirty="0" smtClean="0"/>
              <a:t>:pat { </a:t>
            </a:r>
            <a:r>
              <a:rPr lang="en-US" sz="2000" i="1" dirty="0" smtClean="0"/>
              <a:t>term </a:t>
            </a:r>
            <a:r>
              <a:rPr lang="en-US" sz="2000" dirty="0" smtClean="0"/>
              <a:t>})</a:t>
            </a:r>
            <a:br>
              <a:rPr lang="en-US" sz="2000" dirty="0" smtClean="0"/>
            </a:br>
            <a:r>
              <a:rPr lang="en-US" sz="2000" dirty="0" smtClean="0"/>
              <a:t>		| (exists (?x A) (?y B) </a:t>
            </a:r>
            <a:r>
              <a:rPr lang="en-US" sz="2000" i="1" dirty="0" err="1" smtClean="0"/>
              <a:t>fmla</a:t>
            </a:r>
            <a:r>
              <a:rPr lang="en-US" sz="2000" i="1" dirty="0" smtClean="0"/>
              <a:t> </a:t>
            </a:r>
            <a:r>
              <a:rPr lang="en-US" sz="2000" dirty="0" smtClean="0"/>
              <a:t>:pat { </a:t>
            </a:r>
            <a:r>
              <a:rPr lang="en-US" sz="2000" i="1" dirty="0" smtClean="0"/>
              <a:t>term </a:t>
            </a:r>
            <a:r>
              <a:rPr lang="en-US" sz="2000" dirty="0" smtClean="0"/>
              <a:t>})</a:t>
            </a:r>
          </a:p>
          <a:p>
            <a:pPr lvl="1"/>
            <a:endParaRPr lang="en-US" sz="2000" dirty="0" smtClean="0"/>
          </a:p>
          <a:p>
            <a:r>
              <a:rPr lang="en-US" sz="2000" dirty="0" smtClean="0"/>
              <a:t>Q: what are the patterns for the </a:t>
            </a:r>
            <a:r>
              <a:rPr lang="en-US" sz="2000" dirty="0" err="1" smtClean="0"/>
              <a:t>injectivity</a:t>
            </a:r>
            <a:r>
              <a:rPr lang="en-US" sz="2000" dirty="0" smtClean="0"/>
              <a:t> axiom?</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t>
            </a:r>
            <a:r>
              <a:rPr smtClean="0"/>
              <a:t>sing the Z3 (managed) API</a:t>
            </a:r>
            <a:endParaRPr lang="en-US" dirty="0"/>
          </a:p>
        </p:txBody>
      </p:sp>
      <p:sp>
        <p:nvSpPr>
          <p:cNvPr id="6" name="TextBox 5"/>
          <p:cNvSpPr txBox="1"/>
          <p:nvPr/>
        </p:nvSpPr>
        <p:spPr>
          <a:xfrm>
            <a:off x="4289778" y="1603023"/>
            <a:ext cx="4662309" cy="2031325"/>
          </a:xfrm>
          <a:prstGeom prst="rect">
            <a:avLst/>
          </a:prstGeom>
          <a:noFill/>
          <a:ln>
            <a:solidFill>
              <a:schemeClr val="bg1"/>
            </a:solidFill>
          </a:ln>
        </p:spPr>
        <p:txBody>
          <a:bodyPr wrap="square" rtlCol="0">
            <a:spAutoFit/>
          </a:bodyPr>
          <a:lstStyle/>
          <a:p>
            <a:r>
              <a:rPr lang="en-US" b="1" dirty="0" smtClean="0">
                <a:solidFill>
                  <a:schemeClr val="bg1"/>
                </a:solidFill>
              </a:rPr>
              <a:t>open</a:t>
            </a:r>
            <a:r>
              <a:rPr lang="en-US" dirty="0" smtClean="0">
                <a:solidFill>
                  <a:schemeClr val="bg1"/>
                </a:solidFill>
              </a:rPr>
              <a:t> Microsoft.Z3</a:t>
            </a:r>
          </a:p>
          <a:p>
            <a:r>
              <a:rPr lang="en-US" b="1" dirty="0" smtClean="0">
                <a:solidFill>
                  <a:schemeClr val="bg1"/>
                </a:solidFill>
              </a:rPr>
              <a:t>open</a:t>
            </a:r>
            <a:r>
              <a:rPr lang="en-US" dirty="0" smtClean="0">
                <a:solidFill>
                  <a:schemeClr val="bg1"/>
                </a:solidFill>
              </a:rPr>
              <a:t> </a:t>
            </a:r>
            <a:r>
              <a:rPr lang="en-US" dirty="0" err="1" smtClean="0">
                <a:solidFill>
                  <a:schemeClr val="bg1"/>
                </a:solidFill>
              </a:rPr>
              <a:t>System.Collections.Generic</a:t>
            </a:r>
            <a:endParaRPr lang="en-US" dirty="0" smtClean="0">
              <a:solidFill>
                <a:schemeClr val="bg1"/>
              </a:solidFill>
            </a:endParaRPr>
          </a:p>
          <a:p>
            <a:r>
              <a:rPr lang="en-US" b="1" dirty="0" smtClean="0">
                <a:solidFill>
                  <a:schemeClr val="bg1"/>
                </a:solidFill>
              </a:rPr>
              <a:t>open</a:t>
            </a:r>
            <a:r>
              <a:rPr lang="en-US" dirty="0" smtClean="0">
                <a:solidFill>
                  <a:schemeClr val="bg1"/>
                </a:solidFill>
              </a:rPr>
              <a:t> System</a:t>
            </a:r>
          </a:p>
          <a:p>
            <a:endParaRPr lang="en-US" dirty="0" smtClean="0">
              <a:solidFill>
                <a:schemeClr val="bg1"/>
              </a:solidFill>
            </a:endParaRPr>
          </a:p>
          <a:p>
            <a:r>
              <a:rPr lang="en-US" b="1" dirty="0" smtClean="0">
                <a:solidFill>
                  <a:schemeClr val="bg1"/>
                </a:solidFill>
              </a:rPr>
              <a:t>let</a:t>
            </a:r>
            <a:r>
              <a:rPr lang="en-US" dirty="0" smtClean="0">
                <a:solidFill>
                  <a:schemeClr val="bg1"/>
                </a:solidFill>
              </a:rPr>
              <a:t> par = </a:t>
            </a:r>
            <a:r>
              <a:rPr lang="en-US" b="1" dirty="0" smtClean="0">
                <a:solidFill>
                  <a:schemeClr val="bg1"/>
                </a:solidFill>
              </a:rPr>
              <a:t>new</a:t>
            </a:r>
            <a:r>
              <a:rPr lang="en-US" dirty="0" smtClean="0">
                <a:solidFill>
                  <a:schemeClr val="bg1"/>
                </a:solidFill>
              </a:rPr>
              <a:t> </a:t>
            </a:r>
            <a:r>
              <a:rPr lang="en-US" dirty="0" err="1" smtClean="0">
                <a:solidFill>
                  <a:schemeClr val="bg1"/>
                </a:solidFill>
              </a:rPr>
              <a:t>Config</a:t>
            </a:r>
            <a:r>
              <a:rPr lang="en-US" dirty="0" smtClean="0">
                <a:solidFill>
                  <a:schemeClr val="bg1"/>
                </a:solidFill>
              </a:rPr>
              <a:t>()</a:t>
            </a:r>
          </a:p>
          <a:p>
            <a:r>
              <a:rPr lang="en-US" b="1" dirty="0" smtClean="0">
                <a:solidFill>
                  <a:schemeClr val="bg1"/>
                </a:solidFill>
              </a:rPr>
              <a:t>do</a:t>
            </a:r>
            <a:r>
              <a:rPr lang="en-US" dirty="0" smtClean="0">
                <a:solidFill>
                  <a:schemeClr val="bg1"/>
                </a:solidFill>
              </a:rPr>
              <a:t>  </a:t>
            </a:r>
            <a:r>
              <a:rPr lang="en-US" dirty="0" err="1" smtClean="0">
                <a:solidFill>
                  <a:schemeClr val="bg1"/>
                </a:solidFill>
              </a:rPr>
              <a:t>par.SetParamValue</a:t>
            </a:r>
            <a:r>
              <a:rPr lang="en-US" dirty="0" smtClean="0">
                <a:solidFill>
                  <a:schemeClr val="bg1"/>
                </a:solidFill>
              </a:rPr>
              <a:t>("MODEL", "</a:t>
            </a:r>
            <a:r>
              <a:rPr lang="en-US" smtClean="0">
                <a:solidFill>
                  <a:schemeClr val="bg1"/>
                </a:solidFill>
              </a:rPr>
              <a:t>true")</a:t>
            </a:r>
            <a:endParaRPr lang="en-US" dirty="0" smtClean="0">
              <a:solidFill>
                <a:schemeClr val="bg1"/>
              </a:solidFill>
            </a:endParaRPr>
          </a:p>
          <a:p>
            <a:r>
              <a:rPr lang="en-US" b="1" dirty="0" smtClean="0">
                <a:solidFill>
                  <a:schemeClr val="bg1"/>
                </a:solidFill>
              </a:rPr>
              <a:t>let</a:t>
            </a:r>
            <a:r>
              <a:rPr lang="en-US" dirty="0" smtClean="0">
                <a:solidFill>
                  <a:schemeClr val="bg1"/>
                </a:solidFill>
              </a:rPr>
              <a:t> z3 = </a:t>
            </a:r>
            <a:r>
              <a:rPr lang="en-US" b="1" dirty="0" smtClean="0">
                <a:solidFill>
                  <a:schemeClr val="bg1"/>
                </a:solidFill>
              </a:rPr>
              <a:t>new</a:t>
            </a:r>
            <a:r>
              <a:rPr lang="en-US" dirty="0" smtClean="0">
                <a:solidFill>
                  <a:schemeClr val="bg1"/>
                </a:solidFill>
              </a:rPr>
              <a:t> </a:t>
            </a:r>
            <a:r>
              <a:rPr lang="en-US" dirty="0" err="1" smtClean="0">
                <a:solidFill>
                  <a:schemeClr val="bg1"/>
                </a:solidFill>
              </a:rPr>
              <a:t>TypeSafeContext</a:t>
            </a:r>
            <a:r>
              <a:rPr lang="en-US" dirty="0" smtClean="0">
                <a:solidFill>
                  <a:schemeClr val="bg1"/>
                </a:solidFill>
              </a:rPr>
              <a:t>(par)</a:t>
            </a:r>
          </a:p>
        </p:txBody>
      </p:sp>
      <p:sp>
        <p:nvSpPr>
          <p:cNvPr id="7" name="TextBox 6"/>
          <p:cNvSpPr txBox="1"/>
          <p:nvPr/>
        </p:nvSpPr>
        <p:spPr>
          <a:xfrm>
            <a:off x="857955" y="1952976"/>
            <a:ext cx="2641601" cy="369332"/>
          </a:xfrm>
          <a:prstGeom prst="rect">
            <a:avLst/>
          </a:prstGeom>
          <a:noFill/>
        </p:spPr>
        <p:txBody>
          <a:bodyPr wrap="square" rtlCol="0">
            <a:spAutoFit/>
          </a:bodyPr>
          <a:lstStyle/>
          <a:p>
            <a:r>
              <a:rPr lang="en-US" dirty="0" smtClean="0">
                <a:solidFill>
                  <a:schemeClr val="bg1"/>
                </a:solidFill>
              </a:rPr>
              <a:t>Create a context </a:t>
            </a:r>
            <a:r>
              <a:rPr lang="en-US" i="1" dirty="0" smtClean="0">
                <a:solidFill>
                  <a:schemeClr val="bg1"/>
                </a:solidFill>
              </a:rPr>
              <a:t>z3</a:t>
            </a:r>
            <a:r>
              <a:rPr lang="en-US" dirty="0" smtClean="0">
                <a:solidFill>
                  <a:schemeClr val="bg1"/>
                </a:solidFill>
              </a:rPr>
              <a:t>:</a:t>
            </a:r>
          </a:p>
        </p:txBody>
      </p:sp>
      <p:sp>
        <p:nvSpPr>
          <p:cNvPr id="8" name="TextBox 7"/>
          <p:cNvSpPr txBox="1"/>
          <p:nvPr/>
        </p:nvSpPr>
        <p:spPr>
          <a:xfrm>
            <a:off x="414835" y="4069477"/>
            <a:ext cx="4540987" cy="2585323"/>
          </a:xfrm>
          <a:prstGeom prst="rect">
            <a:avLst/>
          </a:prstGeom>
          <a:noFill/>
          <a:ln>
            <a:solidFill>
              <a:schemeClr val="bg1"/>
            </a:solidFill>
          </a:ln>
        </p:spPr>
        <p:txBody>
          <a:bodyPr wrap="none" rtlCol="0">
            <a:spAutoFit/>
          </a:bodyPr>
          <a:lstStyle/>
          <a:p>
            <a:r>
              <a:rPr lang="en-US" b="1" dirty="0" smtClean="0">
                <a:solidFill>
                  <a:schemeClr val="bg1"/>
                </a:solidFill>
              </a:rPr>
              <a:t>let</a:t>
            </a:r>
            <a:r>
              <a:rPr lang="en-US" dirty="0" smtClean="0">
                <a:solidFill>
                  <a:schemeClr val="bg1"/>
                </a:solidFill>
              </a:rPr>
              <a:t> check (</a:t>
            </a:r>
            <a:r>
              <a:rPr lang="en-US" dirty="0" err="1" smtClean="0">
                <a:solidFill>
                  <a:schemeClr val="bg1"/>
                </a:solidFill>
              </a:rPr>
              <a:t>fmla</a:t>
            </a:r>
            <a:r>
              <a:rPr lang="en-US" dirty="0" smtClean="0">
                <a:solidFill>
                  <a:schemeClr val="bg1"/>
                </a:solidFill>
              </a:rPr>
              <a:t>) = </a:t>
            </a:r>
          </a:p>
          <a:p>
            <a:r>
              <a:rPr lang="en-US" dirty="0" smtClean="0">
                <a:solidFill>
                  <a:schemeClr val="bg1"/>
                </a:solidFill>
              </a:rPr>
              <a:t>  z3.Push();</a:t>
            </a:r>
          </a:p>
          <a:p>
            <a:r>
              <a:rPr lang="en-US" dirty="0" smtClean="0">
                <a:solidFill>
                  <a:schemeClr val="bg1"/>
                </a:solidFill>
              </a:rPr>
              <a:t>  z3.AssertCnstr(</a:t>
            </a:r>
            <a:r>
              <a:rPr lang="en-US" dirty="0" err="1" smtClean="0">
                <a:solidFill>
                  <a:schemeClr val="bg1"/>
                </a:solidFill>
              </a:rPr>
              <a:t>fmla</a:t>
            </a:r>
            <a:r>
              <a:rPr lang="en-US" dirty="0" smtClean="0">
                <a:solidFill>
                  <a:schemeClr val="bg1"/>
                </a:solidFill>
              </a:rPr>
              <a:t>);</a:t>
            </a:r>
          </a:p>
          <a:p>
            <a:r>
              <a:rPr lang="en-US" dirty="0" smtClean="0">
                <a:solidFill>
                  <a:schemeClr val="bg1"/>
                </a:solidFill>
              </a:rPr>
              <a:t>  (</a:t>
            </a:r>
            <a:r>
              <a:rPr lang="en-US" b="1" dirty="0" smtClean="0">
                <a:solidFill>
                  <a:schemeClr val="bg1"/>
                </a:solidFill>
              </a:rPr>
              <a:t>match</a:t>
            </a:r>
            <a:r>
              <a:rPr lang="en-US" dirty="0" smtClean="0">
                <a:solidFill>
                  <a:schemeClr val="bg1"/>
                </a:solidFill>
              </a:rPr>
              <a:t> z3.Check() </a:t>
            </a:r>
            <a:r>
              <a:rPr lang="en-US" b="1" dirty="0" smtClean="0">
                <a:solidFill>
                  <a:schemeClr val="bg1"/>
                </a:solidFill>
              </a:rPr>
              <a:t>with</a:t>
            </a:r>
          </a:p>
          <a:p>
            <a:r>
              <a:rPr lang="en-US" dirty="0" smtClean="0">
                <a:solidFill>
                  <a:schemeClr val="bg1"/>
                </a:solidFill>
              </a:rPr>
              <a:t> </a:t>
            </a:r>
            <a:r>
              <a:rPr lang="en-US" b="1" dirty="0" smtClean="0">
                <a:solidFill>
                  <a:schemeClr val="bg1"/>
                </a:solidFill>
              </a:rPr>
              <a:t> | </a:t>
            </a:r>
            <a:r>
              <a:rPr lang="en-US" dirty="0" err="1" smtClean="0">
                <a:solidFill>
                  <a:schemeClr val="bg1"/>
                </a:solidFill>
              </a:rPr>
              <a:t>LBool.False</a:t>
            </a:r>
            <a:r>
              <a:rPr lang="en-US" dirty="0" smtClean="0">
                <a:solidFill>
                  <a:schemeClr val="bg1"/>
                </a:solidFill>
              </a:rPr>
              <a:t> </a:t>
            </a:r>
            <a:r>
              <a:rPr lang="en-US" b="1" dirty="0" smtClean="0">
                <a:solidFill>
                  <a:schemeClr val="bg1"/>
                </a:solidFill>
              </a:rPr>
              <a:t>-&gt;</a:t>
            </a:r>
            <a:r>
              <a:rPr lang="en-US" dirty="0" smtClean="0">
                <a:solidFill>
                  <a:schemeClr val="bg1"/>
                </a:solidFill>
              </a:rPr>
              <a:t> </a:t>
            </a:r>
            <a:r>
              <a:rPr lang="en-US" dirty="0" err="1" smtClean="0">
                <a:solidFill>
                  <a:schemeClr val="bg1"/>
                </a:solidFill>
              </a:rPr>
              <a:t>Printf.printf</a:t>
            </a:r>
            <a:r>
              <a:rPr lang="en-US" dirty="0" smtClean="0">
                <a:solidFill>
                  <a:schemeClr val="bg1"/>
                </a:solidFill>
              </a:rPr>
              <a:t> "</a:t>
            </a:r>
            <a:r>
              <a:rPr lang="en-US" dirty="0" err="1" smtClean="0">
                <a:solidFill>
                  <a:schemeClr val="bg1"/>
                </a:solidFill>
              </a:rPr>
              <a:t>unsat</a:t>
            </a:r>
            <a:r>
              <a:rPr lang="en-US" dirty="0" smtClean="0">
                <a:solidFill>
                  <a:schemeClr val="bg1"/>
                </a:solidFill>
              </a:rPr>
              <a:t>\n"</a:t>
            </a:r>
          </a:p>
          <a:p>
            <a:r>
              <a:rPr lang="en-US" dirty="0" smtClean="0">
                <a:solidFill>
                  <a:schemeClr val="bg1"/>
                </a:solidFill>
              </a:rPr>
              <a:t> </a:t>
            </a:r>
            <a:r>
              <a:rPr lang="en-US" b="1" dirty="0" smtClean="0">
                <a:solidFill>
                  <a:schemeClr val="bg1"/>
                </a:solidFill>
              </a:rPr>
              <a:t> | </a:t>
            </a:r>
            <a:r>
              <a:rPr lang="en-US" dirty="0" err="1" smtClean="0">
                <a:solidFill>
                  <a:schemeClr val="bg1"/>
                </a:solidFill>
              </a:rPr>
              <a:t>LBool.True</a:t>
            </a:r>
            <a:r>
              <a:rPr lang="en-US" dirty="0" smtClean="0">
                <a:solidFill>
                  <a:schemeClr val="bg1"/>
                </a:solidFill>
              </a:rPr>
              <a:t>  </a:t>
            </a:r>
            <a:r>
              <a:rPr lang="en-US" b="1" dirty="0" smtClean="0">
                <a:solidFill>
                  <a:schemeClr val="bg1"/>
                </a:solidFill>
              </a:rPr>
              <a:t>-&gt;</a:t>
            </a:r>
            <a:r>
              <a:rPr lang="en-US" dirty="0" smtClean="0">
                <a:solidFill>
                  <a:schemeClr val="bg1"/>
                </a:solidFill>
              </a:rPr>
              <a:t> </a:t>
            </a:r>
            <a:r>
              <a:rPr lang="en-US" dirty="0" err="1" smtClean="0">
                <a:solidFill>
                  <a:schemeClr val="bg1"/>
                </a:solidFill>
              </a:rPr>
              <a:t>Printf.printf</a:t>
            </a:r>
            <a:r>
              <a:rPr lang="en-US" dirty="0" smtClean="0">
                <a:solidFill>
                  <a:schemeClr val="bg1"/>
                </a:solidFill>
              </a:rPr>
              <a:t> "sat\n"</a:t>
            </a:r>
          </a:p>
          <a:p>
            <a:r>
              <a:rPr lang="en-US" dirty="0" smtClean="0">
                <a:solidFill>
                  <a:schemeClr val="bg1"/>
                </a:solidFill>
              </a:rPr>
              <a:t> </a:t>
            </a:r>
            <a:r>
              <a:rPr lang="en-US" b="1" dirty="0" smtClean="0">
                <a:solidFill>
                  <a:schemeClr val="bg1"/>
                </a:solidFill>
              </a:rPr>
              <a:t> | </a:t>
            </a:r>
            <a:r>
              <a:rPr lang="en-US" dirty="0" err="1" smtClean="0">
                <a:solidFill>
                  <a:schemeClr val="bg1"/>
                </a:solidFill>
              </a:rPr>
              <a:t>LBool.Undef</a:t>
            </a:r>
            <a:r>
              <a:rPr lang="en-US" dirty="0" smtClean="0">
                <a:solidFill>
                  <a:schemeClr val="bg1"/>
                </a:solidFill>
              </a:rPr>
              <a:t> </a:t>
            </a:r>
            <a:r>
              <a:rPr lang="en-US" b="1" dirty="0" smtClean="0">
                <a:solidFill>
                  <a:schemeClr val="bg1"/>
                </a:solidFill>
              </a:rPr>
              <a:t>-&gt;</a:t>
            </a:r>
            <a:r>
              <a:rPr lang="en-US" dirty="0" smtClean="0">
                <a:solidFill>
                  <a:schemeClr val="bg1"/>
                </a:solidFill>
              </a:rPr>
              <a:t> </a:t>
            </a:r>
            <a:r>
              <a:rPr lang="en-US" dirty="0" err="1" smtClean="0">
                <a:solidFill>
                  <a:schemeClr val="bg1"/>
                </a:solidFill>
              </a:rPr>
              <a:t>Printf.printf</a:t>
            </a:r>
            <a:r>
              <a:rPr lang="en-US" dirty="0" smtClean="0">
                <a:solidFill>
                  <a:schemeClr val="bg1"/>
                </a:solidFill>
              </a:rPr>
              <a:t> "unknown\n"</a:t>
            </a:r>
          </a:p>
          <a:p>
            <a:r>
              <a:rPr lang="en-US" dirty="0" smtClean="0">
                <a:solidFill>
                  <a:schemeClr val="bg1"/>
                </a:solidFill>
              </a:rPr>
              <a:t> </a:t>
            </a:r>
            <a:r>
              <a:rPr lang="en-US" b="1" dirty="0" smtClean="0">
                <a:solidFill>
                  <a:schemeClr val="bg1"/>
                </a:solidFill>
              </a:rPr>
              <a:t> | </a:t>
            </a:r>
            <a:r>
              <a:rPr lang="en-US" dirty="0" smtClean="0">
                <a:solidFill>
                  <a:schemeClr val="bg1"/>
                </a:solidFill>
              </a:rPr>
              <a:t>_ -&gt; </a:t>
            </a:r>
            <a:r>
              <a:rPr lang="en-US" b="1" dirty="0" smtClean="0">
                <a:solidFill>
                  <a:schemeClr val="bg1"/>
                </a:solidFill>
              </a:rPr>
              <a:t>assert</a:t>
            </a:r>
            <a:r>
              <a:rPr lang="en-US" dirty="0" smtClean="0">
                <a:solidFill>
                  <a:schemeClr val="bg1"/>
                </a:solidFill>
              </a:rPr>
              <a:t> false);</a:t>
            </a:r>
            <a:br>
              <a:rPr lang="en-US" dirty="0" smtClean="0">
                <a:solidFill>
                  <a:schemeClr val="bg1"/>
                </a:solidFill>
              </a:rPr>
            </a:br>
            <a:r>
              <a:rPr lang="en-US" dirty="0" smtClean="0">
                <a:solidFill>
                  <a:schemeClr val="bg1"/>
                </a:solidFill>
              </a:rPr>
              <a:t>  z3.Pop(1ul)  </a:t>
            </a:r>
          </a:p>
        </p:txBody>
      </p:sp>
      <p:sp>
        <p:nvSpPr>
          <p:cNvPr id="9" name="TextBox 8"/>
          <p:cNvSpPr txBox="1"/>
          <p:nvPr/>
        </p:nvSpPr>
        <p:spPr>
          <a:xfrm>
            <a:off x="5740399" y="4453464"/>
            <a:ext cx="2641601" cy="1754326"/>
          </a:xfrm>
          <a:prstGeom prst="rect">
            <a:avLst/>
          </a:prstGeom>
          <a:noFill/>
        </p:spPr>
        <p:txBody>
          <a:bodyPr wrap="square" rtlCol="0">
            <a:spAutoFit/>
          </a:bodyPr>
          <a:lstStyle/>
          <a:p>
            <a:r>
              <a:rPr lang="en-US" dirty="0" smtClean="0">
                <a:solidFill>
                  <a:schemeClr val="bg1"/>
                </a:solidFill>
              </a:rPr>
              <a:t>Check a formula</a:t>
            </a:r>
          </a:p>
          <a:p>
            <a:endParaRPr lang="en-US" dirty="0" smtClean="0">
              <a:solidFill>
                <a:schemeClr val="bg1"/>
              </a:solidFill>
            </a:endParaRPr>
          </a:p>
          <a:p>
            <a:pPr>
              <a:buFontTx/>
              <a:buChar char="-"/>
            </a:pPr>
            <a:r>
              <a:rPr lang="en-US" b="1" dirty="0" smtClean="0">
                <a:solidFill>
                  <a:srgbClr val="9C42E6"/>
                </a:solidFill>
              </a:rPr>
              <a:t>Push</a:t>
            </a:r>
          </a:p>
          <a:p>
            <a:pPr>
              <a:buFontTx/>
              <a:buChar char="-"/>
            </a:pPr>
            <a:r>
              <a:rPr lang="en-US" b="1" dirty="0" err="1" smtClean="0">
                <a:solidFill>
                  <a:srgbClr val="9C42E6"/>
                </a:solidFill>
              </a:rPr>
              <a:t>AssertCnstr</a:t>
            </a:r>
            <a:endParaRPr lang="en-US" b="1" dirty="0" smtClean="0">
              <a:solidFill>
                <a:srgbClr val="9C42E6"/>
              </a:solidFill>
            </a:endParaRPr>
          </a:p>
          <a:p>
            <a:pPr>
              <a:buFontTx/>
              <a:buChar char="-"/>
            </a:pPr>
            <a:r>
              <a:rPr lang="en-US" b="1" dirty="0" smtClean="0">
                <a:solidFill>
                  <a:srgbClr val="9C42E6"/>
                </a:solidFill>
              </a:rPr>
              <a:t>Check</a:t>
            </a:r>
          </a:p>
          <a:p>
            <a:pPr>
              <a:buFontTx/>
              <a:buChar char="-"/>
            </a:pPr>
            <a:r>
              <a:rPr lang="en-US" b="1" dirty="0" smtClean="0">
                <a:solidFill>
                  <a:srgbClr val="9C42E6"/>
                </a:solidFill>
              </a:rPr>
              <a:t>Pop</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Using the Z3 (managed) API</a:t>
            </a:r>
            <a:endParaRPr lang="en-US" dirty="0"/>
          </a:p>
        </p:txBody>
      </p:sp>
      <p:sp>
        <p:nvSpPr>
          <p:cNvPr id="4" name="TextBox 3"/>
          <p:cNvSpPr txBox="1"/>
          <p:nvPr/>
        </p:nvSpPr>
        <p:spPr>
          <a:xfrm>
            <a:off x="696438" y="4569891"/>
            <a:ext cx="7894902" cy="646331"/>
          </a:xfrm>
          <a:prstGeom prst="rect">
            <a:avLst/>
          </a:prstGeom>
          <a:noFill/>
          <a:ln>
            <a:solidFill>
              <a:schemeClr val="bg1"/>
            </a:solidFill>
          </a:ln>
        </p:spPr>
        <p:txBody>
          <a:bodyPr wrap="square" rtlCol="0">
            <a:spAutoFit/>
          </a:bodyPr>
          <a:lstStyle/>
          <a:p>
            <a:r>
              <a:rPr lang="en-US" b="1" dirty="0" smtClean="0">
                <a:solidFill>
                  <a:schemeClr val="bg1"/>
                </a:solidFill>
              </a:rPr>
              <a:t>let</a:t>
            </a:r>
            <a:r>
              <a:rPr lang="en-US" dirty="0" smtClean="0">
                <a:solidFill>
                  <a:schemeClr val="bg1"/>
                </a:solidFill>
              </a:rPr>
              <a:t> fmla1 = ((x === f(f(f(f(f(f x))))) &amp;&amp; (x === f(f(f x)))) ==&gt; (x === (f x))</a:t>
            </a:r>
          </a:p>
          <a:p>
            <a:r>
              <a:rPr lang="en-US" b="1" dirty="0" smtClean="0">
                <a:solidFill>
                  <a:schemeClr val="bg1"/>
                </a:solidFill>
              </a:rPr>
              <a:t>do</a:t>
            </a:r>
            <a:r>
              <a:rPr lang="en-US" dirty="0" smtClean="0">
                <a:solidFill>
                  <a:schemeClr val="bg1"/>
                </a:solidFill>
              </a:rPr>
              <a:t>  check (</a:t>
            </a:r>
            <a:r>
              <a:rPr lang="en-US" dirty="0" err="1" smtClean="0">
                <a:solidFill>
                  <a:schemeClr val="bg1"/>
                </a:solidFill>
              </a:rPr>
              <a:t>neg</a:t>
            </a:r>
            <a:r>
              <a:rPr lang="en-US" dirty="0" smtClean="0">
                <a:solidFill>
                  <a:schemeClr val="bg1"/>
                </a:solidFill>
              </a:rPr>
              <a:t> fmla1)</a:t>
            </a:r>
          </a:p>
        </p:txBody>
      </p:sp>
      <p:sp>
        <p:nvSpPr>
          <p:cNvPr id="5" name="TextBox 4"/>
          <p:cNvSpPr txBox="1"/>
          <p:nvPr/>
        </p:nvSpPr>
        <p:spPr>
          <a:xfrm>
            <a:off x="696190" y="1666786"/>
            <a:ext cx="3632726" cy="2585323"/>
          </a:xfrm>
          <a:prstGeom prst="rect">
            <a:avLst/>
          </a:prstGeom>
          <a:noFill/>
          <a:ln>
            <a:solidFill>
              <a:schemeClr val="bg1"/>
            </a:solidFill>
          </a:ln>
        </p:spPr>
        <p:txBody>
          <a:bodyPr wrap="none" rtlCol="0">
            <a:spAutoFit/>
          </a:bodyPr>
          <a:lstStyle/>
          <a:p>
            <a:r>
              <a:rPr lang="en-US" b="1" dirty="0" smtClean="0">
                <a:solidFill>
                  <a:schemeClr val="bg1"/>
                </a:solidFill>
              </a:rPr>
              <a:t>let</a:t>
            </a:r>
            <a:r>
              <a:rPr lang="en-US" dirty="0" smtClean="0">
                <a:solidFill>
                  <a:schemeClr val="bg1"/>
                </a:solidFill>
              </a:rPr>
              <a:t> (===) x y   = z3.MkEq(</a:t>
            </a:r>
            <a:r>
              <a:rPr lang="en-US" dirty="0" err="1" smtClean="0">
                <a:solidFill>
                  <a:schemeClr val="bg1"/>
                </a:solidFill>
              </a:rPr>
              <a:t>x,y</a:t>
            </a:r>
            <a:r>
              <a:rPr lang="en-US" dirty="0" smtClean="0">
                <a:solidFill>
                  <a:schemeClr val="bg1"/>
                </a:solidFill>
              </a:rPr>
              <a:t>)</a:t>
            </a:r>
          </a:p>
          <a:p>
            <a:r>
              <a:rPr lang="en-US" b="1" dirty="0" smtClean="0">
                <a:solidFill>
                  <a:schemeClr val="bg1"/>
                </a:solidFill>
              </a:rPr>
              <a:t>let</a:t>
            </a:r>
            <a:r>
              <a:rPr lang="en-US" dirty="0" smtClean="0">
                <a:solidFill>
                  <a:schemeClr val="bg1"/>
                </a:solidFill>
              </a:rPr>
              <a:t> (==&gt;) x y   = z3.MkImplies(</a:t>
            </a:r>
            <a:r>
              <a:rPr lang="en-US" dirty="0" err="1" smtClean="0">
                <a:solidFill>
                  <a:schemeClr val="bg1"/>
                </a:solidFill>
              </a:rPr>
              <a:t>x,y</a:t>
            </a:r>
            <a:r>
              <a:rPr lang="en-US" dirty="0" smtClean="0">
                <a:solidFill>
                  <a:schemeClr val="bg1"/>
                </a:solidFill>
              </a:rPr>
              <a:t>)</a:t>
            </a:r>
          </a:p>
          <a:p>
            <a:r>
              <a:rPr lang="en-US" b="1" dirty="0" smtClean="0">
                <a:solidFill>
                  <a:schemeClr val="bg1"/>
                </a:solidFill>
              </a:rPr>
              <a:t>let</a:t>
            </a:r>
            <a:r>
              <a:rPr lang="en-US" dirty="0" smtClean="0">
                <a:solidFill>
                  <a:schemeClr val="bg1"/>
                </a:solidFill>
              </a:rPr>
              <a:t> (&amp;&amp;) x y     = z3.MkAnd(</a:t>
            </a:r>
            <a:r>
              <a:rPr lang="en-US" dirty="0" err="1" smtClean="0">
                <a:solidFill>
                  <a:schemeClr val="bg1"/>
                </a:solidFill>
              </a:rPr>
              <a:t>x,y</a:t>
            </a:r>
            <a:r>
              <a:rPr lang="en-US" dirty="0" smtClean="0">
                <a:solidFill>
                  <a:schemeClr val="bg1"/>
                </a:solidFill>
              </a:rPr>
              <a:t>)</a:t>
            </a:r>
          </a:p>
          <a:p>
            <a:r>
              <a:rPr lang="en-US" b="1" dirty="0" smtClean="0">
                <a:solidFill>
                  <a:schemeClr val="bg1"/>
                </a:solidFill>
              </a:rPr>
              <a:t>let</a:t>
            </a:r>
            <a:r>
              <a:rPr lang="en-US" dirty="0" smtClean="0">
                <a:solidFill>
                  <a:schemeClr val="bg1"/>
                </a:solidFill>
              </a:rPr>
              <a:t> </a:t>
            </a:r>
            <a:r>
              <a:rPr lang="en-US" dirty="0" err="1" smtClean="0">
                <a:solidFill>
                  <a:schemeClr val="bg1"/>
                </a:solidFill>
              </a:rPr>
              <a:t>neg</a:t>
            </a:r>
            <a:r>
              <a:rPr lang="en-US" dirty="0" smtClean="0">
                <a:solidFill>
                  <a:schemeClr val="bg1"/>
                </a:solidFill>
              </a:rPr>
              <a:t> x         = z3.MkNot(x)</a:t>
            </a:r>
          </a:p>
          <a:p>
            <a:endParaRPr lang="en-US" dirty="0" smtClean="0">
              <a:solidFill>
                <a:schemeClr val="bg1"/>
              </a:solidFill>
            </a:endParaRPr>
          </a:p>
          <a:p>
            <a:r>
              <a:rPr lang="en-US" b="1" dirty="0" smtClean="0">
                <a:solidFill>
                  <a:schemeClr val="bg1"/>
                </a:solidFill>
              </a:rPr>
              <a:t>let</a:t>
            </a:r>
            <a:r>
              <a:rPr lang="en-US" dirty="0" smtClean="0">
                <a:solidFill>
                  <a:schemeClr val="bg1"/>
                </a:solidFill>
              </a:rPr>
              <a:t> a        = z3.MkType(“a”)</a:t>
            </a:r>
          </a:p>
          <a:p>
            <a:r>
              <a:rPr lang="en-US" b="1" dirty="0" smtClean="0">
                <a:solidFill>
                  <a:schemeClr val="bg1"/>
                </a:solidFill>
              </a:rPr>
              <a:t>let</a:t>
            </a:r>
            <a:r>
              <a:rPr lang="en-US" dirty="0" smtClean="0">
                <a:solidFill>
                  <a:schemeClr val="bg1"/>
                </a:solidFill>
              </a:rPr>
              <a:t> </a:t>
            </a:r>
            <a:r>
              <a:rPr lang="en-US" dirty="0" err="1" smtClean="0">
                <a:solidFill>
                  <a:schemeClr val="bg1"/>
                </a:solidFill>
              </a:rPr>
              <a:t>f_decl</a:t>
            </a:r>
            <a:r>
              <a:rPr lang="en-US" dirty="0" smtClean="0">
                <a:solidFill>
                  <a:schemeClr val="bg1"/>
                </a:solidFill>
              </a:rPr>
              <a:t> = z3.MkFuncDecl("</a:t>
            </a:r>
            <a:r>
              <a:rPr lang="en-US" dirty="0" err="1" smtClean="0">
                <a:solidFill>
                  <a:schemeClr val="bg1"/>
                </a:solidFill>
              </a:rPr>
              <a:t>f",a,a</a:t>
            </a:r>
            <a:r>
              <a:rPr lang="en-US" dirty="0" smtClean="0">
                <a:solidFill>
                  <a:schemeClr val="bg1"/>
                </a:solidFill>
              </a:rPr>
              <a:t>)</a:t>
            </a:r>
          </a:p>
          <a:p>
            <a:r>
              <a:rPr lang="en-US" b="1" dirty="0" smtClean="0">
                <a:solidFill>
                  <a:schemeClr val="bg1"/>
                </a:solidFill>
              </a:rPr>
              <a:t>let</a:t>
            </a:r>
            <a:r>
              <a:rPr lang="en-US" dirty="0" smtClean="0">
                <a:solidFill>
                  <a:schemeClr val="bg1"/>
                </a:solidFill>
              </a:rPr>
              <a:t> x        = z3.MkConst(“</a:t>
            </a:r>
            <a:r>
              <a:rPr lang="en-US" dirty="0" err="1" smtClean="0">
                <a:solidFill>
                  <a:schemeClr val="bg1"/>
                </a:solidFill>
              </a:rPr>
              <a:t>x”,a</a:t>
            </a:r>
            <a:r>
              <a:rPr lang="en-US" dirty="0" smtClean="0">
                <a:solidFill>
                  <a:schemeClr val="bg1"/>
                </a:solidFill>
              </a:rPr>
              <a:t>)</a:t>
            </a:r>
          </a:p>
          <a:p>
            <a:r>
              <a:rPr lang="en-US" b="1" dirty="0" smtClean="0">
                <a:solidFill>
                  <a:schemeClr val="bg1"/>
                </a:solidFill>
              </a:rPr>
              <a:t>let</a:t>
            </a:r>
            <a:r>
              <a:rPr lang="en-US" dirty="0" smtClean="0">
                <a:solidFill>
                  <a:schemeClr val="bg1"/>
                </a:solidFill>
              </a:rPr>
              <a:t> f x      = z3.MkApp(</a:t>
            </a:r>
            <a:r>
              <a:rPr lang="en-US" dirty="0" err="1" smtClean="0">
                <a:solidFill>
                  <a:schemeClr val="bg1"/>
                </a:solidFill>
              </a:rPr>
              <a:t>f_decl,x</a:t>
            </a:r>
            <a:r>
              <a:rPr lang="en-US" dirty="0" smtClean="0">
                <a:solidFill>
                  <a:schemeClr val="bg1"/>
                </a:solidFill>
              </a:rPr>
              <a:t>)</a:t>
            </a:r>
          </a:p>
        </p:txBody>
      </p:sp>
      <p:sp>
        <p:nvSpPr>
          <p:cNvPr id="6" name="TextBox 5"/>
          <p:cNvSpPr txBox="1"/>
          <p:nvPr/>
        </p:nvSpPr>
        <p:spPr>
          <a:xfrm>
            <a:off x="5210256" y="2117535"/>
            <a:ext cx="2568332" cy="646331"/>
          </a:xfrm>
          <a:prstGeom prst="rect">
            <a:avLst/>
          </a:prstGeom>
          <a:noFill/>
        </p:spPr>
        <p:txBody>
          <a:bodyPr wrap="none" rtlCol="0">
            <a:spAutoFit/>
          </a:bodyPr>
          <a:lstStyle/>
          <a:p>
            <a:r>
              <a:rPr lang="en-US" dirty="0" smtClean="0">
                <a:solidFill>
                  <a:schemeClr val="bg1"/>
                </a:solidFill>
              </a:rPr>
              <a:t>Declaring z3 shortcuts, </a:t>
            </a:r>
            <a:br>
              <a:rPr lang="en-US" dirty="0" smtClean="0">
                <a:solidFill>
                  <a:schemeClr val="bg1"/>
                </a:solidFill>
              </a:rPr>
            </a:br>
            <a:r>
              <a:rPr lang="en-US" dirty="0" smtClean="0">
                <a:solidFill>
                  <a:schemeClr val="bg1"/>
                </a:solidFill>
              </a:rPr>
              <a:t>constants and functions</a:t>
            </a:r>
          </a:p>
        </p:txBody>
      </p:sp>
      <p:sp>
        <p:nvSpPr>
          <p:cNvPr id="7" name="TextBox 6"/>
          <p:cNvSpPr txBox="1"/>
          <p:nvPr/>
        </p:nvSpPr>
        <p:spPr>
          <a:xfrm>
            <a:off x="5646615" y="3750951"/>
            <a:ext cx="2052550" cy="369332"/>
          </a:xfrm>
          <a:prstGeom prst="rect">
            <a:avLst/>
          </a:prstGeom>
          <a:noFill/>
        </p:spPr>
        <p:txBody>
          <a:bodyPr wrap="none" rtlCol="0">
            <a:spAutoFit/>
          </a:bodyPr>
          <a:lstStyle/>
          <a:p>
            <a:r>
              <a:rPr lang="en-US" dirty="0" smtClean="0">
                <a:solidFill>
                  <a:schemeClr val="bg1"/>
                </a:solidFill>
              </a:rPr>
              <a:t>Proving a theorem</a:t>
            </a:r>
          </a:p>
        </p:txBody>
      </p:sp>
      <p:sp>
        <p:nvSpPr>
          <p:cNvPr id="8" name="TextBox 7"/>
          <p:cNvSpPr txBox="1"/>
          <p:nvPr/>
        </p:nvSpPr>
        <p:spPr>
          <a:xfrm>
            <a:off x="711199" y="5488338"/>
            <a:ext cx="7219797" cy="1200329"/>
          </a:xfrm>
          <a:prstGeom prst="rect">
            <a:avLst/>
          </a:prstGeom>
          <a:noFill/>
        </p:spPr>
        <p:txBody>
          <a:bodyPr wrap="none" rtlCol="0">
            <a:spAutoFit/>
          </a:bodyPr>
          <a:lstStyle/>
          <a:p>
            <a:r>
              <a:rPr lang="en-US" dirty="0" smtClean="0">
                <a:solidFill>
                  <a:schemeClr val="bg1"/>
                </a:solidFill>
              </a:rPr>
              <a:t>(benchmark </a:t>
            </a:r>
            <a:r>
              <a:rPr lang="en-US" dirty="0" err="1" smtClean="0">
                <a:solidFill>
                  <a:schemeClr val="bg1"/>
                </a:solidFill>
              </a:rPr>
              <a:t>euf</a:t>
            </a:r>
            <a:r>
              <a:rPr lang="en-US" dirty="0" smtClean="0">
                <a:solidFill>
                  <a:schemeClr val="bg1"/>
                </a:solidFill>
              </a:rPr>
              <a:t> </a:t>
            </a:r>
            <a:br>
              <a:rPr lang="en-US" dirty="0" smtClean="0">
                <a:solidFill>
                  <a:schemeClr val="bg1"/>
                </a:solidFill>
              </a:rPr>
            </a:br>
            <a:r>
              <a:rPr lang="en-US" dirty="0" smtClean="0">
                <a:solidFill>
                  <a:schemeClr val="bg1"/>
                </a:solidFill>
              </a:rPr>
              <a:t> :logic QF_UF</a:t>
            </a:r>
            <a:br>
              <a:rPr lang="en-US" dirty="0" smtClean="0">
                <a:solidFill>
                  <a:schemeClr val="bg1"/>
                </a:solidFill>
              </a:rPr>
            </a:br>
            <a:r>
              <a:rPr lang="en-US" dirty="0" smtClean="0">
                <a:solidFill>
                  <a:schemeClr val="bg1"/>
                </a:solidFill>
              </a:rPr>
              <a:t> :</a:t>
            </a:r>
            <a:r>
              <a:rPr lang="en-US" dirty="0" err="1" smtClean="0">
                <a:solidFill>
                  <a:schemeClr val="bg1"/>
                </a:solidFill>
              </a:rPr>
              <a:t>extrafuns</a:t>
            </a:r>
            <a:r>
              <a:rPr lang="en-US" dirty="0" smtClean="0">
                <a:solidFill>
                  <a:schemeClr val="bg1"/>
                </a:solidFill>
              </a:rPr>
              <a:t> ((f U </a:t>
            </a:r>
            <a:r>
              <a:rPr lang="en-US" dirty="0" err="1" smtClean="0">
                <a:solidFill>
                  <a:schemeClr val="bg1"/>
                </a:solidFill>
              </a:rPr>
              <a:t>U</a:t>
            </a:r>
            <a:r>
              <a:rPr lang="en-US" dirty="0" smtClean="0">
                <a:solidFill>
                  <a:schemeClr val="bg1"/>
                </a:solidFill>
              </a:rPr>
              <a:t>) (x U))</a:t>
            </a:r>
            <a:br>
              <a:rPr lang="en-US" dirty="0" smtClean="0">
                <a:solidFill>
                  <a:schemeClr val="bg1"/>
                </a:solidFill>
              </a:rPr>
            </a:br>
            <a:r>
              <a:rPr lang="en-US" dirty="0" smtClean="0">
                <a:solidFill>
                  <a:schemeClr val="bg1"/>
                </a:solidFill>
              </a:rPr>
              <a:t>:formula (not (implies (and (= x (f(f(f(f(f x)))))) (= x (f(f(f x))))) (= x (f x))))</a:t>
            </a:r>
          </a:p>
        </p:txBody>
      </p:sp>
      <p:sp>
        <p:nvSpPr>
          <p:cNvPr id="9" name="TextBox 8"/>
          <p:cNvSpPr txBox="1"/>
          <p:nvPr/>
        </p:nvSpPr>
        <p:spPr>
          <a:xfrm>
            <a:off x="5988322" y="5549418"/>
            <a:ext cx="1478482" cy="369332"/>
          </a:xfrm>
          <a:prstGeom prst="rect">
            <a:avLst/>
          </a:prstGeom>
          <a:noFill/>
        </p:spPr>
        <p:txBody>
          <a:bodyPr wrap="square" rtlCol="0">
            <a:spAutoFit/>
          </a:bodyPr>
          <a:lstStyle/>
          <a:p>
            <a:r>
              <a:rPr lang="en-US" dirty="0" smtClean="0">
                <a:solidFill>
                  <a:schemeClr val="bg1"/>
                </a:solidFill>
              </a:rPr>
              <a:t>compared to</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Enumerating models</a:t>
            </a:r>
            <a:endParaRPr lang="en-US" dirty="0"/>
          </a:p>
        </p:txBody>
      </p:sp>
      <p:sp>
        <p:nvSpPr>
          <p:cNvPr id="3" name="Content Placeholder 2"/>
          <p:cNvSpPr>
            <a:spLocks noGrp="1"/>
          </p:cNvSpPr>
          <p:nvPr>
            <p:ph idx="1"/>
          </p:nvPr>
        </p:nvSpPr>
        <p:spPr>
          <a:xfrm>
            <a:off x="381000" y="1412875"/>
            <a:ext cx="8382000" cy="4893647"/>
          </a:xfrm>
        </p:spPr>
        <p:txBody>
          <a:bodyPr/>
          <a:lstStyle/>
          <a:p>
            <a:pPr lvl="1">
              <a:buNone/>
            </a:pPr>
            <a:endParaRPr lang="en-US" dirty="0" smtClean="0"/>
          </a:p>
          <a:p>
            <a:pPr lvl="1">
              <a:buNone/>
            </a:pPr>
            <a:endParaRPr lang="en-US" dirty="0" smtClean="0"/>
          </a:p>
          <a:p>
            <a:pPr lvl="1">
              <a:buNone/>
            </a:pPr>
            <a:r>
              <a:rPr lang="en-US" dirty="0" smtClean="0"/>
              <a:t>We want to find models for</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r>
              <a:rPr lang="en-US" dirty="0" smtClean="0"/>
              <a:t>But we only care about different  </a:t>
            </a:r>
          </a:p>
          <a:p>
            <a:pPr lvl="1">
              <a:buNone/>
            </a:pPr>
            <a:r>
              <a:rPr lang="en-US" dirty="0" smtClean="0"/>
              <a:t>	</a:t>
            </a:r>
            <a:br>
              <a:rPr lang="en-US" dirty="0" smtClean="0"/>
            </a:br>
            <a:r>
              <a:rPr lang="en-US" dirty="0" smtClean="0"/>
              <a:t>     	</a:t>
            </a:r>
          </a:p>
        </p:txBody>
      </p:sp>
      <p:graphicFrame>
        <p:nvGraphicFramePr>
          <p:cNvPr id="4" name="Object 3"/>
          <p:cNvGraphicFramePr>
            <a:graphicFrameLocks noChangeAspect="1"/>
          </p:cNvGraphicFramePr>
          <p:nvPr/>
        </p:nvGraphicFramePr>
        <p:xfrm>
          <a:off x="1577975" y="3160713"/>
          <a:ext cx="5349875" cy="1119187"/>
        </p:xfrm>
        <a:graphic>
          <a:graphicData uri="http://schemas.openxmlformats.org/presentationml/2006/ole">
            <p:oleObj spid="_x0000_s71682" name="Equation" r:id="rId3" imgW="2184120" imgH="457200" progId="Equation.DSMT4">
              <p:embed/>
            </p:oleObj>
          </a:graphicData>
        </a:graphic>
      </p:graphicFrame>
      <p:graphicFrame>
        <p:nvGraphicFramePr>
          <p:cNvPr id="71683" name="Object 3"/>
          <p:cNvGraphicFramePr>
            <a:graphicFrameLocks noChangeAspect="1"/>
          </p:cNvGraphicFramePr>
          <p:nvPr/>
        </p:nvGraphicFramePr>
        <p:xfrm>
          <a:off x="6376221" y="4879417"/>
          <a:ext cx="279400" cy="560388"/>
        </p:xfrm>
        <a:graphic>
          <a:graphicData uri="http://schemas.openxmlformats.org/presentationml/2006/ole">
            <p:oleObj spid="_x0000_s71683" name="Equation" r:id="rId4" imgW="114120" imgH="228600" progId="Equation.DSMT4">
              <p:embed/>
            </p:oleObj>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Enumerating models</a:t>
            </a:r>
            <a:endParaRPr lang="en-US" dirty="0"/>
          </a:p>
        </p:txBody>
      </p:sp>
      <p:sp>
        <p:nvSpPr>
          <p:cNvPr id="3" name="Content Placeholder 2"/>
          <p:cNvSpPr>
            <a:spLocks noGrp="1"/>
          </p:cNvSpPr>
          <p:nvPr>
            <p:ph idx="1"/>
          </p:nvPr>
        </p:nvSpPr>
        <p:spPr>
          <a:xfrm>
            <a:off x="381000" y="1412875"/>
            <a:ext cx="8382000" cy="3919535"/>
          </a:xfrm>
        </p:spPr>
        <p:txBody>
          <a:bodyPr/>
          <a:lstStyle/>
          <a:p>
            <a:r>
              <a:rPr lang="en-US" dirty="0" smtClean="0"/>
              <a:t>Representing the problem</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r>
              <a:rPr lang="en-US" dirty="0" smtClean="0"/>
              <a:t>	</a:t>
            </a:r>
            <a:br>
              <a:rPr lang="en-US" dirty="0" smtClean="0"/>
            </a:br>
            <a:r>
              <a:rPr lang="en-US" dirty="0" smtClean="0"/>
              <a:t>     	</a:t>
            </a:r>
          </a:p>
        </p:txBody>
      </p:sp>
      <p:graphicFrame>
        <p:nvGraphicFramePr>
          <p:cNvPr id="4" name="Object 3"/>
          <p:cNvGraphicFramePr>
            <a:graphicFrameLocks noChangeAspect="1"/>
          </p:cNvGraphicFramePr>
          <p:nvPr/>
        </p:nvGraphicFramePr>
        <p:xfrm>
          <a:off x="730564" y="2292368"/>
          <a:ext cx="2301875" cy="2797175"/>
        </p:xfrm>
        <a:graphic>
          <a:graphicData uri="http://schemas.openxmlformats.org/presentationml/2006/ole">
            <p:oleObj spid="_x0000_s72706" name="Equation" r:id="rId3" imgW="939600" imgH="1143000" progId="Equation.DSMT4">
              <p:embed/>
            </p:oleObj>
          </a:graphicData>
        </a:graphic>
      </p:graphicFrame>
      <p:sp>
        <p:nvSpPr>
          <p:cNvPr id="6" name="TextBox 5"/>
          <p:cNvSpPr txBox="1"/>
          <p:nvPr/>
        </p:nvSpPr>
        <p:spPr>
          <a:xfrm>
            <a:off x="3426478" y="1899138"/>
            <a:ext cx="5657222" cy="4154984"/>
          </a:xfrm>
          <a:prstGeom prst="rect">
            <a:avLst/>
          </a:prstGeom>
          <a:noFill/>
        </p:spPr>
        <p:txBody>
          <a:bodyPr wrap="square" rtlCol="0">
            <a:spAutoFit/>
          </a:bodyPr>
          <a:lstStyle/>
          <a:p>
            <a:r>
              <a:rPr lang="en-US" sz="1600" dirty="0" smtClean="0">
                <a:solidFill>
                  <a:schemeClr val="bg1"/>
                </a:solidFill>
              </a:rPr>
              <a:t>void Test() {</a:t>
            </a:r>
          </a:p>
          <a:p>
            <a:r>
              <a:rPr lang="en-US" sz="1600" dirty="0" smtClean="0">
                <a:solidFill>
                  <a:schemeClr val="bg1"/>
                </a:solidFill>
              </a:rPr>
              <a:t>      </a:t>
            </a:r>
            <a:r>
              <a:rPr lang="en-US" sz="1600" dirty="0" err="1" smtClean="0">
                <a:solidFill>
                  <a:schemeClr val="bg1"/>
                </a:solidFill>
              </a:rPr>
              <a:t>Config</a:t>
            </a:r>
            <a:r>
              <a:rPr lang="en-US" sz="1600" dirty="0" smtClean="0">
                <a:solidFill>
                  <a:schemeClr val="bg1"/>
                </a:solidFill>
              </a:rPr>
              <a:t> par = new </a:t>
            </a:r>
            <a:r>
              <a:rPr lang="en-US" sz="1600" dirty="0" err="1" smtClean="0">
                <a:solidFill>
                  <a:schemeClr val="bg1"/>
                </a:solidFill>
              </a:rPr>
              <a:t>Config</a:t>
            </a:r>
            <a:r>
              <a:rPr lang="en-US" sz="1600" dirty="0" smtClean="0">
                <a:solidFill>
                  <a:schemeClr val="bg1"/>
                </a:solidFill>
              </a:rPr>
              <a:t>();</a:t>
            </a:r>
          </a:p>
          <a:p>
            <a:r>
              <a:rPr lang="en-US" sz="1600" dirty="0" smtClean="0">
                <a:solidFill>
                  <a:schemeClr val="bg1"/>
                </a:solidFill>
              </a:rPr>
              <a:t>      </a:t>
            </a:r>
            <a:r>
              <a:rPr lang="en-US" sz="1600" dirty="0" err="1" smtClean="0">
                <a:solidFill>
                  <a:schemeClr val="bg1"/>
                </a:solidFill>
              </a:rPr>
              <a:t>par.SetParamValue</a:t>
            </a:r>
            <a:r>
              <a:rPr lang="en-US" sz="1600" dirty="0" smtClean="0">
                <a:solidFill>
                  <a:schemeClr val="bg1"/>
                </a:solidFill>
              </a:rPr>
              <a:t>("MODEL", "true");</a:t>
            </a:r>
          </a:p>
          <a:p>
            <a:r>
              <a:rPr lang="en-US" sz="1600" dirty="0" smtClean="0">
                <a:solidFill>
                  <a:schemeClr val="bg1"/>
                </a:solidFill>
              </a:rPr>
              <a:t>      z3 = new </a:t>
            </a:r>
            <a:r>
              <a:rPr lang="en-US" sz="1600" dirty="0" err="1" smtClean="0">
                <a:solidFill>
                  <a:schemeClr val="bg1"/>
                </a:solidFill>
              </a:rPr>
              <a:t>TypeSafeContext</a:t>
            </a:r>
            <a:r>
              <a:rPr lang="en-US" sz="1600" dirty="0" smtClean="0">
                <a:solidFill>
                  <a:schemeClr val="bg1"/>
                </a:solidFill>
              </a:rPr>
              <a:t>(par);      </a:t>
            </a:r>
          </a:p>
          <a:p>
            <a:r>
              <a:rPr lang="en-US" sz="1600" dirty="0" smtClean="0">
                <a:solidFill>
                  <a:schemeClr val="bg1"/>
                </a:solidFill>
              </a:rPr>
              <a:t>      </a:t>
            </a:r>
            <a:r>
              <a:rPr lang="en-US" sz="1600" dirty="0" err="1" smtClean="0">
                <a:solidFill>
                  <a:schemeClr val="bg1"/>
                </a:solidFill>
              </a:rPr>
              <a:t>intT</a:t>
            </a:r>
            <a:r>
              <a:rPr lang="en-US" sz="1600" dirty="0" smtClean="0">
                <a:solidFill>
                  <a:schemeClr val="bg1"/>
                </a:solidFill>
              </a:rPr>
              <a:t> = z3.MkIntType();</a:t>
            </a:r>
          </a:p>
          <a:p>
            <a:r>
              <a:rPr lang="en-US" sz="1600" dirty="0" smtClean="0">
                <a:solidFill>
                  <a:schemeClr val="bg1"/>
                </a:solidFill>
              </a:rPr>
              <a:t>      i1 = z3.MkConst("i1", </a:t>
            </a:r>
            <a:r>
              <a:rPr lang="en-US" sz="1600" dirty="0" err="1" smtClean="0">
                <a:solidFill>
                  <a:schemeClr val="bg1"/>
                </a:solidFill>
              </a:rPr>
              <a:t>intT</a:t>
            </a:r>
            <a:r>
              <a:rPr lang="en-US" sz="1600" dirty="0" smtClean="0">
                <a:solidFill>
                  <a:schemeClr val="bg1"/>
                </a:solidFill>
              </a:rPr>
              <a:t>);   i2 = z3.MkConst("i2", </a:t>
            </a:r>
            <a:r>
              <a:rPr lang="en-US" sz="1600" dirty="0" err="1" smtClean="0">
                <a:solidFill>
                  <a:schemeClr val="bg1"/>
                </a:solidFill>
              </a:rPr>
              <a:t>intT</a:t>
            </a:r>
            <a:r>
              <a:rPr lang="en-US" sz="1600" dirty="0" smtClean="0">
                <a:solidFill>
                  <a:schemeClr val="bg1"/>
                </a:solidFill>
              </a:rPr>
              <a:t>);</a:t>
            </a:r>
          </a:p>
          <a:p>
            <a:r>
              <a:rPr lang="en-US" sz="1600" dirty="0" smtClean="0">
                <a:solidFill>
                  <a:schemeClr val="bg1"/>
                </a:solidFill>
              </a:rPr>
              <a:t>      i3 = z3.MkConst("i3", </a:t>
            </a:r>
            <a:r>
              <a:rPr lang="en-US" sz="1600" dirty="0" err="1" smtClean="0">
                <a:solidFill>
                  <a:schemeClr val="bg1"/>
                </a:solidFill>
              </a:rPr>
              <a:t>intT</a:t>
            </a:r>
            <a:r>
              <a:rPr lang="en-US" sz="1600" dirty="0" smtClean="0">
                <a:solidFill>
                  <a:schemeClr val="bg1"/>
                </a:solidFill>
              </a:rPr>
              <a:t>);</a:t>
            </a:r>
          </a:p>
          <a:p>
            <a:endParaRPr lang="en-US" sz="1600" dirty="0" smtClean="0">
              <a:solidFill>
                <a:schemeClr val="bg1"/>
              </a:solidFill>
            </a:endParaRPr>
          </a:p>
          <a:p>
            <a:r>
              <a:rPr lang="en-US" sz="1600" dirty="0" smtClean="0">
                <a:solidFill>
                  <a:schemeClr val="bg1"/>
                </a:solidFill>
              </a:rPr>
              <a:t>      z3.AssertCnstr(Num(2) &lt; i1 &amp; i1 &lt;= Num(5));</a:t>
            </a:r>
          </a:p>
          <a:p>
            <a:r>
              <a:rPr lang="en-US" sz="1600" dirty="0" smtClean="0">
                <a:solidFill>
                  <a:schemeClr val="bg1"/>
                </a:solidFill>
              </a:rPr>
              <a:t>      z3.AssertCnstr(Num(1) &lt; i2 &amp; i2 &lt;= Num(7));</a:t>
            </a:r>
          </a:p>
          <a:p>
            <a:r>
              <a:rPr lang="en-US" sz="1600" dirty="0" smtClean="0">
                <a:solidFill>
                  <a:schemeClr val="bg1"/>
                </a:solidFill>
              </a:rPr>
              <a:t>      z3.AssertCnstr(Num(-1) &lt; i3 &amp; i3 &lt;= Num(17));</a:t>
            </a:r>
          </a:p>
          <a:p>
            <a:r>
              <a:rPr lang="en-US" sz="1600" dirty="0" smtClean="0">
                <a:solidFill>
                  <a:schemeClr val="bg1"/>
                </a:solidFill>
              </a:rPr>
              <a:t>      z3.AssertCnstr(Num(0) &lt;= i1 + i2 + i3 &amp; </a:t>
            </a:r>
            <a:r>
              <a:rPr lang="en-US" sz="1600" dirty="0" err="1" smtClean="0">
                <a:solidFill>
                  <a:schemeClr val="bg1"/>
                </a:solidFill>
              </a:rPr>
              <a:t>Eq</a:t>
            </a:r>
            <a:r>
              <a:rPr lang="en-US" sz="1600" dirty="0" smtClean="0">
                <a:solidFill>
                  <a:schemeClr val="bg1"/>
                </a:solidFill>
              </a:rPr>
              <a:t>(i2 + i3, i1));</a:t>
            </a:r>
          </a:p>
          <a:p>
            <a:r>
              <a:rPr lang="en-US" sz="1600" dirty="0" smtClean="0">
                <a:solidFill>
                  <a:schemeClr val="bg1"/>
                </a:solidFill>
              </a:rPr>
              <a:t>      </a:t>
            </a:r>
            <a:r>
              <a:rPr lang="en-US" sz="1600" b="1" dirty="0" smtClean="0">
                <a:solidFill>
                  <a:srgbClr val="C00000"/>
                </a:solidFill>
              </a:rPr>
              <a:t>Enumerate</a:t>
            </a:r>
            <a:r>
              <a:rPr lang="en-US" sz="1600" dirty="0" smtClean="0">
                <a:solidFill>
                  <a:schemeClr val="bg1"/>
                </a:solidFill>
              </a:rPr>
              <a:t>();</a:t>
            </a:r>
          </a:p>
          <a:p>
            <a:r>
              <a:rPr lang="en-US" sz="1600" dirty="0" smtClean="0">
                <a:solidFill>
                  <a:schemeClr val="bg1"/>
                </a:solidFill>
              </a:rPr>
              <a:t>      </a:t>
            </a:r>
            <a:r>
              <a:rPr lang="en-US" sz="1600" dirty="0" err="1" smtClean="0">
                <a:solidFill>
                  <a:schemeClr val="bg1"/>
                </a:solidFill>
              </a:rPr>
              <a:t>par.Dispose</a:t>
            </a:r>
            <a:r>
              <a:rPr lang="en-US" sz="1600" dirty="0" smtClean="0">
                <a:solidFill>
                  <a:schemeClr val="bg1"/>
                </a:solidFill>
              </a:rPr>
              <a:t>();</a:t>
            </a:r>
          </a:p>
          <a:p>
            <a:r>
              <a:rPr lang="en-US" sz="1600" dirty="0" smtClean="0">
                <a:solidFill>
                  <a:schemeClr val="bg1"/>
                </a:solidFill>
              </a:rPr>
              <a:t>      z3.Dispose();</a:t>
            </a:r>
          </a:p>
          <a:p>
            <a:r>
              <a:rPr lang="en-US" sz="1600" dirty="0" smtClean="0">
                <a:solidFill>
                  <a:schemeClr val="bg1"/>
                </a:solidFill>
              </a:rPr>
              <a:t>    }</a:t>
            </a:r>
          </a:p>
        </p:txBody>
      </p:sp>
      <p:sp>
        <p:nvSpPr>
          <p:cNvPr id="7" name="Right Arrow 6"/>
          <p:cNvSpPr/>
          <p:nvPr/>
        </p:nvSpPr>
        <p:spPr bwMode="auto">
          <a:xfrm>
            <a:off x="2924069" y="3486777"/>
            <a:ext cx="643095" cy="432079"/>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Enumerating models</a:t>
            </a:r>
            <a:endParaRPr lang="en-US" dirty="0"/>
          </a:p>
        </p:txBody>
      </p:sp>
      <p:sp>
        <p:nvSpPr>
          <p:cNvPr id="3" name="Content Placeholder 2"/>
          <p:cNvSpPr>
            <a:spLocks noGrp="1"/>
          </p:cNvSpPr>
          <p:nvPr>
            <p:ph idx="1"/>
          </p:nvPr>
        </p:nvSpPr>
        <p:spPr>
          <a:xfrm>
            <a:off x="0" y="1432971"/>
            <a:ext cx="8382000" cy="3370153"/>
          </a:xfrm>
        </p:spPr>
        <p:txBody>
          <a:bodyPr/>
          <a:lstStyle/>
          <a:p>
            <a:pPr lvl="1">
              <a:buNone/>
            </a:pPr>
            <a:endParaRPr lang="en-US" dirty="0" smtClean="0"/>
          </a:p>
          <a:p>
            <a:pPr lvl="1">
              <a:buNone/>
            </a:pPr>
            <a:r>
              <a:rPr lang="en-US" dirty="0" smtClean="0"/>
              <a:t>Enumeration:</a:t>
            </a:r>
          </a:p>
          <a:p>
            <a:pPr lvl="1">
              <a:buNone/>
            </a:pPr>
            <a:endParaRPr lang="en-US" dirty="0" smtClean="0"/>
          </a:p>
          <a:p>
            <a:pPr lvl="1">
              <a:buNone/>
            </a:pPr>
            <a:endParaRPr lang="en-US" dirty="0" smtClean="0"/>
          </a:p>
          <a:p>
            <a:pPr lvl="1">
              <a:buNone/>
            </a:pPr>
            <a:endParaRPr lang="en-US" dirty="0" smtClean="0"/>
          </a:p>
          <a:p>
            <a:pPr lvl="1">
              <a:buNone/>
            </a:pPr>
            <a:r>
              <a:rPr lang="en-US" dirty="0" smtClean="0"/>
              <a:t>	</a:t>
            </a:r>
            <a:br>
              <a:rPr lang="en-US" dirty="0" smtClean="0"/>
            </a:br>
            <a:r>
              <a:rPr lang="en-US" dirty="0" smtClean="0"/>
              <a:t>     	</a:t>
            </a:r>
          </a:p>
        </p:txBody>
      </p:sp>
      <p:sp>
        <p:nvSpPr>
          <p:cNvPr id="6" name="TextBox 5"/>
          <p:cNvSpPr txBox="1"/>
          <p:nvPr/>
        </p:nvSpPr>
        <p:spPr>
          <a:xfrm>
            <a:off x="422030" y="2572379"/>
            <a:ext cx="6963507" cy="3139321"/>
          </a:xfrm>
          <a:prstGeom prst="rect">
            <a:avLst/>
          </a:prstGeom>
          <a:noFill/>
        </p:spPr>
        <p:txBody>
          <a:bodyPr wrap="square" rtlCol="0">
            <a:spAutoFit/>
          </a:bodyPr>
          <a:lstStyle/>
          <a:p>
            <a:r>
              <a:rPr lang="en-US" b="1" dirty="0" smtClean="0">
                <a:solidFill>
                  <a:schemeClr val="bg1"/>
                </a:solidFill>
              </a:rPr>
              <a:t>void</a:t>
            </a:r>
            <a:r>
              <a:rPr lang="en-US" dirty="0" smtClean="0">
                <a:solidFill>
                  <a:schemeClr val="bg1"/>
                </a:solidFill>
              </a:rPr>
              <a:t> </a:t>
            </a:r>
            <a:r>
              <a:rPr lang="en-US" b="1" dirty="0" smtClean="0">
                <a:solidFill>
                  <a:srgbClr val="C00000"/>
                </a:solidFill>
              </a:rPr>
              <a:t>Enumerate</a:t>
            </a:r>
            <a:r>
              <a:rPr lang="en-US" dirty="0" smtClean="0">
                <a:solidFill>
                  <a:schemeClr val="bg1"/>
                </a:solidFill>
              </a:rPr>
              <a:t>() {</a:t>
            </a:r>
          </a:p>
          <a:p>
            <a:r>
              <a:rPr lang="en-US" dirty="0" smtClean="0">
                <a:solidFill>
                  <a:schemeClr val="bg1"/>
                </a:solidFill>
              </a:rPr>
              <a:t>      </a:t>
            </a:r>
            <a:r>
              <a:rPr lang="en-US" dirty="0" err="1" smtClean="0">
                <a:solidFill>
                  <a:schemeClr val="bg1"/>
                </a:solidFill>
              </a:rPr>
              <a:t>TypeSafeModel</a:t>
            </a:r>
            <a:r>
              <a:rPr lang="en-US" dirty="0" smtClean="0">
                <a:solidFill>
                  <a:schemeClr val="bg1"/>
                </a:solidFill>
              </a:rPr>
              <a:t> model = null;</a:t>
            </a:r>
          </a:p>
          <a:p>
            <a:r>
              <a:rPr lang="en-US" dirty="0" smtClean="0">
                <a:solidFill>
                  <a:schemeClr val="bg1"/>
                </a:solidFill>
              </a:rPr>
              <a:t>      </a:t>
            </a:r>
            <a:r>
              <a:rPr lang="en-US" b="1" dirty="0" smtClean="0">
                <a:solidFill>
                  <a:schemeClr val="bg1"/>
                </a:solidFill>
              </a:rPr>
              <a:t>while</a:t>
            </a:r>
            <a:r>
              <a:rPr lang="en-US" dirty="0" smtClean="0">
                <a:solidFill>
                  <a:schemeClr val="bg1"/>
                </a:solidFill>
              </a:rPr>
              <a:t> (</a:t>
            </a:r>
            <a:r>
              <a:rPr lang="en-US" dirty="0" err="1" smtClean="0">
                <a:solidFill>
                  <a:schemeClr val="bg1"/>
                </a:solidFill>
              </a:rPr>
              <a:t>LBool.True</a:t>
            </a:r>
            <a:r>
              <a:rPr lang="en-US" dirty="0" smtClean="0">
                <a:solidFill>
                  <a:schemeClr val="bg1"/>
                </a:solidFill>
              </a:rPr>
              <a:t> == z3.CheckAndGetModel(ref model)) {</a:t>
            </a:r>
          </a:p>
          <a:p>
            <a:r>
              <a:rPr lang="en-US" dirty="0" smtClean="0">
                <a:solidFill>
                  <a:schemeClr val="bg1"/>
                </a:solidFill>
              </a:rPr>
              <a:t>	</a:t>
            </a:r>
            <a:r>
              <a:rPr lang="en-US" dirty="0" err="1" smtClean="0">
                <a:solidFill>
                  <a:schemeClr val="bg1"/>
                </a:solidFill>
              </a:rPr>
              <a:t>model.Display</a:t>
            </a:r>
            <a:r>
              <a:rPr lang="en-US" dirty="0" smtClean="0">
                <a:solidFill>
                  <a:schemeClr val="bg1"/>
                </a:solidFill>
              </a:rPr>
              <a:t>(</a:t>
            </a:r>
            <a:r>
              <a:rPr lang="en-US" dirty="0" err="1" smtClean="0">
                <a:solidFill>
                  <a:schemeClr val="bg1"/>
                </a:solidFill>
              </a:rPr>
              <a:t>Console.Out</a:t>
            </a:r>
            <a:r>
              <a:rPr lang="en-US" dirty="0" smtClean="0">
                <a:solidFill>
                  <a:schemeClr val="bg1"/>
                </a:solidFill>
              </a:rPr>
              <a:t>);</a:t>
            </a:r>
          </a:p>
          <a:p>
            <a:r>
              <a:rPr lang="en-US" dirty="0" smtClean="0">
                <a:solidFill>
                  <a:schemeClr val="bg1"/>
                </a:solidFill>
              </a:rPr>
              <a:t>	</a:t>
            </a:r>
            <a:r>
              <a:rPr lang="en-US" b="1" dirty="0" err="1" smtClean="0">
                <a:solidFill>
                  <a:schemeClr val="bg1"/>
                </a:solidFill>
              </a:rPr>
              <a:t>int</a:t>
            </a:r>
            <a:r>
              <a:rPr lang="en-US" dirty="0" smtClean="0">
                <a:solidFill>
                  <a:schemeClr val="bg1"/>
                </a:solidFill>
              </a:rPr>
              <a:t> v1 = </a:t>
            </a:r>
            <a:r>
              <a:rPr lang="en-US" dirty="0" err="1" smtClean="0">
                <a:solidFill>
                  <a:schemeClr val="bg1"/>
                </a:solidFill>
              </a:rPr>
              <a:t>model.GetNumeralValueInt</a:t>
            </a:r>
            <a:r>
              <a:rPr lang="en-US" dirty="0" smtClean="0">
                <a:solidFill>
                  <a:schemeClr val="bg1"/>
                </a:solidFill>
              </a:rPr>
              <a:t>(</a:t>
            </a:r>
            <a:r>
              <a:rPr lang="en-US" dirty="0" err="1" smtClean="0">
                <a:solidFill>
                  <a:schemeClr val="bg1"/>
                </a:solidFill>
              </a:rPr>
              <a:t>model.Eval</a:t>
            </a:r>
            <a:r>
              <a:rPr lang="en-US" dirty="0" smtClean="0">
                <a:solidFill>
                  <a:schemeClr val="bg1"/>
                </a:solidFill>
              </a:rPr>
              <a:t>(i1));</a:t>
            </a:r>
          </a:p>
          <a:p>
            <a:r>
              <a:rPr lang="en-US" dirty="0" smtClean="0">
                <a:solidFill>
                  <a:schemeClr val="bg1"/>
                </a:solidFill>
              </a:rPr>
              <a:t>	</a:t>
            </a:r>
            <a:r>
              <a:rPr lang="en-US" dirty="0" err="1" smtClean="0">
                <a:solidFill>
                  <a:schemeClr val="bg1"/>
                </a:solidFill>
              </a:rPr>
              <a:t>TermAst</a:t>
            </a:r>
            <a:r>
              <a:rPr lang="en-US" dirty="0" smtClean="0">
                <a:solidFill>
                  <a:schemeClr val="bg1"/>
                </a:solidFill>
              </a:rPr>
              <a:t> block = </a:t>
            </a:r>
            <a:r>
              <a:rPr lang="en-US" dirty="0" err="1" smtClean="0">
                <a:solidFill>
                  <a:schemeClr val="bg1"/>
                </a:solidFill>
              </a:rPr>
              <a:t>Eq</a:t>
            </a:r>
            <a:r>
              <a:rPr lang="en-US" dirty="0" smtClean="0">
                <a:solidFill>
                  <a:schemeClr val="bg1"/>
                </a:solidFill>
              </a:rPr>
              <a:t>(Num(v1),i1);</a:t>
            </a:r>
          </a:p>
          <a:p>
            <a:r>
              <a:rPr lang="en-US" dirty="0" smtClean="0">
                <a:solidFill>
                  <a:schemeClr val="bg1"/>
                </a:solidFill>
              </a:rPr>
              <a:t>	</a:t>
            </a:r>
            <a:r>
              <a:rPr lang="en-US" dirty="0" err="1" smtClean="0">
                <a:solidFill>
                  <a:schemeClr val="bg1"/>
                </a:solidFill>
              </a:rPr>
              <a:t>Console.WriteLine</a:t>
            </a:r>
            <a:r>
              <a:rPr lang="en-US" dirty="0" smtClean="0">
                <a:solidFill>
                  <a:schemeClr val="bg1"/>
                </a:solidFill>
              </a:rPr>
              <a:t>("Block {0}", block);</a:t>
            </a:r>
          </a:p>
          <a:p>
            <a:r>
              <a:rPr lang="en-US" dirty="0" smtClean="0">
                <a:solidFill>
                  <a:schemeClr val="bg1"/>
                </a:solidFill>
              </a:rPr>
              <a:t>	z3.AssertCnstr(!block); </a:t>
            </a:r>
          </a:p>
          <a:p>
            <a:r>
              <a:rPr lang="en-US" dirty="0" smtClean="0">
                <a:solidFill>
                  <a:schemeClr val="bg1"/>
                </a:solidFill>
              </a:rPr>
              <a:t>	</a:t>
            </a:r>
            <a:r>
              <a:rPr lang="en-US" dirty="0" err="1" smtClean="0">
                <a:solidFill>
                  <a:schemeClr val="bg1"/>
                </a:solidFill>
              </a:rPr>
              <a:t>model.Dispose</a:t>
            </a:r>
            <a:r>
              <a:rPr lang="en-US" dirty="0" smtClean="0">
                <a:solidFill>
                  <a:schemeClr val="bg1"/>
                </a:solidFill>
              </a:rPr>
              <a:t>(); 	      </a:t>
            </a:r>
          </a:p>
          <a:p>
            <a:r>
              <a:rPr lang="en-US" dirty="0" smtClean="0">
                <a:solidFill>
                  <a:schemeClr val="bg1"/>
                </a:solidFill>
              </a:rPr>
              <a:t>       }</a:t>
            </a:r>
          </a:p>
          <a:p>
            <a:r>
              <a:rPr lang="en-US" dirty="0" smtClean="0">
                <a:solidFill>
                  <a:schemeClr val="bg1"/>
                </a:solidFill>
              </a:rPr>
              <a:t>}</a:t>
            </a:r>
          </a:p>
        </p:txBody>
      </p:sp>
      <p:pic>
        <p:nvPicPr>
          <p:cNvPr id="8" name="Picture 2"/>
          <p:cNvPicPr>
            <a:picLocks noChangeAspect="1" noChangeArrowheads="1"/>
          </p:cNvPicPr>
          <p:nvPr/>
        </p:nvPicPr>
        <p:blipFill>
          <a:blip r:embed="rId2"/>
          <a:srcRect l="29265" t="48666" r="54350" b="21376"/>
          <a:stretch>
            <a:fillRect/>
          </a:stretch>
        </p:blipFill>
        <p:spPr bwMode="auto">
          <a:xfrm>
            <a:off x="7074039" y="3830229"/>
            <a:ext cx="2069961" cy="3027771"/>
          </a:xfrm>
          <a:prstGeom prst="rect">
            <a:avLst/>
          </a:prstGeom>
          <a:noFill/>
          <a:ln w="9525">
            <a:noFill/>
            <a:miter lim="800000"/>
            <a:headEnd/>
            <a:tailEnd/>
          </a:ln>
          <a:effectLst/>
        </p:spPr>
      </p:pic>
      <p:sp>
        <p:nvSpPr>
          <p:cNvPr id="9" name="TextBox 8"/>
          <p:cNvSpPr txBox="1"/>
          <p:nvPr/>
        </p:nvSpPr>
        <p:spPr>
          <a:xfrm>
            <a:off x="180871" y="5647623"/>
            <a:ext cx="6611814" cy="1077218"/>
          </a:xfrm>
          <a:prstGeom prst="rect">
            <a:avLst/>
          </a:prstGeom>
          <a:noFill/>
        </p:spPr>
        <p:txBody>
          <a:bodyPr wrap="square" rtlCol="0">
            <a:spAutoFit/>
          </a:bodyPr>
          <a:lstStyle/>
          <a:p>
            <a:endParaRPr lang="en-US" sz="1600" dirty="0" smtClean="0">
              <a:solidFill>
                <a:schemeClr val="bg1"/>
              </a:solidFill>
            </a:endParaRPr>
          </a:p>
          <a:p>
            <a:r>
              <a:rPr lang="en-US" sz="1600" dirty="0" smtClean="0">
                <a:solidFill>
                  <a:schemeClr val="bg1"/>
                </a:solidFill>
              </a:rPr>
              <a:t>    </a:t>
            </a:r>
            <a:r>
              <a:rPr lang="en-US" sz="1600" dirty="0" err="1" smtClean="0">
                <a:solidFill>
                  <a:schemeClr val="bg1"/>
                </a:solidFill>
              </a:rPr>
              <a:t>TermAst</a:t>
            </a:r>
            <a:r>
              <a:rPr lang="en-US" sz="1600" dirty="0" smtClean="0">
                <a:solidFill>
                  <a:schemeClr val="bg1"/>
                </a:solidFill>
              </a:rPr>
              <a:t> </a:t>
            </a:r>
            <a:r>
              <a:rPr lang="en-US" sz="1600" dirty="0" err="1" smtClean="0">
                <a:solidFill>
                  <a:schemeClr val="bg1"/>
                </a:solidFill>
              </a:rPr>
              <a:t>Eq</a:t>
            </a:r>
            <a:r>
              <a:rPr lang="en-US" sz="1600" dirty="0" smtClean="0">
                <a:solidFill>
                  <a:schemeClr val="bg1"/>
                </a:solidFill>
              </a:rPr>
              <a:t>(</a:t>
            </a:r>
            <a:r>
              <a:rPr lang="en-US" sz="1600" dirty="0" err="1" smtClean="0">
                <a:solidFill>
                  <a:schemeClr val="bg1"/>
                </a:solidFill>
              </a:rPr>
              <a:t>TermAst</a:t>
            </a:r>
            <a:r>
              <a:rPr lang="en-US" sz="1600" dirty="0" smtClean="0">
                <a:solidFill>
                  <a:schemeClr val="bg1"/>
                </a:solidFill>
              </a:rPr>
              <a:t> t1, </a:t>
            </a:r>
            <a:r>
              <a:rPr lang="en-US" sz="1600" dirty="0" err="1" smtClean="0">
                <a:solidFill>
                  <a:schemeClr val="bg1"/>
                </a:solidFill>
              </a:rPr>
              <a:t>TermAst</a:t>
            </a:r>
            <a:r>
              <a:rPr lang="en-US" sz="1600" dirty="0" smtClean="0">
                <a:solidFill>
                  <a:schemeClr val="bg1"/>
                </a:solidFill>
              </a:rPr>
              <a:t> t2) { return z3.MkEq(t1,t2); }</a:t>
            </a:r>
          </a:p>
          <a:p>
            <a:endParaRPr lang="en-US" sz="1600" dirty="0" smtClean="0">
              <a:solidFill>
                <a:schemeClr val="bg1"/>
              </a:solidFill>
            </a:endParaRPr>
          </a:p>
          <a:p>
            <a:r>
              <a:rPr lang="en-US" sz="1600" dirty="0" smtClean="0">
                <a:solidFill>
                  <a:schemeClr val="bg1"/>
                </a:solidFill>
              </a:rPr>
              <a:t>    </a:t>
            </a:r>
            <a:r>
              <a:rPr lang="en-US" sz="1600" dirty="0" err="1" smtClean="0">
                <a:solidFill>
                  <a:schemeClr val="bg1"/>
                </a:solidFill>
              </a:rPr>
              <a:t>TermAst</a:t>
            </a:r>
            <a:r>
              <a:rPr lang="en-US" sz="1600" dirty="0" smtClean="0">
                <a:solidFill>
                  <a:schemeClr val="bg1"/>
                </a:solidFill>
              </a:rPr>
              <a:t> Num(</a:t>
            </a:r>
            <a:r>
              <a:rPr lang="en-US" sz="1600" dirty="0" err="1" smtClean="0">
                <a:solidFill>
                  <a:schemeClr val="bg1"/>
                </a:solidFill>
              </a:rPr>
              <a:t>int</a:t>
            </a:r>
            <a:r>
              <a:rPr lang="en-US" sz="1600" dirty="0" smtClean="0">
                <a:solidFill>
                  <a:schemeClr val="bg1"/>
                </a:solidFill>
              </a:rPr>
              <a:t> </a:t>
            </a:r>
            <a:r>
              <a:rPr lang="en-US" sz="1600" dirty="0" err="1" smtClean="0">
                <a:solidFill>
                  <a:schemeClr val="bg1"/>
                </a:solidFill>
              </a:rPr>
              <a:t>i</a:t>
            </a:r>
            <a:r>
              <a:rPr lang="en-US" sz="1600" dirty="0" smtClean="0">
                <a:solidFill>
                  <a:schemeClr val="bg1"/>
                </a:solidFill>
              </a:rPr>
              <a:t>) { return z3.MkNumeral(</a:t>
            </a:r>
            <a:r>
              <a:rPr lang="en-US" sz="1600" dirty="0" err="1" smtClean="0">
                <a:solidFill>
                  <a:schemeClr val="bg1"/>
                </a:solidFill>
              </a:rPr>
              <a:t>i</a:t>
            </a:r>
            <a:r>
              <a:rPr lang="en-US" sz="1600" dirty="0" smtClean="0">
                <a:solidFill>
                  <a:schemeClr val="bg1"/>
                </a:solidFill>
              </a:rPr>
              <a:t>, </a:t>
            </a:r>
            <a:r>
              <a:rPr lang="en-US" sz="1600" dirty="0" err="1" smtClean="0">
                <a:solidFill>
                  <a:schemeClr val="bg1"/>
                </a:solidFill>
              </a:rPr>
              <a:t>intT</a:t>
            </a:r>
            <a:r>
              <a:rPr lang="en-US" sz="1600" dirty="0" smtClean="0">
                <a:solidFill>
                  <a:schemeClr val="bg1"/>
                </a:solidFill>
              </a:rPr>
              <a:t>); }</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Push, Pop</a:t>
            </a:r>
          </a:p>
        </p:txBody>
      </p:sp>
      <p:sp>
        <p:nvSpPr>
          <p:cNvPr id="3" name="Content Placeholder 2"/>
          <p:cNvSpPr>
            <a:spLocks noGrp="1"/>
          </p:cNvSpPr>
          <p:nvPr>
            <p:ph idx="1"/>
          </p:nvPr>
        </p:nvSpPr>
        <p:spPr>
          <a:xfrm>
            <a:off x="381000" y="1412875"/>
            <a:ext cx="8382000" cy="830997"/>
          </a:xfrm>
        </p:spPr>
        <p:txBody>
          <a:bodyPr/>
          <a:lstStyle/>
          <a:p>
            <a:pPr lvl="1">
              <a:buNone/>
            </a:pPr>
            <a:r>
              <a:rPr lang="en-US" dirty="0" smtClean="0"/>
              <a:t/>
            </a:r>
            <a:br>
              <a:rPr lang="en-US" dirty="0" smtClean="0"/>
            </a:br>
            <a:r>
              <a:rPr lang="en-US" dirty="0" smtClean="0"/>
              <a:t>     	</a:t>
            </a:r>
          </a:p>
        </p:txBody>
      </p:sp>
      <p:sp>
        <p:nvSpPr>
          <p:cNvPr id="5" name="TextBox 4"/>
          <p:cNvSpPr txBox="1"/>
          <p:nvPr/>
        </p:nvSpPr>
        <p:spPr>
          <a:xfrm>
            <a:off x="2069960" y="2642716"/>
            <a:ext cx="309700" cy="369332"/>
          </a:xfrm>
          <a:prstGeom prst="rect">
            <a:avLst/>
          </a:prstGeom>
          <a:noFill/>
        </p:spPr>
        <p:txBody>
          <a:bodyPr wrap="none" rtlCol="0">
            <a:spAutoFit/>
          </a:bodyPr>
          <a:lstStyle/>
          <a:p>
            <a:r>
              <a:rPr lang="en-US" dirty="0" smtClean="0">
                <a:solidFill>
                  <a:schemeClr val="bg1"/>
                </a:solidFill>
              </a:rPr>
              <a:t>  </a:t>
            </a:r>
          </a:p>
        </p:txBody>
      </p:sp>
      <p:sp>
        <p:nvSpPr>
          <p:cNvPr id="7" name="Rectangle 6"/>
          <p:cNvSpPr/>
          <p:nvPr/>
        </p:nvSpPr>
        <p:spPr>
          <a:xfrm>
            <a:off x="281354" y="1694552"/>
            <a:ext cx="6772590" cy="4801314"/>
          </a:xfrm>
          <a:prstGeom prst="rect">
            <a:avLst/>
          </a:prstGeom>
        </p:spPr>
        <p:txBody>
          <a:bodyPr wrap="square">
            <a:spAutoFit/>
          </a:bodyPr>
          <a:lstStyle/>
          <a:p>
            <a:endParaRPr lang="en-US" dirty="0" smtClean="0">
              <a:solidFill>
                <a:schemeClr val="bg1"/>
              </a:solidFill>
            </a:endParaRPr>
          </a:p>
          <a:p>
            <a:r>
              <a:rPr lang="en-US" dirty="0" smtClean="0">
                <a:solidFill>
                  <a:schemeClr val="bg1"/>
                </a:solidFill>
              </a:rPr>
              <a:t>    </a:t>
            </a:r>
            <a:r>
              <a:rPr lang="en-US" b="1" dirty="0" err="1" smtClean="0">
                <a:solidFill>
                  <a:schemeClr val="bg1"/>
                </a:solidFill>
              </a:rPr>
              <a:t>int</a:t>
            </a:r>
            <a:r>
              <a:rPr lang="en-US" dirty="0" smtClean="0">
                <a:solidFill>
                  <a:schemeClr val="bg1"/>
                </a:solidFill>
              </a:rPr>
              <a:t> Maximize(</a:t>
            </a:r>
            <a:r>
              <a:rPr lang="en-US" dirty="0" err="1" smtClean="0">
                <a:solidFill>
                  <a:schemeClr val="bg1"/>
                </a:solidFill>
              </a:rPr>
              <a:t>TermAst</a:t>
            </a:r>
            <a:r>
              <a:rPr lang="en-US" dirty="0" smtClean="0">
                <a:solidFill>
                  <a:schemeClr val="bg1"/>
                </a:solidFill>
              </a:rPr>
              <a:t> a, </a:t>
            </a:r>
            <a:r>
              <a:rPr lang="en-US" b="1" dirty="0" err="1" smtClean="0">
                <a:solidFill>
                  <a:schemeClr val="bg1"/>
                </a:solidFill>
              </a:rPr>
              <a:t>int</a:t>
            </a:r>
            <a:r>
              <a:rPr lang="en-US" dirty="0" smtClean="0">
                <a:solidFill>
                  <a:schemeClr val="bg1"/>
                </a:solidFill>
              </a:rPr>
              <a:t> lo, </a:t>
            </a:r>
            <a:r>
              <a:rPr lang="en-US" b="1" dirty="0" err="1" smtClean="0">
                <a:solidFill>
                  <a:schemeClr val="bg1"/>
                </a:solidFill>
              </a:rPr>
              <a:t>int</a:t>
            </a:r>
            <a:r>
              <a:rPr lang="en-US" dirty="0" smtClean="0">
                <a:solidFill>
                  <a:schemeClr val="bg1"/>
                </a:solidFill>
              </a:rPr>
              <a:t> hi) {</a:t>
            </a:r>
          </a:p>
          <a:p>
            <a:r>
              <a:rPr lang="en-US" dirty="0" smtClean="0">
                <a:solidFill>
                  <a:schemeClr val="bg1"/>
                </a:solidFill>
              </a:rPr>
              <a:t>	</a:t>
            </a:r>
            <a:r>
              <a:rPr lang="en-US" b="1" dirty="0" smtClean="0">
                <a:solidFill>
                  <a:schemeClr val="bg1"/>
                </a:solidFill>
              </a:rPr>
              <a:t>while</a:t>
            </a:r>
            <a:r>
              <a:rPr lang="en-US" dirty="0" smtClean="0">
                <a:solidFill>
                  <a:schemeClr val="bg1"/>
                </a:solidFill>
              </a:rPr>
              <a:t> (lo &lt; hi) {</a:t>
            </a:r>
          </a:p>
          <a:p>
            <a:r>
              <a:rPr lang="en-US" dirty="0" smtClean="0">
                <a:solidFill>
                  <a:schemeClr val="bg1"/>
                </a:solidFill>
              </a:rPr>
              <a:t>	    </a:t>
            </a:r>
            <a:r>
              <a:rPr lang="en-US" b="1" dirty="0" err="1" smtClean="0">
                <a:solidFill>
                  <a:schemeClr val="bg1"/>
                </a:solidFill>
              </a:rPr>
              <a:t>int</a:t>
            </a:r>
            <a:r>
              <a:rPr lang="en-US" dirty="0" smtClean="0">
                <a:solidFill>
                  <a:schemeClr val="bg1"/>
                </a:solidFill>
              </a:rPr>
              <a:t> mid = (</a:t>
            </a:r>
            <a:r>
              <a:rPr lang="en-US" dirty="0" err="1" smtClean="0">
                <a:solidFill>
                  <a:schemeClr val="bg1"/>
                </a:solidFill>
              </a:rPr>
              <a:t>lo+hi</a:t>
            </a:r>
            <a:r>
              <a:rPr lang="en-US" dirty="0" smtClean="0">
                <a:solidFill>
                  <a:schemeClr val="bg1"/>
                </a:solidFill>
              </a:rPr>
              <a:t>)/2;</a:t>
            </a:r>
          </a:p>
          <a:p>
            <a:r>
              <a:rPr lang="en-US" dirty="0" smtClean="0">
                <a:solidFill>
                  <a:schemeClr val="bg1"/>
                </a:solidFill>
              </a:rPr>
              <a:t>	    </a:t>
            </a:r>
            <a:r>
              <a:rPr lang="en-US" dirty="0" err="1" smtClean="0">
                <a:solidFill>
                  <a:schemeClr val="bg1"/>
                </a:solidFill>
              </a:rPr>
              <a:t>Console.WriteLine</a:t>
            </a:r>
            <a:r>
              <a:rPr lang="en-US" dirty="0" smtClean="0">
                <a:solidFill>
                  <a:schemeClr val="bg1"/>
                </a:solidFill>
              </a:rPr>
              <a:t>("lo: {0}, hi: {1}, mid: {2}",</a:t>
            </a:r>
            <a:r>
              <a:rPr lang="en-US" dirty="0" err="1" smtClean="0">
                <a:solidFill>
                  <a:schemeClr val="bg1"/>
                </a:solidFill>
              </a:rPr>
              <a:t>lo,hi,mid</a:t>
            </a:r>
            <a:r>
              <a:rPr lang="en-US" dirty="0" smtClean="0">
                <a:solidFill>
                  <a:schemeClr val="bg1"/>
                </a:solidFill>
              </a:rPr>
              <a:t>);</a:t>
            </a:r>
          </a:p>
          <a:p>
            <a:r>
              <a:rPr lang="en-US" dirty="0" smtClean="0">
                <a:solidFill>
                  <a:schemeClr val="bg1"/>
                </a:solidFill>
              </a:rPr>
              <a:t>	    </a:t>
            </a:r>
            <a:r>
              <a:rPr lang="en-US" b="1" dirty="0" smtClean="0">
                <a:solidFill>
                  <a:srgbClr val="C00000"/>
                </a:solidFill>
              </a:rPr>
              <a:t>z3.Push();</a:t>
            </a:r>
          </a:p>
          <a:p>
            <a:r>
              <a:rPr lang="en-US" dirty="0" smtClean="0">
                <a:solidFill>
                  <a:schemeClr val="bg1"/>
                </a:solidFill>
              </a:rPr>
              <a:t>	    z3.AssertCnstr(Num(mid+1) &lt;= a &amp; a &lt;= Num(hi));</a:t>
            </a:r>
          </a:p>
          <a:p>
            <a:r>
              <a:rPr lang="en-US" dirty="0" smtClean="0">
                <a:solidFill>
                  <a:schemeClr val="bg1"/>
                </a:solidFill>
              </a:rPr>
              <a:t>	    </a:t>
            </a:r>
            <a:r>
              <a:rPr lang="en-US" dirty="0" err="1" smtClean="0">
                <a:solidFill>
                  <a:schemeClr val="bg1"/>
                </a:solidFill>
              </a:rPr>
              <a:t>TypeSafeModel</a:t>
            </a:r>
            <a:r>
              <a:rPr lang="en-US" dirty="0" smtClean="0">
                <a:solidFill>
                  <a:schemeClr val="bg1"/>
                </a:solidFill>
              </a:rPr>
              <a:t> model = null;</a:t>
            </a:r>
          </a:p>
          <a:p>
            <a:r>
              <a:rPr lang="en-US" dirty="0" smtClean="0">
                <a:solidFill>
                  <a:schemeClr val="bg1"/>
                </a:solidFill>
              </a:rPr>
              <a:t>	    </a:t>
            </a:r>
            <a:r>
              <a:rPr lang="en-US" b="1" dirty="0" smtClean="0">
                <a:solidFill>
                  <a:schemeClr val="bg1"/>
                </a:solidFill>
              </a:rPr>
              <a:t>if</a:t>
            </a:r>
            <a:r>
              <a:rPr lang="en-US" dirty="0" smtClean="0">
                <a:solidFill>
                  <a:schemeClr val="bg1"/>
                </a:solidFill>
              </a:rPr>
              <a:t> (</a:t>
            </a:r>
            <a:r>
              <a:rPr lang="en-US" dirty="0" err="1" smtClean="0">
                <a:solidFill>
                  <a:schemeClr val="bg1"/>
                </a:solidFill>
              </a:rPr>
              <a:t>LBool.True</a:t>
            </a:r>
            <a:r>
              <a:rPr lang="en-US" dirty="0" smtClean="0">
                <a:solidFill>
                  <a:schemeClr val="bg1"/>
                </a:solidFill>
              </a:rPr>
              <a:t> == z3.CheckAndGetModel(ref model)) {</a:t>
            </a:r>
          </a:p>
          <a:p>
            <a:r>
              <a:rPr lang="en-US" dirty="0" smtClean="0">
                <a:solidFill>
                  <a:schemeClr val="bg1"/>
                </a:solidFill>
              </a:rPr>
              <a:t>		lo = </a:t>
            </a:r>
            <a:r>
              <a:rPr lang="en-US" dirty="0" err="1" smtClean="0">
                <a:solidFill>
                  <a:schemeClr val="bg1"/>
                </a:solidFill>
              </a:rPr>
              <a:t>model.GetNumeralValueInt</a:t>
            </a:r>
            <a:r>
              <a:rPr lang="en-US" dirty="0" smtClean="0">
                <a:solidFill>
                  <a:schemeClr val="bg1"/>
                </a:solidFill>
              </a:rPr>
              <a:t>(</a:t>
            </a:r>
            <a:r>
              <a:rPr lang="en-US" dirty="0" err="1" smtClean="0">
                <a:solidFill>
                  <a:schemeClr val="bg1"/>
                </a:solidFill>
              </a:rPr>
              <a:t>model.Eval</a:t>
            </a:r>
            <a:r>
              <a:rPr lang="en-US" dirty="0" smtClean="0">
                <a:solidFill>
                  <a:schemeClr val="bg1"/>
                </a:solidFill>
              </a:rPr>
              <a:t>(a));</a:t>
            </a:r>
          </a:p>
          <a:p>
            <a:r>
              <a:rPr lang="en-US" dirty="0" smtClean="0">
                <a:solidFill>
                  <a:schemeClr val="bg1"/>
                </a:solidFill>
              </a:rPr>
              <a:t>		</a:t>
            </a:r>
            <a:r>
              <a:rPr lang="en-US" dirty="0" err="1" smtClean="0">
                <a:solidFill>
                  <a:schemeClr val="bg1"/>
                </a:solidFill>
              </a:rPr>
              <a:t>model.Dispose</a:t>
            </a:r>
            <a:r>
              <a:rPr lang="en-US" dirty="0" smtClean="0">
                <a:solidFill>
                  <a:schemeClr val="bg1"/>
                </a:solidFill>
              </a:rPr>
              <a:t>();	    </a:t>
            </a:r>
          </a:p>
          <a:p>
            <a:r>
              <a:rPr lang="en-US" dirty="0" smtClean="0">
                <a:solidFill>
                  <a:schemeClr val="bg1"/>
                </a:solidFill>
              </a:rPr>
              <a:t>	    }</a:t>
            </a:r>
          </a:p>
          <a:p>
            <a:r>
              <a:rPr lang="en-US" dirty="0" smtClean="0">
                <a:solidFill>
                  <a:schemeClr val="bg1"/>
                </a:solidFill>
              </a:rPr>
              <a:t>	    </a:t>
            </a:r>
            <a:r>
              <a:rPr lang="en-US" b="1" dirty="0" smtClean="0">
                <a:solidFill>
                  <a:schemeClr val="bg1"/>
                </a:solidFill>
              </a:rPr>
              <a:t>else</a:t>
            </a:r>
            <a:r>
              <a:rPr lang="en-US" dirty="0" smtClean="0">
                <a:solidFill>
                  <a:schemeClr val="bg1"/>
                </a:solidFill>
              </a:rPr>
              <a:t> hi = mid;</a:t>
            </a:r>
          </a:p>
          <a:p>
            <a:r>
              <a:rPr lang="en-US" dirty="0" smtClean="0">
                <a:solidFill>
                  <a:schemeClr val="bg1"/>
                </a:solidFill>
              </a:rPr>
              <a:t>	    </a:t>
            </a:r>
            <a:r>
              <a:rPr lang="en-US" b="1" dirty="0" smtClean="0">
                <a:solidFill>
                  <a:srgbClr val="C00000"/>
                </a:solidFill>
              </a:rPr>
              <a:t>z3.Pop();</a:t>
            </a:r>
          </a:p>
          <a:p>
            <a:r>
              <a:rPr lang="en-US" dirty="0" smtClean="0">
                <a:solidFill>
                  <a:schemeClr val="bg1"/>
                </a:solidFill>
              </a:rPr>
              <a:t>	}</a:t>
            </a:r>
          </a:p>
          <a:p>
            <a:r>
              <a:rPr lang="en-US" dirty="0" smtClean="0">
                <a:solidFill>
                  <a:schemeClr val="bg1"/>
                </a:solidFill>
              </a:rPr>
              <a:t>	return hi;</a:t>
            </a:r>
          </a:p>
          <a:p>
            <a:r>
              <a:rPr lang="en-US" dirty="0" smtClean="0">
                <a:solidFill>
                  <a:schemeClr val="bg1"/>
                </a:solidFill>
              </a:rPr>
              <a:t>    }</a:t>
            </a:r>
            <a:endParaRPr lang="en-US" dirty="0">
              <a:solidFill>
                <a:schemeClr val="bg1"/>
              </a:solidFill>
            </a:endParaRPr>
          </a:p>
        </p:txBody>
      </p:sp>
      <p:pic>
        <p:nvPicPr>
          <p:cNvPr id="75778" name="Picture 2"/>
          <p:cNvPicPr>
            <a:picLocks noChangeAspect="1" noChangeArrowheads="1"/>
          </p:cNvPicPr>
          <p:nvPr/>
        </p:nvPicPr>
        <p:blipFill>
          <a:blip r:embed="rId2"/>
          <a:srcRect l="27809" t="68006" r="50348" b="20618"/>
          <a:stretch>
            <a:fillRect/>
          </a:stretch>
        </p:blipFill>
        <p:spPr bwMode="auto">
          <a:xfrm>
            <a:off x="5528400" y="5436158"/>
            <a:ext cx="2800172" cy="1166738"/>
          </a:xfrm>
          <a:prstGeom prst="rect">
            <a:avLst/>
          </a:prstGeom>
          <a:noFill/>
          <a:ln w="9525">
            <a:noFill/>
            <a:miter lim="800000"/>
            <a:headEnd/>
            <a:tailEnd/>
          </a:ln>
          <a:effectLst/>
        </p:spPr>
      </p:pic>
      <p:sp>
        <p:nvSpPr>
          <p:cNvPr id="9" name="TextBox 8"/>
          <p:cNvSpPr txBox="1"/>
          <p:nvPr/>
        </p:nvSpPr>
        <p:spPr>
          <a:xfrm>
            <a:off x="5596932" y="4963886"/>
            <a:ext cx="2084225" cy="369332"/>
          </a:xfrm>
          <a:prstGeom prst="rect">
            <a:avLst/>
          </a:prstGeom>
          <a:noFill/>
        </p:spPr>
        <p:txBody>
          <a:bodyPr wrap="none" rtlCol="0">
            <a:spAutoFit/>
          </a:bodyPr>
          <a:lstStyle/>
          <a:p>
            <a:r>
              <a:rPr lang="en-US" dirty="0" smtClean="0">
                <a:solidFill>
                  <a:schemeClr val="bg1"/>
                </a:solidFill>
              </a:rPr>
              <a:t>Maximize(i3,-1,17):</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Push, Pop </a:t>
            </a:r>
            <a:r>
              <a:rPr lang="en-US" dirty="0" smtClean="0"/>
              <a:t>–</a:t>
            </a:r>
            <a:r>
              <a:rPr smtClean="0"/>
              <a:t> but reuse search</a:t>
            </a:r>
          </a:p>
        </p:txBody>
      </p:sp>
      <p:sp>
        <p:nvSpPr>
          <p:cNvPr id="3" name="Content Placeholder 2"/>
          <p:cNvSpPr>
            <a:spLocks noGrp="1"/>
          </p:cNvSpPr>
          <p:nvPr>
            <p:ph idx="1"/>
          </p:nvPr>
        </p:nvSpPr>
        <p:spPr>
          <a:xfrm>
            <a:off x="381000" y="1412875"/>
            <a:ext cx="8382000" cy="830997"/>
          </a:xfrm>
        </p:spPr>
        <p:txBody>
          <a:bodyPr/>
          <a:lstStyle/>
          <a:p>
            <a:pPr lvl="1">
              <a:buNone/>
            </a:pPr>
            <a:r>
              <a:rPr lang="en-US" dirty="0" smtClean="0"/>
              <a:t/>
            </a:r>
            <a:br>
              <a:rPr lang="en-US" dirty="0" smtClean="0"/>
            </a:br>
            <a:r>
              <a:rPr lang="en-US" dirty="0" smtClean="0"/>
              <a:t>     	</a:t>
            </a:r>
          </a:p>
        </p:txBody>
      </p:sp>
      <p:sp>
        <p:nvSpPr>
          <p:cNvPr id="5" name="TextBox 4"/>
          <p:cNvSpPr txBox="1"/>
          <p:nvPr/>
        </p:nvSpPr>
        <p:spPr>
          <a:xfrm>
            <a:off x="2069960" y="2642716"/>
            <a:ext cx="309700" cy="369332"/>
          </a:xfrm>
          <a:prstGeom prst="rect">
            <a:avLst/>
          </a:prstGeom>
          <a:noFill/>
        </p:spPr>
        <p:txBody>
          <a:bodyPr wrap="none" rtlCol="0">
            <a:spAutoFit/>
          </a:bodyPr>
          <a:lstStyle/>
          <a:p>
            <a:r>
              <a:rPr lang="en-US" dirty="0" smtClean="0">
                <a:solidFill>
                  <a:schemeClr val="bg1"/>
                </a:solidFill>
              </a:rPr>
              <a:t>  </a:t>
            </a:r>
          </a:p>
        </p:txBody>
      </p:sp>
      <p:sp>
        <p:nvSpPr>
          <p:cNvPr id="7" name="Rectangle 6"/>
          <p:cNvSpPr/>
          <p:nvPr/>
        </p:nvSpPr>
        <p:spPr>
          <a:xfrm>
            <a:off x="281354" y="1694552"/>
            <a:ext cx="6772590" cy="5078313"/>
          </a:xfrm>
          <a:prstGeom prst="rect">
            <a:avLst/>
          </a:prstGeom>
        </p:spPr>
        <p:txBody>
          <a:bodyPr wrap="square">
            <a:spAutoFit/>
          </a:bodyPr>
          <a:lstStyle/>
          <a:p>
            <a:endParaRPr lang="en-US" dirty="0" smtClean="0">
              <a:solidFill>
                <a:schemeClr val="bg1"/>
              </a:solidFill>
            </a:endParaRPr>
          </a:p>
          <a:p>
            <a:r>
              <a:rPr lang="en-US" dirty="0" smtClean="0">
                <a:solidFill>
                  <a:schemeClr val="bg1"/>
                </a:solidFill>
              </a:rPr>
              <a:t>    </a:t>
            </a:r>
            <a:r>
              <a:rPr lang="en-US" b="1" dirty="0" err="1" smtClean="0">
                <a:solidFill>
                  <a:schemeClr val="bg1"/>
                </a:solidFill>
              </a:rPr>
              <a:t>int</a:t>
            </a:r>
            <a:r>
              <a:rPr lang="en-US" dirty="0" smtClean="0">
                <a:solidFill>
                  <a:schemeClr val="bg1"/>
                </a:solidFill>
              </a:rPr>
              <a:t> Maximize(</a:t>
            </a:r>
            <a:r>
              <a:rPr lang="en-US" dirty="0" err="1" smtClean="0">
                <a:solidFill>
                  <a:schemeClr val="bg1"/>
                </a:solidFill>
              </a:rPr>
              <a:t>TermAst</a:t>
            </a:r>
            <a:r>
              <a:rPr lang="en-US" dirty="0" smtClean="0">
                <a:solidFill>
                  <a:schemeClr val="bg1"/>
                </a:solidFill>
              </a:rPr>
              <a:t> a, </a:t>
            </a:r>
            <a:r>
              <a:rPr lang="en-US" b="1" dirty="0" err="1" smtClean="0">
                <a:solidFill>
                  <a:schemeClr val="bg1"/>
                </a:solidFill>
              </a:rPr>
              <a:t>int</a:t>
            </a:r>
            <a:r>
              <a:rPr lang="en-US" dirty="0" smtClean="0">
                <a:solidFill>
                  <a:schemeClr val="bg1"/>
                </a:solidFill>
              </a:rPr>
              <a:t> lo, </a:t>
            </a:r>
            <a:r>
              <a:rPr lang="en-US" b="1" dirty="0" err="1" smtClean="0">
                <a:solidFill>
                  <a:schemeClr val="bg1"/>
                </a:solidFill>
              </a:rPr>
              <a:t>int</a:t>
            </a:r>
            <a:r>
              <a:rPr lang="en-US" dirty="0" smtClean="0">
                <a:solidFill>
                  <a:schemeClr val="bg1"/>
                </a:solidFill>
              </a:rPr>
              <a:t> hi) {</a:t>
            </a:r>
          </a:p>
          <a:p>
            <a:r>
              <a:rPr lang="en-US" dirty="0" smtClean="0">
                <a:solidFill>
                  <a:schemeClr val="bg1"/>
                </a:solidFill>
              </a:rPr>
              <a:t>	</a:t>
            </a:r>
            <a:r>
              <a:rPr lang="en-US" b="1" dirty="0" smtClean="0">
                <a:solidFill>
                  <a:schemeClr val="bg1"/>
                </a:solidFill>
              </a:rPr>
              <a:t>while</a:t>
            </a:r>
            <a:r>
              <a:rPr lang="en-US" dirty="0" smtClean="0">
                <a:solidFill>
                  <a:schemeClr val="bg1"/>
                </a:solidFill>
              </a:rPr>
              <a:t> (lo &lt; hi) {</a:t>
            </a:r>
          </a:p>
          <a:p>
            <a:r>
              <a:rPr lang="en-US" dirty="0" smtClean="0">
                <a:solidFill>
                  <a:schemeClr val="bg1"/>
                </a:solidFill>
              </a:rPr>
              <a:t>	    </a:t>
            </a:r>
            <a:r>
              <a:rPr lang="en-US" b="1" dirty="0" err="1" smtClean="0">
                <a:solidFill>
                  <a:schemeClr val="bg1"/>
                </a:solidFill>
              </a:rPr>
              <a:t>int</a:t>
            </a:r>
            <a:r>
              <a:rPr lang="en-US" dirty="0" smtClean="0">
                <a:solidFill>
                  <a:schemeClr val="bg1"/>
                </a:solidFill>
              </a:rPr>
              <a:t> mid = (</a:t>
            </a:r>
            <a:r>
              <a:rPr lang="en-US" dirty="0" err="1" smtClean="0">
                <a:solidFill>
                  <a:schemeClr val="bg1"/>
                </a:solidFill>
              </a:rPr>
              <a:t>lo+hi</a:t>
            </a:r>
            <a:r>
              <a:rPr lang="en-US" dirty="0" smtClean="0">
                <a:solidFill>
                  <a:schemeClr val="bg1"/>
                </a:solidFill>
              </a:rPr>
              <a:t>)/2;</a:t>
            </a:r>
          </a:p>
          <a:p>
            <a:r>
              <a:rPr lang="en-US" dirty="0" smtClean="0">
                <a:solidFill>
                  <a:schemeClr val="bg1"/>
                </a:solidFill>
              </a:rPr>
              <a:t>	    </a:t>
            </a:r>
            <a:r>
              <a:rPr lang="en-US" dirty="0" err="1" smtClean="0">
                <a:solidFill>
                  <a:schemeClr val="bg1"/>
                </a:solidFill>
              </a:rPr>
              <a:t>Console.WriteLine</a:t>
            </a:r>
            <a:r>
              <a:rPr lang="en-US" dirty="0" smtClean="0">
                <a:solidFill>
                  <a:schemeClr val="bg1"/>
                </a:solidFill>
              </a:rPr>
              <a:t>("lo: {0}, hi: {1}, mid: {2}",</a:t>
            </a:r>
            <a:r>
              <a:rPr lang="en-US" dirty="0" err="1" smtClean="0">
                <a:solidFill>
                  <a:schemeClr val="bg1"/>
                </a:solidFill>
              </a:rPr>
              <a:t>lo,hi,mid</a:t>
            </a:r>
            <a:r>
              <a:rPr lang="en-US" dirty="0" smtClean="0">
                <a:solidFill>
                  <a:schemeClr val="bg1"/>
                </a:solidFill>
              </a:rPr>
              <a:t>);</a:t>
            </a:r>
          </a:p>
          <a:p>
            <a:r>
              <a:rPr lang="en-US" dirty="0" smtClean="0">
                <a:solidFill>
                  <a:schemeClr val="bg1"/>
                </a:solidFill>
              </a:rPr>
              <a:t>	    </a:t>
            </a:r>
            <a:r>
              <a:rPr lang="en-US" b="1" dirty="0" smtClean="0">
                <a:solidFill>
                  <a:srgbClr val="C00000"/>
                </a:solidFill>
              </a:rPr>
              <a:t>z3.Push();</a:t>
            </a:r>
          </a:p>
          <a:p>
            <a:r>
              <a:rPr lang="en-US" dirty="0" smtClean="0">
                <a:solidFill>
                  <a:schemeClr val="bg1"/>
                </a:solidFill>
              </a:rPr>
              <a:t>	    z3.AssertCnstr(Num(mid+1) &lt;= a &amp; a &lt;= Num(hi));</a:t>
            </a:r>
          </a:p>
          <a:p>
            <a:r>
              <a:rPr lang="en-US" dirty="0" smtClean="0">
                <a:solidFill>
                  <a:schemeClr val="bg1"/>
                </a:solidFill>
              </a:rPr>
              <a:t>	    </a:t>
            </a:r>
            <a:r>
              <a:rPr lang="en-US" dirty="0" err="1" smtClean="0">
                <a:solidFill>
                  <a:schemeClr val="bg1"/>
                </a:solidFill>
              </a:rPr>
              <a:t>TypeSafeModel</a:t>
            </a:r>
            <a:r>
              <a:rPr lang="en-US" dirty="0" smtClean="0">
                <a:solidFill>
                  <a:schemeClr val="bg1"/>
                </a:solidFill>
              </a:rPr>
              <a:t> model = null;</a:t>
            </a:r>
          </a:p>
          <a:p>
            <a:r>
              <a:rPr lang="en-US" dirty="0" smtClean="0">
                <a:solidFill>
                  <a:schemeClr val="bg1"/>
                </a:solidFill>
              </a:rPr>
              <a:t>	    </a:t>
            </a:r>
            <a:r>
              <a:rPr lang="en-US" b="1" dirty="0" smtClean="0">
                <a:solidFill>
                  <a:schemeClr val="bg1"/>
                </a:solidFill>
              </a:rPr>
              <a:t>if</a:t>
            </a:r>
            <a:r>
              <a:rPr lang="en-US" dirty="0" smtClean="0">
                <a:solidFill>
                  <a:schemeClr val="bg1"/>
                </a:solidFill>
              </a:rPr>
              <a:t> (</a:t>
            </a:r>
            <a:r>
              <a:rPr lang="en-US" dirty="0" err="1" smtClean="0">
                <a:solidFill>
                  <a:schemeClr val="bg1"/>
                </a:solidFill>
              </a:rPr>
              <a:t>LBool.True</a:t>
            </a:r>
            <a:r>
              <a:rPr lang="en-US" dirty="0" smtClean="0">
                <a:solidFill>
                  <a:schemeClr val="bg1"/>
                </a:solidFill>
              </a:rPr>
              <a:t> == z3.CheckAndGetModel(ref model)) {</a:t>
            </a:r>
          </a:p>
          <a:p>
            <a:r>
              <a:rPr lang="en-US" dirty="0" smtClean="0">
                <a:solidFill>
                  <a:schemeClr val="bg1"/>
                </a:solidFill>
              </a:rPr>
              <a:t>		lo = </a:t>
            </a:r>
            <a:r>
              <a:rPr lang="en-US" dirty="0" err="1" smtClean="0">
                <a:solidFill>
                  <a:schemeClr val="bg1"/>
                </a:solidFill>
              </a:rPr>
              <a:t>model.GetNumeralValueInt</a:t>
            </a:r>
            <a:r>
              <a:rPr lang="en-US" dirty="0" smtClean="0">
                <a:solidFill>
                  <a:schemeClr val="bg1"/>
                </a:solidFill>
              </a:rPr>
              <a:t>(</a:t>
            </a:r>
            <a:r>
              <a:rPr lang="en-US" dirty="0" err="1" smtClean="0">
                <a:solidFill>
                  <a:schemeClr val="bg1"/>
                </a:solidFill>
              </a:rPr>
              <a:t>model.Eval</a:t>
            </a:r>
            <a:r>
              <a:rPr lang="en-US" dirty="0" smtClean="0">
                <a:solidFill>
                  <a:schemeClr val="bg1"/>
                </a:solidFill>
              </a:rPr>
              <a:t>(a));</a:t>
            </a:r>
          </a:p>
          <a:p>
            <a:r>
              <a:rPr lang="en-US" dirty="0" smtClean="0">
                <a:solidFill>
                  <a:schemeClr val="bg1"/>
                </a:solidFill>
              </a:rPr>
              <a:t>		</a:t>
            </a:r>
            <a:r>
              <a:rPr lang="en-US" dirty="0" err="1" smtClean="0">
                <a:solidFill>
                  <a:schemeClr val="bg1"/>
                </a:solidFill>
              </a:rPr>
              <a:t>model.Dispose</a:t>
            </a:r>
            <a:r>
              <a:rPr lang="en-US" dirty="0" smtClean="0">
                <a:solidFill>
                  <a:schemeClr val="bg1"/>
                </a:solidFill>
              </a:rPr>
              <a:t>();	</a:t>
            </a:r>
          </a:p>
          <a:p>
            <a:r>
              <a:rPr lang="en-US" dirty="0" smtClean="0">
                <a:solidFill>
                  <a:schemeClr val="bg1"/>
                </a:solidFill>
              </a:rPr>
              <a:t>		</a:t>
            </a:r>
            <a:r>
              <a:rPr lang="en-US" b="1" dirty="0" smtClean="0">
                <a:solidFill>
                  <a:srgbClr val="9C42E6"/>
                </a:solidFill>
              </a:rPr>
              <a:t>lo = Maximize(a, lo, hi);    </a:t>
            </a:r>
          </a:p>
          <a:p>
            <a:r>
              <a:rPr lang="en-US" dirty="0" smtClean="0">
                <a:solidFill>
                  <a:schemeClr val="bg1"/>
                </a:solidFill>
              </a:rPr>
              <a:t>	    }</a:t>
            </a:r>
          </a:p>
          <a:p>
            <a:r>
              <a:rPr lang="en-US" dirty="0" smtClean="0">
                <a:solidFill>
                  <a:schemeClr val="bg1"/>
                </a:solidFill>
              </a:rPr>
              <a:t>	    </a:t>
            </a:r>
            <a:r>
              <a:rPr lang="en-US" b="1" dirty="0" smtClean="0">
                <a:solidFill>
                  <a:schemeClr val="bg1"/>
                </a:solidFill>
              </a:rPr>
              <a:t>else</a:t>
            </a:r>
            <a:r>
              <a:rPr lang="en-US" dirty="0" smtClean="0">
                <a:solidFill>
                  <a:schemeClr val="bg1"/>
                </a:solidFill>
              </a:rPr>
              <a:t> hi = mid;</a:t>
            </a:r>
          </a:p>
          <a:p>
            <a:r>
              <a:rPr lang="en-US" dirty="0" smtClean="0">
                <a:solidFill>
                  <a:schemeClr val="bg1"/>
                </a:solidFill>
              </a:rPr>
              <a:t>	    </a:t>
            </a:r>
            <a:r>
              <a:rPr lang="en-US" b="1" dirty="0" smtClean="0">
                <a:solidFill>
                  <a:srgbClr val="C00000"/>
                </a:solidFill>
              </a:rPr>
              <a:t>z3.Pop();</a:t>
            </a:r>
          </a:p>
          <a:p>
            <a:r>
              <a:rPr lang="en-US" dirty="0" smtClean="0">
                <a:solidFill>
                  <a:schemeClr val="bg1"/>
                </a:solidFill>
              </a:rPr>
              <a:t>	}</a:t>
            </a:r>
          </a:p>
          <a:p>
            <a:r>
              <a:rPr lang="en-US" dirty="0" smtClean="0">
                <a:solidFill>
                  <a:schemeClr val="bg1"/>
                </a:solidFill>
              </a:rPr>
              <a:t>	return hi;</a:t>
            </a:r>
          </a:p>
          <a:p>
            <a:r>
              <a:rPr lang="en-US" dirty="0" smtClean="0">
                <a:solidFill>
                  <a:schemeClr val="bg1"/>
                </a:solidFill>
              </a:rPr>
              <a:t>    }</a:t>
            </a:r>
            <a:endParaRPr lang="en-US" dirty="0">
              <a:solidFill>
                <a:schemeClr val="bg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Main features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35845" y="1600200"/>
            <a:ext cx="8382000" cy="3705630"/>
          </a:xfrm>
        </p:spPr>
        <p:txBody>
          <a:bodyPr/>
          <a:lstStyle/>
          <a:p>
            <a:pPr>
              <a:lnSpc>
                <a:spcPct val="90000"/>
              </a:lnSpc>
            </a:pPr>
            <a:r>
              <a:rPr lang="en-US" dirty="0" smtClean="0"/>
              <a:t>Linear real and integer arithmetic.</a:t>
            </a:r>
          </a:p>
          <a:p>
            <a:pPr>
              <a:lnSpc>
                <a:spcPct val="90000"/>
              </a:lnSpc>
            </a:pPr>
            <a:r>
              <a:rPr lang="en-US" dirty="0" smtClean="0"/>
              <a:t>Fixed-size bit-vectors</a:t>
            </a:r>
          </a:p>
          <a:p>
            <a:pPr>
              <a:lnSpc>
                <a:spcPct val="90000"/>
              </a:lnSpc>
            </a:pPr>
            <a:r>
              <a:rPr lang="en-US" dirty="0" err="1" smtClean="0"/>
              <a:t>Uninterpreted</a:t>
            </a:r>
            <a:r>
              <a:rPr lang="en-US" dirty="0" smtClean="0"/>
              <a:t> functions</a:t>
            </a:r>
          </a:p>
          <a:p>
            <a:pPr>
              <a:lnSpc>
                <a:spcPct val="90000"/>
              </a:lnSpc>
            </a:pPr>
            <a:r>
              <a:rPr lang="en-US" dirty="0" smtClean="0"/>
              <a:t>Extensional arrays</a:t>
            </a:r>
          </a:p>
          <a:p>
            <a:pPr>
              <a:lnSpc>
                <a:spcPct val="90000"/>
              </a:lnSpc>
            </a:pPr>
            <a:r>
              <a:rPr lang="en-US" dirty="0" smtClean="0"/>
              <a:t>Quantifiers</a:t>
            </a:r>
          </a:p>
          <a:p>
            <a:pPr>
              <a:lnSpc>
                <a:spcPct val="90000"/>
              </a:lnSpc>
            </a:pPr>
            <a:r>
              <a:rPr lang="en-US" dirty="0" smtClean="0"/>
              <a:t>Model generation</a:t>
            </a:r>
          </a:p>
          <a:p>
            <a:pPr>
              <a:lnSpc>
                <a:spcPct val="90000"/>
              </a:lnSpc>
            </a:pPr>
            <a:r>
              <a:rPr lang="en-US" dirty="0" smtClean="0"/>
              <a:t>Several input formats (Simplify, SMT-LIB, Z3, </a:t>
            </a:r>
            <a:r>
              <a:rPr lang="en-US" dirty="0" err="1" smtClean="0"/>
              <a:t>Dimacs</a:t>
            </a:r>
            <a:r>
              <a:rPr lang="en-US" dirty="0" smtClean="0"/>
              <a:t>)</a:t>
            </a:r>
          </a:p>
          <a:p>
            <a:pPr>
              <a:lnSpc>
                <a:spcPct val="90000"/>
              </a:lnSpc>
            </a:pPr>
            <a:r>
              <a:rPr lang="en-US" dirty="0" smtClean="0"/>
              <a:t>Extensive API (C/C++, </a:t>
            </a:r>
            <a:r>
              <a:rPr lang="en-US" dirty="0" err="1" smtClean="0"/>
              <a:t>.Net</a:t>
            </a:r>
            <a:r>
              <a:rPr lang="en-US" dirty="0" smtClean="0"/>
              <a:t>, </a:t>
            </a:r>
            <a:r>
              <a:rPr lang="en-US" dirty="0" err="1" smtClean="0"/>
              <a:t>OCaml</a:t>
            </a:r>
            <a:r>
              <a:rPr lang="en-US" dirty="0" smtClean="0"/>
              <a: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Web</a:t>
            </a:r>
            <a:endParaRPr lang="en-US" dirty="0"/>
          </a:p>
        </p:txBody>
      </p:sp>
      <p:pic>
        <p:nvPicPr>
          <p:cNvPr id="92162" name="Picture 2"/>
          <p:cNvPicPr>
            <a:picLocks noChangeAspect="1" noChangeArrowheads="1"/>
          </p:cNvPicPr>
          <p:nvPr/>
        </p:nvPicPr>
        <p:blipFill>
          <a:blip r:embed="rId2"/>
          <a:srcRect t="919" r="31090" b="29359"/>
          <a:stretch>
            <a:fillRect/>
          </a:stretch>
        </p:blipFill>
        <p:spPr bwMode="auto">
          <a:xfrm>
            <a:off x="1950808" y="214488"/>
            <a:ext cx="7001282" cy="566702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Supporting material</a:t>
            </a:r>
            <a:endParaRPr lang="en-US" dirty="0"/>
          </a:p>
        </p:txBody>
      </p:sp>
      <p:sp>
        <p:nvSpPr>
          <p:cNvPr id="3" name="Content Placeholder 2"/>
          <p:cNvSpPr>
            <a:spLocks noGrp="1"/>
          </p:cNvSpPr>
          <p:nvPr>
            <p:ph idx="1"/>
          </p:nvPr>
        </p:nvSpPr>
        <p:spPr>
          <a:xfrm>
            <a:off x="0" y="1740253"/>
            <a:ext cx="9144000" cy="3656386"/>
          </a:xfrm>
        </p:spPr>
        <p:txBody>
          <a:bodyPr/>
          <a:lstStyle/>
          <a:p>
            <a:endParaRPr lang="en-US" dirty="0" smtClean="0">
              <a:hlinkClick r:id="rId2"/>
            </a:endParaRPr>
          </a:p>
          <a:p>
            <a:endParaRPr lang="en-US" dirty="0" smtClean="0">
              <a:hlinkClick r:id="rId2"/>
            </a:endParaRPr>
          </a:p>
          <a:p>
            <a:endParaRPr lang="en-US" dirty="0" smtClean="0">
              <a:hlinkClick r:id="rId2"/>
            </a:endParaRPr>
          </a:p>
          <a:p>
            <a:r>
              <a:rPr lang="en-US" sz="2400" dirty="0" smtClean="0">
                <a:hlinkClick r:id="rId2"/>
              </a:rPr>
              <a:t>http://research.microsoft.com/projects/z3/documentation.html</a:t>
            </a:r>
            <a:endParaRPr lang="en-US" sz="2400" dirty="0" smtClean="0"/>
          </a:p>
          <a:p>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Z3: Core System Components</a:t>
            </a:r>
            <a:endParaRPr spc="-167">
              <a:solidFill>
                <a:schemeClr val="accent1"/>
              </a:solidFill>
              <a:effectLst>
                <a:outerShdw blurRad="50800" dist="38100" dir="2700000" algn="tl" rotWithShape="0">
                  <a:prstClr val="black">
                    <a:alpha val="61000"/>
                  </a:prstClr>
                </a:outerShdw>
              </a:effectLst>
            </a:endParaRPr>
          </a:p>
        </p:txBody>
      </p:sp>
      <p:sp>
        <p:nvSpPr>
          <p:cNvPr id="8" name="Rectangle 7"/>
          <p:cNvSpPr/>
          <p:nvPr/>
        </p:nvSpPr>
        <p:spPr>
          <a:xfrm>
            <a:off x="5433874" y="1571349"/>
            <a:ext cx="3381652" cy="4323424"/>
          </a:xfrm>
          <a:prstGeom prst="rec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en-US" sz="3200" dirty="0" smtClean="0">
                <a:latin typeface="Calibri" pitchFamily="34" charset="0"/>
              </a:rPr>
              <a:t>Theories</a:t>
            </a:r>
            <a:endParaRPr lang="en-US" sz="3200" dirty="0">
              <a:latin typeface="Calibri" pitchFamily="34" charset="0"/>
            </a:endParaRPr>
          </a:p>
        </p:txBody>
      </p:sp>
      <p:sp>
        <p:nvSpPr>
          <p:cNvPr id="9" name="Rounded Rectangle 8"/>
          <p:cNvSpPr/>
          <p:nvPr/>
        </p:nvSpPr>
        <p:spPr>
          <a:xfrm>
            <a:off x="2145299" y="3997843"/>
            <a:ext cx="2437936" cy="92489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Core Theory</a:t>
            </a:r>
            <a:endParaRPr lang="en-US" sz="2000" b="1" dirty="0">
              <a:latin typeface="Calibri" pitchFamily="34" charset="0"/>
            </a:endParaRPr>
          </a:p>
        </p:txBody>
      </p:sp>
      <p:sp>
        <p:nvSpPr>
          <p:cNvPr id="10" name="Rounded Rectangle 9"/>
          <p:cNvSpPr/>
          <p:nvPr/>
        </p:nvSpPr>
        <p:spPr>
          <a:xfrm>
            <a:off x="2132611" y="5354154"/>
            <a:ext cx="2516578" cy="92489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SAT solver</a:t>
            </a:r>
            <a:endParaRPr lang="en-US" sz="2000" b="1" dirty="0">
              <a:latin typeface="Calibri" pitchFamily="34" charset="0"/>
            </a:endParaRPr>
          </a:p>
        </p:txBody>
      </p:sp>
      <p:sp>
        <p:nvSpPr>
          <p:cNvPr id="11" name="Rounded Rectangle 10"/>
          <p:cNvSpPr/>
          <p:nvPr/>
        </p:nvSpPr>
        <p:spPr>
          <a:xfrm>
            <a:off x="2170711" y="2661317"/>
            <a:ext cx="2516578" cy="100196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Rewriting Simplification</a:t>
            </a:r>
            <a:endParaRPr lang="en-US" sz="2000" b="1" dirty="0">
              <a:latin typeface="Calibri" pitchFamily="34" charset="0"/>
            </a:endParaRPr>
          </a:p>
        </p:txBody>
      </p:sp>
      <p:sp>
        <p:nvSpPr>
          <p:cNvPr id="13" name="Rounded Rectangle 12"/>
          <p:cNvSpPr/>
          <p:nvPr/>
        </p:nvSpPr>
        <p:spPr>
          <a:xfrm>
            <a:off x="5904511" y="2282503"/>
            <a:ext cx="2516578" cy="61659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Bit-Vectors</a:t>
            </a:r>
            <a:endParaRPr lang="en-US" sz="2000" b="1" dirty="0">
              <a:latin typeface="Calibri" pitchFamily="34" charset="0"/>
            </a:endParaRPr>
          </a:p>
        </p:txBody>
      </p:sp>
      <p:sp>
        <p:nvSpPr>
          <p:cNvPr id="14" name="Rounded Rectangle 13"/>
          <p:cNvSpPr/>
          <p:nvPr/>
        </p:nvSpPr>
        <p:spPr>
          <a:xfrm>
            <a:off x="5904511" y="3044503"/>
            <a:ext cx="2516578" cy="61659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Arithmetic</a:t>
            </a:r>
            <a:endParaRPr lang="en-US" sz="2000" b="1" dirty="0">
              <a:latin typeface="Calibri" pitchFamily="34" charset="0"/>
            </a:endParaRPr>
          </a:p>
        </p:txBody>
      </p:sp>
      <p:sp>
        <p:nvSpPr>
          <p:cNvPr id="16" name="Rounded Rectangle 15"/>
          <p:cNvSpPr/>
          <p:nvPr/>
        </p:nvSpPr>
        <p:spPr>
          <a:xfrm>
            <a:off x="5904511" y="4468327"/>
            <a:ext cx="2516578" cy="5395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Partial orders</a:t>
            </a:r>
            <a:endParaRPr lang="en-US" sz="2000" b="1" dirty="0">
              <a:latin typeface="Calibri" pitchFamily="34" charset="0"/>
            </a:endParaRPr>
          </a:p>
        </p:txBody>
      </p:sp>
      <p:sp>
        <p:nvSpPr>
          <p:cNvPr id="17" name="Rounded Rectangle 16"/>
          <p:cNvSpPr/>
          <p:nvPr/>
        </p:nvSpPr>
        <p:spPr>
          <a:xfrm>
            <a:off x="5904511" y="5127931"/>
            <a:ext cx="2516578" cy="46244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Tuples</a:t>
            </a:r>
            <a:endParaRPr lang="en-US" sz="2000" b="1" dirty="0">
              <a:latin typeface="Calibri" pitchFamily="34" charset="0"/>
            </a:endParaRPr>
          </a:p>
        </p:txBody>
      </p:sp>
      <p:sp>
        <p:nvSpPr>
          <p:cNvPr id="18" name="Left-Right Arrow 17"/>
          <p:cNvSpPr/>
          <p:nvPr/>
        </p:nvSpPr>
        <p:spPr>
          <a:xfrm>
            <a:off x="4554245" y="4418289"/>
            <a:ext cx="878889" cy="231222"/>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Up-Down Arrow 18"/>
          <p:cNvSpPr/>
          <p:nvPr/>
        </p:nvSpPr>
        <p:spPr>
          <a:xfrm>
            <a:off x="3272935" y="4950814"/>
            <a:ext cx="235930" cy="385372"/>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Down Arrow 19"/>
          <p:cNvSpPr/>
          <p:nvPr/>
        </p:nvSpPr>
        <p:spPr>
          <a:xfrm>
            <a:off x="3273546" y="3655414"/>
            <a:ext cx="196608" cy="38537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Rounded Rectangle 20"/>
          <p:cNvSpPr/>
          <p:nvPr/>
        </p:nvSpPr>
        <p:spPr>
          <a:xfrm>
            <a:off x="221941" y="4083728"/>
            <a:ext cx="1567631" cy="889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E-matching</a:t>
            </a:r>
            <a:endParaRPr lang="en-US" sz="2000" b="1" dirty="0">
              <a:latin typeface="Calibri" pitchFamily="34" charset="0"/>
            </a:endParaRPr>
          </a:p>
        </p:txBody>
      </p:sp>
      <p:sp>
        <p:nvSpPr>
          <p:cNvPr id="22" name="Left-Right Arrow 21"/>
          <p:cNvSpPr/>
          <p:nvPr/>
        </p:nvSpPr>
        <p:spPr>
          <a:xfrm>
            <a:off x="1745271" y="4418289"/>
            <a:ext cx="471858" cy="231222"/>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ounded Rectangle 22"/>
          <p:cNvSpPr/>
          <p:nvPr/>
        </p:nvSpPr>
        <p:spPr>
          <a:xfrm>
            <a:off x="5904511" y="3806940"/>
            <a:ext cx="2516578" cy="5395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Arrays</a:t>
            </a:r>
            <a:endParaRPr lang="en-US" sz="2000" b="1" dirty="0">
              <a:latin typeface="Calibri" pitchFamily="34" charset="0"/>
            </a:endParaRPr>
          </a:p>
        </p:txBody>
      </p:sp>
      <p:sp>
        <p:nvSpPr>
          <p:cNvPr id="41" name="Up Arrow 40"/>
          <p:cNvSpPr/>
          <p:nvPr/>
        </p:nvSpPr>
        <p:spPr bwMode="auto">
          <a:xfrm rot="14578082">
            <a:off x="4162005" y="1917085"/>
            <a:ext cx="257453" cy="100942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8" name="Rounded Rectangle 27"/>
          <p:cNvSpPr/>
          <p:nvPr/>
        </p:nvSpPr>
        <p:spPr>
          <a:xfrm>
            <a:off x="4056137" y="1609038"/>
            <a:ext cx="1323826"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err="1" smtClean="0">
                <a:latin typeface="Calibri" pitchFamily="34" charset="0"/>
              </a:rPr>
              <a:t>OCaml</a:t>
            </a:r>
            <a:endParaRPr lang="en-US" sz="2000" b="1" dirty="0">
              <a:latin typeface="Calibri" pitchFamily="34" charset="0"/>
            </a:endParaRPr>
          </a:p>
        </p:txBody>
      </p:sp>
      <p:sp>
        <p:nvSpPr>
          <p:cNvPr id="42" name="Up Arrow 41"/>
          <p:cNvSpPr/>
          <p:nvPr/>
        </p:nvSpPr>
        <p:spPr bwMode="auto">
          <a:xfrm rot="6677667">
            <a:off x="1418801" y="1547832"/>
            <a:ext cx="257453" cy="164951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Rounded Rectangle 23"/>
          <p:cNvSpPr/>
          <p:nvPr/>
        </p:nvSpPr>
        <p:spPr>
          <a:xfrm>
            <a:off x="183452" y="1609038"/>
            <a:ext cx="1271396"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Text</a:t>
            </a:r>
            <a:endParaRPr lang="en-US" sz="2000" b="1" dirty="0">
              <a:latin typeface="Calibri" pitchFamily="34" charset="0"/>
            </a:endParaRPr>
          </a:p>
        </p:txBody>
      </p:sp>
      <p:sp>
        <p:nvSpPr>
          <p:cNvPr id="43" name="Up Arrow 42"/>
          <p:cNvSpPr/>
          <p:nvPr/>
        </p:nvSpPr>
        <p:spPr bwMode="auto">
          <a:xfrm rot="10800000">
            <a:off x="3160307" y="2247042"/>
            <a:ext cx="257453" cy="41626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Rounded Rectangle 26"/>
          <p:cNvSpPr/>
          <p:nvPr/>
        </p:nvSpPr>
        <p:spPr>
          <a:xfrm>
            <a:off x="2751906" y="1609038"/>
            <a:ext cx="1074788"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.NET</a:t>
            </a:r>
            <a:endParaRPr lang="en-US" sz="2000" b="1" dirty="0">
              <a:latin typeface="Calibri" pitchFamily="34" charset="0"/>
            </a:endParaRPr>
          </a:p>
        </p:txBody>
      </p:sp>
      <p:sp>
        <p:nvSpPr>
          <p:cNvPr id="44" name="Up Arrow 43"/>
          <p:cNvSpPr/>
          <p:nvPr/>
        </p:nvSpPr>
        <p:spPr bwMode="auto">
          <a:xfrm rot="7026053">
            <a:off x="2362315" y="1874249"/>
            <a:ext cx="257453" cy="106885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Rounded Rectangle 25"/>
          <p:cNvSpPr/>
          <p:nvPr/>
        </p:nvSpPr>
        <p:spPr>
          <a:xfrm>
            <a:off x="1637970" y="1609038"/>
            <a:ext cx="838860"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C</a:t>
            </a:r>
            <a:endParaRPr lang="en-US" sz="2000" b="1"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C API </a:t>
            </a:r>
            <a:endParaRPr lang="en-US" dirty="0"/>
          </a:p>
        </p:txBody>
      </p:sp>
      <p:sp>
        <p:nvSpPr>
          <p:cNvPr id="7" name="TextBox 6"/>
          <p:cNvSpPr txBox="1"/>
          <p:nvPr/>
        </p:nvSpPr>
        <p:spPr>
          <a:xfrm>
            <a:off x="6794500" y="1723254"/>
            <a:ext cx="2209800" cy="4247317"/>
          </a:xfrm>
          <a:prstGeom prst="rect">
            <a:avLst/>
          </a:prstGeom>
          <a:noFill/>
        </p:spPr>
        <p:txBody>
          <a:bodyPr wrap="square" rtlCol="0">
            <a:spAutoFit/>
          </a:bodyPr>
          <a:lstStyle/>
          <a:p>
            <a:r>
              <a:rPr lang="en-US" dirty="0" smtClean="0">
                <a:solidFill>
                  <a:schemeClr val="bg1"/>
                </a:solidFill>
                <a:latin typeface="Calibri" pitchFamily="34" charset="0"/>
              </a:rPr>
              <a:t>Given arrays:</a:t>
            </a:r>
          </a:p>
          <a:p>
            <a:endParaRPr lang="en-US" dirty="0" smtClean="0">
              <a:solidFill>
                <a:schemeClr val="bg1"/>
              </a:solidFill>
              <a:latin typeface="Calibri" pitchFamily="34" charset="0"/>
            </a:endParaRPr>
          </a:p>
          <a:p>
            <a:r>
              <a:rPr lang="en-US" dirty="0" err="1" smtClean="0">
                <a:solidFill>
                  <a:schemeClr val="bg1"/>
                </a:solidFill>
                <a:latin typeface="Calibri" pitchFamily="34" charset="0"/>
              </a:rPr>
              <a:t>bool</a:t>
            </a:r>
            <a:r>
              <a:rPr lang="en-US" dirty="0" smtClean="0">
                <a:solidFill>
                  <a:schemeClr val="bg1"/>
                </a:solidFill>
                <a:latin typeface="Calibri" pitchFamily="34" charset="0"/>
              </a:rPr>
              <a:t> a1[</a:t>
            </a:r>
            <a:r>
              <a:rPr lang="en-US" dirty="0" err="1" smtClean="0">
                <a:solidFill>
                  <a:schemeClr val="bg1"/>
                </a:solidFill>
                <a:latin typeface="Calibri" pitchFamily="34" charset="0"/>
              </a:rPr>
              <a:t>bool</a:t>
            </a:r>
            <a:r>
              <a:rPr lang="en-US" dirty="0" smtClean="0">
                <a:solidFill>
                  <a:schemeClr val="bg1"/>
                </a:solidFill>
                <a:latin typeface="Calibri" pitchFamily="34" charset="0"/>
              </a:rPr>
              <a:t>];</a:t>
            </a:r>
          </a:p>
          <a:p>
            <a:r>
              <a:rPr lang="en-US" dirty="0" err="1" smtClean="0">
                <a:solidFill>
                  <a:schemeClr val="bg1"/>
                </a:solidFill>
                <a:latin typeface="Calibri" pitchFamily="34" charset="0"/>
              </a:rPr>
              <a:t>bool</a:t>
            </a:r>
            <a:r>
              <a:rPr lang="en-US" dirty="0" smtClean="0">
                <a:solidFill>
                  <a:schemeClr val="bg1"/>
                </a:solidFill>
                <a:latin typeface="Calibri" pitchFamily="34" charset="0"/>
              </a:rPr>
              <a:t> a2[</a:t>
            </a:r>
            <a:r>
              <a:rPr lang="en-US" dirty="0" err="1" smtClean="0">
                <a:solidFill>
                  <a:schemeClr val="bg1"/>
                </a:solidFill>
                <a:latin typeface="Calibri" pitchFamily="34" charset="0"/>
              </a:rPr>
              <a:t>bool</a:t>
            </a:r>
            <a:r>
              <a:rPr lang="en-US" dirty="0" smtClean="0">
                <a:solidFill>
                  <a:schemeClr val="bg1"/>
                </a:solidFill>
                <a:latin typeface="Calibri" pitchFamily="34" charset="0"/>
              </a:rPr>
              <a:t>]; </a:t>
            </a:r>
          </a:p>
          <a:p>
            <a:r>
              <a:rPr lang="en-US" dirty="0" err="1" smtClean="0">
                <a:solidFill>
                  <a:schemeClr val="bg1"/>
                </a:solidFill>
                <a:latin typeface="Calibri" pitchFamily="34" charset="0"/>
              </a:rPr>
              <a:t>bool</a:t>
            </a:r>
            <a:r>
              <a:rPr lang="en-US" dirty="0" smtClean="0">
                <a:solidFill>
                  <a:schemeClr val="bg1"/>
                </a:solidFill>
                <a:latin typeface="Calibri" pitchFamily="34" charset="0"/>
              </a:rPr>
              <a:t> a3[</a:t>
            </a:r>
            <a:r>
              <a:rPr lang="en-US" dirty="0" err="1" smtClean="0">
                <a:solidFill>
                  <a:schemeClr val="bg1"/>
                </a:solidFill>
                <a:latin typeface="Calibri" pitchFamily="34" charset="0"/>
              </a:rPr>
              <a:t>bool</a:t>
            </a:r>
            <a:r>
              <a:rPr lang="en-US" dirty="0" smtClean="0">
                <a:solidFill>
                  <a:schemeClr val="bg1"/>
                </a:solidFill>
                <a:latin typeface="Calibri" pitchFamily="34" charset="0"/>
              </a:rPr>
              <a:t>];</a:t>
            </a:r>
          </a:p>
          <a:p>
            <a:r>
              <a:rPr lang="en-US" dirty="0" err="1" smtClean="0">
                <a:solidFill>
                  <a:schemeClr val="bg1"/>
                </a:solidFill>
                <a:latin typeface="Calibri" pitchFamily="34" charset="0"/>
              </a:rPr>
              <a:t>bool</a:t>
            </a:r>
            <a:r>
              <a:rPr lang="en-US" dirty="0" smtClean="0">
                <a:solidFill>
                  <a:schemeClr val="bg1"/>
                </a:solidFill>
                <a:latin typeface="Calibri" pitchFamily="34" charset="0"/>
              </a:rPr>
              <a:t> a4[</a:t>
            </a:r>
            <a:r>
              <a:rPr lang="en-US" dirty="0" err="1" smtClean="0">
                <a:solidFill>
                  <a:schemeClr val="bg1"/>
                </a:solidFill>
                <a:latin typeface="Calibri" pitchFamily="34" charset="0"/>
              </a:rPr>
              <a:t>bool</a:t>
            </a:r>
            <a:r>
              <a:rPr lang="en-US" dirty="0" smtClean="0">
                <a:solidFill>
                  <a:schemeClr val="bg1"/>
                </a:solidFill>
                <a:latin typeface="Calibri" pitchFamily="34" charset="0"/>
              </a:rPr>
              <a:t>];</a:t>
            </a:r>
          </a:p>
          <a:p>
            <a:endParaRPr lang="en-US" dirty="0" smtClean="0">
              <a:solidFill>
                <a:schemeClr val="bg1"/>
              </a:solidFill>
              <a:latin typeface="Calibri" pitchFamily="34" charset="0"/>
            </a:endParaRPr>
          </a:p>
          <a:p>
            <a:r>
              <a:rPr lang="en-US" dirty="0" smtClean="0">
                <a:solidFill>
                  <a:schemeClr val="bg1"/>
                </a:solidFill>
                <a:latin typeface="Calibri" pitchFamily="34" charset="0"/>
              </a:rPr>
              <a:t>All can be distinct.</a:t>
            </a:r>
          </a:p>
          <a:p>
            <a:endParaRPr lang="en-US" dirty="0" smtClean="0">
              <a:solidFill>
                <a:schemeClr val="bg1"/>
              </a:solidFill>
              <a:latin typeface="Calibri" pitchFamily="34" charset="0"/>
            </a:endParaRPr>
          </a:p>
          <a:p>
            <a:r>
              <a:rPr lang="en-US" dirty="0" smtClean="0">
                <a:solidFill>
                  <a:schemeClr val="bg1"/>
                </a:solidFill>
                <a:latin typeface="Calibri" pitchFamily="34" charset="0"/>
              </a:rPr>
              <a:t>Add: </a:t>
            </a:r>
          </a:p>
          <a:p>
            <a:endParaRPr lang="en-US" dirty="0" smtClean="0">
              <a:solidFill>
                <a:schemeClr val="bg1"/>
              </a:solidFill>
              <a:latin typeface="Calibri" pitchFamily="34" charset="0"/>
            </a:endParaRPr>
          </a:p>
          <a:p>
            <a:r>
              <a:rPr lang="en-US" dirty="0" err="1" smtClean="0">
                <a:solidFill>
                  <a:schemeClr val="bg1"/>
                </a:solidFill>
                <a:latin typeface="Calibri" pitchFamily="34" charset="0"/>
              </a:rPr>
              <a:t>bool</a:t>
            </a:r>
            <a:r>
              <a:rPr lang="en-US" dirty="0" smtClean="0">
                <a:solidFill>
                  <a:schemeClr val="bg1"/>
                </a:solidFill>
                <a:latin typeface="Calibri" pitchFamily="34" charset="0"/>
              </a:rPr>
              <a:t> a5[</a:t>
            </a:r>
            <a:r>
              <a:rPr lang="en-US" dirty="0" err="1" smtClean="0">
                <a:solidFill>
                  <a:schemeClr val="bg1"/>
                </a:solidFill>
                <a:latin typeface="Calibri" pitchFamily="34" charset="0"/>
              </a:rPr>
              <a:t>bool</a:t>
            </a:r>
            <a:r>
              <a:rPr lang="en-US" dirty="0" smtClean="0">
                <a:solidFill>
                  <a:schemeClr val="bg1"/>
                </a:solidFill>
                <a:latin typeface="Calibri" pitchFamily="34" charset="0"/>
              </a:rPr>
              <a:t>];</a:t>
            </a:r>
          </a:p>
          <a:p>
            <a:endParaRPr lang="en-US" dirty="0" smtClean="0">
              <a:solidFill>
                <a:schemeClr val="bg1"/>
              </a:solidFill>
              <a:latin typeface="Calibri" pitchFamily="34" charset="0"/>
            </a:endParaRPr>
          </a:p>
          <a:p>
            <a:r>
              <a:rPr lang="en-US" dirty="0" smtClean="0">
                <a:solidFill>
                  <a:schemeClr val="bg1"/>
                </a:solidFill>
                <a:latin typeface="Calibri" pitchFamily="34" charset="0"/>
              </a:rPr>
              <a:t>Two of a1,..,a5 must be equal.</a:t>
            </a:r>
          </a:p>
        </p:txBody>
      </p:sp>
      <p:pic>
        <p:nvPicPr>
          <p:cNvPr id="19462" name="Picture 6"/>
          <p:cNvPicPr>
            <a:picLocks noChangeAspect="1" noChangeArrowheads="1"/>
          </p:cNvPicPr>
          <p:nvPr/>
        </p:nvPicPr>
        <p:blipFill>
          <a:blip r:embed="rId2"/>
          <a:srcRect/>
          <a:stretch>
            <a:fillRect/>
          </a:stretch>
        </p:blipFill>
        <p:spPr bwMode="auto">
          <a:xfrm>
            <a:off x="205751" y="1811076"/>
            <a:ext cx="6537952" cy="45796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SMT-LIB</a:t>
            </a:r>
            <a:endParaRPr lang="en-US" dirty="0"/>
          </a:p>
        </p:txBody>
      </p:sp>
      <p:sp>
        <p:nvSpPr>
          <p:cNvPr id="4" name="TextBox 3"/>
          <p:cNvSpPr txBox="1"/>
          <p:nvPr/>
        </p:nvSpPr>
        <p:spPr>
          <a:xfrm>
            <a:off x="259645" y="1715911"/>
            <a:ext cx="3984978" cy="3139321"/>
          </a:xfrm>
          <a:prstGeom prst="rect">
            <a:avLst/>
          </a:prstGeom>
          <a:noFill/>
          <a:ln>
            <a:solidFill>
              <a:srgbClr val="002060"/>
            </a:solidFill>
          </a:ln>
        </p:spPr>
        <p:txBody>
          <a:bodyPr wrap="square" rtlCol="0">
            <a:spAutoFit/>
          </a:bodyPr>
          <a:lstStyle/>
          <a:p>
            <a:r>
              <a:rPr lang="en-US" dirty="0" smtClean="0">
                <a:solidFill>
                  <a:schemeClr val="bg1"/>
                </a:solidFill>
              </a:rPr>
              <a:t>(benchmark integer-linear-arithmetic</a:t>
            </a:r>
          </a:p>
          <a:p>
            <a:r>
              <a:rPr lang="en-US" dirty="0" smtClean="0">
                <a:solidFill>
                  <a:schemeClr val="bg1"/>
                </a:solidFill>
              </a:rPr>
              <a:t>:status sat</a:t>
            </a:r>
          </a:p>
          <a:p>
            <a:r>
              <a:rPr lang="en-US" dirty="0" smtClean="0">
                <a:solidFill>
                  <a:schemeClr val="bg1"/>
                </a:solidFill>
              </a:rPr>
              <a:t>:logic QF_LIA</a:t>
            </a:r>
          </a:p>
          <a:p>
            <a:r>
              <a:rPr lang="en-US" dirty="0" smtClean="0">
                <a:solidFill>
                  <a:schemeClr val="bg1"/>
                </a:solidFill>
              </a:rPr>
              <a:t>:</a:t>
            </a:r>
            <a:r>
              <a:rPr lang="en-US" dirty="0" err="1" smtClean="0">
                <a:solidFill>
                  <a:schemeClr val="bg1"/>
                </a:solidFill>
              </a:rPr>
              <a:t>extrafuns</a:t>
            </a:r>
            <a:r>
              <a:rPr lang="en-US" dirty="0" smtClean="0">
                <a:solidFill>
                  <a:schemeClr val="bg1"/>
                </a:solidFill>
              </a:rPr>
              <a:t> ((x1 </a:t>
            </a:r>
            <a:r>
              <a:rPr lang="en-US" dirty="0" err="1" smtClean="0">
                <a:solidFill>
                  <a:schemeClr val="bg1"/>
                </a:solidFill>
              </a:rPr>
              <a:t>Int</a:t>
            </a:r>
            <a:r>
              <a:rPr lang="en-US" dirty="0" smtClean="0">
                <a:solidFill>
                  <a:schemeClr val="bg1"/>
                </a:solidFill>
              </a:rPr>
              <a:t>) (x2 </a:t>
            </a:r>
            <a:r>
              <a:rPr lang="en-US" dirty="0" err="1" smtClean="0">
                <a:solidFill>
                  <a:schemeClr val="bg1"/>
                </a:solidFill>
              </a:rPr>
              <a:t>Int</a:t>
            </a:r>
            <a:r>
              <a:rPr lang="en-US" dirty="0" smtClean="0">
                <a:solidFill>
                  <a:schemeClr val="bg1"/>
                </a:solidFill>
              </a:rPr>
              <a:t>) (x3 </a:t>
            </a:r>
            <a:r>
              <a:rPr lang="en-US" dirty="0" err="1" smtClean="0">
                <a:solidFill>
                  <a:schemeClr val="bg1"/>
                </a:solidFill>
              </a:rPr>
              <a:t>Int</a:t>
            </a:r>
            <a:r>
              <a:rPr lang="en-US" dirty="0" smtClean="0">
                <a:solidFill>
                  <a:schemeClr val="bg1"/>
                </a:solidFill>
              </a:rPr>
              <a:t>) </a:t>
            </a:r>
            <a:br>
              <a:rPr lang="en-US" dirty="0" smtClean="0">
                <a:solidFill>
                  <a:schemeClr val="bg1"/>
                </a:solidFill>
              </a:rPr>
            </a:br>
            <a:r>
              <a:rPr lang="en-US" dirty="0" smtClean="0">
                <a:solidFill>
                  <a:schemeClr val="bg1"/>
                </a:solidFill>
              </a:rPr>
              <a:t>                  (x4 </a:t>
            </a:r>
            <a:r>
              <a:rPr lang="en-US" dirty="0" err="1" smtClean="0">
                <a:solidFill>
                  <a:schemeClr val="bg1"/>
                </a:solidFill>
              </a:rPr>
              <a:t>Int</a:t>
            </a:r>
            <a:r>
              <a:rPr lang="en-US" dirty="0" smtClean="0">
                <a:solidFill>
                  <a:schemeClr val="bg1"/>
                </a:solidFill>
              </a:rPr>
              <a:t>) (x5 </a:t>
            </a:r>
            <a:r>
              <a:rPr lang="en-US" dirty="0" err="1" smtClean="0">
                <a:solidFill>
                  <a:schemeClr val="bg1"/>
                </a:solidFill>
              </a:rPr>
              <a:t>Int</a:t>
            </a:r>
            <a:r>
              <a:rPr lang="en-US" dirty="0" smtClean="0">
                <a:solidFill>
                  <a:schemeClr val="bg1"/>
                </a:solidFill>
              </a:rPr>
              <a:t>))</a:t>
            </a:r>
          </a:p>
          <a:p>
            <a:r>
              <a:rPr lang="en-US" smtClean="0">
                <a:solidFill>
                  <a:schemeClr val="bg1"/>
                </a:solidFill>
              </a:rPr>
              <a:t>:formula </a:t>
            </a:r>
            <a:r>
              <a:rPr lang="en-US" dirty="0" smtClean="0">
                <a:solidFill>
                  <a:schemeClr val="bg1"/>
                </a:solidFill>
              </a:rPr>
              <a:t>(and (&gt;= (- x1 x2) 1) </a:t>
            </a:r>
          </a:p>
          <a:p>
            <a:r>
              <a:rPr lang="en-US" dirty="0" smtClean="0">
                <a:solidFill>
                  <a:schemeClr val="bg1"/>
                </a:solidFill>
              </a:rPr>
              <a:t>              (&lt;= (- x1 x2) 3)</a:t>
            </a:r>
          </a:p>
          <a:p>
            <a:r>
              <a:rPr lang="en-US" dirty="0" smtClean="0">
                <a:solidFill>
                  <a:schemeClr val="bg1"/>
                </a:solidFill>
              </a:rPr>
              <a:t>              (= x1 (+ (* 2 x3) x5)) </a:t>
            </a:r>
          </a:p>
          <a:p>
            <a:r>
              <a:rPr lang="en-US" dirty="0" smtClean="0">
                <a:solidFill>
                  <a:schemeClr val="bg1"/>
                </a:solidFill>
              </a:rPr>
              <a:t>              (= x3 x5)</a:t>
            </a:r>
          </a:p>
          <a:p>
            <a:r>
              <a:rPr lang="en-US" dirty="0" smtClean="0">
                <a:solidFill>
                  <a:schemeClr val="bg1"/>
                </a:solidFill>
              </a:rPr>
              <a:t>              (= x2 (* 6 x4)))</a:t>
            </a:r>
          </a:p>
          <a:p>
            <a:r>
              <a:rPr lang="en-US" dirty="0" smtClean="0">
                <a:solidFill>
                  <a:schemeClr val="bg1"/>
                </a:solidFill>
              </a:rPr>
              <a:t>)</a:t>
            </a:r>
          </a:p>
        </p:txBody>
      </p:sp>
      <p:sp>
        <p:nvSpPr>
          <p:cNvPr id="5" name="TextBox 4"/>
          <p:cNvSpPr txBox="1"/>
          <p:nvPr/>
        </p:nvSpPr>
        <p:spPr>
          <a:xfrm>
            <a:off x="4447824" y="1691902"/>
            <a:ext cx="4243469" cy="3693319"/>
          </a:xfrm>
          <a:prstGeom prst="rect">
            <a:avLst/>
          </a:prstGeom>
          <a:noFill/>
          <a:ln>
            <a:solidFill>
              <a:srgbClr val="002060"/>
            </a:solidFill>
          </a:ln>
        </p:spPr>
        <p:txBody>
          <a:bodyPr wrap="none" rtlCol="0">
            <a:spAutoFit/>
          </a:bodyPr>
          <a:lstStyle/>
          <a:p>
            <a:r>
              <a:rPr lang="en-US" dirty="0" smtClean="0">
                <a:solidFill>
                  <a:schemeClr val="bg1"/>
                </a:solidFill>
              </a:rPr>
              <a:t>(benchmark array</a:t>
            </a:r>
          </a:p>
          <a:p>
            <a:r>
              <a:rPr lang="en-US" dirty="0" smtClean="0">
                <a:solidFill>
                  <a:schemeClr val="bg1"/>
                </a:solidFill>
              </a:rPr>
              <a:t> :logic QF_AUFLIA</a:t>
            </a:r>
          </a:p>
          <a:p>
            <a:r>
              <a:rPr lang="en-US" dirty="0" smtClean="0">
                <a:solidFill>
                  <a:schemeClr val="bg1"/>
                </a:solidFill>
              </a:rPr>
              <a:t> :status </a:t>
            </a:r>
            <a:r>
              <a:rPr lang="en-US" dirty="0" err="1" smtClean="0">
                <a:solidFill>
                  <a:schemeClr val="bg1"/>
                </a:solidFill>
              </a:rPr>
              <a:t>unsat</a:t>
            </a:r>
            <a:endParaRPr lang="en-US" dirty="0" smtClean="0">
              <a:solidFill>
                <a:schemeClr val="bg1"/>
              </a:solidFill>
            </a:endParaRPr>
          </a:p>
          <a:p>
            <a:r>
              <a:rPr lang="en-US" dirty="0" smtClean="0">
                <a:solidFill>
                  <a:schemeClr val="bg1"/>
                </a:solidFill>
              </a:rPr>
              <a:t> :</a:t>
            </a:r>
            <a:r>
              <a:rPr lang="en-US" dirty="0" err="1" smtClean="0">
                <a:solidFill>
                  <a:schemeClr val="bg1"/>
                </a:solidFill>
              </a:rPr>
              <a:t>extrafuns</a:t>
            </a:r>
            <a:r>
              <a:rPr lang="en-US" dirty="0" smtClean="0">
                <a:solidFill>
                  <a:schemeClr val="bg1"/>
                </a:solidFill>
              </a:rPr>
              <a:t> ((a Array)  (b Array)  (c Array))</a:t>
            </a:r>
          </a:p>
          <a:p>
            <a:r>
              <a:rPr lang="en-US" dirty="0" smtClean="0">
                <a:solidFill>
                  <a:schemeClr val="bg1"/>
                </a:solidFill>
              </a:rPr>
              <a:t> :</a:t>
            </a:r>
            <a:r>
              <a:rPr lang="en-US" dirty="0" err="1" smtClean="0">
                <a:solidFill>
                  <a:schemeClr val="bg1"/>
                </a:solidFill>
              </a:rPr>
              <a:t>extrafuns</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err="1" smtClean="0">
                <a:solidFill>
                  <a:schemeClr val="bg1"/>
                </a:solidFill>
              </a:rPr>
              <a:t>Int</a:t>
            </a:r>
            <a:r>
              <a:rPr lang="en-US" dirty="0" smtClean="0">
                <a:solidFill>
                  <a:schemeClr val="bg1"/>
                </a:solidFill>
              </a:rPr>
              <a:t>) (j </a:t>
            </a:r>
            <a:r>
              <a:rPr lang="en-US" dirty="0" err="1" smtClean="0">
                <a:solidFill>
                  <a:schemeClr val="bg1"/>
                </a:solidFill>
              </a:rPr>
              <a:t>Int</a:t>
            </a:r>
            <a:r>
              <a:rPr lang="en-US" dirty="0" smtClean="0">
                <a:solidFill>
                  <a:schemeClr val="bg1"/>
                </a:solidFill>
              </a:rPr>
              <a:t>))</a:t>
            </a:r>
          </a:p>
          <a:p>
            <a:endParaRPr lang="en-US" dirty="0" smtClean="0">
              <a:solidFill>
                <a:schemeClr val="bg1"/>
              </a:solidFill>
            </a:endParaRPr>
          </a:p>
          <a:p>
            <a:r>
              <a:rPr lang="en-US" smtClean="0">
                <a:solidFill>
                  <a:schemeClr val="bg1"/>
                </a:solidFill>
              </a:rPr>
              <a:t> :formula </a:t>
            </a:r>
            <a:r>
              <a:rPr lang="en-US" dirty="0" smtClean="0">
                <a:solidFill>
                  <a:schemeClr val="bg1"/>
                </a:solidFill>
              </a:rPr>
              <a:t>(and</a:t>
            </a:r>
          </a:p>
          <a:p>
            <a:r>
              <a:rPr lang="en-US" dirty="0" smtClean="0">
                <a:solidFill>
                  <a:schemeClr val="bg1"/>
                </a:solidFill>
              </a:rPr>
              <a:t>            (= (store a </a:t>
            </a:r>
            <a:r>
              <a:rPr lang="en-US" dirty="0" err="1" smtClean="0">
                <a:solidFill>
                  <a:schemeClr val="bg1"/>
                </a:solidFill>
              </a:rPr>
              <a:t>i</a:t>
            </a:r>
            <a:r>
              <a:rPr lang="en-US" dirty="0" smtClean="0">
                <a:solidFill>
                  <a:schemeClr val="bg1"/>
                </a:solidFill>
              </a:rPr>
              <a:t> v) b)</a:t>
            </a:r>
          </a:p>
          <a:p>
            <a:r>
              <a:rPr lang="en-US" dirty="0" smtClean="0">
                <a:solidFill>
                  <a:schemeClr val="bg1"/>
                </a:solidFill>
              </a:rPr>
              <a:t>            (= (store a j w) c)</a:t>
            </a:r>
          </a:p>
          <a:p>
            <a:r>
              <a:rPr lang="en-US" dirty="0" smtClean="0">
                <a:solidFill>
                  <a:schemeClr val="bg1"/>
                </a:solidFill>
              </a:rPr>
              <a:t>            (= (select b j) w)</a:t>
            </a:r>
          </a:p>
          <a:p>
            <a:r>
              <a:rPr lang="en-US" dirty="0" smtClean="0">
                <a:solidFill>
                  <a:schemeClr val="bg1"/>
                </a:solidFill>
              </a:rPr>
              <a:t>            (= (select c </a:t>
            </a:r>
            <a:r>
              <a:rPr lang="en-US" dirty="0" err="1" smtClean="0">
                <a:solidFill>
                  <a:schemeClr val="bg1"/>
                </a:solidFill>
              </a:rPr>
              <a:t>i</a:t>
            </a:r>
            <a:r>
              <a:rPr lang="en-US" dirty="0" smtClean="0">
                <a:solidFill>
                  <a:schemeClr val="bg1"/>
                </a:solidFill>
              </a:rPr>
              <a:t>) v)</a:t>
            </a:r>
          </a:p>
          <a:p>
            <a:r>
              <a:rPr lang="en-US" dirty="0" smtClean="0">
                <a:solidFill>
                  <a:schemeClr val="bg1"/>
                </a:solidFill>
              </a:rPr>
              <a:t>            (not (= b c))</a:t>
            </a:r>
          </a:p>
          <a:p>
            <a:r>
              <a:rPr lang="en-US" dirty="0" smtClean="0">
                <a:solidFill>
                  <a:schemeClr val="bg1"/>
                </a:solidFill>
              </a:rPr>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SMT-LIB syntax </a:t>
            </a:r>
            <a:r>
              <a:rPr lang="en-US" dirty="0" smtClean="0"/>
              <a:t>–</a:t>
            </a:r>
            <a:r>
              <a:rPr smtClean="0"/>
              <a:t> basics</a:t>
            </a:r>
            <a:endParaRPr lang="en-US" dirty="0"/>
          </a:p>
        </p:txBody>
      </p:sp>
      <p:sp>
        <p:nvSpPr>
          <p:cNvPr id="3" name="Content Placeholder 2"/>
          <p:cNvSpPr>
            <a:spLocks noGrp="1"/>
          </p:cNvSpPr>
          <p:nvPr>
            <p:ph idx="1"/>
          </p:nvPr>
        </p:nvSpPr>
        <p:spPr>
          <a:xfrm>
            <a:off x="381000" y="1412875"/>
            <a:ext cx="8382000" cy="5592300"/>
          </a:xfrm>
        </p:spPr>
        <p:txBody>
          <a:bodyPr/>
          <a:lstStyle/>
          <a:p>
            <a:r>
              <a:rPr lang="en-US" sz="2000" i="1" dirty="0" smtClean="0"/>
              <a:t>benchmark</a:t>
            </a:r>
            <a:r>
              <a:rPr lang="en-US" sz="2000" dirty="0" smtClean="0"/>
              <a:t> 	::= (benchmark </a:t>
            </a:r>
            <a:r>
              <a:rPr lang="en-US" sz="2000" i="1" dirty="0" smtClean="0"/>
              <a:t>name </a:t>
            </a:r>
            <a:br>
              <a:rPr lang="en-US" sz="2000" i="1" dirty="0" smtClean="0"/>
            </a:br>
            <a:r>
              <a:rPr lang="en-US" sz="2000" i="1" dirty="0" smtClean="0"/>
              <a:t>                         </a:t>
            </a:r>
            <a:r>
              <a:rPr lang="en-US" sz="2000" dirty="0" smtClean="0"/>
              <a:t>[:status (sat | </a:t>
            </a:r>
            <a:r>
              <a:rPr lang="en-US" sz="2000" dirty="0" err="1" smtClean="0"/>
              <a:t>unsat</a:t>
            </a:r>
            <a:r>
              <a:rPr lang="en-US" sz="2000" dirty="0" smtClean="0"/>
              <a:t> | unknown)] </a:t>
            </a:r>
            <a:br>
              <a:rPr lang="en-US" sz="2000" dirty="0" smtClean="0"/>
            </a:br>
            <a:r>
              <a:rPr lang="en-US" sz="2000" dirty="0" smtClean="0"/>
              <a:t>                          :logic </a:t>
            </a:r>
            <a:r>
              <a:rPr lang="en-US" sz="2000" i="1" dirty="0" err="1" smtClean="0"/>
              <a:t>logic</a:t>
            </a:r>
            <a:r>
              <a:rPr lang="en-US" sz="2000" i="1" dirty="0" smtClean="0"/>
              <a:t>-name</a:t>
            </a:r>
            <a:r>
              <a:rPr lang="en-US" sz="2000" dirty="0" smtClean="0"/>
              <a:t/>
            </a:r>
            <a:br>
              <a:rPr lang="en-US" sz="2000" dirty="0" smtClean="0"/>
            </a:br>
            <a:r>
              <a:rPr lang="en-US" sz="2000" dirty="0" smtClean="0"/>
              <a:t>                         </a:t>
            </a:r>
            <a:r>
              <a:rPr lang="en-US" sz="2000" i="1" dirty="0" smtClean="0"/>
              <a:t>declaration*)</a:t>
            </a:r>
          </a:p>
          <a:p>
            <a:r>
              <a:rPr lang="en-US" sz="2000" i="1" dirty="0" smtClean="0"/>
              <a:t>declaration</a:t>
            </a:r>
            <a:r>
              <a:rPr lang="en-US" sz="2000" dirty="0" smtClean="0"/>
              <a:t> 	::= :</a:t>
            </a:r>
            <a:r>
              <a:rPr lang="en-US" sz="2000" dirty="0" err="1" smtClean="0"/>
              <a:t>extrafuns</a:t>
            </a:r>
            <a:r>
              <a:rPr lang="en-US" sz="2000" dirty="0" smtClean="0"/>
              <a:t> (</a:t>
            </a:r>
            <a:r>
              <a:rPr lang="en-US" sz="2000" i="1" dirty="0" err="1" smtClean="0"/>
              <a:t>func-decl</a:t>
            </a:r>
            <a:r>
              <a:rPr lang="en-US" sz="2000" i="1" dirty="0" smtClean="0"/>
              <a:t>*</a:t>
            </a:r>
            <a:r>
              <a:rPr lang="en-US" sz="2000" dirty="0" smtClean="0"/>
              <a:t>) </a:t>
            </a:r>
            <a:br>
              <a:rPr lang="en-US" sz="2000" dirty="0" smtClean="0"/>
            </a:br>
            <a:r>
              <a:rPr lang="en-US" sz="2000" dirty="0" smtClean="0"/>
              <a:t>		|    :</a:t>
            </a:r>
            <a:r>
              <a:rPr lang="en-US" sz="2000" dirty="0" err="1" smtClean="0"/>
              <a:t>extrapreds</a:t>
            </a:r>
            <a:r>
              <a:rPr lang="en-US" sz="2000" dirty="0" smtClean="0"/>
              <a:t> (</a:t>
            </a:r>
            <a:r>
              <a:rPr lang="en-US" sz="2000" i="1" dirty="0" err="1" smtClean="0"/>
              <a:t>pred-decl</a:t>
            </a:r>
            <a:r>
              <a:rPr lang="en-US" sz="2000" i="1" dirty="0" smtClean="0"/>
              <a:t>*</a:t>
            </a:r>
            <a:r>
              <a:rPr lang="en-US" sz="2000" dirty="0" smtClean="0"/>
              <a:t>)</a:t>
            </a:r>
            <a:br>
              <a:rPr lang="en-US" sz="2000" dirty="0" smtClean="0"/>
            </a:br>
            <a:r>
              <a:rPr lang="en-US" sz="2000" dirty="0" smtClean="0"/>
              <a:t>		|    :</a:t>
            </a:r>
            <a:r>
              <a:rPr lang="en-US" sz="2000" dirty="0" err="1" smtClean="0"/>
              <a:t>extrasorts</a:t>
            </a:r>
            <a:r>
              <a:rPr lang="en-US" sz="2000" dirty="0" smtClean="0"/>
              <a:t> (</a:t>
            </a:r>
            <a:r>
              <a:rPr lang="en-US" sz="2000" i="1" dirty="0" smtClean="0"/>
              <a:t>sort-</a:t>
            </a:r>
            <a:r>
              <a:rPr lang="en-US" sz="2000" i="1" dirty="0" err="1" smtClean="0"/>
              <a:t>decl</a:t>
            </a:r>
            <a:r>
              <a:rPr lang="en-US" sz="2000" i="1" dirty="0" smtClean="0"/>
              <a:t>*)</a:t>
            </a:r>
            <a:br>
              <a:rPr lang="en-US" sz="2000" i="1" dirty="0" smtClean="0"/>
            </a:br>
            <a:r>
              <a:rPr lang="en-US" sz="2000" i="1" dirty="0" smtClean="0"/>
              <a:t>		|    </a:t>
            </a:r>
            <a:r>
              <a:rPr lang="en-US" sz="2000" dirty="0" smtClean="0"/>
              <a:t>:assumption </a:t>
            </a:r>
            <a:r>
              <a:rPr lang="en-US" sz="2000" i="1" dirty="0" err="1" smtClean="0"/>
              <a:t>fmla</a:t>
            </a:r>
            <a:r>
              <a:rPr lang="en-US" sz="2000" i="1" dirty="0" smtClean="0"/>
              <a:t/>
            </a:r>
            <a:br>
              <a:rPr lang="en-US" sz="2000" i="1" dirty="0" smtClean="0"/>
            </a:br>
            <a:r>
              <a:rPr lang="en-US" sz="2000" dirty="0" smtClean="0"/>
              <a:t>		|    :formula </a:t>
            </a:r>
            <a:r>
              <a:rPr lang="en-US" sz="2000" i="1" dirty="0" err="1" smtClean="0"/>
              <a:t>fmla</a:t>
            </a:r>
            <a:endParaRPr lang="en-US" sz="2000" i="1" dirty="0" smtClean="0"/>
          </a:p>
          <a:p>
            <a:r>
              <a:rPr lang="en-US" sz="2000" i="1" dirty="0" smtClean="0"/>
              <a:t>sort-</a:t>
            </a:r>
            <a:r>
              <a:rPr lang="en-US" sz="2000" i="1" dirty="0" err="1" smtClean="0"/>
              <a:t>decl</a:t>
            </a:r>
            <a:r>
              <a:rPr lang="en-US" sz="2000" i="1" dirty="0" smtClean="0"/>
              <a:t>	</a:t>
            </a:r>
            <a:r>
              <a:rPr lang="en-US" sz="2000" dirty="0" smtClean="0"/>
              <a:t>::= </a:t>
            </a:r>
            <a:r>
              <a:rPr lang="en-US" sz="2000" i="1" dirty="0" smtClean="0"/>
              <a:t>id			- </a:t>
            </a:r>
            <a:r>
              <a:rPr lang="en-US" sz="2000" dirty="0" smtClean="0"/>
              <a:t>identifier</a:t>
            </a:r>
          </a:p>
          <a:p>
            <a:r>
              <a:rPr lang="en-US" sz="2000" i="1" dirty="0" err="1" smtClean="0"/>
              <a:t>func-decl</a:t>
            </a:r>
            <a:r>
              <a:rPr lang="en-US" sz="2000" i="1" dirty="0" smtClean="0"/>
              <a:t> 	</a:t>
            </a:r>
            <a:r>
              <a:rPr lang="en-US" sz="2000" dirty="0" smtClean="0"/>
              <a:t>::= </a:t>
            </a:r>
            <a:r>
              <a:rPr lang="en-US" sz="2000" i="1" dirty="0" smtClean="0"/>
              <a:t>id sort-</a:t>
            </a:r>
            <a:r>
              <a:rPr lang="en-US" sz="2000" i="1" dirty="0" err="1" smtClean="0"/>
              <a:t>decl</a:t>
            </a:r>
            <a:r>
              <a:rPr lang="en-US" sz="2000" i="1" dirty="0" smtClean="0"/>
              <a:t>* sort-</a:t>
            </a:r>
            <a:r>
              <a:rPr lang="en-US" sz="2000" i="1" dirty="0" err="1" smtClean="0"/>
              <a:t>decl</a:t>
            </a:r>
            <a:r>
              <a:rPr lang="en-US" sz="2000" i="1" dirty="0" smtClean="0"/>
              <a:t>	- </a:t>
            </a:r>
            <a:r>
              <a:rPr lang="en-US" sz="1800" dirty="0" smtClean="0"/>
              <a:t>name of function, domain, range</a:t>
            </a:r>
          </a:p>
          <a:p>
            <a:r>
              <a:rPr lang="en-US" sz="2000" i="1" dirty="0" err="1" smtClean="0"/>
              <a:t>pred-decl</a:t>
            </a:r>
            <a:r>
              <a:rPr lang="en-US" sz="2000" i="1" dirty="0" smtClean="0"/>
              <a:t>	</a:t>
            </a:r>
            <a:r>
              <a:rPr lang="en-US" sz="2000" dirty="0" smtClean="0"/>
              <a:t> ::= </a:t>
            </a:r>
            <a:r>
              <a:rPr lang="en-US" sz="2000" i="1" dirty="0" smtClean="0"/>
              <a:t>id sort-</a:t>
            </a:r>
            <a:r>
              <a:rPr lang="en-US" sz="2000" i="1" dirty="0" err="1" smtClean="0"/>
              <a:t>decl</a:t>
            </a:r>
            <a:r>
              <a:rPr lang="en-US" sz="2000" i="1" dirty="0" smtClean="0"/>
              <a:t>* 		- </a:t>
            </a:r>
            <a:r>
              <a:rPr lang="en-US" sz="1800" dirty="0" smtClean="0"/>
              <a:t>name of predicate, domain</a:t>
            </a:r>
            <a:endParaRPr lang="en-US" sz="2000" i="1" dirty="0" smtClean="0"/>
          </a:p>
          <a:p>
            <a:r>
              <a:rPr lang="en-US" sz="2000" i="1" dirty="0" err="1" smtClean="0"/>
              <a:t>fmla</a:t>
            </a:r>
            <a:r>
              <a:rPr lang="en-US" sz="2000" i="1" dirty="0" smtClean="0"/>
              <a:t>		::= </a:t>
            </a:r>
            <a:r>
              <a:rPr lang="en-US" sz="2000" dirty="0" smtClean="0"/>
              <a:t>(and </a:t>
            </a:r>
            <a:r>
              <a:rPr lang="en-US" sz="2000" i="1" dirty="0" err="1" smtClean="0"/>
              <a:t>fmla</a:t>
            </a:r>
            <a:r>
              <a:rPr lang="en-US" sz="2000" i="1" dirty="0" smtClean="0"/>
              <a:t>*</a:t>
            </a:r>
            <a:r>
              <a:rPr lang="en-US" sz="2000" dirty="0" smtClean="0"/>
              <a:t>)  |  (or </a:t>
            </a:r>
            <a:r>
              <a:rPr lang="en-US" sz="2000" i="1" dirty="0" err="1" smtClean="0"/>
              <a:t>fmla</a:t>
            </a:r>
            <a:r>
              <a:rPr lang="en-US" sz="2000" i="1" dirty="0" smtClean="0"/>
              <a:t>*</a:t>
            </a:r>
            <a:r>
              <a:rPr lang="en-US" sz="2000" dirty="0" smtClean="0"/>
              <a:t>) |  (not </a:t>
            </a:r>
            <a:r>
              <a:rPr lang="en-US" sz="2000" i="1" dirty="0" err="1" smtClean="0"/>
              <a:t>fmla</a:t>
            </a:r>
            <a:r>
              <a:rPr lang="en-US" sz="2000" dirty="0" smtClean="0"/>
              <a:t>) </a:t>
            </a:r>
            <a:br>
              <a:rPr lang="en-US" sz="2000" dirty="0" smtClean="0"/>
            </a:br>
            <a:r>
              <a:rPr lang="en-US" sz="2000" dirty="0" smtClean="0"/>
              <a:t>		|    (</a:t>
            </a:r>
            <a:r>
              <a:rPr lang="en-US" sz="2000" dirty="0" err="1" smtClean="0"/>
              <a:t>if_then_else</a:t>
            </a:r>
            <a:r>
              <a:rPr lang="en-US" sz="2000" dirty="0" smtClean="0"/>
              <a:t> </a:t>
            </a:r>
            <a:r>
              <a:rPr lang="en-US" sz="2000" i="1" dirty="0" err="1" smtClean="0"/>
              <a:t>fmla</a:t>
            </a:r>
            <a:r>
              <a:rPr lang="en-US" sz="2000" i="1" dirty="0" smtClean="0"/>
              <a:t> </a:t>
            </a:r>
            <a:r>
              <a:rPr lang="en-US" sz="2000" i="1" dirty="0" err="1" smtClean="0"/>
              <a:t>fmla</a:t>
            </a:r>
            <a:r>
              <a:rPr lang="en-US" sz="2000" i="1" dirty="0" smtClean="0"/>
              <a:t> </a:t>
            </a:r>
            <a:r>
              <a:rPr lang="en-US" sz="2000" i="1" dirty="0" err="1" smtClean="0"/>
              <a:t>fmla</a:t>
            </a:r>
            <a:r>
              <a:rPr lang="en-US" sz="2000" dirty="0" smtClean="0"/>
              <a:t>)   |  (= </a:t>
            </a:r>
            <a:r>
              <a:rPr lang="en-US" sz="2000" i="1" dirty="0" smtClean="0"/>
              <a:t>term </a:t>
            </a:r>
            <a:r>
              <a:rPr lang="en-US" sz="2000" i="1" dirty="0" err="1" smtClean="0"/>
              <a:t>term</a:t>
            </a:r>
            <a:r>
              <a:rPr lang="en-US" sz="2000" dirty="0" smtClean="0"/>
              <a:t>) </a:t>
            </a:r>
            <a:br>
              <a:rPr lang="en-US" sz="2000" dirty="0" smtClean="0"/>
            </a:br>
            <a:r>
              <a:rPr lang="en-US" sz="2000" dirty="0" smtClean="0"/>
              <a:t>		|    (implies </a:t>
            </a:r>
            <a:r>
              <a:rPr lang="en-US" sz="2000" i="1" dirty="0" err="1" smtClean="0"/>
              <a:t>fmla</a:t>
            </a:r>
            <a:r>
              <a:rPr lang="en-US" sz="2000" i="1" dirty="0" smtClean="0"/>
              <a:t> </a:t>
            </a:r>
            <a:r>
              <a:rPr lang="en-US" sz="2000" i="1" dirty="0" err="1" smtClean="0"/>
              <a:t>fmla</a:t>
            </a:r>
            <a:r>
              <a:rPr lang="en-US" sz="2000" dirty="0" smtClean="0"/>
              <a:t>) (</a:t>
            </a:r>
            <a:r>
              <a:rPr lang="en-US" sz="2000" dirty="0" err="1" smtClean="0"/>
              <a:t>iff</a:t>
            </a:r>
            <a:r>
              <a:rPr lang="en-US" sz="2000" dirty="0" smtClean="0"/>
              <a:t> </a:t>
            </a:r>
            <a:r>
              <a:rPr lang="en-US" sz="2000" i="1" dirty="0" err="1" smtClean="0"/>
              <a:t>fmla</a:t>
            </a:r>
            <a:r>
              <a:rPr lang="en-US" sz="2000" i="1" dirty="0" smtClean="0"/>
              <a:t> </a:t>
            </a:r>
            <a:r>
              <a:rPr lang="en-US" sz="2000" i="1" dirty="0" err="1" smtClean="0"/>
              <a:t>fmla</a:t>
            </a:r>
            <a:r>
              <a:rPr lang="en-US" sz="2000" dirty="0" smtClean="0"/>
              <a:t>) |  (</a:t>
            </a:r>
            <a:r>
              <a:rPr lang="en-US" sz="2000" i="1" dirty="0" smtClean="0"/>
              <a:t>predicate term*</a:t>
            </a:r>
            <a:r>
              <a:rPr lang="en-US" sz="2000" dirty="0" smtClean="0"/>
              <a:t>) </a:t>
            </a:r>
          </a:p>
          <a:p>
            <a:r>
              <a:rPr lang="en-US" sz="2000" i="1" dirty="0" smtClean="0"/>
              <a:t>Term</a:t>
            </a:r>
            <a:r>
              <a:rPr lang="en-US" sz="2000" dirty="0" smtClean="0"/>
              <a:t>	::= (</a:t>
            </a:r>
            <a:r>
              <a:rPr lang="en-US" sz="2000" dirty="0" err="1" smtClean="0"/>
              <a:t>ite</a:t>
            </a:r>
            <a:r>
              <a:rPr lang="en-US" sz="2000" dirty="0" smtClean="0"/>
              <a:t> </a:t>
            </a:r>
            <a:r>
              <a:rPr lang="en-US" sz="2000" i="1" dirty="0" err="1" smtClean="0"/>
              <a:t>fmla</a:t>
            </a:r>
            <a:r>
              <a:rPr lang="en-US" sz="2000" i="1" dirty="0" smtClean="0"/>
              <a:t> term </a:t>
            </a:r>
            <a:r>
              <a:rPr lang="en-US" sz="2000" i="1" dirty="0" err="1" smtClean="0"/>
              <a:t>term</a:t>
            </a:r>
            <a:r>
              <a:rPr lang="en-US" sz="2000" dirty="0" smtClean="0"/>
              <a:t>)</a:t>
            </a:r>
            <a:br>
              <a:rPr lang="en-US" sz="2000" dirty="0" smtClean="0"/>
            </a:br>
            <a:r>
              <a:rPr lang="en-US" sz="2000" dirty="0" smtClean="0"/>
              <a:t>		|    (</a:t>
            </a:r>
            <a:r>
              <a:rPr lang="en-US" sz="2000" i="1" dirty="0" smtClean="0"/>
              <a:t>id term*</a:t>
            </a:r>
            <a:r>
              <a:rPr lang="en-US" sz="2000" dirty="0" smtClean="0"/>
              <a:t>)		- function application</a:t>
            </a:r>
            <a:br>
              <a:rPr lang="en-US" sz="2000" dirty="0" smtClean="0"/>
            </a:br>
            <a:r>
              <a:rPr lang="en-US" sz="2000" dirty="0" smtClean="0"/>
              <a:t>		|    </a:t>
            </a:r>
            <a:r>
              <a:rPr lang="en-US" sz="2000" i="1" dirty="0" smtClean="0"/>
              <a:t>id			- </a:t>
            </a:r>
            <a:r>
              <a:rPr lang="en-US" sz="2000" dirty="0" smtClean="0"/>
              <a:t>constant</a:t>
            </a:r>
            <a:endParaRPr lang="en-US" sz="400" i="1" dirty="0" smtClean="0"/>
          </a:p>
          <a:p>
            <a:pPr lvl="2">
              <a:buNone/>
            </a:pPr>
            <a:endParaRPr lang="en-US" sz="400" dirty="0" smtClean="0"/>
          </a:p>
          <a:p>
            <a:endParaRPr lang="en-US" sz="1000" dirty="0" smtClean="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SMT-LIB syntax - basics</a:t>
            </a:r>
            <a:endParaRPr lang="en-US" dirty="0"/>
          </a:p>
        </p:txBody>
      </p:sp>
      <p:sp>
        <p:nvSpPr>
          <p:cNvPr id="3" name="Content Placeholder 2"/>
          <p:cNvSpPr>
            <a:spLocks noGrp="1"/>
          </p:cNvSpPr>
          <p:nvPr>
            <p:ph idx="1"/>
          </p:nvPr>
        </p:nvSpPr>
        <p:spPr>
          <a:xfrm>
            <a:off x="381000" y="1412875"/>
            <a:ext cx="8382000" cy="5299912"/>
          </a:xfrm>
        </p:spPr>
        <p:txBody>
          <a:bodyPr/>
          <a:lstStyle/>
          <a:p>
            <a:r>
              <a:rPr lang="en-US" dirty="0" smtClean="0"/>
              <a:t>Logics:</a:t>
            </a:r>
          </a:p>
          <a:p>
            <a:pPr lvl="1"/>
            <a:r>
              <a:rPr lang="en-US" dirty="0" smtClean="0"/>
              <a:t>QF_UF – Un-interpreted functions. Built-in sort </a:t>
            </a:r>
            <a:r>
              <a:rPr lang="en-US" b="1" dirty="0" smtClean="0"/>
              <a:t>U</a:t>
            </a:r>
            <a:endParaRPr lang="en-US" dirty="0" smtClean="0"/>
          </a:p>
          <a:p>
            <a:pPr lvl="1"/>
            <a:r>
              <a:rPr lang="en-US" dirty="0" smtClean="0"/>
              <a:t>QF_AUFLIA – Arrays and Integer linear arithmetic. </a:t>
            </a:r>
          </a:p>
          <a:p>
            <a:pPr lvl="2"/>
            <a:r>
              <a:rPr lang="en-US" dirty="0" smtClean="0"/>
              <a:t>Built-in Sorts:</a:t>
            </a:r>
          </a:p>
          <a:p>
            <a:pPr lvl="3"/>
            <a:r>
              <a:rPr lang="en-US" b="1" dirty="0" err="1" smtClean="0"/>
              <a:t>Int</a:t>
            </a:r>
            <a:r>
              <a:rPr lang="en-US" b="1" dirty="0" smtClean="0"/>
              <a:t>, Array </a:t>
            </a:r>
            <a:r>
              <a:rPr lang="en-US" dirty="0" smtClean="0"/>
              <a:t>(of </a:t>
            </a:r>
            <a:r>
              <a:rPr lang="en-US" dirty="0" err="1" smtClean="0"/>
              <a:t>Int</a:t>
            </a:r>
            <a:r>
              <a:rPr lang="en-US" dirty="0" smtClean="0"/>
              <a:t> to </a:t>
            </a:r>
            <a:r>
              <a:rPr lang="en-US" dirty="0" err="1" smtClean="0"/>
              <a:t>Int</a:t>
            </a:r>
            <a:r>
              <a:rPr lang="en-US" dirty="0" smtClean="0"/>
              <a:t>)</a:t>
            </a:r>
          </a:p>
          <a:p>
            <a:pPr lvl="2"/>
            <a:r>
              <a:rPr lang="en-US" dirty="0" smtClean="0"/>
              <a:t>Built-in Predicates:</a:t>
            </a:r>
          </a:p>
          <a:p>
            <a:pPr lvl="3"/>
            <a:r>
              <a:rPr lang="en-US" b="1" dirty="0" smtClean="0"/>
              <a:t>&lt;=, &gt;=, &lt;, &gt;,  </a:t>
            </a:r>
            <a:r>
              <a:rPr lang="en-US" dirty="0" smtClean="0"/>
              <a:t> </a:t>
            </a:r>
          </a:p>
          <a:p>
            <a:pPr lvl="2"/>
            <a:r>
              <a:rPr lang="en-US" dirty="0" smtClean="0"/>
              <a:t>Built-in Functions:</a:t>
            </a:r>
          </a:p>
          <a:p>
            <a:pPr lvl="3"/>
            <a:r>
              <a:rPr lang="en-US" dirty="0" smtClean="0"/>
              <a:t>+, *, -, select, store.</a:t>
            </a:r>
          </a:p>
          <a:p>
            <a:pPr lvl="2"/>
            <a:r>
              <a:rPr lang="en-US" dirty="0" smtClean="0"/>
              <a:t>Constants: 0, 1, 2, … </a:t>
            </a:r>
            <a:endParaRPr lang="en-US" dirty="0"/>
          </a:p>
        </p:txBody>
      </p:sp>
    </p:spTree>
  </p:cSld>
  <p:clrMapOvr>
    <a:masterClrMapping/>
  </p:clrMapOvr>
  <p:transition>
    <p:fade/>
  </p:transition>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2.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3.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6899</TotalTime>
  <Words>981</Words>
  <Application>Microsoft Office PowerPoint</Application>
  <PresentationFormat>On-screen Show (4:3)</PresentationFormat>
  <Paragraphs>256</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MSR_PPT template_07_light</vt:lpstr>
      <vt:lpstr>Equation</vt:lpstr>
      <vt:lpstr>Slide 1</vt:lpstr>
      <vt:lpstr>Main features</vt:lpstr>
      <vt:lpstr>Web</vt:lpstr>
      <vt:lpstr>Supporting material</vt:lpstr>
      <vt:lpstr>Z3: Core System Components</vt:lpstr>
      <vt:lpstr>Example: C API </vt:lpstr>
      <vt:lpstr>Example: SMT-LIB</vt:lpstr>
      <vt:lpstr>SMT-LIB syntax – basics</vt:lpstr>
      <vt:lpstr>SMT-LIB syntax - basics</vt:lpstr>
      <vt:lpstr>SMT-LIB – encodings</vt:lpstr>
      <vt:lpstr>Quantifiers</vt:lpstr>
      <vt:lpstr>Using the Z3 (managed) API</vt:lpstr>
      <vt:lpstr>Using the Z3 (managed) API</vt:lpstr>
      <vt:lpstr>Enumerating models</vt:lpstr>
      <vt:lpstr>Enumerating models</vt:lpstr>
      <vt:lpstr>Enumerating models</vt:lpstr>
      <vt:lpstr>Push, Pop</vt:lpstr>
      <vt:lpstr>Push, Pop – but reuse search</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Nikolaj Bjorner</cp:lastModifiedBy>
  <cp:revision>280</cp:revision>
  <dcterms:created xsi:type="dcterms:W3CDTF">2007-07-26T21:26:45Z</dcterms:created>
  <dcterms:modified xsi:type="dcterms:W3CDTF">2008-08-01T23:33:16Z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