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Martin Homol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1-28T12:02:10.759">
    <p:pos x="817" y="987"/>
    <p:text>(a) Pre nas je skor podstatne toto ako motivacia, takze tento slide by sa mozno dal prerobit na "Preco ontologie a concept learning" alebo "Preco concept learning" - Alebo aj len "Concept learning" - najprv povedat co to je a potom 1-2 odrazky motivacia na co je to dobre/ako to vyuzijeme
(b) A mozno by sa dalo prejst aj do slovenciny a pouzivat "konceptove ucenie"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researchgate.net/publication/349402170_Experimental_Evaluation_of_Description_Logic_Concept_Learning_Algorithms_for_Static_Malware_Detection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hyperlink" Target="https://is.muni.cz/th/dmpga/thesis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317850"/>
            <a:ext cx="50175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k" sz="3100"/>
              <a:t>Detekcia malvéru pomocou extrakcie ontologických konceptov</a:t>
            </a:r>
            <a:endParaRPr sz="31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303475" y="3924925"/>
            <a:ext cx="22512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2352"/>
              <a:buNone/>
            </a:pPr>
            <a:r>
              <a:rPr lang="sk" sz="1700"/>
              <a:t>Študent: Nikolaj Kniha</a:t>
            </a:r>
            <a:endParaRPr sz="17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2352"/>
              <a:buNone/>
            </a:pPr>
            <a:r>
              <a:rPr lang="sk" sz="1700"/>
              <a:t>Školiteľ: Martin Homola</a:t>
            </a:r>
            <a:endParaRPr sz="17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2352"/>
              <a:buNone/>
            </a:pPr>
            <a:r>
              <a:rPr lang="sk" sz="1700"/>
              <a:t>Konzultant: Štefan Balogh, FEI STU</a:t>
            </a:r>
            <a:endParaRPr sz="17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2352"/>
              <a:buNone/>
            </a:pPr>
            <a:r>
              <a:rPr lang="sk" sz="1700"/>
              <a:t>APVV projekt ORBIS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sk"/>
              <a:t>Ďalší postup</a:t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sk" sz="1500">
                <a:latin typeface="Arial"/>
                <a:ea typeface="Arial"/>
                <a:cs typeface="Arial"/>
                <a:sym typeface="Arial"/>
              </a:rPr>
              <a:t>Nájdenie vzorov útokov pomocou programu DL-Learner (prípadne iných).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sk" sz="1500">
                <a:latin typeface="Arial"/>
                <a:ea typeface="Arial"/>
                <a:cs typeface="Arial"/>
                <a:sym typeface="Arial"/>
              </a:rPr>
              <a:t>Úpravy ontológie pre čo najväčšiu presnosť a odhalenie postupností útokov.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sk" sz="1500">
                <a:latin typeface="Arial"/>
                <a:ea typeface="Arial"/>
                <a:cs typeface="Arial"/>
                <a:sym typeface="Arial"/>
              </a:rPr>
              <a:t>Pri nedostatočných výsledkoch, využitie ontológie na iný dataset - EMBER.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sk"/>
              <a:t>Ďakujem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sk" sz="2600"/>
              <a:t>Ciele práce</a:t>
            </a:r>
            <a:endParaRPr sz="26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sk" sz="14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Cieľom práce je využiť </a:t>
            </a:r>
            <a:r>
              <a:rPr b="1" lang="sk" sz="14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ontológie</a:t>
            </a:r>
            <a:r>
              <a:rPr lang="sk" sz="14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pre detekciu kybernetických útokov v sieťovej komunikácii.</a:t>
            </a:r>
            <a:endParaRPr sz="14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sk" sz="14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Počas práce nadviažeme na metodiku podľa </a:t>
            </a:r>
            <a:r>
              <a:rPr lang="sk" sz="1400" u="sng">
                <a:solidFill>
                  <a:schemeClr val="hlink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Švec et al. 2021</a:t>
            </a:r>
            <a:r>
              <a:rPr lang="sk" sz="14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sk" sz="14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Vytvoríme </a:t>
            </a:r>
            <a:r>
              <a:rPr b="1" lang="sk" sz="14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ontológiu</a:t>
            </a:r>
            <a:r>
              <a:rPr lang="sk" sz="14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na popísanie záznamov podozrivých aktivít zo </a:t>
            </a:r>
            <a:r>
              <a:rPr b="1" lang="sk" sz="14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SABU</a:t>
            </a:r>
            <a:r>
              <a:rPr lang="sk" sz="14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datasetu.</a:t>
            </a:r>
            <a:endParaRPr sz="14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b="1" lang="sk" sz="14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Ontológiu</a:t>
            </a:r>
            <a:r>
              <a:rPr lang="sk" sz="14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využijeme v programe DL-Learner na zistenie súvislostí medzi jednotlivými záznamami a pomocou tejto metodiky charakterizujeme malvéry/hrozby konceptovým výrazom.</a:t>
            </a:r>
            <a:endParaRPr sz="14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sk" sz="14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Podľa výsledkov budeme následne </a:t>
            </a:r>
            <a:r>
              <a:rPr b="1" lang="sk" sz="14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ontológiu</a:t>
            </a:r>
            <a:r>
              <a:rPr lang="sk" sz="14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upravovať aby bola úspešnosť odhalení čo najvyššia.</a:t>
            </a:r>
            <a:endParaRPr sz="14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4047" y="3956122"/>
            <a:ext cx="4795926" cy="75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/>
        </p:nvSpPr>
        <p:spPr>
          <a:xfrm>
            <a:off x="3265063" y="4714100"/>
            <a:ext cx="261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sk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Ukážka záznamu zo SABU datasetu</a:t>
            </a:r>
            <a:endParaRPr b="0" i="0" sz="11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sk"/>
              <a:t>Ontológia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sk" sz="1500">
                <a:latin typeface="Arial"/>
                <a:ea typeface="Arial"/>
                <a:cs typeface="Arial"/>
                <a:sym typeface="Arial"/>
              </a:rPr>
              <a:t>Formálny popis vedomostí ako množina </a:t>
            </a:r>
            <a:r>
              <a:rPr b="1" lang="sk" sz="1500">
                <a:latin typeface="Arial"/>
                <a:ea typeface="Arial"/>
                <a:cs typeface="Arial"/>
                <a:sym typeface="Arial"/>
              </a:rPr>
              <a:t>konceptov</a:t>
            </a:r>
            <a:r>
              <a:rPr lang="sk" sz="1500">
                <a:latin typeface="Arial"/>
                <a:ea typeface="Arial"/>
                <a:cs typeface="Arial"/>
                <a:sym typeface="Arial"/>
              </a:rPr>
              <a:t> v rámci určenej domény a vzťahov, ktoré medzi nimi existujú.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sk" sz="1500">
                <a:latin typeface="Arial"/>
                <a:ea typeface="Arial"/>
                <a:cs typeface="Arial"/>
                <a:sym typeface="Arial"/>
              </a:rPr>
              <a:t>Komponenty ako individuály (inštancie objektov), triedy, atribúty a vzťahy medzi nimi ako reštrikcie a axiómy.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sk" sz="1500">
                <a:latin typeface="Arial"/>
                <a:ea typeface="Arial"/>
                <a:cs typeface="Arial"/>
                <a:sym typeface="Arial"/>
              </a:rPr>
              <a:t>Znovupoužiteľnosť a jednoduchosť vkladania nových dát.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sk" sz="1500">
                <a:latin typeface="Arial"/>
                <a:ea typeface="Arial"/>
                <a:cs typeface="Arial"/>
                <a:sym typeface="Arial"/>
              </a:rPr>
              <a:t>Efektívna práca s dátami.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sk" sz="1500">
                <a:latin typeface="Arial"/>
                <a:ea typeface="Arial"/>
                <a:cs typeface="Arial"/>
                <a:sym typeface="Arial"/>
              </a:rPr>
              <a:t>Popis a zobrazenie vzťahov dát.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sk"/>
              <a:t>Prečo ontológie a konceptové učenie?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sk" sz="1500">
                <a:latin typeface="Arial"/>
                <a:ea typeface="Arial"/>
                <a:cs typeface="Arial"/>
                <a:sym typeface="Arial"/>
              </a:rPr>
              <a:t>Existuje veľa rôznych metód na detekciu kybernetických útokov, napríklad </a:t>
            </a:r>
            <a:r>
              <a:rPr lang="sk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Husák 2019</a:t>
            </a:r>
            <a:r>
              <a:rPr lang="sk" sz="1500">
                <a:latin typeface="Arial"/>
                <a:ea typeface="Arial"/>
                <a:cs typeface="Arial"/>
                <a:sym typeface="Arial"/>
              </a:rPr>
              <a:t>, ktorá sa zaoberala rovnakým datasetom ako my.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sk" sz="1500">
                <a:latin typeface="Arial"/>
                <a:ea typeface="Arial"/>
                <a:cs typeface="Arial"/>
                <a:sym typeface="Arial"/>
              </a:rPr>
              <a:t>Využitie </a:t>
            </a:r>
            <a:r>
              <a:rPr b="1" lang="sk" sz="1500">
                <a:latin typeface="Arial"/>
                <a:ea typeface="Arial"/>
                <a:cs typeface="Arial"/>
                <a:sym typeface="Arial"/>
              </a:rPr>
              <a:t>Data Mining</a:t>
            </a:r>
            <a:r>
              <a:rPr lang="sk" sz="1500">
                <a:latin typeface="Arial"/>
                <a:ea typeface="Arial"/>
                <a:cs typeface="Arial"/>
                <a:sym typeface="Arial"/>
              </a:rPr>
              <a:t>u pre nájdenie súvislostí.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sk" sz="1500">
                <a:latin typeface="Arial"/>
                <a:ea typeface="Arial"/>
                <a:cs typeface="Arial"/>
                <a:sym typeface="Arial"/>
              </a:rPr>
              <a:t>Black Box</a:t>
            </a:r>
            <a:r>
              <a:rPr lang="sk" sz="1500">
                <a:latin typeface="Arial"/>
                <a:ea typeface="Arial"/>
                <a:cs typeface="Arial"/>
                <a:sym typeface="Arial"/>
              </a:rPr>
              <a:t> riešenie.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sk" sz="1500">
                <a:latin typeface="Arial"/>
                <a:ea typeface="Arial"/>
                <a:cs typeface="Arial"/>
                <a:sym typeface="Arial"/>
              </a:rPr>
              <a:t>V </a:t>
            </a:r>
            <a:r>
              <a:rPr b="1" lang="sk" sz="1500">
                <a:latin typeface="Arial"/>
                <a:ea typeface="Arial"/>
                <a:cs typeface="Arial"/>
                <a:sym typeface="Arial"/>
              </a:rPr>
              <a:t>ontológiach</a:t>
            </a:r>
            <a:r>
              <a:rPr lang="sk" sz="1500">
                <a:latin typeface="Arial"/>
                <a:ea typeface="Arial"/>
                <a:cs typeface="Arial"/>
                <a:sym typeface="Arial"/>
              </a:rPr>
              <a:t> popis tried, vlastností a vzťahov.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b="1" lang="sk" sz="1500">
                <a:latin typeface="Arial"/>
                <a:ea typeface="Arial"/>
                <a:cs typeface="Arial"/>
                <a:sym typeface="Arial"/>
              </a:rPr>
              <a:t>Koncept </a:t>
            </a:r>
            <a:r>
              <a:rPr lang="sk" sz="1500">
                <a:latin typeface="Arial"/>
                <a:ea typeface="Arial"/>
                <a:cs typeface="Arial"/>
                <a:sym typeface="Arial"/>
              </a:rPr>
              <a:t>- popis vlastností objektu.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b="1" lang="sk" sz="1500">
                <a:latin typeface="Arial"/>
                <a:ea typeface="Arial"/>
                <a:cs typeface="Arial"/>
                <a:sym typeface="Arial"/>
              </a:rPr>
              <a:t>Konceptové učenie</a:t>
            </a:r>
            <a:r>
              <a:rPr lang="sk" sz="1500">
                <a:latin typeface="Arial"/>
                <a:ea typeface="Arial"/>
                <a:cs typeface="Arial"/>
                <a:sym typeface="Arial"/>
              </a:rPr>
              <a:t> - klasifikácia objektov do správnych kategórií.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sk" sz="1500">
                <a:latin typeface="Arial"/>
                <a:ea typeface="Arial"/>
                <a:cs typeface="Arial"/>
                <a:sym typeface="Arial"/>
              </a:rPr>
              <a:t>Po nájdení vhodného </a:t>
            </a:r>
            <a:r>
              <a:rPr b="1" lang="sk" sz="1500">
                <a:latin typeface="Arial"/>
                <a:ea typeface="Arial"/>
                <a:cs typeface="Arial"/>
                <a:sym typeface="Arial"/>
              </a:rPr>
              <a:t>konceptu</a:t>
            </a:r>
            <a:r>
              <a:rPr lang="sk" sz="1500">
                <a:latin typeface="Arial"/>
                <a:ea typeface="Arial"/>
                <a:cs typeface="Arial"/>
                <a:sym typeface="Arial"/>
              </a:rPr>
              <a:t> používateľ získa jeho vysvetlenie 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sk" sz="1500">
                <a:latin typeface="Arial"/>
                <a:ea typeface="Arial"/>
                <a:cs typeface="Arial"/>
                <a:sym typeface="Arial"/>
              </a:rPr>
              <a:t>Napr. </a:t>
            </a:r>
            <a:r>
              <a:rPr lang="sk" sz="1500">
                <a:latin typeface="Arial"/>
                <a:ea typeface="Arial"/>
                <a:cs typeface="Arial"/>
                <a:sym typeface="Arial"/>
              </a:rPr>
              <a:t>∃</a:t>
            </a:r>
            <a:r>
              <a:rPr lang="sk" sz="1500">
                <a:latin typeface="Arial"/>
                <a:ea typeface="Arial"/>
                <a:cs typeface="Arial"/>
                <a:sym typeface="Arial"/>
              </a:rPr>
              <a:t>hasPort.Malicious ⊓ ∃hasCategory.(Trojan ⊔ Scam)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sk"/>
              <a:t>Moja práca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Char char="-"/>
            </a:pPr>
            <a:r>
              <a:rPr lang="sk" sz="1500">
                <a:latin typeface="Arial"/>
                <a:ea typeface="Arial"/>
                <a:cs typeface="Arial"/>
                <a:sym typeface="Arial"/>
              </a:rPr>
              <a:t>Agregácia a príprava dát z datasetu.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8108"/>
              <a:buChar char="-"/>
            </a:pPr>
            <a:r>
              <a:rPr lang="sk" sz="1500">
                <a:latin typeface="Arial"/>
                <a:ea typeface="Arial"/>
                <a:cs typeface="Arial"/>
                <a:sym typeface="Arial"/>
              </a:rPr>
              <a:t>Vytvorenie </a:t>
            </a:r>
            <a:r>
              <a:rPr b="1" lang="sk" sz="1500">
                <a:latin typeface="Arial"/>
                <a:ea typeface="Arial"/>
                <a:cs typeface="Arial"/>
                <a:sym typeface="Arial"/>
              </a:rPr>
              <a:t>ontológie</a:t>
            </a:r>
            <a:r>
              <a:rPr lang="sk" sz="1500">
                <a:latin typeface="Arial"/>
                <a:ea typeface="Arial"/>
                <a:cs typeface="Arial"/>
                <a:sym typeface="Arial"/>
              </a:rPr>
              <a:t> na popis tohto datasetu.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Lato"/>
              <a:buChar char="-"/>
            </a:pPr>
            <a:r>
              <a:rPr lang="sk" sz="1500">
                <a:latin typeface="Arial"/>
                <a:ea typeface="Arial"/>
                <a:cs typeface="Arial"/>
                <a:sym typeface="Arial"/>
              </a:rPr>
              <a:t>Spracovanie dát do RDF formátu a vloženie do </a:t>
            </a:r>
            <a:r>
              <a:rPr b="1" lang="sk" sz="1500">
                <a:latin typeface="Arial"/>
                <a:ea typeface="Arial"/>
                <a:cs typeface="Arial"/>
                <a:sym typeface="Arial"/>
              </a:rPr>
              <a:t>ontológie</a:t>
            </a:r>
            <a:r>
              <a:rPr lang="sk" sz="1500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Char char="-"/>
            </a:pPr>
            <a:r>
              <a:rPr lang="sk" sz="1500">
                <a:latin typeface="Arial"/>
                <a:ea typeface="Arial"/>
                <a:cs typeface="Arial"/>
                <a:sym typeface="Arial"/>
              </a:rPr>
              <a:t>Vytvorenie ontológie pre popísanie sieťových portov a spracovať dáta do RDF formátu.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Char char="-"/>
            </a:pPr>
            <a:r>
              <a:rPr lang="sk" sz="1500">
                <a:latin typeface="Arial"/>
                <a:ea typeface="Arial"/>
                <a:cs typeface="Arial"/>
                <a:sym typeface="Arial"/>
              </a:rPr>
              <a:t>Opakované testovanie a upravovanie pre zvýšenie efektivity detekcie útokov.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Char char="-"/>
            </a:pPr>
            <a:r>
              <a:rPr lang="sk" sz="1500">
                <a:latin typeface="Arial"/>
                <a:ea typeface="Arial"/>
                <a:cs typeface="Arial"/>
                <a:sym typeface="Arial"/>
              </a:rPr>
              <a:t>Testovanie ontológie v programe DL-learner a upravovanie pre čo najlepšie výsledky.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sk"/>
              <a:t>Progress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sk" sz="1500">
                <a:latin typeface="Arial"/>
                <a:ea typeface="Arial"/>
                <a:cs typeface="Arial"/>
                <a:sym typeface="Arial"/>
              </a:rPr>
              <a:t>Ukončili sme skúmanie datasetu s útokmi a prípravu na </a:t>
            </a:r>
            <a:r>
              <a:rPr b="1" lang="sk" sz="1500">
                <a:latin typeface="Arial"/>
                <a:ea typeface="Arial"/>
                <a:cs typeface="Arial"/>
                <a:sym typeface="Arial"/>
              </a:rPr>
              <a:t>ontológiu</a:t>
            </a:r>
            <a:r>
              <a:rPr lang="sk" sz="1500"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sk" sz="1500">
                <a:latin typeface="Arial"/>
                <a:ea typeface="Arial"/>
                <a:cs typeface="Arial"/>
                <a:sym typeface="Arial"/>
              </a:rPr>
              <a:t>Vytvorili prvú </a:t>
            </a:r>
            <a:r>
              <a:rPr b="1" lang="sk" sz="1500">
                <a:latin typeface="Arial"/>
                <a:ea typeface="Arial"/>
                <a:cs typeface="Arial"/>
                <a:sym typeface="Arial"/>
              </a:rPr>
              <a:t>ontológiu</a:t>
            </a:r>
            <a:r>
              <a:rPr lang="sk" sz="1500">
                <a:latin typeface="Arial"/>
                <a:ea typeface="Arial"/>
                <a:cs typeface="Arial"/>
                <a:sym typeface="Arial"/>
              </a:rPr>
              <a:t> pre útoky a priebežne ju upravujeme.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sk" sz="1500">
                <a:latin typeface="Arial"/>
                <a:ea typeface="Arial"/>
                <a:cs typeface="Arial"/>
                <a:sym typeface="Arial"/>
              </a:rPr>
              <a:t>Naprogramovali sme parser v Pythone na spracovanie datasetu v .idea formáte a namapovali dáta na </a:t>
            </a:r>
            <a:r>
              <a:rPr b="1" lang="sk" sz="1500">
                <a:latin typeface="Arial"/>
                <a:ea typeface="Arial"/>
                <a:cs typeface="Arial"/>
                <a:sym typeface="Arial"/>
              </a:rPr>
              <a:t>ontológiu</a:t>
            </a:r>
            <a:r>
              <a:rPr lang="sk" sz="1500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-"/>
            </a:pPr>
            <a:r>
              <a:rPr lang="sk" sz="1500">
                <a:latin typeface="Arial"/>
                <a:ea typeface="Arial"/>
                <a:cs typeface="Arial"/>
                <a:sym typeface="Arial"/>
              </a:rPr>
              <a:t>Vytvorili sme </a:t>
            </a:r>
            <a:r>
              <a:rPr b="1" lang="sk" sz="1500">
                <a:latin typeface="Arial"/>
                <a:ea typeface="Arial"/>
                <a:cs typeface="Arial"/>
                <a:sym typeface="Arial"/>
              </a:rPr>
              <a:t>ontológiu </a:t>
            </a:r>
            <a:r>
              <a:rPr lang="sk" sz="1500">
                <a:latin typeface="Arial"/>
                <a:ea typeface="Arial"/>
                <a:cs typeface="Arial"/>
                <a:sym typeface="Arial"/>
              </a:rPr>
              <a:t>pre sieťové porty.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sk" sz="1500">
                <a:latin typeface="Arial"/>
                <a:ea typeface="Arial"/>
                <a:cs typeface="Arial"/>
                <a:sym typeface="Arial"/>
              </a:rPr>
              <a:t>Získali a spracovali sme dataset so sieťovými portami pomocou parsera vytvoreného v Pythone a namapovali dáta na </a:t>
            </a:r>
            <a:r>
              <a:rPr b="1" lang="sk" sz="1500">
                <a:latin typeface="Arial"/>
                <a:ea typeface="Arial"/>
                <a:cs typeface="Arial"/>
                <a:sym typeface="Arial"/>
              </a:rPr>
              <a:t>ontológiu</a:t>
            </a:r>
            <a:r>
              <a:rPr lang="sk" sz="1500">
                <a:latin typeface="Arial"/>
                <a:ea typeface="Arial"/>
                <a:cs typeface="Arial"/>
                <a:sym typeface="Arial"/>
              </a:rPr>
              <a:t>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sk" sz="1500">
                <a:latin typeface="Arial"/>
                <a:ea typeface="Arial"/>
                <a:cs typeface="Arial"/>
                <a:sym typeface="Arial"/>
              </a:rPr>
              <a:t>Pre prácu s </a:t>
            </a:r>
            <a:r>
              <a:rPr b="1" lang="sk" sz="1500">
                <a:latin typeface="Arial"/>
                <a:ea typeface="Arial"/>
                <a:cs typeface="Arial"/>
                <a:sym typeface="Arial"/>
              </a:rPr>
              <a:t>ontológiami</a:t>
            </a:r>
            <a:r>
              <a:rPr lang="sk" sz="1500">
                <a:latin typeface="Arial"/>
                <a:ea typeface="Arial"/>
                <a:cs typeface="Arial"/>
                <a:sym typeface="Arial"/>
              </a:rPr>
              <a:t> využívame program Protegé.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sk"/>
              <a:t>Protegé ontológia pre útoky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4886175" y="1427575"/>
            <a:ext cx="3450300" cy="30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sk">
                <a:latin typeface="Arial"/>
                <a:ea typeface="Arial"/>
                <a:cs typeface="Arial"/>
                <a:sym typeface="Arial"/>
              </a:rPr>
              <a:t>Trieda Incident na rozdelenie jednotlivých útokov do kategórií.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sk">
                <a:latin typeface="Arial"/>
                <a:ea typeface="Arial"/>
                <a:cs typeface="Arial"/>
                <a:sym typeface="Arial"/>
              </a:rPr>
              <a:t>Klasifikácia je dôležitá pre používateľa, ktorý bude chcieť zistiť konkrétny typ útoku.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1522" y="1427500"/>
            <a:ext cx="1691296" cy="3529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81675" y="1427500"/>
            <a:ext cx="1816925" cy="30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sk"/>
              <a:t>Protegé ontológia pre útoky 2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4759945" y="1513761"/>
            <a:ext cx="2781000" cy="3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sk">
                <a:latin typeface="Arial"/>
                <a:ea typeface="Arial"/>
                <a:cs typeface="Arial"/>
                <a:sym typeface="Arial"/>
              </a:rPr>
              <a:t>Pre určenie vlastností tried a vzťahov medzi nimi využívame Object a Data Property.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sk">
                <a:latin typeface="Arial"/>
                <a:ea typeface="Arial"/>
                <a:cs typeface="Arial"/>
                <a:sym typeface="Arial"/>
              </a:rPr>
              <a:t>Každému záznamu je priradená  buď trieda (kategória, node, source,..) alebo priamo hodnota (IP, názov, typ...)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055" y="1513761"/>
            <a:ext cx="209550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3055" y="2993222"/>
            <a:ext cx="149542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sk"/>
              <a:t>Protegé ontológia pre sieťové porty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5488800" y="1307850"/>
            <a:ext cx="2781000" cy="3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sk">
                <a:latin typeface="Arial"/>
                <a:ea typeface="Arial"/>
                <a:cs typeface="Arial"/>
                <a:sym typeface="Arial"/>
              </a:rPr>
              <a:t>Rozdelenie sieťových portov, útočníka aj obete, niektoré z portov sú už známe malvéry a pod.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sk">
                <a:latin typeface="Arial"/>
                <a:ea typeface="Arial"/>
                <a:cs typeface="Arial"/>
                <a:sym typeface="Arial"/>
              </a:rPr>
              <a:t>Rozdelenie taktiež podľa protokolu, ktorý môže byť TCP/UDP/iný a podľa datasetu vieme určiť či je tento port niekomu priradený alebo nie.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sk">
                <a:latin typeface="Arial"/>
                <a:ea typeface="Arial"/>
                <a:cs typeface="Arial"/>
                <a:sym typeface="Arial"/>
              </a:rPr>
              <a:t>Dataset obsahuje taktiež záznamy o nedovolenom použití portu, čo môže značiť hrozbu.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9278" y="2111424"/>
            <a:ext cx="1419423" cy="638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9278" y="1307850"/>
            <a:ext cx="1436033" cy="450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0993" y="1307850"/>
            <a:ext cx="1914792" cy="3553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