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Roboto Slab" panose="020B0604020202020204" charset="0"/>
      <p:regular r:id="rId34"/>
      <p:bold r:id="rId35"/>
    </p:embeddedFont>
    <p:embeddedFont>
      <p:font typeface="Titillium Web" panose="00000500000000000000" pitchFamily="2" charset="0"/>
      <p:regular r:id="rId36"/>
      <p:bold r:id="rId37"/>
      <p:italic r:id="rId38"/>
      <p:boldItalic r:id="rId39"/>
    </p:embeddedFont>
    <p:embeddedFont>
      <p:font typeface="Titillium Web SemiBold" panose="00000700000000000000" pitchFamily="2" charset="0"/>
      <p:regular r:id="rId40"/>
      <p:bold r:id="rId41"/>
      <p:italic r:id="rId42"/>
      <p:boldItalic r:id="rId43"/>
    </p:embeddedFont>
    <p:embeddedFont>
      <p:font typeface="Ubuntu" panose="020B0504030602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AsEqknYWsSvB0NC/9km0di+mh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8990" autoAdjust="0"/>
  </p:normalViewPr>
  <p:slideViewPr>
    <p:cSldViewPr snapToGrid="0">
      <p:cViewPr varScale="1">
        <p:scale>
          <a:sx n="105" d="100"/>
          <a:sy n="105" d="100"/>
        </p:scale>
        <p:origin x="17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b0bf38b6eb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1b0bf38b6eb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100"/>
              <a:buChar char="●"/>
            </a:pPr>
            <a:r>
              <a:rPr lang="en" sz="1100">
                <a:solidFill>
                  <a:schemeClr val="dk2"/>
                </a:solidFill>
              </a:rPr>
              <a:t>Ο δέκτης λαμβάνει το σειριοποιημένο bit μέσω του καναλιού και</a:t>
            </a:r>
            <a:endParaRPr/>
          </a:p>
          <a:p>
            <a:pPr marL="457200" lvl="0" indent="-317500" algn="l" rtl="0">
              <a:lnSpc>
                <a:spcPct val="115000"/>
              </a:lnSpc>
              <a:spcBef>
                <a:spcPts val="0"/>
              </a:spcBef>
              <a:spcAft>
                <a:spcPts val="0"/>
              </a:spcAft>
              <a:buClr>
                <a:schemeClr val="dk1"/>
              </a:buClr>
              <a:buSzPts val="1100"/>
              <a:buChar char="●"/>
            </a:pPr>
            <a:r>
              <a:rPr lang="en" sz="1100">
                <a:solidFill>
                  <a:schemeClr val="dk2"/>
                </a:solidFill>
              </a:rPr>
              <a:t>το μετατρέπει πίσω στην αρχική ηλεκτρική μορφή. </a:t>
            </a:r>
            <a:endParaRPr/>
          </a:p>
          <a:p>
            <a:pPr marL="457200" lvl="0" indent="-247650" algn="l" rtl="0">
              <a:lnSpc>
                <a:spcPct val="115000"/>
              </a:lnSpc>
              <a:spcBef>
                <a:spcPts val="0"/>
              </a:spcBef>
              <a:spcAft>
                <a:spcPts val="0"/>
              </a:spcAft>
              <a:buClr>
                <a:schemeClr val="dk1"/>
              </a:buClr>
              <a:buSzPts val="1100"/>
              <a:buNone/>
            </a:pPr>
            <a:endParaRPr sz="1100">
              <a:solidFill>
                <a:schemeClr val="dk2"/>
              </a:solidFill>
            </a:endParaRPr>
          </a:p>
          <a:p>
            <a:pPr marL="457200" lvl="0" indent="-317500" algn="l" rtl="0">
              <a:lnSpc>
                <a:spcPct val="115000"/>
              </a:lnSpc>
              <a:spcBef>
                <a:spcPts val="0"/>
              </a:spcBef>
              <a:spcAft>
                <a:spcPts val="0"/>
              </a:spcAft>
              <a:buClr>
                <a:schemeClr val="dk1"/>
              </a:buClr>
              <a:buSzPts val="1100"/>
              <a:buChar char="●"/>
            </a:pPr>
            <a:r>
              <a:rPr lang="en" sz="1100">
                <a:solidFill>
                  <a:schemeClr val="dk2"/>
                </a:solidFill>
              </a:rPr>
              <a:t>Η PLL ανακτά το ρολόι υψηλής ταχύτητας είτε από τα δεδομένα είτε από το ρολόι αναφοράς που αποστέλλεται από τον  serializer. </a:t>
            </a:r>
            <a:endParaRPr/>
          </a:p>
          <a:p>
            <a:pPr marL="457200" lvl="0" indent="-317500" algn="l" rtl="0">
              <a:lnSpc>
                <a:spcPct val="115000"/>
              </a:lnSpc>
              <a:spcBef>
                <a:spcPts val="0"/>
              </a:spcBef>
              <a:spcAft>
                <a:spcPts val="0"/>
              </a:spcAft>
              <a:buClr>
                <a:schemeClr val="dk1"/>
              </a:buClr>
              <a:buSzPts val="1100"/>
              <a:buChar char="●"/>
            </a:pPr>
            <a:r>
              <a:rPr lang="en" sz="1100">
                <a:solidFill>
                  <a:schemeClr val="dk2"/>
                </a:solidFill>
              </a:rPr>
              <a:t>Το μπλοκ μετατροπής από σειριακή σε παράλληλη</a:t>
            </a:r>
            <a:endParaRPr/>
          </a:p>
          <a:p>
            <a:pPr marL="457200" lvl="0" indent="-317500" algn="l" rtl="0">
              <a:lnSpc>
                <a:spcPct val="115000"/>
              </a:lnSpc>
              <a:spcBef>
                <a:spcPts val="0"/>
              </a:spcBef>
              <a:spcAft>
                <a:spcPts val="0"/>
              </a:spcAft>
              <a:buClr>
                <a:schemeClr val="dk1"/>
              </a:buClr>
              <a:buSzPts val="1100"/>
              <a:buChar char="●"/>
            </a:pPr>
            <a:r>
              <a:rPr lang="en" sz="1100">
                <a:solidFill>
                  <a:schemeClr val="dk2"/>
                </a:solidFill>
              </a:rPr>
              <a:t>μετατρέπει τα σειριοποιημένα δεδομένα πίσω στα αρχικά ψηφία δεδομένων.</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ab6143b843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ab6143b843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5.pdf</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b6143b84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1ab6143b843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a:t>
            </a:r>
            <a:endParaRPr dirty="0"/>
          </a:p>
          <a:p>
            <a:pPr marL="0" lvl="0" indent="0" algn="l" rtl="0">
              <a:lnSpc>
                <a:spcPct val="100000"/>
              </a:lnSpc>
              <a:spcBef>
                <a:spcPts val="0"/>
              </a:spcBef>
              <a:spcAft>
                <a:spcPts val="0"/>
              </a:spcAft>
              <a:buSzPts val="1400"/>
              <a:buNone/>
            </a:pP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Η κατανάλωση ενέργειας έχει γίνει ένα από τα σημεία συμφόρησης στην σύγχρονα ολοκληρωμένα κυκλώματα (ICs) με ένα σημαντικό μέρος της ενέργειας δαπανάται για την επικοινωνία δεδομένων. Περιπου 18%-40% ενεργειας καταναλώνεται σε επιστημονικες εφαρμογες</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 Οι σειριακές διεπαφές υψηλής ταχύτητας χρησιμοποιούνται ευρέως προσφέροντας σημαντικά πλεονεκτήματα έναντι των παράλληλων διαύλους.</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 Η ενεργειακή ζήτηση των σύγχρονων, σειριακών διαύλων πηγής μπορούν να μειωθούν αποτελεσματικά με τη χρήση τεχνικών κωδικοποίησης που μειώνουν τις μεταβάσεις bit της μεταδιδόμενης ροής δεδομένων. Ωστόσο, οι τεχνικές αυτές δεν είναι εφαρμόσιμες για ασύγχρονους διασυνδέσεις, όπως η Peripheral Component Interconnect Express (PCIe), όπου απαιτούνται συχνές μεταβάσεις bit για την ανάκτηση το ρολόι στο δέκτη για να διατηρηθεί η ακεραιότητα της σύνδεσης.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Serial vs Parallel</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b="1" dirty="0">
                <a:solidFill>
                  <a:srgbClr val="677579"/>
                </a:solidFill>
                <a:latin typeface="Titillium Web"/>
                <a:ea typeface="Titillium Web"/>
                <a:cs typeface="Titillium Web"/>
                <a:sym typeface="Titillium Web"/>
              </a:rPr>
              <a:t>Serial</a:t>
            </a:r>
            <a:r>
              <a:rPr lang="en" sz="1200" dirty="0">
                <a:solidFill>
                  <a:srgbClr val="677579"/>
                </a:solidFill>
                <a:latin typeface="Titillium Web"/>
                <a:ea typeface="Titillium Web"/>
                <a:cs typeface="Titillium Web"/>
                <a:sym typeface="Titillium Web"/>
              </a:rPr>
              <a:t> Serial interface consists of an I2C bus, SPI bus, or synchronous serial control and data lines. The biggest advantage of the serial interface displays is they use fewer pins. You save connection pins, board traces and I/O pins. Although a downside is that you usually can’t read from the display in serial mode, only write. Also, it’s normally slower in serial interface than writing in parallel.</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b="1" dirty="0">
                <a:solidFill>
                  <a:srgbClr val="677579"/>
                </a:solidFill>
                <a:latin typeface="Titillium Web"/>
                <a:ea typeface="Titillium Web"/>
                <a:cs typeface="Titillium Web"/>
                <a:sym typeface="Titillium Web"/>
              </a:rPr>
              <a:t>Parallel </a:t>
            </a:r>
            <a:r>
              <a:rPr lang="en" sz="1200" dirty="0">
                <a:solidFill>
                  <a:srgbClr val="677579"/>
                </a:solidFill>
                <a:latin typeface="Titillium Web"/>
                <a:ea typeface="Titillium Web"/>
                <a:cs typeface="Titillium Web"/>
                <a:sym typeface="Titillium Web"/>
              </a:rPr>
              <a:t>: Parallel interface consists of 8 data pins and 3 control lines. The control lines used are Enable (E), Register Select (RS), and Read/Write (R/W). RS is used to signal when a command or data is being sent to the display. Enable tells the display that the data or instruction in the register is ready to be interpreted by the display. The Read/Write tells the display whether to write data or read data from the register. 4-bit parallel interface works exactly like the standard 8-bit interface, only each byte of data sent or received is clocked into the display one nibble at a time. After every two clock cycles, the entire byte is combined and executed like an 8-bit command.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Clr>
                <a:schemeClr val="dk1"/>
              </a:buClr>
              <a:buSzPts val="1100"/>
              <a:buFont typeface="Arial"/>
              <a:buNone/>
            </a:pPr>
            <a:r>
              <a:rPr lang="en" sz="1200" dirty="0">
                <a:solidFill>
                  <a:srgbClr val="677579"/>
                </a:solidFill>
                <a:latin typeface="Titillium Web"/>
                <a:ea typeface="Titillium Web"/>
                <a:cs typeface="Titillium Web"/>
                <a:sym typeface="Titillium Web"/>
              </a:rPr>
              <a:t>Τι ειναι ο interposer? Βρισκεται μεταξυ  των solder balls &amp; το die εχει σκοπο την διασυνδεση η την δρομολογηση διαφορετικων σημειων</a:t>
            </a: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ab6143b8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1ab6143b843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00000"/>
              </a:lnSpc>
              <a:spcBef>
                <a:spcPts val="0"/>
              </a:spcBef>
              <a:spcAft>
                <a:spcPts val="0"/>
              </a:spcAft>
              <a:buSzPts val="1400"/>
              <a:buNone/>
            </a:pP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Αυτός ο μοναδικός κώδικας χρησιμοποιείται από τον Receiver για να επανατοποθετήσει τα δεδομένα στην αρχική σειρά.</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Κάθε λέξη στο μπλοκ (word[ j]) που δεν έχει ακόμη μεταδοθεί, γίνεται XORed με την προηγουμένως μεταδιδόμενη λέξη (word_pre).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Ο αριθμός των μεταβάσεων της word_xored[ j], ο οποίος είναι το αποτέλεσμα της XOR, υπολογίζεται.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Το αποτέλεσμα του XOR με τον μικρότερο αριθμό μεταβάσεων (word_xored[ jmin]) επιλέγεται στη συνέχεια για μετάδοση. Ο δείκτης jmin δηλώνει τη λέξη xored με το μικρότερο αριθμό μεταβάσεων.</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b6143b84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ab6143b843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00000"/>
              </a:lnSpc>
              <a:spcBef>
                <a:spcPts val="0"/>
              </a:spcBef>
              <a:spcAft>
                <a:spcPts val="0"/>
              </a:spcAft>
              <a:buSzPts val="1400"/>
              <a:buNone/>
            </a:pP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Στις διασυνδέσεις SerDes, τα δεδομένα απαιτείται να παρουσιάζουν συχνές μεταβάσεις bit (</a:t>
            </a:r>
            <a:r>
              <a:rPr lang="en" dirty="0"/>
              <a:t>Clock Data Recovery) </a:t>
            </a:r>
            <a:r>
              <a:rPr lang="en" sz="1200" dirty="0">
                <a:solidFill>
                  <a:srgbClr val="677579"/>
                </a:solidFill>
                <a:latin typeface="Titillium Web"/>
                <a:ea typeface="Titillium Web"/>
                <a:cs typeface="Titillium Web"/>
                <a:sym typeface="Titillium Web"/>
              </a:rPr>
              <a:t>και, ως εκ τούτου, απαιτείται ένας μηχανισμός που αποτρέπει τα μεγάλα μήκη διαδρομής.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Ως εκ τούτου, προστίθεται κατάλληλος αριθμός μεταβάσεων bit με αντιστροφή τμημάτων του word_xored.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Συγκεκριμένα, επιλέγεται ένα μέγεθος βήματος S, όπου 1 ≤ S ≤ ((M + K + 1)/2).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Τα bits word_xored[ jmin][0..S - 1] μεταδίδονται αναλλοίωτα, ενώ</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τα επόμενα S bits (word_xored[ jmin][S..2 ∗ S - 1]) αντιστρέφονται. κ.ο.κ.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Ως εκ τούτου, οι περιοχές των αναλλοίωτων και των ανεστραμμένων bits παρεμβάλλονται μεταξύ τους. Ο ψευδοκώδικας που περιγράφει αυτή τη συνάρτηση παρουσιάζεται στον αλγόριθμο 2, όπου L είναι ο αριθμός των τμημάτων και, συνεπώς, είναι ένας ακέραιος αριθμός ίσος με L = (M + K/S).</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b6143b843_0_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ab6143b843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00000"/>
              </a:lnSpc>
              <a:spcBef>
                <a:spcPts val="0"/>
              </a:spcBef>
              <a:spcAft>
                <a:spcPts val="0"/>
              </a:spcAft>
              <a:buSzPts val="1400"/>
              <a:buNone/>
            </a:pPr>
            <a:endParaRPr dirty="0"/>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 Στο Σχ. 1, η μείωση των μεταβάσεων bit της κωδικοποιημένης και σειριοποιημένης ροής δεδομένων σε σύγκριση με την κωδικοποιημένη και σειριοποιημένη ροή απεικονίζεται ως συνάρτηση του μεγέθους βήματος, S.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Η μείωση των μεταβάσεων bit αυξάνεται για μεγαλύτερες τιμές του S, όπως φαίνεται στο Σχήμα, καθώς εισάγονται λιγότερες μεταβάσεις. Η κατανάλωση ενέργειας είναι ευθέως ανάλογη του αριθμού των μεταβάσεων και, επομένως, η μείωση των μεταβάσεων είναι ισοδύναμη σε μείωση της ενέργειας.</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aed169474c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aed169474c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00000"/>
              </a:lnSpc>
              <a:spcBef>
                <a:spcPts val="0"/>
              </a:spcBef>
              <a:spcAft>
                <a:spcPts val="0"/>
              </a:spcAft>
              <a:buSzPts val="1400"/>
              <a:buNone/>
            </a:pP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 Το μέσο μήκος διαδρομής καθώς και η τυπική απόκλιση αυξάνονται επίσης με το S, όπως φαίνεται στο Σχήμα 2. Ωστόσο, οι μεγάλες ακολουθίες bits χωρίς μεταβάσεις επηρεάζουν αρνητικά επηρεάζουν το CDR και μπορούν να προκαλέσουν σφάλματα στη δειγματοληψία δεδομένων στο δέκτη. Ως εκ τούτου, η ενεργειακή απόδοση αυξάνεται για υψηλές τιμές του S, ενώ η ακεραιότητα της σύνδεσης ενισχύεται για χαμηλές τιμές του S.</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aed16947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aed169474c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Σε κάθε κύκλο ρολογιού, οι λέξεις που δεν έχουν μεταδοθεί και η προηγούμενη λέξη συνδυάζονται με XOR. Το αποτέλεσμα του XOR με τη μικρότερο αριθμό μεταβάσεων επιλέγεται για μετάδοση. Τμήματα του αποτελέσματος αυτού αντιστρέφονται πριν από τη μετάδοση.</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Αποτελειται απο 3 σταδια</a:t>
            </a:r>
            <a:endParaRPr sz="1200" dirty="0">
              <a:solidFill>
                <a:srgbClr val="677579"/>
              </a:solidFill>
              <a:latin typeface="Titillium Web"/>
              <a:ea typeface="Titillium Web"/>
              <a:cs typeface="Titillium Web"/>
              <a:sym typeface="Titillium Web"/>
            </a:endParaRPr>
          </a:p>
          <a:p>
            <a:pPr marL="457200" lvl="0" indent="-304800" algn="l" rtl="0">
              <a:lnSpc>
                <a:spcPct val="115000"/>
              </a:lnSpc>
              <a:spcBef>
                <a:spcPts val="1000"/>
              </a:spcBef>
              <a:spcAft>
                <a:spcPts val="0"/>
              </a:spcAft>
              <a:buClr>
                <a:srgbClr val="677579"/>
              </a:buClr>
              <a:buSzPts val="1200"/>
              <a:buFont typeface="Titillium Web"/>
              <a:buAutoNum type="arabicPeriod"/>
            </a:pPr>
            <a:r>
              <a:rPr lang="en" sz="1200" dirty="0">
                <a:solidFill>
                  <a:srgbClr val="677579"/>
                </a:solidFill>
                <a:latin typeface="Titillium Web"/>
                <a:ea typeface="Titillium Web"/>
                <a:cs typeface="Titillium Web"/>
                <a:sym typeface="Titillium Web"/>
              </a:rPr>
              <a:t>Race stage</a:t>
            </a:r>
            <a:endParaRPr sz="1200" dirty="0">
              <a:solidFill>
                <a:srgbClr val="677579"/>
              </a:solidFill>
              <a:latin typeface="Titillium Web"/>
              <a:ea typeface="Titillium Web"/>
              <a:cs typeface="Titillium Web"/>
              <a:sym typeface="Titillium Web"/>
            </a:endParaRPr>
          </a:p>
          <a:p>
            <a:pPr marL="457200" lvl="0" indent="-304800" algn="l" rtl="0">
              <a:lnSpc>
                <a:spcPct val="115000"/>
              </a:lnSpc>
              <a:spcBef>
                <a:spcPts val="0"/>
              </a:spcBef>
              <a:spcAft>
                <a:spcPts val="0"/>
              </a:spcAft>
              <a:buClr>
                <a:srgbClr val="677579"/>
              </a:buClr>
              <a:buSzPts val="1200"/>
              <a:buFont typeface="Titillium Web"/>
              <a:buAutoNum type="arabicPeriod"/>
            </a:pPr>
            <a:r>
              <a:rPr lang="en" sz="1200" dirty="0">
                <a:solidFill>
                  <a:srgbClr val="677579"/>
                </a:solidFill>
                <a:latin typeface="Titillium Web"/>
                <a:ea typeface="Titillium Web"/>
                <a:cs typeface="Titillium Web"/>
                <a:sym typeface="Titillium Web"/>
              </a:rPr>
              <a:t>Finish stage</a:t>
            </a:r>
            <a:endParaRPr sz="1200" dirty="0">
              <a:solidFill>
                <a:srgbClr val="677579"/>
              </a:solidFill>
              <a:latin typeface="Titillium Web"/>
              <a:ea typeface="Titillium Web"/>
              <a:cs typeface="Titillium Web"/>
              <a:sym typeface="Titillium Web"/>
            </a:endParaRPr>
          </a:p>
          <a:p>
            <a:pPr marL="457200" lvl="0" indent="-304800" algn="l" rtl="0">
              <a:lnSpc>
                <a:spcPct val="115000"/>
              </a:lnSpc>
              <a:spcBef>
                <a:spcPts val="0"/>
              </a:spcBef>
              <a:spcAft>
                <a:spcPts val="0"/>
              </a:spcAft>
              <a:buClr>
                <a:srgbClr val="677579"/>
              </a:buClr>
              <a:buSzPts val="1200"/>
              <a:buFont typeface="Titillium Web"/>
              <a:buAutoNum type="arabicPeriod"/>
            </a:pPr>
            <a:r>
              <a:rPr lang="en" sz="1200" dirty="0">
                <a:solidFill>
                  <a:srgbClr val="677579"/>
                </a:solidFill>
                <a:latin typeface="Titillium Web"/>
                <a:ea typeface="Titillium Web"/>
                <a:cs typeface="Titillium Web"/>
                <a:sym typeface="Titillium Web"/>
              </a:rPr>
              <a:t>Winner stage</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None/>
            </a:pPr>
            <a:r>
              <a:rPr lang="en" sz="1200" dirty="0">
                <a:solidFill>
                  <a:srgbClr val="677579"/>
                </a:solidFill>
                <a:latin typeface="Titillium Web"/>
                <a:ea typeface="Titillium Web"/>
                <a:cs typeface="Titillium Web"/>
                <a:sym typeface="Titillium Web"/>
              </a:rPr>
              <a:t>Το στάδιο rage περιλαμβάνει το μπλοκ XOR και την καθυστέρηση γραμμές. Μέσα στο μπλοκ XOR, κάθε λέξη γίνεται XOR με το μπλοκ λέξη που μεταδόθηκε προηγουμένως (WORD_PRE) για να παραχθούν τα σήματα WORD_XORED. Ο στόχος είναι ο εντοπισμός WORD_XORED με τον ελάχιστο αριθμό μεταβάσεων. Έτσι, τα διαδοχικά bits μέσα σε κάθε WORD_XORED[i] είναι κατά ζεύγη XORed. Η έξοδος αυτού του μπλοκ συμβολίζεται ως DIFF[i][M + K - 1 : 0]. Ο αριθμός των 1 στο DIFF αντιστοιχεί στον αριθμό των μεταβάσεων εντός του WORD_XOR</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Τα σήματα DIFF τροφοδοτούνται στις γραμμές καθυστέρησης, όπου ένα ρολόι διαδίδεται και καθυστερεί ανάλογα με τον αριθμό των  1 στο DIFF[i][M + K -1 : 0]. Επομένως, ο παλμός ρολογιού που αντιστοιχεί στο WORD_XORED με τον μικρότερο αριθμό των μεταβάσεων διαδίδεται γρηγορότερα και φτάνει πρώτος στο Finish Stage όπου τίθεται ο αντίστοιχος μανδαλωτής.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Το πρώτο μέρος του Winner stage είναι το μπλοκ επιλογής. Αυτό το μπλοκ επιλέγει τη λέξη που κέρδισε στον race stage, WORD[jmin], και την αντίστοιχη WORD_XORED[jmin] και τις αποθηκεύει στο REG0 και στο REG3, αντίστοιχα. Επιπλέον, αυτό το στάδιο παρακολουθεί τις λέξεις που έχουν ήδη μεταδοθεί. Οι πληροφορίες αυτές αποθηκεύονται στο REG1. Οι έξοδοι αυτού του καταχωρητή, EN[0..N-1], αρχικοποιούνται με 1 και σε κάθε κύκλο, EN[jmin], που αντιστοιχεί στο WORD[jmin], μεταβαίνει σε 0. Για την εξισορρόπηση του αριθμού των μεταβάσεων και τη διευκόλυνση του CDR, τμήματα του WORD_XORED[jmin] αντιστρέφονται. Αυτό υλοποιείται στη μερική αντιστροφή μπλοκ, όπου τα ανεστραμμένα και μη ανεστραμμένα τμήματα των S bits είναι αλληλοδιαδοχικά. Σημειώστε ότι η τιμή του S είναι προκαθορισμένη κατά τη διάρκεια του σχεδιασμού. Η έξοδος αυτού του μπλοκ αποθηκεύεται στο REG2 και μεταδίδεται στον επόμενο κύκλο ρολογιού.</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ed169474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1aed169474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Ο αποκωδικοποιητής παρέχει το αρχικά μη κωδικοποιημένο και στη σωστή σειρά δεδομένων. Η είσοδος του αποκωδικοποιητή επεξεργάζεται πρώτα από το μπλοκ μερικής αντιστροφής. Το τμήμα αυτό είναι πανομοιότυπο με τη μερική αντιστροφή µπλοκ του κωδικοποιητή, δεδοµένου ότι τα ίδια bit πρέπει να αντιστραφούν για να α αποκατασταθεί η αρχική λέξη. Η έξοδος αυτού του µπλοκ είναι XORed με την προηγούμενη αποκωδικοποιημένη λέξη DEC_PRE. Χρησιμοποιείται ένας καταχωρητής για την αποθήκευση του DEC_PRE, ο οποίος είναι αρχικοποιημένος με 0.</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SzPts val="1100"/>
              <a:buNone/>
            </a:pP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Για να αποκατασταθεί η αρχική σειρά των λέξεων δεδομένων, οι Ν απομονωτές όπου οι λέξεις αποθηκεύονται με την αρχική σειρά.  Ο αποκωδικοποιητής χρησιμοποιεί τα Κ τελευταία bit, τα οποία υποδεικνύουν τη σειρά των λέξεων, για να ενεργοποιήσει τον κατάλληλο απομονωτή για την αποθήκευση της DEC_WORD. Επομένως, χρησιμοποιείται ένας απλός αποκωδικοποιητής Κ-προς-Ν, η έξοδος του οποίου η οποία ενεργοποιεί τον αντίστοιχο απομονωτή</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ed169474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1aed169474c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5.pdf</a:t>
            </a:r>
            <a:endParaRPr dirty="0"/>
          </a:p>
          <a:p>
            <a:pPr marL="0" lvl="0" indent="0" algn="l" rtl="0">
              <a:lnSpc>
                <a:spcPct val="115000"/>
              </a:lnSpc>
              <a:spcBef>
                <a:spcPts val="1000"/>
              </a:spcBef>
              <a:spcAft>
                <a:spcPts val="0"/>
              </a:spcAft>
              <a:buSzPts val="1100"/>
              <a:buNone/>
            </a:pPr>
            <a:r>
              <a:rPr lang="en" sz="1200" dirty="0">
                <a:solidFill>
                  <a:srgbClr val="677579"/>
                </a:solidFill>
                <a:latin typeface="Titillium Web"/>
                <a:ea typeface="Titillium Web"/>
                <a:cs typeface="Titillium Web"/>
                <a:sym typeface="Titillium Web"/>
              </a:rPr>
              <a:t>Οπου Ν ειναι ο αριθμος τον λεξεων σε ενα μπλοκ!</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SzPts val="1100"/>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b55462a14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ab55462a1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aed169474c_0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1aed169474c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10.pdf</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aed169474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1aed169474c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10.pdf</a:t>
            </a:r>
            <a:endParaRPr/>
          </a:p>
          <a:p>
            <a:pPr marL="0" lvl="0" indent="0" algn="l" rtl="0">
              <a:lnSpc>
                <a:spcPct val="115000"/>
              </a:lnSpc>
              <a:spcBef>
                <a:spcPts val="1000"/>
              </a:spcBef>
              <a:spcAft>
                <a:spcPts val="1000"/>
              </a:spcAft>
              <a:buClr>
                <a:schemeClr val="dk1"/>
              </a:buClr>
              <a:buSzPts val="1100"/>
              <a:buFont typeface="Arial"/>
              <a:buNone/>
            </a:pPr>
            <a:endParaRPr sz="1200">
              <a:solidFill>
                <a:srgbClr val="677579"/>
              </a:solidFill>
              <a:latin typeface="Titillium Web"/>
              <a:ea typeface="Titillium Web"/>
              <a:cs typeface="Titillium Web"/>
              <a:sym typeface="Titillium Web"/>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aed169474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1aed169474c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10.pdf</a:t>
            </a:r>
            <a:endParaRPr/>
          </a:p>
          <a:p>
            <a:pPr marL="0" lvl="0" indent="0" algn="l" rtl="0">
              <a:lnSpc>
                <a:spcPct val="115000"/>
              </a:lnSpc>
              <a:spcBef>
                <a:spcPts val="1000"/>
              </a:spcBef>
              <a:spcAft>
                <a:spcPts val="1000"/>
              </a:spcAft>
              <a:buClr>
                <a:schemeClr val="dk1"/>
              </a:buClr>
              <a:buSzPts val="1100"/>
              <a:buFont typeface="Arial"/>
              <a:buNone/>
            </a:pPr>
            <a:r>
              <a:rPr lang="en" sz="1200">
                <a:solidFill>
                  <a:srgbClr val="677579"/>
                </a:solidFill>
                <a:latin typeface="Titillium Web"/>
                <a:ea typeface="Titillium Web"/>
                <a:cs typeface="Titillium Web"/>
                <a:sym typeface="Titillium Web"/>
              </a:rPr>
              <a:t>Ο κωδικοποιητής 8b/10b μετατρέπει ένα μπλοκ δεδομένων εισόδου 8 bit σε ένα μπλοκ 10 bit.</a:t>
            </a:r>
            <a:endParaRPr sz="1200">
              <a:solidFill>
                <a:srgbClr val="677579"/>
              </a:solidFill>
              <a:latin typeface="Titillium Web"/>
              <a:ea typeface="Titillium Web"/>
              <a:cs typeface="Titillium Web"/>
              <a:sym typeface="Titillium Web"/>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aed169474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aed169474c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10.pdf</a:t>
            </a:r>
            <a:endParaRPr dirty="0"/>
          </a:p>
          <a:p>
            <a:pPr marL="0" lvl="0" indent="0" algn="l" rtl="0">
              <a:lnSpc>
                <a:spcPct val="100000"/>
              </a:lnSpc>
              <a:spcBef>
                <a:spcPts val="0"/>
              </a:spcBef>
              <a:spcAft>
                <a:spcPts val="0"/>
              </a:spcAft>
              <a:buSzPts val="1400"/>
              <a:buNone/>
            </a:pPr>
            <a:endParaRPr dirty="0"/>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Tα δεδομένα εισόδου διαχωρίζονται σε 3 MSB και 5 LSB. Τα 3 bits μετατρέπονται σε 4 bits και τα 5 bits μετατρέπονται σε  6 bits- για το σκοπό αυτό, χρησιμοποιούνται δύο πίνακες μετατροπής, με δύο διαφορετικούς τρόπους αντιστοίχισης ανάλογα με την παραγωγή ανομοιογένειας.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Η παραγωγή ανομοιότητας υλοποιήθηκε με μια μηχανή κατάστασης (FSM) : εάν τα εισερχόμενα δεδομένα παρουσιάζουν:</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b="1" dirty="0">
                <a:solidFill>
                  <a:srgbClr val="677579"/>
                </a:solidFill>
                <a:latin typeface="Titillium Web"/>
                <a:ea typeface="Titillium Web"/>
                <a:cs typeface="Titillium Web"/>
                <a:sym typeface="Titillium Web"/>
              </a:rPr>
              <a:t> άρτια ισοτιμία</a:t>
            </a:r>
            <a:r>
              <a:rPr lang="en" sz="1200" dirty="0">
                <a:solidFill>
                  <a:srgbClr val="677579"/>
                </a:solidFill>
                <a:latin typeface="Titillium Web"/>
                <a:ea typeface="Titillium Web"/>
                <a:cs typeface="Titillium Web"/>
                <a:sym typeface="Titillium Web"/>
              </a:rPr>
              <a:t>: τα επόμενα δεδομένα εισόδου αντιστοιχούν σε διαφορετική ανομοιομορφία σε σχέση με τα πραγματικά δεδομένα</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 </a:t>
            </a:r>
            <a:r>
              <a:rPr lang="en" sz="1200" b="1" dirty="0">
                <a:solidFill>
                  <a:srgbClr val="677579"/>
                </a:solidFill>
                <a:latin typeface="Titillium Web"/>
                <a:ea typeface="Titillium Web"/>
                <a:cs typeface="Titillium Web"/>
                <a:sym typeface="Titillium Web"/>
              </a:rPr>
              <a:t>περιττή ισοτιμία:</a:t>
            </a:r>
            <a:r>
              <a:rPr lang="en" sz="1200" dirty="0">
                <a:solidFill>
                  <a:srgbClr val="677579"/>
                </a:solidFill>
                <a:latin typeface="Titillium Web"/>
                <a:ea typeface="Titillium Web"/>
                <a:cs typeface="Titillium Web"/>
                <a:sym typeface="Titillium Web"/>
              </a:rPr>
              <a:t>   το επόμενο μπλοκ δεδομένων θα χρησιμοποιεί την ίδια ανομοιομορφία.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Υπάρχουν ειδικές χαρακτήρες που χρησιμοποιούνται για τον έλεγχο.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Η πρώτη είσοδος ονομάζεται Kin για να γνωρίζει ο κωδικοποιητής πώς να αντιστοιχίσει την είσοδο των 8 bit (</a:t>
            </a:r>
            <a:r>
              <a:rPr lang="en" sz="1200" b="1" dirty="0">
                <a:solidFill>
                  <a:srgbClr val="677579"/>
                </a:solidFill>
                <a:latin typeface="Titillium Web"/>
                <a:ea typeface="Titillium Web"/>
                <a:cs typeface="Titillium Web"/>
                <a:sym typeface="Titillium Web"/>
              </a:rPr>
              <a:t>άρτια / περιττη)</a:t>
            </a:r>
            <a:r>
              <a:rPr lang="en" sz="1200" dirty="0">
                <a:solidFill>
                  <a:srgbClr val="677579"/>
                </a:solidFill>
                <a:latin typeface="Titillium Web"/>
                <a:ea typeface="Titillium Web"/>
                <a:cs typeface="Titillium Web"/>
                <a:sym typeface="Titillium Web"/>
              </a:rPr>
              <a:t>. </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Σε περίπτωση που η είσοδος είναι ένας άκυρος ειδικός χαρακτήρας, το δεύτερος σήμα Kerr αλλάζει και η έξοδος θα είναι ο αντίστοιχος µπλοκ πληροφοριών.</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0"/>
              </a:spcAft>
              <a:buClr>
                <a:schemeClr val="dk1"/>
              </a:buClr>
              <a:buSzPts val="1100"/>
              <a:buFont typeface="Arial"/>
              <a:buNone/>
            </a:pP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Clr>
                <a:schemeClr val="dk1"/>
              </a:buClr>
              <a:buSzPts val="1100"/>
              <a:buFont typeface="Arial"/>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b0bf38b6eb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1b0bf38b6e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10.pdf</a:t>
            </a:r>
            <a:endParaRPr dirty="0"/>
          </a:p>
          <a:p>
            <a:pPr marL="0" lvl="0" indent="0" algn="l" rtl="0">
              <a:lnSpc>
                <a:spcPct val="115000"/>
              </a:lnSpc>
              <a:spcBef>
                <a:spcPts val="1000"/>
              </a:spcBef>
              <a:spcAft>
                <a:spcPts val="1000"/>
              </a:spcAft>
              <a:buClr>
                <a:schemeClr val="dk1"/>
              </a:buClr>
              <a:buSzPts val="1100"/>
              <a:buFont typeface="Arial"/>
              <a:buNone/>
            </a:pPr>
            <a:r>
              <a:rPr lang="en" sz="1200" dirty="0">
                <a:solidFill>
                  <a:srgbClr val="677579"/>
                </a:solidFill>
                <a:latin typeface="Titillium Web"/>
                <a:ea typeface="Titillium Web"/>
                <a:cs typeface="Titillium Web"/>
                <a:sym typeface="Titillium Web"/>
              </a:rPr>
              <a:t> Ο αποκωδικοποιητής αντιστοιχίζει τα δεδομένα εισόδου σε μια συγκεκριμένη τιμή και ο πολυπλέκτης καθορίζει ποια δεδομένα πηγαίνουν για κάθε αποκωδικοποιητή, δεδομένου ότι το σήμα ανομοιότητας λειτουργεί ως σήμα ελέγχου.</a:t>
            </a: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b0bf38b6eb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1b0bf38b6e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dirty="0"/>
              <a:t>10.pdf</a:t>
            </a:r>
            <a:endParaRPr dirty="0"/>
          </a:p>
          <a:p>
            <a:pPr marL="0" lvl="0" indent="0" algn="l" rtl="0">
              <a:lnSpc>
                <a:spcPct val="115000"/>
              </a:lnSpc>
              <a:spcBef>
                <a:spcPts val="1000"/>
              </a:spcBef>
              <a:spcAft>
                <a:spcPts val="0"/>
              </a:spcAft>
              <a:buClr>
                <a:schemeClr val="dk1"/>
              </a:buClr>
              <a:buSzPts val="1100"/>
              <a:buFont typeface="Arial"/>
              <a:buNone/>
            </a:pPr>
            <a:r>
              <a:rPr lang="en" sz="1200" dirty="0">
                <a:solidFill>
                  <a:srgbClr val="677579"/>
                </a:solidFill>
                <a:latin typeface="Titillium Web"/>
                <a:ea typeface="Titillium Web"/>
                <a:cs typeface="Titillium Web"/>
                <a:sym typeface="Titillium Web"/>
              </a:rPr>
              <a:t>Δημιουργούνται μέσω αρχείων μνήμης που υλοποιούνται σε Verilog και λειτουργούν ως μνήμες ROM, επειδή οι διεύθυνση στην οποία γίνεται πρόσβαση γράφεται μόνο μία φορά: τα δεδομένα εισόδου χρησιμοποιούνται ως διεύθυνση και στο εσωτερικό της μνήμης η αντίστοιχη μετάφραση κώδικες μπορούν να βρεθούν. Αυτή η υλοποίηση ονομάζεται γενικά πίνακας αναζήτησης.</a:t>
            </a:r>
            <a:endParaRPr sz="1200" dirty="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Clr>
                <a:schemeClr val="dk1"/>
              </a:buClr>
              <a:buSzPts val="1100"/>
              <a:buFont typeface="Arial"/>
              <a:buNone/>
            </a:pPr>
            <a:endParaRPr sz="1200" dirty="0">
              <a:solidFill>
                <a:srgbClr val="677579"/>
              </a:solidFill>
              <a:latin typeface="Titillium Web"/>
              <a:ea typeface="Titillium Web"/>
              <a:cs typeface="Titillium Web"/>
              <a:sym typeface="Titillium Web"/>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b0bf38b6eb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b0bf38b6eb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10.pdf</a:t>
            </a:r>
            <a:endParaRPr/>
          </a:p>
          <a:p>
            <a:pPr marL="0" lvl="0" indent="0" algn="l" rtl="0">
              <a:lnSpc>
                <a:spcPct val="115000"/>
              </a:lnSpc>
              <a:spcBef>
                <a:spcPts val="1000"/>
              </a:spcBef>
              <a:spcAft>
                <a:spcPts val="0"/>
              </a:spcAft>
              <a:buClr>
                <a:schemeClr val="dk1"/>
              </a:buClr>
              <a:buSzPts val="1100"/>
              <a:buFont typeface="Arial"/>
              <a:buNone/>
            </a:pPr>
            <a:endParaRPr sz="1200">
              <a:solidFill>
                <a:srgbClr val="677579"/>
              </a:solidFill>
              <a:latin typeface="Titillium Web"/>
              <a:ea typeface="Titillium Web"/>
              <a:cs typeface="Titillium Web"/>
              <a:sym typeface="Titillium Web"/>
            </a:endParaRPr>
          </a:p>
          <a:p>
            <a:pPr marL="0" lvl="0" indent="0" algn="l" rtl="0">
              <a:lnSpc>
                <a:spcPct val="115000"/>
              </a:lnSpc>
              <a:spcBef>
                <a:spcPts val="1000"/>
              </a:spcBef>
              <a:spcAft>
                <a:spcPts val="1000"/>
              </a:spcAft>
              <a:buClr>
                <a:schemeClr val="dk1"/>
              </a:buClr>
              <a:buSzPts val="1100"/>
              <a:buFont typeface="Arial"/>
              <a:buNone/>
            </a:pPr>
            <a:endParaRPr sz="1200">
              <a:solidFill>
                <a:srgbClr val="677579"/>
              </a:solidFill>
              <a:latin typeface="Titillium Web"/>
              <a:ea typeface="Titillium Web"/>
              <a:cs typeface="Titillium Web"/>
              <a:sym typeface="Titillium Web"/>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b0bf38b6e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1b0bf38b6eb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Clr>
                <a:schemeClr val="dk1"/>
              </a:buClr>
              <a:buSzPts val="1100"/>
              <a:buFont typeface="Arial"/>
              <a:buNone/>
            </a:pPr>
            <a:endParaRPr sz="1200">
              <a:solidFill>
                <a:srgbClr val="677579"/>
              </a:solidFill>
              <a:latin typeface="Titillium Web"/>
              <a:ea typeface="Titillium Web"/>
              <a:cs typeface="Titillium Web"/>
              <a:sym typeface="Titillium Web"/>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b6143b8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ab6143b84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b0bf38b6eb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b0bf38b6eb_0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t>Serialization</a:t>
            </a:r>
            <a:endParaRPr sz="1100"/>
          </a:p>
          <a:p>
            <a:pPr marL="0" lvl="0" indent="0" algn="l" rtl="0">
              <a:lnSpc>
                <a:spcPct val="115000"/>
              </a:lnSpc>
              <a:spcBef>
                <a:spcPts val="1000"/>
              </a:spcBef>
              <a:spcAft>
                <a:spcPts val="0"/>
              </a:spcAft>
              <a:buSzPts val="1400"/>
              <a:buNone/>
            </a:pPr>
            <a:r>
              <a:rPr lang="en" sz="1100"/>
              <a:t>είναι ένα σύστημα μετατροπής της κατάστασης ενός στοιχείου σε ροή bit.</a:t>
            </a:r>
            <a:endParaRPr/>
          </a:p>
          <a:p>
            <a:pPr marL="0" lvl="0" indent="0" algn="l" rtl="0">
              <a:lnSpc>
                <a:spcPct val="115000"/>
              </a:lnSpc>
              <a:spcBef>
                <a:spcPts val="1000"/>
              </a:spcBef>
              <a:spcAft>
                <a:spcPts val="0"/>
              </a:spcAft>
              <a:buSzPts val="1400"/>
              <a:buNone/>
            </a:pPr>
            <a:r>
              <a:rPr lang="en" sz="1100"/>
              <a:t>είναι ο πιο συνηθισμένος τρόπος μετατροπής ενός σχεδίου πληροφοριών ή μιας κατάστασης αντικειμένου σε μια διαμόρφωση που μπορεί να αποθηκευτεί ή να κοινοποιηθεί και να αναδημιουργηθεί αργότερα.</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1000"/>
              </a:spcBef>
              <a:spcAft>
                <a:spcPts val="0"/>
              </a:spcAft>
              <a:buSzPts val="1400"/>
              <a:buNone/>
            </a:pPr>
            <a:r>
              <a:rPr lang="en" sz="1100" b="1"/>
              <a:t>Deserialization </a:t>
            </a:r>
            <a:endParaRPr/>
          </a:p>
          <a:p>
            <a:pPr marL="0" lvl="0" indent="0" algn="l" rtl="0">
              <a:lnSpc>
                <a:spcPct val="115000"/>
              </a:lnSpc>
              <a:spcBef>
                <a:spcPts val="1000"/>
              </a:spcBef>
              <a:spcAft>
                <a:spcPts val="0"/>
              </a:spcAft>
              <a:buSzPts val="1400"/>
              <a:buNone/>
            </a:pPr>
            <a:r>
              <a:rPr lang="en" sz="1100"/>
              <a:t>είναι ο αντίθετος κύκλος όπου η ροή bit χρησιμοποιείται για την αναπαραγωγή του πραγματικού αντικειμένου στη μνήμη.</a:t>
            </a:r>
            <a:endParaRPr/>
          </a:p>
          <a:p>
            <a:pPr marL="0" lvl="0" indent="0" algn="l" rtl="0">
              <a:lnSpc>
                <a:spcPct val="115000"/>
              </a:lnSpc>
              <a:spcBef>
                <a:spcPts val="1000"/>
              </a:spcBef>
              <a:spcAft>
                <a:spcPts val="0"/>
              </a:spcAft>
              <a:buSzPts val="1400"/>
              <a:buNone/>
            </a:pPr>
            <a:r>
              <a:rPr lang="en" sz="1100"/>
              <a:t>Είναι η αντίθετη δραστηριότητα, η αφαίρεση μιας δομής πληροφοριών από μια ακολουθία bytes</a:t>
            </a:r>
            <a:endParaRPr sz="1100"/>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0bf38b6e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b0bf38b6eb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b0bf38b6eb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b0bf38b6eb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t>Serialization</a:t>
            </a:r>
            <a:endParaRPr sz="1100"/>
          </a:p>
          <a:p>
            <a:pPr marL="0" lvl="0" indent="0" algn="l" rtl="0">
              <a:lnSpc>
                <a:spcPct val="115000"/>
              </a:lnSpc>
              <a:spcBef>
                <a:spcPts val="1000"/>
              </a:spcBef>
              <a:spcAft>
                <a:spcPts val="0"/>
              </a:spcAft>
              <a:buSzPts val="1400"/>
              <a:buNone/>
            </a:pPr>
            <a:r>
              <a:rPr lang="en" sz="1100"/>
              <a:t>Όταν εκκινηθεί , τότε οι πληροφορίες θα κοινοποιηθούν με διαδοχική σειρά, πέντε παλμοί ρολογιού απαιτούνται για την πλήρη μετάδοση πληροφοριών.</a:t>
            </a:r>
            <a:endParaRPr/>
          </a:p>
          <a:p>
            <a:pPr marL="0" lvl="0" indent="0" algn="l" rtl="0">
              <a:lnSpc>
                <a:spcPct val="115000"/>
              </a:lnSpc>
              <a:spcBef>
                <a:spcPts val="1000"/>
              </a:spcBef>
              <a:spcAft>
                <a:spcPts val="0"/>
              </a:spcAft>
              <a:buSzPts val="1400"/>
              <a:buNone/>
            </a:pPr>
            <a:r>
              <a:rPr lang="en" sz="1100"/>
              <a:t>Χρησιμοποιεί λιγότερη περιοχή και ισχύ σε σχέση με το deserializer</a:t>
            </a:r>
            <a:endParaRPr sz="1100"/>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b0bf38b6e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b0bf38b6eb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0bf38b6e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1b0bf38b6eb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t>Deserialization</a:t>
            </a:r>
            <a:endParaRPr sz="1100"/>
          </a:p>
          <a:p>
            <a:pPr marL="0" lvl="0" indent="0" algn="l" rtl="0">
              <a:lnSpc>
                <a:spcPct val="115000"/>
              </a:lnSpc>
              <a:spcBef>
                <a:spcPts val="1000"/>
              </a:spcBef>
              <a:spcAft>
                <a:spcPts val="0"/>
              </a:spcAft>
              <a:buSzPts val="1400"/>
              <a:buNone/>
            </a:pPr>
            <a:r>
              <a:rPr lang="en" sz="1100"/>
              <a:t>Όταν εκκινηθεί , τότε οι πληροφορίες θα αποστέλλονται σε ίσες περιόδους, </a:t>
            </a:r>
            <a:endParaRPr/>
          </a:p>
          <a:p>
            <a:pPr marL="0" lvl="0" indent="0" algn="l" rtl="0">
              <a:lnSpc>
                <a:spcPct val="115000"/>
              </a:lnSpc>
              <a:spcBef>
                <a:spcPts val="1000"/>
              </a:spcBef>
              <a:spcAft>
                <a:spcPts val="0"/>
              </a:spcAft>
              <a:buSzPts val="1400"/>
              <a:buNone/>
            </a:pPr>
            <a:r>
              <a:rPr lang="en" sz="1100"/>
              <a:t>5 χτύποι του ρολογιού χρησιμοποιούνται για την πλήρη μετάδοση των πληροφοριών. </a:t>
            </a:r>
            <a:endParaRPr/>
          </a:p>
          <a:p>
            <a:pPr marL="0" lvl="0" indent="0" algn="l" rtl="0">
              <a:lnSpc>
                <a:spcPct val="115000"/>
              </a:lnSpc>
              <a:spcBef>
                <a:spcPts val="1000"/>
              </a:spcBef>
              <a:spcAft>
                <a:spcPts val="0"/>
              </a:spcAft>
              <a:buSzPts val="1400"/>
              <a:buNone/>
            </a:pPr>
            <a:r>
              <a:rPr lang="en" sz="1100"/>
              <a:t>Σε αντίθεση με τον serializer, ο deserializer απαιτεί λιγότερη καθυστέρηση.</a:t>
            </a:r>
            <a:endParaRPr/>
          </a:p>
          <a:p>
            <a:pPr marL="0" lvl="0" indent="0" algn="l" rtl="0">
              <a:lnSpc>
                <a:spcPct val="115000"/>
              </a:lnSpc>
              <a:spcBef>
                <a:spcPts val="1000"/>
              </a:spcBef>
              <a:spcAft>
                <a:spcPts val="0"/>
              </a:spcAft>
              <a:buSzPts val="1400"/>
              <a:buNone/>
            </a:pPr>
            <a:r>
              <a:rPr lang="en" sz="1100"/>
              <a:t>Όταν η τοποθέτηση των πληροφοριών τελειώσει, κάθε ένα από τα flip-flops περιέχει τις απαραίτητες πληροφορίες.</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b0bf38b6e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b0bf38b6eb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t>Το Μπλοκ διάγραμμα ενός συμβατικού SerDes. Αποτελείται από έναν βρόχο κλειδώματος φάσης (PLL), ο οποίος παράγει το</a:t>
            </a:r>
            <a:endParaRPr/>
          </a:p>
          <a:p>
            <a:pPr marL="0" lvl="0" indent="0" algn="l" rtl="0">
              <a:lnSpc>
                <a:spcPct val="115000"/>
              </a:lnSpc>
              <a:spcBef>
                <a:spcPts val="0"/>
              </a:spcBef>
              <a:spcAft>
                <a:spcPts val="0"/>
              </a:spcAft>
              <a:buClr>
                <a:schemeClr val="dk1"/>
              </a:buClr>
              <a:buSzPts val="1100"/>
              <a:buFont typeface="Arial"/>
              <a:buNone/>
            </a:pPr>
            <a:r>
              <a:rPr lang="en" sz="1100"/>
              <a:t>απαιτούμενο ρολόι υψηλής ταχύτητας από ένα ρολόι αναφοράς (Clkref). Το</a:t>
            </a:r>
            <a:endParaRPr/>
          </a:p>
          <a:p>
            <a:pPr marL="0" lvl="0" indent="0" algn="l" rtl="0">
              <a:lnSpc>
                <a:spcPct val="115000"/>
              </a:lnSpc>
              <a:spcBef>
                <a:spcPts val="0"/>
              </a:spcBef>
              <a:spcAft>
                <a:spcPts val="0"/>
              </a:spcAft>
              <a:buClr>
                <a:schemeClr val="dk1"/>
              </a:buClr>
              <a:buSzPts val="1100"/>
              <a:buFont typeface="Arial"/>
              <a:buNone/>
            </a:pPr>
            <a:r>
              <a:rPr lang="en" sz="1100"/>
              <a:t>ρολόι υψηλής ταχύτητας χρησιμοποιείται από το block για τη μετατροπή από σειριακό σε παράλληλο</a:t>
            </a:r>
            <a:endParaRPr/>
          </a:p>
          <a:p>
            <a:pPr marL="0" lvl="0" indent="0" algn="l" rtl="0">
              <a:lnSpc>
                <a:spcPct val="115000"/>
              </a:lnSpc>
              <a:spcBef>
                <a:spcPts val="0"/>
              </a:spcBef>
              <a:spcAft>
                <a:spcPts val="0"/>
              </a:spcAft>
              <a:buClr>
                <a:schemeClr val="dk1"/>
              </a:buClr>
              <a:buSzPts val="1100"/>
              <a:buFont typeface="Arial"/>
              <a:buNone/>
            </a:pPr>
            <a:r>
              <a:rPr lang="en" sz="1100"/>
              <a:t>για την παραγωγή σειριακών δεδομένων από τα παράλληλα δεδομένα είσοδού.</a:t>
            </a:r>
            <a:endParaRPr/>
          </a:p>
          <a:p>
            <a:pPr marL="0" lvl="0" indent="0" algn="l" rtl="0">
              <a:lnSpc>
                <a:spcPct val="115000"/>
              </a:lnSpc>
              <a:spcBef>
                <a:spcPts val="0"/>
              </a:spcBef>
              <a:spcAft>
                <a:spcPts val="0"/>
              </a:spcAft>
              <a:buClr>
                <a:schemeClr val="dk1"/>
              </a:buClr>
              <a:buSzPts val="1100"/>
              <a:buFont typeface="Arial"/>
              <a:buNone/>
            </a:pPr>
            <a:endParaRPr sz="1100"/>
          </a:p>
          <a:p>
            <a:pPr marL="0" marR="0" lvl="0" indent="0" algn="l" rtl="0">
              <a:lnSpc>
                <a:spcPct val="115000"/>
              </a:lnSpc>
              <a:spcBef>
                <a:spcPts val="0"/>
              </a:spcBef>
              <a:spcAft>
                <a:spcPts val="0"/>
              </a:spcAft>
              <a:buClr>
                <a:schemeClr val="dk1"/>
              </a:buClr>
              <a:buSzPts val="1100"/>
              <a:buFont typeface="Arial"/>
              <a:buNone/>
            </a:pPr>
            <a:r>
              <a:rPr lang="en" sz="1100">
                <a:solidFill>
                  <a:schemeClr val="dk2"/>
                </a:solidFill>
              </a:rPr>
              <a:t>Το στάδιο εξόδου μετατρέπει τη σειριοποιημένη ροή σε μια άλλη ηλεκτρική μορφή όπως το Low Voltage Differential Signalling (LVDS), κατάλληλη για την αποστολή δεδομένων σε μεγάλες γραμμές μετάδοσης.</a:t>
            </a:r>
            <a:endParaRPr/>
          </a:p>
          <a:p>
            <a:pPr marL="0" lvl="0" indent="0" algn="l" rtl="0">
              <a:lnSpc>
                <a:spcPct val="115000"/>
              </a:lnSpc>
              <a:spcBef>
                <a:spcPts val="0"/>
              </a:spcBef>
              <a:spcAft>
                <a:spcPts val="0"/>
              </a:spcAft>
              <a:buClr>
                <a:schemeClr val="dk1"/>
              </a:buClr>
              <a:buSzPts val="1100"/>
              <a:buFont typeface="Arial"/>
              <a:buNone/>
            </a:pPr>
            <a:endParaRPr sz="1100"/>
          </a:p>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41"/>
          <p:cNvGrpSpPr/>
          <p:nvPr/>
        </p:nvGrpSpPr>
        <p:grpSpPr>
          <a:xfrm>
            <a:off x="-6639" y="-3725"/>
            <a:ext cx="9157265" cy="5150962"/>
            <a:chOff x="-6639" y="-3725"/>
            <a:chExt cx="9157265" cy="5150962"/>
          </a:xfrm>
        </p:grpSpPr>
        <p:sp>
          <p:nvSpPr>
            <p:cNvPr id="11" name="Google Shape;11;p41"/>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4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 name="Google Shape;13;p41"/>
          <p:cNvSpPr txBox="1">
            <a:spLocks noGrp="1"/>
          </p:cNvSpPr>
          <p:nvPr>
            <p:ph type="ctrTitle"/>
          </p:nvPr>
        </p:nvSpPr>
        <p:spPr>
          <a:xfrm>
            <a:off x="855300" y="2589075"/>
            <a:ext cx="6470400" cy="17055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lvl1pPr lvl="0" algn="l">
              <a:lnSpc>
                <a:spcPct val="90000"/>
              </a:lnSpc>
              <a:spcBef>
                <a:spcPts val="0"/>
              </a:spcBef>
              <a:spcAft>
                <a:spcPts val="0"/>
              </a:spcAft>
              <a:buClr>
                <a:schemeClr val="lt1"/>
              </a:buClr>
              <a:buSzPts val="5400"/>
              <a:buNone/>
              <a:defRPr sz="5400">
                <a:solidFill>
                  <a:schemeClr val="lt1"/>
                </a:solidFill>
              </a:defRPr>
            </a:lvl1pPr>
            <a:lvl2pPr lvl="1" algn="l">
              <a:lnSpc>
                <a:spcPct val="90000"/>
              </a:lnSpc>
              <a:spcBef>
                <a:spcPts val="0"/>
              </a:spcBef>
              <a:spcAft>
                <a:spcPts val="0"/>
              </a:spcAft>
              <a:buClr>
                <a:schemeClr val="lt1"/>
              </a:buClr>
              <a:buSzPts val="5400"/>
              <a:buNone/>
              <a:defRPr sz="5400">
                <a:solidFill>
                  <a:schemeClr val="lt1"/>
                </a:solidFill>
              </a:defRPr>
            </a:lvl2pPr>
            <a:lvl3pPr lvl="2" algn="l">
              <a:lnSpc>
                <a:spcPct val="90000"/>
              </a:lnSpc>
              <a:spcBef>
                <a:spcPts val="0"/>
              </a:spcBef>
              <a:spcAft>
                <a:spcPts val="0"/>
              </a:spcAft>
              <a:buClr>
                <a:schemeClr val="lt1"/>
              </a:buClr>
              <a:buSzPts val="5400"/>
              <a:buNone/>
              <a:defRPr sz="5400">
                <a:solidFill>
                  <a:schemeClr val="lt1"/>
                </a:solidFill>
              </a:defRPr>
            </a:lvl3pPr>
            <a:lvl4pPr lvl="3" algn="l">
              <a:lnSpc>
                <a:spcPct val="90000"/>
              </a:lnSpc>
              <a:spcBef>
                <a:spcPts val="0"/>
              </a:spcBef>
              <a:spcAft>
                <a:spcPts val="0"/>
              </a:spcAft>
              <a:buClr>
                <a:schemeClr val="lt1"/>
              </a:buClr>
              <a:buSzPts val="5400"/>
              <a:buNone/>
              <a:defRPr sz="5400">
                <a:solidFill>
                  <a:schemeClr val="lt1"/>
                </a:solidFill>
              </a:defRPr>
            </a:lvl4pPr>
            <a:lvl5pPr lvl="4" algn="l">
              <a:lnSpc>
                <a:spcPct val="90000"/>
              </a:lnSpc>
              <a:spcBef>
                <a:spcPts val="0"/>
              </a:spcBef>
              <a:spcAft>
                <a:spcPts val="0"/>
              </a:spcAft>
              <a:buClr>
                <a:schemeClr val="lt1"/>
              </a:buClr>
              <a:buSzPts val="5400"/>
              <a:buNone/>
              <a:defRPr sz="5400">
                <a:solidFill>
                  <a:schemeClr val="lt1"/>
                </a:solidFill>
              </a:defRPr>
            </a:lvl5pPr>
            <a:lvl6pPr lvl="5" algn="l">
              <a:lnSpc>
                <a:spcPct val="90000"/>
              </a:lnSpc>
              <a:spcBef>
                <a:spcPts val="0"/>
              </a:spcBef>
              <a:spcAft>
                <a:spcPts val="0"/>
              </a:spcAft>
              <a:buClr>
                <a:schemeClr val="lt1"/>
              </a:buClr>
              <a:buSzPts val="5400"/>
              <a:buNone/>
              <a:defRPr sz="5400">
                <a:solidFill>
                  <a:schemeClr val="lt1"/>
                </a:solidFill>
              </a:defRPr>
            </a:lvl6pPr>
            <a:lvl7pPr lvl="6" algn="l">
              <a:lnSpc>
                <a:spcPct val="90000"/>
              </a:lnSpc>
              <a:spcBef>
                <a:spcPts val="0"/>
              </a:spcBef>
              <a:spcAft>
                <a:spcPts val="0"/>
              </a:spcAft>
              <a:buClr>
                <a:schemeClr val="lt1"/>
              </a:buClr>
              <a:buSzPts val="5400"/>
              <a:buNone/>
              <a:defRPr sz="5400">
                <a:solidFill>
                  <a:schemeClr val="lt1"/>
                </a:solidFill>
              </a:defRPr>
            </a:lvl7pPr>
            <a:lvl8pPr lvl="7" algn="l">
              <a:lnSpc>
                <a:spcPct val="90000"/>
              </a:lnSpc>
              <a:spcBef>
                <a:spcPts val="0"/>
              </a:spcBef>
              <a:spcAft>
                <a:spcPts val="0"/>
              </a:spcAft>
              <a:buClr>
                <a:schemeClr val="lt1"/>
              </a:buClr>
              <a:buSzPts val="5400"/>
              <a:buNone/>
              <a:defRPr sz="5400">
                <a:solidFill>
                  <a:schemeClr val="lt1"/>
                </a:solidFill>
              </a:defRPr>
            </a:lvl8pPr>
            <a:lvl9pPr lvl="8" algn="l">
              <a:lnSpc>
                <a:spcPct val="90000"/>
              </a:lnSpc>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grpSp>
        <p:nvGrpSpPr>
          <p:cNvPr id="86" name="Google Shape;86;p50"/>
          <p:cNvGrpSpPr/>
          <p:nvPr/>
        </p:nvGrpSpPr>
        <p:grpSpPr>
          <a:xfrm>
            <a:off x="6975702" y="3891625"/>
            <a:ext cx="2167839" cy="1251620"/>
            <a:chOff x="6975702" y="3891625"/>
            <a:chExt cx="2167839" cy="1251620"/>
          </a:xfrm>
        </p:grpSpPr>
        <p:sp>
          <p:nvSpPr>
            <p:cNvPr id="87" name="Google Shape;87;p5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5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9" name="Google Shape;89;p50"/>
          <p:cNvSpPr txBox="1">
            <a:spLocks noGrp="1"/>
          </p:cNvSpPr>
          <p:nvPr>
            <p:ph type="body" idx="1"/>
          </p:nvPr>
        </p:nvSpPr>
        <p:spPr>
          <a:xfrm>
            <a:off x="855300" y="4406300"/>
            <a:ext cx="7433400" cy="3435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1000"/>
              </a:spcAft>
              <a:buSzPts val="1800"/>
              <a:buNone/>
              <a:defRPr sz="1800"/>
            </a:lvl1pPr>
          </a:lstStyle>
          <a:p>
            <a:endParaRPr/>
          </a:p>
        </p:txBody>
      </p:sp>
      <p:sp>
        <p:nvSpPr>
          <p:cNvPr id="90" name="Google Shape;90;p5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
        <p:cNvGrpSpPr/>
        <p:nvPr/>
      </p:nvGrpSpPr>
      <p:grpSpPr>
        <a:xfrm>
          <a:off x="0" y="0"/>
          <a:ext cx="0" cy="0"/>
          <a:chOff x="0" y="0"/>
          <a:chExt cx="0" cy="0"/>
        </a:xfrm>
      </p:grpSpPr>
      <p:grpSp>
        <p:nvGrpSpPr>
          <p:cNvPr id="15" name="Google Shape;15;p42"/>
          <p:cNvGrpSpPr/>
          <p:nvPr/>
        </p:nvGrpSpPr>
        <p:grpSpPr>
          <a:xfrm>
            <a:off x="-5" y="-4"/>
            <a:ext cx="3882108" cy="2241339"/>
            <a:chOff x="-5" y="-4"/>
            <a:chExt cx="3882108" cy="2241339"/>
          </a:xfrm>
        </p:grpSpPr>
        <p:sp>
          <p:nvSpPr>
            <p:cNvPr id="16" name="Google Shape;16;p42"/>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42"/>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 name="Google Shape;18;p42"/>
          <p:cNvGrpSpPr/>
          <p:nvPr/>
        </p:nvGrpSpPr>
        <p:grpSpPr>
          <a:xfrm>
            <a:off x="6975702" y="3891625"/>
            <a:ext cx="2167839" cy="1251620"/>
            <a:chOff x="6975702" y="3891625"/>
            <a:chExt cx="2167839" cy="1251620"/>
          </a:xfrm>
        </p:grpSpPr>
        <p:sp>
          <p:nvSpPr>
            <p:cNvPr id="19" name="Google Shape;19;p42"/>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42"/>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1" name="Google Shape;21;p42"/>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22" name="Google Shape;22;p42"/>
          <p:cNvSpPr txBox="1">
            <a:spLocks noGrp="1"/>
          </p:cNvSpPr>
          <p:nvPr>
            <p:ph type="body" idx="1"/>
          </p:nvPr>
        </p:nvSpPr>
        <p:spPr>
          <a:xfrm>
            <a:off x="855275" y="1627900"/>
            <a:ext cx="3473100" cy="28704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1000"/>
              </a:spcBef>
              <a:spcAft>
                <a:spcPts val="0"/>
              </a:spcAft>
              <a:buSzPts val="2000"/>
              <a:buChar char="⌾"/>
              <a:defRPr sz="2000"/>
            </a:lvl2pPr>
            <a:lvl3pPr marL="1371600" lvl="2" indent="-355600" algn="l">
              <a:lnSpc>
                <a:spcPct val="115000"/>
              </a:lnSpc>
              <a:spcBef>
                <a:spcPts val="1000"/>
              </a:spcBef>
              <a:spcAft>
                <a:spcPts val="0"/>
              </a:spcAft>
              <a:buSzPts val="2000"/>
              <a:buChar char="•"/>
              <a:defRPr sz="2000"/>
            </a:lvl3pPr>
            <a:lvl4pPr marL="1828800" lvl="3" indent="-355600" algn="l">
              <a:lnSpc>
                <a:spcPct val="115000"/>
              </a:lnSpc>
              <a:spcBef>
                <a:spcPts val="1000"/>
              </a:spcBef>
              <a:spcAft>
                <a:spcPts val="0"/>
              </a:spcAft>
              <a:buSzPts val="2000"/>
              <a:buChar char="●"/>
              <a:defRPr sz="2000"/>
            </a:lvl4pPr>
            <a:lvl5pPr marL="2286000" lvl="4" indent="-355600" algn="l">
              <a:lnSpc>
                <a:spcPct val="115000"/>
              </a:lnSpc>
              <a:spcBef>
                <a:spcPts val="1000"/>
              </a:spcBef>
              <a:spcAft>
                <a:spcPts val="0"/>
              </a:spcAft>
              <a:buSzPts val="2000"/>
              <a:buChar char="○"/>
              <a:defRPr sz="2000"/>
            </a:lvl5pPr>
            <a:lvl6pPr marL="2743200" lvl="5" indent="-355600" algn="l">
              <a:lnSpc>
                <a:spcPct val="115000"/>
              </a:lnSpc>
              <a:spcBef>
                <a:spcPts val="1000"/>
              </a:spcBef>
              <a:spcAft>
                <a:spcPts val="0"/>
              </a:spcAft>
              <a:buSzPts val="2000"/>
              <a:buChar char="■"/>
              <a:defRPr sz="2000"/>
            </a:lvl6pPr>
            <a:lvl7pPr marL="3200400" lvl="6" indent="-355600" algn="l">
              <a:lnSpc>
                <a:spcPct val="115000"/>
              </a:lnSpc>
              <a:spcBef>
                <a:spcPts val="1000"/>
              </a:spcBef>
              <a:spcAft>
                <a:spcPts val="0"/>
              </a:spcAft>
              <a:buSzPts val="2000"/>
              <a:buChar char="●"/>
              <a:defRPr sz="2000"/>
            </a:lvl7pPr>
            <a:lvl8pPr marL="3657600" lvl="7" indent="-355600" algn="l">
              <a:lnSpc>
                <a:spcPct val="115000"/>
              </a:lnSpc>
              <a:spcBef>
                <a:spcPts val="1000"/>
              </a:spcBef>
              <a:spcAft>
                <a:spcPts val="0"/>
              </a:spcAft>
              <a:buSzPts val="2000"/>
              <a:buChar char="○"/>
              <a:defRPr sz="2000"/>
            </a:lvl8pPr>
            <a:lvl9pPr marL="4114800" lvl="8" indent="-355600" algn="l">
              <a:lnSpc>
                <a:spcPct val="115000"/>
              </a:lnSpc>
              <a:spcBef>
                <a:spcPts val="1000"/>
              </a:spcBef>
              <a:spcAft>
                <a:spcPts val="1000"/>
              </a:spcAft>
              <a:buSzPts val="2000"/>
              <a:buChar char="■"/>
              <a:defRPr sz="2000"/>
            </a:lvl9pPr>
          </a:lstStyle>
          <a:p>
            <a:endParaRPr/>
          </a:p>
        </p:txBody>
      </p:sp>
      <p:sp>
        <p:nvSpPr>
          <p:cNvPr id="23" name="Google Shape;23;p42"/>
          <p:cNvSpPr txBox="1">
            <a:spLocks noGrp="1"/>
          </p:cNvSpPr>
          <p:nvPr>
            <p:ph type="body" idx="2"/>
          </p:nvPr>
        </p:nvSpPr>
        <p:spPr>
          <a:xfrm>
            <a:off x="4815599" y="1627900"/>
            <a:ext cx="3473100" cy="28704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0"/>
              </a:spcBef>
              <a:spcAft>
                <a:spcPts val="0"/>
              </a:spcAft>
              <a:buSzPts val="2000"/>
              <a:buChar char="⦿"/>
              <a:defRPr sz="2000"/>
            </a:lvl1pPr>
            <a:lvl2pPr marL="914400" lvl="1" indent="-355600" algn="l">
              <a:lnSpc>
                <a:spcPct val="115000"/>
              </a:lnSpc>
              <a:spcBef>
                <a:spcPts val="1000"/>
              </a:spcBef>
              <a:spcAft>
                <a:spcPts val="0"/>
              </a:spcAft>
              <a:buSzPts val="2000"/>
              <a:buChar char="⌾"/>
              <a:defRPr sz="2000"/>
            </a:lvl2pPr>
            <a:lvl3pPr marL="1371600" lvl="2" indent="-355600" algn="l">
              <a:lnSpc>
                <a:spcPct val="115000"/>
              </a:lnSpc>
              <a:spcBef>
                <a:spcPts val="1000"/>
              </a:spcBef>
              <a:spcAft>
                <a:spcPts val="0"/>
              </a:spcAft>
              <a:buSzPts val="2000"/>
              <a:buChar char="•"/>
              <a:defRPr sz="2000"/>
            </a:lvl3pPr>
            <a:lvl4pPr marL="1828800" lvl="3" indent="-355600" algn="l">
              <a:lnSpc>
                <a:spcPct val="115000"/>
              </a:lnSpc>
              <a:spcBef>
                <a:spcPts val="1000"/>
              </a:spcBef>
              <a:spcAft>
                <a:spcPts val="0"/>
              </a:spcAft>
              <a:buSzPts val="2000"/>
              <a:buChar char="●"/>
              <a:defRPr sz="2000"/>
            </a:lvl4pPr>
            <a:lvl5pPr marL="2286000" lvl="4" indent="-355600" algn="l">
              <a:lnSpc>
                <a:spcPct val="115000"/>
              </a:lnSpc>
              <a:spcBef>
                <a:spcPts val="1000"/>
              </a:spcBef>
              <a:spcAft>
                <a:spcPts val="0"/>
              </a:spcAft>
              <a:buSzPts val="2000"/>
              <a:buChar char="○"/>
              <a:defRPr sz="2000"/>
            </a:lvl5pPr>
            <a:lvl6pPr marL="2743200" lvl="5" indent="-355600" algn="l">
              <a:lnSpc>
                <a:spcPct val="115000"/>
              </a:lnSpc>
              <a:spcBef>
                <a:spcPts val="1000"/>
              </a:spcBef>
              <a:spcAft>
                <a:spcPts val="0"/>
              </a:spcAft>
              <a:buSzPts val="2000"/>
              <a:buChar char="■"/>
              <a:defRPr sz="2000"/>
            </a:lvl6pPr>
            <a:lvl7pPr marL="3200400" lvl="6" indent="-355600" algn="l">
              <a:lnSpc>
                <a:spcPct val="115000"/>
              </a:lnSpc>
              <a:spcBef>
                <a:spcPts val="1000"/>
              </a:spcBef>
              <a:spcAft>
                <a:spcPts val="0"/>
              </a:spcAft>
              <a:buSzPts val="2000"/>
              <a:buChar char="●"/>
              <a:defRPr sz="2000"/>
            </a:lvl7pPr>
            <a:lvl8pPr marL="3657600" lvl="7" indent="-355600" algn="l">
              <a:lnSpc>
                <a:spcPct val="115000"/>
              </a:lnSpc>
              <a:spcBef>
                <a:spcPts val="1000"/>
              </a:spcBef>
              <a:spcAft>
                <a:spcPts val="0"/>
              </a:spcAft>
              <a:buSzPts val="2000"/>
              <a:buChar char="○"/>
              <a:defRPr sz="2000"/>
            </a:lvl8pPr>
            <a:lvl9pPr marL="4114800" lvl="8" indent="-355600" algn="l">
              <a:lnSpc>
                <a:spcPct val="115000"/>
              </a:lnSpc>
              <a:spcBef>
                <a:spcPts val="1000"/>
              </a:spcBef>
              <a:spcAft>
                <a:spcPts val="1000"/>
              </a:spcAft>
              <a:buSzPts val="2000"/>
              <a:buChar char="■"/>
              <a:defRPr sz="2000"/>
            </a:lvl9pPr>
          </a:lstStyle>
          <a:p>
            <a:endParaRPr/>
          </a:p>
        </p:txBody>
      </p:sp>
      <p:sp>
        <p:nvSpPr>
          <p:cNvPr id="24" name="Google Shape;24;p4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
        <p:cNvGrpSpPr/>
        <p:nvPr/>
      </p:nvGrpSpPr>
      <p:grpSpPr>
        <a:xfrm>
          <a:off x="0" y="0"/>
          <a:ext cx="0" cy="0"/>
          <a:chOff x="0" y="0"/>
          <a:chExt cx="0" cy="0"/>
        </a:xfrm>
      </p:grpSpPr>
      <p:grpSp>
        <p:nvGrpSpPr>
          <p:cNvPr id="26" name="Google Shape;26;p43"/>
          <p:cNvGrpSpPr/>
          <p:nvPr/>
        </p:nvGrpSpPr>
        <p:grpSpPr>
          <a:xfrm>
            <a:off x="6975702" y="3891625"/>
            <a:ext cx="2167839" cy="1251620"/>
            <a:chOff x="6975702" y="3891625"/>
            <a:chExt cx="2167839" cy="1251620"/>
          </a:xfrm>
        </p:grpSpPr>
        <p:sp>
          <p:nvSpPr>
            <p:cNvPr id="27" name="Google Shape;27;p4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4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9" name="Google Shape;29;p43"/>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grpSp>
        <p:nvGrpSpPr>
          <p:cNvPr id="30" name="Google Shape;30;p43"/>
          <p:cNvGrpSpPr/>
          <p:nvPr/>
        </p:nvGrpSpPr>
        <p:grpSpPr>
          <a:xfrm rot="10800000">
            <a:off x="2" y="0"/>
            <a:ext cx="2167839" cy="1251620"/>
            <a:chOff x="6975702" y="3891625"/>
            <a:chExt cx="2167839" cy="1251620"/>
          </a:xfrm>
        </p:grpSpPr>
        <p:sp>
          <p:nvSpPr>
            <p:cNvPr id="31" name="Google Shape;31;p4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4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33"/>
        <p:cNvGrpSpPr/>
        <p:nvPr/>
      </p:nvGrpSpPr>
      <p:grpSpPr>
        <a:xfrm>
          <a:off x="0" y="0"/>
          <a:ext cx="0" cy="0"/>
          <a:chOff x="0" y="0"/>
          <a:chExt cx="0" cy="0"/>
        </a:xfrm>
      </p:grpSpPr>
      <p:sp>
        <p:nvSpPr>
          <p:cNvPr id="34" name="Google Shape;34;p44"/>
          <p:cNvSpPr txBox="1">
            <a:spLocks noGrp="1"/>
          </p:cNvSpPr>
          <p:nvPr>
            <p:ph type="ctrTitle"/>
          </p:nvPr>
        </p:nvSpPr>
        <p:spPr>
          <a:xfrm>
            <a:off x="855300" y="2726350"/>
            <a:ext cx="5969100" cy="11598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4800"/>
              <a:buNone/>
              <a:defRPr sz="4800">
                <a:solidFill>
                  <a:schemeClr val="accent3"/>
                </a:solidFill>
              </a:defRPr>
            </a:lvl1pPr>
            <a:lvl2pPr lvl="1" algn="l">
              <a:lnSpc>
                <a:spcPct val="90000"/>
              </a:lnSpc>
              <a:spcBef>
                <a:spcPts val="0"/>
              </a:spcBef>
              <a:spcAft>
                <a:spcPts val="0"/>
              </a:spcAft>
              <a:buClr>
                <a:schemeClr val="accent3"/>
              </a:buClr>
              <a:buSzPts val="4800"/>
              <a:buNone/>
              <a:defRPr sz="4800">
                <a:solidFill>
                  <a:schemeClr val="accent3"/>
                </a:solidFill>
              </a:defRPr>
            </a:lvl2pPr>
            <a:lvl3pPr lvl="2" algn="l">
              <a:lnSpc>
                <a:spcPct val="90000"/>
              </a:lnSpc>
              <a:spcBef>
                <a:spcPts val="0"/>
              </a:spcBef>
              <a:spcAft>
                <a:spcPts val="0"/>
              </a:spcAft>
              <a:buClr>
                <a:schemeClr val="accent3"/>
              </a:buClr>
              <a:buSzPts val="4800"/>
              <a:buNone/>
              <a:defRPr sz="4800">
                <a:solidFill>
                  <a:schemeClr val="accent3"/>
                </a:solidFill>
              </a:defRPr>
            </a:lvl3pPr>
            <a:lvl4pPr lvl="3" algn="l">
              <a:lnSpc>
                <a:spcPct val="90000"/>
              </a:lnSpc>
              <a:spcBef>
                <a:spcPts val="0"/>
              </a:spcBef>
              <a:spcAft>
                <a:spcPts val="0"/>
              </a:spcAft>
              <a:buClr>
                <a:schemeClr val="accent3"/>
              </a:buClr>
              <a:buSzPts val="4800"/>
              <a:buNone/>
              <a:defRPr sz="4800">
                <a:solidFill>
                  <a:schemeClr val="accent3"/>
                </a:solidFill>
              </a:defRPr>
            </a:lvl4pPr>
            <a:lvl5pPr lvl="4" algn="l">
              <a:lnSpc>
                <a:spcPct val="90000"/>
              </a:lnSpc>
              <a:spcBef>
                <a:spcPts val="0"/>
              </a:spcBef>
              <a:spcAft>
                <a:spcPts val="0"/>
              </a:spcAft>
              <a:buClr>
                <a:schemeClr val="accent3"/>
              </a:buClr>
              <a:buSzPts val="4800"/>
              <a:buNone/>
              <a:defRPr sz="4800">
                <a:solidFill>
                  <a:schemeClr val="accent3"/>
                </a:solidFill>
              </a:defRPr>
            </a:lvl5pPr>
            <a:lvl6pPr lvl="5" algn="l">
              <a:lnSpc>
                <a:spcPct val="90000"/>
              </a:lnSpc>
              <a:spcBef>
                <a:spcPts val="0"/>
              </a:spcBef>
              <a:spcAft>
                <a:spcPts val="0"/>
              </a:spcAft>
              <a:buClr>
                <a:schemeClr val="accent3"/>
              </a:buClr>
              <a:buSzPts val="4800"/>
              <a:buNone/>
              <a:defRPr sz="4800">
                <a:solidFill>
                  <a:schemeClr val="accent3"/>
                </a:solidFill>
              </a:defRPr>
            </a:lvl6pPr>
            <a:lvl7pPr lvl="6" algn="l">
              <a:lnSpc>
                <a:spcPct val="90000"/>
              </a:lnSpc>
              <a:spcBef>
                <a:spcPts val="0"/>
              </a:spcBef>
              <a:spcAft>
                <a:spcPts val="0"/>
              </a:spcAft>
              <a:buClr>
                <a:schemeClr val="accent3"/>
              </a:buClr>
              <a:buSzPts val="4800"/>
              <a:buNone/>
              <a:defRPr sz="4800">
                <a:solidFill>
                  <a:schemeClr val="accent3"/>
                </a:solidFill>
              </a:defRPr>
            </a:lvl7pPr>
            <a:lvl8pPr lvl="7" algn="l">
              <a:lnSpc>
                <a:spcPct val="90000"/>
              </a:lnSpc>
              <a:spcBef>
                <a:spcPts val="0"/>
              </a:spcBef>
              <a:spcAft>
                <a:spcPts val="0"/>
              </a:spcAft>
              <a:buClr>
                <a:schemeClr val="accent3"/>
              </a:buClr>
              <a:buSzPts val="4800"/>
              <a:buNone/>
              <a:defRPr sz="4800">
                <a:solidFill>
                  <a:schemeClr val="accent3"/>
                </a:solidFill>
              </a:defRPr>
            </a:lvl8pPr>
            <a:lvl9pPr lvl="8" algn="l">
              <a:lnSpc>
                <a:spcPct val="90000"/>
              </a:lnSpc>
              <a:spcBef>
                <a:spcPts val="0"/>
              </a:spcBef>
              <a:spcAft>
                <a:spcPts val="0"/>
              </a:spcAft>
              <a:buClr>
                <a:schemeClr val="accent3"/>
              </a:buClr>
              <a:buSzPts val="4800"/>
              <a:buNone/>
              <a:defRPr sz="4800">
                <a:solidFill>
                  <a:schemeClr val="accent3"/>
                </a:solidFill>
              </a:defRPr>
            </a:lvl9pPr>
          </a:lstStyle>
          <a:p>
            <a:endParaRPr/>
          </a:p>
        </p:txBody>
      </p:sp>
      <p:sp>
        <p:nvSpPr>
          <p:cNvPr id="35" name="Google Shape;35;p44"/>
          <p:cNvSpPr txBox="1">
            <a:spLocks noGrp="1"/>
          </p:cNvSpPr>
          <p:nvPr>
            <p:ph type="subTitle" idx="1"/>
          </p:nvPr>
        </p:nvSpPr>
        <p:spPr>
          <a:xfrm>
            <a:off x="855300" y="3983051"/>
            <a:ext cx="5969100" cy="4281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lt2"/>
              </a:buClr>
              <a:buSzPts val="2200"/>
              <a:buNone/>
              <a:defRPr sz="2200">
                <a:solidFill>
                  <a:schemeClr val="lt2"/>
                </a:solidFill>
              </a:defRPr>
            </a:lvl1pPr>
            <a:lvl2pPr lvl="1" algn="l">
              <a:lnSpc>
                <a:spcPct val="115000"/>
              </a:lnSpc>
              <a:spcBef>
                <a:spcPts val="1000"/>
              </a:spcBef>
              <a:spcAft>
                <a:spcPts val="0"/>
              </a:spcAft>
              <a:buClr>
                <a:schemeClr val="lt2"/>
              </a:buClr>
              <a:buSzPts val="2800"/>
              <a:buNone/>
              <a:defRPr sz="2800">
                <a:solidFill>
                  <a:schemeClr val="lt2"/>
                </a:solidFill>
              </a:defRPr>
            </a:lvl2pPr>
            <a:lvl3pPr lvl="2" algn="l">
              <a:lnSpc>
                <a:spcPct val="115000"/>
              </a:lnSpc>
              <a:spcBef>
                <a:spcPts val="1000"/>
              </a:spcBef>
              <a:spcAft>
                <a:spcPts val="0"/>
              </a:spcAft>
              <a:buClr>
                <a:schemeClr val="lt2"/>
              </a:buClr>
              <a:buSzPts val="2800"/>
              <a:buNone/>
              <a:defRPr sz="2800">
                <a:solidFill>
                  <a:schemeClr val="lt2"/>
                </a:solidFill>
              </a:defRPr>
            </a:lvl3pPr>
            <a:lvl4pPr lvl="3" algn="l">
              <a:lnSpc>
                <a:spcPct val="115000"/>
              </a:lnSpc>
              <a:spcBef>
                <a:spcPts val="1000"/>
              </a:spcBef>
              <a:spcAft>
                <a:spcPts val="0"/>
              </a:spcAft>
              <a:buClr>
                <a:schemeClr val="lt2"/>
              </a:buClr>
              <a:buSzPts val="2800"/>
              <a:buNone/>
              <a:defRPr sz="2800">
                <a:solidFill>
                  <a:schemeClr val="lt2"/>
                </a:solidFill>
              </a:defRPr>
            </a:lvl4pPr>
            <a:lvl5pPr lvl="4" algn="l">
              <a:lnSpc>
                <a:spcPct val="115000"/>
              </a:lnSpc>
              <a:spcBef>
                <a:spcPts val="1000"/>
              </a:spcBef>
              <a:spcAft>
                <a:spcPts val="0"/>
              </a:spcAft>
              <a:buClr>
                <a:schemeClr val="lt2"/>
              </a:buClr>
              <a:buSzPts val="2800"/>
              <a:buNone/>
              <a:defRPr sz="2800">
                <a:solidFill>
                  <a:schemeClr val="lt2"/>
                </a:solidFill>
              </a:defRPr>
            </a:lvl5pPr>
            <a:lvl6pPr lvl="5" algn="l">
              <a:lnSpc>
                <a:spcPct val="115000"/>
              </a:lnSpc>
              <a:spcBef>
                <a:spcPts val="1000"/>
              </a:spcBef>
              <a:spcAft>
                <a:spcPts val="0"/>
              </a:spcAft>
              <a:buClr>
                <a:schemeClr val="lt2"/>
              </a:buClr>
              <a:buSzPts val="2800"/>
              <a:buNone/>
              <a:defRPr sz="2800">
                <a:solidFill>
                  <a:schemeClr val="lt2"/>
                </a:solidFill>
              </a:defRPr>
            </a:lvl6pPr>
            <a:lvl7pPr lvl="6" algn="l">
              <a:lnSpc>
                <a:spcPct val="115000"/>
              </a:lnSpc>
              <a:spcBef>
                <a:spcPts val="1000"/>
              </a:spcBef>
              <a:spcAft>
                <a:spcPts val="0"/>
              </a:spcAft>
              <a:buClr>
                <a:schemeClr val="lt2"/>
              </a:buClr>
              <a:buSzPts val="2800"/>
              <a:buNone/>
              <a:defRPr sz="2800">
                <a:solidFill>
                  <a:schemeClr val="lt2"/>
                </a:solidFill>
              </a:defRPr>
            </a:lvl7pPr>
            <a:lvl8pPr lvl="7" algn="l">
              <a:lnSpc>
                <a:spcPct val="115000"/>
              </a:lnSpc>
              <a:spcBef>
                <a:spcPts val="1000"/>
              </a:spcBef>
              <a:spcAft>
                <a:spcPts val="0"/>
              </a:spcAft>
              <a:buClr>
                <a:schemeClr val="lt2"/>
              </a:buClr>
              <a:buSzPts val="2800"/>
              <a:buNone/>
              <a:defRPr sz="2800">
                <a:solidFill>
                  <a:schemeClr val="lt2"/>
                </a:solidFill>
              </a:defRPr>
            </a:lvl8pPr>
            <a:lvl9pPr lvl="8" algn="l">
              <a:lnSpc>
                <a:spcPct val="115000"/>
              </a:lnSpc>
              <a:spcBef>
                <a:spcPts val="1000"/>
              </a:spcBef>
              <a:spcAft>
                <a:spcPts val="1000"/>
              </a:spcAft>
              <a:buClr>
                <a:schemeClr val="lt2"/>
              </a:buClr>
              <a:buSzPts val="2800"/>
              <a:buNone/>
              <a:defRPr sz="2800">
                <a:solidFill>
                  <a:schemeClr val="lt2"/>
                </a:solidFill>
              </a:defRPr>
            </a:lvl9pPr>
          </a:lstStyle>
          <a:p>
            <a:endParaRPr/>
          </a:p>
        </p:txBody>
      </p:sp>
      <p:grpSp>
        <p:nvGrpSpPr>
          <p:cNvPr id="36" name="Google Shape;36;p44"/>
          <p:cNvGrpSpPr/>
          <p:nvPr/>
        </p:nvGrpSpPr>
        <p:grpSpPr>
          <a:xfrm>
            <a:off x="-5" y="-4"/>
            <a:ext cx="3882108" cy="2241339"/>
            <a:chOff x="-5" y="-4"/>
            <a:chExt cx="3882108" cy="2241339"/>
          </a:xfrm>
        </p:grpSpPr>
        <p:sp>
          <p:nvSpPr>
            <p:cNvPr id="37" name="Google Shape;37;p44"/>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44"/>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 name="Google Shape;39;p44"/>
          <p:cNvGrpSpPr/>
          <p:nvPr/>
        </p:nvGrpSpPr>
        <p:grpSpPr>
          <a:xfrm>
            <a:off x="6975702" y="3891625"/>
            <a:ext cx="2167839" cy="1251620"/>
            <a:chOff x="6975702" y="3891625"/>
            <a:chExt cx="2167839" cy="1251620"/>
          </a:xfrm>
        </p:grpSpPr>
        <p:sp>
          <p:nvSpPr>
            <p:cNvPr id="40" name="Google Shape;40;p44"/>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44"/>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5"/>
          <p:cNvGrpSpPr/>
          <p:nvPr/>
        </p:nvGrpSpPr>
        <p:grpSpPr>
          <a:xfrm>
            <a:off x="-6639" y="-3725"/>
            <a:ext cx="9157265" cy="5150962"/>
            <a:chOff x="-6639" y="-3725"/>
            <a:chExt cx="9157265" cy="5150962"/>
          </a:xfrm>
        </p:grpSpPr>
        <p:sp>
          <p:nvSpPr>
            <p:cNvPr id="44" name="Google Shape;44;p45"/>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45"/>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6" name="Google Shape;46;p45"/>
          <p:cNvSpPr txBox="1">
            <a:spLocks noGrp="1"/>
          </p:cNvSpPr>
          <p:nvPr>
            <p:ph type="body" idx="1"/>
          </p:nvPr>
        </p:nvSpPr>
        <p:spPr>
          <a:xfrm>
            <a:off x="1552750" y="906351"/>
            <a:ext cx="6038400" cy="819900"/>
          </a:xfrm>
          <a:prstGeom prst="rect">
            <a:avLst/>
          </a:prstGeom>
          <a:noFill/>
          <a:ln>
            <a:noFill/>
          </a:ln>
        </p:spPr>
        <p:txBody>
          <a:bodyPr spcFirstLastPara="1" wrap="square" lIns="0" tIns="0" rIns="0" bIns="0" anchor="t" anchorCtr="0">
            <a:noAutofit/>
          </a:bodyPr>
          <a:lstStyle>
            <a:lvl1pPr marL="457200" lvl="0" indent="-444500" algn="l">
              <a:lnSpc>
                <a:spcPct val="115000"/>
              </a:lnSpc>
              <a:spcBef>
                <a:spcPts val="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1pPr>
            <a:lvl2pPr marL="914400" lvl="1"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2pPr>
            <a:lvl3pPr marL="1371600" lvl="2"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3pPr>
            <a:lvl4pPr marL="1828800" lvl="3"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4pPr>
            <a:lvl5pPr marL="2286000" lvl="4"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5pPr>
            <a:lvl6pPr marL="2743200" lvl="5"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6pPr>
            <a:lvl7pPr marL="3200400" lvl="6"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7pPr>
            <a:lvl8pPr marL="3657600" lvl="7" indent="-444500" algn="l">
              <a:lnSpc>
                <a:spcPct val="115000"/>
              </a:lnSpc>
              <a:spcBef>
                <a:spcPts val="1000"/>
              </a:spcBef>
              <a:spcAft>
                <a:spcPts val="0"/>
              </a:spcAft>
              <a:buClr>
                <a:schemeClr val="dk1"/>
              </a:buClr>
              <a:buSzPts val="3400"/>
              <a:buFont typeface="Titillium Web"/>
              <a:buChar char="○"/>
              <a:defRPr sz="3400">
                <a:solidFill>
                  <a:schemeClr val="dk1"/>
                </a:solidFill>
                <a:latin typeface="Titillium Web"/>
                <a:ea typeface="Titillium Web"/>
                <a:cs typeface="Titillium Web"/>
                <a:sym typeface="Titillium Web"/>
              </a:defRPr>
            </a:lvl8pPr>
            <a:lvl9pPr marL="4114800" lvl="8" indent="-444500" algn="l">
              <a:lnSpc>
                <a:spcPct val="115000"/>
              </a:lnSpc>
              <a:spcBef>
                <a:spcPts val="1000"/>
              </a:spcBef>
              <a:spcAft>
                <a:spcPts val="1000"/>
              </a:spcAft>
              <a:buClr>
                <a:schemeClr val="dk1"/>
              </a:buClr>
              <a:buSzPts val="3400"/>
              <a:buFont typeface="Titillium Web"/>
              <a:buChar char="■"/>
              <a:defRPr sz="3400">
                <a:solidFill>
                  <a:schemeClr val="dk1"/>
                </a:solidFill>
                <a:latin typeface="Titillium Web"/>
                <a:ea typeface="Titillium Web"/>
                <a:cs typeface="Titillium Web"/>
                <a:sym typeface="Titillium Web"/>
              </a:defRPr>
            </a:lvl9pPr>
          </a:lstStyle>
          <a:p>
            <a:endParaRPr/>
          </a:p>
        </p:txBody>
      </p:sp>
      <p:sp>
        <p:nvSpPr>
          <p:cNvPr id="47" name="Google Shape;47;p4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45"/>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9"/>
        <p:cNvGrpSpPr/>
        <p:nvPr/>
      </p:nvGrpSpPr>
      <p:grpSpPr>
        <a:xfrm>
          <a:off x="0" y="0"/>
          <a:ext cx="0" cy="0"/>
          <a:chOff x="0" y="0"/>
          <a:chExt cx="0" cy="0"/>
        </a:xfrm>
      </p:grpSpPr>
      <p:grpSp>
        <p:nvGrpSpPr>
          <p:cNvPr id="50" name="Google Shape;50;p46"/>
          <p:cNvGrpSpPr/>
          <p:nvPr/>
        </p:nvGrpSpPr>
        <p:grpSpPr>
          <a:xfrm>
            <a:off x="-5" y="-4"/>
            <a:ext cx="3882108" cy="2241339"/>
            <a:chOff x="-5" y="-4"/>
            <a:chExt cx="3882108" cy="2241339"/>
          </a:xfrm>
        </p:grpSpPr>
        <p:sp>
          <p:nvSpPr>
            <p:cNvPr id="51" name="Google Shape;51;p4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4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3" name="Google Shape;53;p46"/>
          <p:cNvGrpSpPr/>
          <p:nvPr/>
        </p:nvGrpSpPr>
        <p:grpSpPr>
          <a:xfrm>
            <a:off x="6975702" y="3891625"/>
            <a:ext cx="2167839" cy="1251620"/>
            <a:chOff x="6975702" y="3891625"/>
            <a:chExt cx="2167839" cy="1251620"/>
          </a:xfrm>
        </p:grpSpPr>
        <p:sp>
          <p:nvSpPr>
            <p:cNvPr id="54" name="Google Shape;54;p4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4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6" name="Google Shape;56;p46"/>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57" name="Google Shape;57;p46"/>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1000"/>
              </a:spcBef>
              <a:spcAft>
                <a:spcPts val="0"/>
              </a:spcAft>
              <a:buSzPts val="2400"/>
              <a:buChar char="⌾"/>
              <a:defRPr/>
            </a:lvl2pPr>
            <a:lvl3pPr marL="1371600" lvl="2" indent="-381000" algn="l">
              <a:lnSpc>
                <a:spcPct val="115000"/>
              </a:lnSpc>
              <a:spcBef>
                <a:spcPts val="1000"/>
              </a:spcBef>
              <a:spcAft>
                <a:spcPts val="0"/>
              </a:spcAft>
              <a:buSzPts val="2400"/>
              <a:buChar char="•"/>
              <a:defRPr/>
            </a:lvl3pPr>
            <a:lvl4pPr marL="1828800" lvl="3" indent="-381000" algn="l">
              <a:lnSpc>
                <a:spcPct val="115000"/>
              </a:lnSpc>
              <a:spcBef>
                <a:spcPts val="1000"/>
              </a:spcBef>
              <a:spcAft>
                <a:spcPts val="0"/>
              </a:spcAft>
              <a:buSzPts val="2400"/>
              <a:buChar char="●"/>
              <a:defRPr/>
            </a:lvl4pPr>
            <a:lvl5pPr marL="2286000" lvl="4" indent="-381000" algn="l">
              <a:lnSpc>
                <a:spcPct val="115000"/>
              </a:lnSpc>
              <a:spcBef>
                <a:spcPts val="1000"/>
              </a:spcBef>
              <a:spcAft>
                <a:spcPts val="0"/>
              </a:spcAft>
              <a:buSzPts val="2400"/>
              <a:buChar char="○"/>
              <a:defRPr/>
            </a:lvl5pPr>
            <a:lvl6pPr marL="2743200" lvl="5" indent="-381000" algn="l">
              <a:lnSpc>
                <a:spcPct val="115000"/>
              </a:lnSpc>
              <a:spcBef>
                <a:spcPts val="1000"/>
              </a:spcBef>
              <a:spcAft>
                <a:spcPts val="0"/>
              </a:spcAft>
              <a:buSzPts val="2400"/>
              <a:buChar char="■"/>
              <a:defRPr/>
            </a:lvl6pPr>
            <a:lvl7pPr marL="3200400" lvl="6" indent="-381000" algn="l">
              <a:lnSpc>
                <a:spcPct val="115000"/>
              </a:lnSpc>
              <a:spcBef>
                <a:spcPts val="1000"/>
              </a:spcBef>
              <a:spcAft>
                <a:spcPts val="0"/>
              </a:spcAft>
              <a:buSzPts val="2400"/>
              <a:buChar char="●"/>
              <a:defRPr/>
            </a:lvl7pPr>
            <a:lvl8pPr marL="3657600" lvl="7" indent="-381000" algn="l">
              <a:lnSpc>
                <a:spcPct val="115000"/>
              </a:lnSpc>
              <a:spcBef>
                <a:spcPts val="1000"/>
              </a:spcBef>
              <a:spcAft>
                <a:spcPts val="0"/>
              </a:spcAft>
              <a:buSzPts val="2400"/>
              <a:buChar char="○"/>
              <a:defRPr/>
            </a:lvl8pPr>
            <a:lvl9pPr marL="4114800" lvl="8" indent="-381000" algn="l">
              <a:lnSpc>
                <a:spcPct val="115000"/>
              </a:lnSpc>
              <a:spcBef>
                <a:spcPts val="1000"/>
              </a:spcBef>
              <a:spcAft>
                <a:spcPts val="1000"/>
              </a:spcAft>
              <a:buSzPts val="2400"/>
              <a:buChar char="■"/>
              <a:defRPr/>
            </a:lvl9pPr>
          </a:lstStyle>
          <a:p>
            <a:endParaRPr/>
          </a:p>
        </p:txBody>
      </p:sp>
      <p:sp>
        <p:nvSpPr>
          <p:cNvPr id="58" name="Google Shape;58;p4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59"/>
        <p:cNvGrpSpPr/>
        <p:nvPr/>
      </p:nvGrpSpPr>
      <p:grpSpPr>
        <a:xfrm>
          <a:off x="0" y="0"/>
          <a:ext cx="0" cy="0"/>
          <a:chOff x="0" y="0"/>
          <a:chExt cx="0" cy="0"/>
        </a:xfrm>
      </p:grpSpPr>
      <p:sp>
        <p:nvSpPr>
          <p:cNvPr id="60" name="Google Shape;60;p4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4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4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accent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47"/>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4"/>
        <p:cNvGrpSpPr/>
        <p:nvPr/>
      </p:nvGrpSpPr>
      <p:grpSpPr>
        <a:xfrm>
          <a:off x="0" y="0"/>
          <a:ext cx="0" cy="0"/>
          <a:chOff x="0" y="0"/>
          <a:chExt cx="0" cy="0"/>
        </a:xfrm>
      </p:grpSpPr>
      <p:grpSp>
        <p:nvGrpSpPr>
          <p:cNvPr id="65" name="Google Shape;65;p48"/>
          <p:cNvGrpSpPr/>
          <p:nvPr/>
        </p:nvGrpSpPr>
        <p:grpSpPr>
          <a:xfrm>
            <a:off x="-5" y="-4"/>
            <a:ext cx="3882108" cy="2241339"/>
            <a:chOff x="-5" y="-4"/>
            <a:chExt cx="3882108" cy="2241339"/>
          </a:xfrm>
        </p:grpSpPr>
        <p:sp>
          <p:nvSpPr>
            <p:cNvPr id="66" name="Google Shape;66;p48"/>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48"/>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 name="Google Shape;68;p48"/>
          <p:cNvGrpSpPr/>
          <p:nvPr/>
        </p:nvGrpSpPr>
        <p:grpSpPr>
          <a:xfrm>
            <a:off x="6975702" y="3891625"/>
            <a:ext cx="2167839" cy="1251620"/>
            <a:chOff x="6975702" y="3891625"/>
            <a:chExt cx="2167839" cy="1251620"/>
          </a:xfrm>
        </p:grpSpPr>
        <p:sp>
          <p:nvSpPr>
            <p:cNvPr id="69" name="Google Shape;69;p48"/>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48"/>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1" name="Google Shape;71;p48"/>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72" name="Google Shape;72;p48"/>
          <p:cNvSpPr txBox="1">
            <a:spLocks noGrp="1"/>
          </p:cNvSpPr>
          <p:nvPr>
            <p:ph type="body" idx="1"/>
          </p:nvPr>
        </p:nvSpPr>
        <p:spPr>
          <a:xfrm>
            <a:off x="855300"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73" name="Google Shape;73;p48"/>
          <p:cNvSpPr txBox="1">
            <a:spLocks noGrp="1"/>
          </p:cNvSpPr>
          <p:nvPr>
            <p:ph type="body" idx="2"/>
          </p:nvPr>
        </p:nvSpPr>
        <p:spPr>
          <a:xfrm>
            <a:off x="3414199"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74" name="Google Shape;74;p48"/>
          <p:cNvSpPr txBox="1">
            <a:spLocks noGrp="1"/>
          </p:cNvSpPr>
          <p:nvPr>
            <p:ph type="body" idx="3"/>
          </p:nvPr>
        </p:nvSpPr>
        <p:spPr>
          <a:xfrm>
            <a:off x="5973097" y="1627900"/>
            <a:ext cx="2315700" cy="28704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1000"/>
              </a:spcBef>
              <a:spcAft>
                <a:spcPts val="0"/>
              </a:spcAft>
              <a:buSzPts val="1800"/>
              <a:buChar char="⌾"/>
              <a:defRPr sz="1800"/>
            </a:lvl2pPr>
            <a:lvl3pPr marL="1371600" lvl="2" indent="-342900" algn="l">
              <a:lnSpc>
                <a:spcPct val="115000"/>
              </a:lnSpc>
              <a:spcBef>
                <a:spcPts val="1000"/>
              </a:spcBef>
              <a:spcAft>
                <a:spcPts val="0"/>
              </a:spcAft>
              <a:buSzPts val="1800"/>
              <a:buChar char="•"/>
              <a:defRPr sz="1800"/>
            </a:lvl3pPr>
            <a:lvl4pPr marL="1828800" lvl="3" indent="-342900" algn="l">
              <a:lnSpc>
                <a:spcPct val="115000"/>
              </a:lnSpc>
              <a:spcBef>
                <a:spcPts val="1000"/>
              </a:spcBef>
              <a:spcAft>
                <a:spcPts val="0"/>
              </a:spcAft>
              <a:buSzPts val="1800"/>
              <a:buChar char="●"/>
              <a:defRPr sz="1800"/>
            </a:lvl4pPr>
            <a:lvl5pPr marL="2286000" lvl="4" indent="-342900" algn="l">
              <a:lnSpc>
                <a:spcPct val="115000"/>
              </a:lnSpc>
              <a:spcBef>
                <a:spcPts val="1000"/>
              </a:spcBef>
              <a:spcAft>
                <a:spcPts val="0"/>
              </a:spcAft>
              <a:buSzPts val="1800"/>
              <a:buChar char="○"/>
              <a:defRPr sz="1800"/>
            </a:lvl5pPr>
            <a:lvl6pPr marL="2743200" lvl="5" indent="-342900" algn="l">
              <a:lnSpc>
                <a:spcPct val="115000"/>
              </a:lnSpc>
              <a:spcBef>
                <a:spcPts val="1000"/>
              </a:spcBef>
              <a:spcAft>
                <a:spcPts val="0"/>
              </a:spcAft>
              <a:buSzPts val="1800"/>
              <a:buChar char="■"/>
              <a:defRPr sz="1800"/>
            </a:lvl6pPr>
            <a:lvl7pPr marL="3200400" lvl="6" indent="-342900" algn="l">
              <a:lnSpc>
                <a:spcPct val="115000"/>
              </a:lnSpc>
              <a:spcBef>
                <a:spcPts val="1000"/>
              </a:spcBef>
              <a:spcAft>
                <a:spcPts val="0"/>
              </a:spcAft>
              <a:buSzPts val="1800"/>
              <a:buChar char="●"/>
              <a:defRPr sz="1800"/>
            </a:lvl7pPr>
            <a:lvl8pPr marL="3657600" lvl="7" indent="-342900" algn="l">
              <a:lnSpc>
                <a:spcPct val="115000"/>
              </a:lnSpc>
              <a:spcBef>
                <a:spcPts val="1000"/>
              </a:spcBef>
              <a:spcAft>
                <a:spcPts val="0"/>
              </a:spcAft>
              <a:buSzPts val="1800"/>
              <a:buChar char="○"/>
              <a:defRPr sz="1800"/>
            </a:lvl8pPr>
            <a:lvl9pPr marL="4114800" lvl="8" indent="-342900" algn="l">
              <a:lnSpc>
                <a:spcPct val="115000"/>
              </a:lnSpc>
              <a:spcBef>
                <a:spcPts val="1000"/>
              </a:spcBef>
              <a:spcAft>
                <a:spcPts val="1000"/>
              </a:spcAft>
              <a:buSzPts val="1800"/>
              <a:buChar char="■"/>
              <a:defRPr sz="1800"/>
            </a:lvl9pPr>
          </a:lstStyle>
          <a:p>
            <a:endParaRPr/>
          </a:p>
        </p:txBody>
      </p:sp>
      <p:sp>
        <p:nvSpPr>
          <p:cNvPr id="75" name="Google Shape;75;p4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grpSp>
        <p:nvGrpSpPr>
          <p:cNvPr id="77" name="Google Shape;77;p49"/>
          <p:cNvGrpSpPr/>
          <p:nvPr/>
        </p:nvGrpSpPr>
        <p:grpSpPr>
          <a:xfrm>
            <a:off x="-5" y="-4"/>
            <a:ext cx="3882108" cy="2241339"/>
            <a:chOff x="-5" y="-4"/>
            <a:chExt cx="3882108" cy="2241339"/>
          </a:xfrm>
        </p:grpSpPr>
        <p:sp>
          <p:nvSpPr>
            <p:cNvPr id="78" name="Google Shape;78;p49"/>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49"/>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0" name="Google Shape;80;p49"/>
          <p:cNvGrpSpPr/>
          <p:nvPr/>
        </p:nvGrpSpPr>
        <p:grpSpPr>
          <a:xfrm>
            <a:off x="6975702" y="3891625"/>
            <a:ext cx="2167839" cy="1251620"/>
            <a:chOff x="6975702" y="3891625"/>
            <a:chExt cx="2167839" cy="1251620"/>
          </a:xfrm>
        </p:grpSpPr>
        <p:sp>
          <p:nvSpPr>
            <p:cNvPr id="81" name="Google Shape;81;p4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4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3" name="Google Shape;83;p49"/>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lvl="0" algn="l">
              <a:lnSpc>
                <a:spcPct val="90000"/>
              </a:lnSpc>
              <a:spcBef>
                <a:spcPts val="0"/>
              </a:spcBef>
              <a:spcAft>
                <a:spcPts val="0"/>
              </a:spcAft>
              <a:buSzPts val="3600"/>
              <a:buNone/>
              <a:defRPr/>
            </a:lvl1pPr>
            <a:lvl2pPr lvl="1" algn="l">
              <a:lnSpc>
                <a:spcPct val="90000"/>
              </a:lnSpc>
              <a:spcBef>
                <a:spcPts val="0"/>
              </a:spcBef>
              <a:spcAft>
                <a:spcPts val="0"/>
              </a:spcAft>
              <a:buSzPts val="3600"/>
              <a:buNone/>
              <a:defRPr/>
            </a:lvl2pPr>
            <a:lvl3pPr lvl="2" algn="l">
              <a:lnSpc>
                <a:spcPct val="90000"/>
              </a:lnSpc>
              <a:spcBef>
                <a:spcPts val="0"/>
              </a:spcBef>
              <a:spcAft>
                <a:spcPts val="0"/>
              </a:spcAft>
              <a:buSzPts val="3600"/>
              <a:buNone/>
              <a:defRPr/>
            </a:lvl3pPr>
            <a:lvl4pPr lvl="3" algn="l">
              <a:lnSpc>
                <a:spcPct val="90000"/>
              </a:lnSpc>
              <a:spcBef>
                <a:spcPts val="0"/>
              </a:spcBef>
              <a:spcAft>
                <a:spcPts val="0"/>
              </a:spcAft>
              <a:buSzPts val="3600"/>
              <a:buNone/>
              <a:defRPr/>
            </a:lvl4pPr>
            <a:lvl5pPr lvl="4" algn="l">
              <a:lnSpc>
                <a:spcPct val="90000"/>
              </a:lnSpc>
              <a:spcBef>
                <a:spcPts val="0"/>
              </a:spcBef>
              <a:spcAft>
                <a:spcPts val="0"/>
              </a:spcAft>
              <a:buSzPts val="3600"/>
              <a:buNone/>
              <a:defRPr/>
            </a:lvl5pPr>
            <a:lvl6pPr lvl="5" algn="l">
              <a:lnSpc>
                <a:spcPct val="90000"/>
              </a:lnSpc>
              <a:spcBef>
                <a:spcPts val="0"/>
              </a:spcBef>
              <a:spcAft>
                <a:spcPts val="0"/>
              </a:spcAft>
              <a:buSzPts val="3600"/>
              <a:buNone/>
              <a:defRPr/>
            </a:lvl6pPr>
            <a:lvl7pPr lvl="6" algn="l">
              <a:lnSpc>
                <a:spcPct val="90000"/>
              </a:lnSpc>
              <a:spcBef>
                <a:spcPts val="0"/>
              </a:spcBef>
              <a:spcAft>
                <a:spcPts val="0"/>
              </a:spcAft>
              <a:buSzPts val="3600"/>
              <a:buNone/>
              <a:defRPr/>
            </a:lvl7pPr>
            <a:lvl8pPr lvl="7" algn="l">
              <a:lnSpc>
                <a:spcPct val="90000"/>
              </a:lnSpc>
              <a:spcBef>
                <a:spcPts val="0"/>
              </a:spcBef>
              <a:spcAft>
                <a:spcPts val="0"/>
              </a:spcAft>
              <a:buSzPts val="3600"/>
              <a:buNone/>
              <a:defRPr/>
            </a:lvl8pPr>
            <a:lvl9pPr lvl="8" algn="l">
              <a:lnSpc>
                <a:spcPct val="90000"/>
              </a:lnSpc>
              <a:spcBef>
                <a:spcPts val="0"/>
              </a:spcBef>
              <a:spcAft>
                <a:spcPts val="0"/>
              </a:spcAft>
              <a:buSzPts val="3600"/>
              <a:buNone/>
              <a:defRPr/>
            </a:lvl9pPr>
          </a:lstStyle>
          <a:p>
            <a:endParaRPr/>
          </a:p>
        </p:txBody>
      </p:sp>
      <p:sp>
        <p:nvSpPr>
          <p:cNvPr id="84" name="Google Shape;84;p49"/>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1pPr>
            <a:lvl2pPr marL="0" marR="0" lvl="1"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2pPr>
            <a:lvl3pPr marL="0" marR="0" lvl="2"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3pPr>
            <a:lvl4pPr marL="0" marR="0" lvl="3"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4pPr>
            <a:lvl5pPr marL="0" marR="0" lvl="4"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5pPr>
            <a:lvl6pPr marL="0" marR="0" lvl="5"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6pPr>
            <a:lvl7pPr marL="0" marR="0" lvl="6"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7pPr>
            <a:lvl8pPr marL="0" marR="0" lvl="7"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8pPr>
            <a:lvl9pPr marL="0" marR="0" lvl="8" indent="0" algn="r">
              <a:lnSpc>
                <a:spcPct val="90000"/>
              </a:lnSpc>
              <a:spcBef>
                <a:spcPts val="0"/>
              </a:spcBef>
              <a:spcAft>
                <a:spcPts val="0"/>
              </a:spcAft>
              <a:buClr>
                <a:srgbClr val="000000"/>
              </a:buClr>
              <a:buSzPts val="1200"/>
              <a:buFont typeface="Arial"/>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1"/>
              </a:schemeClr>
            </a:outerShdw>
          </a:effectLst>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1pPr>
            <a:lvl2pPr marR="0" lvl="1"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2pPr>
            <a:lvl3pPr marR="0" lvl="2"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3pPr>
            <a:lvl4pPr marR="0" lvl="3"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4pPr>
            <a:lvl5pPr marR="0" lvl="4"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5pPr>
            <a:lvl6pPr marR="0" lvl="5"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6pPr>
            <a:lvl7pPr marR="0" lvl="6"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7pPr>
            <a:lvl8pPr marR="0" lvl="7"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8pPr>
            <a:lvl9pPr marR="0" lvl="8" algn="l" rtl="0">
              <a:lnSpc>
                <a:spcPct val="90000"/>
              </a:lnSpc>
              <a:spcBef>
                <a:spcPts val="0"/>
              </a:spcBef>
              <a:spcAft>
                <a:spcPts val="0"/>
              </a:spcAft>
              <a:buClr>
                <a:schemeClr val="dk1"/>
              </a:buClr>
              <a:buSzPts val="3600"/>
              <a:buFont typeface="Titillium Web"/>
              <a:buNone/>
              <a:defRPr sz="3600" b="1" i="0" u="none" strike="noStrike" cap="none">
                <a:solidFill>
                  <a:schemeClr val="dk1"/>
                </a:solidFill>
                <a:latin typeface="Titillium Web"/>
                <a:ea typeface="Titillium Web"/>
                <a:cs typeface="Titillium Web"/>
                <a:sym typeface="Titillium Web"/>
              </a:defRPr>
            </a:lvl9pPr>
          </a:lstStyle>
          <a:p>
            <a:endParaRPr/>
          </a:p>
        </p:txBody>
      </p:sp>
      <p:sp>
        <p:nvSpPr>
          <p:cNvPr id="7" name="Google Shape;7;p40"/>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3"/>
              </a:buClr>
              <a:buSzPts val="2400"/>
              <a:buFont typeface="Titillium Web"/>
              <a:buChar char="⦿"/>
              <a:defRPr sz="2400" b="0" i="0" u="none" strike="noStrike" cap="none">
                <a:solidFill>
                  <a:schemeClr val="dk2"/>
                </a:solidFill>
                <a:latin typeface="Titillium Web"/>
                <a:ea typeface="Titillium Web"/>
                <a:cs typeface="Titillium Web"/>
                <a:sym typeface="Titillium Web"/>
              </a:defRPr>
            </a:lvl1pPr>
            <a:lvl2pPr marL="914400" marR="0" lvl="1" indent="-381000" algn="l" rtl="0">
              <a:lnSpc>
                <a:spcPct val="115000"/>
              </a:lnSpc>
              <a:spcBef>
                <a:spcPts val="1000"/>
              </a:spcBef>
              <a:spcAft>
                <a:spcPts val="0"/>
              </a:spcAft>
              <a:buClr>
                <a:schemeClr val="accent4"/>
              </a:buClr>
              <a:buSzPts val="2400"/>
              <a:buFont typeface="Titillium Web"/>
              <a:buChar char="⌾"/>
              <a:defRPr sz="2400" b="0" i="0" u="none" strike="noStrike" cap="none">
                <a:solidFill>
                  <a:schemeClr val="dk2"/>
                </a:solidFill>
                <a:latin typeface="Titillium Web"/>
                <a:ea typeface="Titillium Web"/>
                <a:cs typeface="Titillium Web"/>
                <a:sym typeface="Titillium Web"/>
              </a:defRPr>
            </a:lvl2pPr>
            <a:lvl3pPr marL="1371600" marR="0" lvl="2" indent="-381000" algn="l" rtl="0">
              <a:lnSpc>
                <a:spcPct val="115000"/>
              </a:lnSpc>
              <a:spcBef>
                <a:spcPts val="1000"/>
              </a:spcBef>
              <a:spcAft>
                <a:spcPts val="0"/>
              </a:spcAft>
              <a:buClr>
                <a:schemeClr val="accent5"/>
              </a:buClr>
              <a:buSzPts val="2400"/>
              <a:buFont typeface="Titillium Web"/>
              <a:buChar char="•"/>
              <a:defRPr sz="2400" b="0" i="0" u="none" strike="noStrike" cap="none">
                <a:solidFill>
                  <a:schemeClr val="dk2"/>
                </a:solidFill>
                <a:latin typeface="Titillium Web"/>
                <a:ea typeface="Titillium Web"/>
                <a:cs typeface="Titillium Web"/>
                <a:sym typeface="Titillium Web"/>
              </a:defRPr>
            </a:lvl3pPr>
            <a:lvl4pPr marL="1828800" marR="0" lvl="3" indent="-381000" algn="l" rtl="0">
              <a:lnSpc>
                <a:spcPct val="115000"/>
              </a:lnSpc>
              <a:spcBef>
                <a:spcPts val="1000"/>
              </a:spcBef>
              <a:spcAft>
                <a:spcPts val="0"/>
              </a:spcAft>
              <a:buClr>
                <a:schemeClr val="accent6"/>
              </a:buClr>
              <a:buSzPts val="2400"/>
              <a:buFont typeface="Titillium Web"/>
              <a:buChar char="●"/>
              <a:defRPr sz="2400" b="0" i="0" u="none" strike="noStrike" cap="none">
                <a:solidFill>
                  <a:schemeClr val="dk2"/>
                </a:solidFill>
                <a:latin typeface="Titillium Web"/>
                <a:ea typeface="Titillium Web"/>
                <a:cs typeface="Titillium Web"/>
                <a:sym typeface="Titillium Web"/>
              </a:defRPr>
            </a:lvl4pPr>
            <a:lvl5pPr marL="2286000" marR="0" lvl="4"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5pPr>
            <a:lvl6pPr marL="2743200" marR="0" lvl="5"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6pPr>
            <a:lvl7pPr marL="3200400" marR="0" lvl="6"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7pPr>
            <a:lvl8pPr marL="3657600" marR="0" lvl="7" indent="-381000" algn="l" rtl="0">
              <a:lnSpc>
                <a:spcPct val="115000"/>
              </a:lnSpc>
              <a:spcBef>
                <a:spcPts val="1000"/>
              </a:spcBef>
              <a:spcAft>
                <a:spcPts val="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8pPr>
            <a:lvl9pPr marL="4114800" marR="0" lvl="8" indent="-381000" algn="l" rtl="0">
              <a:lnSpc>
                <a:spcPct val="115000"/>
              </a:lnSpc>
              <a:spcBef>
                <a:spcPts val="1000"/>
              </a:spcBef>
              <a:spcAft>
                <a:spcPts val="1000"/>
              </a:spcAft>
              <a:buClr>
                <a:schemeClr val="dk2"/>
              </a:buClr>
              <a:buSzPts val="2400"/>
              <a:buFont typeface="Titillium Web"/>
              <a:buChar char="■"/>
              <a:defRPr sz="2400" b="0" i="0" u="none" strike="noStrike" cap="none">
                <a:solidFill>
                  <a:schemeClr val="dk2"/>
                </a:solidFill>
                <a:latin typeface="Titillium Web"/>
                <a:ea typeface="Titillium Web"/>
                <a:cs typeface="Titillium Web"/>
                <a:sym typeface="Titillium Web"/>
              </a:defRPr>
            </a:lvl9pPr>
          </a:lstStyle>
          <a:p>
            <a:endParaRPr/>
          </a:p>
        </p:txBody>
      </p:sp>
      <p:sp>
        <p:nvSpPr>
          <p:cNvPr id="8" name="Google Shape;8;p4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Clr>
                <a:schemeClr val="lt1"/>
              </a:buClr>
              <a:buSzPts val="1200"/>
              <a:buFont typeface="Titillium Web"/>
              <a:buNone/>
              <a:defRPr sz="1200" b="1" i="0" u="none" strike="noStrike" cap="none">
                <a:solidFill>
                  <a:schemeClr val="l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giannop@ece.auth.g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3149225" y="279275"/>
            <a:ext cx="6470400" cy="17055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b" anchorCtr="0">
            <a:noAutofit/>
          </a:bodyPr>
          <a:lstStyle/>
          <a:p>
            <a:pPr marL="0" lvl="0" indent="0" algn="l" rtl="0">
              <a:lnSpc>
                <a:spcPct val="90000"/>
              </a:lnSpc>
              <a:spcBef>
                <a:spcPts val="0"/>
              </a:spcBef>
              <a:spcAft>
                <a:spcPts val="0"/>
              </a:spcAft>
              <a:buSzPts val="5400"/>
              <a:buNone/>
            </a:pPr>
            <a:r>
              <a:rPr lang="en"/>
              <a:t>Σχεδιαση Συστηματων VLSI</a:t>
            </a:r>
            <a:endParaRPr/>
          </a:p>
        </p:txBody>
      </p:sp>
      <p:sp>
        <p:nvSpPr>
          <p:cNvPr id="96" name="Google Shape;96;p1"/>
          <p:cNvSpPr txBox="1"/>
          <p:nvPr/>
        </p:nvSpPr>
        <p:spPr>
          <a:xfrm>
            <a:off x="0" y="4312200"/>
            <a:ext cx="516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Ubuntu"/>
                <a:ea typeface="Ubuntu"/>
                <a:cs typeface="Ubuntu"/>
                <a:sym typeface="Ubuntu"/>
              </a:rPr>
              <a:t>Νικόλαος Γιαννόπουλος 9629 </a:t>
            </a:r>
            <a:r>
              <a:rPr lang="en" u="sng">
                <a:solidFill>
                  <a:schemeClr val="lt1"/>
                </a:solidFill>
                <a:latin typeface="Ubuntu"/>
                <a:ea typeface="Ubuntu"/>
                <a:cs typeface="Ubuntu"/>
                <a:sym typeface="Ubuntu"/>
                <a:hlinkClick r:id="rId3">
                  <a:extLst>
                    <a:ext uri="{A12FA001-AC4F-418D-AE19-62706E023703}">
                      <ahyp:hlinkClr xmlns:ahyp="http://schemas.microsoft.com/office/drawing/2018/hyperlinkcolor" val="tx"/>
                    </a:ext>
                  </a:extLst>
                </a:hlinkClick>
              </a:rPr>
              <a:t>ngiannop@ece.auth.gr</a:t>
            </a:r>
            <a:endParaRPr>
              <a:solidFill>
                <a:schemeClr val="lt1"/>
              </a:solidFill>
              <a:latin typeface="Ubuntu"/>
              <a:ea typeface="Ubuntu"/>
              <a:cs typeface="Ubuntu"/>
              <a:sym typeface="Ubuntu"/>
            </a:endParaRPr>
          </a:p>
          <a:p>
            <a:pPr marL="0" lvl="0" indent="0" algn="l" rtl="0">
              <a:spcBef>
                <a:spcPts val="0"/>
              </a:spcBef>
              <a:spcAft>
                <a:spcPts val="0"/>
              </a:spcAft>
              <a:buNone/>
            </a:pPr>
            <a:r>
              <a:rPr lang="en">
                <a:solidFill>
                  <a:schemeClr val="lt1"/>
                </a:solidFill>
                <a:latin typeface="Ubuntu"/>
                <a:ea typeface="Ubuntu"/>
                <a:cs typeface="Ubuntu"/>
                <a:sym typeface="Ubuntu"/>
              </a:rPr>
              <a:t>Δημήτριος Ανδρονίκου 9836 </a:t>
            </a:r>
            <a:r>
              <a:rPr lang="en" u="sng">
                <a:solidFill>
                  <a:schemeClr val="lt1"/>
                </a:solidFill>
                <a:latin typeface="Ubuntu"/>
                <a:ea typeface="Ubuntu"/>
                <a:cs typeface="Ubuntu"/>
                <a:sym typeface="Ubuntu"/>
              </a:rPr>
              <a:t>dimitriosa@ece.auth.gr</a:t>
            </a:r>
            <a:endParaRPr u="sng">
              <a:solidFill>
                <a:schemeClr val="lt1"/>
              </a:solidFill>
              <a:latin typeface="Ubuntu"/>
              <a:ea typeface="Ubuntu"/>
              <a:cs typeface="Ubuntu"/>
              <a:sym typeface="Ubuntu"/>
            </a:endParaRPr>
          </a:p>
        </p:txBody>
      </p:sp>
      <p:sp>
        <p:nvSpPr>
          <p:cNvPr id="97" name="Google Shape;97;p1"/>
          <p:cNvSpPr txBox="1"/>
          <p:nvPr/>
        </p:nvSpPr>
        <p:spPr>
          <a:xfrm>
            <a:off x="3286125" y="2246325"/>
            <a:ext cx="4406762" cy="16157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dirty="0">
                <a:latin typeface="Titillium Web SemiBold"/>
                <a:ea typeface="Titillium Web SemiBold"/>
                <a:cs typeface="Titillium Web SemiBold"/>
                <a:sym typeface="Titillium Web SemiBold"/>
              </a:rPr>
              <a:t> </a:t>
            </a:r>
            <a:r>
              <a:rPr lang="en" b="1" dirty="0">
                <a:solidFill>
                  <a:schemeClr val="lt1"/>
                </a:solidFill>
                <a:latin typeface="Titillium Web"/>
                <a:ea typeface="Titillium Web"/>
                <a:cs typeface="Titillium Web"/>
                <a:sym typeface="Titillium Web"/>
              </a:rPr>
              <a:t>Ακαδημαϊκό έτος 2022-23 - Δεκέμβριος 2022 </a:t>
            </a:r>
            <a:r>
              <a:rPr lang="en" sz="3100" dirty="0">
                <a:solidFill>
                  <a:schemeClr val="lt1"/>
                </a:solidFill>
                <a:latin typeface="Titillium Web SemiBold"/>
                <a:ea typeface="Titillium Web SemiBold"/>
                <a:cs typeface="Titillium Web SemiBold"/>
                <a:sym typeface="Titillium Web SemiBold"/>
              </a:rPr>
              <a:t>Serializer / Deserializer</a:t>
            </a:r>
            <a:endParaRPr sz="3100" dirty="0">
              <a:solidFill>
                <a:schemeClr val="lt1"/>
              </a:solidFill>
              <a:latin typeface="Titillium Web SemiBold"/>
              <a:ea typeface="Titillium Web SemiBold"/>
              <a:cs typeface="Titillium Web SemiBold"/>
              <a:sym typeface="Titillium Web SemiBold"/>
            </a:endParaRPr>
          </a:p>
          <a:p>
            <a:pPr marL="0" lvl="0" indent="0" algn="ctr" rtl="0">
              <a:spcBef>
                <a:spcPts val="0"/>
              </a:spcBef>
              <a:spcAft>
                <a:spcPts val="0"/>
              </a:spcAft>
              <a:buNone/>
            </a:pPr>
            <a:r>
              <a:rPr lang="en" sz="3100" dirty="0">
                <a:solidFill>
                  <a:schemeClr val="lt1"/>
                </a:solidFill>
                <a:latin typeface="Titillium Web SemiBold"/>
                <a:ea typeface="Titillium Web SemiBold"/>
                <a:cs typeface="Titillium Web SemiBold"/>
                <a:sym typeface="Titillium Web SemiBold"/>
              </a:rPr>
              <a:t>Ομαδα 1</a:t>
            </a:r>
            <a:endParaRPr sz="3100" dirty="0">
              <a:solidFill>
                <a:schemeClr val="lt1"/>
              </a:solidFill>
              <a:latin typeface="Titillium Web SemiBold"/>
              <a:ea typeface="Titillium Web SemiBold"/>
              <a:cs typeface="Titillium Web SemiBold"/>
              <a:sym typeface="Titillium Web SemiBold"/>
            </a:endParaRPr>
          </a:p>
        </p:txBody>
      </p:sp>
      <p:pic>
        <p:nvPicPr>
          <p:cNvPr id="98" name="Google Shape;98;p1"/>
          <p:cNvPicPr preferRelativeResize="0"/>
          <p:nvPr/>
        </p:nvPicPr>
        <p:blipFill rotWithShape="1">
          <a:blip r:embed="rId4">
            <a:alphaModFix/>
          </a:blip>
          <a:srcRect/>
          <a:stretch/>
        </p:blipFill>
        <p:spPr>
          <a:xfrm>
            <a:off x="195836" y="188171"/>
            <a:ext cx="1220106" cy="1220106"/>
          </a:xfrm>
          <a:prstGeom prst="rect">
            <a:avLst/>
          </a:prstGeom>
          <a:noFill/>
          <a:ln>
            <a:noFill/>
          </a:ln>
        </p:spPr>
      </p:pic>
      <p:sp>
        <p:nvSpPr>
          <p:cNvPr id="99" name="Google Shape;99;p1"/>
          <p:cNvSpPr txBox="1"/>
          <p:nvPr/>
        </p:nvSpPr>
        <p:spPr>
          <a:xfrm>
            <a:off x="0" y="1357000"/>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Slab"/>
                <a:ea typeface="Roboto Slab"/>
                <a:cs typeface="Roboto Slab"/>
                <a:sym typeface="Roboto Slab"/>
              </a:rPr>
              <a:t>Τμήμα Ηλεκτρολόγων Μηχανικών και Μηχανικών Υπολογιστών ΑΠΘ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b0bf38b6eb_0_211"/>
          <p:cNvSpPr txBox="1">
            <a:spLocks noGrp="1"/>
          </p:cNvSpPr>
          <p:nvPr>
            <p:ph type="title"/>
          </p:nvPr>
        </p:nvSpPr>
        <p:spPr>
          <a:xfrm>
            <a:off x="148718" y="109425"/>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Serializer-Deserializer</a:t>
            </a:r>
            <a:endParaRPr/>
          </a:p>
        </p:txBody>
      </p:sp>
      <p:sp>
        <p:nvSpPr>
          <p:cNvPr id="170" name="Google Shape;170;g1b0bf38b6eb_0_21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10</a:t>
            </a:fld>
            <a:endParaRPr/>
          </a:p>
        </p:txBody>
      </p:sp>
      <p:pic>
        <p:nvPicPr>
          <p:cNvPr id="171" name="Google Shape;171;g1b0bf38b6eb_0_211"/>
          <p:cNvPicPr preferRelativeResize="0"/>
          <p:nvPr/>
        </p:nvPicPr>
        <p:blipFill rotWithShape="1">
          <a:blip r:embed="rId3">
            <a:alphaModFix/>
          </a:blip>
          <a:srcRect/>
          <a:stretch/>
        </p:blipFill>
        <p:spPr>
          <a:xfrm>
            <a:off x="1091910" y="1520926"/>
            <a:ext cx="7388675" cy="2813568"/>
          </a:xfrm>
          <a:prstGeom prst="rect">
            <a:avLst/>
          </a:prstGeom>
          <a:noFill/>
          <a:ln>
            <a:noFill/>
          </a:ln>
        </p:spPr>
      </p:pic>
      <p:sp>
        <p:nvSpPr>
          <p:cNvPr id="172" name="Google Shape;172;g1b0bf38b6eb_0_211"/>
          <p:cNvSpPr/>
          <p:nvPr/>
        </p:nvSpPr>
        <p:spPr>
          <a:xfrm>
            <a:off x="5165146" y="1491537"/>
            <a:ext cx="3218700" cy="2160300"/>
          </a:xfrm>
          <a:prstGeom prst="rect">
            <a:avLst/>
          </a:prstGeom>
          <a:no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ab6143b843_0_21"/>
          <p:cNvSpPr txBox="1">
            <a:spLocks noGrp="1"/>
          </p:cNvSpPr>
          <p:nvPr>
            <p:ph type="ctrTitle"/>
          </p:nvPr>
        </p:nvSpPr>
        <p:spPr>
          <a:xfrm>
            <a:off x="855300" y="2726350"/>
            <a:ext cx="8162100" cy="21618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lvl="0" indent="0" algn="l" rtl="0">
              <a:lnSpc>
                <a:spcPct val="90000"/>
              </a:lnSpc>
              <a:spcBef>
                <a:spcPts val="0"/>
              </a:spcBef>
              <a:spcAft>
                <a:spcPts val="0"/>
              </a:spcAft>
              <a:buSzPts val="4800"/>
              <a:buNone/>
            </a:pPr>
            <a:r>
              <a:rPr lang="en"/>
              <a:t>Ενεργειακά αποδοτική κωδικοποίηση για υψηλές ταχύτητες σε σειριακές διεπαφές</a:t>
            </a:r>
            <a:endParaRPr/>
          </a:p>
        </p:txBody>
      </p:sp>
      <p:sp>
        <p:nvSpPr>
          <p:cNvPr id="178" name="Google Shape;178;g1ab6143b843_0_21"/>
          <p:cNvSpPr txBox="1"/>
          <p:nvPr/>
        </p:nvSpPr>
        <p:spPr>
          <a:xfrm>
            <a:off x="739328" y="543375"/>
            <a:ext cx="9672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a:solidFill>
                  <a:schemeClr val="accent4"/>
                </a:solidFill>
                <a:latin typeface="Titillium Web"/>
                <a:ea typeface="Titillium Web"/>
                <a:cs typeface="Titillium Web"/>
                <a:sym typeface="Titillium Web"/>
              </a:rPr>
              <a:t>2</a:t>
            </a:r>
            <a:endParaRPr sz="13000" b="1" i="0" u="none" strike="noStrike" cap="none">
              <a:solidFill>
                <a:schemeClr val="accent4"/>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ab6143b843_0_28"/>
          <p:cNvSpPr txBox="1">
            <a:spLocks noGrp="1"/>
          </p:cNvSpPr>
          <p:nvPr>
            <p:ph type="title"/>
          </p:nvPr>
        </p:nvSpPr>
        <p:spPr>
          <a:xfrm>
            <a:off x="767750" y="245050"/>
            <a:ext cx="7884900" cy="15132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184" name="Google Shape;184;g1ab6143b843_0_28"/>
          <p:cNvSpPr txBox="1">
            <a:spLocks noGrp="1"/>
          </p:cNvSpPr>
          <p:nvPr>
            <p:ph type="body" idx="2"/>
          </p:nvPr>
        </p:nvSpPr>
        <p:spPr>
          <a:xfrm>
            <a:off x="4815600" y="1927025"/>
            <a:ext cx="3473100" cy="2541900"/>
          </a:xfrm>
          <a:prstGeom prst="rect">
            <a:avLst/>
          </a:prstGeom>
          <a:noFill/>
          <a:ln>
            <a:noFill/>
          </a:ln>
        </p:spPr>
        <p:txBody>
          <a:bodyPr spcFirstLastPara="1" wrap="square" lIns="0" tIns="0" rIns="0" bIns="0" anchor="t" anchorCtr="0">
            <a:noAutofit/>
          </a:bodyPr>
          <a:lstStyle/>
          <a:p>
            <a:pPr marL="0" lvl="0" indent="0" algn="l" rtl="0">
              <a:spcBef>
                <a:spcPts val="1000"/>
              </a:spcBef>
              <a:spcAft>
                <a:spcPts val="0"/>
              </a:spcAft>
              <a:buNone/>
            </a:pPr>
            <a:r>
              <a:rPr lang="en" sz="1200" b="1"/>
              <a:t>Χρησιμοποιώντας Serial Tuned Transition Encoding (STTE)</a:t>
            </a:r>
            <a:endParaRPr sz="1200" b="1"/>
          </a:p>
          <a:p>
            <a:pPr marL="0" lvl="0" indent="0" algn="l" rtl="0">
              <a:lnSpc>
                <a:spcPct val="115000"/>
              </a:lnSpc>
              <a:spcBef>
                <a:spcPts val="1000"/>
              </a:spcBef>
              <a:spcAft>
                <a:spcPts val="0"/>
              </a:spcAft>
              <a:buNone/>
            </a:pPr>
            <a:r>
              <a:rPr lang="en" sz="1200"/>
              <a:t>Ρυθμίζει τον αριθμό των μεταβάσεων έτσι ώστε να μπορεί να ανακτηθεί αξιόπιστα το ρολόι,ενώ η ενέργεια επικοινωνίας μειώνεται. </a:t>
            </a:r>
            <a:endParaRPr sz="1200"/>
          </a:p>
          <a:p>
            <a:pPr marL="0" lvl="0" indent="0" algn="l" rtl="0">
              <a:lnSpc>
                <a:spcPct val="115000"/>
              </a:lnSpc>
              <a:spcBef>
                <a:spcPts val="1000"/>
              </a:spcBef>
              <a:spcAft>
                <a:spcPts val="0"/>
              </a:spcAft>
              <a:buNone/>
            </a:pPr>
            <a:r>
              <a:rPr lang="en" sz="1200"/>
              <a:t>Μείωση της ενέργειας τουλάχιστον κατά 25%</a:t>
            </a:r>
            <a:endParaRPr sz="12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0"/>
              </a:spcAft>
              <a:buNone/>
            </a:pPr>
            <a:r>
              <a:rPr lang="en" sz="1200"/>
              <a:t> </a:t>
            </a:r>
            <a:endParaRPr sz="12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b="1"/>
          </a:p>
        </p:txBody>
      </p:sp>
      <p:sp>
        <p:nvSpPr>
          <p:cNvPr id="185" name="Google Shape;185;g1ab6143b843_0_28"/>
          <p:cNvSpPr txBox="1">
            <a:spLocks noGrp="1"/>
          </p:cNvSpPr>
          <p:nvPr>
            <p:ph type="body" idx="1"/>
          </p:nvPr>
        </p:nvSpPr>
        <p:spPr>
          <a:xfrm>
            <a:off x="855300" y="1927025"/>
            <a:ext cx="3473100" cy="1968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t>Γιατι?</a:t>
            </a:r>
            <a:endParaRPr sz="1500" b="1"/>
          </a:p>
          <a:p>
            <a:pPr marL="457200" lvl="0" indent="-298450" algn="l" rtl="0">
              <a:lnSpc>
                <a:spcPct val="115000"/>
              </a:lnSpc>
              <a:spcBef>
                <a:spcPts val="0"/>
              </a:spcBef>
              <a:spcAft>
                <a:spcPts val="0"/>
              </a:spcAft>
              <a:buSzPts val="1100"/>
              <a:buChar char="⦿"/>
            </a:pPr>
            <a:r>
              <a:rPr lang="en" sz="1100"/>
              <a:t>Η κατανάλωση ενέργειας στα ICs</a:t>
            </a:r>
            <a:endParaRPr sz="1100"/>
          </a:p>
          <a:p>
            <a:pPr marL="457200" lvl="0" indent="-298450" algn="l" rtl="0">
              <a:lnSpc>
                <a:spcPct val="115000"/>
              </a:lnSpc>
              <a:spcBef>
                <a:spcPts val="0"/>
              </a:spcBef>
              <a:spcAft>
                <a:spcPts val="0"/>
              </a:spcAft>
              <a:buSzPts val="1100"/>
              <a:buChar char="⦿"/>
            </a:pPr>
            <a:r>
              <a:rPr lang="en" sz="1100"/>
              <a:t>Γιατι σειριακή και όχι παράλληλη?</a:t>
            </a:r>
            <a:endParaRPr sz="1100"/>
          </a:p>
          <a:p>
            <a:pPr marL="0" lvl="0" indent="0" algn="l" rtl="0">
              <a:lnSpc>
                <a:spcPct val="115000"/>
              </a:lnSpc>
              <a:spcBef>
                <a:spcPts val="1000"/>
              </a:spcBef>
              <a:spcAft>
                <a:spcPts val="0"/>
              </a:spcAft>
              <a:buNone/>
            </a:pPr>
            <a:r>
              <a:rPr lang="en" sz="1500" b="1"/>
              <a:t>Πως?</a:t>
            </a:r>
            <a:endParaRPr sz="1500" b="1"/>
          </a:p>
          <a:p>
            <a:pPr marL="457200" lvl="0" indent="-298450" algn="l" rtl="0">
              <a:lnSpc>
                <a:spcPct val="115000"/>
              </a:lnSpc>
              <a:spcBef>
                <a:spcPts val="1000"/>
              </a:spcBef>
              <a:spcAft>
                <a:spcPts val="0"/>
              </a:spcAft>
              <a:buSzPts val="1100"/>
              <a:buChar char="⦿"/>
            </a:pPr>
            <a:r>
              <a:rPr lang="en" sz="1100"/>
              <a:t>Κωδικοποίηση των δεδομένων</a:t>
            </a: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186" name="Google Shape;186;g1ab6143b843_0_2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ab6143b843_0_42"/>
          <p:cNvSpPr txBox="1">
            <a:spLocks noGrp="1"/>
          </p:cNvSpPr>
          <p:nvPr>
            <p:ph type="title"/>
          </p:nvPr>
        </p:nvSpPr>
        <p:spPr>
          <a:xfrm>
            <a:off x="767750" y="245050"/>
            <a:ext cx="7884900" cy="15132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192" name="Google Shape;192;g1ab6143b843_0_42"/>
          <p:cNvSpPr txBox="1">
            <a:spLocks noGrp="1"/>
          </p:cNvSpPr>
          <p:nvPr>
            <p:ph type="body" idx="1"/>
          </p:nvPr>
        </p:nvSpPr>
        <p:spPr>
          <a:xfrm>
            <a:off x="855300" y="1927025"/>
            <a:ext cx="1685700" cy="324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dirty="0"/>
              <a:t>STTE αλγόριθμος</a:t>
            </a:r>
            <a:endParaRPr sz="1500" b="1" dirty="0"/>
          </a:p>
          <a:p>
            <a:pPr marL="457200" lvl="0" indent="0" algn="l" rtl="0">
              <a:lnSpc>
                <a:spcPct val="115000"/>
              </a:lnSpc>
              <a:spcBef>
                <a:spcPts val="0"/>
              </a:spcBef>
              <a:spcAft>
                <a:spcPts val="0"/>
              </a:spcAft>
              <a:buNone/>
            </a:pPr>
            <a:endParaRPr sz="1100" dirty="0"/>
          </a:p>
          <a:p>
            <a:pPr marL="0" lvl="0" indent="0" algn="l" rtl="0">
              <a:lnSpc>
                <a:spcPct val="115000"/>
              </a:lnSpc>
              <a:spcBef>
                <a:spcPts val="1000"/>
              </a:spcBef>
              <a:spcAft>
                <a:spcPts val="0"/>
              </a:spcAft>
              <a:buNone/>
            </a:pPr>
            <a:endParaRPr sz="1200" dirty="0"/>
          </a:p>
          <a:p>
            <a:pPr marL="0" lvl="0" indent="0" algn="l" rtl="0">
              <a:lnSpc>
                <a:spcPct val="115000"/>
              </a:lnSpc>
              <a:spcBef>
                <a:spcPts val="1000"/>
              </a:spcBef>
              <a:spcAft>
                <a:spcPts val="1000"/>
              </a:spcAft>
              <a:buClr>
                <a:schemeClr val="dk1"/>
              </a:buClr>
              <a:buSzPts val="1100"/>
              <a:buFont typeface="Arial"/>
              <a:buNone/>
            </a:pPr>
            <a:endParaRPr sz="1200" dirty="0"/>
          </a:p>
        </p:txBody>
      </p:sp>
      <p:sp>
        <p:nvSpPr>
          <p:cNvPr id="193" name="Google Shape;193;g1ab6143b843_0_4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13</a:t>
            </a:fld>
            <a:endParaRPr/>
          </a:p>
        </p:txBody>
      </p:sp>
      <p:pic>
        <p:nvPicPr>
          <p:cNvPr id="194" name="Google Shape;194;g1ab6143b843_0_42"/>
          <p:cNvPicPr preferRelativeResize="0"/>
          <p:nvPr/>
        </p:nvPicPr>
        <p:blipFill rotWithShape="1">
          <a:blip r:embed="rId3">
            <a:alphaModFix/>
          </a:blip>
          <a:srcRect t="3241"/>
          <a:stretch/>
        </p:blipFill>
        <p:spPr>
          <a:xfrm>
            <a:off x="583675" y="2251925"/>
            <a:ext cx="4411849" cy="2599625"/>
          </a:xfrm>
          <a:prstGeom prst="rect">
            <a:avLst/>
          </a:prstGeom>
          <a:noFill/>
          <a:ln>
            <a:noFill/>
          </a:ln>
        </p:spPr>
      </p:pic>
      <p:sp>
        <p:nvSpPr>
          <p:cNvPr id="195" name="Google Shape;195;g1ab6143b843_0_42"/>
          <p:cNvSpPr txBox="1"/>
          <p:nvPr/>
        </p:nvSpPr>
        <p:spPr>
          <a:xfrm>
            <a:off x="5204825" y="1927725"/>
            <a:ext cx="3447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tillium Web"/>
                <a:ea typeface="Titillium Web"/>
                <a:cs typeface="Titillium Web"/>
                <a:sym typeface="Titillium Web"/>
              </a:rPr>
              <a:t>Μόλις είναι διαθέσιμο ένα μπλοκ Ν λέξεων με μηκος M bits:</a:t>
            </a:r>
            <a:endParaRPr>
              <a:latin typeface="Titillium Web"/>
              <a:ea typeface="Titillium Web"/>
              <a:cs typeface="Titillium Web"/>
              <a:sym typeface="Titillium Web"/>
            </a:endParaRPr>
          </a:p>
          <a:p>
            <a:pPr marL="457200" lvl="0" indent="-317500" algn="l" rtl="0">
              <a:spcBef>
                <a:spcPts val="0"/>
              </a:spcBef>
              <a:spcAft>
                <a:spcPts val="0"/>
              </a:spcAft>
              <a:buSzPts val="1400"/>
              <a:buFont typeface="Titillium Web"/>
              <a:buAutoNum type="arabicPeriod"/>
            </a:pPr>
            <a:r>
              <a:rPr lang="en">
                <a:latin typeface="Titillium Web"/>
                <a:ea typeface="Titillium Web"/>
                <a:cs typeface="Titillium Web"/>
                <a:sym typeface="Titillium Web"/>
              </a:rPr>
              <a:t>Ένας μοναδικός κωδικός K = log</a:t>
            </a:r>
            <a:r>
              <a:rPr lang="en" baseline="-25000">
                <a:latin typeface="Titillium Web"/>
                <a:ea typeface="Titillium Web"/>
                <a:cs typeface="Titillium Web"/>
                <a:sym typeface="Titillium Web"/>
              </a:rPr>
              <a:t>2</a:t>
            </a:r>
            <a:r>
              <a:rPr lang="en">
                <a:latin typeface="Titillium Web"/>
                <a:ea typeface="Titillium Web"/>
                <a:cs typeface="Titillium Web"/>
                <a:sym typeface="Titillium Web"/>
              </a:rPr>
              <a:t> N bits ανατίθεται σε κάθε λέξη</a:t>
            </a:r>
            <a:endParaRPr>
              <a:latin typeface="Titillium Web"/>
              <a:ea typeface="Titillium Web"/>
              <a:cs typeface="Titillium Web"/>
              <a:sym typeface="Titillium Web"/>
            </a:endParaRPr>
          </a:p>
          <a:p>
            <a:pPr marL="457200" lvl="0" indent="-317500" algn="l" rtl="0">
              <a:spcBef>
                <a:spcPts val="0"/>
              </a:spcBef>
              <a:spcAft>
                <a:spcPts val="0"/>
              </a:spcAft>
              <a:buSzPts val="1400"/>
              <a:buFont typeface="Titillium Web"/>
              <a:buAutoNum type="arabicPeriod"/>
            </a:pPr>
            <a:r>
              <a:rPr lang="en">
                <a:latin typeface="Titillium Web"/>
                <a:ea typeface="Titillium Web"/>
                <a:cs typeface="Titillium Web"/>
                <a:sym typeface="Titillium Web"/>
              </a:rPr>
              <a:t>Η νέα λέξη έχει M+N bits</a:t>
            </a:r>
            <a:endParaRPr>
              <a:latin typeface="Titillium Web"/>
              <a:ea typeface="Titillium Web"/>
              <a:cs typeface="Titillium Web"/>
              <a:sym typeface="Titillium Web"/>
            </a:endParaRPr>
          </a:p>
          <a:p>
            <a:pPr marL="0" lvl="0" indent="0" algn="l" rtl="0">
              <a:spcBef>
                <a:spcPts val="0"/>
              </a:spcBef>
              <a:spcAft>
                <a:spcPts val="0"/>
              </a:spcAft>
              <a:buNone/>
            </a:pPr>
            <a:endParaRPr>
              <a:latin typeface="Titillium Web"/>
              <a:ea typeface="Titillium Web"/>
              <a:cs typeface="Titillium Web"/>
              <a:sym typeface="Titillium Web"/>
            </a:endParaRPr>
          </a:p>
          <a:p>
            <a:pPr marL="0" lvl="0" indent="0" algn="l" rtl="0">
              <a:spcBef>
                <a:spcPts val="0"/>
              </a:spcBef>
              <a:spcAft>
                <a:spcPts val="0"/>
              </a:spcAft>
              <a:buNone/>
            </a:pPr>
            <a:r>
              <a:rPr lang="en">
                <a:latin typeface="Titillium Web"/>
                <a:ea typeface="Titillium Web"/>
                <a:cs typeface="Titillium Web"/>
                <a:sym typeface="Titillium Web"/>
              </a:rPr>
              <a:t>Στην συνεχεια γινεται αναδιαταξη με  αλγόριθμος του πλησιέστερου γείτονα</a:t>
            </a:r>
            <a:endParaRPr>
              <a:latin typeface="Titillium Web"/>
              <a:ea typeface="Titillium Web"/>
              <a:cs typeface="Titillium Web"/>
              <a:sym typeface="Titillium Web"/>
            </a:endParaRPr>
          </a:p>
          <a:p>
            <a:pPr marL="0" lvl="0" indent="0" algn="l" rtl="0">
              <a:spcBef>
                <a:spcPts val="0"/>
              </a:spcBef>
              <a:spcAft>
                <a:spcPts val="0"/>
              </a:spcAft>
              <a:buNone/>
            </a:pPr>
            <a:endParaRPr>
              <a:latin typeface="Titillium Web"/>
              <a:ea typeface="Titillium Web"/>
              <a:cs typeface="Titillium Web"/>
              <a:sym typeface="Titillium Web"/>
            </a:endParaRPr>
          </a:p>
          <a:p>
            <a:pPr marL="0" lvl="0" indent="0" algn="l"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ab6143b843_0_59"/>
          <p:cNvSpPr txBox="1">
            <a:spLocks noGrp="1"/>
          </p:cNvSpPr>
          <p:nvPr>
            <p:ph type="title"/>
          </p:nvPr>
        </p:nvSpPr>
        <p:spPr>
          <a:xfrm>
            <a:off x="767750" y="245050"/>
            <a:ext cx="7884900" cy="15132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201" name="Google Shape;201;g1ab6143b843_0_59"/>
          <p:cNvSpPr txBox="1">
            <a:spLocks noGrp="1"/>
          </p:cNvSpPr>
          <p:nvPr>
            <p:ph type="body" idx="1"/>
          </p:nvPr>
        </p:nvSpPr>
        <p:spPr>
          <a:xfrm>
            <a:off x="855300" y="1927025"/>
            <a:ext cx="1685700" cy="324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dirty="0"/>
              <a:t>STTE αλγόριθμος</a:t>
            </a:r>
            <a:endParaRPr sz="1500" b="1" dirty="0"/>
          </a:p>
          <a:p>
            <a:pPr marL="457200" lvl="0" indent="0" algn="l" rtl="0">
              <a:lnSpc>
                <a:spcPct val="115000"/>
              </a:lnSpc>
              <a:spcBef>
                <a:spcPts val="0"/>
              </a:spcBef>
              <a:spcAft>
                <a:spcPts val="0"/>
              </a:spcAft>
              <a:buNone/>
            </a:pPr>
            <a:endParaRPr sz="1100" dirty="0"/>
          </a:p>
          <a:p>
            <a:pPr marL="0" lvl="0" indent="0" algn="l" rtl="0">
              <a:lnSpc>
                <a:spcPct val="115000"/>
              </a:lnSpc>
              <a:spcBef>
                <a:spcPts val="1000"/>
              </a:spcBef>
              <a:spcAft>
                <a:spcPts val="0"/>
              </a:spcAft>
              <a:buNone/>
            </a:pPr>
            <a:endParaRPr sz="1200" dirty="0"/>
          </a:p>
          <a:p>
            <a:pPr marL="0" lvl="0" indent="0" algn="l" rtl="0">
              <a:lnSpc>
                <a:spcPct val="115000"/>
              </a:lnSpc>
              <a:spcBef>
                <a:spcPts val="1000"/>
              </a:spcBef>
              <a:spcAft>
                <a:spcPts val="1000"/>
              </a:spcAft>
              <a:buClr>
                <a:schemeClr val="dk1"/>
              </a:buClr>
              <a:buSzPts val="1100"/>
              <a:buFont typeface="Arial"/>
              <a:buNone/>
            </a:pPr>
            <a:endParaRPr sz="1200" dirty="0"/>
          </a:p>
        </p:txBody>
      </p:sp>
      <p:sp>
        <p:nvSpPr>
          <p:cNvPr id="202" name="Google Shape;202;g1ab6143b843_0_59"/>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14</a:t>
            </a:fld>
            <a:endParaRPr/>
          </a:p>
        </p:txBody>
      </p:sp>
      <p:sp>
        <p:nvSpPr>
          <p:cNvPr id="203" name="Google Shape;203;g1ab6143b843_0_59"/>
          <p:cNvSpPr txBox="1"/>
          <p:nvPr/>
        </p:nvSpPr>
        <p:spPr>
          <a:xfrm>
            <a:off x="5204825" y="1927725"/>
            <a:ext cx="3447900" cy="331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a:solidFill>
                  <a:schemeClr val="dk1"/>
                </a:solidFill>
                <a:latin typeface="Titillium Web"/>
                <a:ea typeface="Titillium Web"/>
                <a:cs typeface="Titillium Web"/>
                <a:sym typeface="Titillium Web"/>
              </a:rPr>
              <a:t>Συγκεκριμένα, επιλέγεται ένα μέγεθος βήματος S, όπου 1 ≤ S ≤ ((M + K + 1)/2). Τα bits word_xored[ jmin][0..S - 1] μεταδίδονται αναλλοίωτα, ενώ τα επόμενα S bits (word_xored[ jmin][S..2 ∗ S - 1]) αντιστρέφονται. </a:t>
            </a:r>
            <a:endParaRPr>
              <a:solidFill>
                <a:schemeClr val="dk1"/>
              </a:solidFill>
              <a:latin typeface="Titillium Web"/>
              <a:ea typeface="Titillium Web"/>
              <a:cs typeface="Titillium Web"/>
              <a:sym typeface="Titillium Web"/>
            </a:endParaRPr>
          </a:p>
          <a:p>
            <a:pPr marL="0" lvl="0" indent="0" algn="l" rtl="0">
              <a:lnSpc>
                <a:spcPct val="115000"/>
              </a:lnSpc>
              <a:spcBef>
                <a:spcPts val="1000"/>
              </a:spcBef>
              <a:spcAft>
                <a:spcPts val="0"/>
              </a:spcAft>
              <a:buNone/>
            </a:pPr>
            <a:r>
              <a:rPr lang="en">
                <a:solidFill>
                  <a:schemeClr val="dk1"/>
                </a:solidFill>
                <a:latin typeface="Titillium Web"/>
                <a:ea typeface="Titillium Web"/>
                <a:cs typeface="Titillium Web"/>
                <a:sym typeface="Titillium Web"/>
              </a:rPr>
              <a:t>L είναι ο αριθμός των τμημάτων και, συνεπώς, είναι ένας ακέραιος αριθμός ίσος με L = (M + K/S).</a:t>
            </a:r>
            <a:endParaRPr>
              <a:solidFill>
                <a:schemeClr val="dk1"/>
              </a:solidFill>
              <a:latin typeface="Titillium Web"/>
              <a:ea typeface="Titillium Web"/>
              <a:cs typeface="Titillium Web"/>
              <a:sym typeface="Titillium Web"/>
            </a:endParaRPr>
          </a:p>
          <a:p>
            <a:pPr marL="0" lvl="0" indent="0" algn="l" rtl="0">
              <a:spcBef>
                <a:spcPts val="1000"/>
              </a:spcBef>
              <a:spcAft>
                <a:spcPts val="0"/>
              </a:spcAft>
              <a:buNone/>
            </a:pPr>
            <a:endParaRPr>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pic>
        <p:nvPicPr>
          <p:cNvPr id="204" name="Google Shape;204;g1ab6143b843_0_59"/>
          <p:cNvPicPr preferRelativeResize="0"/>
          <p:nvPr/>
        </p:nvPicPr>
        <p:blipFill>
          <a:blip r:embed="rId3">
            <a:alphaModFix/>
          </a:blip>
          <a:stretch>
            <a:fillRect/>
          </a:stretch>
        </p:blipFill>
        <p:spPr>
          <a:xfrm>
            <a:off x="322125" y="2300425"/>
            <a:ext cx="4925300" cy="208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ab6143b843_0_70"/>
          <p:cNvSpPr txBox="1">
            <a:spLocks noGrp="1"/>
          </p:cNvSpPr>
          <p:nvPr>
            <p:ph type="title"/>
          </p:nvPr>
        </p:nvSpPr>
        <p:spPr>
          <a:xfrm>
            <a:off x="767750" y="245050"/>
            <a:ext cx="7884900" cy="15132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210" name="Google Shape;210;g1ab6143b843_0_70"/>
          <p:cNvSpPr txBox="1">
            <a:spLocks noGrp="1"/>
          </p:cNvSpPr>
          <p:nvPr>
            <p:ph type="body" idx="1"/>
          </p:nvPr>
        </p:nvSpPr>
        <p:spPr>
          <a:xfrm>
            <a:off x="855300" y="1927025"/>
            <a:ext cx="3731100" cy="2579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t>Energy Vs Reliability Tradeoff</a:t>
            </a:r>
            <a:endParaRPr sz="1500" b="1"/>
          </a:p>
          <a:p>
            <a:pPr marL="457200" lvl="0" indent="0" algn="l" rtl="0">
              <a:lnSpc>
                <a:spcPct val="115000"/>
              </a:lnSpc>
              <a:spcBef>
                <a:spcPts val="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11" name="Google Shape;211;g1ab6143b843_0_7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15</a:t>
            </a:fld>
            <a:endParaRPr/>
          </a:p>
        </p:txBody>
      </p:sp>
      <p:pic>
        <p:nvPicPr>
          <p:cNvPr id="212" name="Google Shape;212;g1ab6143b843_0_70"/>
          <p:cNvPicPr preferRelativeResize="0"/>
          <p:nvPr/>
        </p:nvPicPr>
        <p:blipFill>
          <a:blip r:embed="rId3">
            <a:alphaModFix/>
          </a:blip>
          <a:stretch>
            <a:fillRect/>
          </a:stretch>
        </p:blipFill>
        <p:spPr>
          <a:xfrm>
            <a:off x="2095378" y="2296632"/>
            <a:ext cx="5229651" cy="275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aed169474c_0_6"/>
          <p:cNvSpPr txBox="1">
            <a:spLocks noGrp="1"/>
          </p:cNvSpPr>
          <p:nvPr>
            <p:ph type="title"/>
          </p:nvPr>
        </p:nvSpPr>
        <p:spPr>
          <a:xfrm>
            <a:off x="767750" y="245050"/>
            <a:ext cx="7884900" cy="15132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218" name="Google Shape;218;g1aed169474c_0_6"/>
          <p:cNvSpPr txBox="1">
            <a:spLocks noGrp="1"/>
          </p:cNvSpPr>
          <p:nvPr>
            <p:ph type="body" idx="1"/>
          </p:nvPr>
        </p:nvSpPr>
        <p:spPr>
          <a:xfrm>
            <a:off x="855300" y="1927025"/>
            <a:ext cx="3731100" cy="2579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t>Energy Vs Reliability Tradeoff</a:t>
            </a:r>
            <a:endParaRPr sz="1500" b="1"/>
          </a:p>
          <a:p>
            <a:pPr marL="457200" lvl="0" indent="0" algn="l" rtl="0">
              <a:lnSpc>
                <a:spcPct val="115000"/>
              </a:lnSpc>
              <a:spcBef>
                <a:spcPts val="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19" name="Google Shape;219;g1aed169474c_0_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16</a:t>
            </a:fld>
            <a:endParaRPr/>
          </a:p>
        </p:txBody>
      </p:sp>
      <p:pic>
        <p:nvPicPr>
          <p:cNvPr id="220" name="Google Shape;220;g1aed169474c_0_6"/>
          <p:cNvPicPr preferRelativeResize="0"/>
          <p:nvPr/>
        </p:nvPicPr>
        <p:blipFill>
          <a:blip r:embed="rId3">
            <a:alphaModFix/>
          </a:blip>
          <a:stretch>
            <a:fillRect/>
          </a:stretch>
        </p:blipFill>
        <p:spPr>
          <a:xfrm>
            <a:off x="2068675" y="2354275"/>
            <a:ext cx="5006650" cy="257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aed169474c_0_15"/>
          <p:cNvSpPr txBox="1">
            <a:spLocks noGrp="1"/>
          </p:cNvSpPr>
          <p:nvPr>
            <p:ph type="title"/>
          </p:nvPr>
        </p:nvSpPr>
        <p:spPr>
          <a:xfrm>
            <a:off x="767750" y="245050"/>
            <a:ext cx="7592100" cy="13530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226" name="Google Shape;226;g1aed169474c_0_15"/>
          <p:cNvSpPr txBox="1">
            <a:spLocks noGrp="1"/>
          </p:cNvSpPr>
          <p:nvPr>
            <p:ph type="body" idx="1"/>
          </p:nvPr>
        </p:nvSpPr>
        <p:spPr>
          <a:xfrm>
            <a:off x="1122775" y="1534450"/>
            <a:ext cx="2454000" cy="31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1000"/>
              </a:spcAft>
              <a:buClr>
                <a:schemeClr val="dk1"/>
              </a:buClr>
              <a:buSzPts val="1100"/>
              <a:buFont typeface="Arial"/>
              <a:buNone/>
            </a:pPr>
            <a:r>
              <a:rPr lang="en" sz="1500" b="1" dirty="0"/>
              <a:t>S</a:t>
            </a:r>
            <a:r>
              <a:rPr lang="en-US" sz="1500" b="1" dirty="0"/>
              <a:t>T</a:t>
            </a:r>
            <a:r>
              <a:rPr lang="en" sz="1500" b="1" dirty="0"/>
              <a:t>TE  Encoder</a:t>
            </a:r>
            <a:endParaRPr sz="1200" dirty="0"/>
          </a:p>
        </p:txBody>
      </p:sp>
      <p:sp>
        <p:nvSpPr>
          <p:cNvPr id="227" name="Google Shape;227;g1aed169474c_0_1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17</a:t>
            </a:fld>
            <a:endParaRPr/>
          </a:p>
        </p:txBody>
      </p:sp>
      <p:pic>
        <p:nvPicPr>
          <p:cNvPr id="228" name="Google Shape;228;g1aed169474c_0_15"/>
          <p:cNvPicPr preferRelativeResize="0"/>
          <p:nvPr/>
        </p:nvPicPr>
        <p:blipFill rotWithShape="1">
          <a:blip r:embed="rId3">
            <a:alphaModFix/>
          </a:blip>
          <a:srcRect l="2445" t="4071" r="4200" b="2974"/>
          <a:stretch/>
        </p:blipFill>
        <p:spPr>
          <a:xfrm>
            <a:off x="1428213" y="1883425"/>
            <a:ext cx="6287575" cy="302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aed169474c_0_47"/>
          <p:cNvSpPr txBox="1">
            <a:spLocks noGrp="1"/>
          </p:cNvSpPr>
          <p:nvPr>
            <p:ph type="title"/>
          </p:nvPr>
        </p:nvSpPr>
        <p:spPr>
          <a:xfrm>
            <a:off x="767750" y="245050"/>
            <a:ext cx="7592100" cy="13530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234" name="Google Shape;234;g1aed169474c_0_47"/>
          <p:cNvSpPr txBox="1">
            <a:spLocks noGrp="1"/>
          </p:cNvSpPr>
          <p:nvPr>
            <p:ph type="body" idx="1"/>
          </p:nvPr>
        </p:nvSpPr>
        <p:spPr>
          <a:xfrm>
            <a:off x="1122775" y="1534450"/>
            <a:ext cx="2454000" cy="31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1000"/>
              </a:spcAft>
              <a:buClr>
                <a:schemeClr val="dk1"/>
              </a:buClr>
              <a:buSzPts val="1100"/>
              <a:buFont typeface="Arial"/>
              <a:buNone/>
            </a:pPr>
            <a:r>
              <a:rPr lang="en" sz="1500" b="1" dirty="0"/>
              <a:t>STTE  Decoder</a:t>
            </a:r>
            <a:endParaRPr sz="1200" dirty="0"/>
          </a:p>
        </p:txBody>
      </p:sp>
      <p:sp>
        <p:nvSpPr>
          <p:cNvPr id="235" name="Google Shape;235;g1aed169474c_0_4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18</a:t>
            </a:fld>
            <a:endParaRPr/>
          </a:p>
        </p:txBody>
      </p:sp>
      <p:pic>
        <p:nvPicPr>
          <p:cNvPr id="236" name="Google Shape;236;g1aed169474c_0_47"/>
          <p:cNvPicPr preferRelativeResize="0"/>
          <p:nvPr/>
        </p:nvPicPr>
        <p:blipFill rotWithShape="1">
          <a:blip r:embed="rId3">
            <a:alphaModFix/>
          </a:blip>
          <a:srcRect l="3430" t="4650" r="1548" b="3437"/>
          <a:stretch/>
        </p:blipFill>
        <p:spPr>
          <a:xfrm>
            <a:off x="1977112" y="1849150"/>
            <a:ext cx="5189775" cy="292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aed169474c_0_57"/>
          <p:cNvSpPr txBox="1">
            <a:spLocks noGrp="1"/>
          </p:cNvSpPr>
          <p:nvPr>
            <p:ph type="title"/>
          </p:nvPr>
        </p:nvSpPr>
        <p:spPr>
          <a:xfrm>
            <a:off x="767750" y="245050"/>
            <a:ext cx="7592100" cy="13530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Ενεργειακά αποδοτική κωδικοποίηση για υψηλές ταχύτητες σε σειριακές διεπαφές</a:t>
            </a:r>
            <a:endParaRPr sz="3300"/>
          </a:p>
        </p:txBody>
      </p:sp>
      <p:sp>
        <p:nvSpPr>
          <p:cNvPr id="242" name="Google Shape;242;g1aed169474c_0_57"/>
          <p:cNvSpPr txBox="1">
            <a:spLocks noGrp="1"/>
          </p:cNvSpPr>
          <p:nvPr>
            <p:ph type="body" idx="1"/>
          </p:nvPr>
        </p:nvSpPr>
        <p:spPr>
          <a:xfrm>
            <a:off x="1122775" y="1534450"/>
            <a:ext cx="2454000" cy="314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1000"/>
              </a:spcAft>
              <a:buClr>
                <a:schemeClr val="dk1"/>
              </a:buClr>
              <a:buSzPts val="1100"/>
              <a:buFont typeface="Arial"/>
              <a:buNone/>
            </a:pPr>
            <a:r>
              <a:rPr lang="en" sz="1500" b="1"/>
              <a:t>Αποτελέσματα</a:t>
            </a:r>
            <a:endParaRPr sz="1200"/>
          </a:p>
        </p:txBody>
      </p:sp>
      <p:sp>
        <p:nvSpPr>
          <p:cNvPr id="243" name="Google Shape;243;g1aed169474c_0_57"/>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19</a:t>
            </a:fld>
            <a:endParaRPr/>
          </a:p>
        </p:txBody>
      </p:sp>
      <p:pic>
        <p:nvPicPr>
          <p:cNvPr id="244" name="Google Shape;244;g1aed169474c_0_57"/>
          <p:cNvPicPr preferRelativeResize="0"/>
          <p:nvPr/>
        </p:nvPicPr>
        <p:blipFill rotWithShape="1">
          <a:blip r:embed="rId3">
            <a:alphaModFix/>
          </a:blip>
          <a:srcRect t="4177"/>
          <a:stretch/>
        </p:blipFill>
        <p:spPr>
          <a:xfrm>
            <a:off x="1539612" y="1948126"/>
            <a:ext cx="6048375" cy="269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ab55462a14_0_0"/>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ΠΕΡΙΕΧΟΜΕΝΑ</a:t>
            </a:r>
            <a:endParaRPr/>
          </a:p>
        </p:txBody>
      </p:sp>
      <p:sp>
        <p:nvSpPr>
          <p:cNvPr id="105" name="Google Shape;105;g1ab55462a14_0_0"/>
          <p:cNvSpPr txBox="1">
            <a:spLocks noGrp="1"/>
          </p:cNvSpPr>
          <p:nvPr>
            <p:ph type="body" idx="1"/>
          </p:nvPr>
        </p:nvSpPr>
        <p:spPr>
          <a:xfrm>
            <a:off x="1610709" y="1824875"/>
            <a:ext cx="5922600" cy="26256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AutoNum type="arabicPeriod"/>
            </a:pPr>
            <a:r>
              <a:rPr lang="en" b="1"/>
              <a:t>Ανάλυση σειροποιητή για μετάδοση υψηλής ταχύτητας</a:t>
            </a:r>
            <a:endParaRPr b="1"/>
          </a:p>
          <a:p>
            <a:pPr marL="457200" lvl="0" indent="-355600" algn="l" rtl="0">
              <a:lnSpc>
                <a:spcPct val="115000"/>
              </a:lnSpc>
              <a:spcBef>
                <a:spcPts val="0"/>
              </a:spcBef>
              <a:spcAft>
                <a:spcPts val="0"/>
              </a:spcAft>
              <a:buSzPts val="2000"/>
              <a:buAutoNum type="arabicPeriod"/>
            </a:pPr>
            <a:r>
              <a:rPr lang="en" b="1"/>
              <a:t>Ενεργειακά αποδοτική κωδικοποίηση για υψηλές ταχύτητες σε σειριακές διεπαφές</a:t>
            </a:r>
            <a:endParaRPr b="1"/>
          </a:p>
          <a:p>
            <a:pPr marL="457200" lvl="0" indent="-355600" algn="l" rtl="0">
              <a:lnSpc>
                <a:spcPct val="115000"/>
              </a:lnSpc>
              <a:spcBef>
                <a:spcPts val="0"/>
              </a:spcBef>
              <a:spcAft>
                <a:spcPts val="0"/>
              </a:spcAft>
              <a:buSzPts val="2000"/>
              <a:buAutoNum type="arabicPeriod"/>
            </a:pPr>
            <a:r>
              <a:rPr lang="en" b="1"/>
              <a:t>Αξιολόγηση κωδικοποιητή 8b/10b σε FPGA υλοποιήσεις </a:t>
            </a:r>
            <a:endParaRPr b="1"/>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106" name="Google Shape;106;g1ab55462a14_0_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aed169474c_0_68"/>
          <p:cNvSpPr txBox="1">
            <a:spLocks noGrp="1"/>
          </p:cNvSpPr>
          <p:nvPr>
            <p:ph type="ctrTitle"/>
          </p:nvPr>
        </p:nvSpPr>
        <p:spPr>
          <a:xfrm>
            <a:off x="855300" y="2244450"/>
            <a:ext cx="8162100" cy="13077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lvl="0" indent="0" algn="l" rtl="0">
              <a:lnSpc>
                <a:spcPct val="90000"/>
              </a:lnSpc>
              <a:spcBef>
                <a:spcPts val="0"/>
              </a:spcBef>
              <a:spcAft>
                <a:spcPts val="0"/>
              </a:spcAft>
              <a:buSzPts val="4800"/>
              <a:buNone/>
            </a:pPr>
            <a:r>
              <a:rPr lang="en"/>
              <a:t>Αξιολόγηση κωδικοποιητή 8b/10b σε FPGA υλοποιήσεις </a:t>
            </a:r>
            <a:endParaRPr/>
          </a:p>
        </p:txBody>
      </p:sp>
      <p:sp>
        <p:nvSpPr>
          <p:cNvPr id="250" name="Google Shape;250;g1aed169474c_0_68"/>
          <p:cNvSpPr txBox="1"/>
          <p:nvPr/>
        </p:nvSpPr>
        <p:spPr>
          <a:xfrm>
            <a:off x="739328" y="543375"/>
            <a:ext cx="9672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a:solidFill>
                  <a:schemeClr val="accent4"/>
                </a:solidFill>
                <a:latin typeface="Titillium Web"/>
                <a:ea typeface="Titillium Web"/>
                <a:cs typeface="Titillium Web"/>
                <a:sym typeface="Titillium Web"/>
              </a:rPr>
              <a:t>3</a:t>
            </a:r>
            <a:endParaRPr sz="13000" b="1" i="0" u="none" strike="noStrike" cap="none">
              <a:solidFill>
                <a:schemeClr val="accent4"/>
              </a:solidFill>
              <a:latin typeface="Titillium Web"/>
              <a:ea typeface="Titillium Web"/>
              <a:cs typeface="Titillium Web"/>
              <a:sym typeface="Titillium Web"/>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aed169474c_0_75"/>
          <p:cNvSpPr txBox="1">
            <a:spLocks noGrp="1"/>
          </p:cNvSpPr>
          <p:nvPr>
            <p:ph type="title"/>
          </p:nvPr>
        </p:nvSpPr>
        <p:spPr>
          <a:xfrm>
            <a:off x="767750" y="245050"/>
            <a:ext cx="7884900" cy="10107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Αξιολόγηση κωδικοποιητή 8b/10b σε FPGA υλοποιήσεις </a:t>
            </a:r>
            <a:endParaRPr sz="3300"/>
          </a:p>
        </p:txBody>
      </p:sp>
      <p:sp>
        <p:nvSpPr>
          <p:cNvPr id="256" name="Google Shape;256;g1aed169474c_0_75"/>
          <p:cNvSpPr txBox="1">
            <a:spLocks noGrp="1"/>
          </p:cNvSpPr>
          <p:nvPr>
            <p:ph type="body" idx="2"/>
          </p:nvPr>
        </p:nvSpPr>
        <p:spPr>
          <a:xfrm>
            <a:off x="4815600" y="1927025"/>
            <a:ext cx="3473100" cy="1415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dirty="0"/>
              <a:t>Αξιολογούνται </a:t>
            </a:r>
            <a:r>
              <a:rPr lang="el-GR" sz="1500" b="1" dirty="0"/>
              <a:t>δύο</a:t>
            </a:r>
            <a:r>
              <a:rPr lang="en" sz="1500" b="1" dirty="0"/>
              <a:t> διαφορετικές υλοποιήσεις</a:t>
            </a:r>
            <a:endParaRPr sz="1500" b="1" dirty="0"/>
          </a:p>
          <a:p>
            <a:pPr marL="457200" lvl="0" indent="-304800" algn="l" rtl="0">
              <a:lnSpc>
                <a:spcPct val="115000"/>
              </a:lnSpc>
              <a:spcBef>
                <a:spcPts val="1000"/>
              </a:spcBef>
              <a:spcAft>
                <a:spcPts val="0"/>
              </a:spcAft>
              <a:buSzPts val="1200"/>
              <a:buChar char="⦿"/>
            </a:pPr>
            <a:r>
              <a:rPr lang="en" sz="1200" dirty="0"/>
              <a:t>Χρήσης decoders</a:t>
            </a:r>
            <a:endParaRPr sz="1200" dirty="0"/>
          </a:p>
          <a:p>
            <a:pPr marL="457200" lvl="0" indent="-304800" algn="l" rtl="0">
              <a:lnSpc>
                <a:spcPct val="115000"/>
              </a:lnSpc>
              <a:spcBef>
                <a:spcPts val="0"/>
              </a:spcBef>
              <a:spcAft>
                <a:spcPts val="0"/>
              </a:spcAft>
              <a:buSzPts val="1200"/>
              <a:buChar char="⦿"/>
            </a:pPr>
            <a:r>
              <a:rPr lang="en" sz="1200" dirty="0"/>
              <a:t>πίνακες αναζήτησης που υλοποιούνται στη μνήμη RAM</a:t>
            </a:r>
            <a:endParaRPr sz="1200" dirty="0"/>
          </a:p>
          <a:p>
            <a:pPr marL="0" lvl="0" indent="0" algn="l" rtl="0">
              <a:lnSpc>
                <a:spcPct val="115000"/>
              </a:lnSpc>
              <a:spcBef>
                <a:spcPts val="1000"/>
              </a:spcBef>
              <a:spcAft>
                <a:spcPts val="0"/>
              </a:spcAft>
              <a:buNone/>
            </a:pPr>
            <a:endParaRPr sz="1500" dirty="0"/>
          </a:p>
          <a:p>
            <a:pPr marL="0" lvl="0" indent="0" algn="l" rtl="0">
              <a:lnSpc>
                <a:spcPct val="115000"/>
              </a:lnSpc>
              <a:spcBef>
                <a:spcPts val="1000"/>
              </a:spcBef>
              <a:spcAft>
                <a:spcPts val="0"/>
              </a:spcAft>
              <a:buNone/>
            </a:pPr>
            <a:endParaRPr sz="1200" dirty="0"/>
          </a:p>
          <a:p>
            <a:pPr marL="0" lvl="0" indent="0" algn="l" rtl="0">
              <a:lnSpc>
                <a:spcPct val="115000"/>
              </a:lnSpc>
              <a:spcBef>
                <a:spcPts val="1000"/>
              </a:spcBef>
              <a:spcAft>
                <a:spcPts val="0"/>
              </a:spcAft>
              <a:buNone/>
            </a:pPr>
            <a:endParaRPr sz="1200" dirty="0"/>
          </a:p>
          <a:p>
            <a:pPr marL="0" lvl="0" indent="0" algn="l" rtl="0">
              <a:lnSpc>
                <a:spcPct val="115000"/>
              </a:lnSpc>
              <a:spcBef>
                <a:spcPts val="1000"/>
              </a:spcBef>
              <a:spcAft>
                <a:spcPts val="0"/>
              </a:spcAft>
              <a:buNone/>
            </a:pPr>
            <a:r>
              <a:rPr lang="en" sz="1200" dirty="0"/>
              <a:t> </a:t>
            </a:r>
            <a:endParaRPr sz="1200" dirty="0"/>
          </a:p>
          <a:p>
            <a:pPr marL="0" lvl="0" indent="0" algn="l" rtl="0">
              <a:lnSpc>
                <a:spcPct val="115000"/>
              </a:lnSpc>
              <a:spcBef>
                <a:spcPts val="1000"/>
              </a:spcBef>
              <a:spcAft>
                <a:spcPts val="0"/>
              </a:spcAft>
              <a:buNone/>
            </a:pPr>
            <a:endParaRPr sz="1200" dirty="0"/>
          </a:p>
          <a:p>
            <a:pPr marL="0" lvl="0" indent="0" algn="l" rtl="0">
              <a:lnSpc>
                <a:spcPct val="115000"/>
              </a:lnSpc>
              <a:spcBef>
                <a:spcPts val="1000"/>
              </a:spcBef>
              <a:spcAft>
                <a:spcPts val="1000"/>
              </a:spcAft>
              <a:buClr>
                <a:schemeClr val="dk1"/>
              </a:buClr>
              <a:buSzPts val="1100"/>
              <a:buFont typeface="Arial"/>
              <a:buNone/>
            </a:pPr>
            <a:endParaRPr sz="1200" b="1" dirty="0"/>
          </a:p>
        </p:txBody>
      </p:sp>
      <p:sp>
        <p:nvSpPr>
          <p:cNvPr id="257" name="Google Shape;257;g1aed169474c_0_75"/>
          <p:cNvSpPr txBox="1">
            <a:spLocks noGrp="1"/>
          </p:cNvSpPr>
          <p:nvPr>
            <p:ph type="body" idx="1"/>
          </p:nvPr>
        </p:nvSpPr>
        <p:spPr>
          <a:xfrm>
            <a:off x="855300" y="1927025"/>
            <a:ext cx="3473100" cy="1467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a:t>Γιατι?</a:t>
            </a:r>
            <a:endParaRPr sz="1500" b="1"/>
          </a:p>
          <a:p>
            <a:pPr marL="0" lvl="0" indent="0" algn="l" rtl="0">
              <a:lnSpc>
                <a:spcPct val="115000"/>
              </a:lnSpc>
              <a:spcBef>
                <a:spcPts val="1000"/>
              </a:spcBef>
              <a:spcAft>
                <a:spcPts val="0"/>
              </a:spcAft>
              <a:buNone/>
            </a:pPr>
            <a:r>
              <a:rPr lang="en" sz="1200"/>
              <a:t>Η κωδικοποίηση 8b/10b είναι μια εναλλακτική λύση για την εξασφάλιση ισορροπίας ψηφιακών ροών εξασφαλίζοντας έναν ελάχιστο αριθμό μεταβάσεων ανά μονάδα χρόνου</a:t>
            </a:r>
            <a:endParaRPr sz="1200"/>
          </a:p>
          <a:p>
            <a:pPr marL="0" lvl="0" indent="0" algn="l" rtl="0">
              <a:lnSpc>
                <a:spcPct val="115000"/>
              </a:lnSpc>
              <a:spcBef>
                <a:spcPts val="100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58" name="Google Shape;258;g1aed169474c_0_7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aed169474c_0_96"/>
          <p:cNvSpPr txBox="1">
            <a:spLocks noGrp="1"/>
          </p:cNvSpPr>
          <p:nvPr>
            <p:ph type="title"/>
          </p:nvPr>
        </p:nvSpPr>
        <p:spPr>
          <a:xfrm>
            <a:off x="767750" y="245050"/>
            <a:ext cx="7884900" cy="10107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Αξιολόγηση κωδικοποιητή 8b/10b σε FPGA υλοποιήσεις </a:t>
            </a:r>
            <a:endParaRPr sz="3300"/>
          </a:p>
        </p:txBody>
      </p:sp>
      <p:sp>
        <p:nvSpPr>
          <p:cNvPr id="264" name="Google Shape;264;g1aed169474c_0_96"/>
          <p:cNvSpPr txBox="1">
            <a:spLocks noGrp="1"/>
          </p:cNvSpPr>
          <p:nvPr>
            <p:ph type="body" idx="1"/>
          </p:nvPr>
        </p:nvSpPr>
        <p:spPr>
          <a:xfrm>
            <a:off x="855300" y="1927025"/>
            <a:ext cx="3473100" cy="293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a:t>Αρχιτεκτονική κυκλώματος</a:t>
            </a:r>
            <a:endParaRPr sz="1500" b="1"/>
          </a:p>
          <a:p>
            <a:pPr marL="457200" lvl="0" indent="0" algn="l" rtl="0">
              <a:lnSpc>
                <a:spcPct val="115000"/>
              </a:lnSpc>
              <a:spcBef>
                <a:spcPts val="100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65" name="Google Shape;265;g1aed169474c_0_9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22</a:t>
            </a:fld>
            <a:endParaRPr/>
          </a:p>
        </p:txBody>
      </p:sp>
      <p:pic>
        <p:nvPicPr>
          <p:cNvPr id="266" name="Google Shape;266;g1aed169474c_0_96"/>
          <p:cNvPicPr preferRelativeResize="0"/>
          <p:nvPr/>
        </p:nvPicPr>
        <p:blipFill>
          <a:blip r:embed="rId3">
            <a:alphaModFix/>
          </a:blip>
          <a:stretch>
            <a:fillRect/>
          </a:stretch>
        </p:blipFill>
        <p:spPr>
          <a:xfrm>
            <a:off x="1462087" y="2307650"/>
            <a:ext cx="6219825" cy="2590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aed169474c_0_106"/>
          <p:cNvSpPr txBox="1">
            <a:spLocks noGrp="1"/>
          </p:cNvSpPr>
          <p:nvPr>
            <p:ph type="title"/>
          </p:nvPr>
        </p:nvSpPr>
        <p:spPr>
          <a:xfrm>
            <a:off x="767750" y="245050"/>
            <a:ext cx="7884900" cy="10107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Αξιολόγηση κωδικοποιητή 8b/10b σε FPGA υλοποιήσεις </a:t>
            </a:r>
            <a:endParaRPr sz="3300"/>
          </a:p>
        </p:txBody>
      </p:sp>
      <p:sp>
        <p:nvSpPr>
          <p:cNvPr id="272" name="Google Shape;272;g1aed169474c_0_106"/>
          <p:cNvSpPr txBox="1">
            <a:spLocks noGrp="1"/>
          </p:cNvSpPr>
          <p:nvPr>
            <p:ph type="body" idx="1"/>
          </p:nvPr>
        </p:nvSpPr>
        <p:spPr>
          <a:xfrm>
            <a:off x="886150" y="1749650"/>
            <a:ext cx="3473100" cy="293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a:t>Encoder 8b → 10b</a:t>
            </a:r>
            <a:endParaRPr sz="1500" b="1"/>
          </a:p>
          <a:p>
            <a:pPr marL="457200" lvl="0" indent="0" algn="l" rtl="0">
              <a:lnSpc>
                <a:spcPct val="115000"/>
              </a:lnSpc>
              <a:spcBef>
                <a:spcPts val="100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73" name="Google Shape;273;g1aed169474c_0_10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23</a:t>
            </a:fld>
            <a:endParaRPr/>
          </a:p>
        </p:txBody>
      </p:sp>
      <p:pic>
        <p:nvPicPr>
          <p:cNvPr id="274" name="Google Shape;274;g1aed169474c_0_106"/>
          <p:cNvPicPr preferRelativeResize="0"/>
          <p:nvPr/>
        </p:nvPicPr>
        <p:blipFill rotWithShape="1">
          <a:blip r:embed="rId3">
            <a:alphaModFix/>
          </a:blip>
          <a:srcRect l="6447" t="12770" r="4497"/>
          <a:stretch/>
        </p:blipFill>
        <p:spPr>
          <a:xfrm>
            <a:off x="1900000" y="2117025"/>
            <a:ext cx="5344000" cy="2484350"/>
          </a:xfrm>
          <a:prstGeom prst="rect">
            <a:avLst/>
          </a:prstGeom>
          <a:noFill/>
          <a:ln>
            <a:noFill/>
          </a:ln>
        </p:spPr>
      </p:pic>
      <p:cxnSp>
        <p:nvCxnSpPr>
          <p:cNvPr id="275" name="Google Shape;275;g1aed169474c_0_106"/>
          <p:cNvCxnSpPr/>
          <p:nvPr/>
        </p:nvCxnSpPr>
        <p:spPr>
          <a:xfrm>
            <a:off x="3991125" y="1901875"/>
            <a:ext cx="9300" cy="524700"/>
          </a:xfrm>
          <a:prstGeom prst="straightConnector1">
            <a:avLst/>
          </a:prstGeom>
          <a:noFill/>
          <a:ln w="28575" cap="flat" cmpd="sng">
            <a:solidFill>
              <a:srgbClr val="FF0000"/>
            </a:solidFill>
            <a:prstDash val="solid"/>
            <a:round/>
            <a:headEnd type="none" w="med" len="med"/>
            <a:tailEnd type="stealth" w="med" len="med"/>
          </a:ln>
        </p:spPr>
      </p:cxnSp>
      <p:sp>
        <p:nvSpPr>
          <p:cNvPr id="276" name="Google Shape;276;g1aed169474c_0_106"/>
          <p:cNvSpPr txBox="1"/>
          <p:nvPr/>
        </p:nvSpPr>
        <p:spPr>
          <a:xfrm>
            <a:off x="3721425" y="1564600"/>
            <a:ext cx="5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tillium Web"/>
                <a:ea typeface="Titillium Web"/>
                <a:cs typeface="Titillium Web"/>
                <a:sym typeface="Titillium Web"/>
              </a:rPr>
              <a:t>LSB</a:t>
            </a:r>
            <a:endParaRPr b="1">
              <a:latin typeface="Titillium Web"/>
              <a:ea typeface="Titillium Web"/>
              <a:cs typeface="Titillium Web"/>
              <a:sym typeface="Titillium Web"/>
            </a:endParaRPr>
          </a:p>
        </p:txBody>
      </p:sp>
      <p:cxnSp>
        <p:nvCxnSpPr>
          <p:cNvPr id="277" name="Google Shape;277;g1aed169474c_0_106"/>
          <p:cNvCxnSpPr/>
          <p:nvPr/>
        </p:nvCxnSpPr>
        <p:spPr>
          <a:xfrm rot="10800000" flipH="1">
            <a:off x="2108000" y="3044775"/>
            <a:ext cx="1864500" cy="28200"/>
          </a:xfrm>
          <a:prstGeom prst="straightConnector1">
            <a:avLst/>
          </a:prstGeom>
          <a:noFill/>
          <a:ln w="28575" cap="flat" cmpd="sng">
            <a:solidFill>
              <a:srgbClr val="FF0000"/>
            </a:solidFill>
            <a:prstDash val="solid"/>
            <a:round/>
            <a:headEnd type="none" w="med" len="med"/>
            <a:tailEnd type="stealth" w="med" len="med"/>
          </a:ln>
        </p:spPr>
      </p:cxnSp>
      <p:sp>
        <p:nvSpPr>
          <p:cNvPr id="278" name="Google Shape;278;g1aed169474c_0_106"/>
          <p:cNvSpPr txBox="1"/>
          <p:nvPr/>
        </p:nvSpPr>
        <p:spPr>
          <a:xfrm>
            <a:off x="1559300" y="2858775"/>
            <a:ext cx="5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tillium Web"/>
                <a:ea typeface="Titillium Web"/>
                <a:cs typeface="Titillium Web"/>
                <a:sym typeface="Titillium Web"/>
              </a:rPr>
              <a:t>MSB</a:t>
            </a:r>
            <a:endParaRPr b="1">
              <a:latin typeface="Titillium Web"/>
              <a:ea typeface="Titillium Web"/>
              <a:cs typeface="Titillium Web"/>
              <a:sym typeface="Titillium Web"/>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b0bf38b6eb_0_0"/>
          <p:cNvSpPr txBox="1">
            <a:spLocks noGrp="1"/>
          </p:cNvSpPr>
          <p:nvPr>
            <p:ph type="title"/>
          </p:nvPr>
        </p:nvSpPr>
        <p:spPr>
          <a:xfrm>
            <a:off x="767750" y="245050"/>
            <a:ext cx="7884900" cy="10107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Αξιολόγηση κωδικοποιητή 8b/10b σε FPGA υλοποιήσεις </a:t>
            </a:r>
            <a:endParaRPr sz="3300"/>
          </a:p>
        </p:txBody>
      </p:sp>
      <p:sp>
        <p:nvSpPr>
          <p:cNvPr id="284" name="Google Shape;284;g1b0bf38b6eb_0_0"/>
          <p:cNvSpPr txBox="1">
            <a:spLocks noGrp="1"/>
          </p:cNvSpPr>
          <p:nvPr>
            <p:ph type="body" idx="1"/>
          </p:nvPr>
        </p:nvSpPr>
        <p:spPr>
          <a:xfrm>
            <a:off x="1053625" y="1533300"/>
            <a:ext cx="3473100" cy="293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a:t>Decoder 8b → 10b με multiplexers</a:t>
            </a:r>
            <a:endParaRPr sz="1500" b="1"/>
          </a:p>
          <a:p>
            <a:pPr marL="457200" lvl="0" indent="0" algn="l" rtl="0">
              <a:lnSpc>
                <a:spcPct val="115000"/>
              </a:lnSpc>
              <a:spcBef>
                <a:spcPts val="100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85" name="Google Shape;285;g1b0bf38b6eb_0_0"/>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24</a:t>
            </a:fld>
            <a:endParaRPr/>
          </a:p>
        </p:txBody>
      </p:sp>
      <p:sp>
        <p:nvSpPr>
          <p:cNvPr id="286" name="Google Shape;286;g1b0bf38b6eb_0_0"/>
          <p:cNvSpPr txBox="1"/>
          <p:nvPr/>
        </p:nvSpPr>
        <p:spPr>
          <a:xfrm>
            <a:off x="3544950" y="1827000"/>
            <a:ext cx="5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tillium Web"/>
                <a:ea typeface="Titillium Web"/>
                <a:cs typeface="Titillium Web"/>
                <a:sym typeface="Titillium Web"/>
              </a:rPr>
              <a:t>LSB</a:t>
            </a:r>
            <a:endParaRPr b="1">
              <a:latin typeface="Titillium Web"/>
              <a:ea typeface="Titillium Web"/>
              <a:cs typeface="Titillium Web"/>
              <a:sym typeface="Titillium Web"/>
            </a:endParaRPr>
          </a:p>
        </p:txBody>
      </p:sp>
      <p:sp>
        <p:nvSpPr>
          <p:cNvPr id="287" name="Google Shape;287;g1b0bf38b6eb_0_0"/>
          <p:cNvSpPr txBox="1"/>
          <p:nvPr/>
        </p:nvSpPr>
        <p:spPr>
          <a:xfrm>
            <a:off x="1489150" y="3505650"/>
            <a:ext cx="5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tillium Web"/>
                <a:ea typeface="Titillium Web"/>
                <a:cs typeface="Titillium Web"/>
                <a:sym typeface="Titillium Web"/>
              </a:rPr>
              <a:t>MSB</a:t>
            </a:r>
            <a:endParaRPr b="1">
              <a:latin typeface="Titillium Web"/>
              <a:ea typeface="Titillium Web"/>
              <a:cs typeface="Titillium Web"/>
              <a:sym typeface="Titillium Web"/>
            </a:endParaRPr>
          </a:p>
        </p:txBody>
      </p:sp>
      <p:pic>
        <p:nvPicPr>
          <p:cNvPr id="288" name="Google Shape;288;g1b0bf38b6eb_0_0"/>
          <p:cNvPicPr preferRelativeResize="0"/>
          <p:nvPr/>
        </p:nvPicPr>
        <p:blipFill rotWithShape="1">
          <a:blip r:embed="rId3">
            <a:alphaModFix/>
          </a:blip>
          <a:srcRect l="5531" t="7718" r="2590" b="4176"/>
          <a:stretch/>
        </p:blipFill>
        <p:spPr>
          <a:xfrm>
            <a:off x="2349075" y="2380238"/>
            <a:ext cx="4445850" cy="1997225"/>
          </a:xfrm>
          <a:prstGeom prst="rect">
            <a:avLst/>
          </a:prstGeom>
          <a:noFill/>
          <a:ln>
            <a:noFill/>
          </a:ln>
        </p:spPr>
      </p:pic>
      <p:cxnSp>
        <p:nvCxnSpPr>
          <p:cNvPr id="289" name="Google Shape;289;g1b0bf38b6eb_0_0"/>
          <p:cNvCxnSpPr/>
          <p:nvPr/>
        </p:nvCxnSpPr>
        <p:spPr>
          <a:xfrm>
            <a:off x="2037850" y="3698850"/>
            <a:ext cx="1500600" cy="13800"/>
          </a:xfrm>
          <a:prstGeom prst="straightConnector1">
            <a:avLst/>
          </a:prstGeom>
          <a:noFill/>
          <a:ln w="28575" cap="flat" cmpd="sng">
            <a:solidFill>
              <a:srgbClr val="FF0000"/>
            </a:solidFill>
            <a:prstDash val="solid"/>
            <a:round/>
            <a:headEnd type="none" w="med" len="med"/>
            <a:tailEnd type="stealth" w="med" len="med"/>
          </a:ln>
        </p:spPr>
      </p:cxnSp>
      <p:cxnSp>
        <p:nvCxnSpPr>
          <p:cNvPr id="290" name="Google Shape;290;g1b0bf38b6eb_0_0"/>
          <p:cNvCxnSpPr>
            <a:stCxn id="286" idx="2"/>
          </p:cNvCxnSpPr>
          <p:nvPr/>
        </p:nvCxnSpPr>
        <p:spPr>
          <a:xfrm flipH="1">
            <a:off x="3803700" y="2227200"/>
            <a:ext cx="15600" cy="396900"/>
          </a:xfrm>
          <a:prstGeom prst="straightConnector1">
            <a:avLst/>
          </a:prstGeom>
          <a:noFill/>
          <a:ln w="28575" cap="flat" cmpd="sng">
            <a:solidFill>
              <a:srgbClr val="FF0000"/>
            </a:solidFill>
            <a:prstDash val="solid"/>
            <a:round/>
            <a:headEnd type="none" w="med" len="med"/>
            <a:tailEnd type="stealth"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b0bf38b6eb_0_16"/>
          <p:cNvSpPr txBox="1">
            <a:spLocks noGrp="1"/>
          </p:cNvSpPr>
          <p:nvPr>
            <p:ph type="title"/>
          </p:nvPr>
        </p:nvSpPr>
        <p:spPr>
          <a:xfrm>
            <a:off x="767750" y="245050"/>
            <a:ext cx="7884900" cy="10107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Αξιολόγηση κωδικοποιητή 8b/10b σε FPGA υλοποιήσεις </a:t>
            </a:r>
            <a:endParaRPr sz="3300"/>
          </a:p>
        </p:txBody>
      </p:sp>
      <p:sp>
        <p:nvSpPr>
          <p:cNvPr id="296" name="Google Shape;296;g1b0bf38b6eb_0_16"/>
          <p:cNvSpPr txBox="1">
            <a:spLocks noGrp="1"/>
          </p:cNvSpPr>
          <p:nvPr>
            <p:ph type="body" idx="1"/>
          </p:nvPr>
        </p:nvSpPr>
        <p:spPr>
          <a:xfrm>
            <a:off x="1053625" y="1533300"/>
            <a:ext cx="3473100" cy="293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a:t>Decoder 8b → 10b με lookup Table</a:t>
            </a:r>
            <a:endParaRPr sz="1500" b="1"/>
          </a:p>
          <a:p>
            <a:pPr marL="457200" lvl="0" indent="0" algn="l" rtl="0">
              <a:lnSpc>
                <a:spcPct val="115000"/>
              </a:lnSpc>
              <a:spcBef>
                <a:spcPts val="100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297" name="Google Shape;297;g1b0bf38b6eb_0_16"/>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25</a:t>
            </a:fld>
            <a:endParaRPr/>
          </a:p>
        </p:txBody>
      </p:sp>
      <p:sp>
        <p:nvSpPr>
          <p:cNvPr id="298" name="Google Shape;298;g1b0bf38b6eb_0_16"/>
          <p:cNvSpPr txBox="1"/>
          <p:nvPr/>
        </p:nvSpPr>
        <p:spPr>
          <a:xfrm>
            <a:off x="1185350" y="3845075"/>
            <a:ext cx="5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tillium Web"/>
                <a:ea typeface="Titillium Web"/>
                <a:cs typeface="Titillium Web"/>
                <a:sym typeface="Titillium Web"/>
              </a:rPr>
              <a:t>LSB</a:t>
            </a:r>
            <a:endParaRPr b="1">
              <a:latin typeface="Titillium Web"/>
              <a:ea typeface="Titillium Web"/>
              <a:cs typeface="Titillium Web"/>
              <a:sym typeface="Titillium Web"/>
            </a:endParaRPr>
          </a:p>
        </p:txBody>
      </p:sp>
      <p:sp>
        <p:nvSpPr>
          <p:cNvPr id="299" name="Google Shape;299;g1b0bf38b6eb_0_16"/>
          <p:cNvSpPr txBox="1"/>
          <p:nvPr/>
        </p:nvSpPr>
        <p:spPr>
          <a:xfrm>
            <a:off x="3492925" y="1882850"/>
            <a:ext cx="54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tillium Web"/>
                <a:ea typeface="Titillium Web"/>
                <a:cs typeface="Titillium Web"/>
                <a:sym typeface="Titillium Web"/>
              </a:rPr>
              <a:t>MSB</a:t>
            </a:r>
            <a:endParaRPr b="1">
              <a:latin typeface="Titillium Web"/>
              <a:ea typeface="Titillium Web"/>
              <a:cs typeface="Titillium Web"/>
              <a:sym typeface="Titillium Web"/>
            </a:endParaRPr>
          </a:p>
        </p:txBody>
      </p:sp>
      <p:pic>
        <p:nvPicPr>
          <p:cNvPr id="300" name="Google Shape;300;g1b0bf38b6eb_0_16"/>
          <p:cNvPicPr preferRelativeResize="0"/>
          <p:nvPr/>
        </p:nvPicPr>
        <p:blipFill rotWithShape="1">
          <a:blip r:embed="rId3">
            <a:alphaModFix/>
          </a:blip>
          <a:srcRect l="1714" t="3068" r="4070" b="1328"/>
          <a:stretch/>
        </p:blipFill>
        <p:spPr>
          <a:xfrm>
            <a:off x="1852200" y="2380300"/>
            <a:ext cx="5716026" cy="2267550"/>
          </a:xfrm>
          <a:prstGeom prst="rect">
            <a:avLst/>
          </a:prstGeom>
          <a:noFill/>
          <a:ln>
            <a:noFill/>
          </a:ln>
        </p:spPr>
      </p:pic>
      <p:cxnSp>
        <p:nvCxnSpPr>
          <p:cNvPr id="301" name="Google Shape;301;g1b0bf38b6eb_0_16"/>
          <p:cNvCxnSpPr/>
          <p:nvPr/>
        </p:nvCxnSpPr>
        <p:spPr>
          <a:xfrm>
            <a:off x="1683125" y="4038275"/>
            <a:ext cx="1500600" cy="13800"/>
          </a:xfrm>
          <a:prstGeom prst="straightConnector1">
            <a:avLst/>
          </a:prstGeom>
          <a:noFill/>
          <a:ln w="28575" cap="flat" cmpd="sng">
            <a:solidFill>
              <a:srgbClr val="FF0000"/>
            </a:solidFill>
            <a:prstDash val="solid"/>
            <a:round/>
            <a:headEnd type="none" w="med" len="med"/>
            <a:tailEnd type="stealth" w="med" len="med"/>
          </a:ln>
        </p:spPr>
      </p:cxnSp>
      <p:cxnSp>
        <p:nvCxnSpPr>
          <p:cNvPr id="302" name="Google Shape;302;g1b0bf38b6eb_0_16"/>
          <p:cNvCxnSpPr/>
          <p:nvPr/>
        </p:nvCxnSpPr>
        <p:spPr>
          <a:xfrm flipH="1">
            <a:off x="3759475" y="2224375"/>
            <a:ext cx="15600" cy="396900"/>
          </a:xfrm>
          <a:prstGeom prst="straightConnector1">
            <a:avLst/>
          </a:prstGeom>
          <a:noFill/>
          <a:ln w="28575" cap="flat" cmpd="sng">
            <a:solidFill>
              <a:srgbClr val="FF0000"/>
            </a:solidFill>
            <a:prstDash val="solid"/>
            <a:round/>
            <a:headEnd type="none" w="med" len="med"/>
            <a:tailEnd type="stealth"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b0bf38b6eb_0_44"/>
          <p:cNvSpPr txBox="1">
            <a:spLocks noGrp="1"/>
          </p:cNvSpPr>
          <p:nvPr>
            <p:ph type="title"/>
          </p:nvPr>
        </p:nvSpPr>
        <p:spPr>
          <a:xfrm>
            <a:off x="767750" y="245050"/>
            <a:ext cx="7884900" cy="1010700"/>
          </a:xfrm>
          <a:prstGeom prst="rect">
            <a:avLst/>
          </a:prstGeom>
          <a:noFill/>
          <a:ln>
            <a:noFill/>
          </a:ln>
          <a:effectLst>
            <a:outerShdw dist="9525" dir="16200000" algn="bl" rotWithShape="0">
              <a:schemeClr val="lt1">
                <a:alpha val="3490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Αξιολόγηση κωδικοποιητή 8b/10b σε FPGA υλοποιήσεις </a:t>
            </a:r>
            <a:endParaRPr sz="3300"/>
          </a:p>
        </p:txBody>
      </p:sp>
      <p:sp>
        <p:nvSpPr>
          <p:cNvPr id="308" name="Google Shape;308;g1b0bf38b6eb_0_44"/>
          <p:cNvSpPr txBox="1">
            <a:spLocks noGrp="1"/>
          </p:cNvSpPr>
          <p:nvPr>
            <p:ph type="body" idx="1"/>
          </p:nvPr>
        </p:nvSpPr>
        <p:spPr>
          <a:xfrm>
            <a:off x="1053625" y="1533300"/>
            <a:ext cx="3473100" cy="293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None/>
            </a:pPr>
            <a:r>
              <a:rPr lang="en" sz="1500" b="1"/>
              <a:t>Αποτελέσματα</a:t>
            </a:r>
            <a:endParaRPr sz="1500" b="1"/>
          </a:p>
          <a:p>
            <a:pPr marL="457200" lvl="0" indent="0" algn="l" rtl="0">
              <a:lnSpc>
                <a:spcPct val="115000"/>
              </a:lnSpc>
              <a:spcBef>
                <a:spcPts val="1000"/>
              </a:spcBef>
              <a:spcAft>
                <a:spcPts val="0"/>
              </a:spcAft>
              <a:buNone/>
            </a:pPr>
            <a:endParaRPr sz="1100"/>
          </a:p>
          <a:p>
            <a:pPr marL="0" lvl="0" indent="0" algn="l" rtl="0">
              <a:lnSpc>
                <a:spcPct val="115000"/>
              </a:lnSpc>
              <a:spcBef>
                <a:spcPts val="1000"/>
              </a:spcBef>
              <a:spcAft>
                <a:spcPts val="0"/>
              </a:spcAft>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309" name="Google Shape;309;g1b0bf38b6eb_0_4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
              <a:t>26</a:t>
            </a:fld>
            <a:endParaRPr/>
          </a:p>
        </p:txBody>
      </p:sp>
      <p:sp>
        <p:nvSpPr>
          <p:cNvPr id="310" name="Google Shape;310;g1b0bf38b6eb_0_44"/>
          <p:cNvSpPr txBox="1">
            <a:spLocks noGrp="1"/>
          </p:cNvSpPr>
          <p:nvPr>
            <p:ph type="body" idx="1"/>
          </p:nvPr>
        </p:nvSpPr>
        <p:spPr>
          <a:xfrm>
            <a:off x="1467600" y="2104550"/>
            <a:ext cx="3473100" cy="177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500" b="1"/>
              <a:t>Κατανάλωση ενέργειας:</a:t>
            </a:r>
            <a:endParaRPr sz="1500" b="1"/>
          </a:p>
          <a:p>
            <a:pPr marL="457200" lvl="0" indent="-323850" algn="l" rtl="0">
              <a:lnSpc>
                <a:spcPct val="115000"/>
              </a:lnSpc>
              <a:spcBef>
                <a:spcPts val="1000"/>
              </a:spcBef>
              <a:spcAft>
                <a:spcPts val="0"/>
              </a:spcAft>
              <a:buSzPts val="1500"/>
              <a:buChar char="⦿"/>
            </a:pPr>
            <a:r>
              <a:rPr lang="en" sz="1500"/>
              <a:t>Decoder: 177mW</a:t>
            </a:r>
            <a:endParaRPr sz="1500"/>
          </a:p>
          <a:p>
            <a:pPr marL="457200" lvl="0" indent="-323850" algn="l" rtl="0">
              <a:lnSpc>
                <a:spcPct val="115000"/>
              </a:lnSpc>
              <a:spcBef>
                <a:spcPts val="0"/>
              </a:spcBef>
              <a:spcAft>
                <a:spcPts val="0"/>
              </a:spcAft>
              <a:buSzPts val="1500"/>
              <a:buChar char="⦿"/>
            </a:pPr>
            <a:r>
              <a:rPr lang="en" sz="1500"/>
              <a:t>Memory: 186 mW</a:t>
            </a:r>
            <a:endParaRPr sz="1500"/>
          </a:p>
        </p:txBody>
      </p:sp>
      <p:sp>
        <p:nvSpPr>
          <p:cNvPr id="311" name="Google Shape;311;g1b0bf38b6eb_0_44"/>
          <p:cNvSpPr txBox="1">
            <a:spLocks noGrp="1"/>
          </p:cNvSpPr>
          <p:nvPr>
            <p:ph type="body" idx="1"/>
          </p:nvPr>
        </p:nvSpPr>
        <p:spPr>
          <a:xfrm>
            <a:off x="4797175" y="2121950"/>
            <a:ext cx="3473100" cy="177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500" b="1"/>
              <a:t>Ταχύτητα κυκλώματος:</a:t>
            </a:r>
            <a:endParaRPr sz="1500" b="1"/>
          </a:p>
          <a:p>
            <a:pPr marL="457200" lvl="0" indent="-323850" algn="l" rtl="0">
              <a:lnSpc>
                <a:spcPct val="115000"/>
              </a:lnSpc>
              <a:spcBef>
                <a:spcPts val="1000"/>
              </a:spcBef>
              <a:spcAft>
                <a:spcPts val="0"/>
              </a:spcAft>
              <a:buSzPts val="1500"/>
              <a:buChar char="⦿"/>
            </a:pPr>
            <a:r>
              <a:rPr lang="en" sz="1500"/>
              <a:t>Decoder: 3.275 ns</a:t>
            </a:r>
            <a:endParaRPr sz="1500"/>
          </a:p>
          <a:p>
            <a:pPr marL="457200" lvl="0" indent="-323850" algn="l" rtl="0">
              <a:lnSpc>
                <a:spcPct val="115000"/>
              </a:lnSpc>
              <a:spcBef>
                <a:spcPts val="0"/>
              </a:spcBef>
              <a:spcAft>
                <a:spcPts val="0"/>
              </a:spcAft>
              <a:buSzPts val="1500"/>
              <a:buChar char="⦿"/>
            </a:pPr>
            <a:r>
              <a:rPr lang="en" sz="1500"/>
              <a:t>Memory: 1.368 ns</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1b0bf38b6eb_0_68"/>
          <p:cNvSpPr txBox="1">
            <a:spLocks noGrp="1"/>
          </p:cNvSpPr>
          <p:nvPr>
            <p:ph type="title"/>
          </p:nvPr>
        </p:nvSpPr>
        <p:spPr>
          <a:xfrm>
            <a:off x="760425" y="245050"/>
            <a:ext cx="7884900" cy="10107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sz="3300"/>
              <a:t>Βιβλιογραφία </a:t>
            </a:r>
            <a:endParaRPr sz="3300"/>
          </a:p>
        </p:txBody>
      </p:sp>
      <p:sp>
        <p:nvSpPr>
          <p:cNvPr id="317" name="Google Shape;317;g1b0bf38b6eb_0_6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27</a:t>
            </a:fld>
            <a:endParaRPr/>
          </a:p>
        </p:txBody>
      </p:sp>
      <p:sp>
        <p:nvSpPr>
          <p:cNvPr id="318" name="Google Shape;318;g1b0bf38b6eb_0_68"/>
          <p:cNvSpPr txBox="1">
            <a:spLocks noGrp="1"/>
          </p:cNvSpPr>
          <p:nvPr>
            <p:ph type="body" idx="1"/>
          </p:nvPr>
        </p:nvSpPr>
        <p:spPr>
          <a:xfrm>
            <a:off x="434750" y="1802075"/>
            <a:ext cx="7202400" cy="32682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0"/>
              </a:spcBef>
              <a:spcAft>
                <a:spcPts val="0"/>
              </a:spcAft>
              <a:buNone/>
            </a:pPr>
            <a:r>
              <a:rPr lang="en" sz="1300" b="1" dirty="0"/>
              <a:t>[1]</a:t>
            </a:r>
            <a:r>
              <a:rPr lang="en" sz="1300" dirty="0"/>
              <a:t> </a:t>
            </a:r>
            <a:r>
              <a:rPr lang="en" sz="1300" dirty="0">
                <a:solidFill>
                  <a:srgbClr val="333333"/>
                </a:solidFill>
                <a:highlight>
                  <a:srgbClr val="FFFFFF"/>
                </a:highlight>
              </a:rPr>
              <a:t>R. Seetharaman, A. Menaka and K. Anandan, "Analysis of Serializer for High Speed Transmission," </a:t>
            </a:r>
            <a:r>
              <a:rPr lang="en" sz="1300" i="1" dirty="0">
                <a:solidFill>
                  <a:srgbClr val="333333"/>
                </a:solidFill>
                <a:highlight>
                  <a:srgbClr val="FFFFFF"/>
                </a:highlight>
              </a:rPr>
              <a:t>2022 IEEE International Conference on Nanoelectronics, Nanophotonics, Nanomaterials, Nanobioscience &amp; Nanotechnology (5NANO)</a:t>
            </a:r>
            <a:r>
              <a:rPr lang="en" sz="1300" dirty="0">
                <a:solidFill>
                  <a:srgbClr val="333333"/>
                </a:solidFill>
                <a:highlight>
                  <a:srgbClr val="FFFFFF"/>
                </a:highlight>
              </a:rPr>
              <a:t>, 2022, pp. 1-4, doi: 10.1109/5NANO53044.2022.9828996.</a:t>
            </a:r>
            <a:endParaRPr sz="1300" dirty="0"/>
          </a:p>
          <a:p>
            <a:pPr marL="457200" lvl="0" indent="0" algn="l" rtl="0">
              <a:lnSpc>
                <a:spcPct val="115000"/>
              </a:lnSpc>
              <a:spcBef>
                <a:spcPts val="0"/>
              </a:spcBef>
              <a:spcAft>
                <a:spcPts val="0"/>
              </a:spcAft>
              <a:buNone/>
            </a:pPr>
            <a:r>
              <a:rPr lang="en" sz="1300" b="1" dirty="0"/>
              <a:t>[2]</a:t>
            </a:r>
            <a:r>
              <a:rPr lang="en" sz="1300" dirty="0"/>
              <a:t> </a:t>
            </a:r>
            <a:r>
              <a:rPr lang="en" sz="1300" dirty="0">
                <a:solidFill>
                  <a:srgbClr val="333333"/>
                </a:solidFill>
                <a:highlight>
                  <a:srgbClr val="FFFFFF"/>
                </a:highlight>
              </a:rPr>
              <a:t>R. Thukral, M. Goswami, S. Jagtap, S. Goyal and S. Gupta, "A Multi-Octave Frequency Range SerDes with a DLL Free Receiver," </a:t>
            </a:r>
            <a:r>
              <a:rPr lang="en" sz="1300" i="1" dirty="0">
                <a:solidFill>
                  <a:srgbClr val="333333"/>
                </a:solidFill>
                <a:highlight>
                  <a:srgbClr val="FFFFFF"/>
                </a:highlight>
              </a:rPr>
              <a:t>2021 25th International Symposium on VLSI Design and Test (VDAT)</a:t>
            </a:r>
            <a:r>
              <a:rPr lang="en" sz="1300" dirty="0">
                <a:solidFill>
                  <a:srgbClr val="333333"/>
                </a:solidFill>
                <a:highlight>
                  <a:srgbClr val="FFFFFF"/>
                </a:highlight>
              </a:rPr>
              <a:t>, 2021, pp. 1-6, doi: 10.1109/VDAT53777.2021.9600917.</a:t>
            </a:r>
            <a:endParaRPr sz="1300" dirty="0"/>
          </a:p>
          <a:p>
            <a:pPr marL="457200" lvl="0" indent="0" algn="l" rtl="0">
              <a:lnSpc>
                <a:spcPct val="115000"/>
              </a:lnSpc>
              <a:spcBef>
                <a:spcPts val="0"/>
              </a:spcBef>
              <a:spcAft>
                <a:spcPts val="0"/>
              </a:spcAft>
              <a:buNone/>
            </a:pPr>
            <a:r>
              <a:rPr lang="en" sz="1300" b="1" dirty="0"/>
              <a:t>[3]</a:t>
            </a:r>
            <a:r>
              <a:rPr lang="en" sz="1300" dirty="0"/>
              <a:t>  </a:t>
            </a:r>
            <a:r>
              <a:rPr lang="en" sz="1300" dirty="0">
                <a:solidFill>
                  <a:srgbClr val="333333"/>
                </a:solidFill>
                <a:highlight>
                  <a:srgbClr val="FFFFFF"/>
                </a:highlight>
              </a:rPr>
              <a:t>E. Maragkoudaki, W. Toms and V. F. Pavlidis, "Energy-Efficient Encoding for High-Speed Serial Interfaces," in </a:t>
            </a:r>
            <a:r>
              <a:rPr lang="en" sz="1300" i="1" dirty="0">
                <a:solidFill>
                  <a:srgbClr val="333333"/>
                </a:solidFill>
                <a:highlight>
                  <a:srgbClr val="FFFFFF"/>
                </a:highlight>
              </a:rPr>
              <a:t>IEEE Transactions on Very Large Scale Integration (VLSI) Systems</a:t>
            </a:r>
            <a:r>
              <a:rPr lang="en" sz="1300" dirty="0">
                <a:solidFill>
                  <a:srgbClr val="333333"/>
                </a:solidFill>
                <a:highlight>
                  <a:srgbClr val="FFFFFF"/>
                </a:highlight>
              </a:rPr>
              <a:t>, vol. 30, no. 10, pp. 1484-1496, Oct. 2022, doi: 10.1109/TVLSI.2022.3194256.</a:t>
            </a:r>
            <a:endParaRPr sz="1300" dirty="0"/>
          </a:p>
          <a:p>
            <a:pPr marL="457200" lvl="0" indent="0" algn="l" rtl="0">
              <a:lnSpc>
                <a:spcPct val="115000"/>
              </a:lnSpc>
              <a:spcBef>
                <a:spcPts val="0"/>
              </a:spcBef>
              <a:spcAft>
                <a:spcPts val="0"/>
              </a:spcAft>
              <a:buNone/>
            </a:pPr>
            <a:r>
              <a:rPr lang="en" sz="1300" b="1" dirty="0"/>
              <a:t>[4]</a:t>
            </a:r>
            <a:r>
              <a:rPr lang="en" sz="1300" dirty="0"/>
              <a:t> </a:t>
            </a:r>
            <a:r>
              <a:rPr lang="en" sz="1300" dirty="0">
                <a:solidFill>
                  <a:srgbClr val="333333"/>
                </a:solidFill>
                <a:highlight>
                  <a:srgbClr val="FFFFFF"/>
                </a:highlight>
              </a:rPr>
              <a:t> A. Quesada-Martínez, J. Aparicio-Morales, J. Campos-Araya, A. Chacón-Rodríguez, R. Garcia-Ramirez and R. Rimolo-Donadio, "Evaluation of 8b/10b FPGA Encoder Implementations for SerDes Links," </a:t>
            </a:r>
            <a:r>
              <a:rPr lang="en" sz="1300" i="1" dirty="0">
                <a:solidFill>
                  <a:srgbClr val="333333"/>
                </a:solidFill>
                <a:highlight>
                  <a:srgbClr val="FFFFFF"/>
                </a:highlight>
              </a:rPr>
              <a:t>2020 IEEE 11th Latin American Symposium on Circuits &amp; Systems (LASCAS)</a:t>
            </a:r>
            <a:r>
              <a:rPr lang="en" sz="1300" dirty="0">
                <a:solidFill>
                  <a:srgbClr val="333333"/>
                </a:solidFill>
                <a:highlight>
                  <a:srgbClr val="FFFFFF"/>
                </a:highlight>
              </a:rPr>
              <a:t>, 2020, pp. 1-4, doi: 10.1109/LASCAS45839.2020.9069001.</a:t>
            </a:r>
            <a:endParaRPr sz="1300" dirty="0">
              <a:solidFill>
                <a:srgbClr val="333333"/>
              </a:solidFill>
              <a:highlight>
                <a:srgbClr val="FFFFFF"/>
              </a:highlight>
            </a:endParaRPr>
          </a:p>
          <a:p>
            <a:pPr marL="457200" lvl="0" indent="0" algn="l" rtl="0">
              <a:lnSpc>
                <a:spcPct val="115000"/>
              </a:lnSpc>
              <a:spcBef>
                <a:spcPts val="0"/>
              </a:spcBef>
              <a:spcAft>
                <a:spcPts val="0"/>
              </a:spcAft>
              <a:buNone/>
            </a:pPr>
            <a:endParaRPr sz="1300" dirty="0">
              <a:solidFill>
                <a:srgbClr val="333333"/>
              </a:solidFill>
              <a:highlight>
                <a:srgbClr val="FFFFFF"/>
              </a:highlight>
            </a:endParaRPr>
          </a:p>
          <a:p>
            <a:pPr marL="457200" lvl="0" indent="-228600" algn="l" rtl="0">
              <a:lnSpc>
                <a:spcPct val="115000"/>
              </a:lnSpc>
              <a:spcBef>
                <a:spcPts val="0"/>
              </a:spcBef>
              <a:spcAft>
                <a:spcPts val="0"/>
              </a:spcAft>
              <a:buSzPts val="2000"/>
              <a:buNone/>
            </a:pPr>
            <a:endParaRPr sz="1300" dirty="0"/>
          </a:p>
        </p:txBody>
      </p:sp>
      <p:sp>
        <p:nvSpPr>
          <p:cNvPr id="319" name="Google Shape;319;g1b0bf38b6eb_0_68"/>
          <p:cNvSpPr txBox="1"/>
          <p:nvPr/>
        </p:nvSpPr>
        <p:spPr>
          <a:xfrm>
            <a:off x="1975997" y="990308"/>
            <a:ext cx="5661153" cy="53088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2500" b="1" dirty="0">
                <a:solidFill>
                  <a:srgbClr val="333333"/>
                </a:solidFill>
                <a:latin typeface="Titillium Web"/>
                <a:ea typeface="Titillium Web"/>
                <a:cs typeface="Titillium Web"/>
                <a:sym typeface="Titillium Web"/>
              </a:rPr>
              <a:t>Ευχαριστούμε για την προσοχή σας!</a:t>
            </a:r>
            <a:endParaRPr sz="2500" dirty="0">
              <a:solidFill>
                <a:srgbClr val="333333"/>
              </a:solidFill>
              <a:latin typeface="Titillium Web SemiBold"/>
              <a:ea typeface="Titillium Web SemiBold"/>
              <a:cs typeface="Titillium Web SemiBold"/>
              <a:sym typeface="Titillium Web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ab6143b843_0_5"/>
          <p:cNvSpPr txBox="1">
            <a:spLocks noGrp="1"/>
          </p:cNvSpPr>
          <p:nvPr>
            <p:ph type="ctrTitle"/>
          </p:nvPr>
        </p:nvSpPr>
        <p:spPr>
          <a:xfrm>
            <a:off x="888431" y="2358887"/>
            <a:ext cx="8052900" cy="1982018"/>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lvl="0" indent="0" algn="l" rtl="0">
              <a:spcBef>
                <a:spcPts val="0"/>
              </a:spcBef>
              <a:spcAft>
                <a:spcPts val="0"/>
              </a:spcAft>
              <a:buNone/>
            </a:pPr>
            <a:r>
              <a:rPr lang="en" dirty="0"/>
              <a:t>Ανάλυση σειροποιητή για μετάδοση υψηλής ταχύτητας</a:t>
            </a:r>
            <a:endParaRPr dirty="0"/>
          </a:p>
        </p:txBody>
      </p:sp>
      <p:sp>
        <p:nvSpPr>
          <p:cNvPr id="112" name="Google Shape;112;g1ab6143b843_0_5"/>
          <p:cNvSpPr txBox="1"/>
          <p:nvPr/>
        </p:nvSpPr>
        <p:spPr>
          <a:xfrm>
            <a:off x="739328" y="543375"/>
            <a:ext cx="967200" cy="16305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3000"/>
              <a:buFont typeface="Arial"/>
              <a:buNone/>
            </a:pPr>
            <a:r>
              <a:rPr lang="en" sz="13000" b="1" i="0" u="none" strike="noStrike" cap="none" dirty="0">
                <a:solidFill>
                  <a:schemeClr val="accent4"/>
                </a:solidFill>
                <a:latin typeface="Titillium Web"/>
                <a:ea typeface="Titillium Web"/>
                <a:cs typeface="Titillium Web"/>
                <a:sym typeface="Titillium Web"/>
              </a:rPr>
              <a:t>1</a:t>
            </a:r>
            <a:endParaRPr sz="13000" b="1" i="0" u="none" strike="noStrike" cap="none" dirty="0">
              <a:solidFill>
                <a:schemeClr val="accent4"/>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b0bf38b6eb_0_165"/>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Τι είναι Serializer / Deserializer</a:t>
            </a:r>
            <a:endParaRPr/>
          </a:p>
        </p:txBody>
      </p:sp>
      <p:sp>
        <p:nvSpPr>
          <p:cNvPr id="118" name="Google Shape;118;g1b0bf38b6eb_0_165"/>
          <p:cNvSpPr txBox="1">
            <a:spLocks noGrp="1"/>
          </p:cNvSpPr>
          <p:nvPr>
            <p:ph type="body" idx="1"/>
          </p:nvPr>
        </p:nvSpPr>
        <p:spPr>
          <a:xfrm>
            <a:off x="855300" y="1927025"/>
            <a:ext cx="2726100" cy="29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t>Serialization</a:t>
            </a:r>
            <a:endParaRPr sz="1200"/>
          </a:p>
          <a:p>
            <a:pPr marL="0" lvl="0" indent="0" algn="l" rtl="0">
              <a:lnSpc>
                <a:spcPct val="115000"/>
              </a:lnSpc>
              <a:spcBef>
                <a:spcPts val="1000"/>
              </a:spcBef>
              <a:spcAft>
                <a:spcPts val="0"/>
              </a:spcAft>
              <a:buSzPts val="2000"/>
              <a:buNone/>
            </a:pPr>
            <a:endParaRPr sz="1200"/>
          </a:p>
          <a:p>
            <a:pPr marL="0" lvl="0" indent="0" algn="l" rtl="0">
              <a:lnSpc>
                <a:spcPct val="115000"/>
              </a:lnSpc>
              <a:spcBef>
                <a:spcPts val="1000"/>
              </a:spcBef>
              <a:spcAft>
                <a:spcPts val="1000"/>
              </a:spcAft>
              <a:buClr>
                <a:schemeClr val="dk1"/>
              </a:buClr>
              <a:buSzPts val="1100"/>
              <a:buFont typeface="Arial"/>
              <a:buNone/>
            </a:pPr>
            <a:endParaRPr sz="1200"/>
          </a:p>
        </p:txBody>
      </p:sp>
      <p:sp>
        <p:nvSpPr>
          <p:cNvPr id="119" name="Google Shape;119;g1b0bf38b6eb_0_16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4</a:t>
            </a:fld>
            <a:endParaRPr/>
          </a:p>
        </p:txBody>
      </p:sp>
      <p:sp>
        <p:nvSpPr>
          <p:cNvPr id="120" name="Google Shape;120;g1b0bf38b6eb_0_165"/>
          <p:cNvSpPr txBox="1"/>
          <p:nvPr/>
        </p:nvSpPr>
        <p:spPr>
          <a:xfrm>
            <a:off x="1715550" y="2624776"/>
            <a:ext cx="1866000" cy="2769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dk2"/>
                </a:solidFill>
                <a:latin typeface="Arial"/>
                <a:ea typeface="Arial"/>
                <a:cs typeface="Arial"/>
                <a:sym typeface="Arial"/>
              </a:rPr>
              <a:t>Παράλληλες γραμμές </a:t>
            </a:r>
            <a:r>
              <a:rPr lang="en" sz="1200" b="0" i="0" u="none" strike="noStrike" cap="none">
                <a:solidFill>
                  <a:schemeClr val="dk2"/>
                </a:solidFill>
                <a:latin typeface="Titillium Web"/>
                <a:ea typeface="Titillium Web"/>
                <a:cs typeface="Titillium Web"/>
                <a:sym typeface="Titillium Web"/>
              </a:rPr>
              <a:t>bit </a:t>
            </a:r>
            <a:endParaRPr/>
          </a:p>
        </p:txBody>
      </p:sp>
      <p:sp>
        <p:nvSpPr>
          <p:cNvPr id="121" name="Google Shape;121;g1b0bf38b6eb_0_165"/>
          <p:cNvSpPr txBox="1"/>
          <p:nvPr/>
        </p:nvSpPr>
        <p:spPr>
          <a:xfrm>
            <a:off x="1715550" y="3322527"/>
            <a:ext cx="1866000" cy="2769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dk2"/>
                </a:solidFill>
                <a:latin typeface="Arial"/>
                <a:ea typeface="Arial"/>
                <a:cs typeface="Arial"/>
                <a:sym typeface="Arial"/>
              </a:rPr>
              <a:t>Μια γραμμή </a:t>
            </a:r>
            <a:r>
              <a:rPr lang="en" sz="1200" b="0" i="0" u="none" strike="noStrike" cap="none">
                <a:solidFill>
                  <a:schemeClr val="dk2"/>
                </a:solidFill>
                <a:latin typeface="Titillium Web"/>
                <a:ea typeface="Titillium Web"/>
                <a:cs typeface="Titillium Web"/>
                <a:sym typeface="Titillium Web"/>
              </a:rPr>
              <a:t>bits </a:t>
            </a:r>
            <a:endParaRPr/>
          </a:p>
        </p:txBody>
      </p:sp>
      <p:cxnSp>
        <p:nvCxnSpPr>
          <p:cNvPr id="122" name="Google Shape;122;g1b0bf38b6eb_0_165"/>
          <p:cNvCxnSpPr>
            <a:stCxn id="120" idx="2"/>
            <a:endCxn id="121" idx="0"/>
          </p:cNvCxnSpPr>
          <p:nvPr/>
        </p:nvCxnSpPr>
        <p:spPr>
          <a:xfrm>
            <a:off x="2648550" y="2901676"/>
            <a:ext cx="0" cy="420900"/>
          </a:xfrm>
          <a:prstGeom prst="straightConnector1">
            <a:avLst/>
          </a:prstGeom>
          <a:noFill/>
          <a:ln w="9525" cap="flat" cmpd="sng">
            <a:solidFill>
              <a:srgbClr val="006D84"/>
            </a:solidFill>
            <a:prstDash val="solid"/>
            <a:round/>
            <a:headEnd type="none" w="sm" len="sm"/>
            <a:tailEnd type="triangle" w="med" len="med"/>
          </a:ln>
        </p:spPr>
      </p:cxnSp>
      <p:sp>
        <p:nvSpPr>
          <p:cNvPr id="123" name="Google Shape;123;g1b0bf38b6eb_0_165"/>
          <p:cNvSpPr txBox="1"/>
          <p:nvPr/>
        </p:nvSpPr>
        <p:spPr>
          <a:xfrm>
            <a:off x="4572000" y="1928113"/>
            <a:ext cx="2726100" cy="2958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200" b="1" i="0" u="none" strike="noStrike" cap="none">
                <a:solidFill>
                  <a:schemeClr val="dk2"/>
                </a:solidFill>
                <a:latin typeface="Titillium Web"/>
                <a:ea typeface="Titillium Web"/>
                <a:cs typeface="Titillium Web"/>
                <a:sym typeface="Titillium Web"/>
              </a:rPr>
              <a:t>Deserialization</a:t>
            </a:r>
            <a:endParaRPr sz="1200" b="0" i="0" u="none" strike="noStrike" cap="none">
              <a:solidFill>
                <a:schemeClr val="dk2"/>
              </a:solidFill>
              <a:latin typeface="Titillium Web"/>
              <a:ea typeface="Titillium Web"/>
              <a:cs typeface="Titillium Web"/>
              <a:sym typeface="Titillium Web"/>
            </a:endParaRPr>
          </a:p>
          <a:p>
            <a:pPr marL="0" marR="0" lvl="0" indent="0" algn="l" rtl="0">
              <a:lnSpc>
                <a:spcPct val="115000"/>
              </a:lnSpc>
              <a:spcBef>
                <a:spcPts val="1000"/>
              </a:spcBef>
              <a:spcAft>
                <a:spcPts val="0"/>
              </a:spcAft>
              <a:buClr>
                <a:schemeClr val="accent3"/>
              </a:buClr>
              <a:buSzPts val="2000"/>
              <a:buFont typeface="Titillium Web"/>
              <a:buNone/>
            </a:pPr>
            <a:endParaRPr sz="1200" b="0" i="0" u="none" strike="noStrike" cap="none">
              <a:solidFill>
                <a:schemeClr val="dk2"/>
              </a:solidFill>
              <a:latin typeface="Titillium Web"/>
              <a:ea typeface="Titillium Web"/>
              <a:cs typeface="Titillium Web"/>
              <a:sym typeface="Titillium Web"/>
            </a:endParaRPr>
          </a:p>
          <a:p>
            <a:pPr marL="0" marR="0" lvl="0" indent="0" algn="l" rtl="0">
              <a:lnSpc>
                <a:spcPct val="115000"/>
              </a:lnSpc>
              <a:spcBef>
                <a:spcPts val="1000"/>
              </a:spcBef>
              <a:spcAft>
                <a:spcPts val="1000"/>
              </a:spcAft>
              <a:buClr>
                <a:schemeClr val="dk1"/>
              </a:buClr>
              <a:buSzPts val="1100"/>
              <a:buFont typeface="Arial"/>
              <a:buNone/>
            </a:pPr>
            <a:endParaRPr sz="1200" b="0" i="0" u="none" strike="noStrike" cap="none">
              <a:solidFill>
                <a:schemeClr val="dk2"/>
              </a:solidFill>
              <a:latin typeface="Titillium Web"/>
              <a:ea typeface="Titillium Web"/>
              <a:cs typeface="Titillium Web"/>
              <a:sym typeface="Titillium Web"/>
            </a:endParaRPr>
          </a:p>
        </p:txBody>
      </p:sp>
      <p:sp>
        <p:nvSpPr>
          <p:cNvPr id="124" name="Google Shape;124;g1b0bf38b6eb_0_165"/>
          <p:cNvSpPr txBox="1"/>
          <p:nvPr/>
        </p:nvSpPr>
        <p:spPr>
          <a:xfrm>
            <a:off x="5432250" y="3322527"/>
            <a:ext cx="1866000" cy="2769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dk2"/>
                </a:solidFill>
                <a:latin typeface="Arial"/>
                <a:ea typeface="Arial"/>
                <a:cs typeface="Arial"/>
                <a:sym typeface="Arial"/>
              </a:rPr>
              <a:t>Παράλληλες γραμμές </a:t>
            </a:r>
            <a:r>
              <a:rPr lang="en" sz="1200" b="0" i="0" u="none" strike="noStrike" cap="none">
                <a:solidFill>
                  <a:schemeClr val="dk2"/>
                </a:solidFill>
                <a:latin typeface="Titillium Web"/>
                <a:ea typeface="Titillium Web"/>
                <a:cs typeface="Titillium Web"/>
                <a:sym typeface="Titillium Web"/>
              </a:rPr>
              <a:t>bit </a:t>
            </a:r>
            <a:endParaRPr/>
          </a:p>
        </p:txBody>
      </p:sp>
      <p:sp>
        <p:nvSpPr>
          <p:cNvPr id="125" name="Google Shape;125;g1b0bf38b6eb_0_165"/>
          <p:cNvSpPr txBox="1"/>
          <p:nvPr/>
        </p:nvSpPr>
        <p:spPr>
          <a:xfrm>
            <a:off x="5432250" y="2612826"/>
            <a:ext cx="1866000" cy="2769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200"/>
              <a:buFont typeface="Arial"/>
              <a:buNone/>
            </a:pPr>
            <a:r>
              <a:rPr lang="en" sz="1200" b="0" i="0" u="none" strike="noStrike" cap="none">
                <a:solidFill>
                  <a:schemeClr val="dk2"/>
                </a:solidFill>
                <a:latin typeface="Arial"/>
                <a:ea typeface="Arial"/>
                <a:cs typeface="Arial"/>
                <a:sym typeface="Arial"/>
              </a:rPr>
              <a:t>Μια γραμμή </a:t>
            </a:r>
            <a:r>
              <a:rPr lang="en" sz="1200" b="0" i="0" u="none" strike="noStrike" cap="none">
                <a:solidFill>
                  <a:schemeClr val="dk2"/>
                </a:solidFill>
                <a:latin typeface="Titillium Web"/>
                <a:ea typeface="Titillium Web"/>
                <a:cs typeface="Titillium Web"/>
                <a:sym typeface="Titillium Web"/>
              </a:rPr>
              <a:t>bits </a:t>
            </a:r>
            <a:endParaRPr/>
          </a:p>
        </p:txBody>
      </p:sp>
      <p:cxnSp>
        <p:nvCxnSpPr>
          <p:cNvPr id="126" name="Google Shape;126;g1b0bf38b6eb_0_165"/>
          <p:cNvCxnSpPr>
            <a:stCxn id="125" idx="2"/>
            <a:endCxn id="124" idx="0"/>
          </p:cNvCxnSpPr>
          <p:nvPr/>
        </p:nvCxnSpPr>
        <p:spPr>
          <a:xfrm>
            <a:off x="6365250" y="2889726"/>
            <a:ext cx="0" cy="432900"/>
          </a:xfrm>
          <a:prstGeom prst="straightConnector1">
            <a:avLst/>
          </a:prstGeom>
          <a:noFill/>
          <a:ln w="9525" cap="flat" cmpd="sng">
            <a:solidFill>
              <a:srgbClr val="006D84"/>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b0bf38b6eb_0_178"/>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Serializer</a:t>
            </a:r>
            <a:endParaRPr/>
          </a:p>
        </p:txBody>
      </p:sp>
      <p:sp>
        <p:nvSpPr>
          <p:cNvPr id="132" name="Google Shape;132;g1b0bf38b6eb_0_17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5</a:t>
            </a:fld>
            <a:endParaRPr/>
          </a:p>
        </p:txBody>
      </p:sp>
      <p:pic>
        <p:nvPicPr>
          <p:cNvPr id="133" name="Google Shape;133;g1b0bf38b6eb_0_178"/>
          <p:cNvPicPr preferRelativeResize="0"/>
          <p:nvPr/>
        </p:nvPicPr>
        <p:blipFill rotWithShape="1">
          <a:blip r:embed="rId3">
            <a:alphaModFix/>
          </a:blip>
          <a:srcRect/>
          <a:stretch/>
        </p:blipFill>
        <p:spPr>
          <a:xfrm>
            <a:off x="1973312" y="1524800"/>
            <a:ext cx="5197375" cy="2792551"/>
          </a:xfrm>
          <a:prstGeom prst="rect">
            <a:avLst/>
          </a:prstGeom>
          <a:noFill/>
          <a:ln>
            <a:noFill/>
          </a:ln>
        </p:spPr>
      </p:pic>
      <p:sp>
        <p:nvSpPr>
          <p:cNvPr id="134" name="Google Shape;134;g1b0bf38b6eb_0_178"/>
          <p:cNvSpPr txBox="1"/>
          <p:nvPr/>
        </p:nvSpPr>
        <p:spPr>
          <a:xfrm>
            <a:off x="3029162" y="1701802"/>
            <a:ext cx="312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Arial"/>
                <a:ea typeface="Arial"/>
                <a:cs typeface="Arial"/>
                <a:sym typeface="Arial"/>
              </a:rPr>
              <a:t>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b0bf38b6eb_0_185"/>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Serializer</a:t>
            </a:r>
            <a:endParaRPr/>
          </a:p>
        </p:txBody>
      </p:sp>
      <p:sp>
        <p:nvSpPr>
          <p:cNvPr id="140" name="Google Shape;140;g1b0bf38b6eb_0_185"/>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6</a:t>
            </a:fld>
            <a:endParaRPr/>
          </a:p>
        </p:txBody>
      </p:sp>
      <p:pic>
        <p:nvPicPr>
          <p:cNvPr id="141" name="Google Shape;141;g1b0bf38b6eb_0_185"/>
          <p:cNvPicPr preferRelativeResize="0"/>
          <p:nvPr/>
        </p:nvPicPr>
        <p:blipFill rotWithShape="1">
          <a:blip r:embed="rId3">
            <a:alphaModFix/>
          </a:blip>
          <a:srcRect/>
          <a:stretch/>
        </p:blipFill>
        <p:spPr>
          <a:xfrm>
            <a:off x="1300536" y="1532264"/>
            <a:ext cx="6542929" cy="2775236"/>
          </a:xfrm>
          <a:prstGeom prst="rect">
            <a:avLst/>
          </a:prstGeom>
          <a:noFill/>
          <a:ln>
            <a:noFill/>
          </a:ln>
        </p:spPr>
      </p:pic>
      <p:sp>
        <p:nvSpPr>
          <p:cNvPr id="142" name="Google Shape;142;g1b0bf38b6eb_0_185"/>
          <p:cNvSpPr/>
          <p:nvPr/>
        </p:nvSpPr>
        <p:spPr>
          <a:xfrm>
            <a:off x="2959650" y="3713950"/>
            <a:ext cx="4508100" cy="32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b0bf38b6eb_0_192"/>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Deserializer</a:t>
            </a:r>
            <a:endParaRPr/>
          </a:p>
        </p:txBody>
      </p:sp>
      <p:sp>
        <p:nvSpPr>
          <p:cNvPr id="148" name="Google Shape;148;g1b0bf38b6eb_0_192"/>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7</a:t>
            </a:fld>
            <a:endParaRPr/>
          </a:p>
        </p:txBody>
      </p:sp>
      <p:pic>
        <p:nvPicPr>
          <p:cNvPr id="149" name="Google Shape;149;g1b0bf38b6eb_0_192"/>
          <p:cNvPicPr preferRelativeResize="0"/>
          <p:nvPr/>
        </p:nvPicPr>
        <p:blipFill rotWithShape="1">
          <a:blip r:embed="rId3">
            <a:alphaModFix/>
          </a:blip>
          <a:srcRect/>
          <a:stretch/>
        </p:blipFill>
        <p:spPr>
          <a:xfrm>
            <a:off x="2243275" y="1540675"/>
            <a:ext cx="4657450" cy="276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b0bf38b6eb_0_198"/>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Deserializer</a:t>
            </a:r>
            <a:endParaRPr/>
          </a:p>
        </p:txBody>
      </p:sp>
      <p:sp>
        <p:nvSpPr>
          <p:cNvPr id="155" name="Google Shape;155;g1b0bf38b6eb_0_198"/>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8</a:t>
            </a:fld>
            <a:endParaRPr/>
          </a:p>
        </p:txBody>
      </p:sp>
      <p:pic>
        <p:nvPicPr>
          <p:cNvPr id="156" name="Google Shape;156;g1b0bf38b6eb_0_198"/>
          <p:cNvPicPr preferRelativeResize="0"/>
          <p:nvPr/>
        </p:nvPicPr>
        <p:blipFill rotWithShape="1">
          <a:blip r:embed="rId3">
            <a:alphaModFix/>
          </a:blip>
          <a:srcRect/>
          <a:stretch/>
        </p:blipFill>
        <p:spPr>
          <a:xfrm>
            <a:off x="1506672" y="1659507"/>
            <a:ext cx="6130657" cy="26479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b0bf38b6eb_0_204"/>
          <p:cNvSpPr txBox="1">
            <a:spLocks noGrp="1"/>
          </p:cNvSpPr>
          <p:nvPr>
            <p:ph type="title"/>
          </p:nvPr>
        </p:nvSpPr>
        <p:spPr>
          <a:xfrm>
            <a:off x="148718" y="109425"/>
            <a:ext cx="7433400" cy="497100"/>
          </a:xfrm>
          <a:prstGeom prst="rect">
            <a:avLst/>
          </a:prstGeom>
          <a:noFill/>
          <a:ln>
            <a:noFill/>
          </a:ln>
          <a:effectLst>
            <a:outerShdw dist="9525" dir="16200000" algn="bl" rotWithShape="0">
              <a:schemeClr val="lt1">
                <a:alpha val="34510"/>
              </a:schemeClr>
            </a:outerShdw>
          </a:effectLst>
        </p:spPr>
        <p:txBody>
          <a:bodyPr spcFirstLastPara="1" wrap="square" lIns="0" tIns="0" rIns="0" bIns="0" anchor="t" anchorCtr="0">
            <a:noAutofit/>
          </a:bodyPr>
          <a:lstStyle/>
          <a:p>
            <a:pPr marL="0" lvl="0" indent="0" algn="l" rtl="0">
              <a:lnSpc>
                <a:spcPct val="90000"/>
              </a:lnSpc>
              <a:spcBef>
                <a:spcPts val="0"/>
              </a:spcBef>
              <a:spcAft>
                <a:spcPts val="0"/>
              </a:spcAft>
              <a:buSzPts val="3600"/>
              <a:buNone/>
            </a:pPr>
            <a:r>
              <a:rPr lang="en"/>
              <a:t>Serializer-Deserializer</a:t>
            </a:r>
            <a:endParaRPr/>
          </a:p>
        </p:txBody>
      </p:sp>
      <p:sp>
        <p:nvSpPr>
          <p:cNvPr id="162" name="Google Shape;162;g1b0bf38b6eb_0_204"/>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4510"/>
              </a:schemeClr>
            </a:outerShdw>
          </a:effectLst>
        </p:spPr>
        <p:txBody>
          <a:bodyPr spcFirstLastPara="1" wrap="square" lIns="0" tIns="0" rIns="0" bIns="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9</a:t>
            </a:fld>
            <a:endParaRPr/>
          </a:p>
        </p:txBody>
      </p:sp>
      <p:pic>
        <p:nvPicPr>
          <p:cNvPr id="163" name="Google Shape;163;g1b0bf38b6eb_0_204"/>
          <p:cNvPicPr preferRelativeResize="0"/>
          <p:nvPr/>
        </p:nvPicPr>
        <p:blipFill rotWithShape="1">
          <a:blip r:embed="rId3">
            <a:alphaModFix/>
          </a:blip>
          <a:srcRect/>
          <a:stretch/>
        </p:blipFill>
        <p:spPr>
          <a:xfrm>
            <a:off x="1091910" y="1520926"/>
            <a:ext cx="7388675" cy="2813568"/>
          </a:xfrm>
          <a:prstGeom prst="rect">
            <a:avLst/>
          </a:prstGeom>
          <a:noFill/>
          <a:ln>
            <a:noFill/>
          </a:ln>
        </p:spPr>
      </p:pic>
      <p:sp>
        <p:nvSpPr>
          <p:cNvPr id="164" name="Google Shape;164;g1b0bf38b6eb_0_204"/>
          <p:cNvSpPr/>
          <p:nvPr/>
        </p:nvSpPr>
        <p:spPr>
          <a:xfrm>
            <a:off x="1091910" y="1520926"/>
            <a:ext cx="3218700" cy="2160300"/>
          </a:xfrm>
          <a:prstGeom prst="rect">
            <a:avLst/>
          </a:prstGeom>
          <a:no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2767</Words>
  <Application>Microsoft Office PowerPoint</Application>
  <PresentationFormat>Προβολή στην οθόνη (16:9)</PresentationFormat>
  <Paragraphs>227</Paragraphs>
  <Slides>27</Slides>
  <Notes>27</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27</vt:i4>
      </vt:variant>
    </vt:vector>
  </HeadingPairs>
  <TitlesOfParts>
    <vt:vector size="34" baseType="lpstr">
      <vt:lpstr>Arial</vt:lpstr>
      <vt:lpstr>Titillium Web</vt:lpstr>
      <vt:lpstr>Roboto Slab</vt:lpstr>
      <vt:lpstr>Calibri</vt:lpstr>
      <vt:lpstr>Ubuntu</vt:lpstr>
      <vt:lpstr>Titillium Web SemiBold</vt:lpstr>
      <vt:lpstr>Donalbain template</vt:lpstr>
      <vt:lpstr>Σχεδιαση Συστηματων VLSI</vt:lpstr>
      <vt:lpstr>ΠΕΡΙΕΧΟΜΕΝΑ</vt:lpstr>
      <vt:lpstr>Ανάλυση σειροποιητή για μετάδοση υψηλής ταχύτητας</vt:lpstr>
      <vt:lpstr>Τι είναι Serializer / Deserializer</vt:lpstr>
      <vt:lpstr>Serializer</vt:lpstr>
      <vt:lpstr>Serializer</vt:lpstr>
      <vt:lpstr>Deserializer</vt:lpstr>
      <vt:lpstr>Deserializer</vt:lpstr>
      <vt:lpstr>Serializer-Deserializer</vt:lpstr>
      <vt:lpstr>Serializer-Deserializer</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Ενεργειακά αποδοτική κωδικοποίηση για υψηλές ταχύτητες σε σειριακές διεπαφές</vt:lpstr>
      <vt:lpstr>Αξιολόγηση κωδικοποιητή 8b/10b σε FPGA υλοποιήσεις </vt:lpstr>
      <vt:lpstr>Αξιολόγηση κωδικοποιητή 8b/10b σε FPGA υλοποιήσεις </vt:lpstr>
      <vt:lpstr>Αξιολόγηση κωδικοποιητή 8b/10b σε FPGA υλοποιήσεις </vt:lpstr>
      <vt:lpstr>Αξιολόγηση κωδικοποιητή 8b/10b σε FPGA υλοποιήσεις </vt:lpstr>
      <vt:lpstr>Αξιολόγηση κωδικοποιητή 8b/10b σε FPGA υλοποιήσεις </vt:lpstr>
      <vt:lpstr>Αξιολόγηση κωδικοποιητή 8b/10b σε FPGA υλοποιήσεις </vt:lpstr>
      <vt:lpstr>Αξιολόγηση κωδικοποιητή 8b/10b σε FPGA υλοποιήσεις </vt:lpstr>
      <vt:lpstr>Βιβλιογραφία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Σχεδιαση Συστηματων VLSI</dc:title>
  <cp:lastModifiedBy>Nikolaos Giannopoulos</cp:lastModifiedBy>
  <cp:revision>5</cp:revision>
  <dcterms:modified xsi:type="dcterms:W3CDTF">2022-12-12T21:57:59Z</dcterms:modified>
</cp:coreProperties>
</file>