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73" r:id="rId5"/>
    <p:sldId id="270" r:id="rId6"/>
    <p:sldId id="262" r:id="rId7"/>
    <p:sldId id="266" r:id="rId8"/>
    <p:sldId id="272" r:id="rId9"/>
    <p:sldId id="271" r:id="rId10"/>
    <p:sldId id="265" r:id="rId11"/>
    <p:sldId id="263" r:id="rId12"/>
    <p:sldId id="267" r:id="rId13"/>
    <p:sldId id="274" r:id="rId14"/>
    <p:sldId id="269" r:id="rId15"/>
    <p:sldId id="261" r:id="rId16"/>
    <p:sldId id="268" r:id="rId17"/>
    <p:sldId id="275" r:id="rId18"/>
    <p:sldId id="276" r:id="rId19"/>
    <p:sldId id="258" r:id="rId20"/>
    <p:sldId id="259" r:id="rId21"/>
    <p:sldId id="277" r:id="rId22"/>
    <p:sldId id="260"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A1FD2B-4B25-9668-127A-76A8E35F2202}"/>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a:p>
        </p:txBody>
      </p:sp>
      <p:sp>
        <p:nvSpPr>
          <p:cNvPr id="3" name="Υπότιτλος 2">
            <a:extLst>
              <a:ext uri="{FF2B5EF4-FFF2-40B4-BE49-F238E27FC236}">
                <a16:creationId xmlns:a16="http://schemas.microsoft.com/office/drawing/2014/main" id="{F8EF9196-E83D-B063-E44F-EB5DE27CF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a:p>
        </p:txBody>
      </p:sp>
      <p:sp>
        <p:nvSpPr>
          <p:cNvPr id="4" name="Θέση ημερομηνίας 3">
            <a:extLst>
              <a:ext uri="{FF2B5EF4-FFF2-40B4-BE49-F238E27FC236}">
                <a16:creationId xmlns:a16="http://schemas.microsoft.com/office/drawing/2014/main" id="{75B436D0-73E1-1759-DC3B-5CBBDA3ACE94}"/>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C3DCE17B-25B7-7028-A29E-BF07DE3359A8}"/>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1C0F5701-5680-56F7-0500-9878976BA5A7}"/>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381568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3344A4-62E0-7A78-EB53-DBB05E552E7E}"/>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65EE4907-643C-E134-C8F5-EA408B4E8643}"/>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E3D4F810-CE11-ADE8-8347-7A73D5A1E64A}"/>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DAFCCDFE-8D9C-41EF-7562-5BD652F74497}"/>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46B97BA0-72A4-A586-07FC-C8787CFA8571}"/>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306571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8DD26D86-53F1-65EA-1782-899DF434A2CE}"/>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6BD8EC13-D6B8-188E-A770-33B8065A567C}"/>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D6E0E317-29CA-AC89-E0C2-A575BF0247A2}"/>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43A02106-6421-3E78-09D4-A9B05A0C0626}"/>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AAEAB6EF-4E5F-7D29-8A94-9C05EE3E8A18}"/>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88469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0D69AC-A08F-185A-DEBD-B68631B46AD8}"/>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7A14735E-554F-3ADC-BECA-8322B820CB26}"/>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77A72CD2-4FFA-0D41-6462-A59AA34227F9}"/>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D4102413-AA92-FA47-6FBB-B2115C93B29C}"/>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2532E27E-34A3-F571-19FD-A0B78099988D}"/>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288956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FE2C00-B595-2ABE-9561-197232619C88}"/>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D6149442-3DBD-01E7-DF81-C8412BD9A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0A8F6880-F9D7-347F-9089-8CF7BFFA3037}"/>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BF17E7AE-BA82-6BF0-EB91-D2D778A882CA}"/>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A120C342-1A57-18D1-ACAD-4D53E2A1F821}"/>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303195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901C6D-DA89-188E-2E8D-1C726456B9FD}"/>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BF6EF94E-F731-CBFC-B37B-F678FF4628B7}"/>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67052FA2-27D2-4DAB-6ED9-49C936169BB8}"/>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4">
            <a:extLst>
              <a:ext uri="{FF2B5EF4-FFF2-40B4-BE49-F238E27FC236}">
                <a16:creationId xmlns:a16="http://schemas.microsoft.com/office/drawing/2014/main" id="{BDFD2CB7-7367-D68C-744A-01247568275D}"/>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6" name="Θέση υποσέλιδου 5">
            <a:extLst>
              <a:ext uri="{FF2B5EF4-FFF2-40B4-BE49-F238E27FC236}">
                <a16:creationId xmlns:a16="http://schemas.microsoft.com/office/drawing/2014/main" id="{647A43B7-DC62-CA8F-94B0-BFB0E5D809F2}"/>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78AD0D5C-68F0-53D8-E609-C56B9A4B3368}"/>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310274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0A5A9A-8546-9793-6775-1ECD843E2AD3}"/>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11254E7A-D6DD-4EB0-AC90-56639AEC4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C9FF8A16-8FDC-9E22-84BB-1DFFA0174CCD}"/>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4A670CA6-4CF5-7370-F147-913ACE347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4538D69D-3796-5458-72D6-902CE65A2DA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6">
            <a:extLst>
              <a:ext uri="{FF2B5EF4-FFF2-40B4-BE49-F238E27FC236}">
                <a16:creationId xmlns:a16="http://schemas.microsoft.com/office/drawing/2014/main" id="{1B76780A-B9D5-2DC5-4841-2D234BED3F7B}"/>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8" name="Θέση υποσέλιδου 7">
            <a:extLst>
              <a:ext uri="{FF2B5EF4-FFF2-40B4-BE49-F238E27FC236}">
                <a16:creationId xmlns:a16="http://schemas.microsoft.com/office/drawing/2014/main" id="{A1465665-554F-FE21-BC01-E05DD4B1D727}"/>
              </a:ext>
            </a:extLst>
          </p:cNvPr>
          <p:cNvSpPr>
            <a:spLocks noGrp="1"/>
          </p:cNvSpPr>
          <p:nvPr>
            <p:ph type="ftr" sz="quarter" idx="11"/>
          </p:nvPr>
        </p:nvSpPr>
        <p:spPr/>
        <p:txBody>
          <a:bodyPr/>
          <a:lstStyle/>
          <a:p>
            <a:endParaRPr lang="en-US"/>
          </a:p>
        </p:txBody>
      </p:sp>
      <p:sp>
        <p:nvSpPr>
          <p:cNvPr id="9" name="Θέση αριθμού διαφάνειας 8">
            <a:extLst>
              <a:ext uri="{FF2B5EF4-FFF2-40B4-BE49-F238E27FC236}">
                <a16:creationId xmlns:a16="http://schemas.microsoft.com/office/drawing/2014/main" id="{7949A1C4-8315-A172-22F9-FC241A0CFEDC}"/>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57786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4AFB28-138E-5C96-754C-132F326A9966}"/>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ημερομηνίας 2">
            <a:extLst>
              <a:ext uri="{FF2B5EF4-FFF2-40B4-BE49-F238E27FC236}">
                <a16:creationId xmlns:a16="http://schemas.microsoft.com/office/drawing/2014/main" id="{116A2B5D-DDF0-D883-86C4-1C670795E042}"/>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4" name="Θέση υποσέλιδου 3">
            <a:extLst>
              <a:ext uri="{FF2B5EF4-FFF2-40B4-BE49-F238E27FC236}">
                <a16:creationId xmlns:a16="http://schemas.microsoft.com/office/drawing/2014/main" id="{8D553093-1E79-650E-40C2-6CC6D256A788}"/>
              </a:ext>
            </a:extLst>
          </p:cNvPr>
          <p:cNvSpPr>
            <a:spLocks noGrp="1"/>
          </p:cNvSpPr>
          <p:nvPr>
            <p:ph type="ftr" sz="quarter" idx="11"/>
          </p:nvPr>
        </p:nvSpPr>
        <p:spPr/>
        <p:txBody>
          <a:bodyPr/>
          <a:lstStyle/>
          <a:p>
            <a:endParaRPr lang="en-US"/>
          </a:p>
        </p:txBody>
      </p:sp>
      <p:sp>
        <p:nvSpPr>
          <p:cNvPr id="5" name="Θέση αριθμού διαφάνειας 4">
            <a:extLst>
              <a:ext uri="{FF2B5EF4-FFF2-40B4-BE49-F238E27FC236}">
                <a16:creationId xmlns:a16="http://schemas.microsoft.com/office/drawing/2014/main" id="{92061D4D-F2AD-89B8-8CC8-BFAA7B4D82CB}"/>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39892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07DA9F5-5FC9-E740-01AE-2B10AE1A414D}"/>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3" name="Θέση υποσέλιδου 2">
            <a:extLst>
              <a:ext uri="{FF2B5EF4-FFF2-40B4-BE49-F238E27FC236}">
                <a16:creationId xmlns:a16="http://schemas.microsoft.com/office/drawing/2014/main" id="{1542C5A3-63EA-7A5E-A6AE-00DA23DBAE3D}"/>
              </a:ext>
            </a:extLst>
          </p:cNvPr>
          <p:cNvSpPr>
            <a:spLocks noGrp="1"/>
          </p:cNvSpPr>
          <p:nvPr>
            <p:ph type="ftr" sz="quarter" idx="11"/>
          </p:nvPr>
        </p:nvSpPr>
        <p:spPr/>
        <p:txBody>
          <a:bodyPr/>
          <a:lstStyle/>
          <a:p>
            <a:endParaRPr lang="en-US"/>
          </a:p>
        </p:txBody>
      </p:sp>
      <p:sp>
        <p:nvSpPr>
          <p:cNvPr id="4" name="Θέση αριθμού διαφάνειας 3">
            <a:extLst>
              <a:ext uri="{FF2B5EF4-FFF2-40B4-BE49-F238E27FC236}">
                <a16:creationId xmlns:a16="http://schemas.microsoft.com/office/drawing/2014/main" id="{3A4162AC-AB1B-3813-FB50-8F44D9210674}"/>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290591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48D560-67A9-9BE0-2E3A-ABA8A628D96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B3DD0B2A-98DF-040F-C84F-1A3BBE1E7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κειμένου 3">
            <a:extLst>
              <a:ext uri="{FF2B5EF4-FFF2-40B4-BE49-F238E27FC236}">
                <a16:creationId xmlns:a16="http://schemas.microsoft.com/office/drawing/2014/main" id="{7A9D6A07-77ED-0646-8CCA-381E6B63C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1D4E04EC-DA2D-CCA7-00FA-E89BB1A1DFB3}"/>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6" name="Θέση υποσέλιδου 5">
            <a:extLst>
              <a:ext uri="{FF2B5EF4-FFF2-40B4-BE49-F238E27FC236}">
                <a16:creationId xmlns:a16="http://schemas.microsoft.com/office/drawing/2014/main" id="{C9175F7C-4034-17FE-42F5-D2BB111CACE6}"/>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3A431FCC-ABA3-A977-5A0A-8BECC4FC0CEC}"/>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24870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3AB7C7-2270-5499-63FD-10F8FF5C9C87}"/>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εικόνας 2">
            <a:extLst>
              <a:ext uri="{FF2B5EF4-FFF2-40B4-BE49-F238E27FC236}">
                <a16:creationId xmlns:a16="http://schemas.microsoft.com/office/drawing/2014/main" id="{8265E306-38C3-ADDD-8405-2798DDB10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a:extLst>
              <a:ext uri="{FF2B5EF4-FFF2-40B4-BE49-F238E27FC236}">
                <a16:creationId xmlns:a16="http://schemas.microsoft.com/office/drawing/2014/main" id="{DBEB3484-3DEF-4FDA-3070-DDBC0390E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295099C-806D-D058-0223-9BE50E0FFAB5}"/>
              </a:ext>
            </a:extLst>
          </p:cNvPr>
          <p:cNvSpPr>
            <a:spLocks noGrp="1"/>
          </p:cNvSpPr>
          <p:nvPr>
            <p:ph type="dt" sz="half" idx="10"/>
          </p:nvPr>
        </p:nvSpPr>
        <p:spPr/>
        <p:txBody>
          <a:bodyPr/>
          <a:lstStyle/>
          <a:p>
            <a:fld id="{DC90508D-F046-4DAA-B010-01A1209960E3}" type="datetimeFigureOut">
              <a:rPr lang="en-US" smtClean="0"/>
              <a:t>20-Sep-23</a:t>
            </a:fld>
            <a:endParaRPr lang="en-US"/>
          </a:p>
        </p:txBody>
      </p:sp>
      <p:sp>
        <p:nvSpPr>
          <p:cNvPr id="6" name="Θέση υποσέλιδου 5">
            <a:extLst>
              <a:ext uri="{FF2B5EF4-FFF2-40B4-BE49-F238E27FC236}">
                <a16:creationId xmlns:a16="http://schemas.microsoft.com/office/drawing/2014/main" id="{D9D7C4BB-819F-3B59-1AFE-B7B346DDCBD6}"/>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555D201E-EA6C-9665-FD8F-D5A670B340C7}"/>
              </a:ext>
            </a:extLst>
          </p:cNvPr>
          <p:cNvSpPr>
            <a:spLocks noGrp="1"/>
          </p:cNvSpPr>
          <p:nvPr>
            <p:ph type="sldNum" sz="quarter" idx="12"/>
          </p:nvPr>
        </p:nvSpPr>
        <p:spPr/>
        <p:txBody>
          <a:bodyPr/>
          <a:lstStyle/>
          <a:p>
            <a:fld id="{370B8E30-4CEE-46B5-B549-096FF65A608C}" type="slidenum">
              <a:rPr lang="en-US" smtClean="0"/>
              <a:t>‹#›</a:t>
            </a:fld>
            <a:endParaRPr lang="en-US"/>
          </a:p>
        </p:txBody>
      </p:sp>
    </p:spTree>
    <p:extLst>
      <p:ext uri="{BB962C8B-B14F-4D97-AF65-F5344CB8AC3E}">
        <p14:creationId xmlns:p14="http://schemas.microsoft.com/office/powerpoint/2010/main" val="253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82484038-0E5D-F342-50E0-4F063DEEB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8206942C-4827-94D9-AB01-D258B77B9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D1E1CCCA-CC6F-7C33-63CA-4750197D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0508D-F046-4DAA-B010-01A1209960E3}" type="datetimeFigureOut">
              <a:rPr lang="en-US" smtClean="0"/>
              <a:t>20-Sep-23</a:t>
            </a:fld>
            <a:endParaRPr lang="en-US"/>
          </a:p>
        </p:txBody>
      </p:sp>
      <p:sp>
        <p:nvSpPr>
          <p:cNvPr id="5" name="Θέση υποσέλιδου 4">
            <a:extLst>
              <a:ext uri="{FF2B5EF4-FFF2-40B4-BE49-F238E27FC236}">
                <a16:creationId xmlns:a16="http://schemas.microsoft.com/office/drawing/2014/main" id="{137B7D1B-9D3D-414C-1FE7-89C417DF9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a:extLst>
              <a:ext uri="{FF2B5EF4-FFF2-40B4-BE49-F238E27FC236}">
                <a16:creationId xmlns:a16="http://schemas.microsoft.com/office/drawing/2014/main" id="{6BEDE264-1C6B-BC82-FD1E-AFD763129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B8E30-4CEE-46B5-B549-096FF65A608C}" type="slidenum">
              <a:rPr lang="en-US" smtClean="0"/>
              <a:t>‹#›</a:t>
            </a:fld>
            <a:endParaRPr lang="en-US"/>
          </a:p>
        </p:txBody>
      </p:sp>
    </p:spTree>
    <p:extLst>
      <p:ext uri="{BB962C8B-B14F-4D97-AF65-F5344CB8AC3E}">
        <p14:creationId xmlns:p14="http://schemas.microsoft.com/office/powerpoint/2010/main" val="760202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743324-AFFF-F190-0E84-B7C76677F8E6}"/>
              </a:ext>
            </a:extLst>
          </p:cNvPr>
          <p:cNvSpPr>
            <a:spLocks noGrp="1"/>
          </p:cNvSpPr>
          <p:nvPr>
            <p:ph type="ctrTitle"/>
          </p:nvPr>
        </p:nvSpPr>
        <p:spPr/>
        <p:txBody>
          <a:bodyPr/>
          <a:lstStyle/>
          <a:p>
            <a:r>
              <a:rPr lang="en-US" dirty="0"/>
              <a:t>OKLO project	</a:t>
            </a:r>
          </a:p>
        </p:txBody>
      </p:sp>
      <p:sp>
        <p:nvSpPr>
          <p:cNvPr id="3" name="Υπότιτλος 2">
            <a:extLst>
              <a:ext uri="{FF2B5EF4-FFF2-40B4-BE49-F238E27FC236}">
                <a16:creationId xmlns:a16="http://schemas.microsoft.com/office/drawing/2014/main" id="{DE3ED84B-6FCB-BEB5-6D10-D4E475B5C28F}"/>
              </a:ext>
            </a:extLst>
          </p:cNvPr>
          <p:cNvSpPr>
            <a:spLocks noGrp="1"/>
          </p:cNvSpPr>
          <p:nvPr>
            <p:ph type="subTitle" idx="1"/>
          </p:nvPr>
        </p:nvSpPr>
        <p:spPr/>
        <p:txBody>
          <a:bodyPr/>
          <a:lstStyle/>
          <a:p>
            <a:r>
              <a:rPr lang="en-US" dirty="0"/>
              <a:t>Kallieros Nikolaos</a:t>
            </a:r>
          </a:p>
          <a:p>
            <a:r>
              <a:rPr lang="en-US" dirty="0" err="1"/>
              <a:t>Github</a:t>
            </a:r>
            <a:r>
              <a:rPr lang="en-US" dirty="0"/>
              <a:t>: https://github.com/NikolaosKallieros/oklo_project</a:t>
            </a:r>
          </a:p>
          <a:p>
            <a:r>
              <a:rPr lang="en-US" dirty="0"/>
              <a:t>9/20/2023</a:t>
            </a:r>
          </a:p>
        </p:txBody>
      </p:sp>
    </p:spTree>
    <p:extLst>
      <p:ext uri="{BB962C8B-B14F-4D97-AF65-F5344CB8AC3E}">
        <p14:creationId xmlns:p14="http://schemas.microsoft.com/office/powerpoint/2010/main" val="287463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6C8E50-03FE-6266-0AE4-D9674801C156}"/>
              </a:ext>
            </a:extLst>
          </p:cNvPr>
          <p:cNvSpPr>
            <a:spLocks noGrp="1"/>
          </p:cNvSpPr>
          <p:nvPr>
            <p:ph type="title"/>
          </p:nvPr>
        </p:nvSpPr>
        <p:spPr>
          <a:xfrm>
            <a:off x="838200" y="365126"/>
            <a:ext cx="10515600" cy="807106"/>
          </a:xfrm>
        </p:spPr>
        <p:txBody>
          <a:bodyPr/>
          <a:lstStyle/>
          <a:p>
            <a:r>
              <a:rPr lang="en-US" dirty="0"/>
              <a:t>Model improvements:</a:t>
            </a:r>
          </a:p>
        </p:txBody>
      </p:sp>
      <p:sp>
        <p:nvSpPr>
          <p:cNvPr id="3" name="Θέση περιεχομένου 2">
            <a:extLst>
              <a:ext uri="{FF2B5EF4-FFF2-40B4-BE49-F238E27FC236}">
                <a16:creationId xmlns:a16="http://schemas.microsoft.com/office/drawing/2014/main" id="{C2935A0A-EADA-8ECE-31C0-94508601C15A}"/>
              </a:ext>
            </a:extLst>
          </p:cNvPr>
          <p:cNvSpPr>
            <a:spLocks noGrp="1"/>
          </p:cNvSpPr>
          <p:nvPr>
            <p:ph idx="1"/>
          </p:nvPr>
        </p:nvSpPr>
        <p:spPr>
          <a:xfrm>
            <a:off x="716902" y="1499054"/>
            <a:ext cx="10515600" cy="4351338"/>
          </a:xfrm>
        </p:spPr>
        <p:txBody>
          <a:bodyPr>
            <a:normAutofit/>
          </a:bodyPr>
          <a:lstStyle/>
          <a:p>
            <a:r>
              <a:rPr lang="en-US" sz="2000" dirty="0"/>
              <a:t>Hydraulic resistances are not calculated properly </a:t>
            </a:r>
            <a:r>
              <a:rPr lang="en-US" sz="2000" dirty="0">
                <a:sym typeface="Wingdings" panose="05000000000000000000" pitchFamily="2" charset="2"/>
              </a:rPr>
              <a:t> but they affect the system response greatly</a:t>
            </a:r>
            <a:endParaRPr lang="en-US" sz="2000" dirty="0"/>
          </a:p>
          <a:p>
            <a:r>
              <a:rPr lang="en-US" sz="2000" dirty="0"/>
              <a:t>Use CFD data to calculate heat exchange pressure drop, equivalent heat exchange rates as a function of mass flow rates of 2 liquids </a:t>
            </a:r>
          </a:p>
          <a:p>
            <a:pPr lvl="1"/>
            <a:r>
              <a:rPr lang="en-US" sz="1600" dirty="0"/>
              <a:t>Create transfer function with inputs the heat exchanger flow rates and output the heat transfer through the exchanger</a:t>
            </a:r>
          </a:p>
          <a:p>
            <a:pPr lvl="1"/>
            <a:endParaRPr lang="en-US" sz="1600" dirty="0"/>
          </a:p>
          <a:p>
            <a:endParaRPr lang="en-US" sz="2000" dirty="0"/>
          </a:p>
          <a:p>
            <a:r>
              <a:rPr lang="en-US" sz="2000" dirty="0"/>
              <a:t>Not enough time!!!</a:t>
            </a:r>
          </a:p>
          <a:p>
            <a:endParaRPr lang="en-US" sz="2000" dirty="0"/>
          </a:p>
        </p:txBody>
      </p:sp>
      <mc:AlternateContent xmlns:mc="http://schemas.openxmlformats.org/markup-compatibility/2006" xmlns:a14="http://schemas.microsoft.com/office/drawing/2010/main">
        <mc:Choice Requires="a14">
          <p:graphicFrame>
            <p:nvGraphicFramePr>
              <p:cNvPr id="4" name="Πίνακας 4">
                <a:extLst>
                  <a:ext uri="{FF2B5EF4-FFF2-40B4-BE49-F238E27FC236}">
                    <a16:creationId xmlns:a16="http://schemas.microsoft.com/office/drawing/2014/main" id="{F1F993FF-F92D-82B8-AC1F-E15EEDB8D99B}"/>
                  </a:ext>
                </a:extLst>
              </p:cNvPr>
              <p:cNvGraphicFramePr>
                <a:graphicFrameLocks noGrp="1"/>
              </p:cNvGraphicFramePr>
              <p:nvPr>
                <p:extLst>
                  <p:ext uri="{D42A27DB-BD31-4B8C-83A1-F6EECF244321}">
                    <p14:modId xmlns:p14="http://schemas.microsoft.com/office/powerpoint/2010/main" val="3969713046"/>
                  </p:ext>
                </p:extLst>
              </p:nvPr>
            </p:nvGraphicFramePr>
            <p:xfrm>
              <a:off x="7939829" y="3020560"/>
              <a:ext cx="3768534" cy="3307912"/>
            </p:xfrm>
            <a:graphic>
              <a:graphicData uri="http://schemas.openxmlformats.org/drawingml/2006/table">
                <a:tbl>
                  <a:tblPr firstRow="1" bandRow="1">
                    <a:tableStyleId>{073A0DAA-6AF3-43AB-8588-CEC1D06C72B9}</a:tableStyleId>
                  </a:tblPr>
                  <a:tblGrid>
                    <a:gridCol w="538362">
                      <a:extLst>
                        <a:ext uri="{9D8B030D-6E8A-4147-A177-3AD203B41FA5}">
                          <a16:colId xmlns:a16="http://schemas.microsoft.com/office/drawing/2014/main" val="2750965996"/>
                        </a:ext>
                      </a:extLst>
                    </a:gridCol>
                    <a:gridCol w="538362">
                      <a:extLst>
                        <a:ext uri="{9D8B030D-6E8A-4147-A177-3AD203B41FA5}">
                          <a16:colId xmlns:a16="http://schemas.microsoft.com/office/drawing/2014/main" val="1942654906"/>
                        </a:ext>
                      </a:extLst>
                    </a:gridCol>
                    <a:gridCol w="538362">
                      <a:extLst>
                        <a:ext uri="{9D8B030D-6E8A-4147-A177-3AD203B41FA5}">
                          <a16:colId xmlns:a16="http://schemas.microsoft.com/office/drawing/2014/main" val="3004685390"/>
                        </a:ext>
                      </a:extLst>
                    </a:gridCol>
                    <a:gridCol w="538362">
                      <a:extLst>
                        <a:ext uri="{9D8B030D-6E8A-4147-A177-3AD203B41FA5}">
                          <a16:colId xmlns:a16="http://schemas.microsoft.com/office/drawing/2014/main" val="3046024436"/>
                        </a:ext>
                      </a:extLst>
                    </a:gridCol>
                    <a:gridCol w="538362">
                      <a:extLst>
                        <a:ext uri="{9D8B030D-6E8A-4147-A177-3AD203B41FA5}">
                          <a16:colId xmlns:a16="http://schemas.microsoft.com/office/drawing/2014/main" val="910886471"/>
                        </a:ext>
                      </a:extLst>
                    </a:gridCol>
                    <a:gridCol w="538362">
                      <a:extLst>
                        <a:ext uri="{9D8B030D-6E8A-4147-A177-3AD203B41FA5}">
                          <a16:colId xmlns:a16="http://schemas.microsoft.com/office/drawing/2014/main" val="1016438415"/>
                        </a:ext>
                      </a:extLst>
                    </a:gridCol>
                    <a:gridCol w="538362">
                      <a:extLst>
                        <a:ext uri="{9D8B030D-6E8A-4147-A177-3AD203B41FA5}">
                          <a16:colId xmlns:a16="http://schemas.microsoft.com/office/drawing/2014/main" val="611462278"/>
                        </a:ext>
                      </a:extLst>
                    </a:gridCol>
                  </a:tblGrid>
                  <a:tr h="442903">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𝟏</m:t>
                                        </m:r>
                                      </m:sub>
                                    </m:sSub>
                                  </m:e>
                                </m:acc>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𝟐</m:t>
                                        </m:r>
                                      </m:sub>
                                    </m:sSub>
                                  </m:e>
                                </m:acc>
                              </m:oMath>
                            </m:oMathPara>
                          </a14:m>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𝟑</m:t>
                                        </m:r>
                                      </m:sub>
                                    </m:sSub>
                                  </m:e>
                                </m:acc>
                              </m:oMath>
                            </m:oMathPara>
                          </a14:m>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𝟒</m:t>
                                        </m:r>
                                      </m:sub>
                                    </m:sSub>
                                  </m:e>
                                </m:acc>
                              </m:oMath>
                            </m:oMathPara>
                          </a14:m>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𝟓</m:t>
                                        </m:r>
                                      </m:sub>
                                    </m:sSub>
                                  </m:e>
                                </m:acc>
                              </m:oMath>
                            </m:oMathPara>
                          </a14:m>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𝟔</m:t>
                                        </m:r>
                                      </m:sub>
                                    </m:sSub>
                                  </m:e>
                                </m:acc>
                              </m:oMath>
                            </m:oMathPara>
                          </a14:m>
                          <a:endParaRPr lang="en-US" dirty="0"/>
                        </a:p>
                        <a:p>
                          <a:endParaRPr lang="en-US" dirty="0"/>
                        </a:p>
                      </a:txBody>
                      <a:tcPr/>
                    </a:tc>
                    <a:extLst>
                      <a:ext uri="{0D108BD9-81ED-4DB2-BD59-A6C34878D82A}">
                        <a16:rowId xmlns:a16="http://schemas.microsoft.com/office/drawing/2014/main" val="3502398951"/>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𝟏</m:t>
                                        </m:r>
                                      </m:sub>
                                    </m:sSub>
                                  </m:e>
                                </m:acc>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24130166"/>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𝟐</m:t>
                                        </m:r>
                                      </m:sub>
                                    </m:sSub>
                                  </m:e>
                                </m:acc>
                              </m:oMath>
                            </m:oMathPara>
                          </a14:m>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32461596"/>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𝟑</m:t>
                                        </m:r>
                                      </m:sub>
                                    </m:sSub>
                                  </m:e>
                                </m:acc>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7017"/>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𝟒</m:t>
                                        </m:r>
                                      </m:sub>
                                    </m:sSub>
                                  </m:e>
                                </m:acc>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5988056"/>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𝟓</m:t>
                                        </m:r>
                                      </m:sub>
                                    </m:sSub>
                                  </m:e>
                                </m:acc>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08054908"/>
                      </a:ext>
                    </a:extLst>
                  </a:tr>
                  <a:tr h="44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𝒎</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e>
                                      <m:sub>
                                        <m:r>
                                          <a:rPr lang="en-US" b="1" i="1" smtClean="0">
                                            <a:latin typeface="Cambria Math" panose="02040503050406030204" pitchFamily="18" charset="0"/>
                                          </a:rPr>
                                          <m:t>𝟔</m:t>
                                        </m:r>
                                      </m:sub>
                                    </m:sSub>
                                  </m:e>
                                </m:acc>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80053454"/>
                      </a:ext>
                    </a:extLst>
                  </a:tr>
                </a:tbl>
              </a:graphicData>
            </a:graphic>
          </p:graphicFrame>
        </mc:Choice>
        <mc:Fallback xmlns="">
          <p:graphicFrame>
            <p:nvGraphicFramePr>
              <p:cNvPr id="4" name="Πίνακας 4">
                <a:extLst>
                  <a:ext uri="{FF2B5EF4-FFF2-40B4-BE49-F238E27FC236}">
                    <a16:creationId xmlns:a16="http://schemas.microsoft.com/office/drawing/2014/main" id="{F1F993FF-F92D-82B8-AC1F-E15EEDB8D99B}"/>
                  </a:ext>
                </a:extLst>
              </p:cNvPr>
              <p:cNvGraphicFramePr>
                <a:graphicFrameLocks noGrp="1"/>
              </p:cNvGraphicFramePr>
              <p:nvPr>
                <p:extLst>
                  <p:ext uri="{D42A27DB-BD31-4B8C-83A1-F6EECF244321}">
                    <p14:modId xmlns:p14="http://schemas.microsoft.com/office/powerpoint/2010/main" val="3969713046"/>
                  </p:ext>
                </p:extLst>
              </p:nvPr>
            </p:nvGraphicFramePr>
            <p:xfrm>
              <a:off x="7939829" y="3020560"/>
              <a:ext cx="3768534" cy="3307912"/>
            </p:xfrm>
            <a:graphic>
              <a:graphicData uri="http://schemas.openxmlformats.org/drawingml/2006/table">
                <a:tbl>
                  <a:tblPr firstRow="1" bandRow="1">
                    <a:tableStyleId>{073A0DAA-6AF3-43AB-8588-CEC1D06C72B9}</a:tableStyleId>
                  </a:tblPr>
                  <a:tblGrid>
                    <a:gridCol w="538362">
                      <a:extLst>
                        <a:ext uri="{9D8B030D-6E8A-4147-A177-3AD203B41FA5}">
                          <a16:colId xmlns:a16="http://schemas.microsoft.com/office/drawing/2014/main" val="2750965996"/>
                        </a:ext>
                      </a:extLst>
                    </a:gridCol>
                    <a:gridCol w="538362">
                      <a:extLst>
                        <a:ext uri="{9D8B030D-6E8A-4147-A177-3AD203B41FA5}">
                          <a16:colId xmlns:a16="http://schemas.microsoft.com/office/drawing/2014/main" val="1942654906"/>
                        </a:ext>
                      </a:extLst>
                    </a:gridCol>
                    <a:gridCol w="538362">
                      <a:extLst>
                        <a:ext uri="{9D8B030D-6E8A-4147-A177-3AD203B41FA5}">
                          <a16:colId xmlns:a16="http://schemas.microsoft.com/office/drawing/2014/main" val="3004685390"/>
                        </a:ext>
                      </a:extLst>
                    </a:gridCol>
                    <a:gridCol w="538362">
                      <a:extLst>
                        <a:ext uri="{9D8B030D-6E8A-4147-A177-3AD203B41FA5}">
                          <a16:colId xmlns:a16="http://schemas.microsoft.com/office/drawing/2014/main" val="3046024436"/>
                        </a:ext>
                      </a:extLst>
                    </a:gridCol>
                    <a:gridCol w="538362">
                      <a:extLst>
                        <a:ext uri="{9D8B030D-6E8A-4147-A177-3AD203B41FA5}">
                          <a16:colId xmlns:a16="http://schemas.microsoft.com/office/drawing/2014/main" val="910886471"/>
                        </a:ext>
                      </a:extLst>
                    </a:gridCol>
                    <a:gridCol w="538362">
                      <a:extLst>
                        <a:ext uri="{9D8B030D-6E8A-4147-A177-3AD203B41FA5}">
                          <a16:colId xmlns:a16="http://schemas.microsoft.com/office/drawing/2014/main" val="1016438415"/>
                        </a:ext>
                      </a:extLst>
                    </a:gridCol>
                    <a:gridCol w="538362">
                      <a:extLst>
                        <a:ext uri="{9D8B030D-6E8A-4147-A177-3AD203B41FA5}">
                          <a16:colId xmlns:a16="http://schemas.microsoft.com/office/drawing/2014/main" val="611462278"/>
                        </a:ext>
                      </a:extLst>
                    </a:gridCol>
                  </a:tblGrid>
                  <a:tr h="650494">
                    <a:tc>
                      <a:txBody>
                        <a:bodyPr/>
                        <a:lstStyle/>
                        <a:p>
                          <a:endParaRPr lang="en-US" dirty="0"/>
                        </a:p>
                      </a:txBody>
                      <a:tcPr/>
                    </a:tc>
                    <a:tc>
                      <a:txBody>
                        <a:bodyPr/>
                        <a:lstStyle/>
                        <a:p>
                          <a:endParaRPr lang="en-US"/>
                        </a:p>
                      </a:txBody>
                      <a:tcPr>
                        <a:blipFill>
                          <a:blip r:embed="rId2"/>
                          <a:stretch>
                            <a:fillRect l="-100000" t="-935" r="-501124" b="-410280"/>
                          </a:stretch>
                        </a:blipFill>
                      </a:tcPr>
                    </a:tc>
                    <a:tc>
                      <a:txBody>
                        <a:bodyPr/>
                        <a:lstStyle/>
                        <a:p>
                          <a:endParaRPr lang="en-US"/>
                        </a:p>
                      </a:txBody>
                      <a:tcPr>
                        <a:blipFill>
                          <a:blip r:embed="rId2"/>
                          <a:stretch>
                            <a:fillRect l="-202273" t="-935" r="-406818" b="-410280"/>
                          </a:stretch>
                        </a:blipFill>
                      </a:tcPr>
                    </a:tc>
                    <a:tc>
                      <a:txBody>
                        <a:bodyPr/>
                        <a:lstStyle/>
                        <a:p>
                          <a:endParaRPr lang="en-US"/>
                        </a:p>
                      </a:txBody>
                      <a:tcPr>
                        <a:blipFill>
                          <a:blip r:embed="rId2"/>
                          <a:stretch>
                            <a:fillRect l="-298876" t="-935" r="-302247" b="-410280"/>
                          </a:stretch>
                        </a:blipFill>
                      </a:tcPr>
                    </a:tc>
                    <a:tc>
                      <a:txBody>
                        <a:bodyPr/>
                        <a:lstStyle/>
                        <a:p>
                          <a:endParaRPr lang="en-US"/>
                        </a:p>
                      </a:txBody>
                      <a:tcPr>
                        <a:blipFill>
                          <a:blip r:embed="rId2"/>
                          <a:stretch>
                            <a:fillRect l="-403409" t="-935" r="-205682" b="-410280"/>
                          </a:stretch>
                        </a:blipFill>
                      </a:tcPr>
                    </a:tc>
                    <a:tc>
                      <a:txBody>
                        <a:bodyPr/>
                        <a:lstStyle/>
                        <a:p>
                          <a:endParaRPr lang="en-US"/>
                        </a:p>
                      </a:txBody>
                      <a:tcPr>
                        <a:blipFill>
                          <a:blip r:embed="rId2"/>
                          <a:stretch>
                            <a:fillRect l="-497753" t="-935" r="-103371" b="-410280"/>
                          </a:stretch>
                        </a:blipFill>
                      </a:tcPr>
                    </a:tc>
                    <a:tc>
                      <a:txBody>
                        <a:bodyPr/>
                        <a:lstStyle/>
                        <a:p>
                          <a:endParaRPr lang="en-US"/>
                        </a:p>
                      </a:txBody>
                      <a:tcPr>
                        <a:blipFill>
                          <a:blip r:embed="rId2"/>
                          <a:stretch>
                            <a:fillRect l="-604545" t="-935" r="-4545" b="-410280"/>
                          </a:stretch>
                        </a:blipFill>
                      </a:tcPr>
                    </a:tc>
                    <a:extLst>
                      <a:ext uri="{0D108BD9-81ED-4DB2-BD59-A6C34878D82A}">
                        <a16:rowId xmlns:a16="http://schemas.microsoft.com/office/drawing/2014/main" val="3502398951"/>
                      </a:ext>
                    </a:extLst>
                  </a:tr>
                  <a:tr h="442903">
                    <a:tc>
                      <a:txBody>
                        <a:bodyPr/>
                        <a:lstStyle/>
                        <a:p>
                          <a:endParaRPr lang="en-US"/>
                        </a:p>
                      </a:txBody>
                      <a:tcPr>
                        <a:blipFill>
                          <a:blip r:embed="rId2"/>
                          <a:stretch>
                            <a:fillRect l="-1136" t="-147945" r="-607955" b="-501370"/>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24130166"/>
                      </a:ext>
                    </a:extLst>
                  </a:tr>
                  <a:tr h="442903">
                    <a:tc>
                      <a:txBody>
                        <a:bodyPr/>
                        <a:lstStyle/>
                        <a:p>
                          <a:endParaRPr lang="en-US"/>
                        </a:p>
                      </a:txBody>
                      <a:tcPr>
                        <a:blipFill>
                          <a:blip r:embed="rId2"/>
                          <a:stretch>
                            <a:fillRect l="-1136" t="-247945" r="-607955" b="-401370"/>
                          </a:stretch>
                        </a:blip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32461596"/>
                      </a:ext>
                    </a:extLst>
                  </a:tr>
                  <a:tr h="442903">
                    <a:tc>
                      <a:txBody>
                        <a:bodyPr/>
                        <a:lstStyle/>
                        <a:p>
                          <a:endParaRPr lang="en-US"/>
                        </a:p>
                      </a:txBody>
                      <a:tcPr>
                        <a:blipFill>
                          <a:blip r:embed="rId2"/>
                          <a:stretch>
                            <a:fillRect l="-1136" t="-352778" r="-607955" b="-306944"/>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7017"/>
                      </a:ext>
                    </a:extLst>
                  </a:tr>
                  <a:tr h="442903">
                    <a:tc>
                      <a:txBody>
                        <a:bodyPr/>
                        <a:lstStyle/>
                        <a:p>
                          <a:endParaRPr lang="en-US"/>
                        </a:p>
                      </a:txBody>
                      <a:tcPr>
                        <a:blipFill>
                          <a:blip r:embed="rId2"/>
                          <a:stretch>
                            <a:fillRect l="-1136" t="-446575" r="-607955" b="-202740"/>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5988056"/>
                      </a:ext>
                    </a:extLst>
                  </a:tr>
                  <a:tr h="442903">
                    <a:tc>
                      <a:txBody>
                        <a:bodyPr/>
                        <a:lstStyle/>
                        <a:p>
                          <a:endParaRPr lang="en-US"/>
                        </a:p>
                      </a:txBody>
                      <a:tcPr>
                        <a:blipFill>
                          <a:blip r:embed="rId2"/>
                          <a:stretch>
                            <a:fillRect l="-1136" t="-546575" r="-607955" b="-102740"/>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08054908"/>
                      </a:ext>
                    </a:extLst>
                  </a:tr>
                  <a:tr h="442903">
                    <a:tc>
                      <a:txBody>
                        <a:bodyPr/>
                        <a:lstStyle/>
                        <a:p>
                          <a:endParaRPr lang="en-US"/>
                        </a:p>
                      </a:txBody>
                      <a:tcPr>
                        <a:blipFill>
                          <a:blip r:embed="rId2"/>
                          <a:stretch>
                            <a:fillRect l="-1136" t="-646575" r="-607955" b="-2740"/>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80053454"/>
                      </a:ext>
                    </a:extLst>
                  </a:tr>
                </a:tbl>
              </a:graphicData>
            </a:graphic>
          </p:graphicFrame>
        </mc:Fallback>
      </mc:AlternateContent>
      <p:sp>
        <p:nvSpPr>
          <p:cNvPr id="5" name="Ορθογώνιο 4">
            <a:extLst>
              <a:ext uri="{FF2B5EF4-FFF2-40B4-BE49-F238E27FC236}">
                <a16:creationId xmlns:a16="http://schemas.microsoft.com/office/drawing/2014/main" id="{FB5F3E63-7EEA-8408-DBEC-BB9EECD00918}"/>
              </a:ext>
            </a:extLst>
          </p:cNvPr>
          <p:cNvSpPr/>
          <p:nvPr/>
        </p:nvSpPr>
        <p:spPr>
          <a:xfrm>
            <a:off x="9109788" y="4034251"/>
            <a:ext cx="1772816" cy="1651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Heat transfer rates</a:t>
            </a:r>
          </a:p>
        </p:txBody>
      </p:sp>
    </p:spTree>
    <p:extLst>
      <p:ext uri="{BB962C8B-B14F-4D97-AF65-F5344CB8AC3E}">
        <p14:creationId xmlns:p14="http://schemas.microsoft.com/office/powerpoint/2010/main" val="393071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FE6C80-E9AE-5347-5CE8-6BC27DB426B4}"/>
              </a:ext>
            </a:extLst>
          </p:cNvPr>
          <p:cNvSpPr>
            <a:spLocks noGrp="1"/>
          </p:cNvSpPr>
          <p:nvPr>
            <p:ph type="title"/>
          </p:nvPr>
        </p:nvSpPr>
        <p:spPr>
          <a:xfrm>
            <a:off x="163082" y="125842"/>
            <a:ext cx="6263355" cy="780011"/>
          </a:xfrm>
        </p:spPr>
        <p:txBody>
          <a:bodyPr/>
          <a:lstStyle/>
          <a:p>
            <a:r>
              <a:rPr lang="en-US" dirty="0"/>
              <a:t>Parametric </a:t>
            </a:r>
            <a:r>
              <a:rPr lang="en-US" dirty="0" err="1"/>
              <a:t>NaK</a:t>
            </a:r>
            <a:r>
              <a:rPr lang="en-US" dirty="0"/>
              <a:t> results:</a:t>
            </a:r>
          </a:p>
        </p:txBody>
      </p:sp>
      <p:pic>
        <p:nvPicPr>
          <p:cNvPr id="5" name="Εικόνα 4" descr="Εικόνα που περιέχει γραμμή, κείμενο, διάγραμμα, γράφημα&#10;&#10;Περιγραφή που δημιουργήθηκε αυτόματα">
            <a:extLst>
              <a:ext uri="{FF2B5EF4-FFF2-40B4-BE49-F238E27FC236}">
                <a16:creationId xmlns:a16="http://schemas.microsoft.com/office/drawing/2014/main" id="{495F4D33-36D4-42EF-04FC-403338CDD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928" y="1345742"/>
            <a:ext cx="8307072" cy="4166516"/>
          </a:xfrm>
          <a:prstGeom prst="rect">
            <a:avLst/>
          </a:prstGeom>
        </p:spPr>
      </p:pic>
      <p:sp>
        <p:nvSpPr>
          <p:cNvPr id="3" name="TextBox 2">
            <a:extLst>
              <a:ext uri="{FF2B5EF4-FFF2-40B4-BE49-F238E27FC236}">
                <a16:creationId xmlns:a16="http://schemas.microsoft.com/office/drawing/2014/main" id="{BE4710A5-854F-3561-3506-5A455EFF1B01}"/>
              </a:ext>
            </a:extLst>
          </p:cNvPr>
          <p:cNvSpPr txBox="1"/>
          <p:nvPr/>
        </p:nvSpPr>
        <p:spPr>
          <a:xfrm>
            <a:off x="675118" y="2153540"/>
            <a:ext cx="4147289" cy="1477328"/>
          </a:xfrm>
          <a:prstGeom prst="rect">
            <a:avLst/>
          </a:prstGeom>
          <a:noFill/>
        </p:spPr>
        <p:txBody>
          <a:bodyPr wrap="none" rtlCol="0">
            <a:spAutoFit/>
          </a:bodyPr>
          <a:lstStyle/>
          <a:p>
            <a:r>
              <a:rPr lang="en-US" dirty="0"/>
              <a:t>Run model parametrically as a function of:</a:t>
            </a:r>
          </a:p>
          <a:p>
            <a:pPr marL="342900" indent="-342900">
              <a:buAutoNum type="arabicPeriod"/>
            </a:pPr>
            <a:r>
              <a:rPr lang="en-US" dirty="0" err="1"/>
              <a:t>NaK</a:t>
            </a:r>
            <a:r>
              <a:rPr lang="en-US" dirty="0"/>
              <a:t> heat exchanger area </a:t>
            </a:r>
          </a:p>
          <a:p>
            <a:pPr marL="342900" indent="-342900">
              <a:buAutoNum type="arabicPeriod"/>
            </a:pPr>
            <a:r>
              <a:rPr lang="en-US" dirty="0"/>
              <a:t>Air heat exchanger area </a:t>
            </a:r>
          </a:p>
          <a:p>
            <a:pPr marL="342900" indent="-342900">
              <a:buAutoNum type="arabicPeriod"/>
            </a:pPr>
            <a:r>
              <a:rPr lang="en-US" dirty="0" err="1"/>
              <a:t>NaK</a:t>
            </a:r>
            <a:r>
              <a:rPr lang="en-US" dirty="0"/>
              <a:t> loop height</a:t>
            </a:r>
          </a:p>
          <a:p>
            <a:pPr marL="342900" indent="-342900">
              <a:buAutoNum type="arabicPeriod"/>
            </a:pPr>
            <a:r>
              <a:rPr lang="en-US" dirty="0"/>
              <a:t>Air chimney height</a:t>
            </a:r>
          </a:p>
        </p:txBody>
      </p:sp>
    </p:spTree>
    <p:extLst>
      <p:ext uri="{BB962C8B-B14F-4D97-AF65-F5344CB8AC3E}">
        <p14:creationId xmlns:p14="http://schemas.microsoft.com/office/powerpoint/2010/main" val="238316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Εικόνα 8" descr="Εικόνα που περιέχει κείμενο, διάγραμμα, γραμμή, στιγμιότυπο οθόνης&#10;&#10;Περιγραφή που δημιουργήθηκε αυτόματα">
            <a:extLst>
              <a:ext uri="{FF2B5EF4-FFF2-40B4-BE49-F238E27FC236}">
                <a16:creationId xmlns:a16="http://schemas.microsoft.com/office/drawing/2014/main" id="{802FDBBB-3664-36BD-81D8-BAA7798A3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61" y="0"/>
            <a:ext cx="11057886" cy="5546221"/>
          </a:xfrm>
          <a:prstGeom prst="rect">
            <a:avLst/>
          </a:prstGeom>
        </p:spPr>
      </p:pic>
      <p:sp>
        <p:nvSpPr>
          <p:cNvPr id="6" name="TextBox 5">
            <a:extLst>
              <a:ext uri="{FF2B5EF4-FFF2-40B4-BE49-F238E27FC236}">
                <a16:creationId xmlns:a16="http://schemas.microsoft.com/office/drawing/2014/main" id="{5B57656E-432D-B4A6-4B65-A81670F20020}"/>
              </a:ext>
            </a:extLst>
          </p:cNvPr>
          <p:cNvSpPr txBox="1"/>
          <p:nvPr/>
        </p:nvSpPr>
        <p:spPr>
          <a:xfrm>
            <a:off x="1734447" y="5363581"/>
            <a:ext cx="4649030" cy="1477328"/>
          </a:xfrm>
          <a:prstGeom prst="rect">
            <a:avLst/>
          </a:prstGeom>
          <a:noFill/>
        </p:spPr>
        <p:txBody>
          <a:bodyPr wrap="none" rtlCol="0">
            <a:spAutoFit/>
          </a:bodyPr>
          <a:lstStyle/>
          <a:p>
            <a:r>
              <a:rPr lang="en-US" dirty="0"/>
              <a:t>180kW removal </a:t>
            </a:r>
            <a:r>
              <a:rPr lang="en-US" dirty="0">
                <a:sym typeface="Wingdings" panose="05000000000000000000" pitchFamily="2" charset="2"/>
              </a:rPr>
              <a:t> height: 4+4m</a:t>
            </a:r>
          </a:p>
          <a:p>
            <a:r>
              <a:rPr lang="en-US" dirty="0">
                <a:sym typeface="Wingdings" panose="05000000000000000000" pitchFamily="2" charset="2"/>
              </a:rPr>
              <a:t>Nak area: 12m2</a:t>
            </a:r>
          </a:p>
          <a:p>
            <a:r>
              <a:rPr lang="en-US" dirty="0">
                <a:sym typeface="Wingdings" panose="05000000000000000000" pitchFamily="2" charset="2"/>
              </a:rPr>
              <a:t>Air area 14 m2</a:t>
            </a:r>
          </a:p>
          <a:p>
            <a:r>
              <a:rPr lang="en-US" dirty="0">
                <a:sym typeface="Wingdings" panose="05000000000000000000" pitchFamily="2" charset="2"/>
              </a:rPr>
              <a:t>HX dim: 256 pipes of 1 m height @ 1 cm radius</a:t>
            </a:r>
          </a:p>
          <a:p>
            <a:endParaRPr lang="en-US" dirty="0"/>
          </a:p>
        </p:txBody>
      </p:sp>
      <p:sp>
        <p:nvSpPr>
          <p:cNvPr id="7" name="TextBox 6">
            <a:extLst>
              <a:ext uri="{FF2B5EF4-FFF2-40B4-BE49-F238E27FC236}">
                <a16:creationId xmlns:a16="http://schemas.microsoft.com/office/drawing/2014/main" id="{4D8E19A9-A8E0-0A2F-FC22-671DC16A6A8B}"/>
              </a:ext>
            </a:extLst>
          </p:cNvPr>
          <p:cNvSpPr txBox="1"/>
          <p:nvPr/>
        </p:nvSpPr>
        <p:spPr>
          <a:xfrm>
            <a:off x="6777322" y="4727207"/>
            <a:ext cx="5172567" cy="1200329"/>
          </a:xfrm>
          <a:prstGeom prst="rect">
            <a:avLst/>
          </a:prstGeom>
          <a:noFill/>
        </p:spPr>
        <p:txBody>
          <a:bodyPr wrap="square" rtlCol="0">
            <a:spAutoFit/>
          </a:bodyPr>
          <a:lstStyle/>
          <a:p>
            <a:r>
              <a:rPr lang="en-US" dirty="0"/>
              <a:t>120kW removal </a:t>
            </a:r>
            <a:r>
              <a:rPr lang="en-US" dirty="0">
                <a:sym typeface="Wingdings" panose="05000000000000000000" pitchFamily="2" charset="2"/>
              </a:rPr>
              <a:t> height: 4+4 m</a:t>
            </a:r>
          </a:p>
          <a:p>
            <a:r>
              <a:rPr lang="en-US" dirty="0">
                <a:sym typeface="Wingdings" panose="05000000000000000000" pitchFamily="2" charset="2"/>
              </a:rPr>
              <a:t>Nak area: 8m2</a:t>
            </a:r>
          </a:p>
          <a:p>
            <a:r>
              <a:rPr lang="en-US" dirty="0">
                <a:sym typeface="Wingdings" panose="05000000000000000000" pitchFamily="2" charset="2"/>
              </a:rPr>
              <a:t>Air area 14 m2</a:t>
            </a:r>
          </a:p>
          <a:p>
            <a:r>
              <a:rPr lang="en-US" dirty="0">
                <a:sym typeface="Wingdings" panose="05000000000000000000" pitchFamily="2" charset="2"/>
              </a:rPr>
              <a:t>256*18/12 pipes of 1 m height @ 1 cm radius</a:t>
            </a:r>
            <a:endParaRPr lang="en-US" dirty="0"/>
          </a:p>
        </p:txBody>
      </p:sp>
    </p:spTree>
    <p:extLst>
      <p:ext uri="{BB962C8B-B14F-4D97-AF65-F5344CB8AC3E}">
        <p14:creationId xmlns:p14="http://schemas.microsoft.com/office/powerpoint/2010/main" val="416972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κείμενο, απόδειξη, διάγραμμα, στιγμιότυπο οθόνης&#10;&#10;Περιγραφή που δημιουργήθηκε αυτόματα">
            <a:extLst>
              <a:ext uri="{FF2B5EF4-FFF2-40B4-BE49-F238E27FC236}">
                <a16:creationId xmlns:a16="http://schemas.microsoft.com/office/drawing/2014/main" id="{D649DBFC-09A1-62F7-7B33-65C2469BB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555"/>
            <a:ext cx="9947305" cy="4989195"/>
          </a:xfrm>
          <a:prstGeom prst="rect">
            <a:avLst/>
          </a:prstGeom>
        </p:spPr>
      </p:pic>
      <p:sp>
        <p:nvSpPr>
          <p:cNvPr id="6" name="TextBox 5">
            <a:extLst>
              <a:ext uri="{FF2B5EF4-FFF2-40B4-BE49-F238E27FC236}">
                <a16:creationId xmlns:a16="http://schemas.microsoft.com/office/drawing/2014/main" id="{F02663B6-3EAF-E805-6098-FE3D4912B848}"/>
              </a:ext>
            </a:extLst>
          </p:cNvPr>
          <p:cNvSpPr txBox="1"/>
          <p:nvPr/>
        </p:nvSpPr>
        <p:spPr>
          <a:xfrm>
            <a:off x="5676063" y="4133698"/>
            <a:ext cx="5279645" cy="2031325"/>
          </a:xfrm>
          <a:prstGeom prst="rect">
            <a:avLst/>
          </a:prstGeom>
          <a:noFill/>
        </p:spPr>
        <p:txBody>
          <a:bodyPr wrap="square" rtlCol="0">
            <a:spAutoFit/>
          </a:bodyPr>
          <a:lstStyle/>
          <a:p>
            <a:pPr marL="342900" indent="-342900" algn="just">
              <a:buFont typeface="+mj-lt"/>
              <a:buAutoNum type="arabicPeriod"/>
            </a:pPr>
            <a:r>
              <a:rPr lang="en-US" dirty="0" err="1"/>
              <a:t>NaK</a:t>
            </a:r>
            <a:r>
              <a:rPr lang="en-US" dirty="0"/>
              <a:t> flow increases with height of </a:t>
            </a:r>
            <a:r>
              <a:rPr lang="en-US" dirty="0" err="1"/>
              <a:t>NaK</a:t>
            </a:r>
            <a:r>
              <a:rPr lang="en-US" dirty="0"/>
              <a:t> column.</a:t>
            </a:r>
          </a:p>
          <a:p>
            <a:pPr marL="342900" indent="-342900" algn="just">
              <a:buFont typeface="+mj-lt"/>
              <a:buAutoNum type="arabicPeriod"/>
            </a:pPr>
            <a:r>
              <a:rPr lang="en-US" dirty="0"/>
              <a:t>Total heat removal remains the same.</a:t>
            </a:r>
          </a:p>
          <a:p>
            <a:pPr marL="800100" lvl="1" indent="-342900" algn="just">
              <a:buFont typeface="+mj-lt"/>
              <a:buAutoNum type="arabicPeriod"/>
            </a:pPr>
            <a:r>
              <a:rPr lang="en-US" dirty="0"/>
              <a:t>Since flow increases</a:t>
            </a:r>
          </a:p>
          <a:p>
            <a:pPr marL="800100" lvl="1" indent="-342900" algn="just">
              <a:buFont typeface="+mj-lt"/>
              <a:buAutoNum type="arabicPeriod"/>
            </a:pPr>
            <a:r>
              <a:rPr lang="en-US" dirty="0"/>
              <a:t>Time inside heat exchanger decreases</a:t>
            </a:r>
          </a:p>
          <a:p>
            <a:pPr marL="800100" lvl="1" indent="-342900" algn="just">
              <a:buFont typeface="+mj-lt"/>
              <a:buAutoNum type="arabicPeriod"/>
            </a:pPr>
            <a:r>
              <a:rPr lang="en-US" dirty="0"/>
              <a:t>Time for heat transfer decreases</a:t>
            </a:r>
          </a:p>
          <a:p>
            <a:pPr marL="800100" lvl="1" indent="-342900" algn="just">
              <a:buFont typeface="+mj-lt"/>
              <a:buAutoNum type="arabicPeriod"/>
            </a:pPr>
            <a:r>
              <a:rPr lang="en-US" dirty="0"/>
              <a:t>Temperature difference at heat exchanger inlet/outlet decreases.</a:t>
            </a:r>
          </a:p>
        </p:txBody>
      </p:sp>
    </p:spTree>
    <p:extLst>
      <p:ext uri="{BB962C8B-B14F-4D97-AF65-F5344CB8AC3E}">
        <p14:creationId xmlns:p14="http://schemas.microsoft.com/office/powerpoint/2010/main" val="45451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7469FA-1D59-24A4-04C6-51F4B97DC8D3}"/>
              </a:ext>
            </a:extLst>
          </p:cNvPr>
          <p:cNvSpPr>
            <a:spLocks noGrp="1"/>
          </p:cNvSpPr>
          <p:nvPr>
            <p:ph type="title"/>
          </p:nvPr>
        </p:nvSpPr>
        <p:spPr>
          <a:xfrm>
            <a:off x="838200" y="365125"/>
            <a:ext cx="10515600" cy="814195"/>
          </a:xfrm>
        </p:spPr>
        <p:txBody>
          <a:bodyPr/>
          <a:lstStyle/>
          <a:p>
            <a:r>
              <a:rPr lang="en-US" dirty="0"/>
              <a:t>Heat exchanger scaling fluids for </a:t>
            </a:r>
            <a:r>
              <a:rPr lang="en-US" dirty="0" err="1"/>
              <a:t>NaK</a:t>
            </a:r>
            <a:r>
              <a:rPr lang="en-US" dirty="0"/>
              <a:t> loop:</a:t>
            </a:r>
          </a:p>
        </p:txBody>
      </p:sp>
      <p:sp>
        <p:nvSpPr>
          <p:cNvPr id="3" name="Θέση περιεχομένου 2">
            <a:extLst>
              <a:ext uri="{FF2B5EF4-FFF2-40B4-BE49-F238E27FC236}">
                <a16:creationId xmlns:a16="http://schemas.microsoft.com/office/drawing/2014/main" id="{883C78F4-8BC0-F7C7-EEFA-7D8DEF10F0B3}"/>
              </a:ext>
            </a:extLst>
          </p:cNvPr>
          <p:cNvSpPr>
            <a:spLocks noGrp="1"/>
          </p:cNvSpPr>
          <p:nvPr>
            <p:ph idx="1"/>
          </p:nvPr>
        </p:nvSpPr>
        <p:spPr>
          <a:xfrm>
            <a:off x="838200" y="1500884"/>
            <a:ext cx="10515600" cy="3139482"/>
          </a:xfrm>
        </p:spPr>
        <p:txBody>
          <a:bodyPr>
            <a:normAutofit fontScale="85000" lnSpcReduction="20000"/>
          </a:bodyPr>
          <a:lstStyle/>
          <a:p>
            <a:pPr marL="514350" indent="-514350">
              <a:buFont typeface="+mj-lt"/>
              <a:buAutoNum type="arabicPeriod"/>
            </a:pPr>
            <a:r>
              <a:rPr lang="en-US" sz="2000" dirty="0">
                <a:sym typeface="Wingdings" panose="05000000000000000000" pitchFamily="2" charset="2"/>
              </a:rPr>
              <a:t>Simulations with air as working fluid did not work as expected:</a:t>
            </a:r>
          </a:p>
          <a:p>
            <a:pPr marL="514350" indent="-514350">
              <a:buFont typeface="+mj-lt"/>
              <a:buAutoNum type="arabicPeriod"/>
            </a:pPr>
            <a:r>
              <a:rPr lang="en-US" sz="2000" dirty="0">
                <a:sym typeface="Wingdings" panose="05000000000000000000" pitchFamily="2" charset="2"/>
              </a:rPr>
              <a:t>Use LMTD theory of heat exchangers to approximate heat exchanger area</a:t>
            </a:r>
          </a:p>
          <a:p>
            <a:pPr marL="514350" indent="-514350">
              <a:buFont typeface="+mj-lt"/>
              <a:buAutoNum type="arabicPeriod"/>
            </a:pPr>
            <a:r>
              <a:rPr lang="en-US" sz="2000" dirty="0">
                <a:sym typeface="Wingdings" panose="05000000000000000000" pitchFamily="2" charset="2"/>
              </a:rPr>
              <a:t>Assume: same temperatures for the working fluid (same LMTD)</a:t>
            </a:r>
          </a:p>
          <a:p>
            <a:pPr marL="514350" indent="-514350">
              <a:buFont typeface="+mj-lt"/>
              <a:buAutoNum type="arabicPeriod"/>
            </a:pPr>
            <a:r>
              <a:rPr lang="en-US" sz="2000" dirty="0">
                <a:sym typeface="Wingdings" panose="05000000000000000000" pitchFamily="2" charset="2"/>
              </a:rPr>
              <a:t>Heat transfer coefficient for Na-N2: 10 times less than that of Na-</a:t>
            </a:r>
            <a:r>
              <a:rPr lang="en-US" sz="2000" dirty="0" err="1">
                <a:sym typeface="Wingdings" panose="05000000000000000000" pitchFamily="2" charset="2"/>
              </a:rPr>
              <a:t>NaK</a:t>
            </a:r>
            <a:endParaRPr lang="en-US" sz="2000" dirty="0">
              <a:sym typeface="Wingdings" panose="05000000000000000000" pitchFamily="2" charset="2"/>
            </a:endParaRPr>
          </a:p>
          <a:p>
            <a:pPr marL="514350" indent="-514350">
              <a:buFont typeface="+mj-lt"/>
              <a:buAutoNum type="arabicPeriod"/>
            </a:pPr>
            <a:r>
              <a:rPr lang="en-US" sz="2000" dirty="0">
                <a:sym typeface="Wingdings" panose="05000000000000000000" pitchFamily="2" charset="2"/>
              </a:rPr>
              <a:t>Area of primary heat exchanger: 10 times more</a:t>
            </a:r>
          </a:p>
          <a:p>
            <a:pPr marL="514350" indent="-514350">
              <a:buFont typeface="+mj-lt"/>
              <a:buAutoNum type="arabicPeriod"/>
            </a:pPr>
            <a:r>
              <a:rPr lang="en-US" sz="2000" dirty="0">
                <a:sym typeface="Wingdings" panose="05000000000000000000" pitchFamily="2" charset="2"/>
              </a:rPr>
              <a:t>Equivalently: for air-air heat exchanger: 5 times more. </a:t>
            </a:r>
          </a:p>
          <a:p>
            <a:pPr marL="514350" indent="-514350">
              <a:buFont typeface="+mj-lt"/>
              <a:buAutoNum type="arabicPeriod"/>
            </a:pPr>
            <a:r>
              <a:rPr lang="en-US" sz="2000" dirty="0">
                <a:sym typeface="Wingdings" panose="05000000000000000000" pitchFamily="2" charset="2"/>
              </a:rPr>
              <a:t>Same mass flow 1000 velocity</a:t>
            </a:r>
          </a:p>
          <a:p>
            <a:pPr marL="514350" indent="-514350">
              <a:buFont typeface="+mj-lt"/>
              <a:buAutoNum type="arabicPeriod"/>
            </a:pPr>
            <a:r>
              <a:rPr lang="en-US" sz="2000" dirty="0">
                <a:sym typeface="Wingdings" panose="05000000000000000000" pitchFamily="2" charset="2"/>
              </a:rPr>
              <a:t>Height of loop: hydraulic resistance for air: 20 times less</a:t>
            </a:r>
          </a:p>
          <a:p>
            <a:pPr marL="514350" indent="-514350">
              <a:buFont typeface="+mj-lt"/>
              <a:buAutoNum type="arabicPeriod"/>
            </a:pPr>
            <a:r>
              <a:rPr lang="en-US" sz="2000" dirty="0">
                <a:sym typeface="Wingdings" panose="05000000000000000000" pitchFamily="2" charset="2"/>
              </a:rPr>
              <a:t>Height of loop should be much higher!</a:t>
            </a:r>
          </a:p>
          <a:p>
            <a:pPr marL="971550" lvl="1" indent="-514350">
              <a:buFont typeface="+mj-lt"/>
              <a:buAutoNum type="arabicPeriod"/>
            </a:pPr>
            <a:r>
              <a:rPr lang="en-US" sz="1600" dirty="0">
                <a:sym typeface="Wingdings" panose="05000000000000000000" pitchFamily="2" charset="2"/>
              </a:rPr>
              <a:t>Alternatively, the heat exchange areas can be higher and the loop height smaller. </a:t>
            </a:r>
          </a:p>
          <a:p>
            <a:pPr marL="514350" indent="-514350">
              <a:buFont typeface="+mj-lt"/>
              <a:buAutoNum type="arabicPeriod"/>
            </a:pPr>
            <a:endParaRPr lang="en-US" sz="2000" dirty="0">
              <a:sym typeface="Wingdings" panose="05000000000000000000" pitchFamily="2" charset="2"/>
            </a:endParaRPr>
          </a:p>
          <a:p>
            <a:pPr marL="514350" indent="-514350">
              <a:buFont typeface="+mj-lt"/>
              <a:buAutoNum type="arabicPeriod"/>
            </a:pPr>
            <a:endParaRPr lang="en-US" sz="2000" dirty="0">
              <a:sym typeface="Wingdings" panose="05000000000000000000" pitchFamily="2" charset="2"/>
            </a:endParaRPr>
          </a:p>
          <a:p>
            <a:pPr marL="514350" indent="-514350">
              <a:buFont typeface="+mj-lt"/>
              <a:buAutoNum type="arabicPeriod"/>
            </a:pPr>
            <a:endParaRPr lang="en-US" sz="2000" dirty="0"/>
          </a:p>
        </p:txBody>
      </p:sp>
      <p:sp>
        <p:nvSpPr>
          <p:cNvPr id="4" name="Δεξί άγκιστρο 3">
            <a:extLst>
              <a:ext uri="{FF2B5EF4-FFF2-40B4-BE49-F238E27FC236}">
                <a16:creationId xmlns:a16="http://schemas.microsoft.com/office/drawing/2014/main" id="{7C4A8CC4-BE5F-20F3-6BC8-AE7D88EC5241}"/>
              </a:ext>
            </a:extLst>
          </p:cNvPr>
          <p:cNvSpPr/>
          <p:nvPr/>
        </p:nvSpPr>
        <p:spPr>
          <a:xfrm>
            <a:off x="7135738" y="3429000"/>
            <a:ext cx="316195" cy="544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B4984B0-14AD-90E6-B430-A888FE1A231C}"/>
              </a:ext>
            </a:extLst>
          </p:cNvPr>
          <p:cNvSpPr txBox="1"/>
          <p:nvPr/>
        </p:nvSpPr>
        <p:spPr>
          <a:xfrm>
            <a:off x="7597211" y="3516731"/>
            <a:ext cx="2347759" cy="369332"/>
          </a:xfrm>
          <a:prstGeom prst="rect">
            <a:avLst/>
          </a:prstGeom>
          <a:noFill/>
        </p:spPr>
        <p:txBody>
          <a:bodyPr wrap="none" rtlCol="0">
            <a:spAutoFit/>
          </a:bodyPr>
          <a:lstStyle/>
          <a:p>
            <a:r>
              <a:rPr lang="en-US" dirty="0"/>
              <a:t>50x pressure difference</a:t>
            </a:r>
          </a:p>
        </p:txBody>
      </p:sp>
    </p:spTree>
    <p:extLst>
      <p:ext uri="{BB962C8B-B14F-4D97-AF65-F5344CB8AC3E}">
        <p14:creationId xmlns:p14="http://schemas.microsoft.com/office/powerpoint/2010/main" val="214618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35D3B9-B031-567B-CE59-6FC92703ED88}"/>
              </a:ext>
            </a:extLst>
          </p:cNvPr>
          <p:cNvSpPr>
            <a:spLocks noGrp="1"/>
          </p:cNvSpPr>
          <p:nvPr>
            <p:ph type="title"/>
          </p:nvPr>
        </p:nvSpPr>
        <p:spPr>
          <a:xfrm>
            <a:off x="838200" y="365125"/>
            <a:ext cx="10515600" cy="626187"/>
          </a:xfrm>
        </p:spPr>
        <p:txBody>
          <a:bodyPr>
            <a:normAutofit fontScale="90000"/>
          </a:bodyPr>
          <a:lstStyle/>
          <a:p>
            <a:r>
              <a:rPr lang="en-US" dirty="0"/>
              <a:t>Working fluid selection:</a:t>
            </a:r>
          </a:p>
        </p:txBody>
      </p:sp>
      <p:sp>
        <p:nvSpPr>
          <p:cNvPr id="3" name="Θέση περιεχομένου 2">
            <a:extLst>
              <a:ext uri="{FF2B5EF4-FFF2-40B4-BE49-F238E27FC236}">
                <a16:creationId xmlns:a16="http://schemas.microsoft.com/office/drawing/2014/main" id="{C256C1D5-C51F-7FF9-3DFE-22EFA636F677}"/>
              </a:ext>
            </a:extLst>
          </p:cNvPr>
          <p:cNvSpPr>
            <a:spLocks noGrp="1"/>
          </p:cNvSpPr>
          <p:nvPr>
            <p:ph idx="1"/>
          </p:nvPr>
        </p:nvSpPr>
        <p:spPr>
          <a:xfrm>
            <a:off x="838200" y="1096560"/>
            <a:ext cx="10515600" cy="3697631"/>
          </a:xfrm>
        </p:spPr>
        <p:txBody>
          <a:bodyPr>
            <a:normAutofit fontScale="92500" lnSpcReduction="20000"/>
          </a:bodyPr>
          <a:lstStyle/>
          <a:p>
            <a:pPr marL="0" indent="0">
              <a:buNone/>
            </a:pPr>
            <a:r>
              <a:rPr lang="en-US" dirty="0"/>
              <a:t>The following should be considered for the fluid selection:</a:t>
            </a:r>
          </a:p>
          <a:p>
            <a:pPr marL="514350" indent="-514350">
              <a:buAutoNum type="arabicPeriod"/>
            </a:pPr>
            <a:r>
              <a:rPr lang="en-US" dirty="0"/>
              <a:t>Normal operation:</a:t>
            </a:r>
          </a:p>
          <a:p>
            <a:pPr marL="971550" lvl="1" indent="-514350">
              <a:buAutoNum type="arabicPeriod"/>
            </a:pPr>
            <a:r>
              <a:rPr lang="en-US" dirty="0"/>
              <a:t>Thermal properties</a:t>
            </a:r>
          </a:p>
          <a:p>
            <a:pPr marL="1428750" lvl="2" indent="-514350">
              <a:buAutoNum type="arabicPeriod"/>
            </a:pPr>
            <a:r>
              <a:rPr lang="en-US" dirty="0"/>
              <a:t>Conductivity </a:t>
            </a:r>
          </a:p>
          <a:p>
            <a:pPr marL="1428750" lvl="2" indent="-514350">
              <a:buAutoNum type="arabicPeriod"/>
            </a:pPr>
            <a:r>
              <a:rPr lang="en-US" dirty="0"/>
              <a:t>Specific heat </a:t>
            </a:r>
          </a:p>
          <a:p>
            <a:pPr marL="1428750" lvl="2" indent="-514350">
              <a:buAutoNum type="arabicPeriod"/>
            </a:pPr>
            <a:r>
              <a:rPr lang="en-US" dirty="0"/>
              <a:t>Because of superior thermal properties: smaller safety systems for </a:t>
            </a:r>
            <a:r>
              <a:rPr lang="en-US" dirty="0" err="1"/>
              <a:t>NaK</a:t>
            </a:r>
            <a:r>
              <a:rPr lang="en-US" dirty="0"/>
              <a:t>. </a:t>
            </a:r>
          </a:p>
          <a:p>
            <a:pPr marL="971550" lvl="1" indent="-514350">
              <a:buAutoNum type="arabicPeriod"/>
            </a:pPr>
            <a:r>
              <a:rPr lang="en-US" dirty="0"/>
              <a:t>Fluid properties:</a:t>
            </a:r>
          </a:p>
          <a:p>
            <a:pPr marL="1428750" lvl="2" indent="-514350">
              <a:buAutoNum type="arabicPeriod"/>
            </a:pPr>
            <a:r>
              <a:rPr lang="en-US" dirty="0"/>
              <a:t>Viscosity </a:t>
            </a:r>
            <a:r>
              <a:rPr lang="en-US" dirty="0">
                <a:sym typeface="Wingdings" panose="05000000000000000000" pitchFamily="2" charset="2"/>
              </a:rPr>
              <a:t> </a:t>
            </a:r>
            <a:r>
              <a:rPr lang="en-US" dirty="0"/>
              <a:t>hydraulic resistance</a:t>
            </a:r>
          </a:p>
          <a:p>
            <a:pPr marL="1428750" lvl="2" indent="-514350">
              <a:buFont typeface="Arial" panose="020B0604020202020204" pitchFamily="34" charset="0"/>
              <a:buAutoNum type="arabicPeriod"/>
            </a:pPr>
            <a:r>
              <a:rPr lang="en-US" dirty="0"/>
              <a:t>Density with temperature </a:t>
            </a:r>
          </a:p>
          <a:p>
            <a:pPr marL="514350" indent="-514350">
              <a:buAutoNum type="arabicPeriod"/>
            </a:pPr>
            <a:r>
              <a:rPr lang="en-US" dirty="0"/>
              <a:t>Accident operation:</a:t>
            </a:r>
          </a:p>
          <a:p>
            <a:pPr marL="971550" lvl="1" indent="-514350">
              <a:buAutoNum type="arabicPeriod"/>
            </a:pPr>
            <a:r>
              <a:rPr lang="en-US" dirty="0"/>
              <a:t>What if there is a leak from DRACS to the sodium pool: Na, fluid interaction</a:t>
            </a:r>
          </a:p>
          <a:p>
            <a:pPr marL="971550" lvl="1" indent="-514350">
              <a:buAutoNum type="arabicPeriod"/>
            </a:pPr>
            <a:endParaRPr lang="en-US" dirty="0"/>
          </a:p>
        </p:txBody>
      </p:sp>
      <p:sp>
        <p:nvSpPr>
          <p:cNvPr id="4" name="Δεξί άγκιστρο 3">
            <a:extLst>
              <a:ext uri="{FF2B5EF4-FFF2-40B4-BE49-F238E27FC236}">
                <a16:creationId xmlns:a16="http://schemas.microsoft.com/office/drawing/2014/main" id="{D5651AF7-BA83-AFD5-7006-C8A6C91ACEE3}"/>
              </a:ext>
            </a:extLst>
          </p:cNvPr>
          <p:cNvSpPr/>
          <p:nvPr/>
        </p:nvSpPr>
        <p:spPr>
          <a:xfrm rot="5400000">
            <a:off x="5382357" y="-184001"/>
            <a:ext cx="438295" cy="9956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45F55E-5FF3-C8B7-B7D8-15F5B71AB2CA}"/>
                  </a:ext>
                </a:extLst>
              </p:cNvPr>
              <p:cNvSpPr txBox="1"/>
              <p:nvPr/>
            </p:nvSpPr>
            <p:spPr>
              <a:xfrm>
                <a:off x="2059535" y="5013339"/>
                <a:ext cx="7110536" cy="369332"/>
              </a:xfrm>
              <a:prstGeom prst="rect">
                <a:avLst/>
              </a:prstGeom>
              <a:noFill/>
            </p:spPr>
            <p:txBody>
              <a:bodyPr wrap="none" rtlCol="0">
                <a:spAutoFit/>
              </a:bodyPr>
              <a:lstStyle/>
              <a:p>
                <a:r>
                  <a:rPr lang="en-US" dirty="0"/>
                  <a:t>Good fluids: Na, </a:t>
                </a:r>
                <a:r>
                  <a:rPr lang="en-US" dirty="0" err="1"/>
                  <a:t>NaK</a:t>
                </a:r>
                <a:r>
                  <a:rPr lang="en-US" dirty="0"/>
                  <a:t>, other with high thermal conductivity, high </a:t>
                </a:r>
                <a14:m>
                  <m:oMath xmlns:m="http://schemas.openxmlformats.org/officeDocument/2006/math">
                    <m:r>
                      <a:rPr lang="en-US" b="0" i="1" smtClean="0">
                        <a:latin typeface="Cambria Math" panose="02040503050406030204" pitchFamily="18" charset="0"/>
                      </a:rPr>
                      <m:t>𝑐𝑝</m:t>
                    </m:r>
                    <m:r>
                      <a:rPr lang="en-US" b="0" i="1" smtClean="0">
                        <a:latin typeface="Cambria Math" panose="02040503050406030204" pitchFamily="18" charset="0"/>
                      </a:rPr>
                      <m:t>∗</m:t>
                    </m:r>
                    <m:r>
                      <a:rPr lang="en-US" b="0" i="1" smtClean="0">
                        <a:latin typeface="Cambria Math" panose="02040503050406030204" pitchFamily="18" charset="0"/>
                      </a:rPr>
                      <m:t>𝑟h𝑜</m:t>
                    </m:r>
                  </m:oMath>
                </a14:m>
                <a:endParaRPr lang="en-US" dirty="0"/>
              </a:p>
            </p:txBody>
          </p:sp>
        </mc:Choice>
        <mc:Fallback xmlns="">
          <p:sp>
            <p:nvSpPr>
              <p:cNvPr id="5" name="TextBox 4">
                <a:extLst>
                  <a:ext uri="{FF2B5EF4-FFF2-40B4-BE49-F238E27FC236}">
                    <a16:creationId xmlns:a16="http://schemas.microsoft.com/office/drawing/2014/main" id="{0D45F55E-5FF3-C8B7-B7D8-15F5B71AB2CA}"/>
                  </a:ext>
                </a:extLst>
              </p:cNvPr>
              <p:cNvSpPr txBox="1">
                <a:spLocks noRot="1" noChangeAspect="1" noMove="1" noResize="1" noEditPoints="1" noAdjustHandles="1" noChangeArrowheads="1" noChangeShapeType="1" noTextEdit="1"/>
              </p:cNvSpPr>
              <p:nvPr/>
            </p:nvSpPr>
            <p:spPr>
              <a:xfrm>
                <a:off x="2059535" y="5013339"/>
                <a:ext cx="7110536" cy="369332"/>
              </a:xfrm>
              <a:prstGeom prst="rect">
                <a:avLst/>
              </a:prstGeom>
              <a:blipFill>
                <a:blip r:embed="rId2"/>
                <a:stretch>
                  <a:fillRect l="-772" t="-8197" b="-24590"/>
                </a:stretch>
              </a:blipFill>
            </p:spPr>
            <p:txBody>
              <a:bodyPr/>
              <a:lstStyle/>
              <a:p>
                <a:r>
                  <a:rPr lang="en-US">
                    <a:noFill/>
                  </a:rPr>
                  <a:t> </a:t>
                </a:r>
              </a:p>
            </p:txBody>
          </p:sp>
        </mc:Fallback>
      </mc:AlternateContent>
      <p:sp>
        <p:nvSpPr>
          <p:cNvPr id="6" name="Δεξί άγκιστρο 5">
            <a:extLst>
              <a:ext uri="{FF2B5EF4-FFF2-40B4-BE49-F238E27FC236}">
                <a16:creationId xmlns:a16="http://schemas.microsoft.com/office/drawing/2014/main" id="{31B3A29A-3E96-C7B9-664E-FE364FEC77BB}"/>
              </a:ext>
            </a:extLst>
          </p:cNvPr>
          <p:cNvSpPr/>
          <p:nvPr/>
        </p:nvSpPr>
        <p:spPr>
          <a:xfrm>
            <a:off x="9426011" y="1529697"/>
            <a:ext cx="282011" cy="25808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D9D04AC-D0AC-30B4-8A72-6B29428FDF4E}"/>
              </a:ext>
            </a:extLst>
          </p:cNvPr>
          <p:cNvSpPr txBox="1"/>
          <p:nvPr/>
        </p:nvSpPr>
        <p:spPr>
          <a:xfrm>
            <a:off x="9567016" y="2281804"/>
            <a:ext cx="2888479" cy="369332"/>
          </a:xfrm>
          <a:prstGeom prst="rect">
            <a:avLst/>
          </a:prstGeom>
          <a:noFill/>
        </p:spPr>
        <p:txBody>
          <a:bodyPr wrap="square" rtlCol="0">
            <a:spAutoFit/>
          </a:bodyPr>
          <a:lstStyle/>
          <a:p>
            <a:r>
              <a:rPr lang="en-US" dirty="0"/>
              <a:t>Size of Heat Exchangers</a:t>
            </a:r>
          </a:p>
        </p:txBody>
      </p:sp>
    </p:spTree>
    <p:extLst>
      <p:ext uri="{BB962C8B-B14F-4D97-AF65-F5344CB8AC3E}">
        <p14:creationId xmlns:p14="http://schemas.microsoft.com/office/powerpoint/2010/main" val="275470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C3BA624-2912-DEA2-7550-C632908A1650}"/>
              </a:ext>
            </a:extLst>
          </p:cNvPr>
          <p:cNvSpPr>
            <a:spLocks noGrp="1"/>
          </p:cNvSpPr>
          <p:nvPr>
            <p:ph type="title"/>
          </p:nvPr>
        </p:nvSpPr>
        <p:spPr/>
        <p:txBody>
          <a:bodyPr/>
          <a:lstStyle/>
          <a:p>
            <a:r>
              <a:rPr lang="en-US" dirty="0"/>
              <a:t>Appendix: </a:t>
            </a:r>
            <a:r>
              <a:rPr lang="en-US" dirty="0" err="1"/>
              <a:t>NaK</a:t>
            </a:r>
            <a:endParaRPr lang="en-US" dirty="0"/>
          </a:p>
        </p:txBody>
      </p:sp>
      <p:pic>
        <p:nvPicPr>
          <p:cNvPr id="5" name="Εικόνα 4"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5D59F8C0-85A9-CB05-057C-C7F9E9CF5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049" y="209676"/>
            <a:ext cx="6263951" cy="3141763"/>
          </a:xfrm>
          <a:prstGeom prst="rect">
            <a:avLst/>
          </a:prstGeom>
        </p:spPr>
      </p:pic>
      <p:pic>
        <p:nvPicPr>
          <p:cNvPr id="7" name="Εικόνα 6" descr="Εικόνα που περιέχει κείμενο, διάγραμμα, γραμμή, αριθμός&#10;&#10;Περιγραφή που δημιουργήθηκε αυτόματα">
            <a:extLst>
              <a:ext uri="{FF2B5EF4-FFF2-40B4-BE49-F238E27FC236}">
                <a16:creationId xmlns:a16="http://schemas.microsoft.com/office/drawing/2014/main" id="{5825030D-F8FF-B8C6-1367-518ABCB76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848" y="3456736"/>
            <a:ext cx="6416351" cy="3218201"/>
          </a:xfrm>
          <a:prstGeom prst="rect">
            <a:avLst/>
          </a:prstGeom>
        </p:spPr>
      </p:pic>
      <p:pic>
        <p:nvPicPr>
          <p:cNvPr id="9" name="Εικόνα 8" descr="Εικόνα που περιέχει κείμενο, διάγραμμα, γραμμή, αριθμός&#10;&#10;Περιγραφή που δημιουργήθηκε αυτόματα">
            <a:extLst>
              <a:ext uri="{FF2B5EF4-FFF2-40B4-BE49-F238E27FC236}">
                <a16:creationId xmlns:a16="http://schemas.microsoft.com/office/drawing/2014/main" id="{0A4C220D-39BE-3857-0635-F257F26A9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0253"/>
            <a:ext cx="6340149" cy="3179981"/>
          </a:xfrm>
          <a:prstGeom prst="rect">
            <a:avLst/>
          </a:prstGeom>
        </p:spPr>
      </p:pic>
    </p:spTree>
    <p:extLst>
      <p:ext uri="{BB962C8B-B14F-4D97-AF65-F5344CB8AC3E}">
        <p14:creationId xmlns:p14="http://schemas.microsoft.com/office/powerpoint/2010/main" val="113854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743324-AFFF-F190-0E84-B7C76677F8E6}"/>
              </a:ext>
            </a:extLst>
          </p:cNvPr>
          <p:cNvSpPr>
            <a:spLocks noGrp="1"/>
          </p:cNvSpPr>
          <p:nvPr>
            <p:ph type="ctrTitle"/>
          </p:nvPr>
        </p:nvSpPr>
        <p:spPr>
          <a:xfrm>
            <a:off x="1524000" y="232859"/>
            <a:ext cx="9144000" cy="766258"/>
          </a:xfrm>
        </p:spPr>
        <p:txBody>
          <a:bodyPr>
            <a:normAutofit fontScale="90000"/>
          </a:bodyPr>
          <a:lstStyle/>
          <a:p>
            <a:r>
              <a:rPr lang="en-US" dirty="0"/>
              <a:t>Flow zoning</a:t>
            </a:r>
          </a:p>
        </p:txBody>
      </p:sp>
      <p:pic>
        <p:nvPicPr>
          <p:cNvPr id="5" name="Εικόνα 4">
            <a:extLst>
              <a:ext uri="{FF2B5EF4-FFF2-40B4-BE49-F238E27FC236}">
                <a16:creationId xmlns:a16="http://schemas.microsoft.com/office/drawing/2014/main" id="{8458ED46-C8C9-54F2-DC11-6917BDFD0A3F}"/>
              </a:ext>
            </a:extLst>
          </p:cNvPr>
          <p:cNvPicPr>
            <a:picLocks noChangeAspect="1"/>
          </p:cNvPicPr>
          <p:nvPr/>
        </p:nvPicPr>
        <p:blipFill>
          <a:blip r:embed="rId2"/>
          <a:stretch>
            <a:fillRect/>
          </a:stretch>
        </p:blipFill>
        <p:spPr>
          <a:xfrm>
            <a:off x="3529413" y="999117"/>
            <a:ext cx="5604092" cy="5788924"/>
          </a:xfrm>
          <a:prstGeom prst="rect">
            <a:avLst/>
          </a:prstGeom>
        </p:spPr>
      </p:pic>
    </p:spTree>
    <p:extLst>
      <p:ext uri="{BB962C8B-B14F-4D97-AF65-F5344CB8AC3E}">
        <p14:creationId xmlns:p14="http://schemas.microsoft.com/office/powerpoint/2010/main" val="17320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12E7522-2028-6AED-C2FA-71E366D3EA73}"/>
              </a:ext>
            </a:extLst>
          </p:cNvPr>
          <p:cNvSpPr>
            <a:spLocks noGrp="1"/>
          </p:cNvSpPr>
          <p:nvPr>
            <p:ph type="title"/>
          </p:nvPr>
        </p:nvSpPr>
        <p:spPr>
          <a:xfrm>
            <a:off x="838200" y="365126"/>
            <a:ext cx="10515600" cy="694554"/>
          </a:xfrm>
        </p:spPr>
        <p:txBody>
          <a:bodyPr>
            <a:normAutofit fontScale="90000"/>
          </a:bodyPr>
          <a:lstStyle/>
          <a:p>
            <a:r>
              <a:rPr lang="en-US" dirty="0"/>
              <a:t>Why radial power distribution:</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9B6E5534-AE93-C96A-67CB-FF5FA0C46981}"/>
                  </a:ext>
                </a:extLst>
              </p:cNvPr>
              <p:cNvSpPr>
                <a:spLocks noGrp="1"/>
              </p:cNvSpPr>
              <p:nvPr>
                <p:ph idx="1"/>
              </p:nvPr>
            </p:nvSpPr>
            <p:spPr>
              <a:xfrm>
                <a:off x="563742" y="1184429"/>
                <a:ext cx="10515600" cy="4351338"/>
              </a:xfrm>
            </p:spPr>
            <p:txBody>
              <a:bodyPr>
                <a:normAutofit/>
              </a:bodyPr>
              <a:lstStyle/>
              <a:p>
                <a:r>
                  <a:rPr lang="en-US" sz="2000" dirty="0"/>
                  <a:t>Fission </a:t>
                </a:r>
                <a:r>
                  <a:rPr lang="en-US" sz="2000" dirty="0">
                    <a:sym typeface="Wingdings" panose="05000000000000000000" pitchFamily="2" charset="2"/>
                  </a:rPr>
                  <a:t>generated power (F</a:t>
                </a:r>
                <a14:m>
                  <m:oMath xmlns:m="http://schemas.openxmlformats.org/officeDocument/2006/math">
                    <m:r>
                      <a:rPr lang="en-US" sz="2000" i="1" dirty="0" smtClean="0">
                        <a:latin typeface="Cambria Math" panose="02040503050406030204" pitchFamily="18" charset="0"/>
                        <a:sym typeface="Wingdings" panose="05000000000000000000" pitchFamily="2" charset="2"/>
                      </a:rPr>
                      <m:t>𝑙𝑢𝑥</m:t>
                    </m:r>
                    <m:r>
                      <a:rPr lang="en-US" sz="2000" i="1" dirty="0" smtClean="0">
                        <a:latin typeface="Cambria Math" panose="02040503050406030204" pitchFamily="18" charset="0"/>
                        <a:sym typeface="Wingdings" panose="05000000000000000000" pitchFamily="2" charset="2"/>
                      </a:rPr>
                      <m:t>∗</m:t>
                    </m:r>
                    <m:sSub>
                      <m:sSubPr>
                        <m:ctrlPr>
                          <a:rPr lang="en-US" sz="2000" b="0" i="1" dirty="0" smtClean="0">
                            <a:latin typeface="Cambria Math" panose="02040503050406030204" pitchFamily="18" charset="0"/>
                            <a:sym typeface="Wingdings" panose="05000000000000000000" pitchFamily="2" charset="2"/>
                          </a:rPr>
                        </m:ctrlPr>
                      </m:sSubPr>
                      <m:e>
                        <m:r>
                          <a:rPr lang="en-US" sz="2000" b="0" i="1" dirty="0" smtClean="0">
                            <a:latin typeface="Cambria Math" panose="02040503050406030204" pitchFamily="18" charset="0"/>
                            <a:sym typeface="Wingdings" panose="05000000000000000000" pitchFamily="2" charset="2"/>
                          </a:rPr>
                          <m:t>𝑁</m:t>
                        </m:r>
                      </m:e>
                      <m:sub>
                        <m:r>
                          <a:rPr lang="en-US" sz="2000" b="0" i="1" dirty="0" smtClean="0">
                            <a:latin typeface="Cambria Math" panose="02040503050406030204" pitchFamily="18" charset="0"/>
                            <a:sym typeface="Wingdings" panose="05000000000000000000" pitchFamily="2" charset="2"/>
                          </a:rPr>
                          <m:t>𝑓𝑖𝑠𝑠𝑖𝑜𝑛</m:t>
                        </m:r>
                      </m:sub>
                    </m:sSub>
                  </m:oMath>
                </a14:m>
                <a:r>
                  <a:rPr lang="en-US" sz="2000" dirty="0">
                    <a:sym typeface="Wingdings" panose="05000000000000000000" pitchFamily="2" charset="2"/>
                  </a:rPr>
                  <a:t>)  proportional to flux flux tapers radially ( fast leakages)  non-homogeneous power profile.</a:t>
                </a:r>
              </a:p>
              <a:p>
                <a:pPr lvl="1"/>
                <a:r>
                  <a:rPr lang="en-US" sz="1800" dirty="0">
                    <a:sym typeface="Wingdings" panose="05000000000000000000" pitchFamily="2" charset="2"/>
                  </a:rPr>
                  <a:t>If the macroscopic fission cross section was increased radially (increase enrichment), the leakages at the periphery would be even higher. </a:t>
                </a:r>
              </a:p>
              <a:p>
                <a:pPr lvl="2"/>
                <a:r>
                  <a:rPr lang="en-US" sz="1400" dirty="0">
                    <a:sym typeface="Wingdings" panose="05000000000000000000" pitchFamily="2" charset="2"/>
                  </a:rPr>
                  <a:t>Because of imposed boundary condition, flux will always drop off at the periphery of the reactor. </a:t>
                </a:r>
              </a:p>
              <a:p>
                <a:r>
                  <a:rPr lang="en-US" sz="2200" dirty="0">
                    <a:sym typeface="Wingdings" panose="05000000000000000000" pitchFamily="2" charset="2"/>
                  </a:rPr>
                  <a:t>In contrast with LWR: </a:t>
                </a:r>
              </a:p>
              <a:p>
                <a:pPr lvl="1"/>
                <a:r>
                  <a:rPr lang="en-US" sz="1800" dirty="0">
                    <a:sym typeface="Wingdings" panose="05000000000000000000" pitchFamily="2" charset="2"/>
                  </a:rPr>
                  <a:t>Fast core is generally smaller  flux varies more</a:t>
                </a:r>
              </a:p>
              <a:p>
                <a:pPr lvl="1"/>
                <a:r>
                  <a:rPr lang="en-US" sz="1800" dirty="0">
                    <a:sym typeface="Wingdings" panose="05000000000000000000" pitchFamily="2" charset="2"/>
                  </a:rPr>
                  <a:t>Sodium does not reflect neutrons as well as water </a:t>
                </a:r>
              </a:p>
            </p:txBody>
          </p:sp>
        </mc:Choice>
        <mc:Fallback xmlns="">
          <p:sp>
            <p:nvSpPr>
              <p:cNvPr id="3" name="Θέση περιεχομένου 2">
                <a:extLst>
                  <a:ext uri="{FF2B5EF4-FFF2-40B4-BE49-F238E27FC236}">
                    <a16:creationId xmlns:a16="http://schemas.microsoft.com/office/drawing/2014/main" id="{9B6E5534-AE93-C96A-67CB-FF5FA0C46981}"/>
                  </a:ext>
                </a:extLst>
              </p:cNvPr>
              <p:cNvSpPr>
                <a:spLocks noGrp="1" noRot="1" noChangeAspect="1" noMove="1" noResize="1" noEditPoints="1" noAdjustHandles="1" noChangeArrowheads="1" noChangeShapeType="1" noTextEdit="1"/>
              </p:cNvSpPr>
              <p:nvPr>
                <p:ph idx="1"/>
              </p:nvPr>
            </p:nvSpPr>
            <p:spPr>
              <a:xfrm>
                <a:off x="563742" y="1184429"/>
                <a:ext cx="10515600" cy="4351338"/>
              </a:xfrm>
              <a:blipFill>
                <a:blip r:embed="rId2"/>
                <a:stretch>
                  <a:fillRect l="-638" t="-1261"/>
                </a:stretch>
              </a:blipFill>
            </p:spPr>
            <p:txBody>
              <a:bodyPr/>
              <a:lstStyle/>
              <a:p>
                <a:r>
                  <a:rPr lang="en-US">
                    <a:noFill/>
                  </a:rPr>
                  <a:t> </a:t>
                </a:r>
              </a:p>
            </p:txBody>
          </p:sp>
        </mc:Fallback>
      </mc:AlternateContent>
      <p:pic>
        <p:nvPicPr>
          <p:cNvPr id="4" name="Picture 8">
            <a:extLst>
              <a:ext uri="{FF2B5EF4-FFF2-40B4-BE49-F238E27FC236}">
                <a16:creationId xmlns:a16="http://schemas.microsoft.com/office/drawing/2014/main" id="{12D2C09A-1FF0-19F1-885B-F2C5C288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6168"/>
            <a:ext cx="6255802" cy="2909599"/>
          </a:xfrm>
          <a:prstGeom prst="rect">
            <a:avLst/>
          </a:prstGeom>
        </p:spPr>
      </p:pic>
      <p:sp>
        <p:nvSpPr>
          <p:cNvPr id="5" name="TextBox 4">
            <a:extLst>
              <a:ext uri="{FF2B5EF4-FFF2-40B4-BE49-F238E27FC236}">
                <a16:creationId xmlns:a16="http://schemas.microsoft.com/office/drawing/2014/main" id="{6C17A3EF-0E0A-2A0D-6F47-FF956E636038}"/>
              </a:ext>
            </a:extLst>
          </p:cNvPr>
          <p:cNvSpPr txBox="1"/>
          <p:nvPr/>
        </p:nvSpPr>
        <p:spPr>
          <a:xfrm>
            <a:off x="6992388" y="5351101"/>
            <a:ext cx="4596130" cy="369332"/>
          </a:xfrm>
          <a:prstGeom prst="rect">
            <a:avLst/>
          </a:prstGeom>
          <a:noFill/>
        </p:spPr>
        <p:txBody>
          <a:bodyPr wrap="none" rtlCol="0">
            <a:spAutoFit/>
          </a:bodyPr>
          <a:lstStyle/>
          <a:p>
            <a:r>
              <a:rPr lang="en-US" dirty="0"/>
              <a:t>From my thesis for sodium cooled microreactor</a:t>
            </a:r>
          </a:p>
        </p:txBody>
      </p:sp>
    </p:spTree>
    <p:extLst>
      <p:ext uri="{BB962C8B-B14F-4D97-AF65-F5344CB8AC3E}">
        <p14:creationId xmlns:p14="http://schemas.microsoft.com/office/powerpoint/2010/main" val="312424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74459E-1957-0E56-EDEB-DF40B03248BE}"/>
              </a:ext>
            </a:extLst>
          </p:cNvPr>
          <p:cNvSpPr>
            <a:spLocks noGrp="1"/>
          </p:cNvSpPr>
          <p:nvPr>
            <p:ph type="title"/>
          </p:nvPr>
        </p:nvSpPr>
        <p:spPr/>
        <p:txBody>
          <a:bodyPr/>
          <a:lstStyle/>
          <a:p>
            <a:r>
              <a:rPr lang="en-US" dirty="0"/>
              <a:t>Which phenomena is flow-zoning mitigating:</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7F97BD42-FC28-3E6C-7A7F-25ECEF120342}"/>
                  </a:ext>
                </a:extLst>
              </p:cNvPr>
              <p:cNvSpPr>
                <a:spLocks noGrp="1"/>
              </p:cNvSpPr>
              <p:nvPr>
                <p:ph idx="1"/>
              </p:nvPr>
            </p:nvSpPr>
            <p:spPr>
              <a:xfrm>
                <a:off x="727104" y="1620526"/>
                <a:ext cx="10515600" cy="4351338"/>
              </a:xfrm>
            </p:spPr>
            <p:txBody>
              <a:bodyPr>
                <a:normAutofit/>
              </a:bodyPr>
              <a:lstStyle/>
              <a:p>
                <a:pPr marL="514350" indent="-514350">
                  <a:buAutoNum type="arabicPeriod"/>
                </a:pPr>
                <a:r>
                  <a:rPr lang="en-US" sz="2000" dirty="0"/>
                  <a:t>Power that should be removed from fuel assemblies varies radially </a:t>
                </a:r>
                <a:r>
                  <a:rPr lang="en-US" sz="2000" dirty="0">
                    <a:sym typeface="Wingdings" panose="05000000000000000000" pitchFamily="2" charset="2"/>
                  </a:rPr>
                  <a:t> </a:t>
                </a:r>
                <a14:m>
                  <m:oMath xmlns:m="http://schemas.openxmlformats.org/officeDocument/2006/math">
                    <m:r>
                      <a:rPr lang="en-US" sz="2000" i="1" dirty="0" smtClean="0">
                        <a:latin typeface="Cambria Math" panose="02040503050406030204" pitchFamily="18" charset="0"/>
                        <a:sym typeface="Wingdings" panose="05000000000000000000" pitchFamily="2" charset="2"/>
                      </a:rPr>
                      <m:t>𝑞</m:t>
                    </m:r>
                    <m:r>
                      <a:rPr lang="en-US" sz="2000" i="1" dirty="0" smtClean="0">
                        <a:latin typeface="Cambria Math" panose="02040503050406030204" pitchFamily="18" charset="0"/>
                        <a:sym typeface="Wingdings" panose="05000000000000000000" pitchFamily="2" charset="2"/>
                      </a:rPr>
                      <m:t> = </m:t>
                    </m:r>
                    <m:acc>
                      <m:accPr>
                        <m:chr m:val="̇"/>
                        <m:ctrlPr>
                          <a:rPr lang="en-US" sz="2000" i="1" dirty="0" smtClean="0">
                            <a:latin typeface="Cambria Math" panose="02040503050406030204" pitchFamily="18" charset="0"/>
                            <a:sym typeface="Wingdings" panose="05000000000000000000" pitchFamily="2" charset="2"/>
                          </a:rPr>
                        </m:ctrlPr>
                      </m:accPr>
                      <m:e>
                        <m:r>
                          <a:rPr lang="en-US" sz="2000" b="0" i="1" dirty="0" smtClean="0">
                            <a:latin typeface="Cambria Math" panose="02040503050406030204" pitchFamily="18" charset="0"/>
                            <a:sym typeface="Wingdings" panose="05000000000000000000" pitchFamily="2" charset="2"/>
                          </a:rPr>
                          <m:t>𝑚</m:t>
                        </m:r>
                      </m:e>
                    </m:acc>
                    <m:sSub>
                      <m:sSubPr>
                        <m:ctrlPr>
                          <a:rPr lang="en-US" sz="2000" b="0" i="1" dirty="0" smtClean="0">
                            <a:latin typeface="Cambria Math" panose="02040503050406030204" pitchFamily="18" charset="0"/>
                            <a:sym typeface="Wingdings" panose="05000000000000000000" pitchFamily="2" charset="2"/>
                          </a:rPr>
                        </m:ctrlPr>
                      </m:sSubPr>
                      <m:e>
                        <m:r>
                          <a:rPr lang="en-US" sz="2000" i="1" dirty="0" err="1">
                            <a:latin typeface="Cambria Math" panose="02040503050406030204" pitchFamily="18" charset="0"/>
                            <a:sym typeface="Wingdings" panose="05000000000000000000" pitchFamily="2" charset="2"/>
                          </a:rPr>
                          <m:t>𝑐</m:t>
                        </m:r>
                      </m:e>
                      <m:sub>
                        <m:r>
                          <a:rPr lang="en-US" sz="2000" b="0" i="1" dirty="0" smtClean="0">
                            <a:latin typeface="Cambria Math" panose="02040503050406030204" pitchFamily="18" charset="0"/>
                            <a:sym typeface="Wingdings" panose="05000000000000000000" pitchFamily="2" charset="2"/>
                          </a:rPr>
                          <m:t>𝑝</m:t>
                        </m:r>
                      </m:sub>
                    </m:sSub>
                    <m:r>
                      <a:rPr lang="en-US" sz="2000" b="0" i="1" dirty="0" smtClean="0">
                        <a:latin typeface="Cambria Math" panose="02040503050406030204" pitchFamily="18" charset="0"/>
                        <a:ea typeface="Cambria Math" panose="02040503050406030204" pitchFamily="18" charset="0"/>
                        <a:sym typeface="Wingdings" panose="05000000000000000000" pitchFamily="2" charset="2"/>
                      </a:rPr>
                      <m:t>∆</m:t>
                    </m:r>
                    <m:r>
                      <a:rPr lang="en-US" sz="2000" b="0" i="1" dirty="0" smtClean="0">
                        <a:latin typeface="Cambria Math" panose="02040503050406030204" pitchFamily="18" charset="0"/>
                        <a:ea typeface="Cambria Math" panose="02040503050406030204" pitchFamily="18" charset="0"/>
                        <a:sym typeface="Wingdings" panose="05000000000000000000" pitchFamily="2" charset="2"/>
                      </a:rPr>
                      <m:t>𝑇</m:t>
                    </m:r>
                    <m:r>
                      <a:rPr lang="en-US" sz="2000" i="1" dirty="0">
                        <a:latin typeface="Cambria Math" panose="02040503050406030204" pitchFamily="18" charset="0"/>
                        <a:sym typeface="Wingdings" panose="05000000000000000000" pitchFamily="2" charset="2"/>
                      </a:rPr>
                      <m:t> </m:t>
                    </m:r>
                  </m:oMath>
                </a14:m>
                <a:r>
                  <a:rPr lang="en-US" sz="2000" dirty="0">
                    <a:sym typeface="Wingdings" panose="05000000000000000000" pitchFamily="2" charset="2"/>
                  </a:rPr>
                  <a:t> </a:t>
                </a:r>
              </a:p>
              <a:p>
                <a:pPr marL="971550" lvl="1" indent="-514350">
                  <a:buAutoNum type="arabicPeriod"/>
                </a:pPr>
                <a:r>
                  <a:rPr lang="en-US" sz="1600" dirty="0">
                    <a:sym typeface="Wingdings" panose="05000000000000000000" pitchFamily="2" charset="2"/>
                  </a:rPr>
                  <a:t>Different power generated per channel requires different flow rate to have the highest possible reactor outlet T while the fuel remaining below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𝑇</m:t>
                        </m:r>
                      </m:e>
                      <m:sub>
                        <m:r>
                          <a:rPr lang="en-US" sz="1600" b="0" i="1" smtClean="0">
                            <a:latin typeface="Cambria Math" panose="02040503050406030204" pitchFamily="18" charset="0"/>
                            <a:sym typeface="Wingdings" panose="05000000000000000000" pitchFamily="2" charset="2"/>
                          </a:rPr>
                          <m:t>𝑓𝑢𝑒𝑙</m:t>
                        </m:r>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𝑚𝑎𝑥</m:t>
                        </m:r>
                      </m:sub>
                    </m:sSub>
                  </m:oMath>
                </a14:m>
                <a:r>
                  <a:rPr lang="en-US" sz="1600" dirty="0">
                    <a:sym typeface="Wingdings" panose="05000000000000000000" pitchFamily="2" charset="2"/>
                  </a:rPr>
                  <a:t> </a:t>
                </a:r>
                <a:endParaRPr lang="en-US" sz="1600" dirty="0"/>
              </a:p>
              <a:p>
                <a:pPr marL="514350" indent="-514350">
                  <a:buAutoNum type="arabicPeriod"/>
                </a:pPr>
                <a:r>
                  <a:rPr lang="en-US" sz="2000" dirty="0"/>
                  <a:t>Core flow averaged temperature at outlet </a:t>
                </a:r>
                <a:r>
                  <a:rPr lang="en-US" sz="2000" dirty="0">
                    <a:sym typeface="Wingdings" panose="05000000000000000000" pitchFamily="2" charset="2"/>
                  </a:rPr>
                  <a:t> maximize</a:t>
                </a:r>
              </a:p>
              <a:p>
                <a:pPr marL="971550" lvl="1" indent="-514350">
                  <a:buAutoNum type="arabicPeriod"/>
                </a:pPr>
                <a:r>
                  <a:rPr lang="en-US" sz="1600" dirty="0">
                    <a:sym typeface="Wingdings" panose="05000000000000000000" pitchFamily="2" charset="2"/>
                  </a:rPr>
                  <a:t> </a:t>
                </a:r>
                <a:r>
                  <a:rPr lang="en-US" sz="1600" dirty="0" err="1">
                    <a:sym typeface="Wingdings" panose="05000000000000000000" pitchFamily="2" charset="2"/>
                  </a:rPr>
                  <a:t>FoM</a:t>
                </a:r>
                <a:r>
                  <a:rPr lang="en-US" sz="1600" dirty="0">
                    <a:sym typeface="Wingdings" panose="05000000000000000000" pitchFamily="2" charset="2"/>
                  </a:rPr>
                  <a:t> for optimization</a:t>
                </a:r>
                <a:endParaRPr lang="en-US" sz="1600" dirty="0"/>
              </a:p>
              <a:p>
                <a:pPr marL="514350" indent="-514350">
                  <a:buAutoNum type="arabicPeriod"/>
                </a:pPr>
                <a:r>
                  <a:rPr lang="en-US" sz="2000" dirty="0"/>
                  <a:t>Limit maximum temperatures that fuel, cladding exhibit </a:t>
                </a:r>
              </a:p>
              <a:p>
                <a:pPr marL="971550" lvl="1" indent="-514350">
                  <a:buAutoNum type="arabicPeriod"/>
                </a:pPr>
                <a:r>
                  <a:rPr lang="en-US" sz="1600" dirty="0"/>
                  <a:t>Constraint for optimization of flow zoning algorithm</a:t>
                </a:r>
              </a:p>
              <a:p>
                <a:pPr marL="514350" indent="-514350">
                  <a:buAutoNum type="arabicPeriod"/>
                </a:pPr>
                <a:r>
                  <a:rPr lang="en-US" sz="2000" dirty="0"/>
                  <a:t>If the flow is close to critical parts that need to have a lower temperature:</a:t>
                </a:r>
              </a:p>
              <a:p>
                <a:pPr marL="971550" lvl="1" indent="-514350">
                  <a:buAutoNum type="arabicPeriod"/>
                </a:pPr>
                <a:r>
                  <a:rPr lang="en-US" sz="1600" dirty="0"/>
                  <a:t>example: reactor vessel </a:t>
                </a:r>
                <a:r>
                  <a:rPr lang="en-US" sz="1600" dirty="0">
                    <a:sym typeface="Wingdings" panose="05000000000000000000" pitchFamily="2" charset="2"/>
                  </a:rPr>
                  <a:t> increase flow to protect critical structural parts </a:t>
                </a:r>
              </a:p>
              <a:p>
                <a:pPr marL="514350" indent="-514350">
                  <a:buAutoNum type="arabicPeriod"/>
                </a:pPr>
                <a:r>
                  <a:rPr lang="en-US" sz="2000" dirty="0">
                    <a:sym typeface="Wingdings" panose="05000000000000000000" pitchFamily="2" charset="2"/>
                  </a:rPr>
                  <a:t>Divert flow to other parts of the reactor </a:t>
                </a:r>
              </a:p>
              <a:p>
                <a:pPr marL="514350" indent="-514350">
                  <a:buAutoNum type="arabicPeriod"/>
                </a:pPr>
                <a:r>
                  <a:rPr lang="en-US" sz="2000" dirty="0">
                    <a:sym typeface="Wingdings" panose="05000000000000000000" pitchFamily="2" charset="2"/>
                  </a:rPr>
                  <a:t>Reduce structural stresses on fuel grid plate:</a:t>
                </a:r>
              </a:p>
              <a:p>
                <a:pPr marL="971550" lvl="1" indent="-514350">
                  <a:buAutoNum type="arabicPeriod"/>
                </a:pPr>
                <a:r>
                  <a:rPr lang="en-US" sz="1600" dirty="0">
                    <a:sym typeface="Wingdings" panose="05000000000000000000" pitchFamily="2" charset="2"/>
                  </a:rPr>
                  <a:t>Differential pressure from lower and upper plenum creates stresses on the reactor structure. Flow zoning could be used to lower these stresses</a:t>
                </a:r>
                <a:endParaRPr lang="en-US" sz="1600" dirty="0"/>
              </a:p>
              <a:p>
                <a:pPr marL="514350" indent="-514350">
                  <a:buAutoNum type="arabicPeriod"/>
                </a:pPr>
                <a:endParaRPr lang="en-US" sz="2000" dirty="0"/>
              </a:p>
            </p:txBody>
          </p:sp>
        </mc:Choice>
        <mc:Fallback xmlns="">
          <p:sp>
            <p:nvSpPr>
              <p:cNvPr id="3" name="Θέση περιεχομένου 2">
                <a:extLst>
                  <a:ext uri="{FF2B5EF4-FFF2-40B4-BE49-F238E27FC236}">
                    <a16:creationId xmlns:a16="http://schemas.microsoft.com/office/drawing/2014/main" id="{7F97BD42-FC28-3E6C-7A7F-25ECEF120342}"/>
                  </a:ext>
                </a:extLst>
              </p:cNvPr>
              <p:cNvSpPr>
                <a:spLocks noGrp="1" noRot="1" noChangeAspect="1" noMove="1" noResize="1" noEditPoints="1" noAdjustHandles="1" noChangeArrowheads="1" noChangeShapeType="1" noTextEdit="1"/>
              </p:cNvSpPr>
              <p:nvPr>
                <p:ph idx="1"/>
              </p:nvPr>
            </p:nvSpPr>
            <p:spPr>
              <a:xfrm>
                <a:off x="727104" y="1620526"/>
                <a:ext cx="10515600" cy="4351338"/>
              </a:xfrm>
              <a:blipFill>
                <a:blip r:embed="rId2"/>
                <a:stretch>
                  <a:fillRect l="-464" t="-1401"/>
                </a:stretch>
              </a:blipFill>
            </p:spPr>
            <p:txBody>
              <a:bodyPr/>
              <a:lstStyle/>
              <a:p>
                <a:r>
                  <a:rPr lang="en-US">
                    <a:noFill/>
                  </a:rPr>
                  <a:t> </a:t>
                </a:r>
              </a:p>
            </p:txBody>
          </p:sp>
        </mc:Fallback>
      </mc:AlternateContent>
    </p:spTree>
    <p:extLst>
      <p:ext uri="{BB962C8B-B14F-4D97-AF65-F5344CB8AC3E}">
        <p14:creationId xmlns:p14="http://schemas.microsoft.com/office/powerpoint/2010/main" val="20213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7A3209F-8D1E-27E3-3BDC-AB2B0AC5EB03}"/>
              </a:ext>
            </a:extLst>
          </p:cNvPr>
          <p:cNvSpPr>
            <a:spLocks noGrp="1"/>
          </p:cNvSpPr>
          <p:nvPr>
            <p:ph type="title"/>
          </p:nvPr>
        </p:nvSpPr>
        <p:spPr/>
        <p:txBody>
          <a:bodyPr/>
          <a:lstStyle/>
          <a:p>
            <a:r>
              <a:rPr lang="en-US" dirty="0"/>
              <a:t>DRACS calculation:</a:t>
            </a:r>
          </a:p>
        </p:txBody>
      </p:sp>
      <p:pic>
        <p:nvPicPr>
          <p:cNvPr id="5" name="Εικόνα 4">
            <a:extLst>
              <a:ext uri="{FF2B5EF4-FFF2-40B4-BE49-F238E27FC236}">
                <a16:creationId xmlns:a16="http://schemas.microsoft.com/office/drawing/2014/main" id="{CC324C1A-68AF-FD7B-0806-1923F1D9A93B}"/>
              </a:ext>
            </a:extLst>
          </p:cNvPr>
          <p:cNvPicPr>
            <a:picLocks noChangeAspect="1"/>
          </p:cNvPicPr>
          <p:nvPr/>
        </p:nvPicPr>
        <p:blipFill>
          <a:blip r:embed="rId2"/>
          <a:stretch>
            <a:fillRect/>
          </a:stretch>
        </p:blipFill>
        <p:spPr>
          <a:xfrm>
            <a:off x="331728" y="1690688"/>
            <a:ext cx="6486525" cy="4476750"/>
          </a:xfrm>
          <a:prstGeom prst="rect">
            <a:avLst/>
          </a:prstGeom>
        </p:spPr>
      </p:pic>
      <p:pic>
        <p:nvPicPr>
          <p:cNvPr id="7" name="Εικόνα 6">
            <a:extLst>
              <a:ext uri="{FF2B5EF4-FFF2-40B4-BE49-F238E27FC236}">
                <a16:creationId xmlns:a16="http://schemas.microsoft.com/office/drawing/2014/main" id="{2A540A57-8B19-4AE8-1D16-233F10F1ACC8}"/>
              </a:ext>
            </a:extLst>
          </p:cNvPr>
          <p:cNvPicPr>
            <a:picLocks noChangeAspect="1"/>
          </p:cNvPicPr>
          <p:nvPr/>
        </p:nvPicPr>
        <p:blipFill>
          <a:blip r:embed="rId3"/>
          <a:stretch>
            <a:fillRect/>
          </a:stretch>
        </p:blipFill>
        <p:spPr>
          <a:xfrm>
            <a:off x="6362700" y="1900326"/>
            <a:ext cx="5829300" cy="2390775"/>
          </a:xfrm>
          <a:prstGeom prst="rect">
            <a:avLst/>
          </a:prstGeom>
        </p:spPr>
      </p:pic>
    </p:spTree>
    <p:extLst>
      <p:ext uri="{BB962C8B-B14F-4D97-AF65-F5344CB8AC3E}">
        <p14:creationId xmlns:p14="http://schemas.microsoft.com/office/powerpoint/2010/main" val="419389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264CFE-1BDA-AA14-025B-761C96472E19}"/>
              </a:ext>
            </a:extLst>
          </p:cNvPr>
          <p:cNvSpPr>
            <a:spLocks noGrp="1"/>
          </p:cNvSpPr>
          <p:nvPr>
            <p:ph type="title"/>
          </p:nvPr>
        </p:nvSpPr>
        <p:spPr/>
        <p:txBody>
          <a:bodyPr/>
          <a:lstStyle/>
          <a:p>
            <a:r>
              <a:rPr lang="en-US" dirty="0"/>
              <a:t>What factors should be considered: </a:t>
            </a:r>
          </a:p>
        </p:txBody>
      </p:sp>
      <p:sp>
        <p:nvSpPr>
          <p:cNvPr id="3" name="Θέση περιεχομένου 2">
            <a:extLst>
              <a:ext uri="{FF2B5EF4-FFF2-40B4-BE49-F238E27FC236}">
                <a16:creationId xmlns:a16="http://schemas.microsoft.com/office/drawing/2014/main" id="{2315C873-9F11-0C54-5B6A-2D55D6059052}"/>
              </a:ext>
            </a:extLst>
          </p:cNvPr>
          <p:cNvSpPr>
            <a:spLocks noGrp="1"/>
          </p:cNvSpPr>
          <p:nvPr>
            <p:ph idx="1"/>
          </p:nvPr>
        </p:nvSpPr>
        <p:spPr>
          <a:xfrm>
            <a:off x="735650" y="1483793"/>
            <a:ext cx="10515600" cy="4351338"/>
          </a:xfrm>
        </p:spPr>
        <p:txBody>
          <a:bodyPr>
            <a:normAutofit fontScale="77500" lnSpcReduction="20000"/>
          </a:bodyPr>
          <a:lstStyle/>
          <a:p>
            <a:pPr marL="514350" indent="-514350">
              <a:buAutoNum type="arabicPeriod"/>
            </a:pPr>
            <a:r>
              <a:rPr lang="en-US" sz="2000" dirty="0"/>
              <a:t>Power generation per channel </a:t>
            </a:r>
            <a:endParaRPr lang="en-US" sz="1600" dirty="0"/>
          </a:p>
          <a:p>
            <a:pPr marL="514350" indent="-514350">
              <a:buAutoNum type="arabicPeriod"/>
            </a:pPr>
            <a:r>
              <a:rPr lang="en-US" sz="2000" dirty="0"/>
              <a:t>How power generation changes with BU/ time </a:t>
            </a:r>
          </a:p>
          <a:p>
            <a:pPr marL="514350" indent="-514350">
              <a:buAutoNum type="arabicPeriod"/>
            </a:pPr>
            <a:r>
              <a:rPr lang="en-US" sz="2000" dirty="0"/>
              <a:t>What if power distribution remains the same but total power reduces? With the installed orifices would the flow distribution also remain the same without changing the orifices?</a:t>
            </a:r>
          </a:p>
          <a:p>
            <a:pPr marL="971550" lvl="1" indent="-514350">
              <a:buAutoNum type="arabicPeriod"/>
            </a:pPr>
            <a:r>
              <a:rPr lang="en-US" sz="1600"/>
              <a:t>It depends!</a:t>
            </a:r>
            <a:endParaRPr lang="en-US" sz="1600" dirty="0"/>
          </a:p>
          <a:p>
            <a:pPr marL="514350" indent="-514350">
              <a:buFont typeface="Arial" panose="020B0604020202020204" pitchFamily="34" charset="0"/>
              <a:buAutoNum type="arabicPeriod"/>
            </a:pPr>
            <a:r>
              <a:rPr lang="en-US" sz="2000" dirty="0">
                <a:sym typeface="Wingdings" panose="05000000000000000000" pitchFamily="2" charset="2"/>
              </a:rPr>
              <a:t>If the power generation changes above the flow-zone “power levels”  variable orifice should be installed </a:t>
            </a:r>
            <a:endParaRPr lang="en-US" sz="2000" dirty="0"/>
          </a:p>
          <a:p>
            <a:pPr marL="514350" indent="-514350">
              <a:buAutoNum type="arabicPeriod"/>
            </a:pPr>
            <a:r>
              <a:rPr lang="en-US" sz="2000" dirty="0"/>
              <a:t>What is flow velocity at orifices </a:t>
            </a:r>
            <a:r>
              <a:rPr lang="en-US" sz="2000" dirty="0">
                <a:sym typeface="Wingdings" panose="05000000000000000000" pitchFamily="2" charset="2"/>
              </a:rPr>
              <a:t> cavitation? Thermal striping?</a:t>
            </a:r>
          </a:p>
          <a:p>
            <a:pPr marL="514350" indent="-514350">
              <a:buAutoNum type="arabicPeriod"/>
            </a:pPr>
            <a:r>
              <a:rPr lang="en-US" sz="2000" dirty="0">
                <a:sym typeface="Wingdings" panose="05000000000000000000" pitchFamily="2" charset="2"/>
              </a:rPr>
              <a:t>Pressure drop at channels might not be the same (different channel hydraulic diameter)</a:t>
            </a:r>
          </a:p>
          <a:p>
            <a:pPr marL="514350" indent="-514350">
              <a:buAutoNum type="arabicPeriod"/>
            </a:pPr>
            <a:r>
              <a:rPr lang="en-US" sz="2000" dirty="0">
                <a:sym typeface="Wingdings" panose="05000000000000000000" pitchFamily="2" charset="2"/>
              </a:rPr>
              <a:t>Flow regime: </a:t>
            </a:r>
          </a:p>
          <a:p>
            <a:pPr marL="971550" lvl="1" indent="-514350">
              <a:buAutoNum type="arabicPeriod"/>
            </a:pPr>
            <a:r>
              <a:rPr lang="en-US" sz="1600" dirty="0">
                <a:sym typeface="Wingdings" panose="05000000000000000000" pitchFamily="2" charset="2"/>
              </a:rPr>
              <a:t>If laminar hydraulic resistance does not depend on flow velocity</a:t>
            </a:r>
          </a:p>
          <a:p>
            <a:pPr marL="971550" lvl="1" indent="-514350">
              <a:buAutoNum type="arabicPeriod"/>
            </a:pPr>
            <a:r>
              <a:rPr lang="en-US" sz="1600" dirty="0">
                <a:sym typeface="Wingdings" panose="05000000000000000000" pitchFamily="2" charset="2"/>
              </a:rPr>
              <a:t>If turbulent however resistance does depend on flow velocity  tend to spread evenly the flow, compensate with higher </a:t>
            </a:r>
            <a:r>
              <a:rPr lang="en-US" sz="1600" dirty="0" err="1">
                <a:sym typeface="Wingdings" panose="05000000000000000000" pitchFamily="2" charset="2"/>
              </a:rPr>
              <a:t>orrifie</a:t>
            </a:r>
            <a:r>
              <a:rPr lang="en-US" sz="1600" dirty="0">
                <a:sym typeface="Wingdings" panose="05000000000000000000" pitchFamily="2" charset="2"/>
              </a:rPr>
              <a:t> resistance. </a:t>
            </a:r>
          </a:p>
          <a:p>
            <a:pPr marL="514350" indent="-514350">
              <a:buAutoNum type="arabicPeriod"/>
            </a:pPr>
            <a:r>
              <a:rPr lang="en-US" sz="2000" dirty="0">
                <a:sym typeface="Wingdings" panose="05000000000000000000" pitchFamily="2" charset="2"/>
              </a:rPr>
              <a:t>Ease of installation of orifices, cost</a:t>
            </a:r>
          </a:p>
          <a:p>
            <a:pPr marL="514350" indent="-514350">
              <a:buAutoNum type="arabicPeriod"/>
            </a:pPr>
            <a:r>
              <a:rPr lang="en-US" sz="2000" dirty="0">
                <a:sym typeface="Wingdings" panose="05000000000000000000" pitchFamily="2" charset="2"/>
              </a:rPr>
              <a:t>Orifice design should be modular: should be able to be stacked on top of each other to create the desired pressure drop</a:t>
            </a:r>
          </a:p>
          <a:p>
            <a:pPr marL="514350" indent="-514350">
              <a:buAutoNum type="arabicPeriod"/>
            </a:pPr>
            <a:r>
              <a:rPr lang="en-US" sz="2000" dirty="0">
                <a:sym typeface="Wingdings" panose="05000000000000000000" pitchFamily="2" charset="2"/>
              </a:rPr>
              <a:t>How the flow enters the lower plenum: </a:t>
            </a:r>
          </a:p>
          <a:p>
            <a:pPr marL="971550" lvl="1" indent="-514350">
              <a:buAutoNum type="arabicPeriod"/>
            </a:pPr>
            <a:r>
              <a:rPr lang="en-US" sz="1600" dirty="0">
                <a:sym typeface="Wingdings" panose="05000000000000000000" pitchFamily="2" charset="2"/>
              </a:rPr>
              <a:t>Downcomer?</a:t>
            </a:r>
          </a:p>
          <a:p>
            <a:pPr marL="971550" lvl="1" indent="-514350">
              <a:buAutoNum type="arabicPeriod"/>
            </a:pPr>
            <a:r>
              <a:rPr lang="en-US" sz="1600" dirty="0">
                <a:sym typeface="Wingdings" panose="05000000000000000000" pitchFamily="2" charset="2"/>
              </a:rPr>
              <a:t>Mixing plate?</a:t>
            </a:r>
          </a:p>
          <a:p>
            <a:pPr marL="514350" indent="-514350">
              <a:buAutoNum type="arabicPeriod"/>
            </a:pPr>
            <a:endParaRPr lang="en-US" sz="2000" dirty="0"/>
          </a:p>
        </p:txBody>
      </p:sp>
    </p:spTree>
    <p:extLst>
      <p:ext uri="{BB962C8B-B14F-4D97-AF65-F5344CB8AC3E}">
        <p14:creationId xmlns:p14="http://schemas.microsoft.com/office/powerpoint/2010/main" val="269534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CCE8389-C20D-4A9A-DD04-CCFEBBFF4D36}"/>
              </a:ext>
            </a:extLst>
          </p:cNvPr>
          <p:cNvSpPr>
            <a:spLocks noGrp="1"/>
          </p:cNvSpPr>
          <p:nvPr>
            <p:ph type="title"/>
          </p:nvPr>
        </p:nvSpPr>
        <p:spPr>
          <a:xfrm>
            <a:off x="667284" y="-15136"/>
            <a:ext cx="10515600" cy="1325563"/>
          </a:xfrm>
        </p:spPr>
        <p:txBody>
          <a:bodyPr>
            <a:normAutofit/>
          </a:bodyPr>
          <a:lstStyle/>
          <a:p>
            <a:r>
              <a:rPr lang="en-US" sz="4000" dirty="0"/>
              <a:t>How is flow zoning done:</a:t>
            </a:r>
          </a:p>
        </p:txBody>
      </p:sp>
      <p:sp>
        <p:nvSpPr>
          <p:cNvPr id="3" name="Θέση περιεχομένου 2">
            <a:extLst>
              <a:ext uri="{FF2B5EF4-FFF2-40B4-BE49-F238E27FC236}">
                <a16:creationId xmlns:a16="http://schemas.microsoft.com/office/drawing/2014/main" id="{7147F0CD-4F5A-184B-2A63-CE5CB2564FB7}"/>
              </a:ext>
            </a:extLst>
          </p:cNvPr>
          <p:cNvSpPr>
            <a:spLocks noGrp="1"/>
          </p:cNvSpPr>
          <p:nvPr>
            <p:ph idx="1"/>
          </p:nvPr>
        </p:nvSpPr>
        <p:spPr>
          <a:xfrm>
            <a:off x="838200" y="1167598"/>
            <a:ext cx="10515600" cy="1968709"/>
          </a:xfrm>
        </p:spPr>
        <p:txBody>
          <a:bodyPr>
            <a:normAutofit/>
          </a:bodyPr>
          <a:lstStyle/>
          <a:p>
            <a:pPr marL="457200" indent="-457200">
              <a:buAutoNum type="arabicPeriod"/>
            </a:pPr>
            <a:r>
              <a:rPr lang="en-US" sz="2000" dirty="0"/>
              <a:t>Goal: vary outlet T radially</a:t>
            </a:r>
          </a:p>
          <a:p>
            <a:pPr marL="457200" indent="-457200">
              <a:buAutoNum type="arabicPeriod"/>
            </a:pPr>
            <a:r>
              <a:rPr lang="en-US" sz="2000" dirty="0"/>
              <a:t>To do so: vary flow </a:t>
            </a:r>
            <a:r>
              <a:rPr lang="en-US" sz="2000" dirty="0">
                <a:sym typeface="Wingdings" panose="05000000000000000000" pitchFamily="2" charset="2"/>
              </a:rPr>
              <a:t> vary pressure drop per flow zone</a:t>
            </a:r>
          </a:p>
          <a:p>
            <a:pPr marL="457200" indent="-457200">
              <a:buAutoNum type="arabicPeriod"/>
            </a:pPr>
            <a:r>
              <a:rPr lang="en-US" sz="2000" dirty="0">
                <a:sym typeface="Wingdings" panose="05000000000000000000" pitchFamily="2" charset="2"/>
              </a:rPr>
              <a:t>Only solution is to add extra hydraulic resistance to the zones that should have a smaller flow</a:t>
            </a:r>
          </a:p>
          <a:p>
            <a:pPr marL="914400" lvl="1" indent="-457200">
              <a:buAutoNum type="arabicPeriod"/>
            </a:pPr>
            <a:r>
              <a:rPr lang="en-US" sz="1600" dirty="0">
                <a:sym typeface="Wingdings" panose="05000000000000000000" pitchFamily="2" charset="2"/>
              </a:rPr>
              <a:t>Another impractical solution would be to have individual feeding systems (pumps) for each flow zone. </a:t>
            </a:r>
          </a:p>
          <a:p>
            <a:pPr marL="914400" lvl="1" indent="-457200">
              <a:buAutoNum type="arabicPeriod"/>
            </a:pPr>
            <a:r>
              <a:rPr lang="en-US" sz="1600" dirty="0">
                <a:sym typeface="Wingdings" panose="05000000000000000000" pitchFamily="2" charset="2"/>
              </a:rPr>
              <a:t>This resistance can either be constant throughout the lifetime of the reactor, or change as a function of BU.</a:t>
            </a:r>
          </a:p>
          <a:p>
            <a:pPr marL="457200" indent="-457200">
              <a:buAutoNum type="arabicPeriod"/>
            </a:pPr>
            <a:endParaRPr lang="en-US" sz="2000" dirty="0">
              <a:sym typeface="Wingdings" panose="05000000000000000000" pitchFamily="2" charset="2"/>
            </a:endParaRPr>
          </a:p>
          <a:p>
            <a:pPr marL="457200" indent="-457200">
              <a:buAutoNum type="arabicPeriod"/>
            </a:pPr>
            <a:endParaRPr lang="en-US" sz="2000" dirty="0"/>
          </a:p>
          <a:p>
            <a:pPr marL="0" indent="0">
              <a:buNone/>
            </a:pPr>
            <a:endParaRPr lang="en-US" sz="2000" dirty="0"/>
          </a:p>
        </p:txBody>
      </p:sp>
      <p:sp>
        <p:nvSpPr>
          <p:cNvPr id="4" name="Τίτλος 1">
            <a:extLst>
              <a:ext uri="{FF2B5EF4-FFF2-40B4-BE49-F238E27FC236}">
                <a16:creationId xmlns:a16="http://schemas.microsoft.com/office/drawing/2014/main" id="{2CDC248C-4415-07F0-709A-3C3535D7551D}"/>
              </a:ext>
            </a:extLst>
          </p:cNvPr>
          <p:cNvSpPr txBox="1">
            <a:spLocks/>
          </p:cNvSpPr>
          <p:nvPr/>
        </p:nvSpPr>
        <p:spPr>
          <a:xfrm>
            <a:off x="752742" y="29288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What if core is shuffled:</a:t>
            </a:r>
          </a:p>
        </p:txBody>
      </p:sp>
      <p:sp>
        <p:nvSpPr>
          <p:cNvPr id="5" name="Θέση περιεχομένου 2">
            <a:extLst>
              <a:ext uri="{FF2B5EF4-FFF2-40B4-BE49-F238E27FC236}">
                <a16:creationId xmlns:a16="http://schemas.microsoft.com/office/drawing/2014/main" id="{C8D4F39C-B898-4002-B52B-3638E46FD25A}"/>
              </a:ext>
            </a:extLst>
          </p:cNvPr>
          <p:cNvSpPr txBox="1">
            <a:spLocks/>
          </p:cNvSpPr>
          <p:nvPr/>
        </p:nvSpPr>
        <p:spPr>
          <a:xfrm>
            <a:off x="667284" y="4081927"/>
            <a:ext cx="10515600" cy="1840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000" dirty="0"/>
              <a:t>If core is shuffled </a:t>
            </a:r>
            <a:r>
              <a:rPr lang="en-US" sz="2000" dirty="0">
                <a:sym typeface="Wingdings" panose="05000000000000000000" pitchFamily="2" charset="2"/>
              </a:rPr>
              <a:t> radial power distribution changes </a:t>
            </a:r>
          </a:p>
          <a:p>
            <a:pPr marL="514350" indent="-514350">
              <a:buFont typeface="+mj-lt"/>
              <a:buAutoNum type="arabicPeriod"/>
            </a:pPr>
            <a:r>
              <a:rPr lang="en-US" sz="2000" dirty="0">
                <a:sym typeface="Wingdings" panose="05000000000000000000" pitchFamily="2" charset="2"/>
              </a:rPr>
              <a:t>Either implement flow zoning algorithm described below to optimize for outlet T for core’s lifetime, with constant orifice resistance</a:t>
            </a:r>
          </a:p>
          <a:p>
            <a:pPr marL="971550" lvl="1" indent="-514350">
              <a:buFont typeface="+mj-lt"/>
              <a:buAutoNum type="arabicPeriod"/>
            </a:pPr>
            <a:r>
              <a:rPr lang="en-US" sz="1600" dirty="0">
                <a:sym typeface="Wingdings" panose="05000000000000000000" pitchFamily="2" charset="2"/>
              </a:rPr>
              <a:t>Or use variable orifices</a:t>
            </a:r>
          </a:p>
          <a:p>
            <a:pPr marL="514350" indent="-514350">
              <a:buFont typeface="+mj-lt"/>
              <a:buAutoNum type="arabicPeriod"/>
            </a:pPr>
            <a:endParaRPr lang="en-US" sz="2000" dirty="0"/>
          </a:p>
        </p:txBody>
      </p:sp>
    </p:spTree>
    <p:extLst>
      <p:ext uri="{BB962C8B-B14F-4D97-AF65-F5344CB8AC3E}">
        <p14:creationId xmlns:p14="http://schemas.microsoft.com/office/powerpoint/2010/main" val="2946164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72F9B9-9779-1BBC-6A49-E76061A8DEC4}"/>
              </a:ext>
            </a:extLst>
          </p:cNvPr>
          <p:cNvSpPr>
            <a:spLocks noGrp="1"/>
          </p:cNvSpPr>
          <p:nvPr>
            <p:ph type="title"/>
          </p:nvPr>
        </p:nvSpPr>
        <p:spPr>
          <a:xfrm>
            <a:off x="950073" y="168024"/>
            <a:ext cx="11484528" cy="605028"/>
          </a:xfrm>
        </p:spPr>
        <p:txBody>
          <a:bodyPr>
            <a:normAutofit/>
          </a:bodyPr>
          <a:lstStyle/>
          <a:p>
            <a:r>
              <a:rPr lang="en-US" sz="3600" dirty="0"/>
              <a:t>Flow zoning algorithm to maximize outlet temp:</a:t>
            </a:r>
          </a:p>
        </p:txBody>
      </p:sp>
      <p:sp>
        <p:nvSpPr>
          <p:cNvPr id="3" name="Θέση περιεχομένου 2">
            <a:extLst>
              <a:ext uri="{FF2B5EF4-FFF2-40B4-BE49-F238E27FC236}">
                <a16:creationId xmlns:a16="http://schemas.microsoft.com/office/drawing/2014/main" id="{4F8B165A-6B2F-D72F-BA0A-E53769697874}"/>
              </a:ext>
            </a:extLst>
          </p:cNvPr>
          <p:cNvSpPr>
            <a:spLocks noGrp="1"/>
          </p:cNvSpPr>
          <p:nvPr>
            <p:ph idx="1"/>
          </p:nvPr>
        </p:nvSpPr>
        <p:spPr>
          <a:xfrm>
            <a:off x="573280" y="1555365"/>
            <a:ext cx="10515600" cy="2068082"/>
          </a:xfrm>
        </p:spPr>
        <p:txBody>
          <a:bodyPr>
            <a:normAutofit/>
          </a:bodyPr>
          <a:lstStyle/>
          <a:p>
            <a:pPr marL="457200" indent="-457200">
              <a:buFont typeface="+mj-lt"/>
              <a:buAutoNum type="arabicPeriod"/>
            </a:pPr>
            <a:r>
              <a:rPr lang="en-US" sz="2000" dirty="0"/>
              <a:t>Discrete optimization problem </a:t>
            </a:r>
            <a:r>
              <a:rPr lang="en-US" sz="2000" dirty="0">
                <a:sym typeface="Wingdings" panose="05000000000000000000" pitchFamily="2" charset="2"/>
              </a:rPr>
              <a:t> harder to solve. It could be approximated by using the equivalent “Continuous problem”</a:t>
            </a:r>
          </a:p>
          <a:p>
            <a:pPr marL="457200" indent="-457200">
              <a:buFont typeface="+mj-lt"/>
              <a:buAutoNum type="arabicPeriod"/>
            </a:pPr>
            <a:r>
              <a:rPr lang="en-US" sz="2000" dirty="0"/>
              <a:t>Take power values and create histogram: </a:t>
            </a:r>
          </a:p>
          <a:p>
            <a:pPr marL="457200" indent="-457200">
              <a:buAutoNum type="arabicPeriod"/>
            </a:pPr>
            <a:r>
              <a:rPr lang="en-US" sz="2000" dirty="0"/>
              <a:t>From discrete distribution function, can analytically approximate its shape:</a:t>
            </a:r>
          </a:p>
          <a:p>
            <a:pPr marL="914400" lvl="1" indent="-457200">
              <a:buAutoNum type="arabicPeriod"/>
            </a:pPr>
            <a:r>
              <a:rPr lang="en-US" sz="1600" dirty="0"/>
              <a:t>Now we have an analytical description of the distribution function of the radial power density.</a:t>
            </a:r>
          </a:p>
        </p:txBody>
      </p:sp>
      <p:pic>
        <p:nvPicPr>
          <p:cNvPr id="5" name="Εικόνα 4"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9E96F26A-CA8A-AC04-7E97-0824770A2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68" y="3530236"/>
            <a:ext cx="4330484" cy="3247863"/>
          </a:xfrm>
          <a:prstGeom prst="rect">
            <a:avLst/>
          </a:prstGeom>
        </p:spPr>
      </p:pic>
      <p:sp>
        <p:nvSpPr>
          <p:cNvPr id="6" name="Βέλος: Δεξιό 5">
            <a:extLst>
              <a:ext uri="{FF2B5EF4-FFF2-40B4-BE49-F238E27FC236}">
                <a16:creationId xmlns:a16="http://schemas.microsoft.com/office/drawing/2014/main" id="{2221613E-7362-DDC6-F6F5-90C4992B6A2D}"/>
              </a:ext>
            </a:extLst>
          </p:cNvPr>
          <p:cNvSpPr/>
          <p:nvPr/>
        </p:nvSpPr>
        <p:spPr>
          <a:xfrm>
            <a:off x="5019499" y="4877330"/>
            <a:ext cx="1107347" cy="276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Εικόνα 9">
            <a:extLst>
              <a:ext uri="{FF2B5EF4-FFF2-40B4-BE49-F238E27FC236}">
                <a16:creationId xmlns:a16="http://schemas.microsoft.com/office/drawing/2014/main" id="{577B24E5-DCAF-E86A-3E9B-972C44C74DAC}"/>
              </a:ext>
            </a:extLst>
          </p:cNvPr>
          <p:cNvPicPr>
            <a:picLocks noChangeAspect="1"/>
          </p:cNvPicPr>
          <p:nvPr/>
        </p:nvPicPr>
        <p:blipFill>
          <a:blip r:embed="rId3"/>
          <a:stretch>
            <a:fillRect/>
          </a:stretch>
        </p:blipFill>
        <p:spPr>
          <a:xfrm>
            <a:off x="7493215" y="3690665"/>
            <a:ext cx="3847663" cy="2927003"/>
          </a:xfrm>
          <a:prstGeom prst="rect">
            <a:avLst/>
          </a:prstGeom>
        </p:spPr>
      </p:pic>
      <p:sp>
        <p:nvSpPr>
          <p:cNvPr id="11" name="TextBox 10">
            <a:extLst>
              <a:ext uri="{FF2B5EF4-FFF2-40B4-BE49-F238E27FC236}">
                <a16:creationId xmlns:a16="http://schemas.microsoft.com/office/drawing/2014/main" id="{4C6C46B4-6530-4440-1ECF-84787AD3B33C}"/>
              </a:ext>
            </a:extLst>
          </p:cNvPr>
          <p:cNvSpPr txBox="1"/>
          <p:nvPr/>
        </p:nvSpPr>
        <p:spPr>
          <a:xfrm>
            <a:off x="663694" y="873243"/>
            <a:ext cx="10690106" cy="369332"/>
          </a:xfrm>
          <a:prstGeom prst="rect">
            <a:avLst/>
          </a:prstGeom>
          <a:noFill/>
        </p:spPr>
        <p:txBody>
          <a:bodyPr wrap="none" rtlCol="0">
            <a:spAutoFit/>
          </a:bodyPr>
          <a:lstStyle/>
          <a:p>
            <a:r>
              <a:rPr lang="en-US" dirty="0"/>
              <a:t>Problem statement: </a:t>
            </a:r>
            <a:r>
              <a:rPr lang="en-US" dirty="0">
                <a:highlight>
                  <a:srgbClr val="00FF00"/>
                </a:highlight>
              </a:rPr>
              <a:t>position of cuts is what</a:t>
            </a:r>
            <a:r>
              <a:rPr lang="en-US" dirty="0"/>
              <a:t>? </a:t>
            </a:r>
            <a:r>
              <a:rPr lang="en-US" dirty="0">
                <a:highlight>
                  <a:srgbClr val="00FFFF"/>
                </a:highlight>
              </a:rPr>
              <a:t>So that core averaged outlet T is maximized </a:t>
            </a:r>
            <a:r>
              <a:rPr lang="en-US" dirty="0"/>
              <a:t>while </a:t>
            </a:r>
            <a:r>
              <a:rPr lang="en-US" dirty="0">
                <a:highlight>
                  <a:srgbClr val="FF00FF"/>
                </a:highlight>
              </a:rPr>
              <a:t>fuel T below limits</a:t>
            </a:r>
          </a:p>
        </p:txBody>
      </p:sp>
      <p:sp>
        <p:nvSpPr>
          <p:cNvPr id="12" name="TextBox 11">
            <a:extLst>
              <a:ext uri="{FF2B5EF4-FFF2-40B4-BE49-F238E27FC236}">
                <a16:creationId xmlns:a16="http://schemas.microsoft.com/office/drawing/2014/main" id="{D32C6945-BF17-E480-4DA3-02E83B38149D}"/>
              </a:ext>
            </a:extLst>
          </p:cNvPr>
          <p:cNvSpPr txBox="1"/>
          <p:nvPr/>
        </p:nvSpPr>
        <p:spPr>
          <a:xfrm>
            <a:off x="9804692" y="1152424"/>
            <a:ext cx="1300294" cy="369332"/>
          </a:xfrm>
          <a:prstGeom prst="rect">
            <a:avLst/>
          </a:prstGeom>
          <a:noFill/>
        </p:spPr>
        <p:txBody>
          <a:bodyPr wrap="square" rtlCol="0">
            <a:spAutoFit/>
          </a:bodyPr>
          <a:lstStyle/>
          <a:p>
            <a:r>
              <a:rPr lang="en-US" b="1" dirty="0"/>
              <a:t>constraints</a:t>
            </a:r>
          </a:p>
        </p:txBody>
      </p:sp>
      <p:sp>
        <p:nvSpPr>
          <p:cNvPr id="13" name="TextBox 12">
            <a:extLst>
              <a:ext uri="{FF2B5EF4-FFF2-40B4-BE49-F238E27FC236}">
                <a16:creationId xmlns:a16="http://schemas.microsoft.com/office/drawing/2014/main" id="{E3175FD6-820B-9DF9-968C-E01336BC1F94}"/>
              </a:ext>
            </a:extLst>
          </p:cNvPr>
          <p:cNvSpPr txBox="1"/>
          <p:nvPr/>
        </p:nvSpPr>
        <p:spPr>
          <a:xfrm>
            <a:off x="2437210" y="1118815"/>
            <a:ext cx="2716967" cy="369332"/>
          </a:xfrm>
          <a:prstGeom prst="rect">
            <a:avLst/>
          </a:prstGeom>
          <a:noFill/>
        </p:spPr>
        <p:txBody>
          <a:bodyPr wrap="square" rtlCol="0">
            <a:spAutoFit/>
          </a:bodyPr>
          <a:lstStyle/>
          <a:p>
            <a:r>
              <a:rPr lang="en-US" b="1" dirty="0"/>
              <a:t>Optimization parameters</a:t>
            </a:r>
          </a:p>
        </p:txBody>
      </p:sp>
      <p:sp>
        <p:nvSpPr>
          <p:cNvPr id="14" name="TextBox 13">
            <a:extLst>
              <a:ext uri="{FF2B5EF4-FFF2-40B4-BE49-F238E27FC236}">
                <a16:creationId xmlns:a16="http://schemas.microsoft.com/office/drawing/2014/main" id="{80D06D70-CF31-DC4E-AD52-A4F913A6B6D2}"/>
              </a:ext>
            </a:extLst>
          </p:cNvPr>
          <p:cNvSpPr txBox="1"/>
          <p:nvPr/>
        </p:nvSpPr>
        <p:spPr>
          <a:xfrm>
            <a:off x="6486683" y="1125127"/>
            <a:ext cx="1345478" cy="369332"/>
          </a:xfrm>
          <a:prstGeom prst="rect">
            <a:avLst/>
          </a:prstGeom>
          <a:noFill/>
        </p:spPr>
        <p:txBody>
          <a:bodyPr wrap="square" rtlCol="0">
            <a:spAutoFit/>
          </a:bodyPr>
          <a:lstStyle/>
          <a:p>
            <a:r>
              <a:rPr lang="en-US" b="1" dirty="0" err="1"/>
              <a:t>FoM</a:t>
            </a:r>
            <a:endParaRPr lang="en-US" b="1" dirty="0"/>
          </a:p>
        </p:txBody>
      </p:sp>
    </p:spTree>
    <p:extLst>
      <p:ext uri="{BB962C8B-B14F-4D97-AF65-F5344CB8AC3E}">
        <p14:creationId xmlns:p14="http://schemas.microsoft.com/office/powerpoint/2010/main" val="250531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20C86D-5953-6AA9-2155-2D68E05B7AD6}"/>
              </a:ext>
            </a:extLst>
          </p:cNvPr>
          <p:cNvSpPr>
            <a:spLocks noGrp="1"/>
          </p:cNvSpPr>
          <p:nvPr>
            <p:ph type="title"/>
          </p:nvPr>
        </p:nvSpPr>
        <p:spPr>
          <a:xfrm>
            <a:off x="636865" y="-37444"/>
            <a:ext cx="10515600" cy="1325563"/>
          </a:xfrm>
        </p:spPr>
        <p:txBody>
          <a:bodyPr/>
          <a:lstStyle/>
          <a:p>
            <a:r>
              <a:rPr lang="en-US" dirty="0"/>
              <a:t>Algorithm continued:</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BDE0A8A7-947F-C424-D9E9-64B1F450F52D}"/>
                  </a:ext>
                </a:extLst>
              </p:cNvPr>
              <p:cNvSpPr>
                <a:spLocks noGrp="1"/>
              </p:cNvSpPr>
              <p:nvPr>
                <p:ph idx="1"/>
              </p:nvPr>
            </p:nvSpPr>
            <p:spPr>
              <a:xfrm>
                <a:off x="636865" y="1188062"/>
                <a:ext cx="10515600" cy="3895666"/>
              </a:xfrm>
            </p:spPr>
            <p:txBody>
              <a:bodyPr>
                <a:normAutofit fontScale="85000" lnSpcReduction="20000"/>
              </a:bodyPr>
              <a:lstStyle/>
              <a:p>
                <a:pPr marL="457200" indent="-457200">
                  <a:buAutoNum type="arabicPeriod"/>
                </a:pPr>
                <a:r>
                  <a:rPr lang="en-US" sz="1800" dirty="0"/>
                  <a:t>Select number of different flow zones (1,2,…,7): </a:t>
                </a:r>
                <a:r>
                  <a:rPr lang="en-US" sz="1800" dirty="0" err="1"/>
                  <a:t>i</a:t>
                </a:r>
                <a:r>
                  <a:rPr lang="en-US" sz="1800" dirty="0"/>
                  <a:t> represents the </a:t>
                </a:r>
                <a:r>
                  <a:rPr lang="en-US" sz="1800" dirty="0" err="1"/>
                  <a:t>I’th</a:t>
                </a:r>
                <a:r>
                  <a:rPr lang="en-US" sz="1800" dirty="0"/>
                  <a:t> flow zone </a:t>
                </a:r>
              </a:p>
              <a:p>
                <a:pPr marL="457200" indent="-457200">
                  <a:buAutoNum type="arabicPeriod"/>
                </a:pPr>
                <a:r>
                  <a:rPr lang="en-US" sz="1800" dirty="0"/>
                  <a:t>Create N-1 cuts on the power distribution function </a:t>
                </a:r>
              </a:p>
              <a:p>
                <a:pPr marL="457200" indent="-457200">
                  <a:buAutoNum type="arabicPeriod"/>
                </a:pPr>
                <a:r>
                  <a:rPr lang="en-US" sz="1800" dirty="0"/>
                  <a:t>Identify maximum temperature that fuel should not reach: input from user</a:t>
                </a:r>
              </a:p>
              <a:p>
                <a:pPr marL="457200" indent="-457200">
                  <a:buAutoNum type="arabicPeriod"/>
                </a:pPr>
                <a:r>
                  <a:rPr lang="en-US" sz="1800" dirty="0"/>
                  <a:t>Assign flow per zone such that maximum fuel temperature would be reached: </a:t>
                </a:r>
                <a14:m>
                  <m:oMath xmlns:m="http://schemas.openxmlformats.org/officeDocument/2006/math">
                    <m:r>
                      <a:rPr lang="en-US" sz="1800" b="0" i="1" smtClean="0">
                        <a:latin typeface="Cambria Math" panose="02040503050406030204" pitchFamily="18" charset="0"/>
                      </a:rPr>
                      <m:t>𝑓𝑙𝑜</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max</m:t>
                                    </m:r>
                                  </m:e>
                                  <m:lim>
                                    <m:r>
                                      <a:rPr lang="en-US" sz="1800" b="0" i="1" smtClean="0">
                                        <a:latin typeface="Cambria Math" panose="02040503050406030204" pitchFamily="18" charset="0"/>
                                      </a:rPr>
                                      <m:t>𝑖</m:t>
                                    </m:r>
                                  </m:lim>
                                </m:limLow>
                              </m:fName>
                              <m:e/>
                            </m:func>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𝑚𝑎𝑥</m:t>
                            </m:r>
                          </m:sub>
                        </m:sSub>
                      </m:den>
                    </m:f>
                  </m:oMath>
                </a14:m>
                <a:endParaRPr lang="en-US" sz="1800" dirty="0"/>
              </a:p>
              <a:p>
                <a:pPr marL="457200" indent="-457200">
                  <a:buAutoNum type="arabicPeriod"/>
                </a:pPr>
                <a:r>
                  <a:rPr lang="en-US" sz="1800" dirty="0"/>
                  <a:t>For each zone calculate flow averaged temperature: </a:t>
                </a:r>
              </a:p>
              <a:p>
                <a:pPr marL="914400" lvl="1" indent="-457200">
                  <a:buAutoNum type="arabicPeriod"/>
                </a:pPr>
                <a:r>
                  <a:rPr lang="en-US" sz="1400" dirty="0"/>
                  <a:t>Since the distribution function is known </a:t>
                </a:r>
                <a:r>
                  <a:rPr lang="en-US" sz="1400" dirty="0">
                    <a:sym typeface="Wingdings" panose="05000000000000000000" pitchFamily="2" charset="2"/>
                  </a:rPr>
                  <a:t> analytically: </a:t>
                </a:r>
                <a14:m>
                  <m:oMath xmlns:m="http://schemas.openxmlformats.org/officeDocument/2006/math">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𝑇</m:t>
                        </m:r>
                      </m:e>
                      <m:sub>
                        <m:r>
                          <a:rPr lang="en-US" sz="1400" b="0" i="1" smtClean="0">
                            <a:latin typeface="Cambria Math" panose="02040503050406030204" pitchFamily="18" charset="0"/>
                            <a:sym typeface="Wingdings" panose="05000000000000000000" pitchFamily="2" charset="2"/>
                          </a:rPr>
                          <m:t>𝑎𝑣𝑒𝑟𝑎𝑔</m:t>
                        </m:r>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𝑒</m:t>
                            </m:r>
                          </m:e>
                          <m:sub>
                            <m:r>
                              <a:rPr lang="en-US" sz="1400" b="0" i="1" smtClean="0">
                                <a:latin typeface="Cambria Math" panose="02040503050406030204" pitchFamily="18" charset="0"/>
                                <a:sym typeface="Wingdings" panose="05000000000000000000" pitchFamily="2" charset="2"/>
                              </a:rPr>
                              <m:t>𝑖</m:t>
                            </m:r>
                          </m:sub>
                        </m:sSub>
                      </m:sub>
                    </m:sSub>
                    <m:r>
                      <a:rPr lang="en-US" sz="1400" b="0" i="1" smtClean="0">
                        <a:latin typeface="Cambria Math" panose="02040503050406030204" pitchFamily="18" charset="0"/>
                        <a:sym typeface="Wingdings" panose="05000000000000000000" pitchFamily="2" charset="2"/>
                      </a:rPr>
                      <m:t>=</m:t>
                    </m:r>
                    <m:f>
                      <m:fPr>
                        <m:ctrlPr>
                          <a:rPr lang="en-US" sz="1400" b="0" i="1" smtClean="0">
                            <a:latin typeface="Cambria Math" panose="02040503050406030204" pitchFamily="18" charset="0"/>
                            <a:sym typeface="Wingdings" panose="05000000000000000000" pitchFamily="2" charset="2"/>
                          </a:rPr>
                        </m:ctrlPr>
                      </m:fPr>
                      <m:num>
                        <m:nary>
                          <m:naryPr>
                            <m:ctrlPr>
                              <a:rPr lang="en-US" sz="1400" b="0" i="1" smtClean="0">
                                <a:latin typeface="Cambria Math" panose="02040503050406030204" pitchFamily="18" charset="0"/>
                                <a:sym typeface="Wingdings" panose="05000000000000000000" pitchFamily="2" charset="2"/>
                              </a:rPr>
                            </m:ctrlPr>
                          </m:naryPr>
                          <m:sub>
                            <m:r>
                              <m:rPr>
                                <m:brk m:alnAt="23"/>
                              </m:rPr>
                              <a:rPr lang="en-US" sz="1400" b="0" i="1" smtClean="0">
                                <a:latin typeface="Cambria Math" panose="02040503050406030204" pitchFamily="18" charset="0"/>
                                <a:sym typeface="Wingdings" panose="05000000000000000000" pitchFamily="2" charset="2"/>
                              </a:rPr>
                              <m:t>𝑖</m:t>
                            </m:r>
                            <m:r>
                              <a:rPr lang="en-US" sz="1400" b="0" i="1" smtClean="0">
                                <a:latin typeface="Cambria Math" panose="02040503050406030204" pitchFamily="18" charset="0"/>
                                <a:sym typeface="Wingdings" panose="05000000000000000000" pitchFamily="2" charset="2"/>
                              </a:rPr>
                              <m:t>−1</m:t>
                            </m:r>
                          </m:sub>
                          <m:sup>
                            <m:r>
                              <a:rPr lang="en-US" sz="1400" b="0" i="1" smtClean="0">
                                <a:latin typeface="Cambria Math" panose="02040503050406030204" pitchFamily="18" charset="0"/>
                                <a:sym typeface="Wingdings" panose="05000000000000000000" pitchFamily="2" charset="2"/>
                              </a:rPr>
                              <m:t>𝑖</m:t>
                            </m:r>
                          </m:sup>
                          <m:e>
                            <m:r>
                              <a:rPr lang="en-US" sz="1400" b="0" i="1" smtClean="0">
                                <a:latin typeface="Cambria Math" panose="02040503050406030204" pitchFamily="18" charset="0"/>
                                <a:sym typeface="Wingdings" panose="05000000000000000000" pitchFamily="2" charset="2"/>
                              </a:rPr>
                              <m:t>𝑃</m:t>
                            </m:r>
                          </m:e>
                        </m:nary>
                      </m:num>
                      <m:den>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𝑝</m:t>
                            </m:r>
                          </m:e>
                          <m:sub>
                            <m:r>
                              <a:rPr lang="en-US" sz="1400" b="0" i="1" smtClean="0">
                                <a:latin typeface="Cambria Math" panose="02040503050406030204" pitchFamily="18" charset="0"/>
                                <a:sym typeface="Wingdings" panose="05000000000000000000" pitchFamily="2" charset="2"/>
                              </a:rPr>
                              <m:t>𝑖</m:t>
                            </m:r>
                          </m:sub>
                        </m:sSub>
                        <m:r>
                          <a:rPr lang="en-US" sz="1400" b="0" i="1" smtClean="0">
                            <a:latin typeface="Cambria Math" panose="02040503050406030204" pitchFamily="18" charset="0"/>
                            <a:sym typeface="Wingdings" panose="05000000000000000000" pitchFamily="2" charset="2"/>
                          </a:rPr>
                          <m:t>−</m:t>
                        </m:r>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𝑝</m:t>
                            </m:r>
                          </m:e>
                          <m:sub>
                            <m:r>
                              <a:rPr lang="en-US" sz="1400" b="0" i="1" smtClean="0">
                                <a:latin typeface="Cambria Math" panose="02040503050406030204" pitchFamily="18" charset="0"/>
                                <a:sym typeface="Wingdings" panose="05000000000000000000" pitchFamily="2" charset="2"/>
                              </a:rPr>
                              <m:t>𝑖</m:t>
                            </m:r>
                            <m:r>
                              <a:rPr lang="en-US" sz="1400" b="0" i="1" smtClean="0">
                                <a:latin typeface="Cambria Math" panose="02040503050406030204" pitchFamily="18" charset="0"/>
                                <a:sym typeface="Wingdings" panose="05000000000000000000" pitchFamily="2" charset="2"/>
                              </a:rPr>
                              <m:t>−1</m:t>
                            </m:r>
                          </m:sub>
                        </m:sSub>
                      </m:den>
                    </m:f>
                    <m:r>
                      <a:rPr lang="en-US" sz="1400" b="0" i="1" smtClean="0">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𝑓𝑙𝑜</m:t>
                    </m:r>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𝑤</m:t>
                        </m:r>
                      </m:e>
                      <m:sub>
                        <m:r>
                          <a:rPr lang="en-US" sz="1400" b="0" i="1" smtClean="0">
                            <a:latin typeface="Cambria Math" panose="02040503050406030204" pitchFamily="18" charset="0"/>
                            <a:sym typeface="Wingdings" panose="05000000000000000000" pitchFamily="2" charset="2"/>
                          </a:rPr>
                          <m:t>𝑖</m:t>
                        </m:r>
                      </m:sub>
                    </m:sSub>
                  </m:oMath>
                </a14:m>
                <a:r>
                  <a:rPr lang="en-US" sz="1400" dirty="0"/>
                  <a:t> </a:t>
                </a:r>
              </a:p>
              <a:p>
                <a:pPr marL="457200" indent="-457200">
                  <a:buAutoNum type="arabicPeriod"/>
                </a:pPr>
                <a:r>
                  <a:rPr lang="en-US" sz="1800" dirty="0"/>
                  <a:t>Calculate flow averaged outlet temperature for the core </a:t>
                </a:r>
              </a:p>
              <a:p>
                <a:pPr marL="914400" lvl="1" indent="-457200">
                  <a:buAutoNum type="arabicPeriod"/>
                </a:pPr>
                <a:r>
                  <a:rPr lang="en-US" sz="1400" dirty="0"/>
                  <a:t>Same as in previous step</a:t>
                </a:r>
              </a:p>
              <a:p>
                <a:pPr marL="457200" indent="-457200">
                  <a:buAutoNum type="arabicPeriod"/>
                </a:pPr>
                <a:r>
                  <a:rPr lang="en-US" sz="1800" dirty="0"/>
                  <a:t>Because everything is analytical, we can use a gradient descent method to find the flow zone bounds that have the maximum outlet temperature while staying below the max allowed fuel T. </a:t>
                </a:r>
              </a:p>
              <a:p>
                <a:pPr marL="457200" indent="-457200">
                  <a:buAutoNum type="arabicPeriod"/>
                </a:pPr>
                <a:r>
                  <a:rPr lang="en-US" sz="1800" dirty="0"/>
                  <a:t>Alternatively, a genetic algorithm could be used to find the power intervals for each flow zone, as it can handle discrete optimization problems. </a:t>
                </a:r>
              </a:p>
              <a:p>
                <a:pPr marL="457200" indent="-457200">
                  <a:buAutoNum type="arabicPeriod"/>
                </a:pPr>
                <a:r>
                  <a:rPr lang="en-US" sz="1800" dirty="0"/>
                  <a:t>Plot core outlet temperature as a function of number of flow zones</a:t>
                </a:r>
              </a:p>
              <a:p>
                <a:pPr marL="457200" indent="-457200">
                  <a:buAutoNum type="arabicPeriod"/>
                </a:pPr>
                <a:r>
                  <a:rPr lang="en-US" sz="1800" dirty="0"/>
                  <a:t>Decide how many flow zones should be used. </a:t>
                </a:r>
              </a:p>
              <a:p>
                <a:endParaRPr lang="en-US" sz="1800" dirty="0"/>
              </a:p>
            </p:txBody>
          </p:sp>
        </mc:Choice>
        <mc:Fallback xmlns="">
          <p:sp>
            <p:nvSpPr>
              <p:cNvPr id="3" name="Θέση περιεχομένου 2">
                <a:extLst>
                  <a:ext uri="{FF2B5EF4-FFF2-40B4-BE49-F238E27FC236}">
                    <a16:creationId xmlns:a16="http://schemas.microsoft.com/office/drawing/2014/main" id="{BDE0A8A7-947F-C424-D9E9-64B1F450F52D}"/>
                  </a:ext>
                </a:extLst>
              </p:cNvPr>
              <p:cNvSpPr>
                <a:spLocks noGrp="1" noRot="1" noChangeAspect="1" noMove="1" noResize="1" noEditPoints="1" noAdjustHandles="1" noChangeArrowheads="1" noChangeShapeType="1" noTextEdit="1"/>
              </p:cNvSpPr>
              <p:nvPr>
                <p:ph idx="1"/>
              </p:nvPr>
            </p:nvSpPr>
            <p:spPr>
              <a:xfrm>
                <a:off x="636865" y="1188062"/>
                <a:ext cx="10515600" cy="3895666"/>
              </a:xfrm>
              <a:blipFill>
                <a:blip r:embed="rId2"/>
                <a:stretch>
                  <a:fillRect l="-174" t="-1878"/>
                </a:stretch>
              </a:blipFill>
            </p:spPr>
            <p:txBody>
              <a:bodyPr/>
              <a:lstStyle/>
              <a:p>
                <a:r>
                  <a:rPr lang="en-US">
                    <a:noFill/>
                  </a:rPr>
                  <a:t> </a:t>
                </a:r>
              </a:p>
            </p:txBody>
          </p:sp>
        </mc:Fallback>
      </mc:AlternateContent>
    </p:spTree>
    <p:extLst>
      <p:ext uri="{BB962C8B-B14F-4D97-AF65-F5344CB8AC3E}">
        <p14:creationId xmlns:p14="http://schemas.microsoft.com/office/powerpoint/2010/main" val="132948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37B7ED1D-3970-B668-6115-D2A5ABE0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50" y="2267900"/>
            <a:ext cx="11019047" cy="4000000"/>
          </a:xfrm>
          <a:prstGeom prst="rect">
            <a:avLst/>
          </a:prstGeom>
        </p:spPr>
      </p:pic>
      <p:sp>
        <p:nvSpPr>
          <p:cNvPr id="6" name="TextBox 5">
            <a:extLst>
              <a:ext uri="{FF2B5EF4-FFF2-40B4-BE49-F238E27FC236}">
                <a16:creationId xmlns:a16="http://schemas.microsoft.com/office/drawing/2014/main" id="{B919572B-AFD7-D155-6A9D-5E1D63C3C9B2}"/>
              </a:ext>
            </a:extLst>
          </p:cNvPr>
          <p:cNvSpPr txBox="1"/>
          <p:nvPr/>
        </p:nvSpPr>
        <p:spPr>
          <a:xfrm>
            <a:off x="973123" y="436119"/>
            <a:ext cx="8199681" cy="1200329"/>
          </a:xfrm>
          <a:prstGeom prst="rect">
            <a:avLst/>
          </a:prstGeom>
          <a:noFill/>
        </p:spPr>
        <p:txBody>
          <a:bodyPr wrap="none" rtlCol="0">
            <a:spAutoFit/>
          </a:bodyPr>
          <a:lstStyle/>
          <a:p>
            <a:r>
              <a:rPr lang="en-US" b="1" dirty="0"/>
              <a:t>If we have multiple power distribution functions (BOC, EOC, etc.) :</a:t>
            </a:r>
          </a:p>
          <a:p>
            <a:pPr marL="342900" indent="-342900">
              <a:buAutoNum type="arabicPeriod"/>
            </a:pPr>
            <a:r>
              <a:rPr lang="en-US" dirty="0"/>
              <a:t>Distribution function for each snap-shot (previous algorithm)</a:t>
            </a:r>
          </a:p>
          <a:p>
            <a:pPr marL="342900" indent="-342900">
              <a:buAutoNum type="arabicPeriod"/>
            </a:pPr>
            <a:r>
              <a:rPr lang="en-US" dirty="0"/>
              <a:t>Conduct same analysis as before, but with common bounds for multiple snap-shots</a:t>
            </a:r>
          </a:p>
          <a:p>
            <a:pPr marL="342900" indent="-342900">
              <a:buAutoNum type="arabicPeriod"/>
            </a:pPr>
            <a:r>
              <a:rPr lang="en-US" dirty="0" err="1"/>
              <a:t>FoM</a:t>
            </a:r>
            <a:r>
              <a:rPr lang="en-US" dirty="0"/>
              <a:t>: Average outlet temperature from all snap-shots</a:t>
            </a:r>
          </a:p>
        </p:txBody>
      </p:sp>
    </p:spTree>
    <p:extLst>
      <p:ext uri="{BB962C8B-B14F-4D97-AF65-F5344CB8AC3E}">
        <p14:creationId xmlns:p14="http://schemas.microsoft.com/office/powerpoint/2010/main" val="104077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12E7522-2028-6AED-C2FA-71E366D3EA73}"/>
              </a:ext>
            </a:extLst>
          </p:cNvPr>
          <p:cNvSpPr>
            <a:spLocks noGrp="1"/>
          </p:cNvSpPr>
          <p:nvPr>
            <p:ph type="title"/>
          </p:nvPr>
        </p:nvSpPr>
        <p:spPr>
          <a:xfrm>
            <a:off x="838200" y="365125"/>
            <a:ext cx="10515600" cy="780011"/>
          </a:xfrm>
        </p:spPr>
        <p:txBody>
          <a:bodyPr/>
          <a:lstStyle/>
          <a:p>
            <a:r>
              <a:rPr lang="en-US" dirty="0"/>
              <a:t>Common cause failure:</a:t>
            </a:r>
          </a:p>
        </p:txBody>
      </p:sp>
      <p:sp>
        <p:nvSpPr>
          <p:cNvPr id="3" name="Θέση περιεχομένου 2">
            <a:extLst>
              <a:ext uri="{FF2B5EF4-FFF2-40B4-BE49-F238E27FC236}">
                <a16:creationId xmlns:a16="http://schemas.microsoft.com/office/drawing/2014/main" id="{9B6E5534-AE93-C96A-67CB-FF5FA0C46981}"/>
              </a:ext>
            </a:extLst>
          </p:cNvPr>
          <p:cNvSpPr>
            <a:spLocks noGrp="1"/>
          </p:cNvSpPr>
          <p:nvPr>
            <p:ph idx="1"/>
          </p:nvPr>
        </p:nvSpPr>
        <p:spPr>
          <a:xfrm>
            <a:off x="838200" y="1363579"/>
            <a:ext cx="6267275" cy="4813384"/>
          </a:xfrm>
        </p:spPr>
        <p:txBody>
          <a:bodyPr>
            <a:normAutofit/>
          </a:bodyPr>
          <a:lstStyle/>
          <a:p>
            <a:pPr marL="0" indent="0">
              <a:buNone/>
            </a:pPr>
            <a:r>
              <a:rPr lang="en-US" sz="2000" dirty="0"/>
              <a:t>To defend a system against common cause failure:</a:t>
            </a:r>
          </a:p>
          <a:p>
            <a:pPr marL="514350" indent="-514350">
              <a:buAutoNum type="arabicPeriod"/>
            </a:pPr>
            <a:r>
              <a:rPr lang="en-US" sz="2000" dirty="0"/>
              <a:t>Reduce your coupling factors </a:t>
            </a:r>
          </a:p>
          <a:p>
            <a:pPr marL="514350" indent="-514350">
              <a:buAutoNum type="arabicPeriod"/>
            </a:pPr>
            <a:r>
              <a:rPr lang="en-US" sz="2000" dirty="0"/>
              <a:t> Reduce the probability of causes</a:t>
            </a:r>
          </a:p>
          <a:p>
            <a:pPr marL="0" indent="0">
              <a:buNone/>
            </a:pPr>
            <a:r>
              <a:rPr lang="en-US" sz="2000" b="1" i="1" u="sng" dirty="0"/>
              <a:t>Coupling factors: </a:t>
            </a:r>
          </a:p>
          <a:p>
            <a:pPr marL="971550" lvl="1" indent="-514350">
              <a:buAutoNum type="arabicPeriod"/>
            </a:pPr>
            <a:r>
              <a:rPr lang="en-US" sz="1800" dirty="0"/>
              <a:t>Same design</a:t>
            </a:r>
          </a:p>
          <a:p>
            <a:pPr marL="971550" lvl="1" indent="-514350">
              <a:buAutoNum type="arabicPeriod"/>
            </a:pPr>
            <a:r>
              <a:rPr lang="en-US" sz="1800" dirty="0"/>
              <a:t>Same hardware</a:t>
            </a:r>
          </a:p>
          <a:p>
            <a:pPr marL="971550" lvl="1" indent="-514350">
              <a:buAutoNum type="arabicPeriod"/>
            </a:pPr>
            <a:r>
              <a:rPr lang="en-US" sz="1800" dirty="0"/>
              <a:t>Same function</a:t>
            </a:r>
          </a:p>
          <a:p>
            <a:pPr marL="971550" lvl="1" indent="-514350">
              <a:buAutoNum type="arabicPeriod"/>
            </a:pPr>
            <a:r>
              <a:rPr lang="en-US" sz="1800" dirty="0"/>
              <a:t>Same installation, maintenance, or operations staff</a:t>
            </a:r>
          </a:p>
          <a:p>
            <a:pPr marL="971550" lvl="1" indent="-514350">
              <a:buAutoNum type="arabicPeriod"/>
            </a:pPr>
            <a:r>
              <a:rPr lang="en-US" sz="1800" dirty="0"/>
              <a:t>Same procedures</a:t>
            </a:r>
          </a:p>
          <a:p>
            <a:pPr marL="971550" lvl="1" indent="-514350">
              <a:buAutoNum type="arabicPeriod"/>
            </a:pPr>
            <a:r>
              <a:rPr lang="en-US" sz="1800" dirty="0"/>
              <a:t>Same system/component interface</a:t>
            </a:r>
          </a:p>
          <a:p>
            <a:pPr marL="971550" lvl="1" indent="-514350">
              <a:buAutoNum type="arabicPeriod"/>
            </a:pPr>
            <a:r>
              <a:rPr lang="en-US" sz="1800" dirty="0"/>
              <a:t>Same location</a:t>
            </a:r>
          </a:p>
          <a:p>
            <a:pPr marL="971550" lvl="1" indent="-514350">
              <a:buAutoNum type="arabicPeriod"/>
            </a:pPr>
            <a:r>
              <a:rPr lang="en-US" sz="1800" dirty="0"/>
              <a:t>Same environment</a:t>
            </a:r>
          </a:p>
        </p:txBody>
      </p:sp>
      <p:sp>
        <p:nvSpPr>
          <p:cNvPr id="4" name="TextBox 3">
            <a:extLst>
              <a:ext uri="{FF2B5EF4-FFF2-40B4-BE49-F238E27FC236}">
                <a16:creationId xmlns:a16="http://schemas.microsoft.com/office/drawing/2014/main" id="{00BD8E7B-DDA6-06C5-1820-34A2C8D42125}"/>
              </a:ext>
            </a:extLst>
          </p:cNvPr>
          <p:cNvSpPr txBox="1"/>
          <p:nvPr/>
        </p:nvSpPr>
        <p:spPr>
          <a:xfrm>
            <a:off x="7105475" y="2373105"/>
            <a:ext cx="5086525" cy="2308324"/>
          </a:xfrm>
          <a:prstGeom prst="rect">
            <a:avLst/>
          </a:prstGeom>
          <a:noFill/>
        </p:spPr>
        <p:txBody>
          <a:bodyPr wrap="square" rtlCol="0">
            <a:spAutoFit/>
          </a:bodyPr>
          <a:lstStyle/>
          <a:p>
            <a:pPr marL="0" indent="0">
              <a:buNone/>
            </a:pPr>
            <a:r>
              <a:rPr lang="en-US" b="1" i="1" u="sng" dirty="0"/>
              <a:t>Probability of causes </a:t>
            </a:r>
          </a:p>
          <a:p>
            <a:pPr marL="971550" lvl="1" indent="-514350">
              <a:buAutoNum type="arabicPeriod"/>
            </a:pPr>
            <a:r>
              <a:rPr lang="en-US" dirty="0"/>
              <a:t>assume they depend on:</a:t>
            </a:r>
          </a:p>
          <a:p>
            <a:pPr marL="1428750" lvl="2" indent="-514350">
              <a:buAutoNum type="arabicPeriod"/>
            </a:pPr>
            <a:r>
              <a:rPr lang="en-US" dirty="0"/>
              <a:t>Max circuit temperature </a:t>
            </a:r>
          </a:p>
          <a:p>
            <a:pPr marL="1428750" lvl="2" indent="-514350">
              <a:buAutoNum type="arabicPeriod"/>
            </a:pPr>
            <a:r>
              <a:rPr lang="en-US" dirty="0"/>
              <a:t>Max circuit flow </a:t>
            </a:r>
          </a:p>
          <a:p>
            <a:pPr marL="1428750" lvl="2" indent="-514350">
              <a:buAutoNum type="arabicPeriod"/>
            </a:pPr>
            <a:endParaRPr lang="en-US" dirty="0"/>
          </a:p>
          <a:p>
            <a:r>
              <a:rPr lang="en-US" dirty="0"/>
              <a:t>Maximum circuit temperature and flow will change, so there is a merit from the designer</a:t>
            </a:r>
          </a:p>
          <a:p>
            <a:endParaRPr lang="en-US" dirty="0"/>
          </a:p>
        </p:txBody>
      </p:sp>
      <p:sp>
        <p:nvSpPr>
          <p:cNvPr id="5" name="TextBox 4">
            <a:extLst>
              <a:ext uri="{FF2B5EF4-FFF2-40B4-BE49-F238E27FC236}">
                <a16:creationId xmlns:a16="http://schemas.microsoft.com/office/drawing/2014/main" id="{F8F4E50A-C1B2-DF6D-5B4D-BF5E9729630D}"/>
              </a:ext>
            </a:extLst>
          </p:cNvPr>
          <p:cNvSpPr txBox="1"/>
          <p:nvPr/>
        </p:nvSpPr>
        <p:spPr>
          <a:xfrm>
            <a:off x="1576348" y="5494421"/>
            <a:ext cx="1978704" cy="646331"/>
          </a:xfrm>
          <a:prstGeom prst="rect">
            <a:avLst/>
          </a:prstGeom>
          <a:noFill/>
        </p:spPr>
        <p:txBody>
          <a:bodyPr wrap="square" rtlCol="0">
            <a:spAutoFit/>
          </a:bodyPr>
          <a:lstStyle/>
          <a:p>
            <a:pPr marL="0" indent="0">
              <a:buNone/>
            </a:pPr>
            <a:r>
              <a:rPr lang="en-US" b="1" i="1" u="sng" dirty="0"/>
              <a:t>Do not change!</a:t>
            </a:r>
            <a:endParaRPr lang="en-US" dirty="0"/>
          </a:p>
          <a:p>
            <a:endParaRPr lang="en-US" dirty="0"/>
          </a:p>
        </p:txBody>
      </p:sp>
    </p:spTree>
    <p:extLst>
      <p:ext uri="{BB962C8B-B14F-4D97-AF65-F5344CB8AC3E}">
        <p14:creationId xmlns:p14="http://schemas.microsoft.com/office/powerpoint/2010/main" val="273180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7207AD-E8F8-510A-8613-74677379A91E}"/>
              </a:ext>
            </a:extLst>
          </p:cNvPr>
          <p:cNvSpPr>
            <a:spLocks noGrp="1"/>
          </p:cNvSpPr>
          <p:nvPr>
            <p:ph type="title"/>
          </p:nvPr>
        </p:nvSpPr>
        <p:spPr/>
        <p:txBody>
          <a:bodyPr/>
          <a:lstStyle/>
          <a:p>
            <a:r>
              <a:rPr lang="en-US" dirty="0" err="1"/>
              <a:t>NaK</a:t>
            </a:r>
            <a:r>
              <a:rPr lang="en-US" dirty="0"/>
              <a:t> DRACS simulation:</a:t>
            </a:r>
          </a:p>
        </p:txBody>
      </p:sp>
      <p:sp>
        <p:nvSpPr>
          <p:cNvPr id="3" name="Θέση περιεχομένου 2">
            <a:extLst>
              <a:ext uri="{FF2B5EF4-FFF2-40B4-BE49-F238E27FC236}">
                <a16:creationId xmlns:a16="http://schemas.microsoft.com/office/drawing/2014/main" id="{5EBF3FBD-FFB1-3EBE-A3FC-EB804FC2B4DC}"/>
              </a:ext>
            </a:extLst>
          </p:cNvPr>
          <p:cNvSpPr>
            <a:spLocks noGrp="1"/>
          </p:cNvSpPr>
          <p:nvPr>
            <p:ph idx="1"/>
          </p:nvPr>
        </p:nvSpPr>
        <p:spPr>
          <a:xfrm>
            <a:off x="838200" y="1825625"/>
            <a:ext cx="6656462" cy="1796753"/>
          </a:xfrm>
        </p:spPr>
        <p:txBody>
          <a:bodyPr/>
          <a:lstStyle/>
          <a:p>
            <a:r>
              <a:rPr lang="en-US" dirty="0"/>
              <a:t>Multiple approaches could be used</a:t>
            </a:r>
          </a:p>
          <a:p>
            <a:pPr lvl="1"/>
            <a:r>
              <a:rPr lang="en-US" dirty="0"/>
              <a:t>Using heat exchanger theory (LMTD) </a:t>
            </a:r>
          </a:p>
          <a:p>
            <a:pPr lvl="1"/>
            <a:r>
              <a:rPr lang="en-US" dirty="0"/>
              <a:t>RELAP/ lumped parameter modeling system</a:t>
            </a:r>
          </a:p>
          <a:p>
            <a:pPr lvl="1"/>
            <a:r>
              <a:rPr lang="en-US" dirty="0"/>
              <a:t>CFD</a:t>
            </a:r>
          </a:p>
        </p:txBody>
      </p:sp>
      <p:sp>
        <p:nvSpPr>
          <p:cNvPr id="4" name="Βέλος: Κάτω 3">
            <a:extLst>
              <a:ext uri="{FF2B5EF4-FFF2-40B4-BE49-F238E27FC236}">
                <a16:creationId xmlns:a16="http://schemas.microsoft.com/office/drawing/2014/main" id="{385B8901-51CF-56A5-12C4-FC94B939BCF8}"/>
              </a:ext>
            </a:extLst>
          </p:cNvPr>
          <p:cNvSpPr/>
          <p:nvPr/>
        </p:nvSpPr>
        <p:spPr>
          <a:xfrm>
            <a:off x="7682670" y="2278552"/>
            <a:ext cx="487110" cy="13438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13417C-133F-8AF6-31F3-AC17BFFAC492}"/>
              </a:ext>
            </a:extLst>
          </p:cNvPr>
          <p:cNvSpPr txBox="1"/>
          <p:nvPr/>
        </p:nvSpPr>
        <p:spPr>
          <a:xfrm>
            <a:off x="8562885" y="2765799"/>
            <a:ext cx="1261884" cy="369332"/>
          </a:xfrm>
          <a:prstGeom prst="rect">
            <a:avLst/>
          </a:prstGeom>
          <a:noFill/>
        </p:spPr>
        <p:txBody>
          <a:bodyPr wrap="none" rtlCol="0">
            <a:spAutoFit/>
          </a:bodyPr>
          <a:lstStyle/>
          <a:p>
            <a:r>
              <a:rPr lang="en-US" b="1" dirty="0"/>
              <a:t>complexity</a:t>
            </a:r>
          </a:p>
        </p:txBody>
      </p:sp>
      <p:sp>
        <p:nvSpPr>
          <p:cNvPr id="6" name="Θέση περιεχομένου 2">
            <a:extLst>
              <a:ext uri="{FF2B5EF4-FFF2-40B4-BE49-F238E27FC236}">
                <a16:creationId xmlns:a16="http://schemas.microsoft.com/office/drawing/2014/main" id="{CE651A39-48F5-2955-F8F2-01A789DF76B5}"/>
              </a:ext>
            </a:extLst>
          </p:cNvPr>
          <p:cNvSpPr txBox="1">
            <a:spLocks/>
          </p:cNvSpPr>
          <p:nvPr/>
        </p:nvSpPr>
        <p:spPr>
          <a:xfrm>
            <a:off x="838200" y="4081716"/>
            <a:ext cx="6656462" cy="1796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Decided to use lumped parameter modeling offered by MATLAB: like MODELICA, TRACE.</a:t>
            </a:r>
          </a:p>
        </p:txBody>
      </p:sp>
    </p:spTree>
    <p:extLst>
      <p:ext uri="{BB962C8B-B14F-4D97-AF65-F5344CB8AC3E}">
        <p14:creationId xmlns:p14="http://schemas.microsoft.com/office/powerpoint/2010/main" val="344539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14814DF-C603-58B4-31B7-BCF2798DA541}"/>
              </a:ext>
            </a:extLst>
          </p:cNvPr>
          <p:cNvSpPr>
            <a:spLocks noGrp="1"/>
          </p:cNvSpPr>
          <p:nvPr>
            <p:ph type="title"/>
          </p:nvPr>
        </p:nvSpPr>
        <p:spPr>
          <a:xfrm>
            <a:off x="838200" y="365125"/>
            <a:ext cx="10515600" cy="728737"/>
          </a:xfrm>
        </p:spPr>
        <p:txBody>
          <a:bodyPr/>
          <a:lstStyle/>
          <a:p>
            <a:r>
              <a:rPr lang="en-US" dirty="0"/>
              <a:t>Approach using LMTD theory:</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E826FF16-742C-B658-9C3C-C4B48AAA6B07}"/>
                  </a:ext>
                </a:extLst>
              </p:cNvPr>
              <p:cNvSpPr>
                <a:spLocks noGrp="1"/>
              </p:cNvSpPr>
              <p:nvPr>
                <p:ph idx="1"/>
              </p:nvPr>
            </p:nvSpPr>
            <p:spPr>
              <a:xfrm>
                <a:off x="838200" y="1253331"/>
                <a:ext cx="10515600" cy="4351338"/>
              </a:xfrm>
            </p:spPr>
            <p:txBody>
              <a:bodyPr>
                <a:normAutofit/>
              </a:bodyPr>
              <a:lstStyle/>
              <a:p>
                <a:r>
                  <a:rPr lang="en-US" sz="1600" dirty="0"/>
                  <a:t>Set Nak cold T:</a:t>
                </a:r>
                <a:r>
                  <a:rPr lang="en-US" sz="1600" b="1" dirty="0"/>
                  <a:t>changes from the user</a:t>
                </a:r>
              </a:p>
              <a:p>
                <a:r>
                  <a:rPr lang="en-US" sz="1600" dirty="0"/>
                  <a:t>Set delta temp as parameter: </a:t>
                </a:r>
                <a:r>
                  <a:rPr lang="en-US" sz="1600" b="1" dirty="0"/>
                  <a:t>this changes from the user. </a:t>
                </a:r>
              </a:p>
              <a:p>
                <a:r>
                  <a:rPr lang="en-US" sz="1600" dirty="0"/>
                  <a:t>Assume low Temperature drop across pool</a:t>
                </a:r>
              </a:p>
              <a:p>
                <a:r>
                  <a:rPr lang="en-US" sz="1600" dirty="0"/>
                  <a:t>Calculate required mass flow for </a:t>
                </a:r>
                <a:r>
                  <a:rPr lang="en-US" sz="1600" dirty="0" err="1"/>
                  <a:t>NaK</a:t>
                </a:r>
                <a:r>
                  <a:rPr lang="en-US" sz="1600" dirty="0"/>
                  <a:t> loop</a:t>
                </a:r>
              </a:p>
              <a:p>
                <a:r>
                  <a:rPr lang="en-US" sz="1600" dirty="0"/>
                  <a:t>Using the LMTD method calculate area of first heat exchanger </a:t>
                </a:r>
              </a:p>
              <a:p>
                <a:pPr lvl="1"/>
                <a14:m>
                  <m:oMath xmlns:m="http://schemas.openxmlformats.org/officeDocument/2006/math">
                    <m:r>
                      <a:rPr lang="en-US" sz="1600" b="0" i="1" dirty="0" smtClean="0">
                        <a:latin typeface="Cambria Math" panose="02040503050406030204" pitchFamily="18" charset="0"/>
                      </a:rPr>
                      <m:t>𝑄</m:t>
                    </m:r>
                    <m:r>
                      <a:rPr lang="en-US" sz="1600" b="0" i="1" dirty="0" smtClean="0">
                        <a:latin typeface="Cambria Math" panose="02040503050406030204" pitchFamily="18" charset="0"/>
                      </a:rPr>
                      <m:t>=</m:t>
                    </m:r>
                    <m:r>
                      <a:rPr lang="en-US" sz="1600" b="0" i="1" dirty="0" smtClean="0">
                        <a:latin typeface="Cambria Math" panose="02040503050406030204" pitchFamily="18" charset="0"/>
                      </a:rPr>
                      <m:t>𝑈</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𝐴𝐿𝑀𝑇𝐷</m:t>
                        </m:r>
                      </m:e>
                    </m:acc>
                  </m:oMath>
                </a14:m>
                <a:r>
                  <a:rPr lang="en-US" sz="1600" b="0" dirty="0"/>
                  <a:t> </a:t>
                </a:r>
                <a:r>
                  <a:rPr lang="en-US" sz="1600" b="0" dirty="0">
                    <a:sym typeface="Wingdings" panose="05000000000000000000" pitchFamily="2" charset="2"/>
                  </a:rPr>
                  <a:t> solve for A</a:t>
                </a:r>
                <a:endParaRPr lang="en-US" sz="1600" b="0" dirty="0"/>
              </a:p>
              <a:p>
                <a:r>
                  <a:rPr lang="en-US" sz="1600" dirty="0"/>
                  <a:t>Assume temperature rise for air heat exchanger </a:t>
                </a:r>
              </a:p>
              <a:p>
                <a:r>
                  <a:rPr lang="en-US" sz="1600" dirty="0"/>
                  <a:t>Using LMTD calculate area of air heat exchanger (as before)</a:t>
                </a:r>
              </a:p>
              <a:p>
                <a:r>
                  <a:rPr lang="en-US" sz="1600" dirty="0"/>
                  <a:t>From mass flow rates, and hot/cold temperatures calculate gravity head </a:t>
                </a:r>
              </a:p>
              <a:p>
                <a:r>
                  <a:rPr lang="en-US" sz="1600" dirty="0"/>
                  <a:t>Find </a:t>
                </a:r>
                <a:r>
                  <a:rPr lang="en-US" sz="1600" dirty="0" err="1"/>
                  <a:t>NaK</a:t>
                </a:r>
                <a:r>
                  <a:rPr lang="en-US" sz="1600" dirty="0"/>
                  <a:t> column height to achieve desired mass flow rate</a:t>
                </a:r>
              </a:p>
              <a:p>
                <a:r>
                  <a:rPr lang="en-US" sz="1600" dirty="0"/>
                  <a:t>Problems:</a:t>
                </a:r>
              </a:p>
              <a:p>
                <a:pPr lvl="1"/>
                <a:r>
                  <a:rPr lang="en-US" sz="1600" dirty="0"/>
                  <a:t>Total heat exchange coefficient (U) for LMTD method depends on mass flow, geometry of heat exchanger </a:t>
                </a:r>
              </a:p>
              <a:p>
                <a:pPr lvl="1"/>
                <a:r>
                  <a:rPr lang="en-US" sz="1600" dirty="0"/>
                  <a:t>Modeling hydraulic resistance of heat exchanger</a:t>
                </a:r>
              </a:p>
              <a:p>
                <a:pPr lvl="1"/>
                <a:endParaRPr lang="en-US" sz="1600" dirty="0"/>
              </a:p>
              <a:p>
                <a:pPr lvl="1"/>
                <a:endParaRPr lang="en-US" sz="1800" dirty="0"/>
              </a:p>
            </p:txBody>
          </p:sp>
        </mc:Choice>
        <mc:Fallback>
          <p:sp>
            <p:nvSpPr>
              <p:cNvPr id="3" name="Θέση περιεχομένου 2">
                <a:extLst>
                  <a:ext uri="{FF2B5EF4-FFF2-40B4-BE49-F238E27FC236}">
                    <a16:creationId xmlns:a16="http://schemas.microsoft.com/office/drawing/2014/main" id="{E826FF16-742C-B658-9C3C-C4B48AAA6B07}"/>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232" t="-982" b="-421"/>
                </a:stretch>
              </a:blipFill>
            </p:spPr>
            <p:txBody>
              <a:bodyPr/>
              <a:lstStyle/>
              <a:p>
                <a:r>
                  <a:rPr lang="en-US">
                    <a:noFill/>
                  </a:rPr>
                  <a:t> </a:t>
                </a:r>
              </a:p>
            </p:txBody>
          </p:sp>
        </mc:Fallback>
      </mc:AlternateContent>
      <p:pic>
        <p:nvPicPr>
          <p:cNvPr id="5" name="Εικόνα 4">
            <a:extLst>
              <a:ext uri="{FF2B5EF4-FFF2-40B4-BE49-F238E27FC236}">
                <a16:creationId xmlns:a16="http://schemas.microsoft.com/office/drawing/2014/main" id="{65F2D608-2E2C-80F2-E240-29515615F596}"/>
              </a:ext>
            </a:extLst>
          </p:cNvPr>
          <p:cNvPicPr>
            <a:picLocks noChangeAspect="1"/>
          </p:cNvPicPr>
          <p:nvPr/>
        </p:nvPicPr>
        <p:blipFill>
          <a:blip r:embed="rId3"/>
          <a:stretch>
            <a:fillRect/>
          </a:stretch>
        </p:blipFill>
        <p:spPr>
          <a:xfrm>
            <a:off x="7494662" y="1387184"/>
            <a:ext cx="4416306" cy="1501294"/>
          </a:xfrm>
          <a:prstGeom prst="rect">
            <a:avLst/>
          </a:prstGeom>
        </p:spPr>
      </p:pic>
    </p:spTree>
    <p:extLst>
      <p:ext uri="{BB962C8B-B14F-4D97-AF65-F5344CB8AC3E}">
        <p14:creationId xmlns:p14="http://schemas.microsoft.com/office/powerpoint/2010/main" val="265915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0EFCE1-6D3E-5222-7B37-5386458EFD34}"/>
              </a:ext>
            </a:extLst>
          </p:cNvPr>
          <p:cNvSpPr>
            <a:spLocks noGrp="1"/>
          </p:cNvSpPr>
          <p:nvPr>
            <p:ph type="title"/>
          </p:nvPr>
        </p:nvSpPr>
        <p:spPr>
          <a:xfrm>
            <a:off x="6407181" y="107580"/>
            <a:ext cx="5492611" cy="515092"/>
          </a:xfrm>
        </p:spPr>
        <p:txBody>
          <a:bodyPr>
            <a:normAutofit fontScale="90000"/>
          </a:bodyPr>
          <a:lstStyle/>
          <a:p>
            <a:r>
              <a:rPr lang="en-US" dirty="0"/>
              <a:t>Lumped model approach:</a:t>
            </a:r>
          </a:p>
        </p:txBody>
      </p:sp>
      <p:pic>
        <p:nvPicPr>
          <p:cNvPr id="5" name="Εικόνα 4">
            <a:extLst>
              <a:ext uri="{FF2B5EF4-FFF2-40B4-BE49-F238E27FC236}">
                <a16:creationId xmlns:a16="http://schemas.microsoft.com/office/drawing/2014/main" id="{9D564461-CE4E-BA44-A33A-09AEED17F5EE}"/>
              </a:ext>
            </a:extLst>
          </p:cNvPr>
          <p:cNvPicPr>
            <a:picLocks noChangeAspect="1"/>
          </p:cNvPicPr>
          <p:nvPr/>
        </p:nvPicPr>
        <p:blipFill>
          <a:blip r:embed="rId2"/>
          <a:stretch>
            <a:fillRect/>
          </a:stretch>
        </p:blipFill>
        <p:spPr>
          <a:xfrm>
            <a:off x="1991164" y="365126"/>
            <a:ext cx="2194967" cy="5977783"/>
          </a:xfrm>
          <a:prstGeom prst="rect">
            <a:avLst/>
          </a:prstGeom>
        </p:spPr>
      </p:pic>
      <p:sp>
        <p:nvSpPr>
          <p:cNvPr id="6" name="Ορθογώνιο 5">
            <a:extLst>
              <a:ext uri="{FF2B5EF4-FFF2-40B4-BE49-F238E27FC236}">
                <a16:creationId xmlns:a16="http://schemas.microsoft.com/office/drawing/2014/main" id="{EC0F546D-FA9B-515D-381A-4B61CF11C9D4}"/>
              </a:ext>
            </a:extLst>
          </p:cNvPr>
          <p:cNvSpPr/>
          <p:nvPr/>
        </p:nvSpPr>
        <p:spPr>
          <a:xfrm>
            <a:off x="3358235" y="1194536"/>
            <a:ext cx="700755" cy="4170348"/>
          </a:xfrm>
          <a:prstGeom prst="rect">
            <a:avLst/>
          </a:prstGeom>
          <a:solidFill>
            <a:schemeClr val="accent1">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Ορθογώνιο 6">
            <a:extLst>
              <a:ext uri="{FF2B5EF4-FFF2-40B4-BE49-F238E27FC236}">
                <a16:creationId xmlns:a16="http://schemas.microsoft.com/office/drawing/2014/main" id="{D43C3ABA-FC4B-4A09-31CC-A03E6080BCC0}"/>
              </a:ext>
            </a:extLst>
          </p:cNvPr>
          <p:cNvSpPr/>
          <p:nvPr/>
        </p:nvSpPr>
        <p:spPr>
          <a:xfrm>
            <a:off x="1828014" y="1194536"/>
            <a:ext cx="700755" cy="4170348"/>
          </a:xfrm>
          <a:prstGeom prst="rect">
            <a:avLst/>
          </a:prstGeom>
          <a:solidFill>
            <a:srgbClr val="FF0000">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Ορθογώνιο 7">
            <a:extLst>
              <a:ext uri="{FF2B5EF4-FFF2-40B4-BE49-F238E27FC236}">
                <a16:creationId xmlns:a16="http://schemas.microsoft.com/office/drawing/2014/main" id="{173C6150-C0CA-01D3-A371-DC32878BC5C7}"/>
              </a:ext>
            </a:extLst>
          </p:cNvPr>
          <p:cNvSpPr/>
          <p:nvPr/>
        </p:nvSpPr>
        <p:spPr>
          <a:xfrm>
            <a:off x="3602439" y="365126"/>
            <a:ext cx="1493684" cy="715700"/>
          </a:xfrm>
          <a:prstGeom prst="rect">
            <a:avLst/>
          </a:prstGeom>
          <a:solidFill>
            <a:schemeClr val="accent4">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Ορθογώνιο 8">
            <a:extLst>
              <a:ext uri="{FF2B5EF4-FFF2-40B4-BE49-F238E27FC236}">
                <a16:creationId xmlns:a16="http://schemas.microsoft.com/office/drawing/2014/main" id="{1297DD77-54A9-D891-B2FB-4F9F89F24406}"/>
              </a:ext>
            </a:extLst>
          </p:cNvPr>
          <p:cNvSpPr/>
          <p:nvPr/>
        </p:nvSpPr>
        <p:spPr>
          <a:xfrm>
            <a:off x="497480" y="5438793"/>
            <a:ext cx="1493684" cy="715700"/>
          </a:xfrm>
          <a:prstGeom prst="rect">
            <a:avLst/>
          </a:prstGeom>
          <a:solidFill>
            <a:schemeClr val="accent6">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8A1D9D9-297B-33BC-5DE2-C7E4ECB46BA4}"/>
              </a:ext>
            </a:extLst>
          </p:cNvPr>
          <p:cNvSpPr txBox="1"/>
          <p:nvPr/>
        </p:nvSpPr>
        <p:spPr>
          <a:xfrm>
            <a:off x="3708612" y="-4206"/>
            <a:ext cx="2076209" cy="369332"/>
          </a:xfrm>
          <a:prstGeom prst="rect">
            <a:avLst/>
          </a:prstGeom>
          <a:noFill/>
        </p:spPr>
        <p:txBody>
          <a:bodyPr wrap="none" rtlCol="0">
            <a:spAutoFit/>
          </a:bodyPr>
          <a:lstStyle/>
          <a:p>
            <a:r>
              <a:rPr lang="en-US" dirty="0"/>
              <a:t>Air heat exchanger </a:t>
            </a:r>
          </a:p>
        </p:txBody>
      </p:sp>
      <p:sp>
        <p:nvSpPr>
          <p:cNvPr id="12" name="TextBox 11">
            <a:extLst>
              <a:ext uri="{FF2B5EF4-FFF2-40B4-BE49-F238E27FC236}">
                <a16:creationId xmlns:a16="http://schemas.microsoft.com/office/drawing/2014/main" id="{403E95F5-96AF-8910-327B-3312CA3A96C3}"/>
              </a:ext>
            </a:extLst>
          </p:cNvPr>
          <p:cNvSpPr txBox="1"/>
          <p:nvPr/>
        </p:nvSpPr>
        <p:spPr>
          <a:xfrm rot="16200000">
            <a:off x="3572245" y="2925607"/>
            <a:ext cx="1768433" cy="369332"/>
          </a:xfrm>
          <a:prstGeom prst="rect">
            <a:avLst/>
          </a:prstGeom>
          <a:noFill/>
        </p:spPr>
        <p:txBody>
          <a:bodyPr wrap="none" rtlCol="0">
            <a:spAutoFit/>
          </a:bodyPr>
          <a:lstStyle/>
          <a:p>
            <a:r>
              <a:rPr lang="en-US" dirty="0" err="1"/>
              <a:t>NaK</a:t>
            </a:r>
            <a:r>
              <a:rPr lang="en-US" dirty="0"/>
              <a:t> downcomer</a:t>
            </a:r>
          </a:p>
        </p:txBody>
      </p:sp>
      <p:sp>
        <p:nvSpPr>
          <p:cNvPr id="13" name="TextBox 12">
            <a:extLst>
              <a:ext uri="{FF2B5EF4-FFF2-40B4-BE49-F238E27FC236}">
                <a16:creationId xmlns:a16="http://schemas.microsoft.com/office/drawing/2014/main" id="{9DD0F9D9-3551-6C7A-9006-9E8F8E087200}"/>
              </a:ext>
            </a:extLst>
          </p:cNvPr>
          <p:cNvSpPr txBox="1"/>
          <p:nvPr/>
        </p:nvSpPr>
        <p:spPr>
          <a:xfrm rot="16200000">
            <a:off x="1013304" y="2822970"/>
            <a:ext cx="1088760" cy="369332"/>
          </a:xfrm>
          <a:prstGeom prst="rect">
            <a:avLst/>
          </a:prstGeom>
          <a:noFill/>
        </p:spPr>
        <p:txBody>
          <a:bodyPr wrap="none" rtlCol="0">
            <a:spAutoFit/>
          </a:bodyPr>
          <a:lstStyle/>
          <a:p>
            <a:r>
              <a:rPr lang="en-US" dirty="0" err="1"/>
              <a:t>NaK</a:t>
            </a:r>
            <a:r>
              <a:rPr lang="en-US" dirty="0"/>
              <a:t> riser</a:t>
            </a:r>
          </a:p>
        </p:txBody>
      </p:sp>
      <p:sp>
        <p:nvSpPr>
          <p:cNvPr id="14" name="TextBox 13">
            <a:extLst>
              <a:ext uri="{FF2B5EF4-FFF2-40B4-BE49-F238E27FC236}">
                <a16:creationId xmlns:a16="http://schemas.microsoft.com/office/drawing/2014/main" id="{67AB0AD9-B3B4-E1F0-8F35-6CAD77455AE4}"/>
              </a:ext>
            </a:extLst>
          </p:cNvPr>
          <p:cNvSpPr txBox="1"/>
          <p:nvPr/>
        </p:nvSpPr>
        <p:spPr>
          <a:xfrm>
            <a:off x="102182" y="4858404"/>
            <a:ext cx="2101857" cy="369332"/>
          </a:xfrm>
          <a:prstGeom prst="rect">
            <a:avLst/>
          </a:prstGeom>
          <a:noFill/>
        </p:spPr>
        <p:txBody>
          <a:bodyPr wrap="none" rtlCol="0">
            <a:spAutoFit/>
          </a:bodyPr>
          <a:lstStyle/>
          <a:p>
            <a:r>
              <a:rPr lang="en-US" dirty="0"/>
              <a:t>pool heat exchanger </a:t>
            </a:r>
          </a:p>
        </p:txBody>
      </p:sp>
      <p:pic>
        <p:nvPicPr>
          <p:cNvPr id="16" name="Εικόνα 15">
            <a:extLst>
              <a:ext uri="{FF2B5EF4-FFF2-40B4-BE49-F238E27FC236}">
                <a16:creationId xmlns:a16="http://schemas.microsoft.com/office/drawing/2014/main" id="{6D2352C3-7C0B-F442-E56F-6EA334385FAA}"/>
              </a:ext>
            </a:extLst>
          </p:cNvPr>
          <p:cNvPicPr>
            <a:picLocks noChangeAspect="1"/>
          </p:cNvPicPr>
          <p:nvPr/>
        </p:nvPicPr>
        <p:blipFill>
          <a:blip r:embed="rId3"/>
          <a:stretch>
            <a:fillRect/>
          </a:stretch>
        </p:blipFill>
        <p:spPr>
          <a:xfrm>
            <a:off x="6335576" y="1194536"/>
            <a:ext cx="5274427" cy="2626179"/>
          </a:xfrm>
          <a:prstGeom prst="rect">
            <a:avLst/>
          </a:prstGeom>
        </p:spPr>
      </p:pic>
      <p:cxnSp>
        <p:nvCxnSpPr>
          <p:cNvPr id="18" name="Ευθύγραμμο βέλος σύνδεσης 17">
            <a:extLst>
              <a:ext uri="{FF2B5EF4-FFF2-40B4-BE49-F238E27FC236}">
                <a16:creationId xmlns:a16="http://schemas.microsoft.com/office/drawing/2014/main" id="{F46ABF5E-BAE1-C17E-EF3C-0B0061D2154C}"/>
              </a:ext>
            </a:extLst>
          </p:cNvPr>
          <p:cNvCxnSpPr>
            <a:stCxn id="8" idx="3"/>
            <a:endCxn id="16" idx="1"/>
          </p:cNvCxnSpPr>
          <p:nvPr/>
        </p:nvCxnSpPr>
        <p:spPr>
          <a:xfrm>
            <a:off x="5096123" y="722976"/>
            <a:ext cx="1239453" cy="17846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Εικόνα 19">
            <a:extLst>
              <a:ext uri="{FF2B5EF4-FFF2-40B4-BE49-F238E27FC236}">
                <a16:creationId xmlns:a16="http://schemas.microsoft.com/office/drawing/2014/main" id="{6E12D84A-BBED-61AA-CA06-284E87BF285F}"/>
              </a:ext>
            </a:extLst>
          </p:cNvPr>
          <p:cNvPicPr>
            <a:picLocks noChangeAspect="1"/>
          </p:cNvPicPr>
          <p:nvPr/>
        </p:nvPicPr>
        <p:blipFill>
          <a:blip r:embed="rId4"/>
          <a:stretch>
            <a:fillRect/>
          </a:stretch>
        </p:blipFill>
        <p:spPr>
          <a:xfrm>
            <a:off x="5748007" y="5031695"/>
            <a:ext cx="2416538" cy="1529895"/>
          </a:xfrm>
          <a:prstGeom prst="rect">
            <a:avLst/>
          </a:prstGeom>
        </p:spPr>
      </p:pic>
      <p:cxnSp>
        <p:nvCxnSpPr>
          <p:cNvPr id="21" name="Ευθύγραμμο βέλος σύνδεσης 20">
            <a:extLst>
              <a:ext uri="{FF2B5EF4-FFF2-40B4-BE49-F238E27FC236}">
                <a16:creationId xmlns:a16="http://schemas.microsoft.com/office/drawing/2014/main" id="{1C5142BE-E9FF-6528-55A2-5EDCADE2AC7E}"/>
              </a:ext>
            </a:extLst>
          </p:cNvPr>
          <p:cNvCxnSpPr>
            <a:cxnSpLocks/>
            <a:stCxn id="9" idx="3"/>
            <a:endCxn id="20" idx="1"/>
          </p:cNvCxnSpPr>
          <p:nvPr/>
        </p:nvCxnSpPr>
        <p:spPr>
          <a:xfrm>
            <a:off x="1991164" y="5796643"/>
            <a:ext cx="37568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Ορθογώνιο 23">
            <a:extLst>
              <a:ext uri="{FF2B5EF4-FFF2-40B4-BE49-F238E27FC236}">
                <a16:creationId xmlns:a16="http://schemas.microsoft.com/office/drawing/2014/main" id="{5FBA2FDD-9CAE-0A24-1F4B-31F1B2D5A140}"/>
              </a:ext>
            </a:extLst>
          </p:cNvPr>
          <p:cNvSpPr/>
          <p:nvPr/>
        </p:nvSpPr>
        <p:spPr>
          <a:xfrm>
            <a:off x="8164545" y="880218"/>
            <a:ext cx="369334" cy="1655857"/>
          </a:xfrm>
          <a:prstGeom prst="rect">
            <a:avLst/>
          </a:prstGeom>
          <a:solidFill>
            <a:srgbClr val="FF0000">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Ορθογώνιο 24">
            <a:extLst>
              <a:ext uri="{FF2B5EF4-FFF2-40B4-BE49-F238E27FC236}">
                <a16:creationId xmlns:a16="http://schemas.microsoft.com/office/drawing/2014/main" id="{1FBF075B-A25E-0F13-7017-FA31A1AD525C}"/>
              </a:ext>
            </a:extLst>
          </p:cNvPr>
          <p:cNvSpPr/>
          <p:nvPr/>
        </p:nvSpPr>
        <p:spPr>
          <a:xfrm>
            <a:off x="9212499" y="946555"/>
            <a:ext cx="303467" cy="1768435"/>
          </a:xfrm>
          <a:prstGeom prst="rect">
            <a:avLst/>
          </a:prstGeom>
          <a:solidFill>
            <a:schemeClr val="accent1">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719E796-D9EB-C155-D938-34FB506571A2}"/>
              </a:ext>
            </a:extLst>
          </p:cNvPr>
          <p:cNvSpPr txBox="1"/>
          <p:nvPr/>
        </p:nvSpPr>
        <p:spPr>
          <a:xfrm>
            <a:off x="8021486" y="5977782"/>
            <a:ext cx="2988960" cy="646331"/>
          </a:xfrm>
          <a:prstGeom prst="rect">
            <a:avLst/>
          </a:prstGeom>
          <a:noFill/>
        </p:spPr>
        <p:txBody>
          <a:bodyPr wrap="none" rtlCol="0">
            <a:spAutoFit/>
          </a:bodyPr>
          <a:lstStyle/>
          <a:p>
            <a:pPr marL="342900" indent="-342900">
              <a:buFont typeface="+mj-lt"/>
              <a:buAutoNum type="arabicPeriod"/>
            </a:pPr>
            <a:r>
              <a:rPr lang="en-US" dirty="0"/>
              <a:t>Pool: constant 377 </a:t>
            </a:r>
            <a:r>
              <a:rPr lang="en-US" dirty="0" err="1"/>
              <a:t>degC</a:t>
            </a:r>
            <a:r>
              <a:rPr lang="en-US" dirty="0"/>
              <a:t> T</a:t>
            </a:r>
          </a:p>
          <a:p>
            <a:pPr marL="342900" indent="-342900">
              <a:buFont typeface="+mj-lt"/>
              <a:buAutoNum type="arabicPeriod"/>
            </a:pPr>
            <a:r>
              <a:rPr lang="en-US" dirty="0"/>
              <a:t>Na properties for fluid</a:t>
            </a:r>
          </a:p>
        </p:txBody>
      </p:sp>
    </p:spTree>
    <p:extLst>
      <p:ext uri="{BB962C8B-B14F-4D97-AF65-F5344CB8AC3E}">
        <p14:creationId xmlns:p14="http://schemas.microsoft.com/office/powerpoint/2010/main" val="376230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EDC2209-E61A-19CE-B8A7-9E5BED1343BE}"/>
              </a:ext>
            </a:extLst>
          </p:cNvPr>
          <p:cNvSpPr>
            <a:spLocks noGrp="1"/>
          </p:cNvSpPr>
          <p:nvPr>
            <p:ph type="title"/>
          </p:nvPr>
        </p:nvSpPr>
        <p:spPr>
          <a:xfrm>
            <a:off x="838200" y="365125"/>
            <a:ext cx="10515600" cy="646331"/>
          </a:xfrm>
        </p:spPr>
        <p:txBody>
          <a:bodyPr>
            <a:normAutofit fontScale="90000"/>
          </a:bodyPr>
          <a:lstStyle/>
          <a:p>
            <a:r>
              <a:rPr lang="en-US" dirty="0"/>
              <a:t>Simulate natural circulation flow:</a:t>
            </a:r>
          </a:p>
        </p:txBody>
      </p:sp>
      <p:sp>
        <p:nvSpPr>
          <p:cNvPr id="3" name="Θέση περιεχομένου 2">
            <a:extLst>
              <a:ext uri="{FF2B5EF4-FFF2-40B4-BE49-F238E27FC236}">
                <a16:creationId xmlns:a16="http://schemas.microsoft.com/office/drawing/2014/main" id="{94028FB4-8CC4-D3F5-419E-B666FB39BA9C}"/>
              </a:ext>
            </a:extLst>
          </p:cNvPr>
          <p:cNvSpPr>
            <a:spLocks noGrp="1"/>
          </p:cNvSpPr>
          <p:nvPr>
            <p:ph idx="1"/>
          </p:nvPr>
        </p:nvSpPr>
        <p:spPr>
          <a:xfrm>
            <a:off x="838200" y="1229698"/>
            <a:ext cx="10515600" cy="954897"/>
          </a:xfrm>
        </p:spPr>
        <p:txBody>
          <a:bodyPr>
            <a:normAutofit fontScale="85000" lnSpcReduction="20000"/>
          </a:bodyPr>
          <a:lstStyle/>
          <a:p>
            <a:pPr marL="514350" indent="-514350">
              <a:buFont typeface="+mj-lt"/>
              <a:buAutoNum type="arabicPeriod"/>
            </a:pPr>
            <a:r>
              <a:rPr lang="en-US" sz="2000" dirty="0"/>
              <a:t>SIMCAPE does not have modeled the gravity term in its pipe model, so the gravity effect was modeled using a pump block</a:t>
            </a:r>
          </a:p>
          <a:p>
            <a:pPr marL="514350" indent="-514350">
              <a:buFont typeface="+mj-lt"/>
              <a:buAutoNum type="arabicPeriod"/>
            </a:pPr>
            <a:r>
              <a:rPr lang="en-US" sz="2000" dirty="0"/>
              <a:t>For ease of modeling and due to limited time, we do not integrate the density over the loop to get the pressure differential, but assume that vertical pipes will have either the hot or the cold temperature.</a:t>
            </a:r>
          </a:p>
        </p:txBody>
      </p:sp>
      <p:pic>
        <p:nvPicPr>
          <p:cNvPr id="5" name="Εικόνα 4">
            <a:extLst>
              <a:ext uri="{FF2B5EF4-FFF2-40B4-BE49-F238E27FC236}">
                <a16:creationId xmlns:a16="http://schemas.microsoft.com/office/drawing/2014/main" id="{DEC58ED6-9C3F-83B8-C9E5-1A11B37C6E0A}"/>
              </a:ext>
            </a:extLst>
          </p:cNvPr>
          <p:cNvPicPr>
            <a:picLocks noChangeAspect="1"/>
          </p:cNvPicPr>
          <p:nvPr/>
        </p:nvPicPr>
        <p:blipFill>
          <a:blip r:embed="rId2"/>
          <a:stretch>
            <a:fillRect/>
          </a:stretch>
        </p:blipFill>
        <p:spPr>
          <a:xfrm>
            <a:off x="838200" y="2752447"/>
            <a:ext cx="9805987" cy="3740428"/>
          </a:xfrm>
          <a:prstGeom prst="rect">
            <a:avLst/>
          </a:prstGeom>
        </p:spPr>
      </p:pic>
      <p:sp>
        <p:nvSpPr>
          <p:cNvPr id="6" name="TextBox 5">
            <a:extLst>
              <a:ext uri="{FF2B5EF4-FFF2-40B4-BE49-F238E27FC236}">
                <a16:creationId xmlns:a16="http://schemas.microsoft.com/office/drawing/2014/main" id="{F2A22F79-BF03-209F-7FF8-45740E306EA0}"/>
              </a:ext>
            </a:extLst>
          </p:cNvPr>
          <p:cNvSpPr txBox="1"/>
          <p:nvPr/>
        </p:nvSpPr>
        <p:spPr>
          <a:xfrm>
            <a:off x="9517224" y="2528596"/>
            <a:ext cx="1321837" cy="369332"/>
          </a:xfrm>
          <a:prstGeom prst="rect">
            <a:avLst/>
          </a:prstGeom>
          <a:noFill/>
        </p:spPr>
        <p:txBody>
          <a:bodyPr wrap="none" rtlCol="0">
            <a:spAutoFit/>
          </a:bodyPr>
          <a:lstStyle/>
          <a:p>
            <a:r>
              <a:rPr lang="en-US" dirty="0"/>
              <a:t>Hot liquid T</a:t>
            </a:r>
          </a:p>
        </p:txBody>
      </p:sp>
      <p:sp>
        <p:nvSpPr>
          <p:cNvPr id="7" name="TextBox 6">
            <a:extLst>
              <a:ext uri="{FF2B5EF4-FFF2-40B4-BE49-F238E27FC236}">
                <a16:creationId xmlns:a16="http://schemas.microsoft.com/office/drawing/2014/main" id="{C163DD68-5B3A-3174-6284-6AEBD33BB95F}"/>
              </a:ext>
            </a:extLst>
          </p:cNvPr>
          <p:cNvSpPr txBox="1"/>
          <p:nvPr/>
        </p:nvSpPr>
        <p:spPr>
          <a:xfrm>
            <a:off x="9255967" y="5234474"/>
            <a:ext cx="1424429" cy="369332"/>
          </a:xfrm>
          <a:prstGeom prst="rect">
            <a:avLst/>
          </a:prstGeom>
          <a:noFill/>
        </p:spPr>
        <p:txBody>
          <a:bodyPr wrap="none" rtlCol="0">
            <a:spAutoFit/>
          </a:bodyPr>
          <a:lstStyle/>
          <a:p>
            <a:r>
              <a:rPr lang="en-US" dirty="0"/>
              <a:t>Cold liquid T</a:t>
            </a:r>
          </a:p>
        </p:txBody>
      </p:sp>
      <p:sp>
        <p:nvSpPr>
          <p:cNvPr id="8" name="TextBox 7">
            <a:extLst>
              <a:ext uri="{FF2B5EF4-FFF2-40B4-BE49-F238E27FC236}">
                <a16:creationId xmlns:a16="http://schemas.microsoft.com/office/drawing/2014/main" id="{6C5CF5AD-F87D-9227-F2D3-57FD45F5F4F8}"/>
              </a:ext>
            </a:extLst>
          </p:cNvPr>
          <p:cNvSpPr txBox="1"/>
          <p:nvPr/>
        </p:nvSpPr>
        <p:spPr>
          <a:xfrm>
            <a:off x="7081935" y="5458409"/>
            <a:ext cx="1688842" cy="646331"/>
          </a:xfrm>
          <a:prstGeom prst="rect">
            <a:avLst/>
          </a:prstGeom>
          <a:noFill/>
        </p:spPr>
        <p:txBody>
          <a:bodyPr wrap="square" rtlCol="0">
            <a:spAutoFit/>
          </a:bodyPr>
          <a:lstStyle/>
          <a:p>
            <a:r>
              <a:rPr lang="en-US" dirty="0"/>
              <a:t>Look up tables to get density</a:t>
            </a:r>
          </a:p>
        </p:txBody>
      </p:sp>
      <p:sp>
        <p:nvSpPr>
          <p:cNvPr id="9" name="Ορθογώνιο 8">
            <a:extLst>
              <a:ext uri="{FF2B5EF4-FFF2-40B4-BE49-F238E27FC236}">
                <a16:creationId xmlns:a16="http://schemas.microsoft.com/office/drawing/2014/main" id="{A925B893-23FB-0058-93E8-4AF3062FC223}"/>
              </a:ext>
            </a:extLst>
          </p:cNvPr>
          <p:cNvSpPr/>
          <p:nvPr/>
        </p:nvSpPr>
        <p:spPr>
          <a:xfrm>
            <a:off x="6820678" y="3761615"/>
            <a:ext cx="998376" cy="1696794"/>
          </a:xfrm>
          <a:prstGeom prst="rect">
            <a:avLst/>
          </a:prstGeom>
          <a:solidFill>
            <a:schemeClr val="accent4">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8238A9-4F7E-AE9B-AA47-6B6CFB35995A}"/>
              </a:ext>
            </a:extLst>
          </p:cNvPr>
          <p:cNvSpPr txBox="1"/>
          <p:nvPr/>
        </p:nvSpPr>
        <p:spPr>
          <a:xfrm>
            <a:off x="3151124" y="4313533"/>
            <a:ext cx="1688842" cy="646331"/>
          </a:xfrm>
          <a:prstGeom prst="rect">
            <a:avLst/>
          </a:prstGeom>
          <a:noFill/>
        </p:spPr>
        <p:txBody>
          <a:bodyPr wrap="square" rtlCol="0">
            <a:spAutoFit/>
          </a:bodyPr>
          <a:lstStyle/>
          <a:p>
            <a:r>
              <a:rPr lang="en-US" dirty="0"/>
              <a:t>Multiply by gravity + height</a:t>
            </a:r>
          </a:p>
        </p:txBody>
      </p:sp>
      <p:sp>
        <p:nvSpPr>
          <p:cNvPr id="11" name="TextBox 10">
            <a:extLst>
              <a:ext uri="{FF2B5EF4-FFF2-40B4-BE49-F238E27FC236}">
                <a16:creationId xmlns:a16="http://schemas.microsoft.com/office/drawing/2014/main" id="{D97D17AC-72D6-B422-8760-5A65AE121685}"/>
              </a:ext>
            </a:extLst>
          </p:cNvPr>
          <p:cNvSpPr txBox="1"/>
          <p:nvPr/>
        </p:nvSpPr>
        <p:spPr>
          <a:xfrm>
            <a:off x="703392" y="3429000"/>
            <a:ext cx="1688842" cy="646331"/>
          </a:xfrm>
          <a:prstGeom prst="rect">
            <a:avLst/>
          </a:prstGeom>
          <a:noFill/>
        </p:spPr>
        <p:txBody>
          <a:bodyPr wrap="square" rtlCol="0">
            <a:spAutoFit/>
          </a:bodyPr>
          <a:lstStyle/>
          <a:p>
            <a:r>
              <a:rPr lang="en-US" dirty="0"/>
              <a:t>Assign pressure to loop</a:t>
            </a:r>
          </a:p>
        </p:txBody>
      </p:sp>
    </p:spTree>
    <p:extLst>
      <p:ext uri="{BB962C8B-B14F-4D97-AF65-F5344CB8AC3E}">
        <p14:creationId xmlns:p14="http://schemas.microsoft.com/office/powerpoint/2010/main" val="322774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DCF43A-8ED7-4DEA-E549-DA3242B7DB51}"/>
              </a:ext>
            </a:extLst>
          </p:cNvPr>
          <p:cNvSpPr>
            <a:spLocks noGrp="1"/>
          </p:cNvSpPr>
          <p:nvPr>
            <p:ph type="title"/>
          </p:nvPr>
        </p:nvSpPr>
        <p:spPr/>
        <p:txBody>
          <a:bodyPr/>
          <a:lstStyle/>
          <a:p>
            <a:r>
              <a:rPr lang="en-US" dirty="0"/>
              <a:t>Hydraulic resistance calc:</a:t>
            </a:r>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D9BE5A23-8E4F-64C7-35BD-C001A3354497}"/>
                  </a:ext>
                </a:extLst>
              </p:cNvPr>
              <p:cNvSpPr>
                <a:spLocks noGrp="1"/>
              </p:cNvSpPr>
              <p:nvPr>
                <p:ph idx="1"/>
              </p:nvPr>
            </p:nvSpPr>
            <p:spPr>
              <a:xfrm>
                <a:off x="838200" y="1586343"/>
                <a:ext cx="10515600" cy="943212"/>
              </a:xfrm>
            </p:spPr>
            <p:txBody>
              <a:bodyPr>
                <a:normAutofit fontScale="85000" lnSpcReduction="20000"/>
              </a:bodyPr>
              <a:lstStyle/>
              <a:p>
                <a:r>
                  <a:rPr lang="en-US" sz="2000" dirty="0"/>
                  <a:t>Calculate aggregate system hydraulic resistance</a:t>
                </a:r>
              </a:p>
              <a:p>
                <a:r>
                  <a:rPr lang="en-US" sz="2000" dirty="0"/>
                  <a:t>For parallel paths, scale hydraulic resistance by velocity ratio and sum together:</a:t>
                </a:r>
              </a:p>
              <a:p>
                <a:pPr lvl="1"/>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𝑡𝑜𝑡𝑎𝑙</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nary>
                      <m:naryPr>
                        <m:chr m:val="∑"/>
                        <m:subHide m:val="on"/>
                        <m:supHide m:val="on"/>
                        <m:ctrlPr>
                          <a:rPr lang="en-US" sz="1600" b="0" i="1" smtClean="0">
                            <a:latin typeface="Cambria Math" panose="02040503050406030204" pitchFamily="18" charset="0"/>
                          </a:rPr>
                        </m:ctrlPr>
                      </m:naryP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𝑡𝑜𝑡𝑎𝑙</m:t>
                            </m:r>
                          </m:sub>
                        </m:sSub>
                      </m:e>
                    </m:nary>
                  </m:oMath>
                </a14:m>
                <a:r>
                  <a:rPr lang="en-US" sz="1600" dirty="0"/>
                  <a:t>: example,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𝑡𝑜𝑡𝑎𝑙</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𝑅</m:t>
                        </m:r>
                        <m:r>
                          <a:rPr lang="en-US" sz="1600" b="0" i="1" smtClean="0">
                            <a:latin typeface="Cambria Math" panose="02040503050406030204" pitchFamily="18" charset="0"/>
                          </a:rPr>
                          <m:t>3</m:t>
                        </m:r>
                        <m:r>
                          <a:rPr lang="en-US" sz="1600" b="0" i="1" smtClean="0">
                            <a:latin typeface="Cambria Math" panose="02040503050406030204" pitchFamily="18" charset="0"/>
                          </a:rPr>
                          <m:t>𝑉</m:t>
                        </m:r>
                        <m:r>
                          <a:rPr lang="en-US" sz="1600" b="0" i="1" smtClean="0">
                            <a:latin typeface="Cambria Math" panose="02040503050406030204" pitchFamily="18" charset="0"/>
                          </a:rPr>
                          <m:t>3</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𝑇𝑂𝑇𝐴𝐿</m:t>
                            </m:r>
                          </m:sub>
                        </m:sSub>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𝑅</m:t>
                        </m:r>
                        <m:r>
                          <a:rPr lang="en-US" sz="1600" b="0" i="1" smtClean="0">
                            <a:latin typeface="Cambria Math" panose="02040503050406030204" pitchFamily="18" charset="0"/>
                          </a:rPr>
                          <m:t>4</m:t>
                        </m:r>
                        <m:r>
                          <a:rPr lang="en-US" sz="1600" i="1">
                            <a:latin typeface="Cambria Math" panose="02040503050406030204" pitchFamily="18" charset="0"/>
                          </a:rPr>
                          <m:t>𝑉</m:t>
                        </m:r>
                        <m:r>
                          <a:rPr lang="en-US" sz="1600" b="0" i="1" smtClean="0">
                            <a:latin typeface="Cambria Math" panose="02040503050406030204" pitchFamily="18" charset="0"/>
                          </a:rPr>
                          <m:t>4</m:t>
                        </m:r>
                      </m:num>
                      <m:den>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𝑇𝑂𝑇𝐴𝐿</m:t>
                            </m:r>
                          </m:sub>
                        </m:sSub>
                      </m:den>
                    </m:f>
                  </m:oMath>
                </a14:m>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𝑅</m:t>
                        </m:r>
                        <m:r>
                          <a:rPr lang="en-US" sz="1600" b="0" i="1" smtClean="0">
                            <a:latin typeface="Cambria Math" panose="02040503050406030204" pitchFamily="18" charset="0"/>
                          </a:rPr>
                          <m:t>5</m:t>
                        </m:r>
                        <m:r>
                          <a:rPr lang="en-US" sz="1600" i="1">
                            <a:latin typeface="Cambria Math" panose="02040503050406030204" pitchFamily="18" charset="0"/>
                          </a:rPr>
                          <m:t>𝑉</m:t>
                        </m:r>
                        <m:r>
                          <a:rPr lang="en-US" sz="1600" b="0" i="1" smtClean="0">
                            <a:latin typeface="Cambria Math" panose="02040503050406030204" pitchFamily="18" charset="0"/>
                          </a:rPr>
                          <m:t>5</m:t>
                        </m:r>
                      </m:num>
                      <m:den>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𝑇𝑂𝑇𝐴𝐿</m:t>
                            </m:r>
                          </m:sub>
                        </m:sSub>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𝑅</m:t>
                        </m:r>
                        <m:r>
                          <a:rPr lang="en-US" sz="1600" b="0" i="1" smtClean="0">
                            <a:latin typeface="Cambria Math" panose="02040503050406030204" pitchFamily="18" charset="0"/>
                          </a:rPr>
                          <m:t>6</m:t>
                        </m:r>
                        <m:r>
                          <a:rPr lang="en-US" sz="1600" i="1">
                            <a:latin typeface="Cambria Math" panose="02040503050406030204" pitchFamily="18" charset="0"/>
                          </a:rPr>
                          <m:t>𝑉</m:t>
                        </m:r>
                        <m:r>
                          <a:rPr lang="en-US" sz="1600" b="0" i="1" smtClean="0">
                            <a:latin typeface="Cambria Math" panose="02040503050406030204" pitchFamily="18" charset="0"/>
                          </a:rPr>
                          <m:t>6</m:t>
                        </m:r>
                      </m:num>
                      <m:den>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𝑇𝑂𝑇𝐴𝐿</m:t>
                            </m:r>
                          </m:sub>
                        </m:sSub>
                      </m:den>
                    </m:f>
                  </m:oMath>
                </a14:m>
                <a:r>
                  <a:rPr lang="en-US" sz="1600" dirty="0"/>
                  <a:t> = </a:t>
                </a:r>
                <a14:m>
                  <m:oMath xmlns:m="http://schemas.openxmlformats.org/officeDocument/2006/math">
                    <m:r>
                      <a:rPr lang="en-US" sz="1600" b="0" i="1" smtClean="0">
                        <a:latin typeface="Cambria Math" panose="02040503050406030204" pitchFamily="18" charset="0"/>
                      </a:rPr>
                      <m:t>4</m:t>
                    </m:r>
                    <m:r>
                      <a:rPr lang="en-US" sz="1600" b="0" i="1" smtClean="0">
                        <a:latin typeface="Cambria Math" panose="02040503050406030204" pitchFamily="18" charset="0"/>
                      </a:rPr>
                      <m:t>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𝑅</m:t>
                        </m:r>
                      </m:num>
                      <m:den>
                        <m:r>
                          <a:rPr lang="en-US" sz="1600" b="0" i="1" smtClean="0">
                            <a:latin typeface="Cambria Math" panose="02040503050406030204" pitchFamily="18" charset="0"/>
                          </a:rPr>
                          <m:t>5</m:t>
                        </m:r>
                      </m:den>
                    </m:f>
                  </m:oMath>
                </a14:m>
                <a:endParaRPr lang="en-US" sz="1600" dirty="0"/>
              </a:p>
            </p:txBody>
          </p:sp>
        </mc:Choice>
        <mc:Fallback>
          <p:sp>
            <p:nvSpPr>
              <p:cNvPr id="3" name="Θέση περιεχομένου 2">
                <a:extLst>
                  <a:ext uri="{FF2B5EF4-FFF2-40B4-BE49-F238E27FC236}">
                    <a16:creationId xmlns:a16="http://schemas.microsoft.com/office/drawing/2014/main" id="{D9BE5A23-8E4F-64C7-35BD-C001A3354497}"/>
                  </a:ext>
                </a:extLst>
              </p:cNvPr>
              <p:cNvSpPr>
                <a:spLocks noGrp="1" noRot="1" noChangeAspect="1" noMove="1" noResize="1" noEditPoints="1" noAdjustHandles="1" noChangeArrowheads="1" noChangeShapeType="1" noTextEdit="1"/>
              </p:cNvSpPr>
              <p:nvPr>
                <p:ph idx="1"/>
              </p:nvPr>
            </p:nvSpPr>
            <p:spPr>
              <a:xfrm>
                <a:off x="838200" y="1586343"/>
                <a:ext cx="10515600" cy="943212"/>
              </a:xfrm>
              <a:blipFill>
                <a:blip r:embed="rId2"/>
                <a:stretch>
                  <a:fillRect l="-290" t="-9032" b="-40645"/>
                </a:stretch>
              </a:blipFill>
            </p:spPr>
            <p:txBody>
              <a:bodyPr/>
              <a:lstStyle/>
              <a:p>
                <a:r>
                  <a:rPr lang="en-US">
                    <a:noFill/>
                  </a:rPr>
                  <a:t> </a:t>
                </a:r>
              </a:p>
            </p:txBody>
          </p:sp>
        </mc:Fallback>
      </mc:AlternateContent>
      <p:pic>
        <p:nvPicPr>
          <p:cNvPr id="5" name="Εικόνα 4">
            <a:extLst>
              <a:ext uri="{FF2B5EF4-FFF2-40B4-BE49-F238E27FC236}">
                <a16:creationId xmlns:a16="http://schemas.microsoft.com/office/drawing/2014/main" id="{2A119D91-FFF7-45D4-4389-774E75784D53}"/>
              </a:ext>
            </a:extLst>
          </p:cNvPr>
          <p:cNvPicPr>
            <a:picLocks noChangeAspect="1"/>
          </p:cNvPicPr>
          <p:nvPr/>
        </p:nvPicPr>
        <p:blipFill>
          <a:blip r:embed="rId3"/>
          <a:stretch>
            <a:fillRect/>
          </a:stretch>
        </p:blipFill>
        <p:spPr>
          <a:xfrm rot="5400000">
            <a:off x="2685827" y="1351750"/>
            <a:ext cx="3914775" cy="6496050"/>
          </a:xfrm>
          <a:prstGeom prst="rect">
            <a:avLst/>
          </a:prstGeom>
        </p:spPr>
      </p:pic>
    </p:spTree>
    <p:extLst>
      <p:ext uri="{BB962C8B-B14F-4D97-AF65-F5344CB8AC3E}">
        <p14:creationId xmlns:p14="http://schemas.microsoft.com/office/powerpoint/2010/main" val="171142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EA6B8EC-CECA-05DC-6B5B-32BADB5510F7}"/>
              </a:ext>
            </a:extLst>
          </p:cNvPr>
          <p:cNvSpPr>
            <a:spLocks noGrp="1"/>
          </p:cNvSpPr>
          <p:nvPr>
            <p:ph type="title"/>
          </p:nvPr>
        </p:nvSpPr>
        <p:spPr/>
        <p:txBody>
          <a:bodyPr/>
          <a:lstStyle/>
          <a:p>
            <a:r>
              <a:rPr lang="en-US" dirty="0"/>
              <a:t>Heat exchanger structure: </a:t>
            </a:r>
          </a:p>
        </p:txBody>
      </p:sp>
      <p:sp>
        <p:nvSpPr>
          <p:cNvPr id="5" name="Οβάλ 4">
            <a:extLst>
              <a:ext uri="{FF2B5EF4-FFF2-40B4-BE49-F238E27FC236}">
                <a16:creationId xmlns:a16="http://schemas.microsoft.com/office/drawing/2014/main" id="{F8E0870D-E2BF-C7D7-7E43-0BAA4F35D2E9}"/>
              </a:ext>
            </a:extLst>
          </p:cNvPr>
          <p:cNvSpPr/>
          <p:nvPr/>
        </p:nvSpPr>
        <p:spPr>
          <a:xfrm>
            <a:off x="1128044" y="1990206"/>
            <a:ext cx="1128045" cy="1170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Οβάλ 3">
            <a:extLst>
              <a:ext uri="{FF2B5EF4-FFF2-40B4-BE49-F238E27FC236}">
                <a16:creationId xmlns:a16="http://schemas.microsoft.com/office/drawing/2014/main" id="{6A8684A4-6161-B763-9FF3-784D35F775D0}"/>
              </a:ext>
            </a:extLst>
          </p:cNvPr>
          <p:cNvSpPr/>
          <p:nvPr/>
        </p:nvSpPr>
        <p:spPr>
          <a:xfrm>
            <a:off x="1294686" y="2173940"/>
            <a:ext cx="794759" cy="80330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a:extLst>
              <a:ext uri="{FF2B5EF4-FFF2-40B4-BE49-F238E27FC236}">
                <a16:creationId xmlns:a16="http://schemas.microsoft.com/office/drawing/2014/main" id="{0D3CB3BB-5F9A-70EC-6D75-E299BAEC030C}"/>
              </a:ext>
            </a:extLst>
          </p:cNvPr>
          <p:cNvPicPr>
            <a:picLocks noChangeAspect="1"/>
          </p:cNvPicPr>
          <p:nvPr/>
        </p:nvPicPr>
        <p:blipFill>
          <a:blip r:embed="rId2"/>
          <a:stretch>
            <a:fillRect/>
          </a:stretch>
        </p:blipFill>
        <p:spPr>
          <a:xfrm>
            <a:off x="7243184" y="2173940"/>
            <a:ext cx="2952750" cy="53340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46D468B-B94F-A998-5308-A4067617490D}"/>
                  </a:ext>
                </a:extLst>
              </p:cNvPr>
              <p:cNvSpPr txBox="1"/>
              <p:nvPr/>
            </p:nvSpPr>
            <p:spPr>
              <a:xfrm>
                <a:off x="914399" y="3512354"/>
                <a:ext cx="10793339" cy="2280240"/>
              </a:xfrm>
              <a:prstGeom prst="rect">
                <a:avLst/>
              </a:prstGeom>
              <a:noFill/>
            </p:spPr>
            <p:txBody>
              <a:bodyPr wrap="square" rtlCol="0">
                <a:spAutoFit/>
              </a:bodyPr>
              <a:lstStyle/>
              <a:p>
                <a:r>
                  <a:rPr lang="en-US" dirty="0"/>
                  <a:t>Assuming A =A1=A2, U, and that the thickness is negligible: u depends on h1, h2 only: depends on flow and material properties.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num>
                        <m:den>
                          <m:r>
                            <a:rPr lang="en-US" b="0" i="1" smtClean="0">
                              <a:latin typeface="Cambria Math" panose="02040503050406030204" pitchFamily="18" charset="0"/>
                            </a:rPr>
                            <m:t>h</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2</m:t>
                          </m:r>
                        </m:den>
                      </m:f>
                    </m:oMath>
                  </m:oMathPara>
                </a14:m>
                <a:endParaRPr lang="en-US" dirty="0"/>
              </a:p>
              <a:p>
                <a:r>
                  <a:rPr lang="en-US" dirty="0"/>
                  <a:t>If h1 smaller from h2, U depends stronger on h1 </a:t>
                </a:r>
                <a:r>
                  <a:rPr lang="en-US" dirty="0">
                    <a:sym typeface="Wingdings" panose="05000000000000000000" pitchFamily="2" charset="2"/>
                  </a:rPr>
                  <a:t> goal: h1, h2 should be the same. This is how the pipe diameters will be sized. </a:t>
                </a:r>
              </a:p>
              <a:p>
                <a:r>
                  <a:rPr lang="en-US" dirty="0">
                    <a:sym typeface="Wingdings" panose="05000000000000000000" pitchFamily="2" charset="2"/>
                  </a:rPr>
                  <a:t>For </a:t>
                </a:r>
                <a:r>
                  <a:rPr lang="en-US" dirty="0" err="1">
                    <a:sym typeface="Wingdings" panose="05000000000000000000" pitchFamily="2" charset="2"/>
                  </a:rPr>
                  <a:t>NaK</a:t>
                </a:r>
                <a:r>
                  <a:rPr lang="en-US" dirty="0">
                    <a:sym typeface="Wingdings" panose="05000000000000000000" pitchFamily="2" charset="2"/>
                  </a:rPr>
                  <a:t>-Na: same hydraulic diameter of pipes: </a:t>
                </a:r>
                <a:r>
                  <a:rPr lang="en-US" b="1" dirty="0">
                    <a:sym typeface="Wingdings" panose="05000000000000000000" pitchFamily="2" charset="2"/>
                  </a:rPr>
                  <a:t>1 cm (use these to calculate dimensions of HX)</a:t>
                </a:r>
              </a:p>
              <a:p>
                <a:r>
                  <a:rPr lang="en-US" dirty="0">
                    <a:sym typeface="Wingdings" panose="05000000000000000000" pitchFamily="2" charset="2"/>
                  </a:rPr>
                  <a:t>For </a:t>
                </a:r>
                <a:r>
                  <a:rPr lang="en-US" dirty="0" err="1">
                    <a:sym typeface="Wingdings" panose="05000000000000000000" pitchFamily="2" charset="2"/>
                  </a:rPr>
                  <a:t>NaK</a:t>
                </a:r>
                <a:r>
                  <a:rPr lang="en-US" dirty="0">
                    <a:sym typeface="Wingdings" panose="05000000000000000000" pitchFamily="2" charset="2"/>
                  </a:rPr>
                  <a:t>-air: assumed :1 </a:t>
                </a:r>
                <a:r>
                  <a:rPr lang="en-US" dirty="0" err="1">
                    <a:sym typeface="Wingdings" panose="05000000000000000000" pitchFamily="2" charset="2"/>
                  </a:rPr>
                  <a:t>cm</a:t>
                </a:r>
                <a:r>
                  <a:rPr lang="en-US" b="1" dirty="0" err="1">
                    <a:sym typeface="Wingdings" panose="05000000000000000000" pitchFamily="2" charset="2"/>
                  </a:rPr>
                  <a:t>NaK</a:t>
                </a:r>
                <a:r>
                  <a:rPr lang="en-US" b="1" dirty="0">
                    <a:sym typeface="Wingdings" panose="05000000000000000000" pitchFamily="2" charset="2"/>
                  </a:rPr>
                  <a:t>, 0.3 cm air. </a:t>
                </a:r>
                <a:endParaRPr lang="en-US" b="1" dirty="0"/>
              </a:p>
            </p:txBody>
          </p:sp>
        </mc:Choice>
        <mc:Fallback>
          <p:sp>
            <p:nvSpPr>
              <p:cNvPr id="8" name="TextBox 7">
                <a:extLst>
                  <a:ext uri="{FF2B5EF4-FFF2-40B4-BE49-F238E27FC236}">
                    <a16:creationId xmlns:a16="http://schemas.microsoft.com/office/drawing/2014/main" id="{846D468B-B94F-A998-5308-A4067617490D}"/>
                  </a:ext>
                </a:extLst>
              </p:cNvPr>
              <p:cNvSpPr txBox="1">
                <a:spLocks noRot="1" noChangeAspect="1" noMove="1" noResize="1" noEditPoints="1" noAdjustHandles="1" noChangeArrowheads="1" noChangeShapeType="1" noTextEdit="1"/>
              </p:cNvSpPr>
              <p:nvPr/>
            </p:nvSpPr>
            <p:spPr>
              <a:xfrm>
                <a:off x="914399" y="3512354"/>
                <a:ext cx="10793339" cy="2280240"/>
              </a:xfrm>
              <a:prstGeom prst="rect">
                <a:avLst/>
              </a:prstGeom>
              <a:blipFill>
                <a:blip r:embed="rId3"/>
                <a:stretch>
                  <a:fillRect l="-452" t="-1337" r="-452" b="-3476"/>
                </a:stretch>
              </a:blipFill>
            </p:spPr>
            <p:txBody>
              <a:bodyPr/>
              <a:lstStyle/>
              <a:p>
                <a:r>
                  <a:rPr lang="en-US">
                    <a:noFill/>
                  </a:rPr>
                  <a:t> </a:t>
                </a:r>
              </a:p>
            </p:txBody>
          </p:sp>
        </mc:Fallback>
      </mc:AlternateContent>
    </p:spTree>
    <p:extLst>
      <p:ext uri="{BB962C8B-B14F-4D97-AF65-F5344CB8AC3E}">
        <p14:creationId xmlns:p14="http://schemas.microsoft.com/office/powerpoint/2010/main" val="155217781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Προσαρμοσμένο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1792</Words>
  <Application>Microsoft Office PowerPoint</Application>
  <PresentationFormat>Ευρεία οθόνη</PresentationFormat>
  <Paragraphs>213</Paragraphs>
  <Slides>24</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24</vt:i4>
      </vt:variant>
    </vt:vector>
  </HeadingPairs>
  <TitlesOfParts>
    <vt:vector size="28" baseType="lpstr">
      <vt:lpstr>Arial</vt:lpstr>
      <vt:lpstr>Cambria Math</vt:lpstr>
      <vt:lpstr>Times New Roman</vt:lpstr>
      <vt:lpstr>Θέμα του Office</vt:lpstr>
      <vt:lpstr>OKLO project </vt:lpstr>
      <vt:lpstr>DRACS calculation:</vt:lpstr>
      <vt:lpstr>Common cause failure:</vt:lpstr>
      <vt:lpstr>NaK DRACS simulation:</vt:lpstr>
      <vt:lpstr>Approach using LMTD theory:</vt:lpstr>
      <vt:lpstr>Lumped model approach:</vt:lpstr>
      <vt:lpstr>Simulate natural circulation flow:</vt:lpstr>
      <vt:lpstr>Hydraulic resistance calc:</vt:lpstr>
      <vt:lpstr>Heat exchanger structure: </vt:lpstr>
      <vt:lpstr>Model improvements:</vt:lpstr>
      <vt:lpstr>Parametric NaK results:</vt:lpstr>
      <vt:lpstr>Παρουσίαση του PowerPoint</vt:lpstr>
      <vt:lpstr>Παρουσίαση του PowerPoint</vt:lpstr>
      <vt:lpstr>Heat exchanger scaling fluids for NaK loop:</vt:lpstr>
      <vt:lpstr>Working fluid selection:</vt:lpstr>
      <vt:lpstr>Appendix: NaK</vt:lpstr>
      <vt:lpstr>Flow zoning</vt:lpstr>
      <vt:lpstr>Why radial power distribution:</vt:lpstr>
      <vt:lpstr>Which phenomena is flow-zoning mitigating:</vt:lpstr>
      <vt:lpstr>What factors should be considered: </vt:lpstr>
      <vt:lpstr>How is flow zoning done:</vt:lpstr>
      <vt:lpstr>Flow zoning algorithm to maximize outlet temp:</vt:lpstr>
      <vt:lpstr>Algorithm continued:</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zoning</dc:title>
  <dc:creator>nikolaos kallieros</dc:creator>
  <cp:lastModifiedBy>nikolaos kallieros</cp:lastModifiedBy>
  <cp:revision>22</cp:revision>
  <dcterms:created xsi:type="dcterms:W3CDTF">2023-09-18T09:36:48Z</dcterms:created>
  <dcterms:modified xsi:type="dcterms:W3CDTF">2023-09-20T10:06:03Z</dcterms:modified>
</cp:coreProperties>
</file>