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A1FD2B-4B25-9668-127A-76A8E35F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8EF9196-E83D-B063-E44F-EB5DE27C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5B436D0-73E1-1759-DC3B-5CBBDA3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3DCE17B-25B7-7028-A29E-BF07DE3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C0F5701-5680-56F7-0500-9878976B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3344A4-62E0-7A78-EB53-DBB05E5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5EE4907-643C-E134-C8F5-EA408B4E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3D4F810-CE11-ADE8-8347-7A73D5A1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FCCDFE-8D9C-41EF-7562-5BD652F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B97BA0-72A4-A586-07FC-C8787CFA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DD26D86-53F1-65EA-1782-899DF434A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BD8EC13-D6B8-188E-A770-33B8065A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6E0E317-29CA-AC89-E0C2-A575BF0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A02106-6421-3E78-09D4-A9B05A0C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EAB6EF-4E5F-7D29-8A94-9C05EE3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0D69AC-A08F-185A-DEBD-B68631B4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14735E-554F-3ADC-BECA-8322B820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7A72CD2-4FFA-0D41-6462-A59AA342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102413-AA92-FA47-6FBB-B2115C9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32E27E-34A3-F571-19FD-A0B7809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FE2C00-B595-2ABE-9561-19723261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149442-3DBD-01E7-DF81-C8412BD9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A8F6880-F9D7-347F-9089-8CF7BFF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F17E7AE-BA82-6BF0-EB91-D2D778A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120C342-1A57-18D1-ACAD-4D53E2A1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901C6D-DA89-188E-2E8D-1C726456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6EF94E-F731-CBFC-B37B-F678FF46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052FA2-27D2-4DAB-6ED9-49C93616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DFD2CB7-7367-D68C-744A-01247568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47A43B7-DC62-CA8F-94B0-BFB0E5D8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8AD0D5C-68F0-53D8-E609-C56B9A4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0A5A9A-8546-9793-6775-1ECD843E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1254E7A-D6DD-4EB0-AC90-56639AEC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FF8A16-8FDC-9E22-84BB-1DFFA017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670CA6-4CF5-7370-F147-913ACE34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538D69D-3796-5458-72D6-902CE65A2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B76780A-B9D5-2DC5-4841-2D234BED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1465665-554F-FE21-BC01-E05DD4B1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949A1C4-8315-A172-22F9-FC241A0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AFB28-138E-5C96-754C-132F326A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16A2B5D-DDF0-D883-86C4-1C670795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D553093-1E79-650E-40C2-6CC6D256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2061D4D-F2AD-89B8-8CC8-BFAA7B4D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07DA9F5-5FC9-E740-01AE-2B10AE1A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542C5A3-63EA-7A5E-A6AE-00DA23DB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A4162AC-AB1B-3813-FB50-8F44D92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48D560-67A9-9BE0-2E3A-ABA8A628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DD0B2A-98DF-040F-C84F-1A3BBE1E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A9D6A07-77ED-0646-8CCA-381E6B63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D4E04EC-DA2D-CCA7-00FA-E89BB1A1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175F7C-4034-17FE-42F5-D2BB111C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A431FCC-ABA3-A977-5A0A-8BECC4F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3AB7C7-2270-5499-63FD-10F8FF5C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265E306-38C3-ADDD-8405-2798DDB10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BEB3484-3DEF-4FDA-3070-DDBC039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295099C-806D-D058-0223-9BE50E0F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9D7C4BB-819F-3B59-1AFE-B7B346D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55D201E-EA6C-9665-FD8F-D5A670B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2484038-0E5D-F342-50E0-4F063DEE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206942C-4827-94D9-AB01-D258B77B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1E1CCCA-CC6F-7C33-63CA-4750197D3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7B7D1B-9D3D-414C-1FE7-89C417DF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BEDE264-1C6B-BC82-FD1E-AFD76312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43324-AFFF-F190-0E84-B7C76677F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zoning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E3ED84B-6FCB-BEB5-6D10-D4E475B5C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2E7522-2028-6AED-C2FA-71E366D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554"/>
          </a:xfrm>
        </p:spPr>
        <p:txBody>
          <a:bodyPr>
            <a:normAutofit fontScale="90000"/>
          </a:bodyPr>
          <a:lstStyle/>
          <a:p>
            <a:r>
              <a:rPr lang="en-US" dirty="0"/>
              <a:t>Why radial power distribution: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B6E5534-AE93-C96A-67CB-FF5FA0C46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742" y="1184429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Fission </a:t>
                </a:r>
                <a:r>
                  <a:rPr lang="en-US" sz="2000" dirty="0">
                    <a:sym typeface="Wingdings" panose="05000000000000000000" pitchFamily="2" charset="2"/>
                  </a:rPr>
                  <a:t>generated power (F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𝑙𝑢𝑥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𝑓𝑖𝑠𝑠𝑖𝑜𝑛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 proportional to flux flux tapers radially ( fast leakages)  non-homogeneous power profile.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If the macroscopic fission cross section was increased radially (increase enrichment), the leakages at the periphery would be even higher. </a:t>
                </a:r>
              </a:p>
              <a:p>
                <a:pPr lvl="2"/>
                <a:r>
                  <a:rPr lang="en-US" sz="1400" dirty="0">
                    <a:sym typeface="Wingdings" panose="05000000000000000000" pitchFamily="2" charset="2"/>
                  </a:rPr>
                  <a:t>Because of imposed boundary condition, flux will always drop off at the periphery of the reactor. </a:t>
                </a:r>
              </a:p>
              <a:p>
                <a:r>
                  <a:rPr lang="en-US" sz="2200" dirty="0">
                    <a:sym typeface="Wingdings" panose="05000000000000000000" pitchFamily="2" charset="2"/>
                  </a:rPr>
                  <a:t>In contrast with LWR: 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Fast core is generally smaller  flux varies more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Sodium does not reflect neutrons as well as water 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B6E5534-AE93-C96A-67CB-FF5FA0C46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742" y="1184429"/>
                <a:ext cx="10515600" cy="4351338"/>
              </a:xfrm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12D2C09A-1FF0-19F1-885B-F2C5C288C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6168"/>
            <a:ext cx="6255802" cy="2909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7A3EF-0E0A-2A0D-6F47-FF956E636038}"/>
              </a:ext>
            </a:extLst>
          </p:cNvPr>
          <p:cNvSpPr txBox="1"/>
          <p:nvPr/>
        </p:nvSpPr>
        <p:spPr>
          <a:xfrm>
            <a:off x="6992388" y="535110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my thesis for sodium cooled microreactor</a:t>
            </a:r>
          </a:p>
        </p:txBody>
      </p:sp>
    </p:spTree>
    <p:extLst>
      <p:ext uri="{BB962C8B-B14F-4D97-AF65-F5344CB8AC3E}">
        <p14:creationId xmlns:p14="http://schemas.microsoft.com/office/powerpoint/2010/main" val="27318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74459E-1957-0E56-EDEB-DF40B032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phenomena is flow-zoning mitigating: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7F97BD42-FC28-3E6C-7A7F-25ECEF1203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104" y="162052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000" dirty="0"/>
                  <a:t>Power that should be removed from fuel assemblies varies radially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acc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</a:p>
              <a:p>
                <a:pPr marL="971550" lvl="1" indent="-514350">
                  <a:buAutoNum type="arabicPeriod"/>
                </a:pPr>
                <a:r>
                  <a:rPr lang="en-US" sz="1600" dirty="0">
                    <a:sym typeface="Wingdings" panose="05000000000000000000" pitchFamily="2" charset="2"/>
                  </a:rPr>
                  <a:t>Different power generated per channel requires different flow rate to have the highest possible reactor outlet T while the fuel remaining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𝑓𝑢𝑒𝑙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endParaRPr lang="en-US" sz="1600" dirty="0"/>
              </a:p>
              <a:p>
                <a:pPr marL="514350" indent="-514350">
                  <a:buAutoNum type="arabicPeriod"/>
                </a:pPr>
                <a:r>
                  <a:rPr lang="en-US" sz="2000" dirty="0"/>
                  <a:t>Core flow averaged temperature at outlet </a:t>
                </a:r>
                <a:r>
                  <a:rPr lang="en-US" sz="2000" dirty="0">
                    <a:sym typeface="Wingdings" panose="05000000000000000000" pitchFamily="2" charset="2"/>
                  </a:rPr>
                  <a:t> maximize</a:t>
                </a:r>
              </a:p>
              <a:p>
                <a:pPr marL="971550" lvl="1" indent="-514350">
                  <a:buAutoNum type="arabicPeriod"/>
                </a:pP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FoM</a:t>
                </a:r>
                <a:r>
                  <a:rPr lang="en-US" sz="1600" dirty="0">
                    <a:sym typeface="Wingdings" panose="05000000000000000000" pitchFamily="2" charset="2"/>
                  </a:rPr>
                  <a:t> for optimization</a:t>
                </a:r>
                <a:endParaRPr lang="en-US" sz="1600" dirty="0"/>
              </a:p>
              <a:p>
                <a:pPr marL="514350" indent="-514350">
                  <a:buAutoNum type="arabicPeriod"/>
                </a:pPr>
                <a:r>
                  <a:rPr lang="en-US" sz="2000" dirty="0"/>
                  <a:t>Limit maximum temperatures that fuel, cladding exhibit </a:t>
                </a:r>
              </a:p>
              <a:p>
                <a:pPr marL="971550" lvl="1" indent="-514350">
                  <a:buAutoNum type="arabicPeriod"/>
                </a:pPr>
                <a:r>
                  <a:rPr lang="en-US" sz="1600" dirty="0"/>
                  <a:t>Constraint for optimization of flow zoning algorithm</a:t>
                </a:r>
              </a:p>
              <a:p>
                <a:pPr marL="514350" indent="-514350">
                  <a:buAutoNum type="arabicPeriod"/>
                </a:pPr>
                <a:r>
                  <a:rPr lang="en-US" sz="2000" dirty="0"/>
                  <a:t>If the flow is close to critical parts that need to have a lower temperature:</a:t>
                </a:r>
              </a:p>
              <a:p>
                <a:pPr marL="971550" lvl="1" indent="-514350">
                  <a:buAutoNum type="arabicPeriod"/>
                </a:pPr>
                <a:r>
                  <a:rPr lang="en-US" sz="1600" dirty="0"/>
                  <a:t>example: reactor vessel </a:t>
                </a:r>
                <a:r>
                  <a:rPr lang="en-US" sz="1600" dirty="0">
                    <a:sym typeface="Wingdings" panose="05000000000000000000" pitchFamily="2" charset="2"/>
                  </a:rPr>
                  <a:t> increase flow to protect critical structural parts </a:t>
                </a:r>
              </a:p>
              <a:p>
                <a:pPr marL="514350" indent="-514350">
                  <a:buAutoNum type="arabicPeriod"/>
                </a:pPr>
                <a:r>
                  <a:rPr lang="en-US" sz="2000" dirty="0">
                    <a:sym typeface="Wingdings" panose="05000000000000000000" pitchFamily="2" charset="2"/>
                  </a:rPr>
                  <a:t>Divert flow to other parts of the reactor </a:t>
                </a:r>
              </a:p>
              <a:p>
                <a:pPr marL="514350" indent="-514350">
                  <a:buAutoNum type="arabicPeriod"/>
                </a:pPr>
                <a:r>
                  <a:rPr lang="en-US" sz="2000" dirty="0">
                    <a:sym typeface="Wingdings" panose="05000000000000000000" pitchFamily="2" charset="2"/>
                  </a:rPr>
                  <a:t>Reduce structural stresses on fuel grid plate:</a:t>
                </a:r>
              </a:p>
              <a:p>
                <a:pPr marL="971550" lvl="1" indent="-514350">
                  <a:buAutoNum type="arabicPeriod"/>
                </a:pPr>
                <a:r>
                  <a:rPr lang="en-US" sz="1600" dirty="0">
                    <a:sym typeface="Wingdings" panose="05000000000000000000" pitchFamily="2" charset="2"/>
                  </a:rPr>
                  <a:t>Differential pressure from lower and upper plenum creates stresses on the reactor structure. Flow zoning could be used to lower these stresses</a:t>
                </a:r>
                <a:endParaRPr lang="en-US" sz="1600" dirty="0"/>
              </a:p>
              <a:p>
                <a:pPr marL="514350" indent="-514350"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7F97BD42-FC28-3E6C-7A7F-25ECEF120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104" y="1620526"/>
                <a:ext cx="10515600" cy="4351338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3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264CFE-1BDA-AA14-025B-761C9647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should be considered: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15C873-9F11-0C54-5B6A-2D55D605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50" y="148379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sz="2000" dirty="0"/>
              <a:t>Power generation per channel </a:t>
            </a:r>
            <a:endParaRPr lang="en-US" sz="1600" dirty="0"/>
          </a:p>
          <a:p>
            <a:pPr marL="514350" indent="-514350">
              <a:buAutoNum type="arabicPeriod"/>
            </a:pPr>
            <a:r>
              <a:rPr lang="en-US" sz="2000" dirty="0"/>
              <a:t>How power generation changes with BU/ time </a:t>
            </a:r>
          </a:p>
          <a:p>
            <a:pPr marL="514350" indent="-514350">
              <a:buAutoNum type="arabicPeriod"/>
            </a:pPr>
            <a:r>
              <a:rPr lang="en-US" sz="2000" dirty="0"/>
              <a:t>What if power distribution remains the same but total power reduces? With the installed orifices would the flow distribution also remain the same without changing the orifices?</a:t>
            </a:r>
          </a:p>
          <a:p>
            <a:pPr marL="971550" lvl="1" indent="-514350">
              <a:buAutoNum type="arabicPeriod"/>
            </a:pPr>
            <a:r>
              <a:rPr lang="en-US" sz="1600"/>
              <a:t>It depends!</a:t>
            </a:r>
            <a:endParaRPr lang="en-US" sz="16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If the power generation changes above the flow-zone “power levels”  variable orifice should be installed 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What is flow velocity at orifices </a:t>
            </a:r>
            <a:r>
              <a:rPr lang="en-US" sz="2000" dirty="0">
                <a:sym typeface="Wingdings" panose="05000000000000000000" pitchFamily="2" charset="2"/>
              </a:rPr>
              <a:t> cavitation? Thermal striping?</a:t>
            </a:r>
          </a:p>
          <a:p>
            <a:pPr marL="514350" indent="-51435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Pressure drop at channels might not be the same (different channel hydraulic diameter)</a:t>
            </a:r>
          </a:p>
          <a:p>
            <a:pPr marL="514350" indent="-51435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Flow regime: 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If laminar hydraulic resistance does not depend on flow velocity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If turbulent however resistance does depend on flow velocity  tend to spread evenly the flow, compensate with higher </a:t>
            </a:r>
            <a:r>
              <a:rPr lang="en-US" sz="1600" dirty="0" err="1">
                <a:sym typeface="Wingdings" panose="05000000000000000000" pitchFamily="2" charset="2"/>
              </a:rPr>
              <a:t>orrifie</a:t>
            </a:r>
            <a:r>
              <a:rPr lang="en-US" sz="1600" dirty="0">
                <a:sym typeface="Wingdings" panose="05000000000000000000" pitchFamily="2" charset="2"/>
              </a:rPr>
              <a:t> resistance. </a:t>
            </a:r>
          </a:p>
          <a:p>
            <a:pPr marL="514350" indent="-51435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Ease of installation of orifices, cost</a:t>
            </a:r>
          </a:p>
          <a:p>
            <a:pPr marL="514350" indent="-51435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Orifice design should be modular: should be able to be stacked on top of each other to create the desired pressure drop</a:t>
            </a:r>
          </a:p>
          <a:p>
            <a:pPr marL="514350" indent="-51435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How the flow enters the lower plenum: 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Downcomer?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Mixing plate?</a:t>
            </a:r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534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CE8389-C20D-4A9A-DD04-CCFEBBFF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84" y="-15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is flow zoning done: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47F0CD-4F5A-184B-2A63-CE5CB256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598"/>
            <a:ext cx="10515600" cy="196870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Goal: vary outlet T radially</a:t>
            </a:r>
          </a:p>
          <a:p>
            <a:pPr marL="457200" indent="-457200">
              <a:buAutoNum type="arabicPeriod"/>
            </a:pPr>
            <a:r>
              <a:rPr lang="en-US" sz="2000" dirty="0"/>
              <a:t>To do so: vary flow </a:t>
            </a:r>
            <a:r>
              <a:rPr lang="en-US" sz="2000" dirty="0">
                <a:sym typeface="Wingdings" panose="05000000000000000000" pitchFamily="2" charset="2"/>
              </a:rPr>
              <a:t> vary pressure drop per flow zone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Only solution is to add extra hydraulic resistance to the zones that should have a smaller flow</a:t>
            </a:r>
          </a:p>
          <a:p>
            <a:pPr marL="914400" lvl="1" indent="-45720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Another impractical solution would be to have individual feeding systems (pumps) for each flow zone. </a:t>
            </a:r>
          </a:p>
          <a:p>
            <a:pPr marL="914400" lvl="1" indent="-457200"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This resistance can either be constant throughout the lifetime of the reactor, or change as a function of BU.</a:t>
            </a:r>
          </a:p>
          <a:p>
            <a:pPr marL="457200" indent="-457200"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2CDC248C-4415-07F0-709A-3C3535D7551D}"/>
              </a:ext>
            </a:extLst>
          </p:cNvPr>
          <p:cNvSpPr txBox="1">
            <a:spLocks/>
          </p:cNvSpPr>
          <p:nvPr/>
        </p:nvSpPr>
        <p:spPr>
          <a:xfrm>
            <a:off x="752742" y="2928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if core is shuffled: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C8D4F39C-B898-4002-B52B-3638E46FD25A}"/>
              </a:ext>
            </a:extLst>
          </p:cNvPr>
          <p:cNvSpPr txBox="1">
            <a:spLocks/>
          </p:cNvSpPr>
          <p:nvPr/>
        </p:nvSpPr>
        <p:spPr>
          <a:xfrm>
            <a:off x="667284" y="4081927"/>
            <a:ext cx="10515600" cy="184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If core is shuffled </a:t>
            </a:r>
            <a:r>
              <a:rPr lang="en-US" sz="2000" dirty="0">
                <a:sym typeface="Wingdings" panose="05000000000000000000" pitchFamily="2" charset="2"/>
              </a:rPr>
              <a:t> radial power distribution changes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Either implement flow zoning algorithm described below to optimize for outlet T for core’s lifetime, with constant orifice resistance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Or use variable orifices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61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72F9B9-9779-1BBC-6A49-E76061A8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3" y="168024"/>
            <a:ext cx="11484528" cy="605028"/>
          </a:xfrm>
        </p:spPr>
        <p:txBody>
          <a:bodyPr>
            <a:normAutofit/>
          </a:bodyPr>
          <a:lstStyle/>
          <a:p>
            <a:r>
              <a:rPr lang="en-US" sz="3600" dirty="0"/>
              <a:t>Flow zoning algorithm to maximize outlet temp: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8B165A-6B2F-D72F-BA0A-E5376969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80" y="1555365"/>
            <a:ext cx="10515600" cy="20680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Discrete optimization problem </a:t>
            </a:r>
            <a:r>
              <a:rPr lang="en-US" sz="2000" dirty="0">
                <a:sym typeface="Wingdings" panose="05000000000000000000" pitchFamily="2" charset="2"/>
              </a:rPr>
              <a:t> harder to solve. It could be approximated by using the equivalent “Continuous problem”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power values and create histogram: </a:t>
            </a:r>
          </a:p>
          <a:p>
            <a:pPr marL="457200" indent="-457200">
              <a:buAutoNum type="arabicPeriod"/>
            </a:pPr>
            <a:r>
              <a:rPr lang="en-US" sz="2000" dirty="0"/>
              <a:t>From discrete distribution function, can analytically approximate its shape: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Now we have an analytical description of the distribution function of the radial power density.</a:t>
            </a:r>
          </a:p>
        </p:txBody>
      </p:sp>
      <p:pic>
        <p:nvPicPr>
          <p:cNvPr id="5" name="Εικόνα 4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E96F26A-CA8A-AC04-7E97-0824770A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" y="3530236"/>
            <a:ext cx="4330484" cy="3247863"/>
          </a:xfrm>
          <a:prstGeom prst="rect">
            <a:avLst/>
          </a:prstGeom>
        </p:spPr>
      </p:pic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2221613E-7362-DDC6-F6F5-90C4992B6A2D}"/>
              </a:ext>
            </a:extLst>
          </p:cNvPr>
          <p:cNvSpPr/>
          <p:nvPr/>
        </p:nvSpPr>
        <p:spPr>
          <a:xfrm>
            <a:off x="5019499" y="4877330"/>
            <a:ext cx="1107347" cy="276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77B24E5-DCAF-E86A-3E9B-972C44C7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15" y="3690665"/>
            <a:ext cx="3847663" cy="2927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6C46B4-6530-4440-1ECF-84787AD3B33C}"/>
              </a:ext>
            </a:extLst>
          </p:cNvPr>
          <p:cNvSpPr txBox="1"/>
          <p:nvPr/>
        </p:nvSpPr>
        <p:spPr>
          <a:xfrm>
            <a:off x="663694" y="873243"/>
            <a:ext cx="1069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statement: </a:t>
            </a:r>
            <a:r>
              <a:rPr lang="en-US" dirty="0">
                <a:highlight>
                  <a:srgbClr val="00FF00"/>
                </a:highlight>
              </a:rPr>
              <a:t>position of cuts is what</a:t>
            </a:r>
            <a:r>
              <a:rPr lang="en-US" dirty="0"/>
              <a:t>? </a:t>
            </a:r>
            <a:r>
              <a:rPr lang="en-US" dirty="0">
                <a:highlight>
                  <a:srgbClr val="00FFFF"/>
                </a:highlight>
              </a:rPr>
              <a:t>So that core averaged outlet T is maximized </a:t>
            </a:r>
            <a:r>
              <a:rPr lang="en-US" dirty="0"/>
              <a:t>while </a:t>
            </a:r>
            <a:r>
              <a:rPr lang="en-US" dirty="0">
                <a:highlight>
                  <a:srgbClr val="FF00FF"/>
                </a:highlight>
              </a:rPr>
              <a:t>fuel T below limits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C6945-BF17-E480-4DA3-02E83B38149D}"/>
              </a:ext>
            </a:extLst>
          </p:cNvPr>
          <p:cNvSpPr txBox="1"/>
          <p:nvPr/>
        </p:nvSpPr>
        <p:spPr>
          <a:xfrm>
            <a:off x="9804692" y="1152424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75FD6-820B-9DF9-968C-E01336BC1F94}"/>
              </a:ext>
            </a:extLst>
          </p:cNvPr>
          <p:cNvSpPr txBox="1"/>
          <p:nvPr/>
        </p:nvSpPr>
        <p:spPr>
          <a:xfrm>
            <a:off x="2437210" y="1118815"/>
            <a:ext cx="27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Optimization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06D70-CF31-DC4E-AD52-A4F913A6B6D2}"/>
              </a:ext>
            </a:extLst>
          </p:cNvPr>
          <p:cNvSpPr txBox="1"/>
          <p:nvPr/>
        </p:nvSpPr>
        <p:spPr>
          <a:xfrm>
            <a:off x="6486683" y="1125127"/>
            <a:ext cx="1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3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20C86D-5953-6AA9-2155-2D68E05B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-37444"/>
            <a:ext cx="10515600" cy="1325563"/>
          </a:xfrm>
        </p:spPr>
        <p:txBody>
          <a:bodyPr/>
          <a:lstStyle/>
          <a:p>
            <a:r>
              <a:rPr lang="en-US" dirty="0"/>
              <a:t>Algorithm continued: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DE0A8A7-947F-C424-D9E9-64B1F450F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865" y="1188062"/>
                <a:ext cx="10515600" cy="3895666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AutoNum type="arabicPeriod"/>
                </a:pPr>
                <a:r>
                  <a:rPr lang="en-US" sz="1800" dirty="0"/>
                  <a:t>Select number of different flow zones (1,2,…,7):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represents the </a:t>
                </a:r>
                <a:r>
                  <a:rPr lang="en-US" sz="1800" dirty="0" err="1"/>
                  <a:t>I’th</a:t>
                </a:r>
                <a:r>
                  <a:rPr lang="en-US" sz="1800" dirty="0"/>
                  <a:t> flow zone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Create N-1 cuts on the power distribution function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Identify maximum temperature that fuel should not reach: input from user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Assign flow per zone such that maximum fuel temperature would be reached: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≅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/>
                            </m:func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For each zone calculate flow averaged temperature: </a:t>
                </a:r>
              </a:p>
              <a:p>
                <a:pPr marL="914400" lvl="1" indent="-457200">
                  <a:buAutoNum type="arabicPeriod"/>
                </a:pPr>
                <a:r>
                  <a:rPr lang="en-US" sz="1400" dirty="0"/>
                  <a:t>Since the distribution function is known </a:t>
                </a:r>
                <a:r>
                  <a:rPr lang="en-US" sz="1400" dirty="0">
                    <a:sym typeface="Wingdings" panose="05000000000000000000" pitchFamily="2" charset="2"/>
                  </a:rPr>
                  <a:t> analytically: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𝑎𝑣𝑒𝑟𝑎𝑔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𝑓𝑙𝑜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Calculate flow averaged outlet temperature for the core </a:t>
                </a:r>
              </a:p>
              <a:p>
                <a:pPr marL="914400" lvl="1" indent="-457200">
                  <a:buAutoNum type="arabicPeriod"/>
                </a:pPr>
                <a:r>
                  <a:rPr lang="en-US" sz="1400" dirty="0"/>
                  <a:t>Same as in previous step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Because everything is analytical, we can use a gradient descent method to find the flow zone bounds that have the maximum outlet temperature while staying below the max allowed fuel T.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Alternatively, a genetic algorithm could be used to find the power intervals for each flow zone, as it can handle discrete optimization problems.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Plot core outlet temperature as a function of number of flow zones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Decide how many flow zones should be used.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DE0A8A7-947F-C424-D9E9-64B1F450F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865" y="1188062"/>
                <a:ext cx="10515600" cy="3895666"/>
              </a:xfrm>
              <a:blipFill>
                <a:blip r:embed="rId2"/>
                <a:stretch>
                  <a:fillRect l="-174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8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, διάγραμμα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7B7ED1D-3970-B668-6115-D2A5ABE0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0" y="2267900"/>
            <a:ext cx="11019047" cy="40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9572B-AFD7-D155-6A9D-5E1D63C3C9B2}"/>
              </a:ext>
            </a:extLst>
          </p:cNvPr>
          <p:cNvSpPr txBox="1"/>
          <p:nvPr/>
        </p:nvSpPr>
        <p:spPr>
          <a:xfrm>
            <a:off x="973123" y="436119"/>
            <a:ext cx="819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we have multiple power distribution functions (BOC, EOC, etc.) :</a:t>
            </a:r>
          </a:p>
          <a:p>
            <a:pPr marL="342900" indent="-342900">
              <a:buAutoNum type="arabicPeriod"/>
            </a:pPr>
            <a:r>
              <a:rPr lang="en-US" dirty="0"/>
              <a:t>Distribution function for each snap-shot (previous algorithm)</a:t>
            </a:r>
          </a:p>
          <a:p>
            <a:pPr marL="342900" indent="-342900">
              <a:buAutoNum type="arabicPeriod"/>
            </a:pPr>
            <a:r>
              <a:rPr lang="en-US" dirty="0"/>
              <a:t>Conduct same analysis as before, but with common bounds for multiple snap-shots</a:t>
            </a:r>
          </a:p>
          <a:p>
            <a:pPr marL="342900" indent="-342900">
              <a:buAutoNum type="arabicPeriod"/>
            </a:pPr>
            <a:r>
              <a:rPr lang="en-US" dirty="0" err="1"/>
              <a:t>FoM</a:t>
            </a:r>
            <a:r>
              <a:rPr lang="en-US" dirty="0"/>
              <a:t>: Average outlet temperature from all snap-shots</a:t>
            </a:r>
          </a:p>
        </p:txBody>
      </p:sp>
    </p:spTree>
    <p:extLst>
      <p:ext uri="{BB962C8B-B14F-4D97-AF65-F5344CB8AC3E}">
        <p14:creationId xmlns:p14="http://schemas.microsoft.com/office/powerpoint/2010/main" val="10407724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Προσαρμοσμένο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845</Words>
  <Application>Microsoft Office PowerPoint</Application>
  <PresentationFormat>Ευρεία οθόνη</PresentationFormat>
  <Paragraphs>74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Θέμα του Office</vt:lpstr>
      <vt:lpstr>Flow zoning</vt:lpstr>
      <vt:lpstr>Why radial power distribution:</vt:lpstr>
      <vt:lpstr>Which phenomena is flow-zoning mitigating:</vt:lpstr>
      <vt:lpstr>What factors should be considered: </vt:lpstr>
      <vt:lpstr>How is flow zoning done:</vt:lpstr>
      <vt:lpstr>Flow zoning algorithm to maximize outlet temp:</vt:lpstr>
      <vt:lpstr>Algorithm continued: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zoning</dc:title>
  <dc:creator>nikolaos kallieros</dc:creator>
  <cp:lastModifiedBy>nikolaos kallieros</cp:lastModifiedBy>
  <cp:revision>12</cp:revision>
  <dcterms:created xsi:type="dcterms:W3CDTF">2023-09-18T09:36:48Z</dcterms:created>
  <dcterms:modified xsi:type="dcterms:W3CDTF">2023-09-19T12:15:16Z</dcterms:modified>
</cp:coreProperties>
</file>