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5" r:id="rId5"/>
    <p:sldId id="263" r:id="rId6"/>
    <p:sldId id="264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9A1FD2B-4B25-9668-127A-76A8E35F2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F8EF9196-E83D-B063-E44F-EB5DE27CF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75B436D0-73E1-1759-DC3B-5CBBDA3A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508D-F046-4DAA-B010-01A1209960E3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3DCE17B-25B7-7028-A29E-BF07DE33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C0F5701-5680-56F7-0500-9878976B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8E30-4CEE-46B5-B549-096FF65A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8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53344A4-62E0-7A78-EB53-DBB05E55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65EE4907-643C-E134-C8F5-EA408B4E8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3D4F810-CE11-ADE8-8347-7A73D5A1E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508D-F046-4DAA-B010-01A1209960E3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AFCCDFE-8D9C-41EF-7562-5BD652F74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46B97BA0-72A4-A586-07FC-C8787CFA8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8E30-4CEE-46B5-B549-096FF65A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1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8DD26D86-53F1-65EA-1782-899DF434A2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6BD8EC13-D6B8-188E-A770-33B8065A5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6E0E317-29CA-AC89-E0C2-A575BF024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508D-F046-4DAA-B010-01A1209960E3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43A02106-6421-3E78-09D4-A9B05A0C0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AEAB6EF-4E5F-7D29-8A94-9C05EE3E8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8E30-4CEE-46B5-B549-096FF65A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9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F0D69AC-A08F-185A-DEBD-B68631B4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A14735E-554F-3ADC-BECA-8322B820C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77A72CD2-4FFA-0D41-6462-A59AA342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508D-F046-4DAA-B010-01A1209960E3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4102413-AA92-FA47-6FBB-B2115C93B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532E27E-34A3-F571-19FD-A0B780999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8E30-4CEE-46B5-B549-096FF65A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6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DFE2C00-B595-2ABE-9561-197232619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D6149442-3DBD-01E7-DF81-C8412BD9A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A8F6880-F9D7-347F-9089-8CF7BFFA3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508D-F046-4DAA-B010-01A1209960E3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BF17E7AE-BA82-6BF0-EB91-D2D778A8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120C342-1A57-18D1-ACAD-4D53E2A1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8E30-4CEE-46B5-B549-096FF65A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5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4901C6D-DA89-188E-2E8D-1C726456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F6EF94E-F731-CBFC-B37B-F678FF462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67052FA2-27D2-4DAB-6ED9-49C936169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BDFD2CB7-7367-D68C-744A-01247568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508D-F046-4DAA-B010-01A1209960E3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647A43B7-DC62-CA8F-94B0-BFB0E5D80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78AD0D5C-68F0-53D8-E609-C56B9A4B3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8E30-4CEE-46B5-B549-096FF65A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4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20A5A9A-8546-9793-6775-1ECD843E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11254E7A-D6DD-4EB0-AC90-56639AEC4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C9FF8A16-8FDC-9E22-84BB-1DFFA0174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4A670CA6-4CF5-7370-F147-913ACE347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4538D69D-3796-5458-72D6-902CE65A2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1B76780A-B9D5-2DC5-4841-2D234BED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508D-F046-4DAA-B010-01A1209960E3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A1465665-554F-FE21-BC01-E05DD4B1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7949A1C4-8315-A172-22F9-FC241A0C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8E30-4CEE-46B5-B549-096FF65A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6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84AFB28-138E-5C96-754C-132F326A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116A2B5D-DDF0-D883-86C4-1C670795E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508D-F046-4DAA-B010-01A1209960E3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8D553093-1E79-650E-40C2-6CC6D256A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92061D4D-F2AD-89B8-8CC8-BFAA7B4D8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8E30-4CEE-46B5-B549-096FF65A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7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007DA9F5-5FC9-E740-01AE-2B10AE1A4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508D-F046-4DAA-B010-01A1209960E3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1542C5A3-63EA-7A5E-A6AE-00DA23DB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A4162AC-AB1B-3813-FB50-8F44D9210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8E30-4CEE-46B5-B549-096FF65A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1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548D560-67A9-9BE0-2E3A-ABA8A628D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3DD0B2A-98DF-040F-C84F-1A3BBE1E7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7A9D6A07-77ED-0646-8CCA-381E6B63C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1D4E04EC-DA2D-CCA7-00FA-E89BB1A1D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508D-F046-4DAA-B010-01A1209960E3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C9175F7C-4034-17FE-42F5-D2BB111C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3A431FCC-ABA3-A977-5A0A-8BECC4FC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8E30-4CEE-46B5-B549-096FF65A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1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43AB7C7-2270-5499-63FD-10F8FF5C9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8265E306-38C3-ADDD-8405-2798DDB101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DBEB3484-3DEF-4FDA-3070-DDBC0390E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E295099C-806D-D058-0223-9BE50E0F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508D-F046-4DAA-B010-01A1209960E3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D9D7C4BB-819F-3B59-1AFE-B7B346DD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555D201E-EA6C-9665-FD8F-D5A670B3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8E30-4CEE-46B5-B549-096FF65A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4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82484038-0E5D-F342-50E0-4F063DEEB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206942C-4827-94D9-AB01-D258B77B9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1E1CCCA-CC6F-7C33-63CA-4750197D3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0508D-F046-4DAA-B010-01A1209960E3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37B7D1B-9D3D-414C-1FE7-89C417DF9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BEDE264-1C6B-BC82-FD1E-AFD763129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B8E30-4CEE-46B5-B549-096FF65A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0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8743324-AFFF-F190-0E84-B7C76677F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DRACS calculation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DE3ED84B-6FCB-BEB5-6D10-D4E475B5C2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3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12E7522-2028-6AED-C2FA-71E366D3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cause failure: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B6E5534-AE93-C96A-67CB-FF5FA0C46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579"/>
            <a:ext cx="10515600" cy="4813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To defend your system against common cause failure you need :</a:t>
            </a:r>
          </a:p>
          <a:p>
            <a:pPr marL="514350" indent="-514350">
              <a:buAutoNum type="arabicPeriod"/>
            </a:pPr>
            <a:r>
              <a:rPr lang="en-US" sz="2000" dirty="0"/>
              <a:t>reduce your coupling factors </a:t>
            </a:r>
          </a:p>
          <a:p>
            <a:pPr marL="514350" indent="-514350">
              <a:buAutoNum type="arabicPeriod"/>
            </a:pPr>
            <a:r>
              <a:rPr lang="en-US" sz="2000" dirty="0"/>
              <a:t> reduce the probability of causes (1)</a:t>
            </a:r>
          </a:p>
          <a:p>
            <a:pPr marL="0" indent="0">
              <a:buNone/>
            </a:pPr>
            <a:r>
              <a:rPr lang="en-US" sz="2000" dirty="0"/>
              <a:t>Coupling factors: </a:t>
            </a:r>
          </a:p>
          <a:p>
            <a:pPr marL="971550" lvl="1" indent="-514350">
              <a:buAutoNum type="arabicPeriod"/>
            </a:pPr>
            <a:r>
              <a:rPr lang="en-US" sz="1800" dirty="0"/>
              <a:t>Same design</a:t>
            </a:r>
          </a:p>
          <a:p>
            <a:pPr marL="971550" lvl="1" indent="-514350">
              <a:buAutoNum type="arabicPeriod"/>
            </a:pPr>
            <a:r>
              <a:rPr lang="en-US" sz="1800" dirty="0"/>
              <a:t>Same hardware</a:t>
            </a:r>
          </a:p>
          <a:p>
            <a:pPr marL="971550" lvl="1" indent="-514350">
              <a:buAutoNum type="arabicPeriod"/>
            </a:pPr>
            <a:r>
              <a:rPr lang="en-US" sz="1800" dirty="0"/>
              <a:t>Same function</a:t>
            </a:r>
          </a:p>
          <a:p>
            <a:pPr marL="971550" lvl="1" indent="-514350">
              <a:buAutoNum type="arabicPeriod"/>
            </a:pPr>
            <a:r>
              <a:rPr lang="en-US" sz="1800" dirty="0"/>
              <a:t>Same installation, maintenance, or operations staff</a:t>
            </a:r>
          </a:p>
          <a:p>
            <a:pPr marL="971550" lvl="1" indent="-514350">
              <a:buAutoNum type="arabicPeriod"/>
            </a:pPr>
            <a:r>
              <a:rPr lang="en-US" sz="1800" dirty="0"/>
              <a:t>Same procedures</a:t>
            </a:r>
          </a:p>
          <a:p>
            <a:pPr marL="971550" lvl="1" indent="-514350">
              <a:buAutoNum type="arabicPeriod"/>
            </a:pPr>
            <a:r>
              <a:rPr lang="en-US" sz="1800" dirty="0"/>
              <a:t>Same system/component interface</a:t>
            </a:r>
          </a:p>
          <a:p>
            <a:pPr marL="971550" lvl="1" indent="-514350">
              <a:buAutoNum type="arabicPeriod"/>
            </a:pPr>
            <a:r>
              <a:rPr lang="en-US" sz="1800" dirty="0"/>
              <a:t>Same location</a:t>
            </a:r>
          </a:p>
          <a:p>
            <a:pPr marL="971550" lvl="1" indent="-514350">
              <a:buAutoNum type="arabicPeriod"/>
            </a:pPr>
            <a:r>
              <a:rPr lang="en-US" sz="1800" dirty="0"/>
              <a:t>Same environment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D8E7B-DDA6-06C5-1820-34A2C8D42125}"/>
              </a:ext>
            </a:extLst>
          </p:cNvPr>
          <p:cNvSpPr txBox="1"/>
          <p:nvPr/>
        </p:nvSpPr>
        <p:spPr>
          <a:xfrm>
            <a:off x="7105475" y="2768163"/>
            <a:ext cx="5086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Probability of causes </a:t>
            </a:r>
          </a:p>
          <a:p>
            <a:pPr marL="971550" lvl="1" indent="-514350">
              <a:buAutoNum type="arabicPeriod"/>
            </a:pPr>
            <a:r>
              <a:rPr lang="en-US" dirty="0"/>
              <a:t>assume they depend on:</a:t>
            </a:r>
          </a:p>
          <a:p>
            <a:pPr marL="1428750" lvl="2" indent="-514350">
              <a:buAutoNum type="arabicPeriod"/>
            </a:pPr>
            <a:r>
              <a:rPr lang="en-US" dirty="0"/>
              <a:t>Max circuit temperature </a:t>
            </a:r>
          </a:p>
          <a:p>
            <a:pPr marL="1428750" lvl="2" indent="-514350">
              <a:buAutoNum type="arabicPeriod"/>
            </a:pPr>
            <a:r>
              <a:rPr lang="en-US" dirty="0"/>
              <a:t>Max circuit flow </a:t>
            </a:r>
          </a:p>
          <a:p>
            <a:pPr marL="1428750" lvl="2" indent="-514350">
              <a:buAutoNum type="arabicPeriod"/>
            </a:pPr>
            <a:endParaRPr lang="en-US" dirty="0"/>
          </a:p>
          <a:p>
            <a:r>
              <a:rPr lang="en-US" dirty="0"/>
              <a:t>Maximum circuit temperature and flow will change, so there is a merit from the designer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80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10EFCE1-6D3E-5222-7B37-5386458E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SIMSCAPE model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576E4CF-80E0-A9A3-752F-2F63DBBFE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05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66C8E50-03FE-6266-0AE4-D9674801C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improvements: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2935A0A-EADA-8ECE-31C0-94508601C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Hydraulic resistances are not calculated very properly</a:t>
            </a:r>
          </a:p>
          <a:p>
            <a:r>
              <a:rPr lang="en-US" dirty="0"/>
              <a:t>Use CFD data to calculate heat exchange pressure drop, equivalent heat exchange rates as a function of mass flow rates of 2 liquids</a:t>
            </a:r>
          </a:p>
          <a:p>
            <a:endParaRPr lang="en-US" dirty="0"/>
          </a:p>
          <a:p>
            <a:r>
              <a:rPr lang="en-US" dirty="0"/>
              <a:t>Not enough time!!!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71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3FE6C80-E9AE-5347-5CE8-6BC27DB4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</a:t>
            </a:r>
            <a:r>
              <a:rPr lang="en-US" dirty="0" err="1"/>
              <a:t>NaK</a:t>
            </a:r>
            <a:r>
              <a:rPr lang="en-US" dirty="0"/>
              <a:t> results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7B0446B-E610-A346-1B54-A0DB63CCE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64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3D12C68-0BB7-FBB5-34ED-2A9218B42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air results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19F6681-E1E7-4C38-57DB-F20746B6F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7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435D3B9-B031-567B-CE59-6FC92703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fluid selection: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256C1D5-C51F-7FF9-3DFE-22EFA636F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663"/>
            <a:ext cx="10515600" cy="4539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following should be considered for the fluid selection:</a:t>
            </a:r>
          </a:p>
          <a:p>
            <a:pPr marL="514350" indent="-514350">
              <a:buAutoNum type="arabicPeriod"/>
            </a:pPr>
            <a:r>
              <a:rPr lang="en-US" dirty="0"/>
              <a:t>Normal operation:</a:t>
            </a:r>
          </a:p>
          <a:p>
            <a:pPr marL="971550" lvl="1" indent="-514350">
              <a:buAutoNum type="arabicPeriod"/>
            </a:pPr>
            <a:r>
              <a:rPr lang="en-US" dirty="0"/>
              <a:t>Thermal properties</a:t>
            </a:r>
          </a:p>
          <a:p>
            <a:pPr marL="1428750" lvl="2" indent="-514350">
              <a:buAutoNum type="arabicPeriod"/>
            </a:pPr>
            <a:r>
              <a:rPr lang="en-US" dirty="0"/>
              <a:t>Conductivity </a:t>
            </a:r>
          </a:p>
          <a:p>
            <a:pPr marL="1428750" lvl="2" indent="-514350">
              <a:buAutoNum type="arabicPeriod"/>
            </a:pPr>
            <a:r>
              <a:rPr lang="en-US" dirty="0"/>
              <a:t>Specific heat </a:t>
            </a:r>
          </a:p>
          <a:p>
            <a:pPr marL="971550" lvl="1" indent="-514350">
              <a:buAutoNum type="arabicPeriod"/>
            </a:pPr>
            <a:r>
              <a:rPr lang="en-US" dirty="0"/>
              <a:t>Fluid properties:</a:t>
            </a:r>
          </a:p>
          <a:p>
            <a:pPr marL="1428750" lvl="2" indent="-514350">
              <a:buAutoNum type="arabicPeriod"/>
            </a:pPr>
            <a:r>
              <a:rPr lang="en-US" dirty="0"/>
              <a:t>Viscosity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hydraulic resistance</a:t>
            </a:r>
          </a:p>
          <a:p>
            <a:pPr marL="1428750" lvl="2" indent="-514350">
              <a:buFont typeface="Arial" panose="020B0604020202020204" pitchFamily="34" charset="0"/>
              <a:buAutoNum type="arabicPeriod"/>
            </a:pPr>
            <a:r>
              <a:rPr lang="en-US" dirty="0"/>
              <a:t>Density with temperature </a:t>
            </a:r>
          </a:p>
          <a:p>
            <a:pPr marL="514350" indent="-514350">
              <a:buAutoNum type="arabicPeriod"/>
            </a:pPr>
            <a:r>
              <a:rPr lang="en-US" dirty="0"/>
              <a:t>Accident operation:</a:t>
            </a:r>
          </a:p>
          <a:p>
            <a:pPr marL="971550" lvl="1" indent="-514350">
              <a:buAutoNum type="arabicPeriod"/>
            </a:pPr>
            <a:r>
              <a:rPr lang="en-US" dirty="0"/>
              <a:t>What if there is a leak from DRACS to the sodium pool: Na, </a:t>
            </a:r>
            <a:r>
              <a:rPr lang="en-US"/>
              <a:t>fluid interaction</a:t>
            </a:r>
          </a:p>
          <a:p>
            <a:pPr marL="971550" lvl="1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709234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Προσαρμοσμένο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186</Words>
  <Application>Microsoft Office PowerPoint</Application>
  <PresentationFormat>Ευρεία οθόνη</PresentationFormat>
  <Paragraphs>39</Paragraphs>
  <Slides>7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2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7</vt:i4>
      </vt:variant>
    </vt:vector>
  </HeadingPairs>
  <TitlesOfParts>
    <vt:vector size="10" baseType="lpstr">
      <vt:lpstr>Arial</vt:lpstr>
      <vt:lpstr>Times New Roman</vt:lpstr>
      <vt:lpstr>Θέμα του Office</vt:lpstr>
      <vt:lpstr>DRACS calculation</vt:lpstr>
      <vt:lpstr>Common cause failure:</vt:lpstr>
      <vt:lpstr>SIMSCAPE model</vt:lpstr>
      <vt:lpstr>Model improvements:</vt:lpstr>
      <vt:lpstr>Parametric NaK results</vt:lpstr>
      <vt:lpstr>Parametric air results</vt:lpstr>
      <vt:lpstr>Working fluid selection: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zoning</dc:title>
  <dc:creator>nikolaos kallieros</dc:creator>
  <cp:lastModifiedBy>nikolaos kallieros</cp:lastModifiedBy>
  <cp:revision>6</cp:revision>
  <dcterms:created xsi:type="dcterms:W3CDTF">2023-09-18T09:36:48Z</dcterms:created>
  <dcterms:modified xsi:type="dcterms:W3CDTF">2023-09-19T09:56:38Z</dcterms:modified>
</cp:coreProperties>
</file>