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57" r:id="rId5"/>
    <p:sldId id="263" r:id="rId6"/>
    <p:sldId id="264" r:id="rId7"/>
    <p:sldId id="267" r:id="rId8"/>
    <p:sldId id="269" r:id="rId9"/>
    <p:sldId id="270" r:id="rId10"/>
    <p:sldId id="268" r:id="rId11"/>
    <p:sldId id="262" r:id="rId12"/>
    <p:sldId id="265" r:id="rId13"/>
    <p:sldId id="271" r:id="rId14"/>
    <p:sldId id="260" r:id="rId15"/>
    <p:sldId id="26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85D13-A08D-4A7C-BE1C-F5B91E161D5D}" v="586" dt="2022-07-06T18:55:06.623"/>
    <p1510:client id="{8EF046ED-BE09-4B6F-A5C5-D0331AD5E626}" v="217" dt="2022-07-06T18:19:45.090"/>
    <p1510:client id="{C8D9A60E-33D0-44C8-B38A-FFE837794FB7}" v="259" dt="2022-07-06T18:53:34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FA9D7-F0B2-411C-A367-74F8975E43D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5B3106-9664-4BBD-A6A7-56F079AEC126}">
      <dgm:prSet/>
      <dgm:spPr/>
      <dgm:t>
        <a:bodyPr/>
        <a:lstStyle/>
        <a:p>
          <a:pPr rtl="0"/>
          <a:r>
            <a:rPr lang="de-DE" dirty="0">
              <a:latin typeface="Calibri Light" panose="020F0302020204030204"/>
            </a:rPr>
            <a:t>PCB </a:t>
          </a:r>
          <a:r>
            <a:rPr lang="de-DE" dirty="0" err="1">
              <a:latin typeface="Calibri Light" panose="020F0302020204030204"/>
            </a:rPr>
            <a:t>Schematic</a:t>
          </a:r>
          <a:r>
            <a:rPr lang="de-DE" dirty="0">
              <a:latin typeface="Calibri Light" panose="020F0302020204030204"/>
            </a:rPr>
            <a:t> </a:t>
          </a:r>
          <a:r>
            <a:rPr lang="de-DE" dirty="0" err="1">
              <a:latin typeface="Calibri Light" panose="020F0302020204030204"/>
            </a:rPr>
            <a:t>explored</a:t>
          </a:r>
          <a:endParaRPr lang="de-DE" dirty="0"/>
        </a:p>
      </dgm:t>
    </dgm:pt>
    <dgm:pt modelId="{1A43C221-514F-473E-B1F7-BA897D37F2A8}" type="parTrans" cxnId="{22B30A19-4206-41B5-B459-697BB3229EEE}">
      <dgm:prSet/>
      <dgm:spPr/>
      <dgm:t>
        <a:bodyPr/>
        <a:lstStyle/>
        <a:p>
          <a:endParaRPr lang="en-US"/>
        </a:p>
      </dgm:t>
    </dgm:pt>
    <dgm:pt modelId="{53E890E1-0504-4F46-A61F-C7B143BBD98A}" type="sibTrans" cxnId="{22B30A19-4206-41B5-B459-697BB3229EEE}">
      <dgm:prSet/>
      <dgm:spPr/>
      <dgm:t>
        <a:bodyPr/>
        <a:lstStyle/>
        <a:p>
          <a:endParaRPr lang="en-US"/>
        </a:p>
      </dgm:t>
    </dgm:pt>
    <dgm:pt modelId="{A9B2C23A-77C0-447C-B6E0-B1AD5F8209B5}">
      <dgm:prSet phldr="0"/>
      <dgm:spPr/>
      <dgm:t>
        <a:bodyPr/>
        <a:lstStyle/>
        <a:p>
          <a:pPr rtl="0"/>
          <a:r>
            <a:rPr lang="de-DE" dirty="0">
              <a:latin typeface="Calibri Light" panose="020F0302020204030204"/>
            </a:rPr>
            <a:t>Ready </a:t>
          </a:r>
          <a:r>
            <a:rPr lang="de-DE" dirty="0" err="1">
              <a:latin typeface="Calibri Light" panose="020F0302020204030204"/>
            </a:rPr>
            <a:t>for</a:t>
          </a:r>
          <a:r>
            <a:rPr lang="de-DE" dirty="0">
              <a:latin typeface="Calibri Light" panose="020F0302020204030204"/>
            </a:rPr>
            <a:t> FPGA Implementation</a:t>
          </a:r>
        </a:p>
      </dgm:t>
    </dgm:pt>
    <dgm:pt modelId="{D12AA293-B3B7-41A7-83CF-E8D095316A67}" type="parTrans" cxnId="{167C3469-8F0C-444E-BF79-33A05B9907CD}">
      <dgm:prSet/>
      <dgm:spPr/>
    </dgm:pt>
    <dgm:pt modelId="{0A9E66D0-4083-4408-894E-6C2932BEA3D6}" type="sibTrans" cxnId="{167C3469-8F0C-444E-BF79-33A05B9907CD}">
      <dgm:prSet/>
      <dgm:spPr/>
    </dgm:pt>
    <dgm:pt modelId="{8F3E4CA5-8437-4947-A300-C0E15319F178}">
      <dgm:prSet phldr="0"/>
      <dgm:spPr/>
      <dgm:t>
        <a:bodyPr/>
        <a:lstStyle/>
        <a:p>
          <a:pPr rtl="0"/>
          <a:r>
            <a:rPr lang="de-DE" dirty="0">
              <a:latin typeface="Calibri Light" panose="020F0302020204030204"/>
            </a:rPr>
            <a:t>VGA </a:t>
          </a:r>
          <a:r>
            <a:rPr lang="de-DE" dirty="0" err="1">
              <a:latin typeface="Calibri Light" panose="020F0302020204030204"/>
            </a:rPr>
            <a:t>Concepts</a:t>
          </a:r>
          <a:r>
            <a:rPr lang="de-DE" dirty="0">
              <a:latin typeface="Calibri Light" panose="020F0302020204030204"/>
            </a:rPr>
            <a:t> </a:t>
          </a:r>
          <a:r>
            <a:rPr lang="de-DE" dirty="0" err="1">
              <a:latin typeface="Calibri Light" panose="020F0302020204030204"/>
            </a:rPr>
            <a:t>examined</a:t>
          </a:r>
        </a:p>
      </dgm:t>
    </dgm:pt>
    <dgm:pt modelId="{CF003AA7-C202-4F8F-8763-0C4A8ECA533F}" type="parTrans" cxnId="{ECB567A6-1ACE-4224-9FD2-33461927E96B}">
      <dgm:prSet/>
      <dgm:spPr/>
    </dgm:pt>
    <dgm:pt modelId="{ADE9AE78-DD46-424D-A821-036F111A7545}" type="sibTrans" cxnId="{ECB567A6-1ACE-4224-9FD2-33461927E96B}">
      <dgm:prSet/>
      <dgm:spPr/>
    </dgm:pt>
    <dgm:pt modelId="{0360CDE5-402C-4FA0-BE8F-97E49EAAC314}">
      <dgm:prSet phldr="0"/>
      <dgm:spPr/>
      <dgm:t>
        <a:bodyPr/>
        <a:lstStyle/>
        <a:p>
          <a:pPr rtl="0"/>
          <a:r>
            <a:rPr lang="de-DE" dirty="0" err="1">
              <a:latin typeface="Calibri Light" panose="020F0302020204030204"/>
            </a:rPr>
            <a:t>Succesfully</a:t>
          </a:r>
          <a:r>
            <a:rPr lang="de-DE" dirty="0">
              <a:latin typeface="Calibri Light" panose="020F0302020204030204"/>
            </a:rPr>
            <a:t> </a:t>
          </a:r>
          <a:r>
            <a:rPr lang="de-DE" dirty="0" err="1">
              <a:latin typeface="Calibri Light" panose="020F0302020204030204"/>
            </a:rPr>
            <a:t>implemented</a:t>
          </a:r>
          <a:r>
            <a:rPr lang="de-DE" dirty="0">
              <a:latin typeface="Calibri Light" panose="020F0302020204030204"/>
            </a:rPr>
            <a:t> in VHDL</a:t>
          </a:r>
        </a:p>
      </dgm:t>
    </dgm:pt>
    <dgm:pt modelId="{6983547C-46D8-478E-9733-1525D69F5FD9}" type="parTrans" cxnId="{D1982954-0441-4EC4-892C-22E7B7DF9947}">
      <dgm:prSet/>
      <dgm:spPr/>
    </dgm:pt>
    <dgm:pt modelId="{E8B2052C-6F40-476F-825A-21C5D5DB86F4}" type="sibTrans" cxnId="{D1982954-0441-4EC4-892C-22E7B7DF9947}">
      <dgm:prSet/>
      <dgm:spPr/>
    </dgm:pt>
    <dgm:pt modelId="{B80650A3-E8BD-422E-968C-C6F2E32EB356}" type="pres">
      <dgm:prSet presAssocID="{1DCFA9D7-F0B2-411C-A367-74F8975E43DC}" presName="linear" presStyleCnt="0">
        <dgm:presLayoutVars>
          <dgm:dir/>
          <dgm:animLvl val="lvl"/>
          <dgm:resizeHandles val="exact"/>
        </dgm:presLayoutVars>
      </dgm:prSet>
      <dgm:spPr/>
    </dgm:pt>
    <dgm:pt modelId="{73D3EEC2-40FF-44A1-A7E3-2CD55FC9342B}" type="pres">
      <dgm:prSet presAssocID="{8F3E4CA5-8437-4947-A300-C0E15319F178}" presName="parentLin" presStyleCnt="0"/>
      <dgm:spPr/>
    </dgm:pt>
    <dgm:pt modelId="{8770744B-8FFB-4877-8AEE-0F27ED7D1DD8}" type="pres">
      <dgm:prSet presAssocID="{8F3E4CA5-8437-4947-A300-C0E15319F178}" presName="parentLeftMargin" presStyleLbl="node1" presStyleIdx="0" presStyleCnt="4"/>
      <dgm:spPr/>
    </dgm:pt>
    <dgm:pt modelId="{FECB0AC1-EB44-47FF-917E-3630C186D9ED}" type="pres">
      <dgm:prSet presAssocID="{8F3E4CA5-8437-4947-A300-C0E15319F1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F01198-9386-46C6-B2E5-C9D356741296}" type="pres">
      <dgm:prSet presAssocID="{8F3E4CA5-8437-4947-A300-C0E15319F178}" presName="negativeSpace" presStyleCnt="0"/>
      <dgm:spPr/>
    </dgm:pt>
    <dgm:pt modelId="{98D4367A-97FF-442C-B357-F57DA606FC8B}" type="pres">
      <dgm:prSet presAssocID="{8F3E4CA5-8437-4947-A300-C0E15319F178}" presName="childText" presStyleLbl="conFgAcc1" presStyleIdx="0" presStyleCnt="4">
        <dgm:presLayoutVars>
          <dgm:bulletEnabled val="1"/>
        </dgm:presLayoutVars>
      </dgm:prSet>
      <dgm:spPr/>
    </dgm:pt>
    <dgm:pt modelId="{B4CFBC30-08AB-4B5D-B909-901845A7D9C2}" type="pres">
      <dgm:prSet presAssocID="{ADE9AE78-DD46-424D-A821-036F111A7545}" presName="spaceBetweenRectangles" presStyleCnt="0"/>
      <dgm:spPr/>
    </dgm:pt>
    <dgm:pt modelId="{7B297001-9FAA-4E9E-9C4E-1C650F78769E}" type="pres">
      <dgm:prSet presAssocID="{0360CDE5-402C-4FA0-BE8F-97E49EAAC314}" presName="parentLin" presStyleCnt="0"/>
      <dgm:spPr/>
    </dgm:pt>
    <dgm:pt modelId="{3E572C21-45ED-41D4-A350-F55152BB2EC1}" type="pres">
      <dgm:prSet presAssocID="{0360CDE5-402C-4FA0-BE8F-97E49EAAC314}" presName="parentLeftMargin" presStyleLbl="node1" presStyleIdx="0" presStyleCnt="4"/>
      <dgm:spPr/>
    </dgm:pt>
    <dgm:pt modelId="{1F4D61D6-AF9B-442D-B4B4-9462F41643A6}" type="pres">
      <dgm:prSet presAssocID="{0360CDE5-402C-4FA0-BE8F-97E49EAAC3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F4F163-8620-4E08-A832-140C5131CF29}" type="pres">
      <dgm:prSet presAssocID="{0360CDE5-402C-4FA0-BE8F-97E49EAAC314}" presName="negativeSpace" presStyleCnt="0"/>
      <dgm:spPr/>
    </dgm:pt>
    <dgm:pt modelId="{910F415D-EB5E-4C92-9050-100651599EA8}" type="pres">
      <dgm:prSet presAssocID="{0360CDE5-402C-4FA0-BE8F-97E49EAAC314}" presName="childText" presStyleLbl="conFgAcc1" presStyleIdx="1" presStyleCnt="4">
        <dgm:presLayoutVars>
          <dgm:bulletEnabled val="1"/>
        </dgm:presLayoutVars>
      </dgm:prSet>
      <dgm:spPr/>
    </dgm:pt>
    <dgm:pt modelId="{CF6CD399-FF57-4F8B-8F67-CE9E9BF56DA4}" type="pres">
      <dgm:prSet presAssocID="{E8B2052C-6F40-476F-825A-21C5D5DB86F4}" presName="spaceBetweenRectangles" presStyleCnt="0"/>
      <dgm:spPr/>
    </dgm:pt>
    <dgm:pt modelId="{C8DAFA55-50FF-4795-90A5-686894A7A86A}" type="pres">
      <dgm:prSet presAssocID="{B35B3106-9664-4BBD-A6A7-56F079AEC126}" presName="parentLin" presStyleCnt="0"/>
      <dgm:spPr/>
    </dgm:pt>
    <dgm:pt modelId="{BC40E84F-B32E-4E3F-B80B-E6112C33D03D}" type="pres">
      <dgm:prSet presAssocID="{B35B3106-9664-4BBD-A6A7-56F079AEC126}" presName="parentLeftMargin" presStyleLbl="node1" presStyleIdx="1" presStyleCnt="4"/>
      <dgm:spPr/>
    </dgm:pt>
    <dgm:pt modelId="{6A3BCCC2-6B30-4748-A947-7DA2DE94454E}" type="pres">
      <dgm:prSet presAssocID="{B35B3106-9664-4BBD-A6A7-56F079AEC1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D7A9D2-E5A5-4EE5-80BC-1F2D4DCE6B24}" type="pres">
      <dgm:prSet presAssocID="{B35B3106-9664-4BBD-A6A7-56F079AEC126}" presName="negativeSpace" presStyleCnt="0"/>
      <dgm:spPr/>
    </dgm:pt>
    <dgm:pt modelId="{55646856-8138-43E4-8DD7-EA2F925F0DAE}" type="pres">
      <dgm:prSet presAssocID="{B35B3106-9664-4BBD-A6A7-56F079AEC126}" presName="childText" presStyleLbl="conFgAcc1" presStyleIdx="2" presStyleCnt="4">
        <dgm:presLayoutVars>
          <dgm:bulletEnabled val="1"/>
        </dgm:presLayoutVars>
      </dgm:prSet>
      <dgm:spPr/>
    </dgm:pt>
    <dgm:pt modelId="{9430E927-220C-4A77-AFC2-FE3C8E25EB96}" type="pres">
      <dgm:prSet presAssocID="{53E890E1-0504-4F46-A61F-C7B143BBD98A}" presName="spaceBetweenRectangles" presStyleCnt="0"/>
      <dgm:spPr/>
    </dgm:pt>
    <dgm:pt modelId="{6497A85F-5D7F-4351-A50F-2FFB4DFE1BE2}" type="pres">
      <dgm:prSet presAssocID="{A9B2C23A-77C0-447C-B6E0-B1AD5F8209B5}" presName="parentLin" presStyleCnt="0"/>
      <dgm:spPr/>
    </dgm:pt>
    <dgm:pt modelId="{C30F189E-F022-484A-AD0C-30F0A84F5184}" type="pres">
      <dgm:prSet presAssocID="{A9B2C23A-77C0-447C-B6E0-B1AD5F8209B5}" presName="parentLeftMargin" presStyleLbl="node1" presStyleIdx="2" presStyleCnt="4"/>
      <dgm:spPr/>
    </dgm:pt>
    <dgm:pt modelId="{7FEB1E7D-C653-4894-B70F-A050B4F1AE96}" type="pres">
      <dgm:prSet presAssocID="{A9B2C23A-77C0-447C-B6E0-B1AD5F8209B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CC4081-58C2-4498-8FB6-0C8E1A4E14E7}" type="pres">
      <dgm:prSet presAssocID="{A9B2C23A-77C0-447C-B6E0-B1AD5F8209B5}" presName="negativeSpace" presStyleCnt="0"/>
      <dgm:spPr/>
    </dgm:pt>
    <dgm:pt modelId="{06E47773-967B-414C-9C94-2C1B5F44B21E}" type="pres">
      <dgm:prSet presAssocID="{A9B2C23A-77C0-447C-B6E0-B1AD5F8209B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B30A19-4206-41B5-B459-697BB3229EEE}" srcId="{1DCFA9D7-F0B2-411C-A367-74F8975E43DC}" destId="{B35B3106-9664-4BBD-A6A7-56F079AEC126}" srcOrd="2" destOrd="0" parTransId="{1A43C221-514F-473E-B1F7-BA897D37F2A8}" sibTransId="{53E890E1-0504-4F46-A61F-C7B143BBD98A}"/>
    <dgm:cxn modelId="{167C3469-8F0C-444E-BF79-33A05B9907CD}" srcId="{1DCFA9D7-F0B2-411C-A367-74F8975E43DC}" destId="{A9B2C23A-77C0-447C-B6E0-B1AD5F8209B5}" srcOrd="3" destOrd="0" parTransId="{D12AA293-B3B7-41A7-83CF-E8D095316A67}" sibTransId="{0A9E66D0-4083-4408-894E-6C2932BEA3D6}"/>
    <dgm:cxn modelId="{CDA6D46A-B504-48BB-850F-980D900AFE10}" type="presOf" srcId="{1DCFA9D7-F0B2-411C-A367-74F8975E43DC}" destId="{B80650A3-E8BD-422E-968C-C6F2E32EB356}" srcOrd="0" destOrd="0" presId="urn:microsoft.com/office/officeart/2005/8/layout/list1"/>
    <dgm:cxn modelId="{D1982954-0441-4EC4-892C-22E7B7DF9947}" srcId="{1DCFA9D7-F0B2-411C-A367-74F8975E43DC}" destId="{0360CDE5-402C-4FA0-BE8F-97E49EAAC314}" srcOrd="1" destOrd="0" parTransId="{6983547C-46D8-478E-9733-1525D69F5FD9}" sibTransId="{E8B2052C-6F40-476F-825A-21C5D5DB86F4}"/>
    <dgm:cxn modelId="{EDB1BA82-EBC5-4698-BF36-00BA20ABD7B6}" type="presOf" srcId="{0360CDE5-402C-4FA0-BE8F-97E49EAAC314}" destId="{1F4D61D6-AF9B-442D-B4B4-9462F41643A6}" srcOrd="1" destOrd="0" presId="urn:microsoft.com/office/officeart/2005/8/layout/list1"/>
    <dgm:cxn modelId="{6A1F3B89-CB32-48F8-8CEE-296AAC679C6D}" type="presOf" srcId="{B35B3106-9664-4BBD-A6A7-56F079AEC126}" destId="{6A3BCCC2-6B30-4748-A947-7DA2DE94454E}" srcOrd="1" destOrd="0" presId="urn:microsoft.com/office/officeart/2005/8/layout/list1"/>
    <dgm:cxn modelId="{AFBF2B91-8FB2-4F0A-A07B-F2A3D200B5DA}" type="presOf" srcId="{0360CDE5-402C-4FA0-BE8F-97E49EAAC314}" destId="{3E572C21-45ED-41D4-A350-F55152BB2EC1}" srcOrd="0" destOrd="0" presId="urn:microsoft.com/office/officeart/2005/8/layout/list1"/>
    <dgm:cxn modelId="{FB3EAD96-0421-423E-8E59-6E6C802E9766}" type="presOf" srcId="{B35B3106-9664-4BBD-A6A7-56F079AEC126}" destId="{BC40E84F-B32E-4E3F-B80B-E6112C33D03D}" srcOrd="0" destOrd="0" presId="urn:microsoft.com/office/officeart/2005/8/layout/list1"/>
    <dgm:cxn modelId="{ECB567A6-1ACE-4224-9FD2-33461927E96B}" srcId="{1DCFA9D7-F0B2-411C-A367-74F8975E43DC}" destId="{8F3E4CA5-8437-4947-A300-C0E15319F178}" srcOrd="0" destOrd="0" parTransId="{CF003AA7-C202-4F8F-8763-0C4A8ECA533F}" sibTransId="{ADE9AE78-DD46-424D-A821-036F111A7545}"/>
    <dgm:cxn modelId="{DC6562E9-9F4B-414E-A161-D21BBA8C7902}" type="presOf" srcId="{A9B2C23A-77C0-447C-B6E0-B1AD5F8209B5}" destId="{C30F189E-F022-484A-AD0C-30F0A84F5184}" srcOrd="0" destOrd="0" presId="urn:microsoft.com/office/officeart/2005/8/layout/list1"/>
    <dgm:cxn modelId="{3B4CC4F2-3218-4F0E-BBD9-408D13D54973}" type="presOf" srcId="{A9B2C23A-77C0-447C-B6E0-B1AD5F8209B5}" destId="{7FEB1E7D-C653-4894-B70F-A050B4F1AE96}" srcOrd="1" destOrd="0" presId="urn:microsoft.com/office/officeart/2005/8/layout/list1"/>
    <dgm:cxn modelId="{3775D5F9-4642-49B3-8B48-714EC244C5BD}" type="presOf" srcId="{8F3E4CA5-8437-4947-A300-C0E15319F178}" destId="{FECB0AC1-EB44-47FF-917E-3630C186D9ED}" srcOrd="1" destOrd="0" presId="urn:microsoft.com/office/officeart/2005/8/layout/list1"/>
    <dgm:cxn modelId="{540F07FB-DF9D-44D6-951B-ADB284447401}" type="presOf" srcId="{8F3E4CA5-8437-4947-A300-C0E15319F178}" destId="{8770744B-8FFB-4877-8AEE-0F27ED7D1DD8}" srcOrd="0" destOrd="0" presId="urn:microsoft.com/office/officeart/2005/8/layout/list1"/>
    <dgm:cxn modelId="{55C9603F-C869-4961-A508-D543DD4F5DD3}" type="presParOf" srcId="{B80650A3-E8BD-422E-968C-C6F2E32EB356}" destId="{73D3EEC2-40FF-44A1-A7E3-2CD55FC9342B}" srcOrd="0" destOrd="0" presId="urn:microsoft.com/office/officeart/2005/8/layout/list1"/>
    <dgm:cxn modelId="{B740BE05-1000-4D6C-8D3E-9231E727EA06}" type="presParOf" srcId="{73D3EEC2-40FF-44A1-A7E3-2CD55FC9342B}" destId="{8770744B-8FFB-4877-8AEE-0F27ED7D1DD8}" srcOrd="0" destOrd="0" presId="urn:microsoft.com/office/officeart/2005/8/layout/list1"/>
    <dgm:cxn modelId="{A78A45E7-0404-47D4-A339-1EA750B55752}" type="presParOf" srcId="{73D3EEC2-40FF-44A1-A7E3-2CD55FC9342B}" destId="{FECB0AC1-EB44-47FF-917E-3630C186D9ED}" srcOrd="1" destOrd="0" presId="urn:microsoft.com/office/officeart/2005/8/layout/list1"/>
    <dgm:cxn modelId="{B9518858-46DC-4F68-BB77-E52CA29F8CA3}" type="presParOf" srcId="{B80650A3-E8BD-422E-968C-C6F2E32EB356}" destId="{33F01198-9386-46C6-B2E5-C9D356741296}" srcOrd="1" destOrd="0" presId="urn:microsoft.com/office/officeart/2005/8/layout/list1"/>
    <dgm:cxn modelId="{B383D6C1-BD4E-48DE-B2D3-72F49FE1BE5C}" type="presParOf" srcId="{B80650A3-E8BD-422E-968C-C6F2E32EB356}" destId="{98D4367A-97FF-442C-B357-F57DA606FC8B}" srcOrd="2" destOrd="0" presId="urn:microsoft.com/office/officeart/2005/8/layout/list1"/>
    <dgm:cxn modelId="{09A211D4-68F8-4AD6-A63B-1FB4CF9C3914}" type="presParOf" srcId="{B80650A3-E8BD-422E-968C-C6F2E32EB356}" destId="{B4CFBC30-08AB-4B5D-B909-901845A7D9C2}" srcOrd="3" destOrd="0" presId="urn:microsoft.com/office/officeart/2005/8/layout/list1"/>
    <dgm:cxn modelId="{B1D9AFDB-EB26-48A3-8E6D-AA924AAA251C}" type="presParOf" srcId="{B80650A3-E8BD-422E-968C-C6F2E32EB356}" destId="{7B297001-9FAA-4E9E-9C4E-1C650F78769E}" srcOrd="4" destOrd="0" presId="urn:microsoft.com/office/officeart/2005/8/layout/list1"/>
    <dgm:cxn modelId="{299AD4D5-B9EC-4FE0-857E-31D5D411AACB}" type="presParOf" srcId="{7B297001-9FAA-4E9E-9C4E-1C650F78769E}" destId="{3E572C21-45ED-41D4-A350-F55152BB2EC1}" srcOrd="0" destOrd="0" presId="urn:microsoft.com/office/officeart/2005/8/layout/list1"/>
    <dgm:cxn modelId="{1D551C79-98DB-4FF5-9F71-C56EA3EA0020}" type="presParOf" srcId="{7B297001-9FAA-4E9E-9C4E-1C650F78769E}" destId="{1F4D61D6-AF9B-442D-B4B4-9462F41643A6}" srcOrd="1" destOrd="0" presId="urn:microsoft.com/office/officeart/2005/8/layout/list1"/>
    <dgm:cxn modelId="{F8BB8DEC-C436-44CC-BA0B-11F378D70185}" type="presParOf" srcId="{B80650A3-E8BD-422E-968C-C6F2E32EB356}" destId="{15F4F163-8620-4E08-A832-140C5131CF29}" srcOrd="5" destOrd="0" presId="urn:microsoft.com/office/officeart/2005/8/layout/list1"/>
    <dgm:cxn modelId="{1901ABCA-16F5-4203-8548-6223D187BF93}" type="presParOf" srcId="{B80650A3-E8BD-422E-968C-C6F2E32EB356}" destId="{910F415D-EB5E-4C92-9050-100651599EA8}" srcOrd="6" destOrd="0" presId="urn:microsoft.com/office/officeart/2005/8/layout/list1"/>
    <dgm:cxn modelId="{19F27B98-543F-455E-8403-7A3EC0FB5186}" type="presParOf" srcId="{B80650A3-E8BD-422E-968C-C6F2E32EB356}" destId="{CF6CD399-FF57-4F8B-8F67-CE9E9BF56DA4}" srcOrd="7" destOrd="0" presId="urn:microsoft.com/office/officeart/2005/8/layout/list1"/>
    <dgm:cxn modelId="{1BFC3A32-55EF-459E-BA03-294730D76149}" type="presParOf" srcId="{B80650A3-E8BD-422E-968C-C6F2E32EB356}" destId="{C8DAFA55-50FF-4795-90A5-686894A7A86A}" srcOrd="8" destOrd="0" presId="urn:microsoft.com/office/officeart/2005/8/layout/list1"/>
    <dgm:cxn modelId="{1ADA5640-FA19-4FEB-923C-598454A53AF2}" type="presParOf" srcId="{C8DAFA55-50FF-4795-90A5-686894A7A86A}" destId="{BC40E84F-B32E-4E3F-B80B-E6112C33D03D}" srcOrd="0" destOrd="0" presId="urn:microsoft.com/office/officeart/2005/8/layout/list1"/>
    <dgm:cxn modelId="{094DD1D6-F362-4972-B9F1-F450F2B2C327}" type="presParOf" srcId="{C8DAFA55-50FF-4795-90A5-686894A7A86A}" destId="{6A3BCCC2-6B30-4748-A947-7DA2DE94454E}" srcOrd="1" destOrd="0" presId="urn:microsoft.com/office/officeart/2005/8/layout/list1"/>
    <dgm:cxn modelId="{A71932FE-3374-4FFA-AA3F-3E5D8DA18E03}" type="presParOf" srcId="{B80650A3-E8BD-422E-968C-C6F2E32EB356}" destId="{42D7A9D2-E5A5-4EE5-80BC-1F2D4DCE6B24}" srcOrd="9" destOrd="0" presId="urn:microsoft.com/office/officeart/2005/8/layout/list1"/>
    <dgm:cxn modelId="{689A5E93-2EE6-42E0-8F30-E903256DA412}" type="presParOf" srcId="{B80650A3-E8BD-422E-968C-C6F2E32EB356}" destId="{55646856-8138-43E4-8DD7-EA2F925F0DAE}" srcOrd="10" destOrd="0" presId="urn:microsoft.com/office/officeart/2005/8/layout/list1"/>
    <dgm:cxn modelId="{CB04780F-E0FA-4F4E-A680-6CDFED24466E}" type="presParOf" srcId="{B80650A3-E8BD-422E-968C-C6F2E32EB356}" destId="{9430E927-220C-4A77-AFC2-FE3C8E25EB96}" srcOrd="11" destOrd="0" presId="urn:microsoft.com/office/officeart/2005/8/layout/list1"/>
    <dgm:cxn modelId="{4CEC191B-0071-4593-B56F-A7FC93257643}" type="presParOf" srcId="{B80650A3-E8BD-422E-968C-C6F2E32EB356}" destId="{6497A85F-5D7F-4351-A50F-2FFB4DFE1BE2}" srcOrd="12" destOrd="0" presId="urn:microsoft.com/office/officeart/2005/8/layout/list1"/>
    <dgm:cxn modelId="{F46A4757-7D82-445B-967C-1A6202F3D5E0}" type="presParOf" srcId="{6497A85F-5D7F-4351-A50F-2FFB4DFE1BE2}" destId="{C30F189E-F022-484A-AD0C-30F0A84F5184}" srcOrd="0" destOrd="0" presId="urn:microsoft.com/office/officeart/2005/8/layout/list1"/>
    <dgm:cxn modelId="{270E7F19-77AA-4500-A7C0-AB9F498C5FF2}" type="presParOf" srcId="{6497A85F-5D7F-4351-A50F-2FFB4DFE1BE2}" destId="{7FEB1E7D-C653-4894-B70F-A050B4F1AE96}" srcOrd="1" destOrd="0" presId="urn:microsoft.com/office/officeart/2005/8/layout/list1"/>
    <dgm:cxn modelId="{7710F8A9-E526-4AF4-B314-4436E1F157E8}" type="presParOf" srcId="{B80650A3-E8BD-422E-968C-C6F2E32EB356}" destId="{76CC4081-58C2-4498-8FB6-0C8E1A4E14E7}" srcOrd="13" destOrd="0" presId="urn:microsoft.com/office/officeart/2005/8/layout/list1"/>
    <dgm:cxn modelId="{F39C7263-9F3F-4055-9505-745BFB63583A}" type="presParOf" srcId="{B80650A3-E8BD-422E-968C-C6F2E32EB356}" destId="{06E47773-967B-414C-9C94-2C1B5F44B21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4367A-97FF-442C-B357-F57DA606FC8B}">
      <dsp:nvSpPr>
        <dsp:cNvPr id="0" name=""/>
        <dsp:cNvSpPr/>
      </dsp:nvSpPr>
      <dsp:spPr>
        <a:xfrm>
          <a:off x="0" y="868040"/>
          <a:ext cx="64895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B0AC1-EB44-47FF-917E-3630C186D9ED}">
      <dsp:nvSpPr>
        <dsp:cNvPr id="0" name=""/>
        <dsp:cNvSpPr/>
      </dsp:nvSpPr>
      <dsp:spPr>
        <a:xfrm>
          <a:off x="324475" y="513800"/>
          <a:ext cx="4542657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02" tIns="0" rIns="17170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Calibri Light" panose="020F0302020204030204"/>
            </a:rPr>
            <a:t>VGA </a:t>
          </a:r>
          <a:r>
            <a:rPr lang="de-DE" sz="2400" kern="1200" dirty="0" err="1">
              <a:latin typeface="Calibri Light" panose="020F0302020204030204"/>
            </a:rPr>
            <a:t>Concepts</a:t>
          </a:r>
          <a:r>
            <a:rPr lang="de-DE" sz="2400" kern="1200" dirty="0">
              <a:latin typeface="Calibri Light" panose="020F0302020204030204"/>
            </a:rPr>
            <a:t> </a:t>
          </a:r>
          <a:r>
            <a:rPr lang="de-DE" sz="2400" kern="1200" dirty="0" err="1">
              <a:latin typeface="Calibri Light" panose="020F0302020204030204"/>
            </a:rPr>
            <a:t>examined</a:t>
          </a:r>
        </a:p>
      </dsp:txBody>
      <dsp:txXfrm>
        <a:off x="359060" y="548385"/>
        <a:ext cx="4473487" cy="639310"/>
      </dsp:txXfrm>
    </dsp:sp>
    <dsp:sp modelId="{910F415D-EB5E-4C92-9050-100651599EA8}">
      <dsp:nvSpPr>
        <dsp:cNvPr id="0" name=""/>
        <dsp:cNvSpPr/>
      </dsp:nvSpPr>
      <dsp:spPr>
        <a:xfrm>
          <a:off x="0" y="1956680"/>
          <a:ext cx="64895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61D6-AF9B-442D-B4B4-9462F41643A6}">
      <dsp:nvSpPr>
        <dsp:cNvPr id="0" name=""/>
        <dsp:cNvSpPr/>
      </dsp:nvSpPr>
      <dsp:spPr>
        <a:xfrm>
          <a:off x="324475" y="1602440"/>
          <a:ext cx="4542657" cy="7084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02" tIns="0" rIns="17170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>
              <a:latin typeface="Calibri Light" panose="020F0302020204030204"/>
            </a:rPr>
            <a:t>Succesfully</a:t>
          </a:r>
          <a:r>
            <a:rPr lang="de-DE" sz="2400" kern="1200" dirty="0">
              <a:latin typeface="Calibri Light" panose="020F0302020204030204"/>
            </a:rPr>
            <a:t> </a:t>
          </a:r>
          <a:r>
            <a:rPr lang="de-DE" sz="2400" kern="1200" dirty="0" err="1">
              <a:latin typeface="Calibri Light" panose="020F0302020204030204"/>
            </a:rPr>
            <a:t>implemented</a:t>
          </a:r>
          <a:r>
            <a:rPr lang="de-DE" sz="2400" kern="1200" dirty="0">
              <a:latin typeface="Calibri Light" panose="020F0302020204030204"/>
            </a:rPr>
            <a:t> in VHDL</a:t>
          </a:r>
        </a:p>
      </dsp:txBody>
      <dsp:txXfrm>
        <a:off x="359060" y="1637025"/>
        <a:ext cx="4473487" cy="639310"/>
      </dsp:txXfrm>
    </dsp:sp>
    <dsp:sp modelId="{55646856-8138-43E4-8DD7-EA2F925F0DAE}">
      <dsp:nvSpPr>
        <dsp:cNvPr id="0" name=""/>
        <dsp:cNvSpPr/>
      </dsp:nvSpPr>
      <dsp:spPr>
        <a:xfrm>
          <a:off x="0" y="3045320"/>
          <a:ext cx="64895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BCCC2-6B30-4748-A947-7DA2DE94454E}">
      <dsp:nvSpPr>
        <dsp:cNvPr id="0" name=""/>
        <dsp:cNvSpPr/>
      </dsp:nvSpPr>
      <dsp:spPr>
        <a:xfrm>
          <a:off x="324475" y="2691080"/>
          <a:ext cx="4542657" cy="7084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02" tIns="0" rIns="17170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Calibri Light" panose="020F0302020204030204"/>
            </a:rPr>
            <a:t>PCB </a:t>
          </a:r>
          <a:r>
            <a:rPr lang="de-DE" sz="2400" kern="1200" dirty="0" err="1">
              <a:latin typeface="Calibri Light" panose="020F0302020204030204"/>
            </a:rPr>
            <a:t>Schematic</a:t>
          </a:r>
          <a:r>
            <a:rPr lang="de-DE" sz="2400" kern="1200" dirty="0">
              <a:latin typeface="Calibri Light" panose="020F0302020204030204"/>
            </a:rPr>
            <a:t> </a:t>
          </a:r>
          <a:r>
            <a:rPr lang="de-DE" sz="2400" kern="1200" dirty="0" err="1">
              <a:latin typeface="Calibri Light" panose="020F0302020204030204"/>
            </a:rPr>
            <a:t>explored</a:t>
          </a:r>
          <a:endParaRPr lang="de-DE" sz="2400" kern="1200" dirty="0"/>
        </a:p>
      </dsp:txBody>
      <dsp:txXfrm>
        <a:off x="359060" y="2725665"/>
        <a:ext cx="4473487" cy="639310"/>
      </dsp:txXfrm>
    </dsp:sp>
    <dsp:sp modelId="{06E47773-967B-414C-9C94-2C1B5F44B21E}">
      <dsp:nvSpPr>
        <dsp:cNvPr id="0" name=""/>
        <dsp:cNvSpPr/>
      </dsp:nvSpPr>
      <dsp:spPr>
        <a:xfrm>
          <a:off x="0" y="4133960"/>
          <a:ext cx="648950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B1E7D-C653-4894-B70F-A050B4F1AE96}">
      <dsp:nvSpPr>
        <dsp:cNvPr id="0" name=""/>
        <dsp:cNvSpPr/>
      </dsp:nvSpPr>
      <dsp:spPr>
        <a:xfrm>
          <a:off x="324475" y="3779720"/>
          <a:ext cx="4542657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02" tIns="0" rIns="171702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latin typeface="Calibri Light" panose="020F0302020204030204"/>
            </a:rPr>
            <a:t>Ready </a:t>
          </a:r>
          <a:r>
            <a:rPr lang="de-DE" sz="2400" kern="1200" dirty="0" err="1">
              <a:latin typeface="Calibri Light" panose="020F0302020204030204"/>
            </a:rPr>
            <a:t>for</a:t>
          </a:r>
          <a:r>
            <a:rPr lang="de-DE" sz="2400" kern="1200" dirty="0">
              <a:latin typeface="Calibri Light" panose="020F0302020204030204"/>
            </a:rPr>
            <a:t> FPGA Implementation</a:t>
          </a:r>
        </a:p>
      </dsp:txBody>
      <dsp:txXfrm>
        <a:off x="359060" y="3814305"/>
        <a:ext cx="4473487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3160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318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223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44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7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12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00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830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44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21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uax91EZx0w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7Sya-5GDnQ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668C2E38-9579-CE93-543A-00902A9E7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622" r="-2" b="-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b="1" dirty="0">
                <a:solidFill>
                  <a:srgbClr val="FFFFFF"/>
                </a:solidFill>
                <a:cs typeface="Calibri Light"/>
              </a:rPr>
              <a:t>VGA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8142576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 dirty="0">
                <a:ea typeface="+mn-lt"/>
                <a:cs typeface="+mn-lt"/>
              </a:rPr>
              <a:t>Nikolaos </a:t>
            </a:r>
            <a:r>
              <a:rPr lang="en-US" sz="2200" b="1" dirty="0" err="1">
                <a:ea typeface="+mn-lt"/>
                <a:cs typeface="+mn-lt"/>
              </a:rPr>
              <a:t>Karapoulatidis</a:t>
            </a:r>
            <a:r>
              <a:rPr lang="en-US" sz="2200" b="1" dirty="0">
                <a:ea typeface="+mn-lt"/>
                <a:cs typeface="+mn-lt"/>
              </a:rPr>
              <a:t>, Shehroz Bashir Malik, Christian Stratmann</a:t>
            </a:r>
            <a:endParaRPr lang="en-US" b="1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7008-76F9-AE94-AA1F-2B86599B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2A66E-38FD-4F2D-FA23-A342AA3C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Testbench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DF8B-F91C-83B6-DB48-32599C3F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testbench is toggling the clock every 5ns and the reset every 100ns</a:t>
            </a:r>
            <a:endParaRPr lang="en-US" sz="2200">
              <a:cs typeface="Calibri"/>
            </a:endParaRPr>
          </a:p>
        </p:txBody>
      </p:sp>
      <p:pic>
        <p:nvPicPr>
          <p:cNvPr id="6" name="Picture 5" descr="Analogue wall clock">
            <a:extLst>
              <a:ext uri="{FF2B5EF4-FFF2-40B4-BE49-F238E27FC236}">
                <a16:creationId xmlns:a16="http://schemas.microsoft.com/office/drawing/2014/main" id="{B8B4DBF2-C78E-C393-EC2B-1DE16E56C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4" r="23368" b="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FD74A-7019-6DAC-2689-34478578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9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FB528-A9F6-58D6-5DF3-2128C378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RTL Schematic I</a:t>
            </a:r>
            <a:endParaRPr 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758D2B-EA01-93A7-6529-B0AF9486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50" y="640080"/>
            <a:ext cx="5871411" cy="5577840"/>
          </a:xfrm>
          <a:prstGeom prst="rect">
            <a:avLst/>
          </a:prstGeom>
        </p:spPr>
      </p:pic>
      <p:pic>
        <p:nvPicPr>
          <p:cNvPr id="5" name="Picture 5" descr="Text, table&#10;&#10;Description automatically generated">
            <a:extLst>
              <a:ext uri="{FF2B5EF4-FFF2-40B4-BE49-F238E27FC236}">
                <a16:creationId xmlns:a16="http://schemas.microsoft.com/office/drawing/2014/main" id="{18EA1880-C7EB-B223-E843-C01CA6C8E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2" b="32022"/>
          <a:stretch/>
        </p:blipFill>
        <p:spPr>
          <a:xfrm>
            <a:off x="142755" y="3671351"/>
            <a:ext cx="4828432" cy="11674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1BD3-CD41-D7DD-28C4-D7A6B04B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70AE5D-FC3D-1289-A26C-46B65AA1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RTL Schematic II</a:t>
            </a:r>
          </a:p>
        </p:txBody>
      </p:sp>
      <p:pic>
        <p:nvPicPr>
          <p:cNvPr id="4" name="Online Media 3" title="RTL Schematic">
            <a:hlinkClick r:id="" action="ppaction://media"/>
            <a:extLst>
              <a:ext uri="{FF2B5EF4-FFF2-40B4-BE49-F238E27FC236}">
                <a16:creationId xmlns:a16="http://schemas.microsoft.com/office/drawing/2014/main" id="{0647E123-0511-FC3F-0162-C1DFBF08E37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2134" y="1465677"/>
            <a:ext cx="7478182" cy="53562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DED3C-E107-551E-595D-FCA89051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05006-FCC6-C533-195E-29AD7D05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Routed Design</a:t>
            </a:r>
          </a:p>
        </p:txBody>
      </p:sp>
      <p:pic>
        <p:nvPicPr>
          <p:cNvPr id="4" name="Online Media 3" title="Routed Design">
            <a:hlinkClick r:id="" action="ppaction://media"/>
            <a:extLst>
              <a:ext uri="{FF2B5EF4-FFF2-40B4-BE49-F238E27FC236}">
                <a16:creationId xmlns:a16="http://schemas.microsoft.com/office/drawing/2014/main" id="{CD1A865F-7121-E761-ED2A-D1B4BC5D7B9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42684" y="1637127"/>
            <a:ext cx="7516282" cy="50609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32DE4-5AFC-4E2E-C784-F58C9975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FEAB5-8FA8-7ABB-0926-5CB04C35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PCB schematic</a:t>
            </a:r>
            <a:endParaRPr lang="en-US" sz="48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FC55E-A4F0-4A55-A56F-AFC81628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Spartan 3E from Xilinx</a:t>
            </a:r>
          </a:p>
          <a:p>
            <a:r>
              <a:rPr lang="en-US" sz="2200">
                <a:ea typeface="+mn-lt"/>
                <a:cs typeface="+mn-lt"/>
              </a:rPr>
              <a:t>Two 317 voltage regulators (2.5 and 1.2 volts)</a:t>
            </a:r>
          </a:p>
          <a:p>
            <a:r>
              <a:rPr lang="en-US" sz="2200">
                <a:ea typeface="+mn-lt"/>
                <a:cs typeface="+mn-lt"/>
              </a:rPr>
              <a:t>Oscillator is providing a 25 MHz clock signal</a:t>
            </a:r>
            <a:endParaRPr lang="en-US" sz="220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774AC0E-FE75-730A-9943-734BDE33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3" y="2290936"/>
            <a:ext cx="10847541" cy="39593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12C96-5E23-5078-5A83-9DFCF13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A24A9-01FA-7BEB-9D71-C07391B5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28" y="639520"/>
            <a:ext cx="3419708" cy="826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 layout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0E3309-E949-CCB0-78FD-2FED712B0960}"/>
              </a:ext>
            </a:extLst>
          </p:cNvPr>
          <p:cNvSpPr txBox="1"/>
          <p:nvPr/>
        </p:nvSpPr>
        <p:spPr>
          <a:xfrm>
            <a:off x="640229" y="1654915"/>
            <a:ext cx="3419708" cy="8273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Width: 80.1 mm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Length: 67.5 mm</a:t>
            </a:r>
            <a:endParaRPr lang="en-US" sz="2200">
              <a:cs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970D667D-72A1-69A6-F717-4B813FAF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034" y="640080"/>
            <a:ext cx="6802244" cy="5577840"/>
          </a:xfrm>
          <a:prstGeom prst="rect">
            <a:avLst/>
          </a:prstGeom>
        </p:spPr>
      </p:pic>
      <p:pic>
        <p:nvPicPr>
          <p:cNvPr id="8" name="Grafik 8" descr="Ein Bild, das Text enthält.&#10;&#10;Beschreibung automatisch generiert.">
            <a:extLst>
              <a:ext uri="{FF2B5EF4-FFF2-40B4-BE49-F238E27FC236}">
                <a16:creationId xmlns:a16="http://schemas.microsoft.com/office/drawing/2014/main" id="{0D06D13B-0BAA-AF19-2259-605230B4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8" y="2486606"/>
            <a:ext cx="3803495" cy="19870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6971681-C59C-162A-C13D-5ADC410FACA8}"/>
              </a:ext>
            </a:extLst>
          </p:cNvPr>
          <p:cNvSpPr txBox="1"/>
          <p:nvPr/>
        </p:nvSpPr>
        <p:spPr>
          <a:xfrm>
            <a:off x="443958" y="4653545"/>
            <a:ext cx="3988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Total cost for the components: €27.27 </a:t>
            </a:r>
          </a:p>
          <a:p>
            <a:r>
              <a:rPr lang="en-GB">
                <a:cs typeface="Calibri"/>
              </a:rPr>
              <a:t>PCB</a:t>
            </a:r>
            <a:r>
              <a:rPr lang="en-GB">
                <a:ea typeface="+mn-lt"/>
                <a:cs typeface="+mn-lt"/>
              </a:rPr>
              <a:t>: ~€4.74 (with shipping ~€25)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FC7121-0587-FA2C-0EF5-F6DC762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8D91E-B648-2AC1-5FCD-FB0A8B70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  <a:cs typeface="Calibri Light"/>
              </a:rPr>
              <a:t>Conclusion</a:t>
            </a:r>
            <a:endParaRPr lang="de-DE" sz="360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64E9A04-B9E5-6786-E904-6817DDF97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406365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7" name="Slide Number Placeholder 276">
            <a:extLst>
              <a:ext uri="{FF2B5EF4-FFF2-40B4-BE49-F238E27FC236}">
                <a16:creationId xmlns:a16="http://schemas.microsoft.com/office/drawing/2014/main" id="{BCF655BF-3D70-F33F-90A4-E3A07AA1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1620-DD11-9003-D73A-D7ECB98E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VGA Signals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43FFBB0-3762-99FA-CEDD-90CD91DF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675" y="1848847"/>
            <a:ext cx="9599054" cy="40083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C3FBB-8AC0-386A-FDC6-DC78924B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9706C50-5BD4-F19D-899B-893A7DD9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Concept Design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3851183-2BF6-B6BB-A82D-E26DA883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165" y="1713809"/>
            <a:ext cx="7002707" cy="43941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3ACA38-0E77-97CA-E051-45EDE232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24536-41FA-2F2A-B2E7-1C1B2F28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BC6F45C-2BBB-5D2E-6FEB-3BF589B65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913" y="1819911"/>
            <a:ext cx="7323665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C21EB-8700-0CCA-9AC8-3901A66D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5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120887-0DE1-FE72-8DE2-9866D754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>
                <a:ea typeface="+mj-lt"/>
                <a:cs typeface="+mj-lt"/>
              </a:rPr>
              <a:t>Entity </a:t>
            </a:r>
            <a:endParaRPr lang="de-DE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FABA6BB-4E2B-CB5D-4903-3CEF0923B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200">
              <a:ea typeface="+mn-lt"/>
              <a:cs typeface="+mn-lt"/>
            </a:endParaRPr>
          </a:p>
          <a:p>
            <a:endParaRPr lang="de-DE" sz="2200" b="1">
              <a:ea typeface="+mn-lt"/>
              <a:cs typeface="+mn-lt"/>
            </a:endParaRPr>
          </a:p>
          <a:p>
            <a:r>
              <a:rPr lang="de-DE" sz="2200" b="1">
                <a:ea typeface="+mn-lt"/>
                <a:cs typeface="+mn-lt"/>
              </a:rPr>
              <a:t>Input: </a:t>
            </a:r>
            <a:r>
              <a:rPr lang="de-DE" sz="2200">
                <a:ea typeface="+mn-lt"/>
                <a:cs typeface="+mn-lt"/>
              </a:rPr>
              <a:t>Clock and </a:t>
            </a:r>
            <a:r>
              <a:rPr lang="de-DE" sz="2200" err="1">
                <a:ea typeface="+mn-lt"/>
                <a:cs typeface="+mn-lt"/>
              </a:rPr>
              <a:t>reset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with</a:t>
            </a:r>
            <a:r>
              <a:rPr lang="de-DE" sz="2200">
                <a:ea typeface="+mn-lt"/>
                <a:cs typeface="+mn-lt"/>
              </a:rPr>
              <a:t> type</a:t>
            </a:r>
            <a:r>
              <a:rPr lang="de-DE" sz="2200" b="1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STD_logic</a:t>
            </a:r>
            <a:endParaRPr lang="de-DE" sz="2200">
              <a:ea typeface="+mn-lt"/>
              <a:cs typeface="+mn-lt"/>
            </a:endParaRPr>
          </a:p>
          <a:p>
            <a:endParaRPr lang="de-DE" sz="2200">
              <a:cs typeface="Calibri"/>
            </a:endParaRPr>
          </a:p>
          <a:p>
            <a:r>
              <a:rPr lang="de-DE" sz="2200" b="1">
                <a:ea typeface="+mn-lt"/>
                <a:cs typeface="+mn-lt"/>
              </a:rPr>
              <a:t>Output: </a:t>
            </a:r>
            <a:r>
              <a:rPr lang="de-DE" sz="2200">
                <a:ea typeface="+mn-lt"/>
                <a:cs typeface="+mn-lt"/>
              </a:rPr>
              <a:t>Horizontal </a:t>
            </a:r>
            <a:r>
              <a:rPr lang="de-DE" sz="2200" err="1">
                <a:ea typeface="+mn-lt"/>
                <a:cs typeface="+mn-lt"/>
              </a:rPr>
              <a:t>Sync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Vertical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Sync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with</a:t>
            </a:r>
            <a:r>
              <a:rPr lang="de-DE" sz="2200">
                <a:ea typeface="+mn-lt"/>
                <a:cs typeface="+mn-lt"/>
              </a:rPr>
              <a:t> type </a:t>
            </a:r>
            <a:r>
              <a:rPr lang="de-DE" sz="2200" err="1">
                <a:ea typeface="+mn-lt"/>
                <a:cs typeface="+mn-lt"/>
              </a:rPr>
              <a:t>STD_logic</a:t>
            </a:r>
            <a:r>
              <a:rPr lang="de-DE" sz="2200">
                <a:ea typeface="+mn-lt"/>
                <a:cs typeface="+mn-lt"/>
              </a:rPr>
              <a:t>, </a:t>
            </a:r>
            <a:r>
              <a:rPr lang="de-DE" sz="2200" err="1">
                <a:ea typeface="+mn-lt"/>
                <a:cs typeface="+mn-lt"/>
              </a:rPr>
              <a:t>Red</a:t>
            </a:r>
            <a:r>
              <a:rPr lang="de-DE" sz="2200">
                <a:ea typeface="+mn-lt"/>
                <a:cs typeface="+mn-lt"/>
              </a:rPr>
              <a:t> Green Blue </a:t>
            </a:r>
            <a:r>
              <a:rPr lang="de-DE" sz="2200" err="1">
                <a:ea typeface="+mn-lt"/>
                <a:cs typeface="+mn-lt"/>
              </a:rPr>
              <a:t>with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STD_Logic_Vector</a:t>
            </a:r>
            <a:endParaRPr lang="de-DE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78E80-C20C-4B5E-ECDB-534C5611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4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50894-AA9D-D7F1-F8C8-ED7E9527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>
                <a:ea typeface="+mj-lt"/>
                <a:cs typeface="+mj-lt"/>
              </a:rPr>
              <a:t>Architecture</a:t>
            </a:r>
            <a:endParaRPr lang="de-DE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E70A-3BB3-C5DB-BDF8-6A964F07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200">
              <a:cs typeface="Calibri"/>
            </a:endParaRPr>
          </a:p>
          <a:p>
            <a:r>
              <a:rPr lang="de-DE" sz="2200" b="1">
                <a:cs typeface="Calibri"/>
              </a:rPr>
              <a:t>Signals:</a:t>
            </a:r>
            <a:r>
              <a:rPr lang="de-DE" sz="2200">
                <a:cs typeface="Calibri"/>
              </a:rPr>
              <a:t> </a:t>
            </a:r>
            <a:r>
              <a:rPr lang="de-DE" sz="2200">
                <a:ea typeface="+mn-lt"/>
                <a:cs typeface="+mn-lt"/>
              </a:rPr>
              <a:t>Clock25, Horizontal Position, </a:t>
            </a:r>
            <a:r>
              <a:rPr lang="de-DE" sz="2200" err="1">
                <a:ea typeface="+mn-lt"/>
                <a:cs typeface="+mn-lt"/>
              </a:rPr>
              <a:t>Vertical</a:t>
            </a:r>
            <a:r>
              <a:rPr lang="de-DE" sz="2200">
                <a:ea typeface="+mn-lt"/>
                <a:cs typeface="+mn-lt"/>
              </a:rPr>
              <a:t> Position and </a:t>
            </a:r>
            <a:r>
              <a:rPr lang="de-DE" sz="2200" err="1">
                <a:ea typeface="+mn-lt"/>
                <a:cs typeface="+mn-lt"/>
              </a:rPr>
              <a:t>VideoOn</a:t>
            </a:r>
            <a:endParaRPr lang="de-DE" sz="2200">
              <a:ea typeface="+mn-lt"/>
              <a:cs typeface="+mn-lt"/>
            </a:endParaRPr>
          </a:p>
          <a:p>
            <a:endParaRPr lang="de-DE" sz="2200">
              <a:cs typeface="Calibri"/>
            </a:endParaRPr>
          </a:p>
          <a:p>
            <a:r>
              <a:rPr lang="de-DE" sz="2200" b="1">
                <a:cs typeface="Calibri"/>
              </a:rPr>
              <a:t>Constants</a:t>
            </a:r>
            <a:r>
              <a:rPr lang="de-DE" sz="2200">
                <a:cs typeface="Calibri"/>
              </a:rPr>
              <a:t> </a:t>
            </a:r>
            <a:r>
              <a:rPr lang="de-DE" sz="2200" b="1" err="1">
                <a:cs typeface="Calibri"/>
              </a:rPr>
              <a:t>for</a:t>
            </a:r>
            <a:r>
              <a:rPr lang="de-DE" sz="2200" b="1">
                <a:cs typeface="Calibri"/>
              </a:rPr>
              <a:t> Horizontal</a:t>
            </a:r>
            <a:r>
              <a:rPr lang="de-DE" sz="2200" b="1">
                <a:ea typeface="+mn-lt"/>
                <a:cs typeface="+mn-lt"/>
              </a:rPr>
              <a:t> </a:t>
            </a:r>
            <a:r>
              <a:rPr lang="de-DE" sz="2200">
                <a:ea typeface="+mn-lt"/>
                <a:cs typeface="+mn-lt"/>
              </a:rPr>
              <a:t>(</a:t>
            </a:r>
            <a:r>
              <a:rPr lang="de-DE" sz="2200" err="1">
                <a:ea typeface="+mn-lt"/>
                <a:cs typeface="+mn-lt"/>
              </a:rPr>
              <a:t>pixel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number</a:t>
            </a:r>
            <a:r>
              <a:rPr lang="de-DE" sz="2200">
                <a:ea typeface="+mn-lt"/>
                <a:cs typeface="+mn-lt"/>
              </a:rPr>
              <a:t>)</a:t>
            </a:r>
            <a:r>
              <a:rPr lang="de-DE" sz="2200" b="1">
                <a:ea typeface="+mn-lt"/>
                <a:cs typeface="+mn-lt"/>
              </a:rPr>
              <a:t>:</a:t>
            </a:r>
            <a:r>
              <a:rPr lang="de-DE" sz="2200">
                <a:ea typeface="+mn-lt"/>
                <a:cs typeface="+mn-lt"/>
              </a:rPr>
              <a:t> Display, front </a:t>
            </a:r>
            <a:r>
              <a:rPr lang="de-DE" sz="2200" err="1">
                <a:ea typeface="+mn-lt"/>
                <a:cs typeface="+mn-lt"/>
              </a:rPr>
              <a:t>porch</a:t>
            </a:r>
            <a:r>
              <a:rPr lang="de-DE" sz="2200">
                <a:ea typeface="+mn-lt"/>
                <a:cs typeface="+mn-lt"/>
              </a:rPr>
              <a:t>, back </a:t>
            </a:r>
            <a:r>
              <a:rPr lang="de-DE" sz="2200" err="1">
                <a:ea typeface="+mn-lt"/>
                <a:cs typeface="+mn-lt"/>
              </a:rPr>
              <a:t>porch</a:t>
            </a:r>
            <a:r>
              <a:rPr lang="de-DE" sz="2200">
                <a:ea typeface="+mn-lt"/>
                <a:cs typeface="+mn-lt"/>
              </a:rPr>
              <a:t>, </a:t>
            </a:r>
            <a:r>
              <a:rPr lang="de-DE" sz="2200" err="1">
                <a:ea typeface="+mn-lt"/>
                <a:cs typeface="+mn-lt"/>
              </a:rPr>
              <a:t>sync</a:t>
            </a:r>
            <a:r>
              <a:rPr lang="de-DE" sz="2200">
                <a:ea typeface="+mn-lt"/>
                <a:cs typeface="+mn-lt"/>
              </a:rPr>
              <a:t> pulse/</a:t>
            </a:r>
            <a:r>
              <a:rPr lang="de-DE" sz="2200" err="1">
                <a:ea typeface="+mn-lt"/>
                <a:cs typeface="+mn-lt"/>
              </a:rPr>
              <a:t>retrace</a:t>
            </a:r>
            <a:endParaRPr lang="de-DE" sz="2200">
              <a:ea typeface="+mn-lt"/>
              <a:cs typeface="+mn-lt"/>
            </a:endParaRPr>
          </a:p>
          <a:p>
            <a:endParaRPr lang="de-DE" sz="2200">
              <a:cs typeface="Calibri"/>
            </a:endParaRPr>
          </a:p>
          <a:p>
            <a:r>
              <a:rPr lang="de-DE" sz="2200" b="1">
                <a:ea typeface="+mn-lt"/>
                <a:cs typeface="+mn-lt"/>
              </a:rPr>
              <a:t>Constants </a:t>
            </a:r>
            <a:r>
              <a:rPr lang="de-DE" sz="2200" b="1" err="1">
                <a:ea typeface="+mn-lt"/>
                <a:cs typeface="+mn-lt"/>
              </a:rPr>
              <a:t>for</a:t>
            </a:r>
            <a:r>
              <a:rPr lang="de-DE" sz="2200" b="1">
                <a:ea typeface="+mn-lt"/>
                <a:cs typeface="+mn-lt"/>
              </a:rPr>
              <a:t> </a:t>
            </a:r>
            <a:r>
              <a:rPr lang="de-DE" sz="2200" b="1" err="1">
                <a:ea typeface="+mn-lt"/>
                <a:cs typeface="+mn-lt"/>
              </a:rPr>
              <a:t>Vertical</a:t>
            </a:r>
            <a:r>
              <a:rPr lang="de-DE" sz="2200">
                <a:ea typeface="+mn-lt"/>
                <a:cs typeface="+mn-lt"/>
              </a:rPr>
              <a:t> (</a:t>
            </a:r>
            <a:r>
              <a:rPr lang="de-DE" sz="2200" err="1">
                <a:ea typeface="+mn-lt"/>
                <a:cs typeface="+mn-lt"/>
              </a:rPr>
              <a:t>line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number</a:t>
            </a:r>
            <a:r>
              <a:rPr lang="de-DE" sz="2200">
                <a:ea typeface="+mn-lt"/>
                <a:cs typeface="+mn-lt"/>
              </a:rPr>
              <a:t>)</a:t>
            </a:r>
            <a:r>
              <a:rPr lang="de-DE" sz="2200" b="1">
                <a:ea typeface="+mn-lt"/>
                <a:cs typeface="+mn-lt"/>
              </a:rPr>
              <a:t>:</a:t>
            </a:r>
            <a:r>
              <a:rPr lang="de-DE" sz="2200">
                <a:ea typeface="+mn-lt"/>
                <a:cs typeface="+mn-lt"/>
              </a:rPr>
              <a:t> Display, </a:t>
            </a:r>
            <a:r>
              <a:rPr lang="de-DE" sz="2200" err="1">
                <a:ea typeface="+mn-lt"/>
                <a:cs typeface="+mn-lt"/>
              </a:rPr>
              <a:t>upper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porch</a:t>
            </a:r>
            <a:r>
              <a:rPr lang="de-DE" sz="2200">
                <a:ea typeface="+mn-lt"/>
                <a:cs typeface="+mn-lt"/>
              </a:rPr>
              <a:t>, </a:t>
            </a:r>
            <a:r>
              <a:rPr lang="de-DE" sz="2200" err="1">
                <a:ea typeface="+mn-lt"/>
                <a:cs typeface="+mn-lt"/>
              </a:rPr>
              <a:t>lower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porch</a:t>
            </a:r>
            <a:r>
              <a:rPr lang="de-DE" sz="2200">
                <a:ea typeface="+mn-lt"/>
                <a:cs typeface="+mn-lt"/>
              </a:rPr>
              <a:t>,  </a:t>
            </a:r>
            <a:r>
              <a:rPr lang="de-DE" sz="2200" err="1">
                <a:ea typeface="+mn-lt"/>
                <a:cs typeface="+mn-lt"/>
              </a:rPr>
              <a:t>sync</a:t>
            </a:r>
            <a:r>
              <a:rPr lang="de-DE" sz="2200">
                <a:ea typeface="+mn-lt"/>
                <a:cs typeface="+mn-lt"/>
              </a:rPr>
              <a:t> pulse/</a:t>
            </a:r>
            <a:r>
              <a:rPr lang="de-DE" sz="2200" err="1">
                <a:ea typeface="+mn-lt"/>
                <a:cs typeface="+mn-lt"/>
              </a:rPr>
              <a:t>retrace</a:t>
            </a:r>
            <a:endParaRPr lang="de-DE" sz="2200">
              <a:ea typeface="+mn-lt"/>
              <a:cs typeface="+mn-lt"/>
            </a:endParaRPr>
          </a:p>
          <a:p>
            <a:endParaRPr lang="de-DE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BC6B8-BFA1-19EC-6544-1F60F8BD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2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4DD3FA-964A-39B5-EB65-F18DF01A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err="1">
                <a:ea typeface="+mj-lt"/>
                <a:cs typeface="+mj-lt"/>
              </a:rPr>
              <a:t>Processes</a:t>
            </a:r>
            <a:r>
              <a:rPr lang="de-DE" sz="5400" dirty="0">
                <a:ea typeface="+mj-lt"/>
                <a:cs typeface="+mj-lt"/>
              </a:rPr>
              <a:t> I</a:t>
            </a:r>
            <a:endParaRPr lang="de-DE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A2AA6-8AC2-EC02-9779-3192015A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200">
              <a:ea typeface="+mn-lt"/>
              <a:cs typeface="+mn-lt"/>
            </a:endParaRPr>
          </a:p>
          <a:p>
            <a:r>
              <a:rPr lang="de-DE" sz="2200">
                <a:ea typeface="+mn-lt"/>
                <a:cs typeface="+mn-lt"/>
              </a:rPr>
              <a:t>Every </a:t>
            </a:r>
            <a:r>
              <a:rPr lang="de-DE" sz="2200" b="1" err="1">
                <a:ea typeface="+mn-lt"/>
                <a:cs typeface="+mn-lt"/>
              </a:rPr>
              <a:t>process</a:t>
            </a:r>
            <a:r>
              <a:rPr lang="de-DE" sz="2200" b="1">
                <a:ea typeface="+mn-lt"/>
                <a:cs typeface="+mn-lt"/>
              </a:rPr>
              <a:t> </a:t>
            </a:r>
            <a:r>
              <a:rPr lang="de-DE" sz="2200" b="1" err="1">
                <a:ea typeface="+mn-lt"/>
                <a:cs typeface="+mn-lt"/>
              </a:rPr>
              <a:t>depends</a:t>
            </a:r>
            <a:r>
              <a:rPr lang="de-DE" sz="2200" b="1">
                <a:ea typeface="+mn-lt"/>
                <a:cs typeface="+mn-lt"/>
              </a:rPr>
              <a:t> on </a:t>
            </a:r>
            <a:r>
              <a:rPr lang="de-DE" sz="2200" b="1" err="1">
                <a:ea typeface="+mn-lt"/>
                <a:cs typeface="+mn-lt"/>
              </a:rPr>
              <a:t>the</a:t>
            </a:r>
            <a:r>
              <a:rPr lang="de-DE" sz="2200" b="1">
                <a:ea typeface="+mn-lt"/>
                <a:cs typeface="+mn-lt"/>
              </a:rPr>
              <a:t> </a:t>
            </a:r>
            <a:r>
              <a:rPr lang="de-DE" sz="2200" b="1" err="1">
                <a:ea typeface="+mn-lt"/>
                <a:cs typeface="+mn-lt"/>
              </a:rPr>
              <a:t>rising</a:t>
            </a:r>
            <a:r>
              <a:rPr lang="de-DE" sz="2200" b="1">
                <a:ea typeface="+mn-lt"/>
                <a:cs typeface="+mn-lt"/>
              </a:rPr>
              <a:t> </a:t>
            </a:r>
            <a:r>
              <a:rPr lang="de-DE" sz="2200" b="1" err="1">
                <a:ea typeface="+mn-lt"/>
                <a:cs typeface="+mn-lt"/>
              </a:rPr>
              <a:t>edge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clock</a:t>
            </a:r>
            <a:endParaRPr lang="de-DE" sz="2200">
              <a:ea typeface="+mn-lt"/>
              <a:cs typeface="+mn-lt"/>
            </a:endParaRPr>
          </a:p>
          <a:p>
            <a:endParaRPr lang="de-DE" sz="2200">
              <a:ea typeface="+mn-lt"/>
              <a:cs typeface="+mn-lt"/>
            </a:endParaRPr>
          </a:p>
          <a:p>
            <a:r>
              <a:rPr lang="de-DE" sz="2200" b="1">
                <a:ea typeface="+mn-lt"/>
                <a:cs typeface="+mn-lt"/>
              </a:rPr>
              <a:t>Clock </a:t>
            </a:r>
            <a:r>
              <a:rPr lang="de-DE" sz="2200" b="1" err="1">
                <a:ea typeface="+mn-lt"/>
                <a:cs typeface="+mn-lt"/>
              </a:rPr>
              <a:t>Divider</a:t>
            </a:r>
            <a:r>
              <a:rPr lang="de-DE" sz="2200" b="1">
                <a:ea typeface="+mn-lt"/>
                <a:cs typeface="+mn-lt"/>
              </a:rPr>
              <a:t>: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creates</a:t>
            </a:r>
            <a:r>
              <a:rPr lang="de-DE" sz="2200">
                <a:ea typeface="+mn-lt"/>
                <a:cs typeface="+mn-lt"/>
              </a:rPr>
              <a:t> a </a:t>
            </a:r>
            <a:r>
              <a:rPr lang="de-DE" sz="2200" err="1">
                <a:ea typeface="+mn-lt"/>
                <a:cs typeface="+mn-lt"/>
              </a:rPr>
              <a:t>clock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of</a:t>
            </a:r>
            <a:r>
              <a:rPr lang="de-DE" sz="2200">
                <a:ea typeface="+mn-lt"/>
                <a:cs typeface="+mn-lt"/>
              </a:rPr>
              <a:t> 25 </a:t>
            </a:r>
            <a:r>
              <a:rPr lang="de-DE" sz="2200" err="1">
                <a:ea typeface="+mn-lt"/>
                <a:cs typeface="+mn-lt"/>
              </a:rPr>
              <a:t>mHz</a:t>
            </a:r>
            <a:r>
              <a:rPr lang="de-DE" sz="2200">
                <a:ea typeface="+mn-lt"/>
                <a:cs typeface="+mn-lt"/>
              </a:rPr>
              <a:t> (</a:t>
            </a:r>
            <a:r>
              <a:rPr lang="de-DE" sz="2200" err="1">
                <a:ea typeface="+mn-lt"/>
                <a:cs typeface="+mn-lt"/>
              </a:rPr>
              <a:t>default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is</a:t>
            </a:r>
            <a:r>
              <a:rPr lang="de-DE" sz="2200">
                <a:ea typeface="+mn-lt"/>
                <a:cs typeface="+mn-lt"/>
              </a:rPr>
              <a:t> 50mHz)</a:t>
            </a:r>
            <a:endParaRPr lang="de-DE" sz="2200">
              <a:cs typeface="Calibri"/>
            </a:endParaRPr>
          </a:p>
          <a:p>
            <a:endParaRPr lang="de-DE" sz="2200">
              <a:cs typeface="Calibri"/>
            </a:endParaRPr>
          </a:p>
          <a:p>
            <a:r>
              <a:rPr lang="de-DE" sz="2200" b="1">
                <a:ea typeface="+mn-lt"/>
                <a:cs typeface="+mn-lt"/>
              </a:rPr>
              <a:t>Horizontal Position Counter:</a:t>
            </a:r>
            <a:r>
              <a:rPr lang="de-DE" sz="2200">
                <a:ea typeface="+mn-lt"/>
                <a:cs typeface="+mn-lt"/>
              </a:rPr>
              <a:t> horizontal </a:t>
            </a:r>
            <a:r>
              <a:rPr lang="de-DE" sz="2200" err="1">
                <a:ea typeface="+mn-lt"/>
                <a:cs typeface="+mn-lt"/>
              </a:rPr>
              <a:t>position</a:t>
            </a:r>
            <a:r>
              <a:rPr lang="de-DE" sz="2200">
                <a:ea typeface="+mn-lt"/>
                <a:cs typeface="+mn-lt"/>
              </a:rPr>
              <a:t> =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total horizontal </a:t>
            </a:r>
            <a:r>
              <a:rPr lang="de-DE" sz="2200" err="1">
                <a:ea typeface="+mn-lt"/>
                <a:cs typeface="+mn-lt"/>
              </a:rPr>
              <a:t>pixels</a:t>
            </a:r>
            <a:r>
              <a:rPr lang="de-DE" sz="2200">
                <a:ea typeface="+mn-lt"/>
                <a:cs typeface="+mn-lt"/>
              </a:rPr>
              <a:t>? </a:t>
            </a:r>
            <a:r>
              <a:rPr lang="de-DE" sz="2200" err="1">
                <a:ea typeface="+mn-lt"/>
                <a:cs typeface="+mn-lt"/>
              </a:rPr>
              <a:t>If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true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start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from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left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side</a:t>
            </a:r>
            <a:r>
              <a:rPr lang="de-DE" sz="2200">
                <a:ea typeface="+mn-lt"/>
                <a:cs typeface="+mn-lt"/>
              </a:rPr>
              <a:t>, </a:t>
            </a:r>
            <a:r>
              <a:rPr lang="de-DE" sz="2200" err="1">
                <a:ea typeface="+mn-lt"/>
                <a:cs typeface="+mn-lt"/>
              </a:rPr>
              <a:t>if</a:t>
            </a:r>
            <a:r>
              <a:rPr lang="de-DE" sz="2200">
                <a:ea typeface="+mn-lt"/>
                <a:cs typeface="+mn-lt"/>
              </a:rPr>
              <a:t> not </a:t>
            </a:r>
            <a:r>
              <a:rPr lang="de-DE" sz="2200" err="1">
                <a:ea typeface="+mn-lt"/>
                <a:cs typeface="+mn-lt"/>
              </a:rPr>
              <a:t>then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counter</a:t>
            </a:r>
            <a:r>
              <a:rPr lang="de-DE" sz="2200">
                <a:ea typeface="+mn-lt"/>
                <a:cs typeface="+mn-lt"/>
              </a:rPr>
              <a:t>++ and </a:t>
            </a:r>
            <a:r>
              <a:rPr lang="de-DE" sz="2200" err="1">
                <a:ea typeface="+mn-lt"/>
                <a:cs typeface="+mn-lt"/>
              </a:rPr>
              <a:t>head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to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next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pixel</a:t>
            </a:r>
            <a:endParaRPr lang="de-DE" sz="2200">
              <a:ea typeface="+mn-lt"/>
              <a:cs typeface="+mn-lt"/>
            </a:endParaRPr>
          </a:p>
          <a:p>
            <a:endParaRPr lang="de-DE" sz="2200">
              <a:cs typeface="Calibri"/>
            </a:endParaRPr>
          </a:p>
          <a:p>
            <a:r>
              <a:rPr lang="de-DE" sz="2200" b="1" err="1">
                <a:ea typeface="+mn-lt"/>
                <a:cs typeface="+mn-lt"/>
              </a:rPr>
              <a:t>Vertical</a:t>
            </a:r>
            <a:r>
              <a:rPr lang="de-DE" sz="2200" b="1">
                <a:ea typeface="+mn-lt"/>
                <a:cs typeface="+mn-lt"/>
              </a:rPr>
              <a:t> Position Counter: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true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when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start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from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 top</a:t>
            </a:r>
            <a:endParaRPr lang="de-DE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30EF-3A75-C0D3-FD47-29E1D927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5C75F8-2AB7-2237-57EE-29B3FA4E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err="1">
                <a:cs typeface="Calibri Light"/>
              </a:rPr>
              <a:t>Processes</a:t>
            </a:r>
            <a:r>
              <a:rPr lang="de-DE" sz="5400" dirty="0">
                <a:cs typeface="Calibri Light"/>
              </a:rPr>
              <a:t> II</a:t>
            </a:r>
            <a:endParaRPr lang="de-DE" sz="5400" dirty="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FD985-8D33-A545-167D-F89F0FDC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200">
              <a:ea typeface="+mn-lt"/>
              <a:cs typeface="+mn-lt"/>
            </a:endParaRPr>
          </a:p>
          <a:p>
            <a:r>
              <a:rPr lang="de-DE" sz="2200" b="1">
                <a:ea typeface="+mn-lt"/>
                <a:cs typeface="+mn-lt"/>
              </a:rPr>
              <a:t>Horizontal </a:t>
            </a:r>
            <a:r>
              <a:rPr lang="de-DE" sz="2200" b="1" err="1">
                <a:ea typeface="+mn-lt"/>
                <a:cs typeface="+mn-lt"/>
              </a:rPr>
              <a:t>Synchronization</a:t>
            </a:r>
            <a:r>
              <a:rPr lang="de-DE" sz="2200" b="1">
                <a:ea typeface="+mn-lt"/>
                <a:cs typeface="+mn-lt"/>
              </a:rPr>
              <a:t>: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checks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actual</a:t>
            </a:r>
            <a:r>
              <a:rPr lang="de-DE" sz="2200">
                <a:ea typeface="+mn-lt"/>
                <a:cs typeface="+mn-lt"/>
              </a:rPr>
              <a:t> horizontal </a:t>
            </a:r>
            <a:r>
              <a:rPr lang="de-DE" sz="2200" err="1">
                <a:ea typeface="+mn-lt"/>
                <a:cs typeface="+mn-lt"/>
              </a:rPr>
              <a:t>position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inside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horizontal front </a:t>
            </a:r>
            <a:r>
              <a:rPr lang="de-DE" sz="2200" err="1">
                <a:ea typeface="+mn-lt"/>
                <a:cs typeface="+mn-lt"/>
              </a:rPr>
              <a:t>porch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or</a:t>
            </a:r>
            <a:r>
              <a:rPr lang="de-DE" sz="2200">
                <a:ea typeface="+mn-lt"/>
                <a:cs typeface="+mn-lt"/>
              </a:rPr>
              <a:t> back </a:t>
            </a:r>
            <a:r>
              <a:rPr lang="de-DE" sz="2200" err="1">
                <a:ea typeface="+mn-lt"/>
                <a:cs typeface="+mn-lt"/>
              </a:rPr>
              <a:t>porch</a:t>
            </a:r>
            <a:r>
              <a:rPr lang="de-DE" sz="2200">
                <a:ea typeface="+mn-lt"/>
                <a:cs typeface="+mn-lt"/>
              </a:rPr>
              <a:t>. </a:t>
            </a:r>
            <a:r>
              <a:rPr lang="de-DE" sz="2200" err="1">
                <a:ea typeface="+mn-lt"/>
                <a:cs typeface="+mn-lt"/>
              </a:rPr>
              <a:t>If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true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then</a:t>
            </a:r>
            <a:r>
              <a:rPr lang="de-DE" sz="2200">
                <a:ea typeface="+mn-lt"/>
                <a:cs typeface="+mn-lt"/>
              </a:rPr>
              <a:t> HSYNC </a:t>
            </a:r>
            <a:r>
              <a:rPr lang="de-DE" sz="2200" err="1">
                <a:ea typeface="+mn-lt"/>
                <a:cs typeface="+mn-lt"/>
              </a:rPr>
              <a:t>set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to</a:t>
            </a:r>
            <a:r>
              <a:rPr lang="de-DE" sz="2200">
                <a:ea typeface="+mn-lt"/>
                <a:cs typeface="+mn-lt"/>
              </a:rPr>
              <a:t> 1</a:t>
            </a:r>
            <a:endParaRPr lang="de-DE"/>
          </a:p>
          <a:p>
            <a:endParaRPr lang="de-DE" sz="2200">
              <a:cs typeface="Calibri"/>
            </a:endParaRPr>
          </a:p>
          <a:p>
            <a:r>
              <a:rPr lang="de-DE" sz="2200" b="1" err="1">
                <a:ea typeface="+mn-lt"/>
                <a:cs typeface="+mn-lt"/>
              </a:rPr>
              <a:t>Vertical</a:t>
            </a:r>
            <a:r>
              <a:rPr lang="de-DE" sz="2200" b="1">
                <a:ea typeface="+mn-lt"/>
                <a:cs typeface="+mn-lt"/>
              </a:rPr>
              <a:t> </a:t>
            </a:r>
            <a:r>
              <a:rPr lang="de-DE" sz="2200" b="1" err="1">
                <a:ea typeface="+mn-lt"/>
                <a:cs typeface="+mn-lt"/>
              </a:rPr>
              <a:t>Synchronization</a:t>
            </a:r>
            <a:r>
              <a:rPr lang="de-DE" sz="2200" b="1">
                <a:ea typeface="+mn-lt"/>
                <a:cs typeface="+mn-lt"/>
              </a:rPr>
              <a:t>: </a:t>
            </a:r>
            <a:r>
              <a:rPr lang="de-DE" sz="2200" err="1">
                <a:ea typeface="+mn-lt"/>
                <a:cs typeface="+mn-lt"/>
              </a:rPr>
              <a:t>checks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for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upper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lower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porch</a:t>
            </a:r>
            <a:endParaRPr lang="de-DE" sz="2200">
              <a:ea typeface="+mn-lt"/>
              <a:cs typeface="+mn-lt"/>
            </a:endParaRPr>
          </a:p>
          <a:p>
            <a:endParaRPr lang="de-DE" sz="2200">
              <a:cs typeface="Calibri"/>
            </a:endParaRPr>
          </a:p>
          <a:p>
            <a:r>
              <a:rPr lang="de-DE" sz="2200" b="1">
                <a:ea typeface="+mn-lt"/>
                <a:cs typeface="+mn-lt"/>
              </a:rPr>
              <a:t>Video On Check: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ensures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that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video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only</a:t>
            </a:r>
            <a:r>
              <a:rPr lang="de-DE" sz="2200">
                <a:ea typeface="+mn-lt"/>
                <a:cs typeface="+mn-lt"/>
              </a:rPr>
              <a:t> on </a:t>
            </a:r>
            <a:r>
              <a:rPr lang="de-DE" sz="2200" err="1">
                <a:ea typeface="+mn-lt"/>
                <a:cs typeface="+mn-lt"/>
              </a:rPr>
              <a:t>when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actual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position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is</a:t>
            </a:r>
            <a:r>
              <a:rPr lang="de-DE" sz="2200">
                <a:ea typeface="+mn-lt"/>
                <a:cs typeface="+mn-lt"/>
              </a:rPr>
              <a:t> not </a:t>
            </a:r>
            <a:r>
              <a:rPr lang="de-DE" sz="2200" err="1">
                <a:ea typeface="+mn-lt"/>
                <a:cs typeface="+mn-lt"/>
              </a:rPr>
              <a:t>inside</a:t>
            </a:r>
            <a:r>
              <a:rPr lang="de-DE" sz="2200">
                <a:ea typeface="+mn-lt"/>
                <a:cs typeface="+mn-lt"/>
              </a:rPr>
              <a:t> a </a:t>
            </a:r>
            <a:r>
              <a:rPr lang="de-DE" sz="2200" err="1">
                <a:ea typeface="+mn-lt"/>
                <a:cs typeface="+mn-lt"/>
              </a:rPr>
              <a:t>porch</a:t>
            </a:r>
            <a:endParaRPr lang="de-DE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38E58-33D3-D780-1E26-33AC0FBD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A4145-5AA8-C933-CD3A-F72A160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err="1">
                <a:cs typeface="Calibri Light"/>
              </a:rPr>
              <a:t>Processes</a:t>
            </a:r>
            <a:r>
              <a:rPr lang="de-DE" sz="5400" dirty="0">
                <a:cs typeface="Calibri Light"/>
              </a:rPr>
              <a:t> III</a:t>
            </a:r>
            <a:endParaRPr lang="de-DE" sz="5400" dirty="0" err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463FD-6E73-CDB7-F4B7-80142A34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200">
              <a:ea typeface="+mn-lt"/>
              <a:cs typeface="+mn-lt"/>
            </a:endParaRPr>
          </a:p>
          <a:p>
            <a:r>
              <a:rPr lang="de-DE" sz="2200" b="1">
                <a:ea typeface="+mn-lt"/>
                <a:cs typeface="+mn-lt"/>
              </a:rPr>
              <a:t>Draw Box: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set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output</a:t>
            </a:r>
            <a:r>
              <a:rPr lang="de-DE" sz="2200">
                <a:ea typeface="+mn-lt"/>
                <a:cs typeface="+mn-lt"/>
              </a:rPr>
              <a:t> RGB </a:t>
            </a:r>
            <a:r>
              <a:rPr lang="de-DE" sz="2200" err="1">
                <a:ea typeface="+mn-lt"/>
                <a:cs typeface="+mn-lt"/>
              </a:rPr>
              <a:t>to</a:t>
            </a:r>
            <a:r>
              <a:rPr lang="de-DE" sz="2200">
                <a:ea typeface="+mn-lt"/>
                <a:cs typeface="+mn-lt"/>
              </a:rPr>
              <a:t> 111 </a:t>
            </a:r>
            <a:r>
              <a:rPr lang="de-DE" sz="2200" err="1">
                <a:ea typeface="+mn-lt"/>
                <a:cs typeface="+mn-lt"/>
              </a:rPr>
              <a:t>if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we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are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between</a:t>
            </a:r>
            <a:r>
              <a:rPr lang="de-DE" sz="2200">
                <a:ea typeface="+mn-lt"/>
                <a:cs typeface="+mn-lt"/>
              </a:rPr>
              <a:t> 10 and 60 </a:t>
            </a:r>
            <a:r>
              <a:rPr lang="de-DE" sz="2200" err="1">
                <a:ea typeface="+mn-lt"/>
                <a:cs typeface="+mn-lt"/>
              </a:rPr>
              <a:t>for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horizontal </a:t>
            </a:r>
            <a:r>
              <a:rPr lang="de-DE" sz="2200" err="1">
                <a:ea typeface="+mn-lt"/>
                <a:cs typeface="+mn-lt"/>
              </a:rPr>
              <a:t>position</a:t>
            </a:r>
            <a:r>
              <a:rPr lang="de-DE" sz="2200">
                <a:ea typeface="+mn-lt"/>
                <a:cs typeface="+mn-lt"/>
              </a:rPr>
              <a:t> and </a:t>
            </a:r>
            <a:r>
              <a:rPr lang="de-DE" sz="2200" err="1">
                <a:ea typeface="+mn-lt"/>
                <a:cs typeface="+mn-lt"/>
              </a:rPr>
              <a:t>vertical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position</a:t>
            </a:r>
            <a:r>
              <a:rPr lang="de-DE" sz="2200">
                <a:ea typeface="+mn-lt"/>
                <a:cs typeface="+mn-lt"/>
              </a:rPr>
              <a:t>, outside </a:t>
            </a:r>
            <a:r>
              <a:rPr lang="de-DE" sz="2200" err="1">
                <a:ea typeface="+mn-lt"/>
                <a:cs typeface="+mn-lt"/>
              </a:rPr>
              <a:t>those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boundaries</a:t>
            </a:r>
            <a:r>
              <a:rPr lang="de-DE" sz="2200">
                <a:ea typeface="+mn-lt"/>
                <a:cs typeface="+mn-lt"/>
              </a:rPr>
              <a:t> RGB </a:t>
            </a:r>
            <a:r>
              <a:rPr lang="de-DE" sz="2200" err="1">
                <a:ea typeface="+mn-lt"/>
                <a:cs typeface="+mn-lt"/>
              </a:rPr>
              <a:t>is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set</a:t>
            </a:r>
            <a:r>
              <a:rPr lang="de-DE" sz="2200">
                <a:ea typeface="+mn-lt"/>
                <a:cs typeface="+mn-lt"/>
              </a:rPr>
              <a:t> </a:t>
            </a:r>
            <a:r>
              <a:rPr lang="de-DE" sz="2200" err="1">
                <a:ea typeface="+mn-lt"/>
                <a:cs typeface="+mn-lt"/>
              </a:rPr>
              <a:t>to</a:t>
            </a:r>
            <a:r>
              <a:rPr lang="de-DE" sz="2200">
                <a:ea typeface="+mn-lt"/>
                <a:cs typeface="+mn-lt"/>
              </a:rPr>
              <a:t> 000</a:t>
            </a:r>
            <a:endParaRPr lang="de-DE" sz="2200"/>
          </a:p>
          <a:p>
            <a:pPr marL="0" indent="0">
              <a:buNone/>
            </a:pPr>
            <a:r>
              <a:rPr lang="de-DE" sz="2200">
                <a:cs typeface="Calibri"/>
              </a:rPr>
              <a:t>   -&gt; </a:t>
            </a:r>
            <a:r>
              <a:rPr lang="de-DE" sz="2200" err="1">
                <a:ea typeface="+mn-lt"/>
                <a:cs typeface="+mn-lt"/>
              </a:rPr>
              <a:t>white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square</a:t>
            </a:r>
            <a:r>
              <a:rPr lang="de-DE" sz="2200">
                <a:ea typeface="+mn-lt"/>
                <a:cs typeface="+mn-lt"/>
              </a:rPr>
              <a:t> </a:t>
            </a:r>
            <a:r>
              <a:rPr lang="de-DE" sz="2200" err="1">
                <a:ea typeface="+mn-lt"/>
                <a:cs typeface="+mn-lt"/>
              </a:rPr>
              <a:t>appears</a:t>
            </a:r>
            <a:r>
              <a:rPr lang="de-DE" sz="2200">
                <a:ea typeface="+mn-lt"/>
                <a:cs typeface="+mn-lt"/>
              </a:rPr>
              <a:t> on </a:t>
            </a:r>
            <a:r>
              <a:rPr lang="de-DE" sz="2200" err="1">
                <a:ea typeface="+mn-lt"/>
                <a:cs typeface="+mn-lt"/>
              </a:rPr>
              <a:t>the</a:t>
            </a:r>
            <a:r>
              <a:rPr lang="de-DE" sz="2200">
                <a:ea typeface="+mn-lt"/>
                <a:cs typeface="+mn-lt"/>
              </a:rPr>
              <a:t> VGA monitor</a:t>
            </a:r>
            <a:endParaRPr lang="de-DE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C7B0-D3E2-E04F-7B0C-F0FC29DD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VGA Driver</vt:lpstr>
      <vt:lpstr>VGA Signals</vt:lpstr>
      <vt:lpstr>Concept Design</vt:lpstr>
      <vt:lpstr>Block Diagram</vt:lpstr>
      <vt:lpstr>Entity </vt:lpstr>
      <vt:lpstr>Architecture</vt:lpstr>
      <vt:lpstr>Processes I</vt:lpstr>
      <vt:lpstr>Processes II</vt:lpstr>
      <vt:lpstr>Processes III</vt:lpstr>
      <vt:lpstr>Testbench</vt:lpstr>
      <vt:lpstr>RTL Schematic I</vt:lpstr>
      <vt:lpstr>RTL Schematic II</vt:lpstr>
      <vt:lpstr>Routed Design</vt:lpstr>
      <vt:lpstr>PCB schematic</vt:lpstr>
      <vt:lpstr>PCB layout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2022-07-06T17:58:12Z</dcterms:created>
  <dcterms:modified xsi:type="dcterms:W3CDTF">2022-07-06T18:55:27Z</dcterms:modified>
</cp:coreProperties>
</file>