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handoutMasterIdLst>
    <p:handoutMasterId r:id="rId18"/>
  </p:handout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1" r:id="rId16"/>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17.06.2022</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17.06.2022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
        <p:nvSpPr>
          <p:cNvPr id="8" name="Datumsplatzhalt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1E9C95E-BEF0-4D2E-9127-B9099B238D2A}" type="datetime1">
              <a:rPr lang="de-DE" smtClean="0"/>
              <a:t>17.06.2022</a:t>
            </a:fld>
            <a:endParaRPr lang="en-US" dirty="0"/>
          </a:p>
        </p:txBody>
      </p:sp>
      <p:sp>
        <p:nvSpPr>
          <p:cNvPr id="9" name="Fußzeilenplatzhalt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E771757-BB18-44C5-813E-435E78C98126}" type="datetime1">
              <a:rPr lang="de-DE" smtClean="0"/>
              <a:t>17.06.2022</a:t>
            </a:fld>
            <a:endParaRPr lang="en-US" dirty="0"/>
          </a:p>
        </p:txBody>
      </p:sp>
      <p:sp>
        <p:nvSpPr>
          <p:cNvPr id="5" name="Fußzeilenplatzhalter 4"/>
          <p:cNvSpPr>
            <a:spLocks noGrp="1"/>
          </p:cNvSpPr>
          <p:nvPr>
            <p:ph type="ftr" sz="quarter" idx="11"/>
          </p:nvPr>
        </p:nvSpPr>
        <p:spPr/>
        <p:txBody>
          <a:bodyPr rtlCol="0"/>
          <a:lstStyle/>
          <a:p>
            <a:pPr rtl="0"/>
            <a:endParaRPr lang="en-US" dirty="0"/>
          </a:p>
        </p:txBody>
      </p:sp>
      <p:sp>
        <p:nvSpPr>
          <p:cNvPr id="6" name="Foliennummernplatzhalt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umsplatzhalt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83FACD6-565C-4118-ACD0-32ACCA9AF940}" type="datetime1">
              <a:rPr lang="de-DE" smtClean="0"/>
              <a:t>17.06.2022</a:t>
            </a:fld>
            <a:endParaRPr lang="en-US" dirty="0"/>
          </a:p>
        </p:txBody>
      </p:sp>
      <p:sp>
        <p:nvSpPr>
          <p:cNvPr id="12" name="Fußzeilenplatzhalt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Foliennummernplatzhalt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Datumsplatzhalt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3627DD0-092D-4AD9-AAE0-0513E170352E}" type="datetime1">
              <a:rPr lang="de-DE" smtClean="0"/>
              <a:t>17.06.2022</a:t>
            </a:fld>
            <a:endParaRPr lang="en-US" dirty="0"/>
          </a:p>
        </p:txBody>
      </p:sp>
      <p:sp>
        <p:nvSpPr>
          <p:cNvPr id="9" name="Fußzeilenplatzhalt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7" name="Datumsplatzhalt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36CBEDB-B1DE-4F8C-AD4A-10AD3F77E1A9}" type="datetime1">
              <a:rPr lang="de-DE" smtClean="0"/>
              <a:t>17.06.2022</a:t>
            </a:fld>
            <a:endParaRPr lang="en-US" dirty="0"/>
          </a:p>
        </p:txBody>
      </p:sp>
      <p:sp>
        <p:nvSpPr>
          <p:cNvPr id="9" name="Fußzeilenplatzhalt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F95AE019-BB99-4C3A-AA2C-A36C39CE4DCB}" type="datetime1">
              <a:rPr lang="de-DE" smtClean="0"/>
              <a:t>17.06.2022</a:t>
            </a:fld>
            <a:endParaRPr lang="en-US" dirty="0"/>
          </a:p>
        </p:txBody>
      </p:sp>
      <p:sp>
        <p:nvSpPr>
          <p:cNvPr id="6" name="Fußzeilenplatzhalter 5"/>
          <p:cNvSpPr>
            <a:spLocks noGrp="1"/>
          </p:cNvSpPr>
          <p:nvPr>
            <p:ph type="ftr" sz="quarter" idx="11"/>
          </p:nvPr>
        </p:nvSpPr>
        <p:spPr/>
        <p:txBody>
          <a:bodyPr rtlCol="0"/>
          <a:lstStyle/>
          <a:p>
            <a:pPr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p:cNvSpPr>
            <a:spLocks noGrp="1"/>
          </p:cNvSpPr>
          <p:nvPr>
            <p:ph type="dt" sz="half" idx="10"/>
          </p:nvPr>
        </p:nvSpPr>
        <p:spPr/>
        <p:txBody>
          <a:bodyPr rtlCol="0"/>
          <a:lstStyle/>
          <a:p>
            <a:pPr rtl="0"/>
            <a:fld id="{117FAFC6-AD0C-4B5B-B8B0-E729C6D4C810}" type="datetime1">
              <a:rPr lang="de-DE" smtClean="0"/>
              <a:t>17.06.2022</a:t>
            </a:fld>
            <a:endParaRPr lang="en-US" dirty="0"/>
          </a:p>
        </p:txBody>
      </p:sp>
      <p:sp>
        <p:nvSpPr>
          <p:cNvPr id="8" name="Fußzeilenplatzhalter 7"/>
          <p:cNvSpPr>
            <a:spLocks noGrp="1"/>
          </p:cNvSpPr>
          <p:nvPr>
            <p:ph type="ftr" sz="quarter" idx="11"/>
          </p:nvPr>
        </p:nvSpPr>
        <p:spPr/>
        <p:txBody>
          <a:bodyPr rtlCol="0"/>
          <a:lstStyle/>
          <a:p>
            <a:pPr rtl="0"/>
            <a:endParaRPr lang="en-US" dirty="0"/>
          </a:p>
        </p:txBody>
      </p:sp>
      <p:sp>
        <p:nvSpPr>
          <p:cNvPr id="9" name="Foliennummernplatzhalt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607DEF3C-A2B0-4F78-836D-1A1B1DEE5467}" type="datetime1">
              <a:rPr lang="de-DE" smtClean="0"/>
              <a:t>17.06.2022</a:t>
            </a:fld>
            <a:endParaRPr lang="en-US" dirty="0"/>
          </a:p>
        </p:txBody>
      </p:sp>
      <p:sp>
        <p:nvSpPr>
          <p:cNvPr id="4" name="Fußzeilenplatzhalter 3"/>
          <p:cNvSpPr>
            <a:spLocks noGrp="1"/>
          </p:cNvSpPr>
          <p:nvPr>
            <p:ph type="ftr" sz="quarter" idx="11"/>
          </p:nvPr>
        </p:nvSpPr>
        <p:spPr/>
        <p:txBody>
          <a:bodyPr rtlCol="0"/>
          <a:lstStyle/>
          <a:p>
            <a:pPr rtl="0"/>
            <a:endParaRPr lang="en-US" dirty="0"/>
          </a:p>
        </p:txBody>
      </p:sp>
      <p:sp>
        <p:nvSpPr>
          <p:cNvPr id="5" name="Foliennummernplatzhalt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D971D44B-9C44-467E-B481-41466CDBD2A7}" type="datetime1">
              <a:rPr lang="de-DE" smtClean="0"/>
              <a:t>17.06.2022</a:t>
            </a:fld>
            <a:endParaRPr lang="en-US" dirty="0"/>
          </a:p>
        </p:txBody>
      </p:sp>
      <p:sp>
        <p:nvSpPr>
          <p:cNvPr id="3" name="Fußzeilenplatzhalter 2"/>
          <p:cNvSpPr>
            <a:spLocks noGrp="1"/>
          </p:cNvSpPr>
          <p:nvPr>
            <p:ph type="ftr" sz="quarter" idx="11"/>
          </p:nvPr>
        </p:nvSpPr>
        <p:spPr/>
        <p:txBody>
          <a:bodyPr rtlCol="0"/>
          <a:lstStyle/>
          <a:p>
            <a:pPr rtl="0"/>
            <a:endParaRPr lang="en-US" dirty="0"/>
          </a:p>
        </p:txBody>
      </p:sp>
      <p:sp>
        <p:nvSpPr>
          <p:cNvPr id="4" name="Foliennummernplatzhalt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354EEBD-0E7F-42E6-BE86-4864547D749E}" type="datetime1">
              <a:rPr lang="de-DE" smtClean="0"/>
              <a:t>17.06.2022</a:t>
            </a:fld>
            <a:endParaRPr lang="en-US" dirty="0"/>
          </a:p>
        </p:txBody>
      </p:sp>
      <p:sp>
        <p:nvSpPr>
          <p:cNvPr id="10" name="Fußzeilenplatzhalt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Foliennummernplatzhalt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8C7274EF-79A2-4EAD-98EF-7E5BB5EA068D}" type="datetime1">
              <a:rPr lang="de-DE" smtClean="0"/>
              <a:t>17.06.2022</a:t>
            </a:fld>
            <a:endParaRPr lang="en-US" dirty="0"/>
          </a:p>
        </p:txBody>
      </p:sp>
      <p:sp>
        <p:nvSpPr>
          <p:cNvPr id="6" name="Fußzeilenplatzhalter 5"/>
          <p:cNvSpPr>
            <a:spLocks noGrp="1"/>
          </p:cNvSpPr>
          <p:nvPr>
            <p:ph type="ftr" sz="quarter" idx="11"/>
          </p:nvPr>
        </p:nvSpPr>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DD379EC-906B-4CE5-98C2-3A156331FD9E}" type="datetime1">
              <a:rPr lang="de-DE" smtClean="0"/>
              <a:t>17.06.2022</a:t>
            </a:fld>
            <a:endParaRPr lang="en-US" dirty="0"/>
          </a:p>
        </p:txBody>
      </p:sp>
      <p:sp>
        <p:nvSpPr>
          <p:cNvPr id="5" name="Fußzeilenplatzhalt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Foliennummernplatzhalt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767729"/>
          </a:xfrm>
        </p:spPr>
        <p:txBody>
          <a:bodyPr rtlCol="0">
            <a:normAutofit/>
          </a:bodyPr>
          <a:lstStyle/>
          <a:p>
            <a:pPr rtl="0"/>
            <a:r>
              <a:rPr lang="de-DE" dirty="0"/>
              <a:t>Patient Monitoring System - PMS</a:t>
            </a:r>
            <a:endParaRPr lang="de" dirty="0"/>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581194" y="1950721"/>
            <a:ext cx="10993546" cy="1012958"/>
          </a:xfrm>
        </p:spPr>
        <p:txBody>
          <a:bodyPr rtlCol="0">
            <a:normAutofit/>
          </a:bodyPr>
          <a:lstStyle/>
          <a:p>
            <a:pPr rtl="0"/>
            <a:r>
              <a:rPr lang="de-DE" dirty="0"/>
              <a:t>Nikolaos Karapoulatidis</a:t>
            </a:r>
          </a:p>
          <a:p>
            <a:pPr rtl="0"/>
            <a:r>
              <a:rPr lang="de-DE" dirty="0"/>
              <a:t>Electronic Engineering, Hochschule Hamm-Lippstadt, Marker Allee 76-78, 59063 Hamm</a:t>
            </a:r>
            <a:endParaRPr lang="de" dirty="0"/>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1E5F4-45A8-A354-362E-ED912BCB9FC1}"/>
              </a:ext>
            </a:extLst>
          </p:cNvPr>
          <p:cNvSpPr>
            <a:spLocks noGrp="1"/>
          </p:cNvSpPr>
          <p:nvPr>
            <p:ph type="title"/>
          </p:nvPr>
        </p:nvSpPr>
        <p:spPr/>
        <p:txBody>
          <a:bodyPr/>
          <a:lstStyle/>
          <a:p>
            <a:r>
              <a:rPr lang="de-DE" dirty="0"/>
              <a:t>Data Transmission and Storage</a:t>
            </a:r>
          </a:p>
        </p:txBody>
      </p:sp>
      <p:sp>
        <p:nvSpPr>
          <p:cNvPr id="3" name="Inhaltsplatzhalter 2">
            <a:extLst>
              <a:ext uri="{FF2B5EF4-FFF2-40B4-BE49-F238E27FC236}">
                <a16:creationId xmlns:a16="http://schemas.microsoft.com/office/drawing/2014/main" id="{14C83100-E61B-63C1-E0D8-D8A456002286}"/>
              </a:ext>
            </a:extLst>
          </p:cNvPr>
          <p:cNvSpPr>
            <a:spLocks noGrp="1"/>
          </p:cNvSpPr>
          <p:nvPr>
            <p:ph idx="1"/>
          </p:nvPr>
        </p:nvSpPr>
        <p:spPr/>
        <p:txBody>
          <a:bodyPr/>
          <a:lstStyle/>
          <a:p>
            <a:r>
              <a:rPr lang="de-DE" dirty="0" err="1"/>
              <a:t>low</a:t>
            </a:r>
            <a:r>
              <a:rPr lang="de-DE" dirty="0"/>
              <a:t> power WiFi </a:t>
            </a:r>
            <a:r>
              <a:rPr lang="de-DE" dirty="0" err="1"/>
              <a:t>module</a:t>
            </a:r>
            <a:r>
              <a:rPr lang="de-DE" dirty="0"/>
              <a:t> - Sterling-LWB+ </a:t>
            </a:r>
            <a:r>
              <a:rPr lang="de-DE" dirty="0" err="1"/>
              <a:t>with</a:t>
            </a:r>
            <a:r>
              <a:rPr lang="de-DE" dirty="0"/>
              <a:t> fully </a:t>
            </a:r>
            <a:r>
              <a:rPr lang="de-DE" dirty="0" err="1"/>
              <a:t>featured</a:t>
            </a:r>
            <a:r>
              <a:rPr lang="de-DE" dirty="0"/>
              <a:t> WiFi 4</a:t>
            </a:r>
          </a:p>
          <a:p>
            <a:endParaRPr lang="de-DE" dirty="0"/>
          </a:p>
          <a:p>
            <a:r>
              <a:rPr lang="en-US" dirty="0"/>
              <a:t>easy integration with any Linux or Android based system</a:t>
            </a:r>
          </a:p>
          <a:p>
            <a:endParaRPr lang="de-DE" dirty="0"/>
          </a:p>
          <a:p>
            <a:r>
              <a:rPr lang="en-US" dirty="0"/>
              <a:t>In order to map the data to the belonging patient a unique ID is provided</a:t>
            </a:r>
          </a:p>
          <a:p>
            <a:endParaRPr lang="de-DE" dirty="0"/>
          </a:p>
          <a:p>
            <a:r>
              <a:rPr lang="en-US" dirty="0"/>
              <a:t>hard disk is used to store data locally on the device</a:t>
            </a:r>
            <a:endParaRPr lang="de-DE" dirty="0"/>
          </a:p>
        </p:txBody>
      </p:sp>
      <p:sp>
        <p:nvSpPr>
          <p:cNvPr id="4" name="Datumsplatzhalter 3">
            <a:extLst>
              <a:ext uri="{FF2B5EF4-FFF2-40B4-BE49-F238E27FC236}">
                <a16:creationId xmlns:a16="http://schemas.microsoft.com/office/drawing/2014/main" id="{365C1C54-E301-F149-AEAE-295784FE1DA9}"/>
              </a:ext>
            </a:extLst>
          </p:cNvPr>
          <p:cNvSpPr>
            <a:spLocks noGrp="1"/>
          </p:cNvSpPr>
          <p:nvPr>
            <p:ph type="dt" sz="half" idx="10"/>
          </p:nvPr>
        </p:nvSpPr>
        <p:spPr/>
        <p:txBody>
          <a:bodyPr/>
          <a:lstStyle/>
          <a:p>
            <a:pPr rtl="0"/>
            <a:fld id="{83627DD0-092D-4AD9-AAE0-0513E170352E}" type="datetime1">
              <a:rPr lang="de-DE" smtClean="0"/>
              <a:t>17.06.2022</a:t>
            </a:fld>
            <a:endParaRPr lang="en-US" dirty="0"/>
          </a:p>
        </p:txBody>
      </p:sp>
    </p:spTree>
    <p:extLst>
      <p:ext uri="{BB962C8B-B14F-4D97-AF65-F5344CB8AC3E}">
        <p14:creationId xmlns:p14="http://schemas.microsoft.com/office/powerpoint/2010/main" val="219732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0BF6A-9024-C26E-E6C5-E367C5C57974}"/>
              </a:ext>
            </a:extLst>
          </p:cNvPr>
          <p:cNvSpPr>
            <a:spLocks noGrp="1"/>
          </p:cNvSpPr>
          <p:nvPr>
            <p:ph type="title"/>
          </p:nvPr>
        </p:nvSpPr>
        <p:spPr>
          <a:xfrm>
            <a:off x="581193" y="729658"/>
            <a:ext cx="11029616" cy="988332"/>
          </a:xfrm>
        </p:spPr>
        <p:txBody>
          <a:bodyPr anchor="b">
            <a:normAutofit/>
          </a:bodyPr>
          <a:lstStyle/>
          <a:p>
            <a:r>
              <a:rPr lang="de-DE" dirty="0"/>
              <a:t>User Interface</a:t>
            </a:r>
          </a:p>
        </p:txBody>
      </p:sp>
      <p:sp>
        <p:nvSpPr>
          <p:cNvPr id="3" name="Inhaltsplatzhalter 2">
            <a:extLst>
              <a:ext uri="{FF2B5EF4-FFF2-40B4-BE49-F238E27FC236}">
                <a16:creationId xmlns:a16="http://schemas.microsoft.com/office/drawing/2014/main" id="{D6A406BE-2162-6802-8C2F-96CEC083A830}"/>
              </a:ext>
            </a:extLst>
          </p:cNvPr>
          <p:cNvSpPr>
            <a:spLocks noGrp="1"/>
          </p:cNvSpPr>
          <p:nvPr>
            <p:ph sz="half" idx="1"/>
          </p:nvPr>
        </p:nvSpPr>
        <p:spPr>
          <a:xfrm>
            <a:off x="581193" y="1849120"/>
            <a:ext cx="5514807" cy="4939919"/>
          </a:xfrm>
        </p:spPr>
        <p:txBody>
          <a:bodyPr anchor="ctr">
            <a:normAutofit/>
          </a:bodyPr>
          <a:lstStyle/>
          <a:p>
            <a:pPr>
              <a:lnSpc>
                <a:spcPct val="100000"/>
              </a:lnSpc>
            </a:pPr>
            <a:r>
              <a:rPr lang="de-DE" sz="1300" dirty="0"/>
              <a:t>LCD-Touch-Panel - </a:t>
            </a:r>
            <a:r>
              <a:rPr lang="en-US" sz="1300" dirty="0"/>
              <a:t>7inch with a 16:9 ratio - low cost and good power efficiency</a:t>
            </a:r>
          </a:p>
          <a:p>
            <a:pPr>
              <a:lnSpc>
                <a:spcPct val="100000"/>
              </a:lnSpc>
            </a:pPr>
            <a:endParaRPr lang="en-US" sz="1300" dirty="0"/>
          </a:p>
          <a:p>
            <a:pPr>
              <a:lnSpc>
                <a:spcPct val="100000"/>
              </a:lnSpc>
            </a:pPr>
            <a:r>
              <a:rPr lang="en-US" sz="1300" dirty="0"/>
              <a:t>big text-boxes in different colors for each parameter (Glucose Level, Blood Pressure, Temperature, Pulse Frequency) updates every 5 seconds</a:t>
            </a:r>
          </a:p>
          <a:p>
            <a:pPr>
              <a:lnSpc>
                <a:spcPct val="100000"/>
              </a:lnSpc>
            </a:pPr>
            <a:endParaRPr lang="en-US" sz="1300" dirty="0"/>
          </a:p>
          <a:p>
            <a:pPr>
              <a:lnSpc>
                <a:spcPct val="100000"/>
              </a:lnSpc>
            </a:pPr>
            <a:r>
              <a:rPr lang="en-US" sz="1300" dirty="0"/>
              <a:t>graphs with different colors matching them of the text boxes show the history of the parameters (</a:t>
            </a:r>
            <a:r>
              <a:rPr lang="de-DE" sz="1300" dirty="0"/>
              <a:t>same </a:t>
            </a:r>
            <a:r>
              <a:rPr lang="de-DE" sz="1300" dirty="0" err="1"/>
              <a:t>page</a:t>
            </a:r>
            <a:r>
              <a:rPr lang="de-DE" sz="1300" dirty="0"/>
              <a:t> </a:t>
            </a:r>
            <a:r>
              <a:rPr lang="de-DE" sz="1300" dirty="0" err="1"/>
              <a:t>or</a:t>
            </a:r>
            <a:r>
              <a:rPr lang="de-DE" sz="1300" dirty="0"/>
              <a:t> on a </a:t>
            </a:r>
            <a:r>
              <a:rPr lang="de-DE" sz="1300" dirty="0" err="1"/>
              <a:t>second</a:t>
            </a:r>
            <a:r>
              <a:rPr lang="de-DE" sz="1300" dirty="0"/>
              <a:t> </a:t>
            </a:r>
            <a:r>
              <a:rPr lang="de-DE" sz="1300" dirty="0" err="1"/>
              <a:t>page</a:t>
            </a:r>
            <a:r>
              <a:rPr lang="en-US" sz="1300" dirty="0"/>
              <a:t>)</a:t>
            </a:r>
          </a:p>
          <a:p>
            <a:pPr>
              <a:lnSpc>
                <a:spcPct val="100000"/>
              </a:lnSpc>
            </a:pPr>
            <a:endParaRPr lang="en-US" sz="1300" dirty="0"/>
          </a:p>
          <a:p>
            <a:pPr>
              <a:lnSpc>
                <a:spcPct val="100000"/>
              </a:lnSpc>
            </a:pPr>
            <a:r>
              <a:rPr lang="en-US" sz="1300" dirty="0"/>
              <a:t>If a parameter reaches an abnormal value, the corresponding text box will start blinking</a:t>
            </a:r>
          </a:p>
          <a:p>
            <a:pPr>
              <a:lnSpc>
                <a:spcPct val="100000"/>
              </a:lnSpc>
            </a:pPr>
            <a:endParaRPr lang="en-US" sz="1300" dirty="0"/>
          </a:p>
          <a:p>
            <a:pPr>
              <a:lnSpc>
                <a:spcPct val="100000"/>
              </a:lnSpc>
            </a:pPr>
            <a:r>
              <a:rPr lang="en-US" sz="1300" dirty="0"/>
              <a:t>patient can change the size and position of different text-boxes</a:t>
            </a:r>
          </a:p>
          <a:p>
            <a:pPr>
              <a:lnSpc>
                <a:spcPct val="100000"/>
              </a:lnSpc>
            </a:pPr>
            <a:endParaRPr lang="en-US" sz="1300" dirty="0"/>
          </a:p>
          <a:p>
            <a:pPr>
              <a:lnSpc>
                <a:spcPct val="100000"/>
              </a:lnSpc>
            </a:pPr>
            <a:r>
              <a:rPr lang="en-US" sz="1300" dirty="0"/>
              <a:t>In case of a false alarm because a sensor is not working properly or external interference, the patient can turn of the alarm</a:t>
            </a:r>
            <a:endParaRPr lang="de-DE" sz="1300" dirty="0"/>
          </a:p>
        </p:txBody>
      </p:sp>
      <p:pic>
        <p:nvPicPr>
          <p:cNvPr id="7" name="Grafik 6">
            <a:extLst>
              <a:ext uri="{FF2B5EF4-FFF2-40B4-BE49-F238E27FC236}">
                <a16:creationId xmlns:a16="http://schemas.microsoft.com/office/drawing/2014/main" id="{4B8A370F-4789-0689-1348-9DD856F7CA3F}"/>
              </a:ext>
            </a:extLst>
          </p:cNvPr>
          <p:cNvPicPr>
            <a:picLocks noChangeAspect="1"/>
          </p:cNvPicPr>
          <p:nvPr/>
        </p:nvPicPr>
        <p:blipFill>
          <a:blip r:embed="rId2"/>
          <a:stretch>
            <a:fillRect/>
          </a:stretch>
        </p:blipFill>
        <p:spPr>
          <a:xfrm>
            <a:off x="6416039" y="2453629"/>
            <a:ext cx="5194769" cy="3181795"/>
          </a:xfrm>
          <a:prstGeom prst="rect">
            <a:avLst/>
          </a:prstGeom>
          <a:noFill/>
        </p:spPr>
      </p:pic>
      <p:sp>
        <p:nvSpPr>
          <p:cNvPr id="4" name="Datumsplatzhalter 3">
            <a:extLst>
              <a:ext uri="{FF2B5EF4-FFF2-40B4-BE49-F238E27FC236}">
                <a16:creationId xmlns:a16="http://schemas.microsoft.com/office/drawing/2014/main" id="{9F727E77-89D3-2A7A-B578-EFE1B9EB32A9}"/>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83627DD0-092D-4AD9-AAE0-0513E170352E}" type="datetime1">
              <a:rPr lang="de-DE" smtClean="0"/>
              <a:pPr rtl="0">
                <a:spcAft>
                  <a:spcPts val="600"/>
                </a:spcAft>
              </a:pPr>
              <a:t>17.06.2022</a:t>
            </a:fld>
            <a:endParaRPr lang="en-US"/>
          </a:p>
        </p:txBody>
      </p:sp>
    </p:spTree>
    <p:extLst>
      <p:ext uri="{BB962C8B-B14F-4D97-AF65-F5344CB8AC3E}">
        <p14:creationId xmlns:p14="http://schemas.microsoft.com/office/powerpoint/2010/main" val="201786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AAA767-67D8-3FA2-82B5-27292A920C5B}"/>
              </a:ext>
            </a:extLst>
          </p:cNvPr>
          <p:cNvSpPr>
            <a:spLocks noGrp="1"/>
          </p:cNvSpPr>
          <p:nvPr>
            <p:ph type="title"/>
          </p:nvPr>
        </p:nvSpPr>
        <p:spPr>
          <a:xfrm>
            <a:off x="581193" y="729658"/>
            <a:ext cx="11029616" cy="988332"/>
          </a:xfrm>
        </p:spPr>
        <p:txBody>
          <a:bodyPr anchor="b">
            <a:normAutofit/>
          </a:bodyPr>
          <a:lstStyle/>
          <a:p>
            <a:r>
              <a:rPr lang="de-DE" dirty="0" err="1"/>
              <a:t>Alarming</a:t>
            </a:r>
            <a:r>
              <a:rPr lang="de-DE" dirty="0"/>
              <a:t> </a:t>
            </a:r>
            <a:r>
              <a:rPr lang="de-DE" dirty="0" err="1"/>
              <a:t>for</a:t>
            </a:r>
            <a:r>
              <a:rPr lang="de-DE" dirty="0"/>
              <a:t> Vital Scenarios</a:t>
            </a:r>
          </a:p>
        </p:txBody>
      </p:sp>
      <p:sp>
        <p:nvSpPr>
          <p:cNvPr id="3" name="Inhaltsplatzhalter 2">
            <a:extLst>
              <a:ext uri="{FF2B5EF4-FFF2-40B4-BE49-F238E27FC236}">
                <a16:creationId xmlns:a16="http://schemas.microsoft.com/office/drawing/2014/main" id="{8CE79A62-8A1C-D2F5-127E-860F9A25ACF5}"/>
              </a:ext>
            </a:extLst>
          </p:cNvPr>
          <p:cNvSpPr>
            <a:spLocks noGrp="1"/>
          </p:cNvSpPr>
          <p:nvPr>
            <p:ph sz="half" idx="1"/>
          </p:nvPr>
        </p:nvSpPr>
        <p:spPr>
          <a:xfrm>
            <a:off x="581193" y="2228003"/>
            <a:ext cx="5194767" cy="3633047"/>
          </a:xfrm>
        </p:spPr>
        <p:txBody>
          <a:bodyPr anchor="ctr">
            <a:normAutofit/>
          </a:bodyPr>
          <a:lstStyle/>
          <a:p>
            <a:r>
              <a:rPr lang="en-US" dirty="0"/>
              <a:t>Unique alarm sounds if a parameter is reaching a level which is threatening</a:t>
            </a:r>
          </a:p>
          <a:p>
            <a:endParaRPr lang="en-US" dirty="0"/>
          </a:p>
          <a:p>
            <a:r>
              <a:rPr lang="en-US" dirty="0"/>
              <a:t>For the case that a parameter is way higher or lower than the reference parameter so that it could be life threatening the PMS will spell the words ”call an emergency doctor”</a:t>
            </a:r>
          </a:p>
          <a:p>
            <a:endParaRPr lang="en-US" dirty="0"/>
          </a:p>
          <a:p>
            <a:r>
              <a:rPr lang="en-US" dirty="0"/>
              <a:t>Also advises on how to help the patient as a normal person are shown on the display</a:t>
            </a:r>
            <a:endParaRPr lang="de-DE" dirty="0"/>
          </a:p>
        </p:txBody>
      </p:sp>
      <p:pic>
        <p:nvPicPr>
          <p:cNvPr id="5" name="Grafik 4">
            <a:extLst>
              <a:ext uri="{FF2B5EF4-FFF2-40B4-BE49-F238E27FC236}">
                <a16:creationId xmlns:a16="http://schemas.microsoft.com/office/drawing/2014/main" id="{0CEE1251-787D-540B-9B56-A506744EBB3A}"/>
              </a:ext>
            </a:extLst>
          </p:cNvPr>
          <p:cNvPicPr>
            <a:picLocks noChangeAspect="1"/>
          </p:cNvPicPr>
          <p:nvPr/>
        </p:nvPicPr>
        <p:blipFill>
          <a:blip r:embed="rId2"/>
          <a:stretch>
            <a:fillRect/>
          </a:stretch>
        </p:blipFill>
        <p:spPr>
          <a:xfrm>
            <a:off x="6700521" y="703243"/>
            <a:ext cx="4655657" cy="5856173"/>
          </a:xfrm>
          <a:prstGeom prst="rect">
            <a:avLst/>
          </a:prstGeom>
          <a:noFill/>
        </p:spPr>
      </p:pic>
      <p:sp>
        <p:nvSpPr>
          <p:cNvPr id="4" name="Datumsplatzhalter 3">
            <a:extLst>
              <a:ext uri="{FF2B5EF4-FFF2-40B4-BE49-F238E27FC236}">
                <a16:creationId xmlns:a16="http://schemas.microsoft.com/office/drawing/2014/main" id="{CA41645D-A3D9-3426-BAD0-D8DB1FD0ED25}"/>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83627DD0-092D-4AD9-AAE0-0513E170352E}" type="datetime1">
              <a:rPr lang="de-DE" smtClean="0"/>
              <a:pPr rtl="0">
                <a:spcAft>
                  <a:spcPts val="600"/>
                </a:spcAft>
              </a:pPr>
              <a:t>17.06.2022</a:t>
            </a:fld>
            <a:endParaRPr lang="en-US"/>
          </a:p>
        </p:txBody>
      </p:sp>
    </p:spTree>
    <p:extLst>
      <p:ext uri="{BB962C8B-B14F-4D97-AF65-F5344CB8AC3E}">
        <p14:creationId xmlns:p14="http://schemas.microsoft.com/office/powerpoint/2010/main" val="269035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7745B9-471D-2638-30AF-400820EEBEF9}"/>
              </a:ext>
            </a:extLst>
          </p:cNvPr>
          <p:cNvSpPr>
            <a:spLocks noGrp="1"/>
          </p:cNvSpPr>
          <p:nvPr>
            <p:ph type="title"/>
          </p:nvPr>
        </p:nvSpPr>
        <p:spPr/>
        <p:txBody>
          <a:bodyPr/>
          <a:lstStyle/>
          <a:p>
            <a:r>
              <a:rPr lang="de-DE" dirty="0" err="1"/>
              <a:t>Discussion</a:t>
            </a:r>
            <a:r>
              <a:rPr lang="de-DE" dirty="0"/>
              <a:t> and </a:t>
            </a:r>
            <a:r>
              <a:rPr lang="de-DE" dirty="0" err="1"/>
              <a:t>conclusion</a:t>
            </a:r>
            <a:endParaRPr lang="de-DE" dirty="0"/>
          </a:p>
        </p:txBody>
      </p:sp>
      <p:sp>
        <p:nvSpPr>
          <p:cNvPr id="3" name="Inhaltsplatzhalter 2">
            <a:extLst>
              <a:ext uri="{FF2B5EF4-FFF2-40B4-BE49-F238E27FC236}">
                <a16:creationId xmlns:a16="http://schemas.microsoft.com/office/drawing/2014/main" id="{F09A714A-23EE-3061-1248-9AB03917329D}"/>
              </a:ext>
            </a:extLst>
          </p:cNvPr>
          <p:cNvSpPr>
            <a:spLocks noGrp="1"/>
          </p:cNvSpPr>
          <p:nvPr>
            <p:ph idx="1"/>
          </p:nvPr>
        </p:nvSpPr>
        <p:spPr>
          <a:xfrm>
            <a:off x="581192" y="1808480"/>
            <a:ext cx="11029615" cy="4897120"/>
          </a:xfrm>
        </p:spPr>
        <p:txBody>
          <a:bodyPr>
            <a:normAutofit/>
          </a:bodyPr>
          <a:lstStyle/>
          <a:p>
            <a:r>
              <a:rPr lang="en-US" dirty="0"/>
              <a:t>complexity of such a system is huge</a:t>
            </a:r>
          </a:p>
          <a:p>
            <a:endParaRPr lang="en-US" dirty="0"/>
          </a:p>
          <a:p>
            <a:r>
              <a:rPr lang="en-US" dirty="0"/>
              <a:t>to develop a market ready PMS a team of electrical, electronic and software engineers must work closely together</a:t>
            </a:r>
          </a:p>
          <a:p>
            <a:endParaRPr lang="en-US" dirty="0"/>
          </a:p>
          <a:p>
            <a:r>
              <a:rPr lang="en-US" dirty="0"/>
              <a:t>long and intense testing phase since the data it shows must be very reliable</a:t>
            </a:r>
          </a:p>
          <a:p>
            <a:endParaRPr lang="en-US" dirty="0"/>
          </a:p>
          <a:p>
            <a:r>
              <a:rPr lang="en-US" dirty="0"/>
              <a:t>PMS has a very minimalistic though sufficient UI which can be personalized</a:t>
            </a:r>
          </a:p>
          <a:p>
            <a:endParaRPr lang="en-US" dirty="0"/>
          </a:p>
          <a:p>
            <a:r>
              <a:rPr lang="en-US" dirty="0"/>
              <a:t>PMS consists of several alarm mechanisms</a:t>
            </a:r>
          </a:p>
          <a:p>
            <a:endParaRPr lang="en-US" dirty="0"/>
          </a:p>
          <a:p>
            <a:r>
              <a:rPr lang="en-US" dirty="0"/>
              <a:t>interface for connecting an Insulin Pump which can actively control the glucose level of the blood</a:t>
            </a:r>
            <a:endParaRPr lang="de-DE" dirty="0"/>
          </a:p>
        </p:txBody>
      </p:sp>
      <p:sp>
        <p:nvSpPr>
          <p:cNvPr id="4" name="Datumsplatzhalter 3">
            <a:extLst>
              <a:ext uri="{FF2B5EF4-FFF2-40B4-BE49-F238E27FC236}">
                <a16:creationId xmlns:a16="http://schemas.microsoft.com/office/drawing/2014/main" id="{C0949C3A-3D83-0131-AFA0-74D7957B0044}"/>
              </a:ext>
            </a:extLst>
          </p:cNvPr>
          <p:cNvSpPr>
            <a:spLocks noGrp="1"/>
          </p:cNvSpPr>
          <p:nvPr>
            <p:ph type="dt" sz="half" idx="10"/>
          </p:nvPr>
        </p:nvSpPr>
        <p:spPr/>
        <p:txBody>
          <a:bodyPr/>
          <a:lstStyle/>
          <a:p>
            <a:pPr rtl="0"/>
            <a:fld id="{83627DD0-092D-4AD9-AAE0-0513E170352E}" type="datetime1">
              <a:rPr lang="de-DE" smtClean="0"/>
              <a:t>17.06.2022</a:t>
            </a:fld>
            <a:endParaRPr lang="en-US" dirty="0"/>
          </a:p>
        </p:txBody>
      </p:sp>
    </p:spTree>
    <p:extLst>
      <p:ext uri="{BB962C8B-B14F-4D97-AF65-F5344CB8AC3E}">
        <p14:creationId xmlns:p14="http://schemas.microsoft.com/office/powerpoint/2010/main" val="185046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89D1F9-D148-0C64-D6E2-3EA78040152E}"/>
              </a:ext>
            </a:extLst>
          </p:cNvPr>
          <p:cNvSpPr>
            <a:spLocks noGrp="1"/>
          </p:cNvSpPr>
          <p:nvPr>
            <p:ph type="title"/>
          </p:nvPr>
        </p:nvSpPr>
        <p:spPr/>
        <p:txBody>
          <a:bodyPr/>
          <a:lstStyle/>
          <a:p>
            <a:r>
              <a:rPr lang="de-DE" dirty="0"/>
              <a:t>References</a:t>
            </a:r>
          </a:p>
        </p:txBody>
      </p:sp>
      <p:sp>
        <p:nvSpPr>
          <p:cNvPr id="3" name="Inhaltsplatzhalter 2">
            <a:extLst>
              <a:ext uri="{FF2B5EF4-FFF2-40B4-BE49-F238E27FC236}">
                <a16:creationId xmlns:a16="http://schemas.microsoft.com/office/drawing/2014/main" id="{D1CF044E-28C5-9841-A923-57B2D5435B35}"/>
              </a:ext>
            </a:extLst>
          </p:cNvPr>
          <p:cNvSpPr>
            <a:spLocks noGrp="1"/>
          </p:cNvSpPr>
          <p:nvPr>
            <p:ph idx="1"/>
          </p:nvPr>
        </p:nvSpPr>
        <p:spPr>
          <a:xfrm>
            <a:off x="581192" y="1890876"/>
            <a:ext cx="11029615" cy="4533038"/>
          </a:xfrm>
        </p:spPr>
        <p:txBody>
          <a:bodyPr>
            <a:normAutofit lnSpcReduction="10000"/>
          </a:bodyPr>
          <a:lstStyle/>
          <a:p>
            <a:r>
              <a:rPr lang="en-US" dirty="0"/>
              <a:t>[1] M. </a:t>
            </a:r>
            <a:r>
              <a:rPr lang="en-US" dirty="0" err="1"/>
              <a:t>Engelgau</a:t>
            </a:r>
            <a:r>
              <a:rPr lang="en-US" dirty="0"/>
              <a:t>, S. </a:t>
            </a:r>
            <a:r>
              <a:rPr lang="en-US" dirty="0" err="1"/>
              <a:t>Rosenhouse</a:t>
            </a:r>
            <a:r>
              <a:rPr lang="en-US" dirty="0"/>
              <a:t>, S. El-</a:t>
            </a:r>
            <a:r>
              <a:rPr lang="en-US" dirty="0" err="1"/>
              <a:t>Saharty</a:t>
            </a:r>
            <a:r>
              <a:rPr lang="en-US" dirty="0"/>
              <a:t>, and A. Mahal, “The economic effect of noncommunicable diseases on households and nations: a review of existing evidence,” Journal of health communication, vol. 16, no. sup2, pp. 75–81, 2011. </a:t>
            </a:r>
          </a:p>
          <a:p>
            <a:r>
              <a:rPr lang="en-US" dirty="0"/>
              <a:t>[2] P. Zhang, X. Zhang, J. Brown, D. </a:t>
            </a:r>
            <a:r>
              <a:rPr lang="en-US" dirty="0" err="1"/>
              <a:t>Vistisen</a:t>
            </a:r>
            <a:r>
              <a:rPr lang="en-US" dirty="0"/>
              <a:t>, R. </a:t>
            </a:r>
            <a:r>
              <a:rPr lang="en-US" dirty="0" err="1"/>
              <a:t>Sicree</a:t>
            </a:r>
            <a:r>
              <a:rPr lang="en-US" dirty="0"/>
              <a:t>, J. Shaw, and G. Nichols, “Global healthcare expenditure on diabetes for 2010 and 2030,” Diabetes research and clinical practice, vol. 87, no. 3, pp. 293– 301, 2010. </a:t>
            </a:r>
          </a:p>
          <a:p>
            <a:r>
              <a:rPr lang="en-US" dirty="0"/>
              <a:t>[3] “Diabetes who,” Available at https://www.who.int/healthtopics/diabetestab=tab1(15/06/2022). </a:t>
            </a:r>
          </a:p>
          <a:p>
            <a:r>
              <a:rPr lang="en-US" dirty="0"/>
              <a:t>[4] L. </a:t>
            </a:r>
            <a:r>
              <a:rPr lang="en-US" dirty="0" err="1"/>
              <a:t>Labios</a:t>
            </a:r>
            <a:r>
              <a:rPr lang="en-US" dirty="0"/>
              <a:t>, “New skin patch brings us closer to wearable, all-in-one health monitor,” Available at https://www.universityofcalifornia.edu/news/new-skinpatch-brings-us-closer-wearable-all-one-health-monitor (29/05/2022). </a:t>
            </a:r>
          </a:p>
          <a:p>
            <a:r>
              <a:rPr lang="en-US" dirty="0"/>
              <a:t>[5] “</a:t>
            </a:r>
            <a:r>
              <a:rPr lang="en-US" dirty="0" err="1"/>
              <a:t>Smartfusion</a:t>
            </a:r>
            <a:r>
              <a:rPr lang="en-US" dirty="0"/>
              <a:t>,” Available at https://www.microsemi.com/productdirectory/soc-fpgas/1693-smartfusion (15/06/2022). </a:t>
            </a:r>
          </a:p>
          <a:p>
            <a:r>
              <a:rPr lang="en-US" dirty="0"/>
              <a:t>[6] “3 essential lifepo4 battery features that promote product safety,” Available at https://relionbattery.com/blog/3-essential-lifepo4-battery-features-thatpromote-product-safety (28/02/2016). [7] “Lithium iron phosphate battery,” Available at https://en.wikipedia.org/wiki/Lithium iron phosphate battery(15 /06 /2022) .</a:t>
            </a:r>
            <a:endParaRPr lang="de-DE" dirty="0"/>
          </a:p>
        </p:txBody>
      </p:sp>
      <p:sp>
        <p:nvSpPr>
          <p:cNvPr id="4" name="Datumsplatzhalter 3">
            <a:extLst>
              <a:ext uri="{FF2B5EF4-FFF2-40B4-BE49-F238E27FC236}">
                <a16:creationId xmlns:a16="http://schemas.microsoft.com/office/drawing/2014/main" id="{4CB05456-42B8-27CA-8521-CE542351B96C}"/>
              </a:ext>
            </a:extLst>
          </p:cNvPr>
          <p:cNvSpPr>
            <a:spLocks noGrp="1"/>
          </p:cNvSpPr>
          <p:nvPr>
            <p:ph type="dt" sz="half" idx="10"/>
          </p:nvPr>
        </p:nvSpPr>
        <p:spPr/>
        <p:txBody>
          <a:bodyPr/>
          <a:lstStyle/>
          <a:p>
            <a:pPr rtl="0"/>
            <a:fld id="{83627DD0-092D-4AD9-AAE0-0513E170352E}" type="datetime1">
              <a:rPr lang="de-DE" smtClean="0"/>
              <a:t>17.06.2022</a:t>
            </a:fld>
            <a:endParaRPr lang="en-US" dirty="0"/>
          </a:p>
        </p:txBody>
      </p:sp>
    </p:spTree>
    <p:extLst>
      <p:ext uri="{BB962C8B-B14F-4D97-AF65-F5344CB8AC3E}">
        <p14:creationId xmlns:p14="http://schemas.microsoft.com/office/powerpoint/2010/main" val="355928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27F415-8A9A-4066-89C9-E7B1AF19755E}"/>
              </a:ext>
            </a:extLst>
          </p:cNvPr>
          <p:cNvSpPr>
            <a:spLocks noGrp="1"/>
          </p:cNvSpPr>
          <p:nvPr>
            <p:ph type="title"/>
          </p:nvPr>
        </p:nvSpPr>
        <p:spPr/>
        <p:txBody>
          <a:bodyPr/>
          <a:lstStyle/>
          <a:p>
            <a:r>
              <a:rPr lang="de-DE" dirty="0" err="1"/>
              <a:t>Thanks</a:t>
            </a:r>
            <a:r>
              <a:rPr lang="de-DE" dirty="0"/>
              <a:t> </a:t>
            </a:r>
            <a:r>
              <a:rPr lang="de-DE" dirty="0" err="1"/>
              <a:t>for</a:t>
            </a:r>
            <a:r>
              <a:rPr lang="de-DE" dirty="0"/>
              <a:t> </a:t>
            </a:r>
            <a:r>
              <a:rPr lang="de-DE" dirty="0" err="1"/>
              <a:t>your</a:t>
            </a:r>
            <a:r>
              <a:rPr lang="de-DE" dirty="0"/>
              <a:t> </a:t>
            </a:r>
            <a:r>
              <a:rPr lang="de-DE" dirty="0" err="1"/>
              <a:t>attention</a:t>
            </a:r>
            <a:r>
              <a:rPr lang="de-DE" dirty="0"/>
              <a:t>!</a:t>
            </a:r>
          </a:p>
        </p:txBody>
      </p:sp>
      <p:sp>
        <p:nvSpPr>
          <p:cNvPr id="3" name="Datumsplatzhalter 2">
            <a:extLst>
              <a:ext uri="{FF2B5EF4-FFF2-40B4-BE49-F238E27FC236}">
                <a16:creationId xmlns:a16="http://schemas.microsoft.com/office/drawing/2014/main" id="{E90CE9BC-E8C3-91D3-A445-68195BBE338B}"/>
              </a:ext>
            </a:extLst>
          </p:cNvPr>
          <p:cNvSpPr>
            <a:spLocks noGrp="1"/>
          </p:cNvSpPr>
          <p:nvPr>
            <p:ph type="dt" sz="half" idx="10"/>
          </p:nvPr>
        </p:nvSpPr>
        <p:spPr/>
        <p:txBody>
          <a:bodyPr/>
          <a:lstStyle/>
          <a:p>
            <a:pPr rtl="0"/>
            <a:fld id="{607DEF3C-A2B0-4F78-836D-1A1B1DEE5467}" type="datetime1">
              <a:rPr lang="de-DE" smtClean="0"/>
              <a:t>17.06.2022</a:t>
            </a:fld>
            <a:endParaRPr lang="en-US" dirty="0"/>
          </a:p>
        </p:txBody>
      </p:sp>
    </p:spTree>
    <p:extLst>
      <p:ext uri="{BB962C8B-B14F-4D97-AF65-F5344CB8AC3E}">
        <p14:creationId xmlns:p14="http://schemas.microsoft.com/office/powerpoint/2010/main" val="28828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40705-2239-8DA5-24AD-A2312E1F1AE8}"/>
              </a:ext>
            </a:extLst>
          </p:cNvPr>
          <p:cNvSpPr>
            <a:spLocks noGrp="1"/>
          </p:cNvSpPr>
          <p:nvPr>
            <p:ph type="title"/>
          </p:nvPr>
        </p:nvSpPr>
        <p:spPr/>
        <p:txBody>
          <a:bodyPr/>
          <a:lstStyle/>
          <a:p>
            <a:r>
              <a:rPr lang="en-US" dirty="0"/>
              <a:t>Target group – Patient characteristics</a:t>
            </a:r>
            <a:endParaRPr lang="de-DE" dirty="0"/>
          </a:p>
        </p:txBody>
      </p:sp>
      <p:sp>
        <p:nvSpPr>
          <p:cNvPr id="3" name="Inhaltsplatzhalter 2">
            <a:extLst>
              <a:ext uri="{FF2B5EF4-FFF2-40B4-BE49-F238E27FC236}">
                <a16:creationId xmlns:a16="http://schemas.microsoft.com/office/drawing/2014/main" id="{41AD659A-B5B9-165E-5E79-C08C9FF795CE}"/>
              </a:ext>
            </a:extLst>
          </p:cNvPr>
          <p:cNvSpPr>
            <a:spLocks noGrp="1"/>
          </p:cNvSpPr>
          <p:nvPr>
            <p:ph idx="1"/>
          </p:nvPr>
        </p:nvSpPr>
        <p:spPr/>
        <p:txBody>
          <a:bodyPr/>
          <a:lstStyle/>
          <a:p>
            <a:r>
              <a:rPr lang="en-US" dirty="0"/>
              <a:t>The PMS is tailor-made for older people which suffer of diabetes and/or high blood pressure</a:t>
            </a:r>
          </a:p>
          <a:p>
            <a:endParaRPr lang="en-US" dirty="0"/>
          </a:p>
          <a:p>
            <a:r>
              <a:rPr lang="en-US" dirty="0"/>
              <a:t>Type 2 diabetes results from the body’s ineffective use of insulin - 95 percent have type 2 diabetes</a:t>
            </a:r>
          </a:p>
          <a:p>
            <a:endParaRPr lang="en-US" dirty="0"/>
          </a:p>
          <a:p>
            <a:r>
              <a:rPr lang="de-DE" dirty="0" err="1"/>
              <a:t>constant</a:t>
            </a:r>
            <a:r>
              <a:rPr lang="de-DE" dirty="0"/>
              <a:t> </a:t>
            </a:r>
            <a:r>
              <a:rPr lang="de-DE" dirty="0" err="1"/>
              <a:t>hunger</a:t>
            </a:r>
            <a:r>
              <a:rPr lang="de-DE" dirty="0"/>
              <a:t>, </a:t>
            </a:r>
            <a:r>
              <a:rPr lang="de-DE" dirty="0" err="1"/>
              <a:t>weight</a:t>
            </a:r>
            <a:r>
              <a:rPr lang="de-DE" dirty="0"/>
              <a:t> </a:t>
            </a:r>
            <a:r>
              <a:rPr lang="de-DE" dirty="0" err="1"/>
              <a:t>loss</a:t>
            </a:r>
            <a:r>
              <a:rPr lang="de-DE" dirty="0"/>
              <a:t>, </a:t>
            </a:r>
            <a:r>
              <a:rPr lang="de-DE" dirty="0" err="1"/>
              <a:t>vision</a:t>
            </a:r>
            <a:r>
              <a:rPr lang="de-DE" dirty="0"/>
              <a:t> </a:t>
            </a:r>
            <a:r>
              <a:rPr lang="de-DE" dirty="0" err="1"/>
              <a:t>changes</a:t>
            </a:r>
            <a:r>
              <a:rPr lang="de-DE" dirty="0"/>
              <a:t>, and </a:t>
            </a:r>
            <a:r>
              <a:rPr lang="de-DE" dirty="0" err="1"/>
              <a:t>fatigue</a:t>
            </a:r>
            <a:r>
              <a:rPr lang="en-US" dirty="0"/>
              <a:t> may occur suddenly</a:t>
            </a:r>
          </a:p>
          <a:p>
            <a:endParaRPr lang="de-DE" dirty="0"/>
          </a:p>
        </p:txBody>
      </p:sp>
      <p:sp>
        <p:nvSpPr>
          <p:cNvPr id="4" name="Datumsplatzhalter 3">
            <a:extLst>
              <a:ext uri="{FF2B5EF4-FFF2-40B4-BE49-F238E27FC236}">
                <a16:creationId xmlns:a16="http://schemas.microsoft.com/office/drawing/2014/main" id="{E9BF2F10-90B3-E345-70A2-AB0EB0CD7E77}"/>
              </a:ext>
            </a:extLst>
          </p:cNvPr>
          <p:cNvSpPr>
            <a:spLocks noGrp="1"/>
          </p:cNvSpPr>
          <p:nvPr>
            <p:ph type="dt" sz="half" idx="10"/>
          </p:nvPr>
        </p:nvSpPr>
        <p:spPr/>
        <p:txBody>
          <a:bodyPr/>
          <a:lstStyle/>
          <a:p>
            <a:pPr rtl="0"/>
            <a:fld id="{83627DD0-092D-4AD9-AAE0-0513E170352E}" type="datetime1">
              <a:rPr lang="de-DE" smtClean="0"/>
              <a:t>17.06.2022</a:t>
            </a:fld>
            <a:endParaRPr lang="en-US" dirty="0"/>
          </a:p>
        </p:txBody>
      </p:sp>
    </p:spTree>
    <p:extLst>
      <p:ext uri="{BB962C8B-B14F-4D97-AF65-F5344CB8AC3E}">
        <p14:creationId xmlns:p14="http://schemas.microsoft.com/office/powerpoint/2010/main" val="132907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7377DA-E9BC-4CEA-60DE-385B47005E15}"/>
              </a:ext>
            </a:extLst>
          </p:cNvPr>
          <p:cNvSpPr>
            <a:spLocks noGrp="1"/>
          </p:cNvSpPr>
          <p:nvPr>
            <p:ph type="title"/>
          </p:nvPr>
        </p:nvSpPr>
        <p:spPr/>
        <p:txBody>
          <a:bodyPr/>
          <a:lstStyle/>
          <a:p>
            <a:r>
              <a:rPr lang="de-DE" dirty="0"/>
              <a:t>Patient </a:t>
            </a:r>
            <a:r>
              <a:rPr lang="de-DE" dirty="0" err="1"/>
              <a:t>needs</a:t>
            </a:r>
            <a:r>
              <a:rPr lang="de-DE" dirty="0"/>
              <a:t> </a:t>
            </a:r>
            <a:r>
              <a:rPr lang="de-DE" dirty="0" err="1"/>
              <a:t>based</a:t>
            </a:r>
            <a:r>
              <a:rPr lang="de-DE" dirty="0"/>
              <a:t> on personas</a:t>
            </a:r>
          </a:p>
        </p:txBody>
      </p:sp>
      <p:sp>
        <p:nvSpPr>
          <p:cNvPr id="3" name="Inhaltsplatzhalter 2">
            <a:extLst>
              <a:ext uri="{FF2B5EF4-FFF2-40B4-BE49-F238E27FC236}">
                <a16:creationId xmlns:a16="http://schemas.microsoft.com/office/drawing/2014/main" id="{A562EC11-BA4F-3541-3656-04D3B52FD34E}"/>
              </a:ext>
            </a:extLst>
          </p:cNvPr>
          <p:cNvSpPr>
            <a:spLocks noGrp="1"/>
          </p:cNvSpPr>
          <p:nvPr>
            <p:ph idx="1"/>
          </p:nvPr>
        </p:nvSpPr>
        <p:spPr/>
        <p:txBody>
          <a:bodyPr/>
          <a:lstStyle/>
          <a:p>
            <a:r>
              <a:rPr lang="en-US" dirty="0"/>
              <a:t>Affected people are worried about that diabetes will control their life</a:t>
            </a:r>
          </a:p>
          <a:p>
            <a:endParaRPr lang="en-US" dirty="0"/>
          </a:p>
          <a:p>
            <a:r>
              <a:rPr lang="en-US" dirty="0"/>
              <a:t>Afraid of missing a worthy life because they always need to pay attention on their insulin levels</a:t>
            </a:r>
          </a:p>
          <a:p>
            <a:endParaRPr lang="en-US" dirty="0"/>
          </a:p>
          <a:p>
            <a:r>
              <a:rPr lang="en-US" dirty="0"/>
              <a:t>Many people also do not have the time to go frequently to the doctor</a:t>
            </a:r>
          </a:p>
          <a:p>
            <a:endParaRPr lang="en-US" dirty="0"/>
          </a:p>
          <a:p>
            <a:r>
              <a:rPr lang="en-US" dirty="0"/>
              <a:t>Data tracking for more differentiated diagnosis</a:t>
            </a:r>
            <a:endParaRPr lang="de-DE" dirty="0"/>
          </a:p>
        </p:txBody>
      </p:sp>
      <p:sp>
        <p:nvSpPr>
          <p:cNvPr id="4" name="Datumsplatzhalter 3">
            <a:extLst>
              <a:ext uri="{FF2B5EF4-FFF2-40B4-BE49-F238E27FC236}">
                <a16:creationId xmlns:a16="http://schemas.microsoft.com/office/drawing/2014/main" id="{A064E3A0-BF57-085A-ED03-9EF051F51C1E}"/>
              </a:ext>
            </a:extLst>
          </p:cNvPr>
          <p:cNvSpPr>
            <a:spLocks noGrp="1"/>
          </p:cNvSpPr>
          <p:nvPr>
            <p:ph type="dt" sz="half" idx="10"/>
          </p:nvPr>
        </p:nvSpPr>
        <p:spPr/>
        <p:txBody>
          <a:bodyPr/>
          <a:lstStyle/>
          <a:p>
            <a:pPr rtl="0"/>
            <a:fld id="{83627DD0-092D-4AD9-AAE0-0513E170352E}" type="datetime1">
              <a:rPr lang="de-DE" smtClean="0"/>
              <a:t>17.06.2022</a:t>
            </a:fld>
            <a:endParaRPr lang="en-US" dirty="0"/>
          </a:p>
        </p:txBody>
      </p:sp>
    </p:spTree>
    <p:extLst>
      <p:ext uri="{BB962C8B-B14F-4D97-AF65-F5344CB8AC3E}">
        <p14:creationId xmlns:p14="http://schemas.microsoft.com/office/powerpoint/2010/main" val="144241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28D4C-2053-6C24-1254-E8DE7F12732C}"/>
              </a:ext>
            </a:extLst>
          </p:cNvPr>
          <p:cNvSpPr>
            <a:spLocks noGrp="1"/>
          </p:cNvSpPr>
          <p:nvPr>
            <p:ph type="title"/>
          </p:nvPr>
        </p:nvSpPr>
        <p:spPr/>
        <p:txBody>
          <a:bodyPr/>
          <a:lstStyle/>
          <a:p>
            <a:r>
              <a:rPr lang="en-US" dirty="0"/>
              <a:t>OVERVIEW OF THE CONCEPT</a:t>
            </a:r>
            <a:endParaRPr lang="de-DE" dirty="0"/>
          </a:p>
        </p:txBody>
      </p:sp>
      <p:sp>
        <p:nvSpPr>
          <p:cNvPr id="3" name="Inhaltsplatzhalter 2">
            <a:extLst>
              <a:ext uri="{FF2B5EF4-FFF2-40B4-BE49-F238E27FC236}">
                <a16:creationId xmlns:a16="http://schemas.microsoft.com/office/drawing/2014/main" id="{BE99AA7E-899D-0991-8CCA-2558E807EA47}"/>
              </a:ext>
            </a:extLst>
          </p:cNvPr>
          <p:cNvSpPr>
            <a:spLocks noGrp="1"/>
          </p:cNvSpPr>
          <p:nvPr>
            <p:ph idx="1"/>
          </p:nvPr>
        </p:nvSpPr>
        <p:spPr>
          <a:xfrm>
            <a:off x="581192" y="2641600"/>
            <a:ext cx="11029615" cy="3870960"/>
          </a:xfrm>
        </p:spPr>
        <p:txBody>
          <a:bodyPr/>
          <a:lstStyle/>
          <a:p>
            <a:r>
              <a:rPr lang="de-DE" dirty="0"/>
              <a:t>The PMS </a:t>
            </a:r>
            <a:r>
              <a:rPr lang="de-DE" dirty="0" err="1"/>
              <a:t>is</a:t>
            </a:r>
            <a:r>
              <a:rPr lang="de-DE" dirty="0"/>
              <a:t> portable and </a:t>
            </a:r>
            <a:r>
              <a:rPr lang="de-DE" dirty="0" err="1"/>
              <a:t>stationary</a:t>
            </a:r>
            <a:r>
              <a:rPr lang="de-DE" dirty="0"/>
              <a:t> </a:t>
            </a:r>
            <a:r>
              <a:rPr lang="de-DE" dirty="0" err="1"/>
              <a:t>usable</a:t>
            </a:r>
            <a:endParaRPr lang="de-DE" dirty="0"/>
          </a:p>
          <a:p>
            <a:r>
              <a:rPr lang="en-US" dirty="0"/>
              <a:t>if used portable a power saving mode is activated to increase battery life</a:t>
            </a:r>
            <a:r>
              <a:rPr lang="de-DE" dirty="0"/>
              <a:t> -&gt; </a:t>
            </a:r>
            <a:r>
              <a:rPr lang="en-US" dirty="0"/>
              <a:t>will deactivate the data transmission </a:t>
            </a:r>
          </a:p>
          <a:p>
            <a:r>
              <a:rPr lang="en-US" dirty="0"/>
              <a:t>back-light of the screen is adjusted depending on the ambient light</a:t>
            </a:r>
          </a:p>
          <a:p>
            <a:r>
              <a:rPr lang="en-US" dirty="0"/>
              <a:t>touch display for visualizing data and for entering parameters </a:t>
            </a:r>
          </a:p>
          <a:p>
            <a:r>
              <a:rPr lang="en-US" dirty="0"/>
              <a:t>loudspeaker should mainly act as an alarm</a:t>
            </a:r>
          </a:p>
          <a:p>
            <a:r>
              <a:rPr lang="en-US" dirty="0"/>
              <a:t>sensing the pulse, blood pressure, glucose levels and temperature</a:t>
            </a:r>
          </a:p>
          <a:p>
            <a:r>
              <a:rPr lang="en-US" dirty="0"/>
              <a:t>data is transmitted via </a:t>
            </a:r>
            <a:r>
              <a:rPr lang="en-US" dirty="0" err="1"/>
              <a:t>WiFi</a:t>
            </a:r>
            <a:r>
              <a:rPr lang="en-US" dirty="0"/>
              <a:t> into a cloud</a:t>
            </a:r>
          </a:p>
          <a:p>
            <a:r>
              <a:rPr lang="en-US" dirty="0"/>
              <a:t>interface for an insulin pump</a:t>
            </a:r>
          </a:p>
          <a:p>
            <a:endParaRPr lang="de-DE" dirty="0"/>
          </a:p>
          <a:p>
            <a:endParaRPr lang="de-DE" dirty="0"/>
          </a:p>
        </p:txBody>
      </p:sp>
      <p:sp>
        <p:nvSpPr>
          <p:cNvPr id="4" name="Datumsplatzhalter 3">
            <a:extLst>
              <a:ext uri="{FF2B5EF4-FFF2-40B4-BE49-F238E27FC236}">
                <a16:creationId xmlns:a16="http://schemas.microsoft.com/office/drawing/2014/main" id="{45D61A0B-C99E-5D62-A549-2DE157F6EF15}"/>
              </a:ext>
            </a:extLst>
          </p:cNvPr>
          <p:cNvSpPr>
            <a:spLocks noGrp="1"/>
          </p:cNvSpPr>
          <p:nvPr>
            <p:ph type="dt" sz="half" idx="10"/>
          </p:nvPr>
        </p:nvSpPr>
        <p:spPr/>
        <p:txBody>
          <a:bodyPr/>
          <a:lstStyle/>
          <a:p>
            <a:pPr rtl="0"/>
            <a:fld id="{83627DD0-092D-4AD9-AAE0-0513E170352E}" type="datetime1">
              <a:rPr lang="de-DE" smtClean="0"/>
              <a:t>17.06.2022</a:t>
            </a:fld>
            <a:endParaRPr lang="en-US" dirty="0"/>
          </a:p>
        </p:txBody>
      </p:sp>
    </p:spTree>
    <p:extLst>
      <p:ext uri="{BB962C8B-B14F-4D97-AF65-F5344CB8AC3E}">
        <p14:creationId xmlns:p14="http://schemas.microsoft.com/office/powerpoint/2010/main" val="302832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7D6A150-E613-EC91-79F5-939DE1A11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 y="1031255"/>
            <a:ext cx="11950700" cy="5347941"/>
          </a:xfrm>
          <a:prstGeom prst="rect">
            <a:avLst/>
          </a:prstGeom>
          <a:noFill/>
        </p:spPr>
      </p:pic>
      <p:sp>
        <p:nvSpPr>
          <p:cNvPr id="2" name="Datumsplatzhalter 1" hidden="1">
            <a:extLst>
              <a:ext uri="{FF2B5EF4-FFF2-40B4-BE49-F238E27FC236}">
                <a16:creationId xmlns:a16="http://schemas.microsoft.com/office/drawing/2014/main" id="{802A6565-2F43-759C-334F-BF34EC24E19F}"/>
              </a:ext>
            </a:extLst>
          </p:cNvPr>
          <p:cNvSpPr>
            <a:spLocks noGrp="1"/>
          </p:cNvSpPr>
          <p:nvPr>
            <p:ph type="dt" sz="half" idx="10"/>
          </p:nvPr>
        </p:nvSpPr>
        <p:spPr/>
        <p:txBody>
          <a:bodyPr/>
          <a:lstStyle/>
          <a:p>
            <a:pPr rtl="0">
              <a:spcAft>
                <a:spcPts val="600"/>
              </a:spcAft>
            </a:pPr>
            <a:fld id="{D971D44B-9C44-467E-B481-41466CDBD2A7}" type="datetime1">
              <a:rPr lang="de-DE" smtClean="0"/>
              <a:pPr rtl="0">
                <a:spcAft>
                  <a:spcPts val="600"/>
                </a:spcAft>
              </a:pPr>
              <a:t>17.06.2022</a:t>
            </a:fld>
            <a:endParaRPr lang="en-US"/>
          </a:p>
        </p:txBody>
      </p:sp>
    </p:spTree>
    <p:extLst>
      <p:ext uri="{BB962C8B-B14F-4D97-AF65-F5344CB8AC3E}">
        <p14:creationId xmlns:p14="http://schemas.microsoft.com/office/powerpoint/2010/main" val="356750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DCAED-D990-76BB-8D07-470FCB6C8EF5}"/>
              </a:ext>
            </a:extLst>
          </p:cNvPr>
          <p:cNvSpPr>
            <a:spLocks noGrp="1"/>
          </p:cNvSpPr>
          <p:nvPr>
            <p:ph type="title"/>
          </p:nvPr>
        </p:nvSpPr>
        <p:spPr/>
        <p:txBody>
          <a:bodyPr/>
          <a:lstStyle/>
          <a:p>
            <a:r>
              <a:rPr lang="de-DE" dirty="0" err="1"/>
              <a:t>Important</a:t>
            </a:r>
            <a:r>
              <a:rPr lang="de-DE" dirty="0"/>
              <a:t> </a:t>
            </a:r>
            <a:r>
              <a:rPr lang="de-DE" dirty="0" err="1"/>
              <a:t>requirements</a:t>
            </a:r>
            <a:endParaRPr lang="de-DE" dirty="0"/>
          </a:p>
        </p:txBody>
      </p:sp>
      <p:sp>
        <p:nvSpPr>
          <p:cNvPr id="3" name="Inhaltsplatzhalter 2">
            <a:extLst>
              <a:ext uri="{FF2B5EF4-FFF2-40B4-BE49-F238E27FC236}">
                <a16:creationId xmlns:a16="http://schemas.microsoft.com/office/drawing/2014/main" id="{1A6C6AD6-1FB7-D27F-80AD-270153703249}"/>
              </a:ext>
            </a:extLst>
          </p:cNvPr>
          <p:cNvSpPr>
            <a:spLocks noGrp="1"/>
          </p:cNvSpPr>
          <p:nvPr>
            <p:ph idx="1"/>
          </p:nvPr>
        </p:nvSpPr>
        <p:spPr/>
        <p:txBody>
          <a:bodyPr/>
          <a:lstStyle/>
          <a:p>
            <a:r>
              <a:rPr lang="de-DE" dirty="0"/>
              <a:t>Security </a:t>
            </a:r>
            <a:r>
              <a:rPr lang="de-DE" dirty="0" err="1"/>
              <a:t>for</a:t>
            </a:r>
            <a:r>
              <a:rPr lang="de-DE" dirty="0"/>
              <a:t> Personal Data - </a:t>
            </a:r>
            <a:r>
              <a:rPr lang="en-US" dirty="0"/>
              <a:t>cryptographic functions are needed to protect data transferred to, from, or stored within the personal healthcare monitor</a:t>
            </a:r>
          </a:p>
          <a:p>
            <a:endParaRPr lang="en-US" dirty="0"/>
          </a:p>
          <a:p>
            <a:r>
              <a:rPr lang="de-DE" dirty="0"/>
              <a:t>Power Efficiency</a:t>
            </a:r>
            <a:r>
              <a:rPr lang="en-US" dirty="0"/>
              <a:t> - the active time of high-power functions should be minimized as much as possible</a:t>
            </a:r>
          </a:p>
          <a:p>
            <a:endParaRPr lang="en-US" dirty="0"/>
          </a:p>
          <a:p>
            <a:r>
              <a:rPr lang="en-US" dirty="0"/>
              <a:t>Comfort - not too big or heavy in order to not restrict the patient in any ways, big enough screen so that also old people can read the information and battery should last long enough</a:t>
            </a:r>
          </a:p>
          <a:p>
            <a:endParaRPr lang="de-DE" dirty="0"/>
          </a:p>
        </p:txBody>
      </p:sp>
      <p:sp>
        <p:nvSpPr>
          <p:cNvPr id="4" name="Datumsplatzhalter 3">
            <a:extLst>
              <a:ext uri="{FF2B5EF4-FFF2-40B4-BE49-F238E27FC236}">
                <a16:creationId xmlns:a16="http://schemas.microsoft.com/office/drawing/2014/main" id="{24A59FDF-4D0B-EBA4-CCE8-DC62A9794027}"/>
              </a:ext>
            </a:extLst>
          </p:cNvPr>
          <p:cNvSpPr>
            <a:spLocks noGrp="1"/>
          </p:cNvSpPr>
          <p:nvPr>
            <p:ph type="dt" sz="half" idx="10"/>
          </p:nvPr>
        </p:nvSpPr>
        <p:spPr/>
        <p:txBody>
          <a:bodyPr/>
          <a:lstStyle/>
          <a:p>
            <a:pPr rtl="0"/>
            <a:fld id="{83627DD0-092D-4AD9-AAE0-0513E170352E}" type="datetime1">
              <a:rPr lang="de-DE" smtClean="0"/>
              <a:t>17.06.2022</a:t>
            </a:fld>
            <a:endParaRPr lang="en-US" dirty="0"/>
          </a:p>
        </p:txBody>
      </p:sp>
    </p:spTree>
    <p:extLst>
      <p:ext uri="{BB962C8B-B14F-4D97-AF65-F5344CB8AC3E}">
        <p14:creationId xmlns:p14="http://schemas.microsoft.com/office/powerpoint/2010/main" val="174133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3E07E4-C72A-8A11-29CC-42E296B372ED}"/>
              </a:ext>
            </a:extLst>
          </p:cNvPr>
          <p:cNvSpPr>
            <a:spLocks noGrp="1"/>
          </p:cNvSpPr>
          <p:nvPr>
            <p:ph type="title"/>
          </p:nvPr>
        </p:nvSpPr>
        <p:spPr>
          <a:xfrm>
            <a:off x="581193" y="729658"/>
            <a:ext cx="11029616" cy="988332"/>
          </a:xfrm>
        </p:spPr>
        <p:txBody>
          <a:bodyPr anchor="b">
            <a:normAutofit/>
          </a:bodyPr>
          <a:lstStyle/>
          <a:p>
            <a:r>
              <a:rPr lang="de-DE" dirty="0"/>
              <a:t>Hardware </a:t>
            </a:r>
            <a:r>
              <a:rPr lang="de-DE" dirty="0" err="1"/>
              <a:t>for</a:t>
            </a:r>
            <a:r>
              <a:rPr lang="de-DE" dirty="0"/>
              <a:t> </a:t>
            </a:r>
            <a:r>
              <a:rPr lang="de-DE" dirty="0" err="1"/>
              <a:t>sensing</a:t>
            </a:r>
            <a:r>
              <a:rPr lang="de-DE" dirty="0"/>
              <a:t> vital </a:t>
            </a:r>
            <a:r>
              <a:rPr lang="de-DE" dirty="0" err="1"/>
              <a:t>parameters</a:t>
            </a:r>
            <a:endParaRPr lang="de-DE" dirty="0"/>
          </a:p>
        </p:txBody>
      </p:sp>
      <p:sp>
        <p:nvSpPr>
          <p:cNvPr id="3" name="Inhaltsplatzhalter 2">
            <a:extLst>
              <a:ext uri="{FF2B5EF4-FFF2-40B4-BE49-F238E27FC236}">
                <a16:creationId xmlns:a16="http://schemas.microsoft.com/office/drawing/2014/main" id="{C9570960-E666-1092-C206-93E293CAEB57}"/>
              </a:ext>
            </a:extLst>
          </p:cNvPr>
          <p:cNvSpPr>
            <a:spLocks noGrp="1"/>
          </p:cNvSpPr>
          <p:nvPr>
            <p:ph sz="half" idx="1"/>
          </p:nvPr>
        </p:nvSpPr>
        <p:spPr>
          <a:xfrm>
            <a:off x="581193" y="2228003"/>
            <a:ext cx="5194767" cy="3633047"/>
          </a:xfrm>
        </p:spPr>
        <p:txBody>
          <a:bodyPr anchor="ctr">
            <a:normAutofit/>
          </a:bodyPr>
          <a:lstStyle/>
          <a:p>
            <a:r>
              <a:rPr lang="en-US" dirty="0"/>
              <a:t>soft, stretchy skin patch that can be worn on the neck to continuously track blood pressure and heart rate</a:t>
            </a:r>
          </a:p>
          <a:p>
            <a:r>
              <a:rPr lang="en-US" dirty="0"/>
              <a:t>developed by engineers at the University of California</a:t>
            </a:r>
          </a:p>
          <a:p>
            <a:r>
              <a:rPr lang="en-US" dirty="0"/>
              <a:t>great comfort compared to individual sensors distributed on the body</a:t>
            </a:r>
          </a:p>
          <a:p>
            <a:r>
              <a:rPr lang="en-US" dirty="0"/>
              <a:t>Photoresistor for detection of the intensity of the ambient light</a:t>
            </a:r>
            <a:endParaRPr lang="de-DE" dirty="0"/>
          </a:p>
        </p:txBody>
      </p:sp>
      <p:pic>
        <p:nvPicPr>
          <p:cNvPr id="5" name="Grafik 4">
            <a:extLst>
              <a:ext uri="{FF2B5EF4-FFF2-40B4-BE49-F238E27FC236}">
                <a16:creationId xmlns:a16="http://schemas.microsoft.com/office/drawing/2014/main" id="{3A8381CB-07A8-F222-F513-8CFC05ECD4E6}"/>
              </a:ext>
            </a:extLst>
          </p:cNvPr>
          <p:cNvPicPr>
            <a:picLocks noChangeAspect="1"/>
          </p:cNvPicPr>
          <p:nvPr/>
        </p:nvPicPr>
        <p:blipFill rotWithShape="1">
          <a:blip r:embed="rId2"/>
          <a:srcRect l="14354" r="5574"/>
          <a:stretch/>
        </p:blipFill>
        <p:spPr>
          <a:xfrm>
            <a:off x="6416039" y="2228003"/>
            <a:ext cx="5194769" cy="3633047"/>
          </a:xfrm>
          <a:prstGeom prst="rect">
            <a:avLst/>
          </a:prstGeom>
          <a:noFill/>
        </p:spPr>
      </p:pic>
      <p:sp>
        <p:nvSpPr>
          <p:cNvPr id="4" name="Datumsplatzhalter 3">
            <a:extLst>
              <a:ext uri="{FF2B5EF4-FFF2-40B4-BE49-F238E27FC236}">
                <a16:creationId xmlns:a16="http://schemas.microsoft.com/office/drawing/2014/main" id="{F39525EE-458E-0591-41F5-AFB111116E04}"/>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83627DD0-092D-4AD9-AAE0-0513E170352E}" type="datetime1">
              <a:rPr lang="de-DE" smtClean="0"/>
              <a:pPr rtl="0">
                <a:spcAft>
                  <a:spcPts val="600"/>
                </a:spcAft>
              </a:pPr>
              <a:t>17.06.2022</a:t>
            </a:fld>
            <a:endParaRPr lang="en-US"/>
          </a:p>
        </p:txBody>
      </p:sp>
    </p:spTree>
    <p:extLst>
      <p:ext uri="{BB962C8B-B14F-4D97-AF65-F5344CB8AC3E}">
        <p14:creationId xmlns:p14="http://schemas.microsoft.com/office/powerpoint/2010/main" val="399624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710B95-11F2-5D82-6A1B-A22E891A9C79}"/>
              </a:ext>
            </a:extLst>
          </p:cNvPr>
          <p:cNvSpPr>
            <a:spLocks noGrp="1"/>
          </p:cNvSpPr>
          <p:nvPr>
            <p:ph type="title"/>
          </p:nvPr>
        </p:nvSpPr>
        <p:spPr>
          <a:xfrm>
            <a:off x="581193" y="729658"/>
            <a:ext cx="11029616" cy="988332"/>
          </a:xfrm>
        </p:spPr>
        <p:txBody>
          <a:bodyPr anchor="b">
            <a:normAutofit/>
          </a:bodyPr>
          <a:lstStyle/>
          <a:p>
            <a:r>
              <a:rPr lang="de-DE" dirty="0"/>
              <a:t>Processing </a:t>
            </a:r>
            <a:r>
              <a:rPr lang="de-DE" dirty="0" err="1"/>
              <a:t>units</a:t>
            </a:r>
            <a:endParaRPr lang="de-DE" dirty="0"/>
          </a:p>
        </p:txBody>
      </p:sp>
      <p:sp>
        <p:nvSpPr>
          <p:cNvPr id="3" name="Inhaltsplatzhalter 2">
            <a:extLst>
              <a:ext uri="{FF2B5EF4-FFF2-40B4-BE49-F238E27FC236}">
                <a16:creationId xmlns:a16="http://schemas.microsoft.com/office/drawing/2014/main" id="{122DD35E-04D6-2A96-11A7-94B457A6DA72}"/>
              </a:ext>
            </a:extLst>
          </p:cNvPr>
          <p:cNvSpPr>
            <a:spLocks noGrp="1"/>
          </p:cNvSpPr>
          <p:nvPr>
            <p:ph sz="half" idx="1"/>
          </p:nvPr>
        </p:nvSpPr>
        <p:spPr>
          <a:xfrm>
            <a:off x="581193" y="2228003"/>
            <a:ext cx="5194767" cy="3633047"/>
          </a:xfrm>
        </p:spPr>
        <p:txBody>
          <a:bodyPr anchor="ctr">
            <a:normAutofit/>
          </a:bodyPr>
          <a:lstStyle/>
          <a:p>
            <a:r>
              <a:rPr lang="de-DE" dirty="0"/>
              <a:t> </a:t>
            </a:r>
            <a:r>
              <a:rPr lang="de-DE" dirty="0" err="1"/>
              <a:t>SoC</a:t>
            </a:r>
            <a:r>
              <a:rPr lang="de-DE" dirty="0"/>
              <a:t> </a:t>
            </a:r>
            <a:r>
              <a:rPr lang="de-DE" dirty="0" err="1"/>
              <a:t>from</a:t>
            </a:r>
            <a:r>
              <a:rPr lang="de-DE" dirty="0"/>
              <a:t> </a:t>
            </a:r>
            <a:r>
              <a:rPr lang="de-DE" dirty="0" err="1"/>
              <a:t>Microsemi</a:t>
            </a:r>
            <a:r>
              <a:rPr lang="de-DE" dirty="0"/>
              <a:t> </a:t>
            </a:r>
            <a:r>
              <a:rPr lang="de-DE" dirty="0" err="1"/>
              <a:t>called</a:t>
            </a:r>
            <a:r>
              <a:rPr lang="de-DE" dirty="0"/>
              <a:t> „Smart Fusion“</a:t>
            </a:r>
          </a:p>
          <a:p>
            <a:endParaRPr lang="de-DE" dirty="0"/>
          </a:p>
          <a:p>
            <a:r>
              <a:rPr lang="en-US" dirty="0"/>
              <a:t>FPGAs are cheap, very fast with custom programming, flexible and reprogrammable after </a:t>
            </a:r>
            <a:r>
              <a:rPr lang="en-US" dirty="0" err="1"/>
              <a:t>inst</a:t>
            </a:r>
            <a:r>
              <a:rPr lang="de-DE" dirty="0" err="1"/>
              <a:t>allation</a:t>
            </a:r>
            <a:r>
              <a:rPr lang="de-DE" dirty="0"/>
              <a:t> </a:t>
            </a:r>
            <a:endParaRPr lang="en-US" dirty="0"/>
          </a:p>
        </p:txBody>
      </p:sp>
      <p:pic>
        <p:nvPicPr>
          <p:cNvPr id="5" name="Grafik 4">
            <a:extLst>
              <a:ext uri="{FF2B5EF4-FFF2-40B4-BE49-F238E27FC236}">
                <a16:creationId xmlns:a16="http://schemas.microsoft.com/office/drawing/2014/main" id="{DD2B479E-DE3C-C7C2-AE39-C85227DDB404}"/>
              </a:ext>
            </a:extLst>
          </p:cNvPr>
          <p:cNvPicPr>
            <a:picLocks noChangeAspect="1"/>
          </p:cNvPicPr>
          <p:nvPr/>
        </p:nvPicPr>
        <p:blipFill>
          <a:blip r:embed="rId2"/>
          <a:stretch>
            <a:fillRect/>
          </a:stretch>
        </p:blipFill>
        <p:spPr>
          <a:xfrm>
            <a:off x="6416039" y="2401681"/>
            <a:ext cx="5194769" cy="3285691"/>
          </a:xfrm>
          <a:prstGeom prst="rect">
            <a:avLst/>
          </a:prstGeom>
          <a:noFill/>
        </p:spPr>
      </p:pic>
      <p:sp>
        <p:nvSpPr>
          <p:cNvPr id="4" name="Datumsplatzhalter 3">
            <a:extLst>
              <a:ext uri="{FF2B5EF4-FFF2-40B4-BE49-F238E27FC236}">
                <a16:creationId xmlns:a16="http://schemas.microsoft.com/office/drawing/2014/main" id="{8E6F1C25-4BC3-42D6-D15E-962FA1AC441A}"/>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83627DD0-092D-4AD9-AAE0-0513E170352E}" type="datetime1">
              <a:rPr lang="de-DE" smtClean="0"/>
              <a:pPr rtl="0">
                <a:spcAft>
                  <a:spcPts val="600"/>
                </a:spcAft>
              </a:pPr>
              <a:t>17.06.2022</a:t>
            </a:fld>
            <a:endParaRPr lang="en-US"/>
          </a:p>
        </p:txBody>
      </p:sp>
    </p:spTree>
    <p:extLst>
      <p:ext uri="{BB962C8B-B14F-4D97-AF65-F5344CB8AC3E}">
        <p14:creationId xmlns:p14="http://schemas.microsoft.com/office/powerpoint/2010/main" val="233823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D0AB13-3CC3-9768-D398-70E503B1E9B5}"/>
              </a:ext>
            </a:extLst>
          </p:cNvPr>
          <p:cNvSpPr>
            <a:spLocks noGrp="1"/>
          </p:cNvSpPr>
          <p:nvPr>
            <p:ph type="title"/>
          </p:nvPr>
        </p:nvSpPr>
        <p:spPr/>
        <p:txBody>
          <a:bodyPr/>
          <a:lstStyle/>
          <a:p>
            <a:r>
              <a:rPr lang="de-DE" dirty="0"/>
              <a:t>Power </a:t>
            </a:r>
            <a:r>
              <a:rPr lang="de-DE" dirty="0" err="1"/>
              <a:t>supply</a:t>
            </a:r>
            <a:endParaRPr lang="de-DE" dirty="0"/>
          </a:p>
        </p:txBody>
      </p:sp>
      <p:sp>
        <p:nvSpPr>
          <p:cNvPr id="3" name="Inhaltsplatzhalter 2">
            <a:extLst>
              <a:ext uri="{FF2B5EF4-FFF2-40B4-BE49-F238E27FC236}">
                <a16:creationId xmlns:a16="http://schemas.microsoft.com/office/drawing/2014/main" id="{F7990D52-8899-3701-985C-200EC3A7F4A5}"/>
              </a:ext>
            </a:extLst>
          </p:cNvPr>
          <p:cNvSpPr>
            <a:spLocks noGrp="1"/>
          </p:cNvSpPr>
          <p:nvPr>
            <p:ph idx="1"/>
          </p:nvPr>
        </p:nvSpPr>
        <p:spPr/>
        <p:txBody>
          <a:bodyPr/>
          <a:lstStyle/>
          <a:p>
            <a:r>
              <a:rPr lang="en-US" dirty="0"/>
              <a:t>Common AC/DC chargers for smartphones with enough power</a:t>
            </a:r>
          </a:p>
          <a:p>
            <a:endParaRPr lang="en-US" dirty="0"/>
          </a:p>
          <a:p>
            <a:r>
              <a:rPr lang="en-US" dirty="0"/>
              <a:t>Battery chemistry type is LiFePO4 since it is one of the safest battery types - very good energy to weight ratio and lifetime</a:t>
            </a:r>
          </a:p>
          <a:p>
            <a:endParaRPr lang="en-US" dirty="0"/>
          </a:p>
          <a:p>
            <a:r>
              <a:rPr lang="en-US" dirty="0"/>
              <a:t>For cell balancing and protection a suitable battery management system is needed</a:t>
            </a:r>
            <a:endParaRPr lang="de-DE" dirty="0"/>
          </a:p>
        </p:txBody>
      </p:sp>
      <p:sp>
        <p:nvSpPr>
          <p:cNvPr id="4" name="Datumsplatzhalter 3">
            <a:extLst>
              <a:ext uri="{FF2B5EF4-FFF2-40B4-BE49-F238E27FC236}">
                <a16:creationId xmlns:a16="http://schemas.microsoft.com/office/drawing/2014/main" id="{4740A0C9-4A01-1DCC-1E79-DE585829188F}"/>
              </a:ext>
            </a:extLst>
          </p:cNvPr>
          <p:cNvSpPr>
            <a:spLocks noGrp="1"/>
          </p:cNvSpPr>
          <p:nvPr>
            <p:ph type="dt" sz="half" idx="10"/>
          </p:nvPr>
        </p:nvSpPr>
        <p:spPr/>
        <p:txBody>
          <a:bodyPr/>
          <a:lstStyle/>
          <a:p>
            <a:pPr rtl="0"/>
            <a:fld id="{83627DD0-092D-4AD9-AAE0-0513E170352E}" type="datetime1">
              <a:rPr lang="de-DE" smtClean="0"/>
              <a:t>17.06.2022</a:t>
            </a:fld>
            <a:endParaRPr lang="en-US" dirty="0"/>
          </a:p>
        </p:txBody>
      </p:sp>
    </p:spTree>
    <p:extLst>
      <p:ext uri="{BB962C8B-B14F-4D97-AF65-F5344CB8AC3E}">
        <p14:creationId xmlns:p14="http://schemas.microsoft.com/office/powerpoint/2010/main" val="226295297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Zukunftsorientiert</Template>
  <TotalTime>0</TotalTime>
  <Words>1009</Words>
  <Application>Microsoft Office PowerPoint</Application>
  <PresentationFormat>Breitbild</PresentationFormat>
  <Paragraphs>107</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Calibri</vt:lpstr>
      <vt:lpstr>Franklin Gothic Book</vt:lpstr>
      <vt:lpstr>Franklin Gothic Demi</vt:lpstr>
      <vt:lpstr>Wingdings 2</vt:lpstr>
      <vt:lpstr>DividendVTI</vt:lpstr>
      <vt:lpstr>Patient Monitoring System - PMS</vt:lpstr>
      <vt:lpstr>Target group – Patient characteristics</vt:lpstr>
      <vt:lpstr>Patient needs based on personas</vt:lpstr>
      <vt:lpstr>OVERVIEW OF THE CONCEPT</vt:lpstr>
      <vt:lpstr>PowerPoint-Präsentation</vt:lpstr>
      <vt:lpstr>Important requirements</vt:lpstr>
      <vt:lpstr>Hardware for sensing vital parameters</vt:lpstr>
      <vt:lpstr>Processing units</vt:lpstr>
      <vt:lpstr>Power supply</vt:lpstr>
      <vt:lpstr>Data Transmission and Storage</vt:lpstr>
      <vt:lpstr>User Interface</vt:lpstr>
      <vt:lpstr>Alarming for Vital Scenarios</vt:lpstr>
      <vt:lpstr>Discussion and conclusion</vt:lpstr>
      <vt:lpstr>References</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Monitoring System - PMS</dc:title>
  <dc:creator>Nikolaos Karapoulatidis</dc:creator>
  <cp:lastModifiedBy>Nikolaos Karapoulatidis</cp:lastModifiedBy>
  <cp:revision>1</cp:revision>
  <dcterms:created xsi:type="dcterms:W3CDTF">2022-06-17T13:31:17Z</dcterms:created>
  <dcterms:modified xsi:type="dcterms:W3CDTF">2022-06-17T14:48:25Z</dcterms:modified>
</cp:coreProperties>
</file>