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8" r:id="rId4"/>
    <p:sldId id="282" r:id="rId5"/>
    <p:sldId id="283" r:id="rId6"/>
    <p:sldId id="284" r:id="rId7"/>
    <p:sldId id="260" r:id="rId8"/>
    <p:sldId id="285" r:id="rId9"/>
    <p:sldId id="286" r:id="rId10"/>
    <p:sldId id="287" r:id="rId11"/>
    <p:sldId id="288" r:id="rId12"/>
    <p:sldId id="27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235"/>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7/11/2022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7/11/2022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200211" cy="2492990"/>
          </a:xfrm>
          <a:prstGeom prst="rect">
            <a:avLst/>
          </a:prstGeom>
          <a:solidFill>
            <a:schemeClr val="bg2">
              <a:lumMod val="25000"/>
            </a:schemeClr>
          </a:solidFill>
        </p:spPr>
        <p:txBody>
          <a:bodyPr wrap="none" rtlCol="0">
            <a:spAutoFit/>
          </a:bodyPr>
          <a:lstStyle/>
          <a:p>
            <a:r>
              <a:rPr lang="en-US" sz="6600" dirty="0">
                <a:solidFill>
                  <a:srgbClr val="FF6600"/>
                </a:solidFill>
              </a:rPr>
              <a:t>Bank Marketing Campaign</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11-July-2022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T</a:t>
            </a:r>
            <a:r>
              <a:rPr lang="en-GB" sz="4400" b="1" dirty="0" err="1">
                <a:solidFill>
                  <a:schemeClr val="accent2"/>
                </a:solidFill>
                <a:latin typeface="+mj-lt"/>
              </a:rPr>
              <a:t>otal</a:t>
            </a:r>
            <a:r>
              <a:rPr lang="en-GB" sz="4400" b="1" dirty="0">
                <a:solidFill>
                  <a:schemeClr val="accent2"/>
                </a:solidFill>
                <a:latin typeface="+mj-lt"/>
              </a:rPr>
              <a:t> Number of Consumers by Previous Outcome</a:t>
            </a:r>
            <a:endParaRPr lang="en-US" sz="4400" b="1" dirty="0">
              <a:solidFill>
                <a:schemeClr val="accent2"/>
              </a:solidFill>
              <a:latin typeface="+mj-lt"/>
            </a:endParaRPr>
          </a:p>
        </p:txBody>
      </p:sp>
      <p:sp>
        <p:nvSpPr>
          <p:cNvPr id="9" name="TextBox 8">
            <a:extLst>
              <a:ext uri="{FF2B5EF4-FFF2-40B4-BE49-F238E27FC236}">
                <a16:creationId xmlns:a16="http://schemas.microsoft.com/office/drawing/2014/main" id="{E5660E66-1B31-D8A7-90DC-E843C79ECD08}"/>
              </a:ext>
            </a:extLst>
          </p:cNvPr>
          <p:cNvSpPr txBox="1"/>
          <p:nvPr/>
        </p:nvSpPr>
        <p:spPr>
          <a:xfrm>
            <a:off x="8949323" y="1720840"/>
            <a:ext cx="2998838" cy="2308324"/>
          </a:xfrm>
          <a:prstGeom prst="rect">
            <a:avLst/>
          </a:prstGeom>
          <a:noFill/>
        </p:spPr>
        <p:txBody>
          <a:bodyPr wrap="square" rtlCol="0">
            <a:spAutoFit/>
          </a:bodyPr>
          <a:lstStyle/>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Calibri" panose="020F0502020204030204" pitchFamily="34" charset="0"/>
              </a:rPr>
              <a:t> In the graph we can see that </a:t>
            </a:r>
            <a:r>
              <a:rPr lang="en-GB" sz="1800" dirty="0" err="1">
                <a:solidFill>
                  <a:srgbClr val="000000"/>
                </a:solidFill>
                <a:effectLst/>
                <a:latin typeface="Times New Roman" panose="02020603050405020304" pitchFamily="18" charset="0"/>
                <a:ea typeface="Calibri" panose="020F0502020204030204" pitchFamily="34" charset="0"/>
              </a:rPr>
              <a:t>nonexistent</a:t>
            </a:r>
            <a:r>
              <a:rPr lang="en-GB" sz="1800" dirty="0">
                <a:solidFill>
                  <a:srgbClr val="000000"/>
                </a:solidFill>
                <a:effectLst/>
                <a:latin typeface="Times New Roman" panose="02020603050405020304" pitchFamily="18" charset="0"/>
                <a:ea typeface="Calibri" panose="020F0502020204030204" pitchFamily="34" charset="0"/>
              </a:rPr>
              <a:t> </a:t>
            </a:r>
            <a:r>
              <a:rPr lang="en-GB" sz="1800" dirty="0" err="1">
                <a:solidFill>
                  <a:srgbClr val="000000"/>
                </a:solidFill>
                <a:effectLst/>
                <a:latin typeface="Times New Roman" panose="02020603050405020304" pitchFamily="18" charset="0"/>
                <a:ea typeface="Times New Roman" panose="02020603050405020304" pitchFamily="18" charset="0"/>
              </a:rPr>
              <a:t>poutcome</a:t>
            </a:r>
            <a:r>
              <a:rPr lang="en-GB" sz="1800" dirty="0">
                <a:solidFill>
                  <a:srgbClr val="000000"/>
                </a:solidFill>
                <a:effectLst/>
                <a:latin typeface="Times New Roman" panose="02020603050405020304" pitchFamily="18" charset="0"/>
                <a:ea typeface="Times New Roman" panose="02020603050405020304" pitchFamily="18" charset="0"/>
              </a:rPr>
              <a:t> has the highest number of consumers in both categories. </a:t>
            </a:r>
          </a:p>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 also observe that those who have previous campaign and it was successful they subscribe in a term deposit.</a:t>
            </a:r>
          </a:p>
        </p:txBody>
      </p:sp>
      <p:pic>
        <p:nvPicPr>
          <p:cNvPr id="4" name="Picture 3" descr="Chart, bar chart&#10;&#10;Description automatically generated">
            <a:extLst>
              <a:ext uri="{FF2B5EF4-FFF2-40B4-BE49-F238E27FC236}">
                <a16:creationId xmlns:a16="http://schemas.microsoft.com/office/drawing/2014/main" id="{BC4B3180-67F1-AD63-EC54-74C91ED98C0A}"/>
              </a:ext>
            </a:extLst>
          </p:cNvPr>
          <p:cNvPicPr>
            <a:picLocks noChangeAspect="1"/>
          </p:cNvPicPr>
          <p:nvPr/>
        </p:nvPicPr>
        <p:blipFill>
          <a:blip r:embed="rId2"/>
          <a:stretch>
            <a:fillRect/>
          </a:stretch>
        </p:blipFill>
        <p:spPr>
          <a:xfrm>
            <a:off x="243839" y="1371600"/>
            <a:ext cx="7395826" cy="5486400"/>
          </a:xfrm>
          <a:prstGeom prst="rect">
            <a:avLst/>
          </a:prstGeom>
        </p:spPr>
      </p:pic>
    </p:spTree>
    <p:extLst>
      <p:ext uri="{BB962C8B-B14F-4D97-AF65-F5344CB8AC3E}">
        <p14:creationId xmlns:p14="http://schemas.microsoft.com/office/powerpoint/2010/main" val="216011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T</a:t>
            </a:r>
            <a:r>
              <a:rPr lang="en-GB" sz="4400" b="1" dirty="0" err="1">
                <a:solidFill>
                  <a:schemeClr val="accent2"/>
                </a:solidFill>
                <a:latin typeface="+mj-lt"/>
              </a:rPr>
              <a:t>otal</a:t>
            </a:r>
            <a:r>
              <a:rPr lang="en-GB" sz="4400" b="1" dirty="0">
                <a:solidFill>
                  <a:schemeClr val="accent2"/>
                </a:solidFill>
                <a:latin typeface="+mj-lt"/>
              </a:rPr>
              <a:t> Number of Consumers by Month</a:t>
            </a:r>
            <a:endParaRPr lang="en-US" sz="4400" b="1" dirty="0">
              <a:solidFill>
                <a:schemeClr val="accent2"/>
              </a:solidFill>
              <a:latin typeface="+mj-lt"/>
            </a:endParaRPr>
          </a:p>
        </p:txBody>
      </p:sp>
      <p:sp>
        <p:nvSpPr>
          <p:cNvPr id="9" name="TextBox 8">
            <a:extLst>
              <a:ext uri="{FF2B5EF4-FFF2-40B4-BE49-F238E27FC236}">
                <a16:creationId xmlns:a16="http://schemas.microsoft.com/office/drawing/2014/main" id="{E5660E66-1B31-D8A7-90DC-E843C79ECD08}"/>
              </a:ext>
            </a:extLst>
          </p:cNvPr>
          <p:cNvSpPr txBox="1"/>
          <p:nvPr/>
        </p:nvSpPr>
        <p:spPr>
          <a:xfrm>
            <a:off x="8949323" y="1720840"/>
            <a:ext cx="2998838" cy="3139321"/>
          </a:xfrm>
          <a:prstGeom prst="rect">
            <a:avLst/>
          </a:prstGeom>
          <a:noFill/>
        </p:spPr>
        <p:txBody>
          <a:bodyPr wrap="square" rtlCol="0">
            <a:spAutoFit/>
          </a:bodyPr>
          <a:lstStyle/>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Calibri" panose="020F0502020204030204" pitchFamily="34" charset="0"/>
              </a:rPr>
              <a:t> In the graph we can see in </a:t>
            </a:r>
            <a:r>
              <a:rPr lang="en-GB" sz="1800" dirty="0">
                <a:solidFill>
                  <a:srgbClr val="000000"/>
                </a:solidFill>
                <a:effectLst/>
                <a:latin typeface="Times New Roman" panose="02020603050405020304" pitchFamily="18" charset="0"/>
                <a:ea typeface="Times New Roman" panose="02020603050405020304" pitchFamily="18" charset="0"/>
              </a:rPr>
              <a:t>May we have the most contacts in both cases.. </a:t>
            </a:r>
          </a:p>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Generally, months in summer have the most contacts in both cases.</a:t>
            </a:r>
          </a:p>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 also observe that December, March, October and September we have small differences between those 2 cases.</a:t>
            </a:r>
          </a:p>
        </p:txBody>
      </p:sp>
      <p:pic>
        <p:nvPicPr>
          <p:cNvPr id="3" name="Picture 2" descr="Chart, bar chart&#10;&#10;Description automatically generated">
            <a:extLst>
              <a:ext uri="{FF2B5EF4-FFF2-40B4-BE49-F238E27FC236}">
                <a16:creationId xmlns:a16="http://schemas.microsoft.com/office/drawing/2014/main" id="{0C73C376-B147-A251-F4EE-6D7F3B46430A}"/>
              </a:ext>
            </a:extLst>
          </p:cNvPr>
          <p:cNvPicPr>
            <a:picLocks noChangeAspect="1"/>
          </p:cNvPicPr>
          <p:nvPr/>
        </p:nvPicPr>
        <p:blipFill>
          <a:blip r:embed="rId2"/>
          <a:stretch>
            <a:fillRect/>
          </a:stretch>
        </p:blipFill>
        <p:spPr>
          <a:xfrm>
            <a:off x="0" y="1371600"/>
            <a:ext cx="8949323" cy="5343832"/>
          </a:xfrm>
          <a:prstGeom prst="rect">
            <a:avLst/>
          </a:prstGeom>
        </p:spPr>
      </p:pic>
    </p:spTree>
    <p:extLst>
      <p:ext uri="{BB962C8B-B14F-4D97-AF65-F5344CB8AC3E}">
        <p14:creationId xmlns:p14="http://schemas.microsoft.com/office/powerpoint/2010/main" val="425963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2308324"/>
          </a:xfrm>
          <a:prstGeom prst="rect">
            <a:avLst/>
          </a:prstGeom>
          <a:noFill/>
        </p:spPr>
        <p:txBody>
          <a:bodyPr wrap="square" rtlCol="0">
            <a:spAutoFit/>
          </a:bodyPr>
          <a:lstStyle/>
          <a:p>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ased on the above the EDA showed that age, duration, month and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poutcome</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may have important role for the bank to sell his term deposit to the customers.</a:t>
            </a:r>
          </a:p>
          <a:p>
            <a:endParaRPr lang="en-GB" dirty="0">
              <a:solidFill>
                <a:srgbClr val="000000"/>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a:t>
            </a:r>
            <a:r>
              <a:rPr lang="en-GB" b="0" i="0" dirty="0">
                <a:effectLst/>
                <a:latin typeface="Times New Roman" panose="02020603050405020304" pitchFamily="18" charset="0"/>
                <a:cs typeface="Times New Roman" panose="02020603050405020304" pitchFamily="18" charset="0"/>
              </a:rPr>
              <a:t>recommended models for this data set are: </a:t>
            </a: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Logistic Regression</a:t>
            </a:r>
            <a:endParaRPr lang="en-GB"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Random Forest Classifier</a:t>
            </a: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Gradient Boosting Classifier</a:t>
            </a:r>
            <a:endParaRPr lang="en-GB"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Group Name: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Greek Scientist</a:t>
            </a:r>
            <a:endParaRPr lang="el-G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Nikolaos Sintoris</a:t>
            </a:r>
            <a:endParaRPr lang="el-G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Email: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nikolaossintoris@gmail.com</a:t>
            </a:r>
            <a:endParaRPr lang="el-G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Country: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Greece</a:t>
            </a:r>
            <a:endParaRPr lang="el-G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College/Company: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Glacier</a:t>
            </a:r>
            <a:endParaRPr lang="el-G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Specialization: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Science</a:t>
            </a:r>
            <a:endParaRPr lang="el-G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45"/>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GitHub Repo Link: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https://github.com/NikolaosSintoris/Data-Glacier-Virtual-Internship/tree/main/Week%2011</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pPr algn="ctr"/>
            <a:r>
              <a:rPr lang="en-US" sz="3500" b="1" dirty="0">
                <a:solidFill>
                  <a:schemeClr val="accent2"/>
                </a:solidFill>
                <a:latin typeface="Calibri" panose="020F0502020204030204" pitchFamily="34" charset="0"/>
                <a:cs typeface="Calibri" panose="020F0502020204030204" pitchFamily="34" charset="0"/>
              </a:rPr>
              <a:t>Team member’s details</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idx="4294967295"/>
          </p:nvPr>
        </p:nvSpPr>
        <p:spPr>
          <a:xfrm>
            <a:off x="0" y="6350"/>
            <a:ext cx="10498138" cy="1360488"/>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074"/>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P</a:t>
            </a:r>
            <a:r>
              <a:rPr lang="en-GB" sz="4400" b="1" dirty="0" err="1">
                <a:solidFill>
                  <a:schemeClr val="accent2"/>
                </a:solidFill>
                <a:latin typeface="+mj-lt"/>
              </a:rPr>
              <a:t>roblem</a:t>
            </a:r>
            <a:r>
              <a:rPr lang="en-GB" sz="4400" b="1" dirty="0">
                <a:solidFill>
                  <a:schemeClr val="accent2"/>
                </a:solidFill>
                <a:latin typeface="+mj-lt"/>
              </a:rPr>
              <a:t> Description</a:t>
            </a:r>
            <a:endParaRPr lang="en-US" sz="4400" b="1" dirty="0">
              <a:solidFill>
                <a:schemeClr val="bg2">
                  <a:lumMod val="25000"/>
                </a:schemeClr>
              </a:solidFill>
              <a:latin typeface="+mj-lt"/>
            </a:endParaRPr>
          </a:p>
        </p:txBody>
      </p:sp>
      <p:sp>
        <p:nvSpPr>
          <p:cNvPr id="24" name="TextBox 23">
            <a:extLst>
              <a:ext uri="{FF2B5EF4-FFF2-40B4-BE49-F238E27FC236}">
                <a16:creationId xmlns:a16="http://schemas.microsoft.com/office/drawing/2014/main" id="{DED537FA-9DF5-6DB4-B1CC-87A7566A24F9}"/>
              </a:ext>
            </a:extLst>
          </p:cNvPr>
          <p:cNvSpPr txBox="1"/>
          <p:nvPr/>
        </p:nvSpPr>
        <p:spPr>
          <a:xfrm>
            <a:off x="894080" y="2212258"/>
            <a:ext cx="10226204" cy="966803"/>
          </a:xfrm>
          <a:prstGeom prst="rect">
            <a:avLst/>
          </a:prstGeom>
          <a:noFill/>
        </p:spPr>
        <p:txBody>
          <a:bodyPr wrap="square" rtlCol="0">
            <a:spAutoFit/>
          </a:bodyPr>
          <a:lstStyle/>
          <a:p>
            <a:pPr marL="0" marR="0">
              <a:lnSpc>
                <a:spcPct val="107000"/>
              </a:lnSpc>
              <a:spcBef>
                <a:spcPts val="0"/>
              </a:spcBef>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811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idx="4294967295"/>
          </p:nvPr>
        </p:nvSpPr>
        <p:spPr>
          <a:xfrm>
            <a:off x="0" y="6350"/>
            <a:ext cx="10498138" cy="1360488"/>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074"/>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Data Understanding</a:t>
            </a:r>
            <a:endParaRPr lang="en-US" sz="4400" b="1" dirty="0">
              <a:solidFill>
                <a:schemeClr val="bg2">
                  <a:lumMod val="25000"/>
                </a:schemeClr>
              </a:solidFill>
              <a:latin typeface="+mj-lt"/>
            </a:endParaRPr>
          </a:p>
        </p:txBody>
      </p:sp>
      <p:sp>
        <p:nvSpPr>
          <p:cNvPr id="24" name="TextBox 23">
            <a:extLst>
              <a:ext uri="{FF2B5EF4-FFF2-40B4-BE49-F238E27FC236}">
                <a16:creationId xmlns:a16="http://schemas.microsoft.com/office/drawing/2014/main" id="{DED537FA-9DF5-6DB4-B1CC-87A7566A24F9}"/>
              </a:ext>
            </a:extLst>
          </p:cNvPr>
          <p:cNvSpPr txBox="1"/>
          <p:nvPr/>
        </p:nvSpPr>
        <p:spPr>
          <a:xfrm>
            <a:off x="894080" y="2212258"/>
            <a:ext cx="10226204" cy="3047437"/>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Information: </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is related with direct marketing campaigns of a Portuguese banking institution. The marketing campaigns were based on phone calls. Often, more than one contact to the same client was required, in order to access if the product (bank term deposit) would be (or not) subscribed.</a:t>
            </a:r>
          </a:p>
          <a:p>
            <a:pPr marL="285750" marR="0" indent="-285750">
              <a:lnSpc>
                <a:spcPct val="107000"/>
              </a:lnSpc>
              <a:spcBef>
                <a:spcPts val="0"/>
              </a:spcBef>
              <a:spcAft>
                <a:spcPts val="800"/>
              </a:spcAft>
              <a:buFont typeface="Arial" panose="020B0604020202020204" pitchFamily="34" charset="0"/>
              <a:buChar char="•"/>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Summary of the data: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bank-additional-ful.csv file, consists of 41188 observations (rows) and 21 attributes (columns). The size of the file is 6.6 MB.</a:t>
            </a:r>
          </a:p>
          <a:p>
            <a:pPr marL="285750" indent="-285750">
              <a:lnSpc>
                <a:spcPct val="107000"/>
              </a:lnSpc>
              <a:spcAft>
                <a:spcPts val="800"/>
              </a:spcAft>
              <a:buFont typeface="Arial" panose="020B0604020202020204" pitchFamily="34" charset="0"/>
              <a:buChar char="•"/>
            </a:pPr>
            <a:r>
              <a:rPr lang="en-US" sz="18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Attributes: </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Age, job, marital, education, default, housing</a:t>
            </a:r>
            <a:r>
              <a:rPr lang="en-US" sz="1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loan, contact, month, day of week, duration, campaign, </a:t>
            </a:r>
            <a:r>
              <a:rPr lang="en-US" sz="18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pdays</a:t>
            </a:r>
            <a:r>
              <a:rPr lang="en-US" sz="1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previous, </a:t>
            </a:r>
            <a:r>
              <a:rPr lang="en-US" sz="18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poutcome</a:t>
            </a:r>
            <a:r>
              <a:rPr lang="en-US" sz="1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emp.var.state</a:t>
            </a:r>
            <a:r>
              <a:rPr lang="en-US" sz="1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cons.price.idx</a:t>
            </a:r>
            <a:r>
              <a:rPr lang="en-US" sz="1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cons.conf.idx</a:t>
            </a:r>
            <a:r>
              <a:rPr lang="en-US" sz="1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euribor3m, </a:t>
            </a:r>
            <a:r>
              <a:rPr lang="en-US" sz="18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nr.employed</a:t>
            </a:r>
            <a:r>
              <a:rPr lang="en-US" sz="1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as well as the output variable y (whether the client subscribed a term deposit).</a:t>
            </a:r>
          </a:p>
          <a:p>
            <a:pPr marL="285750" marR="0" indent="-285750">
              <a:lnSpc>
                <a:spcPct val="107000"/>
              </a:lnSpc>
              <a:spcBef>
                <a:spcPts val="0"/>
              </a:spcBef>
              <a:spcAft>
                <a:spcPts val="8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166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idx="4294967295"/>
          </p:nvPr>
        </p:nvSpPr>
        <p:spPr>
          <a:xfrm>
            <a:off x="0" y="6350"/>
            <a:ext cx="10498138" cy="1360488"/>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635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Missing Values</a:t>
            </a:r>
            <a:endParaRPr lang="en-US" sz="4400" b="1" dirty="0">
              <a:solidFill>
                <a:schemeClr val="bg2">
                  <a:lumMod val="25000"/>
                </a:schemeClr>
              </a:solidFill>
              <a:latin typeface="+mj-lt"/>
            </a:endParaRPr>
          </a:p>
        </p:txBody>
      </p:sp>
      <p:sp>
        <p:nvSpPr>
          <p:cNvPr id="24" name="TextBox 23">
            <a:extLst>
              <a:ext uri="{FF2B5EF4-FFF2-40B4-BE49-F238E27FC236}">
                <a16:creationId xmlns:a16="http://schemas.microsoft.com/office/drawing/2014/main" id="{DED537FA-9DF5-6DB4-B1CC-87A7566A24F9}"/>
              </a:ext>
            </a:extLst>
          </p:cNvPr>
          <p:cNvSpPr txBox="1"/>
          <p:nvPr/>
        </p:nvSpPr>
        <p:spPr>
          <a:xfrm>
            <a:off x="894080" y="2212258"/>
            <a:ext cx="2684862" cy="2744982"/>
          </a:xfrm>
          <a:prstGeom prst="rect">
            <a:avLst/>
          </a:prstGeom>
          <a:noFill/>
        </p:spPr>
        <p:txBody>
          <a:bodyPr wrap="square" rtlCol="0">
            <a:spAutoFit/>
          </a:bodyPr>
          <a:lstStyle/>
          <a:p>
            <a:pPr marL="0" marR="0">
              <a:lnSpc>
                <a:spcPct val="107000"/>
              </a:lnSpc>
              <a:spcBef>
                <a:spcPts val="0"/>
              </a:spcBef>
              <a:spcAft>
                <a:spcPts val="800"/>
              </a:spcAft>
            </a:pPr>
            <a:r>
              <a:rPr lang="en-GB" sz="1800" dirty="0">
                <a:solidFill>
                  <a:srgbClr val="000000"/>
                </a:solidFill>
                <a:effectLst/>
                <a:latin typeface="Times New Roman" panose="02020603050405020304" pitchFamily="18" charset="0"/>
                <a:ea typeface="Calibri" panose="020F0502020204030204" pitchFamily="34" charset="0"/>
              </a:rPr>
              <a:t>In our data, missing values is the value "unknown" in the categorical attributes, so job has 330 missing values, marital has 1731, default has 8597, housing has 990 and loan has 990.as they are shown in the screenshot below:</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table&#10;&#10;Description automatically generated">
            <a:extLst>
              <a:ext uri="{FF2B5EF4-FFF2-40B4-BE49-F238E27FC236}">
                <a16:creationId xmlns:a16="http://schemas.microsoft.com/office/drawing/2014/main" id="{784C8F84-503C-9DD5-07FA-84D40E9AEFB7}"/>
              </a:ext>
            </a:extLst>
          </p:cNvPr>
          <p:cNvPicPr>
            <a:picLocks noChangeAspect="1"/>
          </p:cNvPicPr>
          <p:nvPr/>
        </p:nvPicPr>
        <p:blipFill>
          <a:blip r:embed="rId2"/>
          <a:stretch>
            <a:fillRect/>
          </a:stretch>
        </p:blipFill>
        <p:spPr>
          <a:xfrm>
            <a:off x="3885010" y="1710813"/>
            <a:ext cx="2889415" cy="4876800"/>
          </a:xfrm>
          <a:prstGeom prst="rect">
            <a:avLst/>
          </a:prstGeom>
        </p:spPr>
      </p:pic>
      <p:sp>
        <p:nvSpPr>
          <p:cNvPr id="5" name="TextBox 4">
            <a:extLst>
              <a:ext uri="{FF2B5EF4-FFF2-40B4-BE49-F238E27FC236}">
                <a16:creationId xmlns:a16="http://schemas.microsoft.com/office/drawing/2014/main" id="{6A3D6DE0-C8E2-D03C-7564-52C23C1C447C}"/>
              </a:ext>
            </a:extLst>
          </p:cNvPr>
          <p:cNvSpPr txBox="1"/>
          <p:nvPr/>
        </p:nvSpPr>
        <p:spPr>
          <a:xfrm>
            <a:off x="6921910" y="2212258"/>
            <a:ext cx="3785419" cy="313932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For the missing values we are going to use 2 techniques. When the most frequent word has by far more data points we, are going to replace the missing values with the most frequent one. Otherwise we are going to replace the missing values with a random value. So, for the job, education and housing attributes we are going to use the second technique and the first technique for the other attributes.</a:t>
            </a:r>
          </a:p>
        </p:txBody>
      </p:sp>
    </p:spTree>
    <p:extLst>
      <p:ext uri="{BB962C8B-B14F-4D97-AF65-F5344CB8AC3E}">
        <p14:creationId xmlns:p14="http://schemas.microsoft.com/office/powerpoint/2010/main" val="275871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idx="4294967295"/>
          </p:nvPr>
        </p:nvSpPr>
        <p:spPr>
          <a:xfrm>
            <a:off x="0" y="6350"/>
            <a:ext cx="10498138" cy="1360488"/>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074"/>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Exploratory Data Analysis</a:t>
            </a:r>
            <a:endParaRPr lang="en-US" sz="4400" b="1" dirty="0">
              <a:solidFill>
                <a:schemeClr val="bg2">
                  <a:lumMod val="25000"/>
                </a:schemeClr>
              </a:solidFill>
              <a:latin typeface="+mj-lt"/>
            </a:endParaRPr>
          </a:p>
        </p:txBody>
      </p:sp>
      <p:sp>
        <p:nvSpPr>
          <p:cNvPr id="24" name="TextBox 23">
            <a:extLst>
              <a:ext uri="{FF2B5EF4-FFF2-40B4-BE49-F238E27FC236}">
                <a16:creationId xmlns:a16="http://schemas.microsoft.com/office/drawing/2014/main" id="{DED537FA-9DF5-6DB4-B1CC-87A7566A24F9}"/>
              </a:ext>
            </a:extLst>
          </p:cNvPr>
          <p:cNvSpPr txBox="1"/>
          <p:nvPr/>
        </p:nvSpPr>
        <p:spPr>
          <a:xfrm>
            <a:off x="894080" y="2212258"/>
            <a:ext cx="10226204" cy="966803"/>
          </a:xfrm>
          <a:prstGeom prst="rect">
            <a:avLst/>
          </a:prstGeom>
          <a:noFill/>
        </p:spPr>
        <p:txBody>
          <a:bodyPr wrap="square" rtlCol="0">
            <a:spAutoFit/>
          </a:bodyPr>
          <a:lstStyle/>
          <a:p>
            <a:pPr marL="0" marR="0">
              <a:lnSpc>
                <a:spcPct val="107000"/>
              </a:lnSpc>
              <a:spcBef>
                <a:spcPts val="0"/>
              </a:spcBef>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performed Exploratory Data Analysis on the data. First I examined the </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pearson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correlation coefficient between the attributes and the result was that there was no correlation between them. So I examined the relationship between the output variable (“y”) and some of the rest attributes.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166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T</a:t>
            </a:r>
            <a:r>
              <a:rPr lang="en-GB" sz="4400" b="1" dirty="0" err="1">
                <a:solidFill>
                  <a:schemeClr val="accent2"/>
                </a:solidFill>
                <a:latin typeface="+mj-lt"/>
              </a:rPr>
              <a:t>otal</a:t>
            </a:r>
            <a:r>
              <a:rPr lang="en-GB" sz="4400" b="1" dirty="0">
                <a:solidFill>
                  <a:schemeClr val="accent2"/>
                </a:solidFill>
                <a:latin typeface="+mj-lt"/>
              </a:rPr>
              <a:t> Number of Consumers by Age</a:t>
            </a:r>
            <a:endParaRPr lang="en-US" sz="4400" b="1" dirty="0">
              <a:solidFill>
                <a:schemeClr val="accent2"/>
              </a:solidFill>
              <a:latin typeface="+mj-lt"/>
            </a:endParaRPr>
          </a:p>
        </p:txBody>
      </p:sp>
      <p:sp>
        <p:nvSpPr>
          <p:cNvPr id="9" name="TextBox 8">
            <a:extLst>
              <a:ext uri="{FF2B5EF4-FFF2-40B4-BE49-F238E27FC236}">
                <a16:creationId xmlns:a16="http://schemas.microsoft.com/office/drawing/2014/main" id="{E5660E66-1B31-D8A7-90DC-E843C79ECD08}"/>
              </a:ext>
            </a:extLst>
          </p:cNvPr>
          <p:cNvSpPr txBox="1"/>
          <p:nvPr/>
        </p:nvSpPr>
        <p:spPr>
          <a:xfrm>
            <a:off x="7949579" y="1720840"/>
            <a:ext cx="2998838" cy="2585323"/>
          </a:xfrm>
          <a:prstGeom prst="rect">
            <a:avLst/>
          </a:prstGeom>
          <a:noFill/>
        </p:spPr>
        <p:txBody>
          <a:bodyPr wrap="square" rtlCol="0">
            <a:spAutoFit/>
          </a:bodyPr>
          <a:lstStyle/>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Calibri" panose="020F0502020204030204" pitchFamily="34" charset="0"/>
              </a:rPr>
              <a:t> In the graph we can see that for </a:t>
            </a:r>
            <a:r>
              <a:rPr lang="en-GB" sz="1800" dirty="0">
                <a:solidFill>
                  <a:srgbClr val="000000"/>
                </a:solidFill>
                <a:effectLst/>
                <a:latin typeface="Times New Roman" panose="02020603050405020304" pitchFamily="18" charset="0"/>
                <a:ea typeface="Times New Roman" panose="02020603050405020304" pitchFamily="18" charset="0"/>
              </a:rPr>
              <a:t>the ages 20 to 60, there is a significant difference between those who applied and those who did not.</a:t>
            </a:r>
          </a:p>
          <a:p>
            <a:pPr>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also observe that at every age, those who did not apply far outnumbered those who did.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hart&#10;&#10;Description automatically generated">
            <a:extLst>
              <a:ext uri="{FF2B5EF4-FFF2-40B4-BE49-F238E27FC236}">
                <a16:creationId xmlns:a16="http://schemas.microsoft.com/office/drawing/2014/main" id="{1154B095-BC83-BE03-4F04-03C8E6D5D23D}"/>
              </a:ext>
            </a:extLst>
          </p:cNvPr>
          <p:cNvPicPr>
            <a:picLocks noChangeAspect="1"/>
          </p:cNvPicPr>
          <p:nvPr/>
        </p:nvPicPr>
        <p:blipFill>
          <a:blip r:embed="rId2"/>
          <a:stretch>
            <a:fillRect/>
          </a:stretch>
        </p:blipFill>
        <p:spPr>
          <a:xfrm>
            <a:off x="1243583" y="1371600"/>
            <a:ext cx="5547361" cy="5492796"/>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T</a:t>
            </a:r>
            <a:r>
              <a:rPr lang="en-GB" sz="4400" b="1" dirty="0" err="1">
                <a:solidFill>
                  <a:schemeClr val="accent2"/>
                </a:solidFill>
                <a:latin typeface="+mj-lt"/>
              </a:rPr>
              <a:t>otal</a:t>
            </a:r>
            <a:r>
              <a:rPr lang="en-GB" sz="4400" b="1" dirty="0">
                <a:solidFill>
                  <a:schemeClr val="accent2"/>
                </a:solidFill>
                <a:latin typeface="+mj-lt"/>
              </a:rPr>
              <a:t> Number of Consumers by Job</a:t>
            </a:r>
            <a:endParaRPr lang="en-US" sz="4400" b="1" dirty="0">
              <a:solidFill>
                <a:schemeClr val="accent2"/>
              </a:solidFill>
              <a:latin typeface="+mj-lt"/>
            </a:endParaRPr>
          </a:p>
        </p:txBody>
      </p:sp>
      <p:sp>
        <p:nvSpPr>
          <p:cNvPr id="9" name="TextBox 8">
            <a:extLst>
              <a:ext uri="{FF2B5EF4-FFF2-40B4-BE49-F238E27FC236}">
                <a16:creationId xmlns:a16="http://schemas.microsoft.com/office/drawing/2014/main" id="{E5660E66-1B31-D8A7-90DC-E843C79ECD08}"/>
              </a:ext>
            </a:extLst>
          </p:cNvPr>
          <p:cNvSpPr txBox="1"/>
          <p:nvPr/>
        </p:nvSpPr>
        <p:spPr>
          <a:xfrm>
            <a:off x="8949323" y="1720840"/>
            <a:ext cx="2998838" cy="2308324"/>
          </a:xfrm>
          <a:prstGeom prst="rect">
            <a:avLst/>
          </a:prstGeom>
          <a:noFill/>
        </p:spPr>
        <p:txBody>
          <a:bodyPr wrap="square" rtlCol="0">
            <a:spAutoFit/>
          </a:bodyPr>
          <a:lstStyle/>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Calibri" panose="020F0502020204030204" pitchFamily="34" charset="0"/>
              </a:rPr>
              <a:t> In the graph we can see that the jobs admin</a:t>
            </a:r>
            <a:r>
              <a:rPr lang="en-GB" sz="1800" dirty="0">
                <a:solidFill>
                  <a:srgbClr val="000000"/>
                </a:solidFill>
                <a:effectLst/>
                <a:latin typeface="Times New Roman" panose="02020603050405020304" pitchFamily="18" charset="0"/>
                <a:ea typeface="Times New Roman" panose="02020603050405020304" pitchFamily="18" charset="0"/>
              </a:rPr>
              <a:t>, </a:t>
            </a:r>
            <a:r>
              <a:rPr lang="en-GB" sz="1800" dirty="0" err="1">
                <a:solidFill>
                  <a:srgbClr val="000000"/>
                </a:solidFill>
                <a:effectLst/>
                <a:latin typeface="Times New Roman" panose="02020603050405020304" pitchFamily="18" charset="0"/>
                <a:ea typeface="Times New Roman" panose="02020603050405020304" pitchFamily="18" charset="0"/>
              </a:rPr>
              <a:t>blu</a:t>
            </a:r>
            <a:r>
              <a:rPr lang="en-GB" sz="1800" dirty="0">
                <a:solidFill>
                  <a:srgbClr val="000000"/>
                </a:solidFill>
                <a:effectLst/>
                <a:latin typeface="Times New Roman" panose="02020603050405020304" pitchFamily="18" charset="0"/>
                <a:ea typeface="Times New Roman" panose="02020603050405020304" pitchFamily="18" charset="0"/>
              </a:rPr>
              <a:t>-collar and technician have the highest number of consumers. </a:t>
            </a:r>
            <a:endParaRPr lang="en-GB" dirty="0">
              <a:solidFill>
                <a:srgbClr val="000000"/>
              </a:solidFill>
              <a:latin typeface="Times New Roman" panose="02020603050405020304" pitchFamily="18" charset="0"/>
              <a:ea typeface="Times New Roman" panose="02020603050405020304" pitchFamily="18" charset="0"/>
            </a:endParaRPr>
          </a:p>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also observe that at every job, those who did not apply far outnumbered those who did.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hart, bar chart&#10;&#10;Description automatically generated">
            <a:extLst>
              <a:ext uri="{FF2B5EF4-FFF2-40B4-BE49-F238E27FC236}">
                <a16:creationId xmlns:a16="http://schemas.microsoft.com/office/drawing/2014/main" id="{EA4E66A7-565C-E7FA-E60D-B38F756A811F}"/>
              </a:ext>
            </a:extLst>
          </p:cNvPr>
          <p:cNvPicPr>
            <a:picLocks noChangeAspect="1"/>
          </p:cNvPicPr>
          <p:nvPr/>
        </p:nvPicPr>
        <p:blipFill>
          <a:blip r:embed="rId2"/>
          <a:stretch>
            <a:fillRect/>
          </a:stretch>
        </p:blipFill>
        <p:spPr>
          <a:xfrm>
            <a:off x="0" y="1371600"/>
            <a:ext cx="8949323" cy="5394960"/>
          </a:xfrm>
          <a:prstGeom prst="rect">
            <a:avLst/>
          </a:prstGeom>
        </p:spPr>
      </p:pic>
    </p:spTree>
    <p:extLst>
      <p:ext uri="{BB962C8B-B14F-4D97-AF65-F5344CB8AC3E}">
        <p14:creationId xmlns:p14="http://schemas.microsoft.com/office/powerpoint/2010/main" val="186277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T</a:t>
            </a:r>
            <a:r>
              <a:rPr lang="en-GB" sz="4400" b="1" dirty="0" err="1">
                <a:solidFill>
                  <a:schemeClr val="accent2"/>
                </a:solidFill>
                <a:latin typeface="+mj-lt"/>
              </a:rPr>
              <a:t>otal</a:t>
            </a:r>
            <a:r>
              <a:rPr lang="en-GB" sz="4400" b="1" dirty="0">
                <a:solidFill>
                  <a:schemeClr val="accent2"/>
                </a:solidFill>
                <a:latin typeface="+mj-lt"/>
              </a:rPr>
              <a:t> Number of Consumers by Education</a:t>
            </a:r>
            <a:endParaRPr lang="en-US" sz="4400" b="1" dirty="0">
              <a:solidFill>
                <a:schemeClr val="accent2"/>
              </a:solidFill>
              <a:latin typeface="+mj-lt"/>
            </a:endParaRPr>
          </a:p>
        </p:txBody>
      </p:sp>
      <p:sp>
        <p:nvSpPr>
          <p:cNvPr id="9" name="TextBox 8">
            <a:extLst>
              <a:ext uri="{FF2B5EF4-FFF2-40B4-BE49-F238E27FC236}">
                <a16:creationId xmlns:a16="http://schemas.microsoft.com/office/drawing/2014/main" id="{E5660E66-1B31-D8A7-90DC-E843C79ECD08}"/>
              </a:ext>
            </a:extLst>
          </p:cNvPr>
          <p:cNvSpPr txBox="1"/>
          <p:nvPr/>
        </p:nvSpPr>
        <p:spPr>
          <a:xfrm>
            <a:off x="8949323" y="1720840"/>
            <a:ext cx="2998838" cy="2308324"/>
          </a:xfrm>
          <a:prstGeom prst="rect">
            <a:avLst/>
          </a:prstGeom>
          <a:noFill/>
        </p:spPr>
        <p:txBody>
          <a:bodyPr wrap="square" rtlCol="0">
            <a:spAutoFit/>
          </a:bodyPr>
          <a:lstStyle/>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Calibri" panose="020F0502020204030204" pitchFamily="34" charset="0"/>
              </a:rPr>
              <a:t> In the graph we can see that university</a:t>
            </a:r>
            <a:r>
              <a:rPr lang="en-GB" sz="1800" dirty="0">
                <a:solidFill>
                  <a:srgbClr val="000000"/>
                </a:solidFill>
                <a:effectLst/>
                <a:latin typeface="Times New Roman" panose="02020603050405020304" pitchFamily="18" charset="0"/>
                <a:ea typeface="Times New Roman" panose="02020603050405020304" pitchFamily="18" charset="0"/>
              </a:rPr>
              <a:t> degree has the highest number of consumers in both categories. </a:t>
            </a:r>
          </a:p>
          <a:p>
            <a:pPr algn="l">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 also observe that at every education, those who did not apply far outnumbered those who did.</a:t>
            </a:r>
          </a:p>
        </p:txBody>
      </p:sp>
      <p:pic>
        <p:nvPicPr>
          <p:cNvPr id="3" name="Picture 2" descr="Chart, bar chart&#10;&#10;Description automatically generated">
            <a:extLst>
              <a:ext uri="{FF2B5EF4-FFF2-40B4-BE49-F238E27FC236}">
                <a16:creationId xmlns:a16="http://schemas.microsoft.com/office/drawing/2014/main" id="{0CABE448-0B6F-163F-7075-CDC7D26C729E}"/>
              </a:ext>
            </a:extLst>
          </p:cNvPr>
          <p:cNvPicPr>
            <a:picLocks noChangeAspect="1"/>
          </p:cNvPicPr>
          <p:nvPr/>
        </p:nvPicPr>
        <p:blipFill>
          <a:blip r:embed="rId2"/>
          <a:stretch>
            <a:fillRect/>
          </a:stretch>
        </p:blipFill>
        <p:spPr>
          <a:xfrm>
            <a:off x="243839" y="1371600"/>
            <a:ext cx="8583169" cy="5486400"/>
          </a:xfrm>
          <a:prstGeom prst="rect">
            <a:avLst/>
          </a:prstGeom>
        </p:spPr>
      </p:pic>
    </p:spTree>
    <p:extLst>
      <p:ext uri="{BB962C8B-B14F-4D97-AF65-F5344CB8AC3E}">
        <p14:creationId xmlns:p14="http://schemas.microsoft.com/office/powerpoint/2010/main" val="3224257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TotalTime>
  <Words>779</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Team member’s details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nikos sintoris</cp:lastModifiedBy>
  <cp:revision>150</cp:revision>
  <cp:lastPrinted>2019-08-24T08:13:50Z</cp:lastPrinted>
  <dcterms:created xsi:type="dcterms:W3CDTF">2019-08-19T15:39:24Z</dcterms:created>
  <dcterms:modified xsi:type="dcterms:W3CDTF">2022-07-11T17:14:16Z</dcterms:modified>
</cp:coreProperties>
</file>