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1C20F6-C522-4CC2-AF5D-78F2A1CCF344}">
  <a:tblStyle styleId="{AB1C20F6-C522-4CC2-AF5D-78F2A1CCF3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c8e417f1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c8e417f1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c8e417f1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c8e417f1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c8e417f1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c8e417f1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c8e417f1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c8e417f1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c8e417f1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c8e417f1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c8e417f1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c8e417f1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c8e417f1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c8e417f1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c8e417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c8e417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c8e417f1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c8e417f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c8e417f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c8e417f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c8e417f1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c8e417f1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c8e417f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c8e417f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c8e417f1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c8e417f1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c8e417f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c8e417f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c8e417f1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c8e417f1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nsopiadis@tuc.gr" TargetMode="External"/><Relationship Id="rId4" Type="http://schemas.openxmlformats.org/officeDocument/2006/relationships/hyperlink" Target="https://github.com/NikolaosSopiadis/linux_docs_ll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Single-GPU LM for Linux Documentation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Nikolaos Sopiadis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Transformer Block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block follows the “pre-norm” style: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LayerNorm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Multi-Head</a:t>
            </a:r>
            <a:r>
              <a:rPr lang="en"/>
              <a:t> Self-Attention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Residual Add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LayerNorm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Feed-Forward Network (</a:t>
            </a:r>
            <a:r>
              <a:rPr lang="en"/>
              <a:t>FFN)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First Linear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GELU Activation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Dropout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Second Linear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Residual add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Setup and </a:t>
            </a:r>
            <a:r>
              <a:rPr lang="en"/>
              <a:t>Optimizations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Training Setup: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Micro-batch: 96 tokens with dynamic accumulation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Linearly ramp acc_steps from 21 / 10 to 85 / 40 (reaches max at 60%</a:t>
            </a:r>
            <a:r>
              <a:rPr lang="en" sz="1400"/>
              <a:t>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Optimizer: AdamW (β₁=0.9, β₂=0.98,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ε=1e-12, weight decay=0.01)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LR schedule: cosine decay with 10% warm up </a:t>
            </a:r>
            <a:endParaRPr sz="1600"/>
          </a:p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Optimizations: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Mixed precision floating point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measurable difference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Pytorch kernel parameters and network JIT </a:t>
            </a:r>
            <a:r>
              <a:rPr lang="en" sz="1600"/>
              <a:t>compilation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~10% performance increase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Dropping q/k/v biases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Another ~10% performance increase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attempts</a:t>
            </a:r>
            <a:endParaRPr/>
          </a:p>
        </p:txBody>
      </p:sp>
      <p:graphicFrame>
        <p:nvGraphicFramePr>
          <p:cNvPr id="233" name="Google Shape;233;p24"/>
          <p:cNvGraphicFramePr/>
          <p:nvPr/>
        </p:nvGraphicFramePr>
        <p:xfrm>
          <a:off x="505338" y="178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{AB1C20F6-C522-4CC2-AF5D-78F2A1CCF344}</a:tableStyleId>
              </a:tblPr>
              <a:tblGrid>
                <a:gridCol w="1481825"/>
                <a:gridCol w="3427850"/>
                <a:gridCol w="3427850"/>
              </a:tblGrid>
              <a:tr h="36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Aspect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First Attempt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Second Attempt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Model Size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6×256 hidden, 4 heads, FFN=1024 -&gt; ~13 M params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6×512 hidden, 4 heads, FFN=2048 -&gt; ~25 M params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Dropout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Clip gradient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Linear ramp from 1.5 to 0.5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Learning Rate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Peak lr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= 3e-4, warmup 10%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peak_lr = 1e-3, warmup 10%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Batch Accumulation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Linear ramp from 21 to 85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micro-batches (2 K to 8 K tokens)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Linear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ramp from 10 to 40 micro-batches (1 K to 4 K tokens)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Curves - 13M (top), 25M (bottom)</a:t>
            </a:r>
            <a:endParaRPr/>
          </a:p>
        </p:txBody>
      </p:sp>
      <p:pic>
        <p:nvPicPr>
          <p:cNvPr id="239" name="Google Shape;239;p25" title="val_top5_per_epo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8" y="1393288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 title="val_ppl_per_epoc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528" y="1393301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 title="val_loss_per_epoch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038" y="1393292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 title="val_acc_per_epoch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2788" y="1393302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 title="val_top5_per_epoch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6300" y="3224148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val_ppl_per_epoch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9528" y="3224148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 title="val_loss_per_epoch.png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06056" y="3224148"/>
            <a:ext cx="201168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 title="val_acc_per_epoch.png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12788" y="3224150"/>
            <a:ext cx="2011680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1297500" y="1567550"/>
            <a:ext cx="34032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13M Parameters Model</a:t>
            </a:r>
            <a:endParaRPr/>
          </a:p>
        </p:txBody>
      </p:sp>
      <p:sp>
        <p:nvSpPr>
          <p:cNvPr id="253" name="Google Shape;253;p26"/>
          <p:cNvSpPr txBox="1"/>
          <p:nvPr>
            <p:ph idx="2" type="body"/>
          </p:nvPr>
        </p:nvSpPr>
        <p:spPr>
          <a:xfrm>
            <a:off x="4933225" y="1567550"/>
            <a:ext cx="34032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r>
              <a:rPr lang="en"/>
              <a:t>M Parameters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 title="Screenshot_20250703_2147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0" y="2241450"/>
            <a:ext cx="3857499" cy="19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 title="Screenshot_20250703_2149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0" y="2241450"/>
            <a:ext cx="3403200" cy="204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2nd more </a:t>
            </a:r>
            <a:r>
              <a:rPr lang="en"/>
              <a:t>aggressive</a:t>
            </a:r>
            <a:r>
              <a:rPr lang="en"/>
              <a:t> model had seemingly </a:t>
            </a:r>
            <a:r>
              <a:rPr lang="en"/>
              <a:t>marginally</a:t>
            </a:r>
            <a:r>
              <a:rPr lang="en"/>
              <a:t> better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performance gain seems to come from the one common variable between the two: The </a:t>
            </a:r>
            <a:r>
              <a:rPr lang="en"/>
              <a:t>limited</a:t>
            </a:r>
            <a:r>
              <a:rPr lang="en"/>
              <a:t>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 </a:t>
            </a:r>
            <a:r>
              <a:rPr lang="en"/>
              <a:t>plateau</a:t>
            </a:r>
            <a:r>
              <a:rPr lang="en"/>
              <a:t> but slowly </a:t>
            </a:r>
            <a:r>
              <a:rPr lang="en"/>
              <a:t>increase. This points to undertraining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low quality dataset</a:t>
            </a:r>
            <a:endParaRPr/>
          </a:p>
        </p:txBody>
      </p:sp>
      <p:sp>
        <p:nvSpPr>
          <p:cNvPr id="262" name="Google Shape;262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Cleaner, learning friendly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</a:t>
            </a:r>
            <a:r>
              <a:rPr lang="en"/>
              <a:t>aggressive</a:t>
            </a:r>
            <a:r>
              <a:rPr lang="en"/>
              <a:t>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Pre-train on a more general dataset and fine-tune on the more specific 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sp>
        <p:nvSpPr>
          <p:cNvPr id="268" name="Google Shape;268;p28"/>
          <p:cNvSpPr txBox="1"/>
          <p:nvPr/>
        </p:nvSpPr>
        <p:spPr>
          <a:xfrm>
            <a:off x="1352550" y="2933700"/>
            <a:ext cx="5600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Feel free to contact me for any questions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Email: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nsopiadis@tuc.gr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https://github.com/NikolaosSopiadis/linux_docs_llm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Linux is: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Customizable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 for beginners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But it is Documented!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Man-pages (or tldr)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Wikis and Forums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Videos?</a:t>
            </a:r>
            <a:endParaRPr sz="1600"/>
          </a:p>
        </p:txBody>
      </p:sp>
      <p:pic>
        <p:nvPicPr>
          <p:cNvPr descr="Tiny girl choosing of way. Make your choice. Metaphor alternatives or opportunities, life dilemma, decision making. Modern flat cartoon style. Vector illustration on white background (Provided by Getty Images)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100" y="1179325"/>
            <a:ext cx="4440576" cy="348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 rot="-1898663">
            <a:off x="1869317" y="1899054"/>
            <a:ext cx="5405365" cy="133521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Inconvenient</a:t>
            </a:r>
            <a:endParaRPr sz="6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Solution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Ask someone your questions and get a </a:t>
            </a:r>
            <a:r>
              <a:rPr lang="en" sz="1600" u="sng"/>
              <a:t>quick</a:t>
            </a:r>
            <a:r>
              <a:rPr lang="en" sz="1600"/>
              <a:t> answer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available resources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Locally trained language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Free Images : chatGPT, ai, laptop, toy, fictional character, games ..."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1886850"/>
            <a:ext cx="3742802" cy="187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4032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obvious answer: Chat GPT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Ancestors: GPT4, GPT3, </a:t>
            </a:r>
            <a:r>
              <a:rPr lang="en" sz="1600"/>
              <a:t>GPT2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(Generative Pre-trained Transformer)</a:t>
            </a:r>
            <a:endParaRPr sz="1600"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25" y="1567550"/>
            <a:ext cx="34032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not so obvious answer: BERT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(Bi-directional Encoder Representations from Transformer)</a:t>
            </a:r>
            <a:endParaRPr sz="1600"/>
          </a:p>
        </p:txBody>
      </p:sp>
      <p:sp>
        <p:nvSpPr>
          <p:cNvPr id="158" name="Google Shape;158;p16"/>
          <p:cNvSpPr/>
          <p:nvPr/>
        </p:nvSpPr>
        <p:spPr>
          <a:xfrm>
            <a:off x="2155350" y="3199500"/>
            <a:ext cx="1391700" cy="1219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1620650" y="3537050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 txBox="1"/>
          <p:nvPr/>
        </p:nvSpPr>
        <p:spPr>
          <a:xfrm>
            <a:off x="1069050" y="3352400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1620650" y="3906350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1069050" y="3721700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>
            <a:off x="1620650" y="4233375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1069050" y="4048725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Linux?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 flipH="1" rot="10800000">
            <a:off x="3547050" y="3804300"/>
            <a:ext cx="422100" cy="4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3969150" y="3593900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060100" y="3168950"/>
            <a:ext cx="1391700" cy="1219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5525400" y="3506500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4973800" y="3321850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>
            <a:off x="5525400" y="3875800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 txBox="1"/>
          <p:nvPr/>
        </p:nvSpPr>
        <p:spPr>
          <a:xfrm>
            <a:off x="4973800" y="3691150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6"/>
          <p:cNvCxnSpPr/>
          <p:nvPr/>
        </p:nvCxnSpPr>
        <p:spPr>
          <a:xfrm>
            <a:off x="5525400" y="4202825"/>
            <a:ext cx="546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6"/>
          <p:cNvSpPr txBox="1"/>
          <p:nvPr/>
        </p:nvSpPr>
        <p:spPr>
          <a:xfrm>
            <a:off x="4973800" y="4018175"/>
            <a:ext cx="8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Linux?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 flipH="1" rot="10800000">
            <a:off x="7451800" y="3773750"/>
            <a:ext cx="422100" cy="4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6"/>
          <p:cNvSpPr txBox="1"/>
          <p:nvPr/>
        </p:nvSpPr>
        <p:spPr>
          <a:xfrm>
            <a:off x="8033200" y="3593900"/>
            <a:ext cx="3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16"/>
          <p:cNvCxnSpPr/>
          <p:nvPr/>
        </p:nvCxnSpPr>
        <p:spPr>
          <a:xfrm>
            <a:off x="1393200" y="3656475"/>
            <a:ext cx="0" cy="187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1393200" y="3963200"/>
            <a:ext cx="0" cy="187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/>
          <p:nvPr/>
        </p:nvCxnSpPr>
        <p:spPr>
          <a:xfrm flipH="1">
            <a:off x="5385400" y="3628538"/>
            <a:ext cx="6300" cy="300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5391700" y="3935263"/>
            <a:ext cx="3000" cy="273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1297500" y="2457175"/>
            <a:ext cx="34032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similarities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hardware (rtx 2080ti vs rtx 3060)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>
            <p:ph idx="2" type="body"/>
          </p:nvPr>
        </p:nvSpPr>
        <p:spPr>
          <a:xfrm>
            <a:off x="4933223" y="2457175"/>
            <a:ext cx="34032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differences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421850" y="1228575"/>
            <a:ext cx="67434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CRAMMING: TRAINING A LANGUAGE MODEL ON A SINGLE GPU IN ONE DAY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Gathered from: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Archwiki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Man-pages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Linux related Wikipedia articles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Linux kernel documentation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Gathering </a:t>
            </a:r>
            <a:r>
              <a:rPr lang="en" sz="1600" u="sng"/>
              <a:t>good</a:t>
            </a:r>
            <a:r>
              <a:rPr lang="en" sz="1600"/>
              <a:t> data is difficult!</a:t>
            </a:r>
            <a:endParaRPr sz="1600"/>
          </a:p>
        </p:txBody>
      </p:sp>
      <p:sp>
        <p:nvSpPr>
          <p:cNvPr id="194" name="Google Shape;19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preprocessing: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unrelated entries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non english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File size &gt; 1kb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90% </a:t>
            </a:r>
            <a:r>
              <a:rPr lang="en" sz="1600"/>
              <a:t>training - 10% validation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~170 MiB training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~ 17 MiB validation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Feeding the Data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1297500" y="1567550"/>
            <a:ext cx="3403200" cy="3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Scheduler: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Streams data (whole dataset not saved in memory)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Reads files in 1 MiB chunks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Tokenizes, buffers, emits fixed 128-token sequences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Tokenization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BertTokenizerFast by </a:t>
            </a:r>
            <a:r>
              <a:rPr lang="en" sz="1600"/>
              <a:t>Hugging Face</a:t>
            </a:r>
            <a:endParaRPr sz="1600"/>
          </a:p>
        </p:txBody>
      </p:sp>
      <p:sp>
        <p:nvSpPr>
          <p:cNvPr id="201" name="Google Shape;201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Dynamic 80/10/10 masking: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25% positions masked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80% replaced with mask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10% random token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10% unchanged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Multiple epochs (10) due to smaller dataset size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Parameters Estimation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Cramming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Model: 12‐layer, ~110 M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Data: ~3.3 billion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TPP(Token Per Parameter):  ~3.3 B / 110 M = 30 tokens/param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Chinchilla scaling law: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TPP = ~20 tokens/param</a:t>
            </a:r>
            <a:endParaRPr/>
          </a:p>
        </p:txBody>
      </p:sp>
      <p:sp>
        <p:nvSpPr>
          <p:cNvPr id="208" name="Google Shape;208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model: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average token length = ~3.2 bytes/token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Data: ~170MiB = ~50 M tokens/epoch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Epochs: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optimal TPP of 20 tokens / param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get </a:t>
            </a:r>
            <a:r>
              <a:rPr lang="en"/>
              <a:t>~25M parameters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Decided to test 2 models: 25 M parameters and 13 M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Decoder-only Transformer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layers, hidden=256/512, heads=4, FFN=1024/2048 -&gt; Total ~13/25 M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Sinusoidal positional embeddings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Q/K/V biases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non-linear output projection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