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67" r:id="rId3"/>
    <p:sldId id="268" r:id="rId4"/>
    <p:sldId id="283" r:id="rId5"/>
    <p:sldId id="272" r:id="rId6"/>
    <p:sldId id="271" r:id="rId7"/>
    <p:sldId id="284" r:id="rId8"/>
    <p:sldId id="286" r:id="rId9"/>
    <p:sldId id="285" r:id="rId10"/>
    <p:sldId id="287" r:id="rId11"/>
    <p:sldId id="288" r:id="rId12"/>
    <p:sldId id="282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76" autoAdjust="0"/>
    <p:restoredTop sz="95288"/>
  </p:normalViewPr>
  <p:slideViewPr>
    <p:cSldViewPr>
      <p:cViewPr>
        <p:scale>
          <a:sx n="66" d="100"/>
          <a:sy n="66" d="100"/>
        </p:scale>
        <p:origin x="1936" y="7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39DB3-21F4-B74F-ABA6-B39E5A3F0C53}" type="datetimeFigureOut">
              <a:rPr lang="es-ES_tradnl" smtClean="0"/>
              <a:t>7/5/18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0B11F-FCAC-9644-9B78-8257CFF7A10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990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0B11F-FCAC-9644-9B78-8257CFF7A109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9551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0B11F-FCAC-9644-9B78-8257CFF7A109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560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0B11F-FCAC-9644-9B78-8257CFF7A109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864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0B11F-FCAC-9644-9B78-8257CFF7A109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9837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29/01/18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Faro de Alejandría.             Bogotá D.C.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804-092C-4AC4-B4CB-82248AA60692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80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29/01/18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Faro de Alejandría.             Bogotá D.C.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804-092C-4AC4-B4CB-82248AA60692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185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29/01/18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Faro de Alejandría.             Bogotá D.C.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804-092C-4AC4-B4CB-82248AA60692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076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29/01/18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Faro de Alejandría.             Bogotá D.C.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804-092C-4AC4-B4CB-82248AA60692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689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29/01/18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Faro de Alejandría.             Bogotá D.C.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804-092C-4AC4-B4CB-82248AA60692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556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29/01/18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Faro de Alejandría.             Bogotá D.C.</a:t>
            </a:r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804-092C-4AC4-B4CB-82248AA60692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884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29/01/18</a:t>
            </a:r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Faro de Alejandría.             Bogotá D.C.</a:t>
            </a:r>
            <a:endParaRPr lang="es-CO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804-092C-4AC4-B4CB-82248AA60692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190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29/01/18</a:t>
            </a:r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Faro de Alejandría.             Bogotá D.C.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804-092C-4AC4-B4CB-82248AA60692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108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29/01/18</a:t>
            </a:r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Faro de Alejandría.             Bogotá D.C.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804-092C-4AC4-B4CB-82248AA60692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230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29/01/18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Faro de Alejandría.             Bogotá D.C.</a:t>
            </a:r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804-092C-4AC4-B4CB-82248AA60692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940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29/01/18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Faro de Alejandría.             Bogotá D.C.</a:t>
            </a:r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804-092C-4AC4-B4CB-82248AA60692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566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 smtClean="0"/>
              <a:t>29/01/18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_tradnl" smtClean="0"/>
              <a:t>Faro de Alejandría.             Bogotá D.C.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CE804-092C-4AC4-B4CB-82248AA60692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070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ubaalternativa.com/sexto-foro-mundial-la-bicicleta-fmb/foro-bicicleta-transporte-amigable/" TargetMode="External"/><Relationship Id="rId4" Type="http://schemas.openxmlformats.org/officeDocument/2006/relationships/image" Target="../media/image11.png"/><Relationship Id="rId5" Type="http://schemas.openxmlformats.org/officeDocument/2006/relationships/hyperlink" Target="http://www.aspaenyumanitos.edu.co/d%C3%ADa-sin-carro-y-moto-0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hyperlink" Target="https://www.diariomotor.com/tecmovia/2013/06/07/gm-lanza-una-app-para-smartphone-con-la-que-arrancar-el-motor-y-abrir-las-puertas-del-coch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piro.es/blog/2013/01/25/que-efectos-tienen-las-emisiones-de-los-vehiculos/" TargetMode="External"/><Relationship Id="rId4" Type="http://schemas.openxmlformats.org/officeDocument/2006/relationships/image" Target="../media/image4.jpeg"/><Relationship Id="rId5" Type="http://schemas.openxmlformats.org/officeDocument/2006/relationships/hyperlink" Target="https://www.youtube.com/watch?v=ElVzHWdJHg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hyperlink" Target="https://significados.online/estudiar/efecto-invernader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hyperlink" Target="https://www.concienciaeco.com/2016/01/13/canones-de-niebla-contra-la-contaminacion-en-china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hyperlink" Target="http://agenciadenoticias.unal.edu.co/detalle/article/vehiculos-producen-el-50-de-la-contaminacion-en-bogota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hyperlink" Target="http://www.lostiempos.com/especial-multimedia/20170710/cochabamba-ciudad-jardin-envuelta-aire-contaminado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hyperlink" Target="http://www.eltiempo.com/archivo/documento/CMS-1539019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1145971"/>
            <a:ext cx="7200800" cy="3895725"/>
          </a:xfrm>
        </p:spPr>
        <p:txBody>
          <a:bodyPr>
            <a:normAutofit/>
          </a:bodyPr>
          <a:lstStyle/>
          <a:p>
            <a:r>
              <a:rPr lang="es-CO" sz="3200" dirty="0" smtClean="0">
                <a:latin typeface="Trebuchet MS" panose="020B0603020202020204" pitchFamily="34" charset="0"/>
              </a:rPr>
              <a:t>CONTAMINACI</a:t>
            </a:r>
            <a:r>
              <a:rPr lang="es-ES" sz="3200" dirty="0" smtClean="0">
                <a:latin typeface="Trebuchet MS" panose="020B0603020202020204" pitchFamily="34" charset="0"/>
              </a:rPr>
              <a:t>ÓN VEHICULAR, UN PROBLEMA DE TODOS</a:t>
            </a:r>
            <a:endParaRPr lang="es-CO" sz="3200" dirty="0">
              <a:latin typeface="Trebuchet MS" panose="020B0603020202020204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95536" y="5117171"/>
            <a:ext cx="5507194" cy="4571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CuadroTexto"/>
          <p:cNvSpPr txBox="1"/>
          <p:nvPr/>
        </p:nvSpPr>
        <p:spPr>
          <a:xfrm>
            <a:off x="395536" y="5238365"/>
            <a:ext cx="5507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dirty="0" smtClean="0">
                <a:latin typeface="Trebuchet MS" panose="020B0603020202020204" pitchFamily="34" charset="0"/>
              </a:rPr>
              <a:t>Presentado por: Nikol</a:t>
            </a:r>
            <a:r>
              <a:rPr lang="es-ES" dirty="0" smtClean="0">
                <a:latin typeface="Trebuchet MS" panose="020B0603020202020204" pitchFamily="34" charset="0"/>
              </a:rPr>
              <a:t>á</a:t>
            </a:r>
            <a:r>
              <a:rPr lang="es-CO" dirty="0" smtClean="0">
                <a:latin typeface="Trebuchet MS" panose="020B0603020202020204" pitchFamily="34" charset="0"/>
              </a:rPr>
              <a:t>s Bernal Giraldo</a:t>
            </a:r>
          </a:p>
          <a:p>
            <a:pPr algn="r"/>
            <a:r>
              <a:rPr lang="es-CO" dirty="0" smtClean="0">
                <a:latin typeface="Trebuchet MS" panose="020B0603020202020204" pitchFamily="34" charset="0"/>
              </a:rPr>
              <a:t>Presentado a: Pedro Pablo Salamanca Molano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216025" y="18292"/>
            <a:ext cx="467544" cy="674136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40533"/>
            <a:ext cx="1775522" cy="73724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0"/>
            <a:ext cx="1152128" cy="113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4951" y="-11726"/>
            <a:ext cx="8229600" cy="1143000"/>
          </a:xfrm>
        </p:spPr>
        <p:txBody>
          <a:bodyPr/>
          <a:lstStyle/>
          <a:p>
            <a:r>
              <a:rPr lang="es-ES_tradnl" dirty="0" smtClean="0"/>
              <a:t>Solución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0687" y="1016768"/>
            <a:ext cx="8229600" cy="4525963"/>
          </a:xfrm>
        </p:spPr>
        <p:txBody>
          <a:bodyPr/>
          <a:lstStyle/>
          <a:p>
            <a:r>
              <a:rPr lang="es-ES_tradnl" sz="2400" dirty="0" smtClean="0">
                <a:latin typeface="Arial" charset="0"/>
                <a:ea typeface="Arial" charset="0"/>
                <a:cs typeface="Arial" charset="0"/>
              </a:rPr>
              <a:t>Concientizar a las personas del daño que producen los vehículos.</a:t>
            </a:r>
          </a:p>
          <a:p>
            <a:r>
              <a:rPr lang="es-ES_tradnl" sz="2400" dirty="0" smtClean="0">
                <a:latin typeface="Arial" charset="0"/>
                <a:ea typeface="Arial" charset="0"/>
                <a:cs typeface="Arial" charset="0"/>
              </a:rPr>
              <a:t>Incentivar el uso de vehículos</a:t>
            </a:r>
            <a:r>
              <a:rPr lang="es-ES" sz="2400" dirty="0" smtClean="0">
                <a:latin typeface="Arial" charset="0"/>
                <a:ea typeface="Arial" charset="0"/>
                <a:cs typeface="Arial" charset="0"/>
              </a:rPr>
              <a:t> amigables con el medio ambiente.</a:t>
            </a:r>
          </a:p>
          <a:p>
            <a:r>
              <a:rPr lang="es-ES" sz="2400" dirty="0" smtClean="0">
                <a:latin typeface="Arial" charset="0"/>
                <a:ea typeface="Arial" charset="0"/>
                <a:cs typeface="Arial" charset="0"/>
              </a:rPr>
              <a:t>Reciclar vehículos viejos y en mal estado.</a:t>
            </a:r>
          </a:p>
          <a:p>
            <a:r>
              <a:rPr lang="es-ES" sz="2400" dirty="0" smtClean="0">
                <a:latin typeface="Arial" charset="0"/>
                <a:ea typeface="Arial" charset="0"/>
                <a:cs typeface="Arial" charset="0"/>
              </a:rPr>
              <a:t>Implementar mas días sin carro.</a:t>
            </a:r>
          </a:p>
          <a:p>
            <a:r>
              <a:rPr lang="es-ES" sz="2400" dirty="0" smtClean="0">
                <a:latin typeface="Arial" charset="0"/>
                <a:ea typeface="Arial" charset="0"/>
                <a:cs typeface="Arial" charset="0"/>
              </a:rPr>
              <a:t>Implementar semanas de carro compartido.</a:t>
            </a:r>
            <a:endParaRPr lang="es-ES_tradnl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50" name="Picture 2" descr="esultado de imagen para transporte amig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3" y="4009823"/>
            <a:ext cx="3646079" cy="208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-32015" y="6093297"/>
            <a:ext cx="3764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dirty="0" smtClean="0">
                <a:latin typeface="Arial" charset="0"/>
                <a:ea typeface="Arial" charset="0"/>
                <a:cs typeface="Arial" charset="0"/>
              </a:rPr>
              <a:t>Tomado de:</a:t>
            </a:r>
          </a:p>
          <a:p>
            <a:r>
              <a:rPr lang="es-ES_tradnl" sz="1200" dirty="0" smtClean="0">
                <a:latin typeface="Arial" charset="0"/>
                <a:ea typeface="Arial" charset="0"/>
                <a:cs typeface="Arial" charset="0"/>
                <a:hlinkClick r:id="rId3"/>
              </a:rPr>
              <a:t>http</a:t>
            </a:r>
            <a:r>
              <a:rPr lang="es-ES_tradnl" sz="1200" dirty="0">
                <a:latin typeface="Arial" charset="0"/>
                <a:ea typeface="Arial" charset="0"/>
                <a:cs typeface="Arial" charset="0"/>
                <a:hlinkClick r:id="rId3"/>
              </a:rPr>
              <a:t>://subaalternativa.com/sexto-foro-mundial-la-bicicleta-fmb/foro-bicicleta-transporte-amigable</a:t>
            </a:r>
            <a:r>
              <a:rPr lang="es-ES_tradnl" sz="1200" dirty="0" smtClean="0">
                <a:latin typeface="Arial" charset="0"/>
                <a:ea typeface="Arial" charset="0"/>
                <a:cs typeface="Arial" charset="0"/>
                <a:hlinkClick r:id="rId3"/>
              </a:rPr>
              <a:t>/</a:t>
            </a:r>
            <a:r>
              <a:rPr lang="es-ES_tradnl" sz="12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s-ES_tradnl" sz="12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52" name="Picture 4" descr="esultado de imagen para dia sin carr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3" b="9507"/>
          <a:stretch/>
        </p:blipFill>
        <p:spPr bwMode="auto">
          <a:xfrm>
            <a:off x="4860032" y="3999729"/>
            <a:ext cx="2640415" cy="209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4860032" y="6093297"/>
            <a:ext cx="4283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dirty="0" smtClean="0">
                <a:latin typeface="Arial" charset="0"/>
                <a:ea typeface="Arial" charset="0"/>
                <a:cs typeface="Arial" charset="0"/>
              </a:rPr>
              <a:t>Tomado de:</a:t>
            </a:r>
          </a:p>
          <a:p>
            <a:r>
              <a:rPr lang="es-ES_tradnl" sz="1200" dirty="0" smtClean="0">
                <a:latin typeface="Arial" charset="0"/>
                <a:ea typeface="Arial" charset="0"/>
                <a:cs typeface="Arial" charset="0"/>
                <a:hlinkClick r:id="rId5"/>
              </a:rPr>
              <a:t>http</a:t>
            </a:r>
            <a:r>
              <a:rPr lang="es-ES_tradnl" sz="1200" dirty="0">
                <a:latin typeface="Arial" charset="0"/>
                <a:ea typeface="Arial" charset="0"/>
                <a:cs typeface="Arial" charset="0"/>
                <a:hlinkClick r:id="rId5"/>
              </a:rPr>
              <a:t>://</a:t>
            </a:r>
            <a:r>
              <a:rPr lang="es-ES_tradnl" sz="1200" dirty="0" smtClean="0">
                <a:latin typeface="Arial" charset="0"/>
                <a:ea typeface="Arial" charset="0"/>
                <a:cs typeface="Arial" charset="0"/>
                <a:hlinkClick r:id="rId5"/>
              </a:rPr>
              <a:t>www.aspaenyumanitos.edu.co/d%C3%ADa-sin-carro-y-moto-0</a:t>
            </a:r>
            <a:r>
              <a:rPr lang="es-ES_tradnl" sz="12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s-ES_tradnl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6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Solución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2400" dirty="0" smtClean="0">
                <a:latin typeface="Arial" charset="0"/>
                <a:ea typeface="Arial" charset="0"/>
                <a:cs typeface="Arial" charset="0"/>
              </a:rPr>
              <a:t>Teniendo en cuenta la ingeniería de sistemas:</a:t>
            </a:r>
          </a:p>
          <a:p>
            <a:r>
              <a:rPr lang="es-ES_tradnl" sz="2400" dirty="0" smtClean="0">
                <a:latin typeface="Arial" charset="0"/>
                <a:ea typeface="Arial" charset="0"/>
                <a:cs typeface="Arial" charset="0"/>
              </a:rPr>
              <a:t>Diseñar un software el cual controle las emisiones de gases tóxicos.</a:t>
            </a:r>
          </a:p>
          <a:p>
            <a:r>
              <a:rPr lang="es-ES_tradnl" sz="2400" dirty="0" smtClean="0">
                <a:latin typeface="Arial" charset="0"/>
                <a:ea typeface="Arial" charset="0"/>
                <a:cs typeface="Arial" charset="0"/>
              </a:rPr>
              <a:t>Crear una app en donde el usuario pueda ver los detalles del vehículo.</a:t>
            </a:r>
            <a:endParaRPr lang="es-ES_tradnl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074" name="Picture 2" descr="esultado de imagen para app para moto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463"/>
            <a:ext cx="2286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2483768" y="6045742"/>
            <a:ext cx="51125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dirty="0" smtClean="0">
                <a:latin typeface="Arial" charset="0"/>
                <a:ea typeface="Arial" charset="0"/>
                <a:cs typeface="Arial" charset="0"/>
              </a:rPr>
              <a:t>Tomado de:</a:t>
            </a:r>
          </a:p>
          <a:p>
            <a:r>
              <a:rPr lang="es-ES_tradnl" sz="1200" dirty="0" smtClean="0">
                <a:latin typeface="Arial" charset="0"/>
                <a:ea typeface="Arial" charset="0"/>
                <a:cs typeface="Arial" charset="0"/>
                <a:hlinkClick r:id="rId3"/>
              </a:rPr>
              <a:t>https</a:t>
            </a:r>
            <a:r>
              <a:rPr lang="es-ES_tradnl" sz="1200" dirty="0">
                <a:latin typeface="Arial" charset="0"/>
                <a:ea typeface="Arial" charset="0"/>
                <a:cs typeface="Arial" charset="0"/>
                <a:hlinkClick r:id="rId3"/>
              </a:rPr>
              <a:t>://www.diariomotor.com/tecmovia/2013/06/07/gm-lanza-una-app-para-smartphone-con-la-que-arrancar-el-motor-y-abrir-las-puertas-del-coche</a:t>
            </a:r>
            <a:r>
              <a:rPr lang="es-ES_tradnl" sz="1200" dirty="0" smtClean="0">
                <a:latin typeface="Arial" charset="0"/>
                <a:ea typeface="Arial" charset="0"/>
                <a:cs typeface="Arial" charset="0"/>
                <a:hlinkClick r:id="rId3"/>
              </a:rPr>
              <a:t>/</a:t>
            </a:r>
            <a:r>
              <a:rPr lang="es-ES_tradnl" sz="12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s-ES_tradnl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3930" y="82503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/>
              <a:t>REFERENCIAS</a:t>
            </a:r>
            <a:endParaRPr lang="es-ES_tradnl" dirty="0"/>
          </a:p>
        </p:txBody>
      </p:sp>
      <p:sp>
        <p:nvSpPr>
          <p:cNvPr id="7" name="7 Rectángulo"/>
          <p:cNvSpPr/>
          <p:nvPr/>
        </p:nvSpPr>
        <p:spPr>
          <a:xfrm>
            <a:off x="223428" y="78447"/>
            <a:ext cx="467544" cy="664302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17640" y="1491746"/>
            <a:ext cx="777686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2000" dirty="0">
                <a:latin typeface="Arial" charset="0"/>
                <a:ea typeface="Arial" charset="0"/>
                <a:cs typeface="Arial" charset="0"/>
              </a:rPr>
              <a:t>IDEAM. (2012). Informe del Estado de la Calidad del Aire en Colombia. Recuperado de http://</a:t>
            </a:r>
            <a:r>
              <a:rPr lang="es-ES_tradnl" sz="2000" dirty="0" err="1">
                <a:latin typeface="Arial" charset="0"/>
                <a:ea typeface="Arial" charset="0"/>
                <a:cs typeface="Arial" charset="0"/>
              </a:rPr>
              <a:t>www.ideam.gov.co</a:t>
            </a:r>
            <a:r>
              <a:rPr lang="es-ES_tradnl" sz="2000" dirty="0">
                <a:latin typeface="Arial" charset="0"/>
                <a:ea typeface="Arial" charset="0"/>
                <a:cs typeface="Arial" charset="0"/>
              </a:rPr>
              <a:t>/</a:t>
            </a:r>
            <a:r>
              <a:rPr lang="es-ES_tradnl" sz="2000" dirty="0" err="1">
                <a:latin typeface="Arial" charset="0"/>
                <a:ea typeface="Arial" charset="0"/>
                <a:cs typeface="Arial" charset="0"/>
              </a:rPr>
              <a:t>documents</a:t>
            </a:r>
            <a:r>
              <a:rPr lang="es-ES_tradnl" sz="2000" dirty="0">
                <a:latin typeface="Arial" charset="0"/>
                <a:ea typeface="Arial" charset="0"/>
                <a:cs typeface="Arial" charset="0"/>
              </a:rPr>
              <a:t>/51310/68521396/5.+Informe+del+estado+de+la+calidad+del+aire+2007-2010.pdf/52d841b0-afd0-4b8e-83e5-444c3d17ed29?version=1.0 </a:t>
            </a:r>
            <a:endParaRPr lang="es-ES_tradnl" sz="200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2000" dirty="0" smtClean="0"/>
              <a:t>Respiro</a:t>
            </a:r>
            <a:r>
              <a:rPr lang="es-ES_tradnl" sz="2000" dirty="0"/>
              <a:t>. (2013). ¿Qué efectos tienen las emisiones de los vehículos?. Recuperado de https://</a:t>
            </a:r>
            <a:r>
              <a:rPr lang="es-ES_tradnl" sz="2000" dirty="0" err="1"/>
              <a:t>www.respiro.es</a:t>
            </a:r>
            <a:r>
              <a:rPr lang="es-ES_tradnl" sz="2000" dirty="0"/>
              <a:t>/blog/2013/01/25/que-efectos-tienen-las-emisiones-de-los-</a:t>
            </a:r>
            <a:r>
              <a:rPr lang="es-ES_tradnl" sz="2000" dirty="0" err="1"/>
              <a:t>vehiculos</a:t>
            </a:r>
            <a:r>
              <a:rPr lang="es-ES_tradnl" sz="2000" dirty="0"/>
              <a:t>/</a:t>
            </a:r>
            <a:endParaRPr lang="es-ES_tradnl" sz="200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dirty="0"/>
              <a:t>Betty Elías </a:t>
            </a:r>
            <a:r>
              <a:rPr lang="es-ES_tradnl" dirty="0" err="1"/>
              <a:t>Corani</a:t>
            </a:r>
            <a:r>
              <a:rPr lang="es-ES_tradnl" dirty="0"/>
              <a:t>. (2011). Las enfermedades respiratorias por contaminación ambiental. Recuperado de http://</a:t>
            </a:r>
            <a:r>
              <a:rPr lang="es-ES_tradnl" dirty="0" smtClean="0"/>
              <a:t>rpp.pe/lima/actualidad/las-enfermedades-respiratorias-por-contaminacion-ambiental-noticia-423427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/>
              <a:t>Redacción Bogotá. (2016). Ocho de cada 10 años que circulan en Bogotá lleva apenas un pasajero. Recuperado de https://</a:t>
            </a:r>
            <a:r>
              <a:rPr lang="es-ES_tradnl" dirty="0" smtClean="0"/>
              <a:t>www.elespectador.com/noticias/bogota</a:t>
            </a:r>
            <a:r>
              <a:rPr lang="es-ES_tradnl" smtClean="0"/>
              <a:t>/ocho-de-cada-10-carros-circulan-bogota-lleva-apenas-un-articulo-648582</a:t>
            </a:r>
          </a:p>
          <a:p>
            <a:pPr marL="285750" indent="-285750">
              <a:buFont typeface="Arial" charset="0"/>
              <a:buChar char="•"/>
            </a:pP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42430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CONTENIDO</a:t>
            </a:r>
            <a:endParaRPr lang="es-ES_tradnl" dirty="0"/>
          </a:p>
        </p:txBody>
      </p:sp>
      <p:sp>
        <p:nvSpPr>
          <p:cNvPr id="8" name="7 Rectángulo"/>
          <p:cNvSpPr/>
          <p:nvPr/>
        </p:nvSpPr>
        <p:spPr>
          <a:xfrm>
            <a:off x="223428" y="116631"/>
            <a:ext cx="467544" cy="6632665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843489" y="1700808"/>
            <a:ext cx="780028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s-ES_tradnl" sz="4400" dirty="0" smtClean="0"/>
              <a:t>Introducción 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s-ES_tradnl" sz="4400" dirty="0" smtClean="0"/>
              <a:t>Problemática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s-ES_tradnl" sz="4400" dirty="0" smtClean="0"/>
              <a:t>Solución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s-ES_tradnl" sz="4400" dirty="0" smtClean="0"/>
              <a:t>Referencias</a:t>
            </a:r>
            <a:endParaRPr lang="es-ES_tradnl" sz="4400" dirty="0"/>
          </a:p>
        </p:txBody>
      </p:sp>
    </p:spTree>
    <p:extLst>
      <p:ext uri="{BB962C8B-B14F-4D97-AF65-F5344CB8AC3E}">
        <p14:creationId xmlns:p14="http://schemas.microsoft.com/office/powerpoint/2010/main" val="108887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498" y="168531"/>
            <a:ext cx="8229600" cy="1143000"/>
          </a:xfrm>
        </p:spPr>
        <p:txBody>
          <a:bodyPr/>
          <a:lstStyle/>
          <a:p>
            <a:r>
              <a:rPr lang="es-ES_tradnl" dirty="0" smtClean="0"/>
              <a:t>INTRODUCCIÓN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1825" y="1013440"/>
            <a:ext cx="8229600" cy="119142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ES_tradnl" sz="2800" dirty="0" smtClean="0"/>
              <a:t>La emisión de gases tóxicos producidos por vehículos esta deteriorando la capa de ozono, lo cual esta ocasionando graves problemas respiratorios, por lo cual se busca incentivar a las personas para que utilicen medios de transporte amigables con el medio ambiente.</a:t>
            </a:r>
            <a:endParaRPr lang="es-ES_tradnl" sz="2800" dirty="0"/>
          </a:p>
        </p:txBody>
      </p:sp>
      <p:sp>
        <p:nvSpPr>
          <p:cNvPr id="7" name="7 Rectángulo"/>
          <p:cNvSpPr/>
          <p:nvPr/>
        </p:nvSpPr>
        <p:spPr>
          <a:xfrm>
            <a:off x="216025" y="116632"/>
            <a:ext cx="467544" cy="664302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1026" name="Picture 2" descr="esultado de imagen para gases emitidos por los vehicul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25" y="2391293"/>
            <a:ext cx="2968087" cy="209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840425" y="4671427"/>
            <a:ext cx="2968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>
                <a:latin typeface="Arial" charset="0"/>
                <a:ea typeface="Arial" charset="0"/>
                <a:cs typeface="Arial" charset="0"/>
              </a:rPr>
              <a:t>Tomado de:</a:t>
            </a:r>
          </a:p>
          <a:p>
            <a:r>
              <a:rPr lang="es-ES_tradnl" sz="1200" dirty="0">
                <a:latin typeface="Arial" charset="0"/>
                <a:ea typeface="Arial" charset="0"/>
                <a:cs typeface="Arial" charset="0"/>
                <a:hlinkClick r:id="rId3"/>
              </a:rPr>
              <a:t>https://www.respiro.es/blog/2013/01/25/que-efectos-tienen-las-emisiones-de-los-vehiculos</a:t>
            </a:r>
            <a:r>
              <a:rPr lang="es-ES_tradnl" sz="1200" dirty="0" smtClean="0">
                <a:latin typeface="Arial" charset="0"/>
                <a:ea typeface="Arial" charset="0"/>
                <a:cs typeface="Arial" charset="0"/>
                <a:hlinkClick r:id="rId3"/>
              </a:rPr>
              <a:t>/</a:t>
            </a:r>
            <a:r>
              <a:rPr lang="es-ES_tradnl" sz="12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s-ES_tradnl" sz="12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8" name="Picture 4" descr="esultado de imagen para daÃ±o de la capa de ozon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04864"/>
            <a:ext cx="3314717" cy="24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5004048" y="4869160"/>
            <a:ext cx="3314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>
                <a:latin typeface="Arial" charset="0"/>
                <a:ea typeface="Arial" charset="0"/>
                <a:cs typeface="Arial" charset="0"/>
              </a:rPr>
              <a:t>Tomado de:</a:t>
            </a:r>
          </a:p>
          <a:p>
            <a:r>
              <a:rPr lang="es-ES_tradnl" sz="1200" dirty="0">
                <a:latin typeface="Arial" charset="0"/>
                <a:ea typeface="Arial" charset="0"/>
                <a:cs typeface="Arial" charset="0"/>
                <a:hlinkClick r:id="rId5"/>
              </a:rPr>
              <a:t>https://</a:t>
            </a:r>
            <a:r>
              <a:rPr lang="es-ES_tradnl" sz="1200" dirty="0" smtClean="0">
                <a:latin typeface="Arial" charset="0"/>
                <a:ea typeface="Arial" charset="0"/>
                <a:cs typeface="Arial" charset="0"/>
                <a:hlinkClick r:id="rId5"/>
              </a:rPr>
              <a:t>www.youtube.com/watch?v=ElVzHWdJHgg</a:t>
            </a:r>
            <a:r>
              <a:rPr lang="es-ES_tradnl" sz="12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s-ES_tradnl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 descr="Resultado de imagen para mejorar la calidad del pavimento"/>
          <p:cNvSpPr>
            <a:spLocks noChangeAspect="1" noChangeArrowheads="1"/>
          </p:cNvSpPr>
          <p:nvPr/>
        </p:nvSpPr>
        <p:spPr bwMode="auto">
          <a:xfrm>
            <a:off x="155574" y="-144463"/>
            <a:ext cx="2832249" cy="283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1" name="7 Rectángulo"/>
          <p:cNvSpPr/>
          <p:nvPr/>
        </p:nvSpPr>
        <p:spPr>
          <a:xfrm>
            <a:off x="216025" y="116632"/>
            <a:ext cx="467544" cy="664302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744020" y="400632"/>
            <a:ext cx="3728921" cy="8710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_tradnl" dirty="0" smtClean="0"/>
              <a:t>Efecto invernadero:</a:t>
            </a:r>
          </a:p>
          <a:p>
            <a:r>
              <a:rPr lang="es-ES_tradnl" dirty="0" smtClean="0"/>
              <a:t>CO2 y CO, entre otros.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pic>
        <p:nvPicPr>
          <p:cNvPr id="2052" name="Picture 4" descr="fecto invernade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20" y="1290405"/>
            <a:ext cx="8148460" cy="458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744020" y="6021288"/>
            <a:ext cx="433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>
                <a:latin typeface="Arial" charset="0"/>
                <a:ea typeface="Arial" charset="0"/>
                <a:cs typeface="Arial" charset="0"/>
              </a:rPr>
              <a:t>Tomado de:</a:t>
            </a:r>
          </a:p>
          <a:p>
            <a:r>
              <a:rPr lang="es-ES_tradnl" sz="1200" dirty="0">
                <a:latin typeface="Arial" charset="0"/>
                <a:ea typeface="Arial" charset="0"/>
                <a:cs typeface="Arial" charset="0"/>
                <a:hlinkClick r:id="rId3"/>
              </a:rPr>
              <a:t>https://significados.online/estudiar/efecto-invernadero</a:t>
            </a:r>
            <a:r>
              <a:rPr lang="es-ES_tradnl" sz="1200" dirty="0" smtClean="0">
                <a:latin typeface="Arial" charset="0"/>
                <a:ea typeface="Arial" charset="0"/>
                <a:cs typeface="Arial" charset="0"/>
                <a:hlinkClick r:id="rId3"/>
              </a:rPr>
              <a:t>/</a:t>
            </a:r>
            <a:r>
              <a:rPr lang="es-ES_tradnl" sz="12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s-ES_tradnl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30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7 Rectángulo"/>
          <p:cNvSpPr/>
          <p:nvPr/>
        </p:nvSpPr>
        <p:spPr>
          <a:xfrm>
            <a:off x="223428" y="78447"/>
            <a:ext cx="467544" cy="664302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3074" name="Picture 2" descr="esultado de imagen para contaminacion en chin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45642"/>
            <a:ext cx="8136904" cy="431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827584" y="260648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>
                <a:latin typeface="Arial" charset="0"/>
                <a:ea typeface="Arial" charset="0"/>
                <a:cs typeface="Arial" charset="0"/>
              </a:rPr>
              <a:t>Contaminación en ciudades con alta cantidad de flujo de vehículos como lo son Japón y China.</a:t>
            </a:r>
            <a:endParaRPr lang="es-ES_tradnl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27584" y="5949280"/>
            <a:ext cx="541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>
                <a:latin typeface="Arial" charset="0"/>
                <a:ea typeface="Arial" charset="0"/>
                <a:cs typeface="Arial" charset="0"/>
              </a:rPr>
              <a:t>Tomado de:</a:t>
            </a:r>
          </a:p>
          <a:p>
            <a:r>
              <a:rPr lang="es-ES_tradnl" sz="1200" dirty="0">
                <a:latin typeface="Arial" charset="0"/>
                <a:ea typeface="Arial" charset="0"/>
                <a:cs typeface="Arial" charset="0"/>
                <a:hlinkClick r:id="rId4"/>
              </a:rPr>
              <a:t>https://www.concienciaeco.com/2016/01/13/canones-de-niebla-contra-la-contaminacion-en-china</a:t>
            </a:r>
            <a:r>
              <a:rPr lang="es-ES_tradnl" sz="1200" dirty="0" smtClean="0">
                <a:latin typeface="Arial" charset="0"/>
                <a:ea typeface="Arial" charset="0"/>
                <a:cs typeface="Arial" charset="0"/>
                <a:hlinkClick r:id="rId4"/>
              </a:rPr>
              <a:t>/</a:t>
            </a:r>
            <a:r>
              <a:rPr lang="es-ES_tradnl" sz="12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s-ES_tradnl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652120" y="1661665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smtClean="0">
                <a:latin typeface="Arial" charset="0"/>
                <a:ea typeface="Arial" charset="0"/>
                <a:cs typeface="Arial" charset="0"/>
              </a:rPr>
              <a:t>“Los mayores niveles de contaminación se presentan en zonas urbanas” IDEAM.</a:t>
            </a:r>
            <a:endParaRPr lang="es-ES_tradnl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23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7 Rectángulo"/>
          <p:cNvSpPr/>
          <p:nvPr/>
        </p:nvSpPr>
        <p:spPr>
          <a:xfrm>
            <a:off x="223428" y="78447"/>
            <a:ext cx="467544" cy="664302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715158" y="332656"/>
            <a:ext cx="8100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>
                <a:latin typeface="Arial" charset="0"/>
                <a:ea typeface="Arial" charset="0"/>
                <a:cs typeface="Arial" charset="0"/>
              </a:rPr>
              <a:t>Los índices de contaminación vehicular en la ciudad de Bogotá a aumentado de manera alarmante, ya que no se ha podido controlar de la </a:t>
            </a:r>
            <a:r>
              <a:rPr lang="es-ES_tradnl" sz="2800" smtClean="0">
                <a:latin typeface="Arial" charset="0"/>
                <a:ea typeface="Arial" charset="0"/>
                <a:cs typeface="Arial" charset="0"/>
              </a:rPr>
              <a:t>mejor manera.</a:t>
            </a:r>
            <a:endParaRPr lang="es-ES_tradnl" sz="2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098" name="Picture 2" descr="esultado de imagen para contaminacion vehicular en bogo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48538"/>
            <a:ext cx="6013751" cy="399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715158" y="6047610"/>
            <a:ext cx="486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>
                <a:latin typeface="Arial" charset="0"/>
                <a:ea typeface="Arial" charset="0"/>
                <a:cs typeface="Arial" charset="0"/>
              </a:rPr>
              <a:t>Tomado de:</a:t>
            </a:r>
          </a:p>
          <a:p>
            <a:r>
              <a:rPr lang="es-ES_tradnl" sz="1200" dirty="0">
                <a:latin typeface="Arial" charset="0"/>
                <a:ea typeface="Arial" charset="0"/>
                <a:cs typeface="Arial" charset="0"/>
                <a:hlinkClick r:id="rId4"/>
              </a:rPr>
              <a:t>http://</a:t>
            </a:r>
            <a:r>
              <a:rPr lang="es-ES_tradnl" sz="1200" dirty="0" smtClean="0">
                <a:latin typeface="Arial" charset="0"/>
                <a:ea typeface="Arial" charset="0"/>
                <a:cs typeface="Arial" charset="0"/>
                <a:hlinkClick r:id="rId4"/>
              </a:rPr>
              <a:t>agenciadenoticias.unal.edu.co/detalle/article/vehiculos-producen-el-50-de-la-contaminacion-en-bogota.html</a:t>
            </a:r>
            <a:r>
              <a:rPr lang="es-ES_tradnl" sz="12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s-ES_tradnl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1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s-CO" dirty="0" smtClean="0"/>
              <a:t>Problemas de salud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01986" y="620688"/>
            <a:ext cx="7772400" cy="5220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 smtClean="0"/>
              <a:t>Los gases emitidos por los vehiculos como el CO2, </a:t>
            </a:r>
            <a:r>
              <a:rPr lang="es-ES_tradnl" sz="2400" dirty="0"/>
              <a:t>monóxido de carbono, óxidos de nitrógeno, hidrocarburos no quemados, compuestos de plomo, anhídrido sulfuroso y partículas </a:t>
            </a:r>
            <a:r>
              <a:rPr lang="es-ES_tradnl" sz="2400" dirty="0" smtClean="0"/>
              <a:t>solidas, causan graves enfermedades respiratorias a los ciudadanos, las cuales producen:</a:t>
            </a:r>
          </a:p>
          <a:p>
            <a:r>
              <a:rPr lang="es-ES_tradnl" sz="2400" dirty="0" smtClean="0"/>
              <a:t>Bajo peso al nacer</a:t>
            </a:r>
          </a:p>
          <a:p>
            <a:r>
              <a:rPr lang="es-CO" sz="2400" dirty="0" smtClean="0"/>
              <a:t>Dificultades con el embarazo</a:t>
            </a:r>
          </a:p>
          <a:p>
            <a:r>
              <a:rPr lang="es-CO" sz="2400" dirty="0" smtClean="0"/>
              <a:t>Enfermedades respiratorias agudas en los niños</a:t>
            </a:r>
          </a:p>
          <a:p>
            <a:r>
              <a:rPr lang="es-CO" sz="2400" dirty="0" smtClean="0"/>
              <a:t>Incremento del asma en las personas</a:t>
            </a:r>
            <a:endParaRPr lang="es-CO" sz="2400" dirty="0"/>
          </a:p>
          <a:p>
            <a:pPr marL="0" indent="0">
              <a:buNone/>
            </a:pPr>
            <a:r>
              <a:rPr lang="es-CO" sz="2400" dirty="0" smtClean="0"/>
              <a:t>Adem</a:t>
            </a:r>
            <a:r>
              <a:rPr lang="es-ES" sz="2400" dirty="0"/>
              <a:t>a</a:t>
            </a:r>
            <a:r>
              <a:rPr lang="es-ES" sz="2400" dirty="0" smtClean="0"/>
              <a:t>s la contaminación ambiental causa cerca de dos millones de muertes prematuras al año.</a:t>
            </a:r>
            <a:endParaRPr lang="es-CO" sz="2400" dirty="0" smtClean="0"/>
          </a:p>
        </p:txBody>
      </p:sp>
      <p:sp>
        <p:nvSpPr>
          <p:cNvPr id="7" name="7 Rectángulo"/>
          <p:cNvSpPr/>
          <p:nvPr/>
        </p:nvSpPr>
        <p:spPr>
          <a:xfrm>
            <a:off x="223428" y="78447"/>
            <a:ext cx="467544" cy="664302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925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29/01/18</a:t>
            </a:r>
            <a:endParaRPr lang="es-CO"/>
          </a:p>
        </p:txBody>
      </p:sp>
      <p:pic>
        <p:nvPicPr>
          <p:cNvPr id="5122" name="Picture 2" descr="http://www.lostiempos.com/sites/default/files/especial_multimedia/contaminacion-01-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9139943" cy="594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107504" y="6165304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>
                <a:latin typeface="Arial" charset="0"/>
                <a:ea typeface="Arial" charset="0"/>
                <a:cs typeface="Arial" charset="0"/>
              </a:rPr>
              <a:t>Tomado de:</a:t>
            </a:r>
          </a:p>
          <a:p>
            <a:r>
              <a:rPr lang="es-ES_tradnl" sz="1200" dirty="0">
                <a:latin typeface="Arial" charset="0"/>
                <a:ea typeface="Arial" charset="0"/>
                <a:cs typeface="Arial" charset="0"/>
                <a:hlinkClick r:id="rId3"/>
              </a:rPr>
              <a:t>http://</a:t>
            </a:r>
            <a:r>
              <a:rPr lang="es-ES_tradnl" sz="1200" dirty="0" smtClean="0">
                <a:latin typeface="Arial" charset="0"/>
                <a:ea typeface="Arial" charset="0"/>
                <a:cs typeface="Arial" charset="0"/>
                <a:hlinkClick r:id="rId3"/>
              </a:rPr>
              <a:t>www.lostiempos.com/especial-multimedia/20170710/cochabamba-ciudad-jardin-envuelta-aire-contaminado</a:t>
            </a:r>
            <a:r>
              <a:rPr lang="es-ES_tradnl" sz="12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s-ES_tradnl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6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7 Rectángulo"/>
          <p:cNvSpPr/>
          <p:nvPr/>
        </p:nvSpPr>
        <p:spPr>
          <a:xfrm>
            <a:off x="223428" y="78447"/>
            <a:ext cx="467544" cy="664302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827584" y="260648"/>
            <a:ext cx="7704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“</a:t>
            </a:r>
            <a:r>
              <a:rPr lang="es-ES_tradnl" sz="2800" dirty="0"/>
              <a:t>Según estudios de la Secretaría de Movilidad de Bogotá, de los cerca de tres millones de vehículos que se movilizan diariamente en la ciudad, alrededor del 80% llevan sólo un </a:t>
            </a:r>
            <a:r>
              <a:rPr lang="es-ES_tradnl" sz="2800" dirty="0" smtClean="0"/>
              <a:t>pasajero” </a:t>
            </a:r>
          </a:p>
          <a:p>
            <a:r>
              <a:rPr lang="es-ES_tradnl" sz="2800" dirty="0" smtClean="0">
                <a:latin typeface="Arial" charset="0"/>
                <a:ea typeface="Arial" charset="0"/>
                <a:cs typeface="Arial" charset="0"/>
              </a:rPr>
              <a:t>Lo que causa una mayor congestión</a:t>
            </a:r>
            <a:r>
              <a:rPr lang="es-ES" sz="2800" dirty="0" smtClean="0">
                <a:latin typeface="Arial" charset="0"/>
                <a:ea typeface="Arial" charset="0"/>
                <a:cs typeface="Arial" charset="0"/>
              </a:rPr>
              <a:t> vehicular y un aumento de emisiones de gases tóxicos. </a:t>
            </a:r>
            <a:endParaRPr lang="es-ES_tradnl" sz="2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6" name="Picture 2" descr="esultado de imagen para carro comparti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42444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763688" y="582806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sz="1200" dirty="0" smtClean="0">
                <a:latin typeface="Arial" charset="0"/>
                <a:ea typeface="Arial" charset="0"/>
                <a:cs typeface="Arial" charset="0"/>
              </a:rPr>
              <a:t>Tomado de:</a:t>
            </a:r>
          </a:p>
          <a:p>
            <a:r>
              <a:rPr lang="es-ES_tradnl" sz="1200" dirty="0" smtClean="0">
                <a:latin typeface="Arial" charset="0"/>
                <a:ea typeface="Arial" charset="0"/>
                <a:cs typeface="Arial" charset="0"/>
                <a:hlinkClick r:id="rId3"/>
              </a:rPr>
              <a:t>http</a:t>
            </a:r>
            <a:r>
              <a:rPr lang="es-ES_tradnl" sz="1200" dirty="0">
                <a:latin typeface="Arial" charset="0"/>
                <a:ea typeface="Arial" charset="0"/>
                <a:cs typeface="Arial" charset="0"/>
                <a:hlinkClick r:id="rId3"/>
              </a:rPr>
              <a:t>://</a:t>
            </a:r>
            <a:r>
              <a:rPr lang="es-ES_tradnl" sz="1200" dirty="0" smtClean="0">
                <a:latin typeface="Arial" charset="0"/>
                <a:ea typeface="Arial" charset="0"/>
                <a:cs typeface="Arial" charset="0"/>
                <a:hlinkClick r:id="rId3"/>
              </a:rPr>
              <a:t>www.eltiempo.com/archivo/documento/CMS-15390195</a:t>
            </a:r>
            <a:r>
              <a:rPr lang="es-ES_tradnl" sz="12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s-ES_tradnl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76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514</Words>
  <Application>Microsoft Macintosh PowerPoint</Application>
  <PresentationFormat>Presentación en pantalla (4:3)</PresentationFormat>
  <Paragraphs>64</Paragraphs>
  <Slides>12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Calibri</vt:lpstr>
      <vt:lpstr>Trebuchet MS</vt:lpstr>
      <vt:lpstr>Arial</vt:lpstr>
      <vt:lpstr>Tema de Office</vt:lpstr>
      <vt:lpstr>CONTAMINACIÓN VEHICULAR, UN PROBLEMA DE TODOS</vt:lpstr>
      <vt:lpstr>CONTENIDO</vt:lpstr>
      <vt:lpstr>INTRODUCCIÓN</vt:lpstr>
      <vt:lpstr>Presentación de PowerPoint</vt:lpstr>
      <vt:lpstr>Presentación de PowerPoint</vt:lpstr>
      <vt:lpstr>Presentación de PowerPoint</vt:lpstr>
      <vt:lpstr>Problemas de salud</vt:lpstr>
      <vt:lpstr>Presentación de PowerPoint</vt:lpstr>
      <vt:lpstr>Presentación de PowerPoint</vt:lpstr>
      <vt:lpstr>Solución</vt:lpstr>
      <vt:lpstr>Solución</vt:lpstr>
      <vt:lpstr>REFERENCIAS</vt:lpstr>
    </vt:vector>
  </TitlesOfParts>
  <Company>ESCUELA COL DE INGENIERIA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ESCUELA COL DE INGENIERIA</dc:creator>
  <cp:lastModifiedBy>Usuario de Microsoft Office</cp:lastModifiedBy>
  <cp:revision>89</cp:revision>
  <dcterms:created xsi:type="dcterms:W3CDTF">2015-01-15T13:30:58Z</dcterms:created>
  <dcterms:modified xsi:type="dcterms:W3CDTF">2018-05-08T01:50:23Z</dcterms:modified>
</cp:coreProperties>
</file>