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71" r:id="rId11"/>
    <p:sldId id="266" r:id="rId12"/>
    <p:sldId id="267" r:id="rId13"/>
    <p:sldId id="268" r:id="rId14"/>
    <p:sldId id="269" r:id="rId15"/>
    <p:sldId id="270" r:id="rId16"/>
    <p:sldId id="258" r:id="rId1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34" autoAdjust="0"/>
    <p:restoredTop sz="94660"/>
  </p:normalViewPr>
  <p:slideViewPr>
    <p:cSldViewPr snapToGrid="0">
      <p:cViewPr varScale="1">
        <p:scale>
          <a:sx n="114" d="100"/>
          <a:sy n="114" d="100"/>
        </p:scale>
        <p:origin x="40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391467" y="4348064"/>
            <a:ext cx="5411758" cy="1334278"/>
          </a:xfrm>
        </p:spPr>
        <p:txBody>
          <a:bodyPr anchor="b">
            <a:normAutofit/>
          </a:bodyPr>
          <a:lstStyle>
            <a:lvl1pPr algn="l">
              <a:defRPr sz="3600">
                <a:solidFill>
                  <a:schemeClr val="tx1"/>
                </a:solidFill>
              </a:defRPr>
            </a:lvl1pPr>
          </a:lstStyle>
          <a:p>
            <a:r>
              <a:rPr lang="es-ES" dirty="0"/>
              <a:t>Haga clic para modificar el estilo de título del patrón</a:t>
            </a:r>
            <a:endParaRPr lang="es-CO" dirty="0"/>
          </a:p>
        </p:txBody>
      </p:sp>
      <p:sp>
        <p:nvSpPr>
          <p:cNvPr id="3" name="Subtítulo 2"/>
          <p:cNvSpPr>
            <a:spLocks noGrp="1"/>
          </p:cNvSpPr>
          <p:nvPr>
            <p:ph type="subTitle" idx="1"/>
          </p:nvPr>
        </p:nvSpPr>
        <p:spPr>
          <a:xfrm>
            <a:off x="6391468" y="5682342"/>
            <a:ext cx="5411758" cy="522092"/>
          </a:xfrm>
        </p:spPr>
        <p:txBody>
          <a:bodyPr>
            <a:normAutofit/>
          </a:bodyPr>
          <a:lstStyle>
            <a:lvl1pPr marL="0" indent="0" algn="l">
              <a:buNone/>
              <a:defRPr sz="1800" i="1" u="none">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editar el estilo de subtítulo del patrón</a:t>
            </a:r>
            <a:endParaRPr lang="es-CO" dirty="0"/>
          </a:p>
        </p:txBody>
      </p:sp>
    </p:spTree>
    <p:extLst>
      <p:ext uri="{BB962C8B-B14F-4D97-AF65-F5344CB8AC3E}">
        <p14:creationId xmlns:p14="http://schemas.microsoft.com/office/powerpoint/2010/main" val="3954785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Tree>
    <p:extLst>
      <p:ext uri="{BB962C8B-B14F-4D97-AF65-F5344CB8AC3E}">
        <p14:creationId xmlns:p14="http://schemas.microsoft.com/office/powerpoint/2010/main" val="237463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673038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765188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438538" y="365125"/>
            <a:ext cx="7060941"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781938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007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3879961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Tree>
    <p:extLst>
      <p:ext uri="{BB962C8B-B14F-4D97-AF65-F5344CB8AC3E}">
        <p14:creationId xmlns:p14="http://schemas.microsoft.com/office/powerpoint/2010/main" val="487898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Tree>
    <p:extLst>
      <p:ext uri="{BB962C8B-B14F-4D97-AF65-F5344CB8AC3E}">
        <p14:creationId xmlns:p14="http://schemas.microsoft.com/office/powerpoint/2010/main" val="2363837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952950"/>
            <a:ext cx="10515600" cy="1325563"/>
          </a:xfrm>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2376132"/>
            <a:ext cx="5181600" cy="410864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2376132"/>
            <a:ext cx="5181600" cy="410864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2693933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812989"/>
            <a:ext cx="10515600" cy="126725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2129027"/>
            <a:ext cx="5157787" cy="78766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952939"/>
            <a:ext cx="5157787" cy="352250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2129027"/>
            <a:ext cx="5183188" cy="80866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952939"/>
            <a:ext cx="5183188" cy="352250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2742784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Tree>
    <p:extLst>
      <p:ext uri="{BB962C8B-B14F-4D97-AF65-F5344CB8AC3E}">
        <p14:creationId xmlns:p14="http://schemas.microsoft.com/office/powerpoint/2010/main" val="122939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0"/>
            <a:ext cx="2743200" cy="365125"/>
          </a:xfrm>
          <a:prstGeom prst="rect">
            <a:avLst/>
          </a:prstGeom>
        </p:spPr>
        <p:txBody>
          <a:bodyPr/>
          <a:lstStyle/>
          <a:p>
            <a:fld id="{AF0FCD54-9834-4BE8-9B5B-EEF02B5391B3}" type="datetimeFigureOut">
              <a:rPr lang="es-CO" smtClean="0"/>
              <a:t>25/03/2020</a:t>
            </a:fld>
            <a:endParaRPr lang="es-CO"/>
          </a:p>
        </p:txBody>
      </p:sp>
      <p:sp>
        <p:nvSpPr>
          <p:cNvPr id="3" name="Marcador de pie de página 2"/>
          <p:cNvSpPr>
            <a:spLocks noGrp="1"/>
          </p:cNvSpPr>
          <p:nvPr>
            <p:ph type="ftr" sz="quarter" idx="11"/>
          </p:nvPr>
        </p:nvSpPr>
        <p:spPr>
          <a:xfrm>
            <a:off x="4038600" y="6356350"/>
            <a:ext cx="4114800" cy="365125"/>
          </a:xfrm>
          <a:prstGeom prst="rect">
            <a:avLst/>
          </a:prstGeom>
        </p:spPr>
        <p:txBody>
          <a:bodyPr/>
          <a:lstStyle/>
          <a:p>
            <a:endParaRPr lang="es-CO"/>
          </a:p>
        </p:txBody>
      </p:sp>
      <p:sp>
        <p:nvSpPr>
          <p:cNvPr id="4" name="Marcador de número de diapositiva 3"/>
          <p:cNvSpPr>
            <a:spLocks noGrp="1"/>
          </p:cNvSpPr>
          <p:nvPr>
            <p:ph type="sldNum" sz="quarter" idx="12"/>
          </p:nvPr>
        </p:nvSpPr>
        <p:spPr>
          <a:xfrm>
            <a:off x="8610600" y="6356350"/>
            <a:ext cx="2743200" cy="365125"/>
          </a:xfrm>
          <a:prstGeom prst="rect">
            <a:avLst/>
          </a:prstGeom>
        </p:spPr>
        <p:txBody>
          <a:bodyPr/>
          <a:lstStyle/>
          <a:p>
            <a:fld id="{21EAACC5-580A-406C-9362-EA1B95EDA8C1}" type="slidenum">
              <a:rPr lang="es-CO" smtClean="0"/>
              <a:t>‹Nº›</a:t>
            </a:fld>
            <a:endParaRPr lang="es-CO"/>
          </a:p>
        </p:txBody>
      </p:sp>
    </p:spTree>
    <p:extLst>
      <p:ext uri="{BB962C8B-B14F-4D97-AF65-F5344CB8AC3E}">
        <p14:creationId xmlns:p14="http://schemas.microsoft.com/office/powerpoint/2010/main" val="844474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Tree>
    <p:extLst>
      <p:ext uri="{BB962C8B-B14F-4D97-AF65-F5344CB8AC3E}">
        <p14:creationId xmlns:p14="http://schemas.microsoft.com/office/powerpoint/2010/main" val="317989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1382162"/>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Marcador de texto 2"/>
          <p:cNvSpPr>
            <a:spLocks noGrp="1"/>
          </p:cNvSpPr>
          <p:nvPr>
            <p:ph type="body" idx="1"/>
          </p:nvPr>
        </p:nvSpPr>
        <p:spPr>
          <a:xfrm>
            <a:off x="838200" y="2842662"/>
            <a:ext cx="10515600" cy="3828726"/>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3863979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C0000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C00000"/>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C00000"/>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C00000"/>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391468" y="3959444"/>
            <a:ext cx="5411758" cy="1334278"/>
          </a:xfrm>
        </p:spPr>
        <p:txBody>
          <a:bodyPr/>
          <a:lstStyle/>
          <a:p>
            <a:r>
              <a:rPr lang="es-CO" dirty="0"/>
              <a:t>INFORME DE FACTIBILIDAD</a:t>
            </a:r>
          </a:p>
        </p:txBody>
      </p:sp>
      <p:sp>
        <p:nvSpPr>
          <p:cNvPr id="3" name="Subtítulo 2"/>
          <p:cNvSpPr>
            <a:spLocks noGrp="1"/>
          </p:cNvSpPr>
          <p:nvPr>
            <p:ph type="subTitle" idx="1"/>
          </p:nvPr>
        </p:nvSpPr>
        <p:spPr>
          <a:xfrm>
            <a:off x="6391468" y="5293722"/>
            <a:ext cx="5411758" cy="1015638"/>
          </a:xfrm>
        </p:spPr>
        <p:txBody>
          <a:bodyPr>
            <a:noAutofit/>
          </a:bodyPr>
          <a:lstStyle/>
          <a:p>
            <a:r>
              <a:rPr lang="es-CO" i="0" dirty="0"/>
              <a:t>Por: </a:t>
            </a:r>
          </a:p>
          <a:p>
            <a:r>
              <a:rPr lang="es-CO" i="0" dirty="0"/>
              <a:t>Santiago Martinez Martinez</a:t>
            </a:r>
          </a:p>
          <a:p>
            <a:r>
              <a:rPr lang="es-CO" i="0" dirty="0"/>
              <a:t>Diego Murcia Cespedes</a:t>
            </a:r>
          </a:p>
          <a:p>
            <a:r>
              <a:rPr lang="es-CO" i="0" dirty="0"/>
              <a:t>Nikolas Bernal Giraldo</a:t>
            </a:r>
          </a:p>
        </p:txBody>
      </p:sp>
    </p:spTree>
    <p:extLst>
      <p:ext uri="{BB962C8B-B14F-4D97-AF65-F5344CB8AC3E}">
        <p14:creationId xmlns:p14="http://schemas.microsoft.com/office/powerpoint/2010/main" val="173827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B61F7B94-5874-416C-8DBF-0E2CDF66E175}"/>
              </a:ext>
            </a:extLst>
          </p:cNvPr>
          <p:cNvSpPr>
            <a:spLocks noGrp="1"/>
          </p:cNvSpPr>
          <p:nvPr>
            <p:ph idx="1"/>
          </p:nvPr>
        </p:nvSpPr>
        <p:spPr>
          <a:xfrm>
            <a:off x="306431" y="1208947"/>
            <a:ext cx="10871200" cy="4740988"/>
          </a:xfrm>
        </p:spPr>
        <p:txBody>
          <a:bodyPr>
            <a:normAutofit lnSpcReduction="10000"/>
          </a:bodyPr>
          <a:lstStyle/>
          <a:p>
            <a:r>
              <a:rPr lang="es-CO" b="1" dirty="0"/>
              <a:t>DEFINIR LOS OBJETIVOS PARA LA SOLUCIÓN</a:t>
            </a:r>
          </a:p>
          <a:p>
            <a:pPr lvl="1"/>
            <a:r>
              <a:rPr lang="es-CO" dirty="0"/>
              <a:t>Implementar un sistema electrónico que cubra la necesidad, pero que sea económico y no sobrepase los presupuestos establecidos para mantener la seguridad de los colombianos.</a:t>
            </a:r>
          </a:p>
          <a:p>
            <a:pPr lvl="1"/>
            <a:endParaRPr lang="es-CO" dirty="0"/>
          </a:p>
          <a:p>
            <a:r>
              <a:rPr lang="es-CO" b="1" dirty="0"/>
              <a:t>FORMULAR ACCIONES PARA SOLUCIONAR EL PROBLEMA</a:t>
            </a:r>
          </a:p>
          <a:p>
            <a:pPr lvl="1"/>
            <a:r>
              <a:rPr lang="es-CO" dirty="0"/>
              <a:t>Invertir en sistemas de seguimiento e investigación, teniendo siempre los mas actualizado a nivel mundial.</a:t>
            </a:r>
          </a:p>
          <a:p>
            <a:pPr lvl="1"/>
            <a:endParaRPr lang="es-CO" b="1" dirty="0"/>
          </a:p>
          <a:p>
            <a:r>
              <a:rPr lang="es-CO" b="1" dirty="0"/>
              <a:t>CONFIGURAR ALTERNATIVAS VIABLES Y PERTINENTES</a:t>
            </a:r>
          </a:p>
          <a:p>
            <a:pPr lvl="1"/>
            <a:r>
              <a:rPr lang="es-CO" dirty="0"/>
              <a:t>Implementación de cámaras de seguimiento y reconocimiento facial, con un software basado en inteligencia artificial que analice y capture los movimientos de la persona y así determinar si se esta o no delinquiendo.</a:t>
            </a:r>
          </a:p>
          <a:p>
            <a:pPr lvl="1"/>
            <a:endParaRPr lang="es-CO" dirty="0"/>
          </a:p>
          <a:p>
            <a:pPr lvl="1"/>
            <a:endParaRPr lang="es-CO" dirty="0"/>
          </a:p>
          <a:p>
            <a:pPr marL="457200" lvl="1" indent="0">
              <a:buNone/>
            </a:pPr>
            <a:endParaRPr lang="es-CO" dirty="0"/>
          </a:p>
        </p:txBody>
      </p:sp>
    </p:spTree>
    <p:extLst>
      <p:ext uri="{BB962C8B-B14F-4D97-AF65-F5344CB8AC3E}">
        <p14:creationId xmlns:p14="http://schemas.microsoft.com/office/powerpoint/2010/main" val="4000875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296B91-525A-0546-844B-5FD2CC14A956}"/>
              </a:ext>
            </a:extLst>
          </p:cNvPr>
          <p:cNvSpPr>
            <a:spLocks noGrp="1"/>
          </p:cNvSpPr>
          <p:nvPr>
            <p:ph type="title"/>
          </p:nvPr>
        </p:nvSpPr>
        <p:spPr>
          <a:xfrm>
            <a:off x="482600" y="1011237"/>
            <a:ext cx="10515600" cy="1325563"/>
          </a:xfrm>
        </p:spPr>
        <p:txBody>
          <a:bodyPr/>
          <a:lstStyle/>
          <a:p>
            <a:r>
              <a:rPr lang="es-CO" dirty="0"/>
              <a:t>ALCANCE DEL ESTUDIO</a:t>
            </a:r>
          </a:p>
        </p:txBody>
      </p:sp>
      <p:sp>
        <p:nvSpPr>
          <p:cNvPr id="3" name="Marcador de contenido 2">
            <a:extLst>
              <a:ext uri="{FF2B5EF4-FFF2-40B4-BE49-F238E27FC236}">
                <a16:creationId xmlns:a16="http://schemas.microsoft.com/office/drawing/2014/main" id="{F5B62A77-FEC3-FF47-A976-2A4916C5A8D2}"/>
              </a:ext>
            </a:extLst>
          </p:cNvPr>
          <p:cNvSpPr>
            <a:spLocks noGrp="1"/>
          </p:cNvSpPr>
          <p:nvPr>
            <p:ph idx="1"/>
          </p:nvPr>
        </p:nvSpPr>
        <p:spPr>
          <a:xfrm>
            <a:off x="482600" y="1930400"/>
            <a:ext cx="10871200" cy="4740988"/>
          </a:xfrm>
        </p:spPr>
        <p:txBody>
          <a:bodyPr>
            <a:normAutofit fontScale="92500" lnSpcReduction="20000"/>
          </a:bodyPr>
          <a:lstStyle/>
          <a:p>
            <a:r>
              <a:rPr lang="es-CO" i="1" dirty="0"/>
              <a:t>Si no se busca una solución óptima para este problema el índice de delincuencia por parte de personas extranjeras aumentaría ya no se tiene un control sobre estas, cabe aclarar que el 92% de las personas que entran a Colombia son del país vecino Venezuela, los cuales vienen de una mala situación de su país.</a:t>
            </a:r>
            <a:endParaRPr lang="es-CO" dirty="0"/>
          </a:p>
          <a:p>
            <a:r>
              <a:rPr lang="es-CO" dirty="0"/>
              <a:t>Recursos:</a:t>
            </a:r>
          </a:p>
          <a:p>
            <a:pPr lvl="1"/>
            <a:r>
              <a:rPr lang="es-CO" dirty="0"/>
              <a:t>Cantidad de Tiempo: 2 años</a:t>
            </a:r>
          </a:p>
          <a:p>
            <a:pPr lvl="1"/>
            <a:r>
              <a:rPr lang="es-CO" dirty="0"/>
              <a:t>Mano De Obra: Analistas, ingenieros y expertos en el área de seguimiento de individuos por medios tecnológicos</a:t>
            </a:r>
          </a:p>
          <a:p>
            <a:pPr lvl="1"/>
            <a:r>
              <a:rPr lang="es-CO" dirty="0"/>
              <a:t>Recursos: Equipos electrónicos como cámaras de reconocimiento facial, tecnologías biométricas y bases de datos consolidadas para el almacenamiento de la información registrada por estos medios. </a:t>
            </a:r>
          </a:p>
          <a:p>
            <a:pPr lvl="1"/>
            <a:r>
              <a:rPr lang="es-CO" dirty="0"/>
              <a:t>Cada cámara tiene un precio de 338 Euros.</a:t>
            </a:r>
          </a:p>
          <a:p>
            <a:pPr lvl="1"/>
            <a:r>
              <a:rPr lang="es-CO" dirty="0"/>
              <a:t>Bogotá tiene aproximadamente 4000 cámaras.</a:t>
            </a:r>
          </a:p>
          <a:p>
            <a:pPr lvl="1"/>
            <a:r>
              <a:rPr lang="es-CO" dirty="0"/>
              <a:t>Precio estimado por ciudad 5.500 millones de pesos por ciudad, sin tener costo de instalación y conexión a la red cerrada</a:t>
            </a:r>
          </a:p>
          <a:p>
            <a:endParaRPr lang="es-CO" dirty="0"/>
          </a:p>
        </p:txBody>
      </p:sp>
    </p:spTree>
    <p:extLst>
      <p:ext uri="{BB962C8B-B14F-4D97-AF65-F5344CB8AC3E}">
        <p14:creationId xmlns:p14="http://schemas.microsoft.com/office/powerpoint/2010/main" val="2315358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09529-4EAC-AC4A-A3B5-D97CAD37379F}"/>
              </a:ext>
            </a:extLst>
          </p:cNvPr>
          <p:cNvSpPr>
            <a:spLocks noGrp="1"/>
          </p:cNvSpPr>
          <p:nvPr>
            <p:ph type="title"/>
          </p:nvPr>
        </p:nvSpPr>
        <p:spPr/>
        <p:txBody>
          <a:bodyPr/>
          <a:lstStyle/>
          <a:p>
            <a:r>
              <a:rPr lang="es-CO" dirty="0"/>
              <a:t>SOLUCIONES POTENCIALES</a:t>
            </a:r>
          </a:p>
        </p:txBody>
      </p:sp>
      <p:sp>
        <p:nvSpPr>
          <p:cNvPr id="3" name="Marcador de contenido 2">
            <a:extLst>
              <a:ext uri="{FF2B5EF4-FFF2-40B4-BE49-F238E27FC236}">
                <a16:creationId xmlns:a16="http://schemas.microsoft.com/office/drawing/2014/main" id="{016AC9C7-082C-1346-8444-7BA35F540653}"/>
              </a:ext>
            </a:extLst>
          </p:cNvPr>
          <p:cNvSpPr>
            <a:spLocks noGrp="1"/>
          </p:cNvSpPr>
          <p:nvPr>
            <p:ph idx="1"/>
          </p:nvPr>
        </p:nvSpPr>
        <p:spPr/>
        <p:txBody>
          <a:bodyPr/>
          <a:lstStyle/>
          <a:p>
            <a:r>
              <a:rPr lang="es-CO" dirty="0"/>
              <a:t>Con ayuda de tecnologías empleadas en los aeropuertos, como lo son el reconocimiento facial efectuado en el proceso migratorio manual, podemos adoptar las principales ciudades de Colombia, las que reciban la mayor cantidad de viajeros extranjeros de los diferentes países, podemos tenerlos identificados en su estadía en las principales ciudades y si es posible en un futuro, ir estableciendo este mecanismo de control en las otras ciudades del territorio. </a:t>
            </a:r>
          </a:p>
          <a:p>
            <a:endParaRPr lang="es-CO" dirty="0"/>
          </a:p>
        </p:txBody>
      </p:sp>
    </p:spTree>
    <p:extLst>
      <p:ext uri="{BB962C8B-B14F-4D97-AF65-F5344CB8AC3E}">
        <p14:creationId xmlns:p14="http://schemas.microsoft.com/office/powerpoint/2010/main" val="1151266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B1656F-24D4-E347-82E1-6C35721F8D52}"/>
              </a:ext>
            </a:extLst>
          </p:cNvPr>
          <p:cNvSpPr>
            <a:spLocks noGrp="1"/>
          </p:cNvSpPr>
          <p:nvPr>
            <p:ph type="title"/>
          </p:nvPr>
        </p:nvSpPr>
        <p:spPr/>
        <p:txBody>
          <a:bodyPr/>
          <a:lstStyle/>
          <a:p>
            <a:r>
              <a:rPr lang="es-CO" dirty="0"/>
              <a:t>RESTRICCIONES</a:t>
            </a:r>
          </a:p>
        </p:txBody>
      </p:sp>
      <p:sp>
        <p:nvSpPr>
          <p:cNvPr id="3" name="Marcador de contenido 2">
            <a:extLst>
              <a:ext uri="{FF2B5EF4-FFF2-40B4-BE49-F238E27FC236}">
                <a16:creationId xmlns:a16="http://schemas.microsoft.com/office/drawing/2014/main" id="{34448AC1-7573-014A-B65F-01C478202CF6}"/>
              </a:ext>
            </a:extLst>
          </p:cNvPr>
          <p:cNvSpPr>
            <a:spLocks noGrp="1"/>
          </p:cNvSpPr>
          <p:nvPr>
            <p:ph idx="1"/>
          </p:nvPr>
        </p:nvSpPr>
        <p:spPr>
          <a:xfrm>
            <a:off x="330200" y="2336800"/>
            <a:ext cx="11023600" cy="4334588"/>
          </a:xfrm>
        </p:spPr>
        <p:txBody>
          <a:bodyPr>
            <a:normAutofit/>
          </a:bodyPr>
          <a:lstStyle/>
          <a:p>
            <a:r>
              <a:rPr lang="es-CO" b="1" dirty="0"/>
              <a:t>Externas:</a:t>
            </a:r>
            <a:endParaRPr lang="es-CO" dirty="0"/>
          </a:p>
          <a:p>
            <a:pPr lvl="1"/>
            <a:r>
              <a:rPr lang="es-CO" dirty="0"/>
              <a:t>Migración Colombia tiene que seguir procesos tal cual lo limita la ley, es decir, todo cambio en el proceso migratorio, como lo es nuevos procesos de control, estudio y negación de entrada al país, debe de ser informado y autorizado por los entes gubernamentales.</a:t>
            </a:r>
          </a:p>
          <a:p>
            <a:r>
              <a:rPr lang="es-CO" b="1" dirty="0"/>
              <a:t>Internas:</a:t>
            </a:r>
            <a:endParaRPr lang="es-CO" dirty="0"/>
          </a:p>
          <a:p>
            <a:pPr lvl="1"/>
            <a:r>
              <a:rPr lang="es-CO" dirty="0"/>
              <a:t>Migración Colombia cuenta con un presupuesto limitado para la implementación e inversión en nueva tecnología, esto es una limitante ya que se necesitaría ayuda económica para poder instalar cámaras en las zonas con mayor delincuencia por parte de extranjeros, en especial en la capital del país, donde hay más flujo de extranjeros. </a:t>
            </a:r>
          </a:p>
          <a:p>
            <a:endParaRPr lang="es-CO" dirty="0"/>
          </a:p>
        </p:txBody>
      </p:sp>
    </p:spTree>
    <p:extLst>
      <p:ext uri="{BB962C8B-B14F-4D97-AF65-F5344CB8AC3E}">
        <p14:creationId xmlns:p14="http://schemas.microsoft.com/office/powerpoint/2010/main" val="4071758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770E86-E1C3-8B49-89C5-9823440A4451}"/>
              </a:ext>
            </a:extLst>
          </p:cNvPr>
          <p:cNvSpPr>
            <a:spLocks noGrp="1"/>
          </p:cNvSpPr>
          <p:nvPr>
            <p:ph type="title"/>
          </p:nvPr>
        </p:nvSpPr>
        <p:spPr/>
        <p:txBody>
          <a:bodyPr/>
          <a:lstStyle/>
          <a:p>
            <a:r>
              <a:rPr lang="es-CO" dirty="0"/>
              <a:t>CRITERIOS</a:t>
            </a:r>
          </a:p>
        </p:txBody>
      </p:sp>
      <p:sp>
        <p:nvSpPr>
          <p:cNvPr id="3" name="Marcador de contenido 2">
            <a:extLst>
              <a:ext uri="{FF2B5EF4-FFF2-40B4-BE49-F238E27FC236}">
                <a16:creationId xmlns:a16="http://schemas.microsoft.com/office/drawing/2014/main" id="{4535F3A4-7AE6-544D-9A52-8AFBAAA85B51}"/>
              </a:ext>
            </a:extLst>
          </p:cNvPr>
          <p:cNvSpPr>
            <a:spLocks noGrp="1"/>
          </p:cNvSpPr>
          <p:nvPr>
            <p:ph idx="1"/>
          </p:nvPr>
        </p:nvSpPr>
        <p:spPr>
          <a:xfrm>
            <a:off x="482600" y="2336800"/>
            <a:ext cx="10871200" cy="4334588"/>
          </a:xfrm>
        </p:spPr>
        <p:txBody>
          <a:bodyPr>
            <a:normAutofit fontScale="92500" lnSpcReduction="10000"/>
          </a:bodyPr>
          <a:lstStyle/>
          <a:p>
            <a:r>
              <a:rPr lang="es-CO" b="1" dirty="0"/>
              <a:t>SOCIALES: </a:t>
            </a:r>
            <a:r>
              <a:rPr lang="es-CO" dirty="0"/>
              <a:t>Alto control en el proceso de entrada de migrantes al país, rápido pero seguro y eficiente, donde se asegure casi al 100% que no habrán faltas a la ley por parte de ninguno de los migrantes que se le permitió la entrada al país.</a:t>
            </a:r>
          </a:p>
          <a:p>
            <a:r>
              <a:rPr lang="es-CO" b="1" dirty="0"/>
              <a:t>POLITÍCOS: </a:t>
            </a:r>
            <a:r>
              <a:rPr lang="es-CO" dirty="0"/>
              <a:t>Asegurar que no se infravalore a la persona y sus derechos durante el debido proceso migratorio, como también garantizar la seguridad del personal y usuarios del aeropuerto.</a:t>
            </a:r>
          </a:p>
          <a:p>
            <a:r>
              <a:rPr lang="es-CO" b="1" dirty="0"/>
              <a:t>TÉCNICOS: </a:t>
            </a:r>
            <a:r>
              <a:rPr lang="es-CO" dirty="0"/>
              <a:t>Mejora en la logística al tener alta llegada de vuelos internacionales.</a:t>
            </a:r>
          </a:p>
          <a:p>
            <a:r>
              <a:rPr lang="es-CO" b="1" dirty="0"/>
              <a:t>ECONÓMICOS: </a:t>
            </a:r>
            <a:r>
              <a:rPr lang="es-CO" dirty="0"/>
              <a:t>Incremento al presupuesto por parte del estado, para inversiones a la infraestructura de seguridad en el aeropuerto.</a:t>
            </a:r>
          </a:p>
          <a:p>
            <a:endParaRPr lang="es-CO" dirty="0"/>
          </a:p>
        </p:txBody>
      </p:sp>
    </p:spTree>
    <p:extLst>
      <p:ext uri="{BB962C8B-B14F-4D97-AF65-F5344CB8AC3E}">
        <p14:creationId xmlns:p14="http://schemas.microsoft.com/office/powerpoint/2010/main" val="3922622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D23AF7-A62F-4145-9700-65A55C646272}"/>
              </a:ext>
            </a:extLst>
          </p:cNvPr>
          <p:cNvSpPr>
            <a:spLocks noGrp="1"/>
          </p:cNvSpPr>
          <p:nvPr>
            <p:ph type="title"/>
          </p:nvPr>
        </p:nvSpPr>
        <p:spPr/>
        <p:txBody>
          <a:bodyPr/>
          <a:lstStyle/>
          <a:p>
            <a:r>
              <a:rPr lang="es-CO" dirty="0"/>
              <a:t>SOLUCIONES FACTIBLES</a:t>
            </a:r>
          </a:p>
        </p:txBody>
      </p:sp>
      <p:sp>
        <p:nvSpPr>
          <p:cNvPr id="3" name="Marcador de contenido 2">
            <a:extLst>
              <a:ext uri="{FF2B5EF4-FFF2-40B4-BE49-F238E27FC236}">
                <a16:creationId xmlns:a16="http://schemas.microsoft.com/office/drawing/2014/main" id="{FE24B402-F1B3-1945-95B4-FB5B74F98197}"/>
              </a:ext>
            </a:extLst>
          </p:cNvPr>
          <p:cNvSpPr>
            <a:spLocks noGrp="1"/>
          </p:cNvSpPr>
          <p:nvPr>
            <p:ph idx="1"/>
          </p:nvPr>
        </p:nvSpPr>
        <p:spPr/>
        <p:txBody>
          <a:bodyPr/>
          <a:lstStyle/>
          <a:p>
            <a:r>
              <a:rPr lang="es-CO" dirty="0"/>
              <a:t>Implementacion de camaras con reconocimiento facial, las cuales ayudaran al seguimiento de extranjeros en las ciudades del pais.</a:t>
            </a:r>
          </a:p>
        </p:txBody>
      </p:sp>
    </p:spTree>
    <p:extLst>
      <p:ext uri="{BB962C8B-B14F-4D97-AF65-F5344CB8AC3E}">
        <p14:creationId xmlns:p14="http://schemas.microsoft.com/office/powerpoint/2010/main" val="4266702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3771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MISIÓN</a:t>
            </a:r>
          </a:p>
        </p:txBody>
      </p:sp>
      <p:sp>
        <p:nvSpPr>
          <p:cNvPr id="3" name="Marcador de contenido 2"/>
          <p:cNvSpPr>
            <a:spLocks noGrp="1"/>
          </p:cNvSpPr>
          <p:nvPr>
            <p:ph idx="1"/>
          </p:nvPr>
        </p:nvSpPr>
        <p:spPr/>
        <p:txBody>
          <a:bodyPr/>
          <a:lstStyle/>
          <a:p>
            <a:r>
              <a:rPr lang="es-CO" i="1" dirty="0"/>
              <a:t>Ejercer control como autoridad migratoria a ciudadanos nacionales y extranjeros en el territorio colombiano de manera técnica y especializada, brindando servicios de calidad, en el marco de la Constitución y la ley.</a:t>
            </a:r>
            <a:endParaRPr lang="es-CO" dirty="0"/>
          </a:p>
          <a:p>
            <a:endParaRPr lang="es-CO" dirty="0"/>
          </a:p>
        </p:txBody>
      </p:sp>
    </p:spTree>
    <p:extLst>
      <p:ext uri="{BB962C8B-B14F-4D97-AF65-F5344CB8AC3E}">
        <p14:creationId xmlns:p14="http://schemas.microsoft.com/office/powerpoint/2010/main" val="234347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82C3F9-460F-1048-927E-D03058C4AC5A}"/>
              </a:ext>
            </a:extLst>
          </p:cNvPr>
          <p:cNvSpPr>
            <a:spLocks noGrp="1"/>
          </p:cNvSpPr>
          <p:nvPr>
            <p:ph type="title"/>
          </p:nvPr>
        </p:nvSpPr>
        <p:spPr/>
        <p:txBody>
          <a:bodyPr/>
          <a:lstStyle/>
          <a:p>
            <a:r>
              <a:rPr lang="es-CO" dirty="0"/>
              <a:t>VISIÓN</a:t>
            </a:r>
          </a:p>
        </p:txBody>
      </p:sp>
      <p:sp>
        <p:nvSpPr>
          <p:cNvPr id="3" name="Marcador de contenido 2">
            <a:extLst>
              <a:ext uri="{FF2B5EF4-FFF2-40B4-BE49-F238E27FC236}">
                <a16:creationId xmlns:a16="http://schemas.microsoft.com/office/drawing/2014/main" id="{854D0379-959B-E745-AB7F-84844386B15A}"/>
              </a:ext>
            </a:extLst>
          </p:cNvPr>
          <p:cNvSpPr>
            <a:spLocks noGrp="1"/>
          </p:cNvSpPr>
          <p:nvPr>
            <p:ph idx="1"/>
          </p:nvPr>
        </p:nvSpPr>
        <p:spPr/>
        <p:txBody>
          <a:bodyPr/>
          <a:lstStyle/>
          <a:p>
            <a:r>
              <a:rPr lang="es-CO" i="1" dirty="0"/>
              <a:t>En el año 2022, Migración Colombia, como la Autoridad Migratoria, será reconocida a nivel mundial por ser innovadora y modelo de buenas prácticas en gestión migratoria.</a:t>
            </a:r>
            <a:endParaRPr lang="es-CO" dirty="0"/>
          </a:p>
          <a:p>
            <a:endParaRPr lang="es-CO" dirty="0"/>
          </a:p>
        </p:txBody>
      </p:sp>
    </p:spTree>
    <p:extLst>
      <p:ext uri="{BB962C8B-B14F-4D97-AF65-F5344CB8AC3E}">
        <p14:creationId xmlns:p14="http://schemas.microsoft.com/office/powerpoint/2010/main" val="291824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1A751F62-EF04-0745-8E8D-0D95475426E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69034" y="1182848"/>
            <a:ext cx="7004807" cy="4441114"/>
          </a:xfrm>
          <a:prstGeom prst="rect">
            <a:avLst/>
          </a:prstGeom>
        </p:spPr>
      </p:pic>
      <p:sp>
        <p:nvSpPr>
          <p:cNvPr id="2" name="Título 1">
            <a:extLst>
              <a:ext uri="{FF2B5EF4-FFF2-40B4-BE49-F238E27FC236}">
                <a16:creationId xmlns:a16="http://schemas.microsoft.com/office/drawing/2014/main" id="{0199B9DA-B148-E04C-8ADD-665D250ECB5C}"/>
              </a:ext>
            </a:extLst>
          </p:cNvPr>
          <p:cNvSpPr>
            <a:spLocks noGrp="1"/>
          </p:cNvSpPr>
          <p:nvPr>
            <p:ph type="title"/>
          </p:nvPr>
        </p:nvSpPr>
        <p:spPr>
          <a:xfrm>
            <a:off x="0" y="5623962"/>
            <a:ext cx="5003800" cy="1437238"/>
          </a:xfrm>
        </p:spPr>
        <p:txBody>
          <a:bodyPr/>
          <a:lstStyle/>
          <a:p>
            <a:r>
              <a:rPr lang="es-CO" dirty="0"/>
              <a:t>MODELO CANVAS</a:t>
            </a:r>
          </a:p>
        </p:txBody>
      </p:sp>
    </p:spTree>
    <p:extLst>
      <p:ext uri="{BB962C8B-B14F-4D97-AF65-F5344CB8AC3E}">
        <p14:creationId xmlns:p14="http://schemas.microsoft.com/office/powerpoint/2010/main" val="3658303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F5C5DC5-DD31-A84F-919E-B447D8698029}"/>
              </a:ext>
            </a:extLst>
          </p:cNvPr>
          <p:cNvPicPr/>
          <p:nvPr/>
        </p:nvPicPr>
        <p:blipFill>
          <a:blip r:embed="rId2"/>
          <a:stretch>
            <a:fillRect/>
          </a:stretch>
        </p:blipFill>
        <p:spPr>
          <a:xfrm>
            <a:off x="2488034" y="1057013"/>
            <a:ext cx="7696200" cy="4668549"/>
          </a:xfrm>
          <a:prstGeom prst="rect">
            <a:avLst/>
          </a:prstGeom>
        </p:spPr>
      </p:pic>
      <p:sp>
        <p:nvSpPr>
          <p:cNvPr id="2" name="Título 1">
            <a:extLst>
              <a:ext uri="{FF2B5EF4-FFF2-40B4-BE49-F238E27FC236}">
                <a16:creationId xmlns:a16="http://schemas.microsoft.com/office/drawing/2014/main" id="{24156E42-AEF5-D344-924D-AC5FF5E4F05F}"/>
              </a:ext>
            </a:extLst>
          </p:cNvPr>
          <p:cNvSpPr>
            <a:spLocks noGrp="1"/>
          </p:cNvSpPr>
          <p:nvPr>
            <p:ph type="title"/>
          </p:nvPr>
        </p:nvSpPr>
        <p:spPr>
          <a:xfrm>
            <a:off x="0" y="5725562"/>
            <a:ext cx="7696200" cy="1335638"/>
          </a:xfrm>
        </p:spPr>
        <p:txBody>
          <a:bodyPr/>
          <a:lstStyle/>
          <a:p>
            <a:r>
              <a:rPr lang="es-CO" dirty="0"/>
              <a:t>ESTRUCTURA ORGANIZACIONAL</a:t>
            </a:r>
          </a:p>
        </p:txBody>
      </p:sp>
    </p:spTree>
    <p:extLst>
      <p:ext uri="{BB962C8B-B14F-4D97-AF65-F5344CB8AC3E}">
        <p14:creationId xmlns:p14="http://schemas.microsoft.com/office/powerpoint/2010/main" val="19337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504A69D-C53A-6A40-9411-0E9AD5C14BF1}"/>
              </a:ext>
            </a:extLst>
          </p:cNvPr>
          <p:cNvPicPr/>
          <p:nvPr/>
        </p:nvPicPr>
        <p:blipFill>
          <a:blip r:embed="rId2"/>
          <a:stretch>
            <a:fillRect/>
          </a:stretch>
        </p:blipFill>
        <p:spPr>
          <a:xfrm>
            <a:off x="1143000" y="406400"/>
            <a:ext cx="10845800" cy="6264988"/>
          </a:xfrm>
          <a:prstGeom prst="rect">
            <a:avLst/>
          </a:prstGeom>
        </p:spPr>
      </p:pic>
      <p:sp>
        <p:nvSpPr>
          <p:cNvPr id="2" name="Título 1">
            <a:extLst>
              <a:ext uri="{FF2B5EF4-FFF2-40B4-BE49-F238E27FC236}">
                <a16:creationId xmlns:a16="http://schemas.microsoft.com/office/drawing/2014/main" id="{7AD8CDFE-5C8A-5F44-ADAA-0C0AE05F3EB9}"/>
              </a:ext>
            </a:extLst>
          </p:cNvPr>
          <p:cNvSpPr>
            <a:spLocks noGrp="1"/>
          </p:cNvSpPr>
          <p:nvPr>
            <p:ph type="title"/>
          </p:nvPr>
        </p:nvSpPr>
        <p:spPr>
          <a:xfrm>
            <a:off x="203200" y="5575300"/>
            <a:ext cx="4978400" cy="1460500"/>
          </a:xfrm>
        </p:spPr>
        <p:txBody>
          <a:bodyPr/>
          <a:lstStyle/>
          <a:p>
            <a:r>
              <a:rPr lang="es-CO" dirty="0"/>
              <a:t>DIAGRAMA NIVEL 0</a:t>
            </a:r>
          </a:p>
        </p:txBody>
      </p:sp>
    </p:spTree>
    <p:extLst>
      <p:ext uri="{BB962C8B-B14F-4D97-AF65-F5344CB8AC3E}">
        <p14:creationId xmlns:p14="http://schemas.microsoft.com/office/powerpoint/2010/main" val="858164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D119761-7C73-494D-94B9-03E8EE72BA58}"/>
              </a:ext>
            </a:extLst>
          </p:cNvPr>
          <p:cNvPicPr/>
          <p:nvPr/>
        </p:nvPicPr>
        <p:blipFill>
          <a:blip r:embed="rId2"/>
          <a:stretch>
            <a:fillRect/>
          </a:stretch>
        </p:blipFill>
        <p:spPr>
          <a:xfrm>
            <a:off x="330200" y="0"/>
            <a:ext cx="11328400" cy="6671388"/>
          </a:xfrm>
          <a:prstGeom prst="rect">
            <a:avLst/>
          </a:prstGeom>
        </p:spPr>
      </p:pic>
      <p:sp>
        <p:nvSpPr>
          <p:cNvPr id="2" name="Título 1">
            <a:extLst>
              <a:ext uri="{FF2B5EF4-FFF2-40B4-BE49-F238E27FC236}">
                <a16:creationId xmlns:a16="http://schemas.microsoft.com/office/drawing/2014/main" id="{03475603-89C5-9347-9ACE-80776BF30ED0}"/>
              </a:ext>
            </a:extLst>
          </p:cNvPr>
          <p:cNvSpPr>
            <a:spLocks noGrp="1"/>
          </p:cNvSpPr>
          <p:nvPr>
            <p:ph type="title"/>
          </p:nvPr>
        </p:nvSpPr>
        <p:spPr>
          <a:xfrm>
            <a:off x="330200" y="5674762"/>
            <a:ext cx="5003800" cy="1460500"/>
          </a:xfrm>
        </p:spPr>
        <p:txBody>
          <a:bodyPr/>
          <a:lstStyle/>
          <a:p>
            <a:r>
              <a:rPr lang="es-CO" dirty="0"/>
              <a:t>DIAGRAMA NIVEL 1</a:t>
            </a:r>
          </a:p>
        </p:txBody>
      </p:sp>
      <p:sp>
        <p:nvSpPr>
          <p:cNvPr id="3" name="Marcador de contenido 2">
            <a:extLst>
              <a:ext uri="{FF2B5EF4-FFF2-40B4-BE49-F238E27FC236}">
                <a16:creationId xmlns:a16="http://schemas.microsoft.com/office/drawing/2014/main" id="{FE5FFF00-F23A-B149-A6D7-24FE5BEA8704}"/>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1367127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6DD3A2-C212-1E41-ACB2-25C74E64F7CC}"/>
              </a:ext>
            </a:extLst>
          </p:cNvPr>
          <p:cNvSpPr>
            <a:spLocks noGrp="1"/>
          </p:cNvSpPr>
          <p:nvPr>
            <p:ph type="title"/>
          </p:nvPr>
        </p:nvSpPr>
        <p:spPr>
          <a:xfrm>
            <a:off x="0" y="6028969"/>
            <a:ext cx="10515600" cy="1284838"/>
          </a:xfrm>
        </p:spPr>
        <p:txBody>
          <a:bodyPr>
            <a:normAutofit fontScale="90000"/>
          </a:bodyPr>
          <a:lstStyle/>
          <a:p>
            <a:r>
              <a:rPr lang="es-CO" dirty="0"/>
              <a:t>DIAGNÓSTICO DE PROBLEMA</a:t>
            </a:r>
            <a:br>
              <a:rPr lang="es-CO" dirty="0"/>
            </a:br>
            <a:endParaRPr lang="es-CO" dirty="0"/>
          </a:p>
        </p:txBody>
      </p:sp>
      <p:sp>
        <p:nvSpPr>
          <p:cNvPr id="4" name="Título 1">
            <a:extLst>
              <a:ext uri="{FF2B5EF4-FFF2-40B4-BE49-F238E27FC236}">
                <a16:creationId xmlns:a16="http://schemas.microsoft.com/office/drawing/2014/main" id="{9083F50A-0E61-D540-B4D5-011194439D45}"/>
              </a:ext>
            </a:extLst>
          </p:cNvPr>
          <p:cNvSpPr txBox="1">
            <a:spLocks/>
          </p:cNvSpPr>
          <p:nvPr/>
        </p:nvSpPr>
        <p:spPr>
          <a:xfrm>
            <a:off x="6807469" y="1139897"/>
            <a:ext cx="10515600" cy="12848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s-CO" dirty="0"/>
              <a:t>MATRIZ ES/NO ES</a:t>
            </a:r>
          </a:p>
        </p:txBody>
      </p:sp>
      <p:pic>
        <p:nvPicPr>
          <p:cNvPr id="5" name="Imagen 4">
            <a:extLst>
              <a:ext uri="{FF2B5EF4-FFF2-40B4-BE49-F238E27FC236}">
                <a16:creationId xmlns:a16="http://schemas.microsoft.com/office/drawing/2014/main" id="{5CFBE530-A8F8-4E1A-9D63-29E7B395EF4C}"/>
              </a:ext>
            </a:extLst>
          </p:cNvPr>
          <p:cNvPicPr>
            <a:picLocks noChangeAspect="1"/>
          </p:cNvPicPr>
          <p:nvPr/>
        </p:nvPicPr>
        <p:blipFill>
          <a:blip r:embed="rId2"/>
          <a:stretch>
            <a:fillRect/>
          </a:stretch>
        </p:blipFill>
        <p:spPr>
          <a:xfrm>
            <a:off x="0" y="1139897"/>
            <a:ext cx="6614445" cy="4985054"/>
          </a:xfrm>
          <a:prstGeom prst="rect">
            <a:avLst/>
          </a:prstGeom>
        </p:spPr>
      </p:pic>
    </p:spTree>
    <p:extLst>
      <p:ext uri="{BB962C8B-B14F-4D97-AF65-F5344CB8AC3E}">
        <p14:creationId xmlns:p14="http://schemas.microsoft.com/office/powerpoint/2010/main" val="304720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1F9C30-31CC-7844-B055-5B4E4F7C82CF}"/>
              </a:ext>
            </a:extLst>
          </p:cNvPr>
          <p:cNvSpPr>
            <a:spLocks noGrp="1"/>
          </p:cNvSpPr>
          <p:nvPr>
            <p:ph type="title"/>
          </p:nvPr>
        </p:nvSpPr>
        <p:spPr>
          <a:xfrm>
            <a:off x="0" y="836878"/>
            <a:ext cx="10515600" cy="1325563"/>
          </a:xfrm>
        </p:spPr>
        <p:txBody>
          <a:bodyPr/>
          <a:lstStyle/>
          <a:p>
            <a:r>
              <a:rPr lang="es-CO" dirty="0"/>
              <a:t>ÁRBOL DE PROBLEMA</a:t>
            </a:r>
          </a:p>
        </p:txBody>
      </p:sp>
      <p:sp>
        <p:nvSpPr>
          <p:cNvPr id="4" name="Título 1">
            <a:extLst>
              <a:ext uri="{FF2B5EF4-FFF2-40B4-BE49-F238E27FC236}">
                <a16:creationId xmlns:a16="http://schemas.microsoft.com/office/drawing/2014/main" id="{D1D6DD8D-CEE8-534A-B275-ECE324481840}"/>
              </a:ext>
            </a:extLst>
          </p:cNvPr>
          <p:cNvSpPr txBox="1">
            <a:spLocks/>
          </p:cNvSpPr>
          <p:nvPr/>
        </p:nvSpPr>
        <p:spPr>
          <a:xfrm>
            <a:off x="203200" y="6028969"/>
            <a:ext cx="10515600" cy="12848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s-CO"/>
              <a:t>DIAGNÓSTICO DE PROBLEMA</a:t>
            </a:r>
            <a:br>
              <a:rPr lang="es-CO"/>
            </a:br>
            <a:endParaRPr lang="es-CO" dirty="0"/>
          </a:p>
        </p:txBody>
      </p:sp>
      <p:sp>
        <p:nvSpPr>
          <p:cNvPr id="7" name="Marcador de contenido 2">
            <a:extLst>
              <a:ext uri="{FF2B5EF4-FFF2-40B4-BE49-F238E27FC236}">
                <a16:creationId xmlns:a16="http://schemas.microsoft.com/office/drawing/2014/main" id="{9DA86CE7-317A-4581-90BC-DEF18D427D9A}"/>
              </a:ext>
            </a:extLst>
          </p:cNvPr>
          <p:cNvSpPr>
            <a:spLocks noGrp="1"/>
          </p:cNvSpPr>
          <p:nvPr>
            <p:ph idx="1"/>
          </p:nvPr>
        </p:nvSpPr>
        <p:spPr>
          <a:xfrm>
            <a:off x="482600" y="1930400"/>
            <a:ext cx="10871200" cy="4740988"/>
          </a:xfrm>
        </p:spPr>
        <p:txBody>
          <a:bodyPr>
            <a:normAutofit/>
          </a:bodyPr>
          <a:lstStyle/>
          <a:p>
            <a:r>
              <a:rPr lang="es-CO" b="1" dirty="0"/>
              <a:t>IDENTIFICACION DEL PROBLEMA</a:t>
            </a:r>
          </a:p>
          <a:p>
            <a:pPr lvl="1"/>
            <a:r>
              <a:rPr lang="es-CO" dirty="0"/>
              <a:t>No se tiene buen control de las actividades realizadas por los migrantes</a:t>
            </a:r>
          </a:p>
          <a:p>
            <a:pPr lvl="1"/>
            <a:endParaRPr lang="es-CO" dirty="0"/>
          </a:p>
          <a:p>
            <a:r>
              <a:rPr lang="es-CO" b="1" dirty="0"/>
              <a:t>EXAMINAR LOS EFECTOS DEL PROBLEMA</a:t>
            </a:r>
          </a:p>
          <a:p>
            <a:pPr lvl="1"/>
            <a:r>
              <a:rPr lang="es-CO" dirty="0"/>
              <a:t>Afecta la seguridad de los colombianos, más donde hay mayor cantidad de extranjero</a:t>
            </a:r>
          </a:p>
          <a:p>
            <a:pPr lvl="1"/>
            <a:endParaRPr lang="es-CO" b="1" dirty="0"/>
          </a:p>
          <a:p>
            <a:r>
              <a:rPr lang="es-CO" b="1" dirty="0"/>
              <a:t>IDENTIFICAR POSIBLES CAUSAS</a:t>
            </a:r>
          </a:p>
          <a:p>
            <a:pPr lvl="1"/>
            <a:r>
              <a:rPr lang="es-CO" dirty="0"/>
              <a:t>Falta de actualización en los sistemas electrónicos usados.</a:t>
            </a:r>
          </a:p>
          <a:p>
            <a:pPr lvl="1"/>
            <a:endParaRPr lang="es-CO" dirty="0"/>
          </a:p>
          <a:p>
            <a:pPr lvl="1"/>
            <a:endParaRPr lang="es-CO" dirty="0"/>
          </a:p>
          <a:p>
            <a:pPr marL="457200" lvl="1" indent="0">
              <a:buNone/>
            </a:pPr>
            <a:endParaRPr lang="es-CO" dirty="0"/>
          </a:p>
        </p:txBody>
      </p:sp>
    </p:spTree>
    <p:extLst>
      <p:ext uri="{BB962C8B-B14F-4D97-AF65-F5344CB8AC3E}">
        <p14:creationId xmlns:p14="http://schemas.microsoft.com/office/powerpoint/2010/main" val="330611462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730</Words>
  <Application>Microsoft Office PowerPoint</Application>
  <PresentationFormat>Panorámica</PresentationFormat>
  <Paragraphs>58</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Calibri Light</vt:lpstr>
      <vt:lpstr>Tema de Office</vt:lpstr>
      <vt:lpstr>INFORME DE FACTIBILIDAD</vt:lpstr>
      <vt:lpstr>MISIÓN</vt:lpstr>
      <vt:lpstr>VISIÓN</vt:lpstr>
      <vt:lpstr>MODELO CANVAS</vt:lpstr>
      <vt:lpstr>ESTRUCTURA ORGANIZACIONAL</vt:lpstr>
      <vt:lpstr>DIAGRAMA NIVEL 0</vt:lpstr>
      <vt:lpstr>DIAGRAMA NIVEL 1</vt:lpstr>
      <vt:lpstr>DIAGNÓSTICO DE PROBLEMA </vt:lpstr>
      <vt:lpstr>ÁRBOL DE PROBLEMA</vt:lpstr>
      <vt:lpstr>Presentación de PowerPoint</vt:lpstr>
      <vt:lpstr>ALCANCE DEL ESTUDIO</vt:lpstr>
      <vt:lpstr>SOLUCIONES POTENCIALES</vt:lpstr>
      <vt:lpstr>RESTRICCIONES</vt:lpstr>
      <vt:lpstr>CRITERIOS</vt:lpstr>
      <vt:lpstr>SOLUCIONES FACTIBLES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FELIPE AGUILAR SOTELO</dc:creator>
  <cp:lastModifiedBy>Diego Murcia</cp:lastModifiedBy>
  <cp:revision>20</cp:revision>
  <dcterms:created xsi:type="dcterms:W3CDTF">2018-11-30T16:08:44Z</dcterms:created>
  <dcterms:modified xsi:type="dcterms:W3CDTF">2020-03-26T03:35:52Z</dcterms:modified>
</cp:coreProperties>
</file>