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63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40070" y="274638"/>
            <a:ext cx="274347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60" y="274638"/>
            <a:ext cx="807136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933" y="1709738"/>
            <a:ext cx="1051663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933" y="4589463"/>
            <a:ext cx="1051663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60" y="1600200"/>
            <a:ext cx="5377201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6339" y="1600200"/>
            <a:ext cx="5377201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871" y="1681163"/>
            <a:ext cx="515829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871" y="2505075"/>
            <a:ext cx="51582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808" y="1681163"/>
            <a:ext cx="518369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808" y="2505075"/>
            <a:ext cx="518369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60" y="274638"/>
            <a:ext cx="1097388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60" y="1600200"/>
            <a:ext cx="1097388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Comfortaa" charset="0"/>
                <a:cs typeface="Comfortaa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Comfortaa" charset="0"/>
                <a:cs typeface="Comfortaa" charset="0"/>
              </a:defRPr>
            </a:lvl1pPr>
          </a:lstStyle>
          <a:p>
            <a:r>
              <a:rPr lang="de-DE" altLang="zh-CN"/>
              <a:t>Team AWESOME - Schwarz IT</a:t>
            </a:r>
            <a:endParaRPr lang="de-DE" altLang="zh-CN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8460" y="6245225"/>
            <a:ext cx="1200268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Comfortaa" charset="0"/>
                <a:cs typeface="Comfortaa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1"/>
          <p:cNvPicPr>
            <a:picLocks noChangeAspect="true"/>
          </p:cNvPicPr>
          <p:nvPr userDrawn="true"/>
        </p:nvPicPr>
        <p:blipFill>
          <a:blip r:embed="rId12"/>
          <a:stretch>
            <a:fillRect/>
          </a:stretch>
        </p:blipFill>
        <p:spPr>
          <a:xfrm>
            <a:off x="10559415" y="5414645"/>
            <a:ext cx="1638300" cy="1638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Comfortaa" charset="0"/>
          <a:ea typeface="+mj-ea"/>
          <a:cs typeface="Comfortaa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Comfortaa" charset="0"/>
          <a:ea typeface="+mn-ea"/>
          <a:cs typeface="Comfortaa" charset="0"/>
        </a:defRPr>
      </a:lvl1pPr>
      <a:lvl2pPr marL="742950" lvl="1" indent="-28575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Comfortaa" charset="0"/>
          <a:ea typeface="+mn-ea"/>
          <a:cs typeface="Comfortaa" charset="0"/>
        </a:defRPr>
      </a:lvl2pPr>
      <a:lvl3pPr marL="1143000" lvl="2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Comfortaa" charset="0"/>
          <a:ea typeface="+mn-ea"/>
          <a:cs typeface="Comfortaa" charset="0"/>
        </a:defRPr>
      </a:lvl3pPr>
      <a:lvl4pPr marL="1600200" lvl="3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Comfortaa" charset="0"/>
          <a:ea typeface="+mn-ea"/>
          <a:cs typeface="Comfortaa" charset="0"/>
        </a:defRPr>
      </a:lvl4pPr>
      <a:lvl5pPr marL="2057400" lvl="4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Comfortaa" charset="0"/>
          <a:ea typeface="+mn-ea"/>
          <a:cs typeface="Comfortaa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de-DE" altLang="en-US"/>
              <a:t>„Wo ist die Hefe?“</a:t>
            </a:r>
            <a:endParaRPr lang="de-DE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de-DE" altLang="en-US"/>
              <a:t>Team Awesome - IT Schwarz</a:t>
            </a:r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5" descr="Samsung-Galaxy-S9-Gray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28560" y="688975"/>
            <a:ext cx="3267710" cy="4982210"/>
          </a:xfrm>
          <a:prstGeom prst="rect">
            <a:avLst/>
          </a:prstGeom>
        </p:spPr>
      </p:pic>
      <p:sp>
        <p:nvSpPr>
          <p:cNvPr id="9" name="Title 8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Lidl Plus²</a:t>
            </a:r>
            <a:endParaRPr lang="de-DE" altLang="en-US"/>
          </a:p>
        </p:txBody>
      </p:sp>
      <p:sp>
        <p:nvSpPr>
          <p:cNvPr id="11" name="Text Placeholder 10"/>
          <p:cNvSpPr>
            <a:spLocks noGrp="true"/>
          </p:cNvSpPr>
          <p:nvPr>
            <p:ph type="body" sz="half" idx="2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Team AWESOME - Schwarz IT</a:t>
            </a:r>
            <a:endParaRPr lang="zh-CN" altLang="en-US"/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260" y="2057400"/>
            <a:ext cx="1972945" cy="1972945"/>
          </a:xfrm>
          <a:prstGeom prst="rect">
            <a:avLst/>
          </a:prstGeom>
        </p:spPr>
      </p:pic>
      <p:sp>
        <p:nvSpPr>
          <p:cNvPr id="14" name="Text Box 13"/>
          <p:cNvSpPr txBox="true"/>
          <p:nvPr/>
        </p:nvSpPr>
        <p:spPr>
          <a:xfrm>
            <a:off x="9498330" y="3423920"/>
            <a:ext cx="276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2</a:t>
            </a:r>
            <a:endParaRPr lang="de-DE" altLang="en-US" sz="1200" b="1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4001135" cy="1600200"/>
          </a:xfrm>
        </p:spPr>
        <p:txBody>
          <a:bodyPr/>
          <a:p>
            <a:r>
              <a:rPr lang="de-DE" altLang="en-US"/>
              <a:t>Lidl Plus² - shopping list</a:t>
            </a:r>
            <a:endParaRPr lang="de-DE" altLang="en-US"/>
          </a:p>
        </p:txBody>
      </p:sp>
      <p:sp>
        <p:nvSpPr>
          <p:cNvPr id="11" name="Text Placeholder 10"/>
          <p:cNvSpPr>
            <a:spLocks noGrp="true"/>
          </p:cNvSpPr>
          <p:nvPr>
            <p:ph type="body" sz="half" idx="2"/>
          </p:nvPr>
        </p:nvSpPr>
        <p:spPr/>
        <p:txBody>
          <a:bodyPr/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recommends products</a:t>
            </a:r>
            <a:endParaRPr lang="de-DE" altLang="en-US" sz="1400"/>
          </a:p>
          <a:p>
            <a:pPr marL="628650" lvl="1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 from previous shopping trips,</a:t>
            </a:r>
            <a:endParaRPr lang="de-DE" altLang="en-US" sz="1400"/>
          </a:p>
          <a:p>
            <a:pPr marL="628650" lvl="1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fitting products </a:t>
            </a:r>
            <a:endParaRPr lang="de-DE" altLang="en-US" sz="1400"/>
          </a:p>
          <a:p>
            <a:pPr marL="628650" lvl="1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learns buy-rhythm for future recommendations</a:t>
            </a:r>
            <a:endParaRPr lang="de-DE" altLang="en-US" sz="1400"/>
          </a:p>
          <a:p>
            <a:pPr marL="628650" lvl="1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filters out known allergies and incompatibilities</a:t>
            </a:r>
            <a:endParaRPr lang="de-DE" altLang="en-US" sz="1400"/>
          </a:p>
          <a:p>
            <a:pPr marL="171450" lvl="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adds products that you scan with your phone</a:t>
            </a:r>
            <a:endParaRPr lang="de-DE" altLang="en-US" sz="140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Team AWESOME - Schwarz IT</a:t>
            </a:r>
            <a:endParaRPr lang="zh-CN" alt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8881110" y="3423920"/>
            <a:ext cx="276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2</a:t>
            </a:r>
            <a:endParaRPr lang="de-DE" altLang="en-US" sz="1200" b="1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3" name="Picture 2" descr="Screen Shot 2020-10-17 at 21.57.2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119110" y="1033145"/>
            <a:ext cx="2087880" cy="4294505"/>
          </a:xfrm>
          <a:prstGeom prst="rect">
            <a:avLst/>
          </a:prstGeom>
        </p:spPr>
      </p:pic>
      <p:pic>
        <p:nvPicPr>
          <p:cNvPr id="4" name="Picture 3" descr="Samsung-Galaxy-S9-Gray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688975"/>
            <a:ext cx="3267710" cy="4982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/home/tonto/Downloads/Screen Shot 2020-10-17 at 22.06.45.pngScreen Shot 2020-10-17 at 22.06.45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19110" y="1034733"/>
            <a:ext cx="2087880" cy="4291330"/>
          </a:xfrm>
          <a:prstGeom prst="rect">
            <a:avLst/>
          </a:prstGeom>
        </p:spPr>
      </p:pic>
      <p:pic>
        <p:nvPicPr>
          <p:cNvPr id="4" name="Picture 3" descr="Samsung-Galaxy-S9-Gray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688975"/>
            <a:ext cx="3267710" cy="4982210"/>
          </a:xfrm>
          <a:prstGeom prst="rect">
            <a:avLst/>
          </a:prstGeom>
        </p:spPr>
      </p:pic>
      <p:sp>
        <p:nvSpPr>
          <p:cNvPr id="9" name="Title 8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4001135" cy="1600200"/>
          </a:xfrm>
        </p:spPr>
        <p:txBody>
          <a:bodyPr/>
          <a:p>
            <a:r>
              <a:rPr lang="de-DE" altLang="en-US"/>
              <a:t>Lidl Plus² - navigator</a:t>
            </a:r>
            <a:endParaRPr lang="de-DE" altLang="en-US"/>
          </a:p>
        </p:txBody>
      </p:sp>
      <p:sp>
        <p:nvSpPr>
          <p:cNvPr id="11" name="Text Placeholder 10"/>
          <p:cNvSpPr>
            <a:spLocks noGrp="true"/>
          </p:cNvSpPr>
          <p:nvPr>
            <p:ph type="body" sz="half" idx="2"/>
          </p:nvPr>
        </p:nvSpPr>
        <p:spPr>
          <a:xfrm>
            <a:off x="840105" y="2057400"/>
            <a:ext cx="4262755" cy="3811905"/>
          </a:xfrm>
        </p:spPr>
        <p:txBody>
          <a:bodyPr/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calculates shortest route to collect all products (travelling sales man - optimization)</a:t>
            </a:r>
            <a:endParaRPr lang="de-DE" altLang="en-US" sz="140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localization:</a:t>
            </a:r>
            <a:endParaRPr lang="de-DE" altLang="en-US" sz="1400"/>
          </a:p>
          <a:p>
            <a:pPr marL="628650" lvl="1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050"/>
              <a:t>gyro detects steps to measure distance</a:t>
            </a:r>
            <a:endParaRPr lang="de-DE" altLang="en-US" sz="1050"/>
          </a:p>
          <a:p>
            <a:pPr marL="628650" lvl="1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050"/>
              <a:t>compass detects direction of view / movement</a:t>
            </a:r>
            <a:endParaRPr lang="de-DE" altLang="en-US" sz="1050"/>
          </a:p>
          <a:p>
            <a:pPr marL="628650" lvl="1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050"/>
              <a:t>references itself when items are scanned</a:t>
            </a:r>
            <a:endParaRPr lang="de-DE" altLang="en-US" sz="90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shows special offers along the route</a:t>
            </a:r>
            <a:endParaRPr lang="de-DE" altLang="en-US" sz="140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includes „hidden“ specials (shopping experience gamification)</a:t>
            </a:r>
            <a:endParaRPr lang="de-DE" altLang="en-US" sz="140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Team AWESOME - Schwarz IT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amsung-Galaxy-S9-Gray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28560" y="688975"/>
            <a:ext cx="3267710" cy="4982210"/>
          </a:xfrm>
          <a:prstGeom prst="rect">
            <a:avLst/>
          </a:prstGeom>
        </p:spPr>
      </p:pic>
      <p:sp>
        <p:nvSpPr>
          <p:cNvPr id="9" name="Title 8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4001135" cy="1600200"/>
          </a:xfrm>
        </p:spPr>
        <p:txBody>
          <a:bodyPr/>
          <a:p>
            <a:r>
              <a:rPr lang="de-DE" altLang="en-US"/>
              <a:t>Lidl Plus² - scan to find</a:t>
            </a:r>
            <a:endParaRPr lang="de-DE" altLang="en-US"/>
          </a:p>
        </p:txBody>
      </p:sp>
      <p:sp>
        <p:nvSpPr>
          <p:cNvPr id="11" name="Text Placeholder 10"/>
          <p:cNvSpPr>
            <a:spLocks noGrp="true"/>
          </p:cNvSpPr>
          <p:nvPr>
            <p:ph type="body" sz="half" idx="2"/>
          </p:nvPr>
        </p:nvSpPr>
        <p:spPr>
          <a:xfrm>
            <a:off x="840105" y="2057400"/>
            <a:ext cx="4262755" cy="3811905"/>
          </a:xfrm>
        </p:spPr>
        <p:txBody>
          <a:bodyPr/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scan shelf to find product</a:t>
            </a:r>
            <a:endParaRPr lang="de-DE" altLang="en-US" sz="140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OCR scans codes of price tags to reference position in market</a:t>
            </a:r>
            <a:endParaRPr lang="de-DE" altLang="en-US" sz="140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indicates user where searched device is</a:t>
            </a:r>
            <a:endParaRPr lang="de-DE" altLang="en-US" sz="140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Team AWESOME - Schwarz IT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amsung-Galaxy-S9-Gray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28560" y="688975"/>
            <a:ext cx="3267710" cy="4982210"/>
          </a:xfrm>
          <a:prstGeom prst="rect">
            <a:avLst/>
          </a:prstGeom>
        </p:spPr>
      </p:pic>
      <p:sp>
        <p:nvSpPr>
          <p:cNvPr id="9" name="Title 8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4001135" cy="1600200"/>
          </a:xfrm>
        </p:spPr>
        <p:txBody>
          <a:bodyPr/>
          <a:p>
            <a:r>
              <a:rPr lang="de-DE" altLang="en-US"/>
              <a:t>Lidl Plus² - scan to buy</a:t>
            </a:r>
            <a:endParaRPr lang="de-DE" altLang="en-US"/>
          </a:p>
        </p:txBody>
      </p:sp>
      <p:sp>
        <p:nvSpPr>
          <p:cNvPr id="11" name="Text Placeholder 10"/>
          <p:cNvSpPr>
            <a:spLocks noGrp="true"/>
          </p:cNvSpPr>
          <p:nvPr>
            <p:ph type="body" sz="half" idx="2"/>
          </p:nvPr>
        </p:nvSpPr>
        <p:spPr>
          <a:xfrm>
            <a:off x="840105" y="2057400"/>
            <a:ext cx="4262755" cy="3811905"/>
          </a:xfrm>
        </p:spPr>
        <p:txBody>
          <a:bodyPr/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scan device to pay on the spot</a:t>
            </a:r>
            <a:endParaRPr lang="de-DE" altLang="en-US" sz="140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reduces shopping time</a:t>
            </a:r>
            <a:endParaRPr lang="de-DE" altLang="en-US" sz="140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reduces cashiers at checkout</a:t>
            </a:r>
            <a:endParaRPr lang="de-DE" altLang="en-US" sz="140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de-DE" altLang="en-US" sz="1400"/>
              <a:t>stores all invoices in the app</a:t>
            </a:r>
            <a:endParaRPr lang="de-DE" altLang="en-US" sz="140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Team AWESOME - Schwarz IT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Presentation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Calibri</vt:lpstr>
      <vt:lpstr>OpenSymbol</vt:lpstr>
      <vt:lpstr>Comfortaa</vt:lpstr>
      <vt:lpstr>Cabin</vt:lpstr>
      <vt:lpstr>Bold Oblique</vt:lpstr>
      <vt:lpstr>Bitstream Charter</vt:lpstr>
      <vt:lpstr>Latin Modern Mono Prop</vt:lpstr>
      <vt:lpstr>Caladea</vt:lpstr>
      <vt:lpstr>Cantarell</vt:lpstr>
      <vt:lpstr>Carlito</vt:lpstr>
      <vt:lpstr>Century Schoolbook L</vt:lpstr>
      <vt:lpstr>Cortoba</vt:lpstr>
      <vt:lpstr>Courier</vt:lpstr>
      <vt:lpstr>Courier 10 Pitch</vt:lpstr>
      <vt:lpstr>Cousine</vt:lpstr>
      <vt:lpstr>DejaVu Math TeX Gyre</vt:lpstr>
      <vt:lpstr>Default Design</vt:lpstr>
      <vt:lpstr>PowerPoint 演示文稿</vt:lpstr>
      <vt:lpstr>PowerPoint 演示文稿</vt:lpstr>
      <vt:lpstr>Lidl Plus²</vt:lpstr>
      <vt:lpstr>Lidl Plus² - shopping list</vt:lpstr>
      <vt:lpstr>Lidl Plus² - navigator</vt:lpstr>
      <vt:lpstr>Lidl Plus² - scan to buy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tonto</cp:lastModifiedBy>
  <cp:revision>15</cp:revision>
  <dcterms:created xsi:type="dcterms:W3CDTF">2020-10-17T20:56:30Z</dcterms:created>
  <dcterms:modified xsi:type="dcterms:W3CDTF">2020-10-17T20:56:30Z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