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3" r:id="rId3"/>
    <p:sldId id="257" r:id="rId4"/>
    <p:sldId id="272" r:id="rId5"/>
    <p:sldId id="259" r:id="rId6"/>
    <p:sldId id="261" r:id="rId7"/>
    <p:sldId id="262" r:id="rId8"/>
    <p:sldId id="266" r:id="rId9"/>
    <p:sldId id="271" r:id="rId10"/>
    <p:sldId id="277" r:id="rId11"/>
    <p:sldId id="278" r:id="rId12"/>
    <p:sldId id="274" r:id="rId13"/>
    <p:sldId id="276" r:id="rId14"/>
    <p:sldId id="275" r:id="rId15"/>
    <p:sldId id="279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16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94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25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5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79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0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2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40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16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A5D37-8F4D-415D-8838-6DB8624E69DB}" type="datetimeFigureOut">
              <a:rPr lang="en-GB" smtClean="0"/>
              <a:t>28/07/2019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9FDE-FA62-4EB1-9C36-9327386F9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N-gram graphs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Serial Update </a:t>
            </a:r>
            <a:r>
              <a:rPr lang="en-US" dirty="0"/>
              <a:t>O</a:t>
            </a:r>
            <a:r>
              <a:rPr lang="en-US" dirty="0" smtClean="0"/>
              <a:t>peration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GPU overview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Parallel Update Operation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3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Update Operation (2/4)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for each </a:t>
                </a:r>
                <a:r>
                  <a:rPr lang="en-GB" dirty="0" smtClean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: array </a:t>
                </a:r>
                <a:r>
                  <a:rPr lang="en-GB" dirty="0" smtClean="0"/>
                  <a:t>of edge weights </a:t>
                </a:r>
                <a:r>
                  <a:rPr lang="en-GB" dirty="0" smtClean="0"/>
                  <a:t>(floats</a:t>
                </a:r>
                <a:r>
                  <a:rPr lang="en-GB" dirty="0" smtClean="0"/>
                  <a:t>)</a:t>
                </a:r>
              </a:p>
              <a:p>
                <a:r>
                  <a:rPr lang="en-US" dirty="0" smtClean="0"/>
                  <a:t>Hash function on edge labels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h𝑎𝑠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 smtClean="0"/>
                  <a:t>edge’s </a:t>
                </a:r>
                <a:r>
                  <a:rPr lang="en-US" i="1" dirty="0" smtClean="0"/>
                  <a:t>e</a:t>
                </a:r>
                <a:r>
                  <a:rPr lang="en-US" dirty="0" smtClean="0"/>
                  <a:t> weight on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US" dirty="0" smtClean="0"/>
                  <a:t>(False) assumption : no </a:t>
                </a:r>
                <a:r>
                  <a:rPr lang="en-US" dirty="0" smtClean="0"/>
                  <a:t>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h𝑎𝑠h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h𝑎𝑠h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3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Update Operation (3/4)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Goal 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  <a:r>
                  <a:rPr lang="en-GB" dirty="0" smtClean="0"/>
                  <a:t>sent </a:t>
                </a:r>
                <a:r>
                  <a:rPr lang="en-GB" dirty="0" smtClean="0"/>
                  <a:t>to GPU memory</a:t>
                </a:r>
              </a:p>
              <a:p>
                <a:r>
                  <a:rPr lang="en-US" i="1" dirty="0" smtClean="0"/>
                  <a:t>k </a:t>
                </a:r>
                <a:r>
                  <a:rPr lang="en-US" dirty="0" smtClean="0"/>
                  <a:t>processing </a:t>
                </a:r>
                <a:r>
                  <a:rPr lang="en-US" dirty="0" smtClean="0"/>
                  <a:t>elements at our disposal</a:t>
                </a:r>
                <a:endParaRPr lang="en-US" dirty="0" smtClean="0"/>
              </a:p>
              <a:p>
                <a:r>
                  <a:rPr lang="en-US" dirty="0" smtClean="0"/>
                  <a:t>Weight </a:t>
                </a:r>
                <a:r>
                  <a:rPr lang="en-US" dirty="0" smtClean="0"/>
                  <a:t>computation </a:t>
                </a:r>
                <a:r>
                  <a:rPr lang="en-US" dirty="0" smtClean="0"/>
                  <a:t>of </a:t>
                </a:r>
                <a:r>
                  <a:rPr lang="en-US" dirty="0" smtClean="0"/>
                  <a:t>first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edges </a:t>
                </a:r>
                <a:r>
                  <a:rPr lang="en-US" dirty="0" smtClean="0"/>
                  <a:t>mapped </a:t>
                </a:r>
                <a:r>
                  <a:rPr lang="en-US" dirty="0" smtClean="0"/>
                  <a:t>to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available cores</a:t>
                </a:r>
              </a:p>
              <a:p>
                <a:r>
                  <a:rPr lang="en-US" dirty="0" smtClean="0"/>
                  <a:t>Computed in </a:t>
                </a:r>
                <a:r>
                  <a:rPr lang="en-US" dirty="0" smtClean="0"/>
                  <a:t>one time step</a:t>
                </a:r>
              </a:p>
              <a:p>
                <a:r>
                  <a:rPr lang="en-US" dirty="0" smtClean="0"/>
                  <a:t>Same for </a:t>
                </a:r>
                <a:r>
                  <a:rPr lang="en-US" dirty="0" smtClean="0"/>
                  <a:t>the next </a:t>
                </a:r>
                <a:r>
                  <a:rPr lang="en-US" i="1" dirty="0" smtClean="0"/>
                  <a:t>k </a:t>
                </a:r>
                <a:r>
                  <a:rPr lang="en-US" dirty="0" smtClean="0"/>
                  <a:t>edges…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18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26" y="152400"/>
            <a:ext cx="8229600" cy="1143000"/>
          </a:xfrm>
        </p:spPr>
        <p:txBody>
          <a:bodyPr/>
          <a:lstStyle/>
          <a:p>
            <a:r>
              <a:rPr lang="en-US" dirty="0" smtClean="0"/>
              <a:t>Parallel Update Operation (4/4)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0523763"/>
                  </p:ext>
                </p:extLst>
              </p:nvPr>
            </p:nvGraphicFramePr>
            <p:xfrm>
              <a:off x="609600" y="4058042"/>
              <a:ext cx="8229600" cy="377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778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−1,2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0523763"/>
                  </p:ext>
                </p:extLst>
              </p:nvPr>
            </p:nvGraphicFramePr>
            <p:xfrm>
              <a:off x="609600" y="4058042"/>
              <a:ext cx="8229600" cy="377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065" r="-69881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065" r="-598817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99408" t="-8065" r="-29940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99408" t="-8065" r="-19940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24000" y="5363940"/>
                <a:ext cx="617265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𝑤𝑒𝑖𝑔h𝑡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𝑒𝑑𝑔𝑒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𝑤𝑖𝑡h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h𝑎𝑠h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𝑔𝑟𝑎𝑝h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363940"/>
                <a:ext cx="6172652" cy="391646"/>
              </a:xfrm>
              <a:prstGeom prst="rect">
                <a:avLst/>
              </a:prstGeom>
              <a:blipFill rotWithShape="1"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9888881"/>
                  </p:ext>
                </p:extLst>
              </p:nvPr>
            </p:nvGraphicFramePr>
            <p:xfrm>
              <a:off x="609600" y="2819400"/>
              <a:ext cx="8229600" cy="377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9888881"/>
                  </p:ext>
                </p:extLst>
              </p:nvPr>
            </p:nvGraphicFramePr>
            <p:xfrm>
              <a:off x="609600" y="2819400"/>
              <a:ext cx="8229600" cy="3778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778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t="-8197" r="-6988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100000" t="-8197" r="-5988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399408" t="-8197" r="-2994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4"/>
                          <a:stretch>
                            <a:fillRect l="-499408" t="-8197" r="-1994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1105328" y="3200400"/>
            <a:ext cx="1" cy="845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33600" y="3200400"/>
            <a:ext cx="0" cy="845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5400000">
                <a:off x="460888" y="3440970"/>
                <a:ext cx="950325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i="0" dirty="0" smtClean="0">
                          <a:latin typeface="Cambria Math"/>
                        </a:rPr>
                        <m:t>threa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700" i="0" dirty="0" smtClean="0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a:rPr lang="en-US" sz="1700" i="0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60888" y="3440970"/>
                <a:ext cx="950325" cy="353943"/>
              </a:xfrm>
              <a:prstGeom prst="rect">
                <a:avLst/>
              </a:prstGeom>
              <a:blipFill rotWithShape="1">
                <a:blip r:embed="rId5"/>
                <a:stretch>
                  <a:fillRect l="-22414" r="-5172"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833" y="2800290"/>
                <a:ext cx="5612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" y="2800290"/>
                <a:ext cx="561243" cy="430887"/>
              </a:xfrm>
              <a:prstGeom prst="rect">
                <a:avLst/>
              </a:prstGeom>
              <a:blipFill rotWithShape="1">
                <a:blip r:embed="rId6"/>
                <a:stretch>
                  <a:fillRect t="-8451" r="-19565" b="-267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833" y="4045752"/>
                <a:ext cx="5677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" y="4045752"/>
                <a:ext cx="567783" cy="430887"/>
              </a:xfrm>
              <a:prstGeom prst="rect">
                <a:avLst/>
              </a:prstGeom>
              <a:blipFill rotWithShape="1">
                <a:blip r:embed="rId7"/>
                <a:stretch>
                  <a:fillRect t="-8571" r="-19355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5400000">
                <a:off x="1491693" y="3440970"/>
                <a:ext cx="945259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 i="0" dirty="0" smtClean="0">
                          <a:latin typeface="Cambria Math"/>
                        </a:rPr>
                        <m:t>threa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700" i="0" dirty="0" smtClean="0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a:rPr lang="en-US" sz="1700" i="0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91693" y="3440970"/>
                <a:ext cx="945259" cy="353943"/>
              </a:xfrm>
              <a:prstGeom prst="rect">
                <a:avLst/>
              </a:prstGeom>
              <a:blipFill rotWithShape="1">
                <a:blip r:embed="rId8"/>
                <a:stretch>
                  <a:fillRect l="-22414" r="-5172" b="-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 rot="5400000">
                <a:off x="4554685" y="3472602"/>
                <a:ext cx="105028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00" i="0" dirty="0" smtClean="0">
                          <a:latin typeface="Cambria Math"/>
                        </a:rPr>
                        <m:t>threa</m:t>
                      </m:r>
                      <m:sSub>
                        <m:sSubPr>
                          <m:ctrlPr>
                            <a:rPr lang="en-US" sz="15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500" i="0" dirty="0" smtClean="0">
                              <a:latin typeface="Cambria Math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/>
                            </a:rPr>
                            <m:t>k</m:t>
                          </m:r>
                          <m:r>
                            <a:rPr lang="en-US" sz="1500" b="0" i="0" dirty="0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sz="15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54685" y="3472602"/>
                <a:ext cx="1050288" cy="323165"/>
              </a:xfrm>
              <a:prstGeom prst="rect">
                <a:avLst/>
              </a:prstGeom>
              <a:blipFill rotWithShape="1">
                <a:blip r:embed="rId9"/>
                <a:stretch>
                  <a:fillRect l="-18868" r="-3774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5227315" y="3190132"/>
            <a:ext cx="0" cy="845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24000" y="5867400"/>
                <a:ext cx="6692922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)∗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𝑤𝑒𝑖𝑔h𝑡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𝑒𝑑𝑔𝑒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𝑤𝑖𝑡h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h𝑎𝑠h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𝑢𝑝𝑑𝑎𝑡𝑒𝑑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𝑔𝑟𝑎𝑝h</m:t>
                      </m:r>
                    </m:oMath>
                  </m:oMathPara>
                </a14:m>
                <a:endParaRPr lang="en-US" b="0" i="1" dirty="0" smtClean="0">
                  <a:latin typeface="Cambria Math" pitchFamily="18" charset="0"/>
                  <a:ea typeface="Cambria Math" pitchFamily="18" charset="0"/>
                  <a:cs typeface="Calibri Light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67400"/>
                <a:ext cx="6692922" cy="658514"/>
              </a:xfrm>
              <a:prstGeom prst="rect">
                <a:avLst/>
              </a:prstGeom>
              <a:blipFill rotWithShape="1">
                <a:blip r:embed="rId10"/>
                <a:stretch>
                  <a:fillRect t="-5556" b="-12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3534477"/>
                  </p:ext>
                </p:extLst>
              </p:nvPr>
            </p:nvGraphicFramePr>
            <p:xfrm>
              <a:off x="614487" y="1447800"/>
              <a:ext cx="822960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GB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3534477"/>
                  </p:ext>
                </p:extLst>
              </p:nvPr>
            </p:nvGraphicFramePr>
            <p:xfrm>
              <a:off x="614487" y="1447800"/>
              <a:ext cx="822960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8700"/>
                    <a:gridCol w="1028700"/>
                    <a:gridCol w="2057400"/>
                    <a:gridCol w="1028700"/>
                    <a:gridCol w="1028700"/>
                    <a:gridCol w="1028700"/>
                    <a:gridCol w="10287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592" t="-8333" r="-69881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100592" t="-8333" r="-59881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……..</a:t>
                          </a:r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400000" t="-8333" r="-2994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11"/>
                          <a:stretch>
                            <a:fillRect l="-500000" t="-8333" r="-1994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936051" y="1828800"/>
            <a:ext cx="0" cy="9714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494503" y="1794562"/>
            <a:ext cx="0" cy="22302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14600" y="1828800"/>
            <a:ext cx="0" cy="22409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46644" y="1828800"/>
            <a:ext cx="0" cy="9714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975159" y="1828800"/>
            <a:ext cx="0" cy="9714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50310" y="1794562"/>
            <a:ext cx="0" cy="2240922"/>
          </a:xfrm>
          <a:prstGeom prst="straightConnector1">
            <a:avLst/>
          </a:prstGeom>
          <a:ln cmpd="dbl"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43600" y="1794562"/>
            <a:ext cx="0" cy="9714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77000" y="1794562"/>
            <a:ext cx="0" cy="223028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248400" y="3176795"/>
            <a:ext cx="1" cy="84535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5400000">
                <a:off x="5567957" y="3422499"/>
                <a:ext cx="1006942" cy="353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/>
                        </a:rPr>
                        <m:t>𝑡h𝑟𝑒𝑎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700" i="1" dirty="0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700" b="0" i="1" dirty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7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67957" y="3422499"/>
                <a:ext cx="1006942" cy="353943"/>
              </a:xfrm>
              <a:prstGeom prst="rect">
                <a:avLst/>
              </a:prstGeom>
              <a:blipFill rotWithShape="1">
                <a:blip r:embed="rId12"/>
                <a:stretch>
                  <a:fillRect l="-22414" r="-5172"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/>
          <p:cNvSpPr/>
          <p:nvPr/>
        </p:nvSpPr>
        <p:spPr>
          <a:xfrm rot="16200000">
            <a:off x="3018468" y="2079507"/>
            <a:ext cx="299933" cy="5137384"/>
          </a:xfrm>
          <a:prstGeom prst="leftBrace">
            <a:avLst>
              <a:gd name="adj1" fmla="val 8333"/>
              <a:gd name="adj2" fmla="val 50861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609981" y="4798166"/>
            <a:ext cx="1190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one time step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42530" y="3397053"/>
            <a:ext cx="15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………..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6642530" y="2095641"/>
            <a:ext cx="15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………..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18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vs</a:t>
            </a:r>
            <a:r>
              <a:rPr lang="en-US" dirty="0" smtClean="0"/>
              <a:t> Serial – Similarity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Scenario : ~1k </a:t>
                </a:r>
                <a:r>
                  <a:rPr lang="en-US" dirty="0" smtClean="0"/>
                  <a:t>consecutive updates</a:t>
                </a:r>
              </a:p>
              <a:p>
                <a:r>
                  <a:rPr lang="en-US" dirty="0"/>
                  <a:t>T</a:t>
                </a:r>
                <a:r>
                  <a:rPr lang="en-US" dirty="0" smtClean="0"/>
                  <a:t>wo </a:t>
                </a:r>
                <a:r>
                  <a:rPr lang="en-US" dirty="0" smtClean="0"/>
                  <a:t>constructed graphs (</a:t>
                </a:r>
                <a:r>
                  <a:rPr lang="en-US" dirty="0" smtClean="0"/>
                  <a:t>parallel/serial</a:t>
                </a:r>
                <a:r>
                  <a:rPr lang="en-US" dirty="0" smtClean="0"/>
                  <a:t>) </a:t>
                </a:r>
                <a:r>
                  <a:rPr lang="en-US" dirty="0" smtClean="0"/>
                  <a:t>not </a:t>
                </a:r>
                <a:r>
                  <a:rPr lang="en-US" dirty="0" smtClean="0"/>
                  <a:t>exactly the same</a:t>
                </a:r>
              </a:p>
              <a:p>
                <a:r>
                  <a:rPr lang="en-US" dirty="0" smtClean="0"/>
                  <a:t>Because </a:t>
                </a:r>
                <a:r>
                  <a:rPr lang="en-US" dirty="0" smtClean="0"/>
                  <a:t>of hash collisions on edges </a:t>
                </a:r>
                <a:r>
                  <a:rPr lang="en-US" dirty="0" smtClean="0"/>
                  <a:t>labels</a:t>
                </a:r>
              </a:p>
              <a:p>
                <a:r>
                  <a:rPr lang="en-US" dirty="0" smtClean="0"/>
                  <a:t>Value Similarity (VS) operator for graph comparison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𝑉𝑆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→[0,1]</m:t>
                    </m:r>
                  </m:oMath>
                </a14:m>
                <a:r>
                  <a:rPr lang="en-GB" dirty="0" smtClean="0"/>
                  <a:t>, where </a:t>
                </a:r>
                <a:r>
                  <a:rPr lang="en-GB" i="1" dirty="0" smtClean="0"/>
                  <a:t>G</a:t>
                </a:r>
                <a:r>
                  <a:rPr lang="en-GB" dirty="0" smtClean="0"/>
                  <a:t> is the set of n-gram graphs</a:t>
                </a:r>
              </a:p>
              <a:p>
                <a:r>
                  <a:rPr lang="en-US" dirty="0" smtClean="0"/>
                  <a:t>Values </a:t>
                </a:r>
                <a:r>
                  <a:rPr lang="en-US" dirty="0" smtClean="0"/>
                  <a:t>close to 1 → </a:t>
                </a:r>
                <a:r>
                  <a:rPr lang="en-US" dirty="0" smtClean="0"/>
                  <a:t>bigger similarity</a:t>
                </a:r>
              </a:p>
              <a:p>
                <a:r>
                  <a:rPr lang="en-US" dirty="0" smtClean="0"/>
                  <a:t>Ideally </a:t>
                </a:r>
                <a:r>
                  <a:rPr lang="en-US" i="1" dirty="0" smtClean="0"/>
                  <a:t>VS=1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(1/2)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 smtClean="0"/>
                  <a:t>(hash </a:t>
                </a:r>
                <a:r>
                  <a:rPr lang="en-US" sz="2600" dirty="0" smtClean="0"/>
                  <a:t>table size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sz="2600" dirty="0" smtClean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60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600" dirty="0" smtClean="0"/>
                  <a:t> (hash collisions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/>
                        <a:ea typeface="Cambria Math"/>
                      </a:rPr>
                      <m:t>↓</m:t>
                    </m:r>
                  </m:oMath>
                </a14:m>
                <a:r>
                  <a:rPr lang="en-US" sz="2600" dirty="0" smtClean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600" i="1" dirty="0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600" dirty="0" smtClean="0"/>
                  <a:t> (VS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600" dirty="0" smtClean="0"/>
                  <a:t>1)</a:t>
                </a:r>
                <a:endParaRPr lang="en-US" sz="2600" dirty="0" smtClean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70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3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(2/2)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𝑠𝑝𝑒𝑒𝑑𝑢𝑝</m:t>
                    </m:r>
                    <m:r>
                      <a:rPr lang="en-US" sz="2200">
                        <a:latin typeface="Cambria Math"/>
                      </a:rPr>
                      <m:t>=</m:t>
                    </m:r>
                    <m:box>
                      <m:boxPr>
                        <m:ctrlPr>
                          <a:rPr lang="en-US" sz="2200" i="1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/>
                              </a:rPr>
                              <m:t>𝑠𝑒𝑟𝑖𝑎𝑙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US" sz="2200" i="1">
                                <a:latin typeface="Cambria Math"/>
                              </a:rPr>
                              <m:t>𝑝𝑎𝑟𝑎𝑙𝑙𝑒𝑙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𝑡𝑖𝑚𝑒</m:t>
                            </m:r>
                          </m:den>
                        </m:f>
                      </m:e>
                    </m:box>
                  </m:oMath>
                </a14:m>
                <a:endParaRPr lang="en-US" sz="2200" dirty="0" smtClean="0"/>
              </a:p>
              <a:p>
                <a:r>
                  <a:rPr lang="en-US" sz="2200" dirty="0" smtClean="0"/>
                  <a:t>(h</a:t>
                </a:r>
                <a:r>
                  <a:rPr lang="en-US" sz="2200" dirty="0" smtClean="0"/>
                  <a:t>ash table </a:t>
                </a:r>
                <a:r>
                  <a:rPr lang="en-US" sz="2200" dirty="0" smtClean="0"/>
                  <a:t>size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sz="2200" dirty="0" smtClean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20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200" dirty="0" smtClean="0"/>
                  <a:t> (parallel time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sz="2200" dirty="0" smtClean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pos m:val="top"/>
                        <m:ctrlPr>
                          <a:rPr lang="en-US" sz="2200" i="1" smtClean="0">
                            <a:latin typeface="Cambria Math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200" dirty="0" smtClean="0"/>
                  <a:t> (speedup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↓</m:t>
                    </m:r>
                  </m:oMath>
                </a14:m>
                <a:r>
                  <a:rPr lang="en-US" sz="2200" dirty="0" smtClean="0"/>
                  <a:t>)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895599"/>
            <a:ext cx="6248400" cy="363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7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 –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operation indeed parallelizable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Non-negligible speedup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Speedup – VS  tradeoff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VS threshold should be examined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Collision resolution for GPU program</a:t>
            </a:r>
          </a:p>
          <a:p>
            <a:r>
              <a:rPr lang="en-US" dirty="0" smtClean="0"/>
              <a:t>Similar n-gram graph operations parallelizable</a:t>
            </a:r>
          </a:p>
        </p:txBody>
      </p:sp>
    </p:spTree>
    <p:extLst>
      <p:ext uri="{BB962C8B-B14F-4D97-AF65-F5344CB8AC3E}">
        <p14:creationId xmlns:p14="http://schemas.microsoft.com/office/powerpoint/2010/main" val="12888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</a:t>
            </a:r>
            <a:r>
              <a:rPr lang="en-US" dirty="0" smtClean="0"/>
              <a:t>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concept </a:t>
            </a:r>
            <a:r>
              <a:rPr lang="en-US" dirty="0" smtClean="0"/>
              <a:t>applicable in </a:t>
            </a:r>
            <a:r>
              <a:rPr lang="en-US" dirty="0" smtClean="0"/>
              <a:t>various fields</a:t>
            </a:r>
          </a:p>
          <a:p>
            <a:r>
              <a:rPr lang="en-US" dirty="0" smtClean="0"/>
              <a:t>An ’entity’ is broken into ‘pieces’ (called n-grams)</a:t>
            </a:r>
          </a:p>
          <a:p>
            <a:r>
              <a:rPr lang="en-US" dirty="0"/>
              <a:t>n</a:t>
            </a:r>
            <a:r>
              <a:rPr lang="en-US" dirty="0" smtClean="0"/>
              <a:t>-grams are connected with edges (based on some logic)</a:t>
            </a:r>
          </a:p>
          <a:p>
            <a:r>
              <a:rPr lang="en-US" dirty="0" smtClean="0"/>
              <a:t>Capable of text </a:t>
            </a:r>
            <a:r>
              <a:rPr lang="en-US" dirty="0" smtClean="0"/>
              <a:t>representation</a:t>
            </a:r>
          </a:p>
          <a:p>
            <a:r>
              <a:rPr lang="en-US" dirty="0" smtClean="0"/>
              <a:t>Useful </a:t>
            </a:r>
            <a:r>
              <a:rPr lang="en-US" dirty="0" smtClean="0"/>
              <a:t>in many </a:t>
            </a:r>
            <a:r>
              <a:rPr lang="en-US" dirty="0" smtClean="0"/>
              <a:t>applications (e.g. topic </a:t>
            </a:r>
            <a:r>
              <a:rPr lang="en-US" dirty="0" smtClean="0"/>
              <a:t>extraction</a:t>
            </a:r>
          </a:p>
        </p:txBody>
      </p:sp>
    </p:spTree>
    <p:extLst>
      <p:ext uri="{BB962C8B-B14F-4D97-AF65-F5344CB8AC3E}">
        <p14:creationId xmlns:p14="http://schemas.microsoft.com/office/powerpoint/2010/main" val="1702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Update </a:t>
            </a:r>
            <a:r>
              <a:rPr lang="en-US" dirty="0" smtClean="0"/>
              <a:t>Operation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</a:t>
                </a:r>
                <a:r>
                  <a:rPr lang="en-US" dirty="0" smtClean="0"/>
                  <a:t>wo </a:t>
                </a:r>
                <a:r>
                  <a:rPr lang="en-US" dirty="0" smtClean="0"/>
                  <a:t>n-gram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given</a:t>
                </a:r>
                <a:endParaRPr lang="en-US" dirty="0" smtClean="0"/>
              </a:p>
              <a:p>
                <a:r>
                  <a:rPr lang="en-US" dirty="0" smtClean="0"/>
                  <a:t>Goal : “enrich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with the information contained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other words, </a:t>
                </a:r>
                <a:r>
                  <a:rPr lang="en-US" i="1" dirty="0" smtClean="0"/>
                  <a:t>update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US" dirty="0"/>
                  <a:t>R</a:t>
                </a:r>
                <a:r>
                  <a:rPr lang="en-US" dirty="0" smtClean="0"/>
                  <a:t>esulting </a:t>
                </a:r>
                <a:r>
                  <a:rPr lang="en-US" dirty="0"/>
                  <a:t>graph </a:t>
                </a:r>
                <a:r>
                  <a:rPr lang="en-US" dirty="0" smtClean="0"/>
                  <a:t>: edges </a:t>
                </a:r>
                <a:r>
                  <a:rPr lang="en-US" dirty="0"/>
                  <a:t>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r>
                  <a:rPr lang="en-US" dirty="0"/>
                  <a:t>E</a:t>
                </a:r>
                <a:r>
                  <a:rPr lang="en-US" dirty="0" smtClean="0"/>
                  <a:t>dge </a:t>
                </a:r>
                <a:r>
                  <a:rPr lang="en-US" dirty="0" smtClean="0"/>
                  <a:t>weights </a:t>
                </a:r>
                <a:r>
                  <a:rPr lang="en-US" dirty="0" smtClean="0"/>
                  <a:t>dependent </a:t>
                </a:r>
                <a:r>
                  <a:rPr lang="en-US" dirty="0" smtClean="0"/>
                  <a:t>on </a:t>
                </a:r>
                <a:r>
                  <a:rPr lang="en-US" dirty="0" smtClean="0"/>
                  <a:t>parameter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dirty="0" smtClean="0"/>
                  <a:t> (called </a:t>
                </a:r>
                <a:r>
                  <a:rPr lang="en-GB" dirty="0" smtClean="0"/>
                  <a:t>learning </a:t>
                </a:r>
                <a:r>
                  <a:rPr lang="en-GB" dirty="0" smtClean="0"/>
                  <a:t>factor)</a:t>
                </a: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1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Serial Update </a:t>
            </a:r>
            <a:r>
              <a:rPr lang="en-US" dirty="0" smtClean="0"/>
              <a:t>Operation - Algorithm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i="1" dirty="0" smtClean="0"/>
                  <a:t>for every edge 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600" b="0" i="1" dirty="0" smtClean="0">
                  <a:ea typeface="Cambria Math"/>
                </a:endParaRP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i="1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𝑒</m:t>
                        </m:r>
                        <m:r>
                          <a:rPr lang="en-US" sz="26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,2</m:t>
                            </m:r>
                          </m:sub>
                        </m:sSub>
                        <m:r>
                          <a:rPr lang="en-US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/>
                      </a:rPr>
                      <m:t>∗</m:t>
                    </m:r>
                    <m:r>
                      <a:rPr lang="en-US" sz="2600" i="1">
                        <a:latin typeface="Cambria Math"/>
                      </a:rPr>
                      <m:t>𝑙</m:t>
                    </m:r>
                  </m:oMath>
                </a14:m>
                <a:endParaRPr lang="en-US" sz="2600" dirty="0" smtClean="0"/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dirty="0" smtClean="0"/>
                  <a:t>     </a:t>
                </a:r>
                <a:r>
                  <a:rPr lang="en-US" sz="2600" i="1" dirty="0" smtClean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i="0">
                            <a:latin typeface="Cambria Math"/>
                          </a:rPr>
                          <m:t>G</m:t>
                        </m:r>
                      </m:e>
                      <m:sub>
                        <m:r>
                          <a:rPr lang="en-US" sz="26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  <a:r>
                  <a:rPr lang="en-US" sz="2600" i="1" dirty="0" err="1" smtClean="0"/>
                  <a:t>hasEdge</a:t>
                </a:r>
                <a:r>
                  <a:rPr lang="en-US" sz="2600" i="1" dirty="0" smtClean="0"/>
                  <a:t>(e))    </a:t>
                </a:r>
                <a:r>
                  <a:rPr lang="en-US" sz="2200" i="1" dirty="0" smtClean="0"/>
                  <a:t>/*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𝑒</m:t>
                        </m:r>
                        <m:r>
                          <a:rPr lang="en-US" sz="2200" i="1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2200" i="1" dirty="0" smtClean="0"/>
                  <a:t>*/</a:t>
                </a:r>
              </a:p>
              <a:p>
                <a:pPr marL="0" lvl="1" indent="0">
                  <a:spcBef>
                    <a:spcPts val="0"/>
                  </a:spcBef>
                  <a:buNone/>
                </a:pPr>
                <a:r>
                  <a:rPr lang="en-US" sz="26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i="1" dirty="0" smtClean="0"/>
                  <a:t>.updateEdge(e, w)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i="1" dirty="0"/>
                  <a:t> </a:t>
                </a:r>
                <a:r>
                  <a:rPr lang="en-US" sz="2600" i="1" dirty="0" smtClean="0"/>
                  <a:t>    else 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600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i="1" dirty="0" smtClean="0"/>
                  <a:t>.</a:t>
                </a:r>
                <a:r>
                  <a:rPr lang="en-US" sz="2600" i="1" dirty="0" err="1" smtClean="0"/>
                  <a:t>addEdge</a:t>
                </a:r>
                <a:r>
                  <a:rPr lang="en-US" sz="2600" i="1" dirty="0" smtClean="0"/>
                  <a:t>(</a:t>
                </a:r>
                <a:r>
                  <a:rPr lang="en-US" sz="2600" i="1" dirty="0" err="1" smtClean="0"/>
                  <a:t>e,w</a:t>
                </a:r>
                <a:r>
                  <a:rPr lang="en-US" sz="2600" i="1" dirty="0" smtClean="0"/>
                  <a:t>)</a:t>
                </a:r>
              </a:p>
              <a:p>
                <a:pPr marL="0" lvl="1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600" i="1" dirty="0" smtClean="0"/>
              </a:p>
              <a:p>
                <a:pPr marL="0" lvl="1" indent="0">
                  <a:buNone/>
                </a:pPr>
                <a:r>
                  <a:rPr lang="en-US" sz="2600" dirty="0" smtClean="0"/>
                  <a:t>Where,</a:t>
                </a:r>
              </a:p>
              <a:p>
                <a:pPr marL="857250" lvl="2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weight of edge </a:t>
                </a:r>
                <a:r>
                  <a:rPr lang="en-US" sz="2000" i="1" dirty="0"/>
                  <a:t>e</a:t>
                </a:r>
                <a:r>
                  <a:rPr lang="en-US" sz="2000" dirty="0"/>
                  <a:t> in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en-US" sz="2000" i="1" dirty="0"/>
                  <a:t>0</a:t>
                </a:r>
                <a:r>
                  <a:rPr lang="en-US" sz="2000" dirty="0"/>
                  <a:t> if it is not contained in the graph)</a:t>
                </a:r>
              </a:p>
              <a:p>
                <a:pPr marL="857250" lvl="2" indent="-457200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is the learning factor</a:t>
                </a:r>
                <a:endParaRPr lang="en-US" sz="2000" i="1" dirty="0" smtClean="0"/>
              </a:p>
              <a:p>
                <a:pPr lvl="1"/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078"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Operation – Execution time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updated also with </a:t>
                </a:r>
                <a:r>
                  <a:rPr lang="en-US" sz="2800" dirty="0"/>
                  <a:t>other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i="1" dirty="0"/>
                  <a:t>i=3,4,…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can then represent a whole class of documents</a:t>
                </a:r>
              </a:p>
              <a:p>
                <a:r>
                  <a:rPr lang="en-US" sz="2800" dirty="0" smtClean="0"/>
                  <a:t>Big </a:t>
                </a:r>
                <a:r>
                  <a:rPr lang="en-US" sz="2800" dirty="0" smtClean="0"/>
                  <a:t>number of consecutive update </a:t>
                </a:r>
                <a:r>
                  <a:rPr lang="en-US" sz="2800" dirty="0" smtClean="0"/>
                  <a:t>operations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 time </a:t>
                </a:r>
                <a:r>
                  <a:rPr lang="en-US" sz="2800" dirty="0" smtClean="0"/>
                  <a:t>consuming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81267"/>
              </p:ext>
            </p:extLst>
          </p:nvPr>
        </p:nvGraphicFramePr>
        <p:xfrm>
          <a:off x="228596" y="4648200"/>
          <a:ext cx="8686803" cy="974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623"/>
                <a:gridCol w="752018"/>
                <a:gridCol w="752018"/>
                <a:gridCol w="752018"/>
                <a:gridCol w="752018"/>
                <a:gridCol w="752018"/>
                <a:gridCol w="752018"/>
                <a:gridCol w="752018"/>
                <a:gridCol w="752018"/>
                <a:gridCol w="752018"/>
                <a:gridCol w="752018"/>
              </a:tblGrid>
              <a:tr h="47384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#updates</a:t>
                      </a:r>
                      <a:endParaRPr lang="en-GB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01099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time(sec)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57.16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187.37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344.02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544.38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775.26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1050.9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1287.8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1591.3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1874.1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2182.9</a:t>
                      </a:r>
                      <a:endParaRPr lang="en-GB" sz="14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0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GPU consists of a number of Compute Units (CUs)</a:t>
            </a:r>
          </a:p>
          <a:p>
            <a:r>
              <a:rPr lang="en-US" dirty="0" smtClean="0"/>
              <a:t>Each CU consists of a number of Processing Elements (cores)</a:t>
            </a:r>
          </a:p>
          <a:p>
            <a:r>
              <a:rPr lang="en-US" dirty="0" smtClean="0"/>
              <a:t>The exact number of CUs and cores per CU is vendor-dependent</a:t>
            </a:r>
          </a:p>
          <a:p>
            <a:r>
              <a:rPr lang="en-US" dirty="0" smtClean="0"/>
              <a:t>Typical values are 8 CUs and 32 cores/CU for a total of 256 cores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828800"/>
            <a:ext cx="3810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9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core executes the same function called kernel</a:t>
            </a:r>
          </a:p>
          <a:p>
            <a:r>
              <a:rPr lang="en-US" dirty="0" smtClean="0"/>
              <a:t>Each instance of the kernel operates on different data</a:t>
            </a:r>
          </a:p>
          <a:p>
            <a:r>
              <a:rPr lang="en-US" dirty="0" smtClean="0"/>
              <a:t>Great for data-parallel applications (for example matrix multiplication)</a:t>
            </a:r>
          </a:p>
        </p:txBody>
      </p:sp>
    </p:spTree>
    <p:extLst>
      <p:ext uri="{BB962C8B-B14F-4D97-AF65-F5344CB8AC3E}">
        <p14:creationId xmlns:p14="http://schemas.microsoft.com/office/powerpoint/2010/main" val="89649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access </a:t>
            </a:r>
            <a:r>
              <a:rPr lang="en-US" dirty="0" smtClean="0"/>
              <a:t>coalescing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620000" cy="4648200"/>
          </a:xfrm>
        </p:spPr>
      </p:pic>
    </p:spTree>
    <p:extLst>
      <p:ext uri="{BB962C8B-B14F-4D97-AF65-F5344CB8AC3E}">
        <p14:creationId xmlns:p14="http://schemas.microsoft.com/office/powerpoint/2010/main" val="35260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Update Operation (1/4)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operation parallelizable</a:t>
            </a:r>
            <a:endParaRPr lang="en-US" dirty="0" smtClean="0"/>
          </a:p>
          <a:p>
            <a:r>
              <a:rPr lang="en-US" dirty="0" smtClean="0"/>
              <a:t>Edge weight update : independent computation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dirty="0" smtClean="0"/>
              <a:t>computations </a:t>
            </a:r>
            <a:r>
              <a:rPr lang="en-US" dirty="0" smtClean="0"/>
              <a:t>assigned to threads</a:t>
            </a:r>
            <a:endParaRPr lang="en-US" dirty="0" smtClean="0"/>
          </a:p>
          <a:p>
            <a:r>
              <a:rPr lang="en-US" dirty="0" smtClean="0"/>
              <a:t>Threads mapped to GPU cores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36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905</Words>
  <Application>Microsoft Office PowerPoint</Application>
  <PresentationFormat>On-screen Show (4:3)</PresentationFormat>
  <Paragraphs>133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Overview</vt:lpstr>
      <vt:lpstr>N-gram graphs</vt:lpstr>
      <vt:lpstr>Serial Update Operation</vt:lpstr>
      <vt:lpstr>Serial Update Operation - Algorithm</vt:lpstr>
      <vt:lpstr>Update Operation – Execution time</vt:lpstr>
      <vt:lpstr>GPU Overview</vt:lpstr>
      <vt:lpstr>Programming model</vt:lpstr>
      <vt:lpstr>Memory access coalescing</vt:lpstr>
      <vt:lpstr>Parallel Update Operation (1/4)</vt:lpstr>
      <vt:lpstr>Parallel Update Operation (2/4)</vt:lpstr>
      <vt:lpstr>Parallel Update Operation (3/4)</vt:lpstr>
      <vt:lpstr>Parallel Update Operation (4/4)</vt:lpstr>
      <vt:lpstr>Parallel vs Serial – Similarity</vt:lpstr>
      <vt:lpstr>Results (1/2)</vt:lpstr>
      <vt:lpstr>Results (2/2)</vt:lpstr>
      <vt:lpstr>Conclusions – Future work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Operation (1/3)</dc:title>
  <dc:creator>Costas</dc:creator>
  <cp:lastModifiedBy>Costas</cp:lastModifiedBy>
  <cp:revision>64</cp:revision>
  <dcterms:created xsi:type="dcterms:W3CDTF">2019-07-22T17:42:12Z</dcterms:created>
  <dcterms:modified xsi:type="dcterms:W3CDTF">2019-07-28T10:57:27Z</dcterms:modified>
</cp:coreProperties>
</file>