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5143500" cx="9144000"/>
  <p:notesSz cx="6858000" cy="9144000"/>
  <p:embeddedFontLst>
    <p:embeddedFont>
      <p:font typeface="Average"/>
      <p:regular r:id="rId30"/>
    </p:embeddedFont>
    <p:embeddedFont>
      <p:font typeface="Oswal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swald-regular.fntdata"/><Relationship Id="rId30" Type="http://schemas.openxmlformats.org/officeDocument/2006/relationships/font" Target="fonts/Average-regular.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Oswald-bold.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35e3444bd8_0_1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5e3444bd8_0_1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3722d9557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722d9557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38dd1a631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8dd1a631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35f3757dd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5f3757dd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388396f201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88396f201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388396f2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88396f2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388396f20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88396f20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388396f201_8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88396f201_8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388396f201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88396f201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388396f201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88396f201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35f3757dd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5f3757dd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388396f201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88396f201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388396f201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88396f201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372176d8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72176d8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372176d8f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72176d8f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372f9f857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72f9f857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35e3444bd8_0_1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5e3444bd8_0_1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35f3757dd7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5f3757dd7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388396f20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88396f20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3722d9557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722d9557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35e3444bd8_0_1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5e3444bd8_0_1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388396f201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88396f201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388396f201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88396f201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388396f201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88396f201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rgbClr val="3C78D8"/>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png"/><Relationship Id="rId4" Type="http://schemas.openxmlformats.org/officeDocument/2006/relationships/image" Target="../media/image2.png"/><Relationship Id="rId5"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cdc.gov/flu/about/disease/burden.ht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sciencedirect.com/science/article/pii/S175543651730022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ncbi.nlm.nih.gov/pubmed/23276487"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A SEIR Model of U.S. Influenza Spread Incorporating Interstate Travel Data</a:t>
            </a:r>
            <a:endParaRPr sz="3600"/>
          </a:p>
        </p:txBody>
      </p:sp>
      <p:sp>
        <p:nvSpPr>
          <p:cNvPr id="60" name="Google Shape;60;p13"/>
          <p:cNvSpPr txBox="1"/>
          <p:nvPr/>
        </p:nvSpPr>
        <p:spPr>
          <a:xfrm>
            <a:off x="1907700" y="3108325"/>
            <a:ext cx="5328600" cy="62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lt2"/>
                </a:solidFill>
              </a:rPr>
              <a:t>Brian Klahn, Xiangwen Wang</a:t>
            </a:r>
            <a:endParaRPr sz="2400">
              <a:solidFill>
                <a:schemeClr val="l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Single Compartment SEIR Model in COPASI</a:t>
            </a:r>
            <a:endParaRPr/>
          </a:p>
        </p:txBody>
      </p:sp>
      <p:pic>
        <p:nvPicPr>
          <p:cNvPr id="134" name="Google Shape;134;p22"/>
          <p:cNvPicPr preferRelativeResize="0"/>
          <p:nvPr/>
        </p:nvPicPr>
        <p:blipFill>
          <a:blip r:embed="rId3">
            <a:alphaModFix/>
          </a:blip>
          <a:stretch>
            <a:fillRect/>
          </a:stretch>
        </p:blipFill>
        <p:spPr>
          <a:xfrm>
            <a:off x="1641188" y="1170125"/>
            <a:ext cx="5861617" cy="38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Example Travel Data</a:t>
            </a:r>
            <a:endParaRPr/>
          </a:p>
        </p:txBody>
      </p:sp>
      <p:sp>
        <p:nvSpPr>
          <p:cNvPr id="140" name="Google Shape;140;p23"/>
          <p:cNvSpPr txBox="1"/>
          <p:nvPr>
            <p:ph idx="1" type="body"/>
          </p:nvPr>
        </p:nvSpPr>
        <p:spPr>
          <a:xfrm>
            <a:off x="311700" y="1017725"/>
            <a:ext cx="8520600" cy="464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U.S. state and county coded commute flows (including long-distance)</a:t>
            </a:r>
            <a:endParaRPr/>
          </a:p>
        </p:txBody>
      </p:sp>
      <p:pic>
        <p:nvPicPr>
          <p:cNvPr id="141" name="Google Shape;141;p23"/>
          <p:cNvPicPr preferRelativeResize="0"/>
          <p:nvPr/>
        </p:nvPicPr>
        <p:blipFill>
          <a:blip r:embed="rId3">
            <a:alphaModFix/>
          </a:blip>
          <a:stretch>
            <a:fillRect/>
          </a:stretch>
        </p:blipFill>
        <p:spPr>
          <a:xfrm>
            <a:off x="642250" y="1634225"/>
            <a:ext cx="3843498" cy="3356875"/>
          </a:xfrm>
          <a:prstGeom prst="rect">
            <a:avLst/>
          </a:prstGeom>
          <a:noFill/>
          <a:ln>
            <a:noFill/>
          </a:ln>
        </p:spPr>
      </p:pic>
      <p:pic>
        <p:nvPicPr>
          <p:cNvPr id="142" name="Google Shape;142;p23"/>
          <p:cNvPicPr preferRelativeResize="0"/>
          <p:nvPr/>
        </p:nvPicPr>
        <p:blipFill>
          <a:blip r:embed="rId4">
            <a:alphaModFix/>
          </a:blip>
          <a:stretch>
            <a:fillRect/>
          </a:stretch>
        </p:blipFill>
        <p:spPr>
          <a:xfrm>
            <a:off x="5281998" y="1634225"/>
            <a:ext cx="2965379" cy="3356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Equations for Moving People</a:t>
            </a:r>
            <a:endParaRPr/>
          </a:p>
        </p:txBody>
      </p:sp>
      <p:sp>
        <p:nvSpPr>
          <p:cNvPr id="148" name="Google Shape;148;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 land area in square miles (analogous to volume, in concentration rate laws)</a:t>
            </a:r>
            <a:endParaRPr/>
          </a:p>
          <a:p>
            <a:pPr indent="0" lvl="0" marL="0" rtl="0" algn="l">
              <a:spcBef>
                <a:spcPts val="1600"/>
              </a:spcBef>
              <a:spcAft>
                <a:spcPts val="0"/>
              </a:spcAft>
              <a:buNone/>
            </a:pPr>
            <a:r>
              <a:rPr lang="en"/>
              <a:t>F = flow number of people in per day, from each state</a:t>
            </a:r>
            <a:endParaRPr/>
          </a:p>
          <a:p>
            <a:pPr indent="0" lvl="0" marL="0" rtl="0" algn="l">
              <a:spcBef>
                <a:spcPts val="1600"/>
              </a:spcBef>
              <a:spcAft>
                <a:spcPts val="0"/>
              </a:spcAft>
              <a:buNone/>
            </a:pPr>
            <a:r>
              <a:rPr lang="en"/>
              <a:t>O = total flow out to any states</a:t>
            </a:r>
            <a:endParaRPr/>
          </a:p>
          <a:p>
            <a:pPr indent="0" lvl="0" marL="0" rtl="0" algn="l">
              <a:spcBef>
                <a:spcPts val="1600"/>
              </a:spcBef>
              <a:spcAft>
                <a:spcPts val="0"/>
              </a:spcAft>
              <a:buNone/>
            </a:pPr>
            <a:r>
              <a:rPr lang="en"/>
              <a:t>N = total state population (calculated by assignment of sum of S, E, I, and R)</a:t>
            </a:r>
            <a:endParaRPr/>
          </a:p>
          <a:p>
            <a:pPr indent="0" lvl="0" marL="0" rtl="0" algn="ctr">
              <a:spcBef>
                <a:spcPts val="1600"/>
              </a:spcBef>
              <a:spcAft>
                <a:spcPts val="0"/>
              </a:spcAft>
              <a:buNone/>
            </a:pPr>
            <a:r>
              <a:rPr lang="en"/>
              <a:t>[I</a:t>
            </a:r>
            <a:r>
              <a:rPr baseline="-25000" lang="en"/>
              <a:t>VA</a:t>
            </a:r>
            <a:r>
              <a:rPr lang="en"/>
              <a:t>] = </a:t>
            </a:r>
            <a:r>
              <a:rPr lang="en"/>
              <a:t>(</a:t>
            </a:r>
            <a:r>
              <a:rPr lang="en"/>
              <a:t>I</a:t>
            </a:r>
            <a:r>
              <a:rPr baseline="-25000" lang="en"/>
              <a:t>VA</a:t>
            </a:r>
            <a:r>
              <a:rPr lang="en"/>
              <a:t> + F</a:t>
            </a:r>
            <a:r>
              <a:rPr baseline="-25000" lang="en"/>
              <a:t>WV</a:t>
            </a:r>
            <a:r>
              <a:rPr lang="en"/>
              <a:t>I</a:t>
            </a:r>
            <a:r>
              <a:rPr baseline="-25000" lang="en"/>
              <a:t>WV</a:t>
            </a:r>
            <a:r>
              <a:rPr lang="en"/>
              <a:t>/N</a:t>
            </a:r>
            <a:r>
              <a:rPr baseline="-25000" lang="en"/>
              <a:t>WV</a:t>
            </a:r>
            <a:r>
              <a:rPr lang="en"/>
              <a:t> + . . . - O</a:t>
            </a:r>
            <a:r>
              <a:rPr baseline="-25000" lang="en"/>
              <a:t>VA</a:t>
            </a:r>
            <a:r>
              <a:rPr lang="en"/>
              <a:t>I</a:t>
            </a:r>
            <a:r>
              <a:rPr baseline="-25000" lang="en"/>
              <a:t>VA</a:t>
            </a:r>
            <a:r>
              <a:rPr lang="en"/>
              <a:t>/N</a:t>
            </a:r>
            <a:r>
              <a:rPr baseline="-25000" lang="en"/>
              <a:t>VA</a:t>
            </a:r>
            <a:r>
              <a:rPr lang="en"/>
              <a:t>)/</a:t>
            </a:r>
            <a:r>
              <a:rPr lang="en"/>
              <a:t>A</a:t>
            </a:r>
            <a:r>
              <a:rPr baseline="-25000" lang="en"/>
              <a:t>VA</a:t>
            </a:r>
            <a:endParaRPr/>
          </a:p>
          <a:p>
            <a:pPr indent="0" lvl="0" marL="0" rtl="0" algn="ctr">
              <a:spcBef>
                <a:spcPts val="1600"/>
              </a:spcBef>
              <a:spcAft>
                <a:spcPts val="0"/>
              </a:spcAft>
              <a:buNone/>
            </a:pPr>
            <a:r>
              <a:rPr lang="en"/>
              <a:t>[S</a:t>
            </a:r>
            <a:r>
              <a:rPr baseline="-25000" lang="en"/>
              <a:t>VA</a:t>
            </a:r>
            <a:r>
              <a:rPr lang="en"/>
              <a:t>]= . . .</a:t>
            </a:r>
            <a:endParaRPr/>
          </a:p>
          <a:p>
            <a:pPr indent="0" lvl="0" marL="0" rtl="0" algn="ctr">
              <a:spcBef>
                <a:spcPts val="1600"/>
              </a:spcBef>
              <a:spcAft>
                <a:spcPts val="1600"/>
              </a:spcAft>
              <a:buNone/>
            </a:pPr>
            <a:r>
              <a:rPr lang="en"/>
              <a:t>[E</a:t>
            </a:r>
            <a:r>
              <a:rPr baseline="-25000" lang="en"/>
              <a:t>VA</a:t>
            </a:r>
            <a:r>
              <a:rPr lang="en"/>
              <a:t>]= . .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Implementing People Movement</a:t>
            </a:r>
            <a:endParaRPr/>
          </a:p>
          <a:p>
            <a:pPr indent="0" lvl="0" marL="0" rtl="0" algn="l">
              <a:spcBef>
                <a:spcPts val="0"/>
              </a:spcBef>
              <a:spcAft>
                <a:spcPts val="0"/>
              </a:spcAft>
              <a:buNone/>
            </a:pPr>
            <a:r>
              <a:t/>
            </a:r>
            <a:endParaRPr/>
          </a:p>
        </p:txBody>
      </p:sp>
      <p:sp>
        <p:nvSpPr>
          <p:cNvPr id="154" name="Google Shape;154;p25"/>
          <p:cNvSpPr txBox="1"/>
          <p:nvPr>
            <p:ph idx="1" type="body"/>
          </p:nvPr>
        </p:nvSpPr>
        <p:spPr>
          <a:xfrm>
            <a:off x="311700" y="1152475"/>
            <a:ext cx="34182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Daily event “trigger” expression</a:t>
            </a:r>
            <a:endParaRPr/>
          </a:p>
          <a:p>
            <a:pPr indent="-342900" lvl="0" marL="457200" rtl="0" algn="l">
              <a:spcBef>
                <a:spcPts val="0"/>
              </a:spcBef>
              <a:spcAft>
                <a:spcPts val="0"/>
              </a:spcAft>
              <a:buSzPts val="1800"/>
              <a:buChar char="●"/>
            </a:pPr>
            <a:r>
              <a:rPr lang="en"/>
              <a:t>Multiple “target” - “expression” pairs programmatically generated</a:t>
            </a:r>
            <a:endParaRPr/>
          </a:p>
          <a:p>
            <a:pPr indent="-342900" lvl="0" marL="457200" rtl="0" algn="l">
              <a:spcBef>
                <a:spcPts val="0"/>
              </a:spcBef>
              <a:spcAft>
                <a:spcPts val="0"/>
              </a:spcAft>
              <a:buSzPts val="1800"/>
              <a:buChar char="●"/>
            </a:pPr>
            <a:r>
              <a:rPr lang="en"/>
              <a:t>Each expression dynamically weights the flows in and out by the numbers in given health condition/total</a:t>
            </a:r>
            <a:endParaRPr/>
          </a:p>
        </p:txBody>
      </p:sp>
      <p:pic>
        <p:nvPicPr>
          <p:cNvPr id="155" name="Google Shape;155;p25"/>
          <p:cNvPicPr preferRelativeResize="0"/>
          <p:nvPr/>
        </p:nvPicPr>
        <p:blipFill>
          <a:blip r:embed="rId3">
            <a:alphaModFix/>
          </a:blip>
          <a:stretch>
            <a:fillRect/>
          </a:stretch>
        </p:blipFill>
        <p:spPr>
          <a:xfrm>
            <a:off x="3882300" y="1170125"/>
            <a:ext cx="5109298" cy="368284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Expanded Model</a:t>
            </a:r>
            <a:endParaRPr/>
          </a:p>
        </p:txBody>
      </p:sp>
      <p:sp>
        <p:nvSpPr>
          <p:cNvPr id="161" name="Google Shape;161;p26"/>
          <p:cNvSpPr txBox="1"/>
          <p:nvPr>
            <p:ph idx="1" type="body"/>
          </p:nvPr>
        </p:nvSpPr>
        <p:spPr>
          <a:xfrm>
            <a:off x="311700" y="1152475"/>
            <a:ext cx="24444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Separate reactions</a:t>
            </a:r>
            <a:endParaRPr/>
          </a:p>
          <a:p>
            <a:pPr indent="-342900" lvl="0" marL="457200" rtl="0" algn="l">
              <a:spcBef>
                <a:spcPts val="0"/>
              </a:spcBef>
              <a:spcAft>
                <a:spcPts val="0"/>
              </a:spcAft>
              <a:buSzPts val="1800"/>
              <a:buChar char="●"/>
            </a:pPr>
            <a:r>
              <a:rPr lang="en"/>
              <a:t>Separate species (“conditions”)</a:t>
            </a:r>
            <a:endParaRPr/>
          </a:p>
          <a:p>
            <a:pPr indent="-342900" lvl="0" marL="457200" rtl="0" algn="l">
              <a:spcBef>
                <a:spcPts val="0"/>
              </a:spcBef>
              <a:spcAft>
                <a:spcPts val="0"/>
              </a:spcAft>
              <a:buSzPts val="1800"/>
              <a:buChar char="●"/>
            </a:pPr>
            <a:r>
              <a:rPr lang="en"/>
              <a:t>Rate constants are global variables</a:t>
            </a:r>
            <a:endParaRPr/>
          </a:p>
          <a:p>
            <a:pPr indent="-342900" lvl="0" marL="457200" rtl="0" algn="l">
              <a:spcBef>
                <a:spcPts val="0"/>
              </a:spcBef>
              <a:spcAft>
                <a:spcPts val="0"/>
              </a:spcAft>
              <a:buSzPts val="1800"/>
              <a:buChar char="●"/>
            </a:pPr>
            <a:r>
              <a:rPr lang="en"/>
              <a:t>Rates calculated from one built-in and one user-defined function.</a:t>
            </a:r>
            <a:endParaRPr/>
          </a:p>
        </p:txBody>
      </p:sp>
      <p:pic>
        <p:nvPicPr>
          <p:cNvPr id="162" name="Google Shape;162;p26"/>
          <p:cNvPicPr preferRelativeResize="0"/>
          <p:nvPr/>
        </p:nvPicPr>
        <p:blipFill>
          <a:blip r:embed="rId3">
            <a:alphaModFix/>
          </a:blip>
          <a:stretch>
            <a:fillRect/>
          </a:stretch>
        </p:blipFill>
        <p:spPr>
          <a:xfrm>
            <a:off x="2799063" y="1070350"/>
            <a:ext cx="6033225" cy="3785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Travel Expressions in COPASI</a:t>
            </a:r>
            <a:endParaRPr/>
          </a:p>
        </p:txBody>
      </p:sp>
      <p:pic>
        <p:nvPicPr>
          <p:cNvPr id="168" name="Google Shape;168;p27"/>
          <p:cNvPicPr preferRelativeResize="0"/>
          <p:nvPr/>
        </p:nvPicPr>
        <p:blipFill>
          <a:blip r:embed="rId3">
            <a:alphaModFix/>
          </a:blip>
          <a:stretch>
            <a:fillRect/>
          </a:stretch>
        </p:blipFill>
        <p:spPr>
          <a:xfrm>
            <a:off x="1354112" y="1047875"/>
            <a:ext cx="6435776" cy="3854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First Step Results (before LSODAR exeception)</a:t>
            </a:r>
            <a:endParaRPr/>
          </a:p>
        </p:txBody>
      </p:sp>
      <p:sp>
        <p:nvSpPr>
          <p:cNvPr id="174" name="Google Shape;174;p28"/>
          <p:cNvSpPr txBox="1"/>
          <p:nvPr>
            <p:ph idx="1" type="body"/>
          </p:nvPr>
        </p:nvSpPr>
        <p:spPr>
          <a:xfrm>
            <a:off x="181600" y="4266250"/>
            <a:ext cx="8520600" cy="677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1000 Infected seeded in Florida (population is about 21,000,000), results in 5 to 12 Infected and Exposed in Washington, the next day.</a:t>
            </a:r>
            <a:endParaRPr/>
          </a:p>
        </p:txBody>
      </p:sp>
      <p:pic>
        <p:nvPicPr>
          <p:cNvPr id="175" name="Google Shape;175;p28"/>
          <p:cNvPicPr preferRelativeResize="0"/>
          <p:nvPr/>
        </p:nvPicPr>
        <p:blipFill>
          <a:blip r:embed="rId3">
            <a:alphaModFix/>
          </a:blip>
          <a:stretch>
            <a:fillRect/>
          </a:stretch>
        </p:blipFill>
        <p:spPr>
          <a:xfrm>
            <a:off x="590850" y="1044000"/>
            <a:ext cx="7962276" cy="31959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fixing integrator error . . .</a:t>
            </a:r>
            <a:endParaRPr/>
          </a:p>
        </p:txBody>
      </p:sp>
      <p:sp>
        <p:nvSpPr>
          <p:cNvPr id="181" name="Google Shape;181;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Lower seeding number</a:t>
            </a:r>
            <a:endParaRPr/>
          </a:p>
          <a:p>
            <a:pPr indent="-342900" lvl="0" marL="457200" rtl="0" algn="l">
              <a:spcBef>
                <a:spcPts val="0"/>
              </a:spcBef>
              <a:spcAft>
                <a:spcPts val="0"/>
              </a:spcAft>
              <a:buSzPts val="1800"/>
              <a:buChar char="●"/>
            </a:pPr>
            <a:r>
              <a:rPr lang="en"/>
              <a:t>Raise time course duration to months. The previous result showed just did one travel event. We want many, to show any </a:t>
            </a:r>
            <a:r>
              <a:rPr lang="en"/>
              <a:t>fluctuations</a:t>
            </a:r>
            <a:r>
              <a:rPr lang="en"/>
              <a:t>, etc.</a:t>
            </a:r>
            <a:endParaRPr/>
          </a:p>
          <a:p>
            <a:pPr indent="-342900" lvl="0" marL="457200" rtl="0" algn="l">
              <a:spcBef>
                <a:spcPts val="0"/>
              </a:spcBef>
              <a:spcAft>
                <a:spcPts val="0"/>
              </a:spcAft>
              <a:buSzPts val="1800"/>
              <a:buChar char="●"/>
            </a:pPr>
            <a:r>
              <a:rPr lang="en"/>
              <a:t>Tweek global parameters</a:t>
            </a:r>
            <a:endParaRPr/>
          </a:p>
          <a:p>
            <a:pPr indent="-342900" lvl="0" marL="457200" rtl="0" algn="l">
              <a:spcBef>
                <a:spcPts val="0"/>
              </a:spcBef>
              <a:spcAft>
                <a:spcPts val="0"/>
              </a:spcAft>
              <a:buSzPts val="1800"/>
              <a:buChar char="●"/>
            </a:pPr>
            <a:r>
              <a:rPr lang="en"/>
              <a:t>Show plots for more/all states (maybe automate COPASI plot creation in builder)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Validation</a:t>
            </a:r>
            <a:endParaRPr/>
          </a:p>
        </p:txBody>
      </p:sp>
      <p:sp>
        <p:nvSpPr>
          <p:cNvPr id="187" name="Google Shape;187;p30"/>
          <p:cNvSpPr txBox="1"/>
          <p:nvPr>
            <p:ph idx="1" type="body"/>
          </p:nvPr>
        </p:nvSpPr>
        <p:spPr>
          <a:xfrm>
            <a:off x="311700" y="1642625"/>
            <a:ext cx="3470700" cy="29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COPASI’s time course plot might show a pattern where Infections peak at later times, for less “directly connected” states, similar to these flu season graphics.</a:t>
            </a:r>
            <a:endParaRPr/>
          </a:p>
          <a:p>
            <a:pPr indent="0" lvl="0" marL="0" rtl="0" algn="l">
              <a:spcBef>
                <a:spcPts val="1600"/>
              </a:spcBef>
              <a:spcAft>
                <a:spcPts val="1600"/>
              </a:spcAft>
              <a:buNone/>
            </a:pPr>
            <a:r>
              <a:rPr lang="en" sz="1400"/>
              <a:t>https://www.cdc.gov/flu/weekly/usmap.htm</a:t>
            </a:r>
            <a:endParaRPr sz="1400"/>
          </a:p>
        </p:txBody>
      </p:sp>
      <p:pic>
        <p:nvPicPr>
          <p:cNvPr id="188" name="Google Shape;188;p30"/>
          <p:cNvPicPr preferRelativeResize="0"/>
          <p:nvPr/>
        </p:nvPicPr>
        <p:blipFill>
          <a:blip r:embed="rId3">
            <a:alphaModFix/>
          </a:blip>
          <a:stretch>
            <a:fillRect/>
          </a:stretch>
        </p:blipFill>
        <p:spPr>
          <a:xfrm>
            <a:off x="3782499" y="1152475"/>
            <a:ext cx="5049799" cy="3791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Validation</a:t>
            </a:r>
            <a:endParaRPr/>
          </a:p>
        </p:txBody>
      </p:sp>
      <p:sp>
        <p:nvSpPr>
          <p:cNvPr id="194" name="Google Shape;194;p31"/>
          <p:cNvSpPr txBox="1"/>
          <p:nvPr>
            <p:ph idx="1" type="body"/>
          </p:nvPr>
        </p:nvSpPr>
        <p:spPr>
          <a:xfrm>
            <a:off x="311700" y="2117175"/>
            <a:ext cx="3576000" cy="245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might be a wave-like pattern, seen in similar graphics.</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sz="1400"/>
              <a:t>https://www.cdc.gov/flu/weekly/usmap.htm</a:t>
            </a:r>
            <a:endParaRPr/>
          </a:p>
        </p:txBody>
      </p:sp>
      <p:pic>
        <p:nvPicPr>
          <p:cNvPr id="195" name="Google Shape;195;p31"/>
          <p:cNvPicPr preferRelativeResize="0"/>
          <p:nvPr/>
        </p:nvPicPr>
        <p:blipFill>
          <a:blip r:embed="rId3">
            <a:alphaModFix/>
          </a:blip>
          <a:stretch>
            <a:fillRect/>
          </a:stretch>
        </p:blipFill>
        <p:spPr>
          <a:xfrm>
            <a:off x="4039675" y="1173450"/>
            <a:ext cx="4862601" cy="38366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188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SEIR Model</a:t>
            </a:r>
            <a:endParaRPr/>
          </a:p>
        </p:txBody>
      </p:sp>
      <p:sp>
        <p:nvSpPr>
          <p:cNvPr id="66" name="Google Shape;66;p14"/>
          <p:cNvSpPr txBox="1"/>
          <p:nvPr>
            <p:ph idx="1" type="body"/>
          </p:nvPr>
        </p:nvSpPr>
        <p:spPr>
          <a:xfrm>
            <a:off x="311700" y="827125"/>
            <a:ext cx="8520600" cy="1164300"/>
          </a:xfrm>
          <a:prstGeom prst="rect">
            <a:avLst/>
          </a:prstGeom>
        </p:spPr>
        <p:txBody>
          <a:bodyPr anchorCtr="0" anchor="t" bIns="91425" lIns="91425" spcFirstLastPara="1" rIns="91425" wrap="square" tIns="91425">
            <a:noAutofit/>
          </a:bodyPr>
          <a:lstStyle/>
          <a:p>
            <a:pPr indent="0" lvl="0" marL="0" rtl="0" algn="l">
              <a:lnSpc>
                <a:spcPct val="100000"/>
              </a:lnSpc>
              <a:spcBef>
                <a:spcPts val="25"/>
              </a:spcBef>
              <a:spcAft>
                <a:spcPts val="0"/>
              </a:spcAft>
              <a:buNone/>
            </a:pPr>
            <a:r>
              <a:rPr lang="en"/>
              <a:t>Proposed by </a:t>
            </a:r>
            <a:r>
              <a:rPr lang="en"/>
              <a:t>Aron and Schwartz in 1984</a:t>
            </a:r>
            <a:endParaRPr/>
          </a:p>
          <a:p>
            <a:pPr indent="0" lvl="0" marL="0" rtl="0" algn="l">
              <a:lnSpc>
                <a:spcPct val="100000"/>
              </a:lnSpc>
              <a:spcBef>
                <a:spcPts val="1000"/>
              </a:spcBef>
              <a:spcAft>
                <a:spcPts val="1000"/>
              </a:spcAft>
              <a:buNone/>
            </a:pPr>
            <a:r>
              <a:rPr lang="en"/>
              <a:t>O</a:t>
            </a:r>
            <a:r>
              <a:rPr lang="en"/>
              <a:t>ne additional compartment is included in the model: </a:t>
            </a:r>
            <a:r>
              <a:rPr lang="en">
                <a:solidFill>
                  <a:srgbClr val="FFF2CC"/>
                </a:solidFill>
              </a:rPr>
              <a:t>Exposed (E)</a:t>
            </a:r>
            <a:r>
              <a:rPr lang="en"/>
              <a:t> -- individuals that are </a:t>
            </a:r>
            <a:r>
              <a:rPr b="1" lang="en">
                <a:solidFill>
                  <a:srgbClr val="FFF2CC"/>
                </a:solidFill>
              </a:rPr>
              <a:t>infected</a:t>
            </a:r>
            <a:r>
              <a:rPr lang="en">
                <a:solidFill>
                  <a:srgbClr val="FFF2CC"/>
                </a:solidFill>
              </a:rPr>
              <a:t> but </a:t>
            </a:r>
            <a:r>
              <a:rPr b="1" lang="en">
                <a:solidFill>
                  <a:srgbClr val="FFF2CC"/>
                </a:solidFill>
              </a:rPr>
              <a:t>not infectious</a:t>
            </a:r>
            <a:endParaRPr b="1">
              <a:solidFill>
                <a:srgbClr val="FFF2CC"/>
              </a:solidFill>
            </a:endParaRPr>
          </a:p>
        </p:txBody>
      </p:sp>
      <p:pic>
        <p:nvPicPr>
          <p:cNvPr id="67" name="Google Shape;67;p14"/>
          <p:cNvPicPr preferRelativeResize="0"/>
          <p:nvPr/>
        </p:nvPicPr>
        <p:blipFill>
          <a:blip r:embed="rId3">
            <a:alphaModFix/>
          </a:blip>
          <a:stretch>
            <a:fillRect/>
          </a:stretch>
        </p:blipFill>
        <p:spPr>
          <a:xfrm>
            <a:off x="3582670" y="188270"/>
            <a:ext cx="5131160" cy="572700"/>
          </a:xfrm>
          <a:prstGeom prst="rect">
            <a:avLst/>
          </a:prstGeom>
          <a:noFill/>
          <a:ln>
            <a:noFill/>
          </a:ln>
        </p:spPr>
      </p:pic>
      <p:sp>
        <p:nvSpPr>
          <p:cNvPr id="68" name="Google Shape;68;p14"/>
          <p:cNvSpPr txBox="1"/>
          <p:nvPr/>
        </p:nvSpPr>
        <p:spPr>
          <a:xfrm>
            <a:off x="1149638" y="1915225"/>
            <a:ext cx="2055600" cy="3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born rate = death rate</a:t>
            </a:r>
            <a:endParaRPr>
              <a:solidFill>
                <a:srgbClr val="EFEFEF"/>
              </a:solidFill>
            </a:endParaRPr>
          </a:p>
        </p:txBody>
      </p:sp>
      <p:pic>
        <p:nvPicPr>
          <p:cNvPr id="69" name="Google Shape;69;p14"/>
          <p:cNvPicPr preferRelativeResize="0"/>
          <p:nvPr/>
        </p:nvPicPr>
        <p:blipFill>
          <a:blip r:embed="rId4">
            <a:alphaModFix/>
          </a:blip>
          <a:stretch>
            <a:fillRect/>
          </a:stretch>
        </p:blipFill>
        <p:spPr>
          <a:xfrm>
            <a:off x="1149688" y="2360650"/>
            <a:ext cx="2055475" cy="2354450"/>
          </a:xfrm>
          <a:prstGeom prst="rect">
            <a:avLst/>
          </a:prstGeom>
          <a:noFill/>
          <a:ln>
            <a:noFill/>
          </a:ln>
        </p:spPr>
      </p:pic>
      <p:sp>
        <p:nvSpPr>
          <p:cNvPr id="70" name="Google Shape;70;p14"/>
          <p:cNvSpPr txBox="1"/>
          <p:nvPr/>
        </p:nvSpPr>
        <p:spPr>
          <a:xfrm>
            <a:off x="5433325" y="1915225"/>
            <a:ext cx="1974300" cy="3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Simp. : </a:t>
            </a:r>
            <a:r>
              <a:rPr lang="en">
                <a:solidFill>
                  <a:srgbClr val="EFEFEF"/>
                </a:solidFill>
              </a:rPr>
              <a:t>acute</a:t>
            </a:r>
            <a:r>
              <a:rPr lang="en">
                <a:solidFill>
                  <a:srgbClr val="EFEFEF"/>
                </a:solidFill>
              </a:rPr>
              <a:t> outbreak</a:t>
            </a:r>
            <a:endParaRPr>
              <a:solidFill>
                <a:srgbClr val="EFEFEF"/>
              </a:solidFill>
            </a:endParaRPr>
          </a:p>
        </p:txBody>
      </p:sp>
      <p:pic>
        <p:nvPicPr>
          <p:cNvPr id="71" name="Google Shape;71;p14"/>
          <p:cNvPicPr preferRelativeResize="0"/>
          <p:nvPr/>
        </p:nvPicPr>
        <p:blipFill>
          <a:blip r:embed="rId5">
            <a:alphaModFix/>
          </a:blip>
          <a:stretch>
            <a:fillRect/>
          </a:stretch>
        </p:blipFill>
        <p:spPr>
          <a:xfrm>
            <a:off x="5392738" y="2370625"/>
            <a:ext cx="2055475" cy="2334500"/>
          </a:xfrm>
          <a:prstGeom prst="rect">
            <a:avLst/>
          </a:prstGeom>
          <a:noFill/>
          <a:ln>
            <a:noFill/>
          </a:ln>
        </p:spPr>
      </p:pic>
      <p:sp>
        <p:nvSpPr>
          <p:cNvPr id="72" name="Google Shape;72;p14"/>
          <p:cNvSpPr txBox="1"/>
          <p:nvPr/>
        </p:nvSpPr>
        <p:spPr>
          <a:xfrm>
            <a:off x="311700" y="4705125"/>
            <a:ext cx="5328600" cy="62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i="1" lang="en" sz="1100">
                <a:solidFill>
                  <a:srgbClr val="CCCCCC"/>
                </a:solidFill>
              </a:rPr>
              <a:t>J. Aron and I. Schwartz, J. Theor. Biol. 110:665-679 (1984)</a:t>
            </a:r>
            <a:endParaRPr i="1" sz="1100">
              <a:solidFill>
                <a:srgbClr val="CCCCCC"/>
              </a:solidFill>
            </a:endParaRPr>
          </a:p>
          <a:p>
            <a:pPr indent="0" lvl="0" marL="0" marR="0" rtl="0" algn="l">
              <a:lnSpc>
                <a:spcPct val="100000"/>
              </a:lnSpc>
              <a:spcBef>
                <a:spcPts val="0"/>
              </a:spcBef>
              <a:spcAft>
                <a:spcPts val="0"/>
              </a:spcAft>
              <a:buNone/>
            </a:pPr>
            <a:r>
              <a:rPr i="1" lang="en" sz="1100">
                <a:solidFill>
                  <a:srgbClr val="CCCCCC"/>
                </a:solidFill>
              </a:rPr>
              <a:t>H. Hethcote and S. Levin, Applied Mathematical Ecology, 193-211 (1989)</a:t>
            </a:r>
            <a:endParaRPr i="1" sz="1100">
              <a:solidFill>
                <a:srgbClr val="CCCCCC"/>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Validation</a:t>
            </a:r>
            <a:endParaRPr/>
          </a:p>
        </p:txBody>
      </p:sp>
      <p:sp>
        <p:nvSpPr>
          <p:cNvPr id="201" name="Google Shape;201;p32"/>
          <p:cNvSpPr txBox="1"/>
          <p:nvPr>
            <p:ph idx="1" type="body"/>
          </p:nvPr>
        </p:nvSpPr>
        <p:spPr>
          <a:xfrm>
            <a:off x="311700" y="1487500"/>
            <a:ext cx="3648900" cy="308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COPASI time course plot data could be used to set similar graphics. More importantly, it could give clues about interventions which might limit or make the spread less volatile, making for less stress on locally limited resources.</a:t>
            </a:r>
            <a:endParaRPr/>
          </a:p>
          <a:p>
            <a:pPr indent="0" lvl="0" marL="0" rtl="0" algn="l">
              <a:spcBef>
                <a:spcPts val="1600"/>
              </a:spcBef>
              <a:spcAft>
                <a:spcPts val="1600"/>
              </a:spcAft>
              <a:buNone/>
            </a:pPr>
            <a:r>
              <a:rPr lang="en" sz="1400"/>
              <a:t>https://www.cdc.gov/flu/weekly/usmap.htm</a:t>
            </a:r>
            <a:endParaRPr/>
          </a:p>
        </p:txBody>
      </p:sp>
      <p:pic>
        <p:nvPicPr>
          <p:cNvPr id="202" name="Google Shape;202;p32"/>
          <p:cNvPicPr preferRelativeResize="0"/>
          <p:nvPr/>
        </p:nvPicPr>
        <p:blipFill>
          <a:blip r:embed="rId3">
            <a:alphaModFix/>
          </a:blip>
          <a:stretch>
            <a:fillRect/>
          </a:stretch>
        </p:blipFill>
        <p:spPr>
          <a:xfrm>
            <a:off x="4079200" y="1143350"/>
            <a:ext cx="4891399" cy="3849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Interventions</a:t>
            </a:r>
            <a:endParaRPr/>
          </a:p>
        </p:txBody>
      </p:sp>
      <p:sp>
        <p:nvSpPr>
          <p:cNvPr id="208" name="Google Shape;208;p33"/>
          <p:cNvSpPr txBox="1"/>
          <p:nvPr>
            <p:ph idx="1" type="body"/>
          </p:nvPr>
        </p:nvSpPr>
        <p:spPr>
          <a:xfrm>
            <a:off x="311700" y="1152475"/>
            <a:ext cx="8520600" cy="386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 we do with this?</a:t>
            </a:r>
            <a:endParaRPr/>
          </a:p>
          <a:p>
            <a:pPr indent="-342900" lvl="0" marL="457200" rtl="0" algn="l">
              <a:spcBef>
                <a:spcPts val="1600"/>
              </a:spcBef>
              <a:spcAft>
                <a:spcPts val="0"/>
              </a:spcAft>
              <a:buSzPts val="1800"/>
              <a:buChar char="●"/>
            </a:pPr>
            <a:r>
              <a:rPr lang="en"/>
              <a:t>Influenza: 12,000 - 56,000 deaths/year; 140,000 - 710,000 hospitalizations/year</a:t>
            </a:r>
            <a:endParaRPr/>
          </a:p>
          <a:p>
            <a:pPr indent="-342900" lvl="0" marL="457200" rtl="0" algn="l">
              <a:spcBef>
                <a:spcPts val="0"/>
              </a:spcBef>
              <a:spcAft>
                <a:spcPts val="0"/>
              </a:spcAft>
              <a:buSzPts val="1800"/>
              <a:buChar char="●"/>
            </a:pPr>
            <a:r>
              <a:rPr lang="en"/>
              <a:t>“</a:t>
            </a:r>
            <a:r>
              <a:rPr lang="en"/>
              <a:t>$10.4 billion annually for medical expenses like hospitalizations in addition to $7 billion a year in sick days and lost productivity”</a:t>
            </a:r>
            <a:endParaRPr/>
          </a:p>
          <a:p>
            <a:pPr indent="-342900" lvl="0" marL="457200" rtl="0" algn="l">
              <a:spcBef>
                <a:spcPts val="0"/>
              </a:spcBef>
              <a:spcAft>
                <a:spcPts val="0"/>
              </a:spcAft>
              <a:buSzPts val="1800"/>
              <a:buChar char="●"/>
            </a:pPr>
            <a:r>
              <a:rPr lang="en"/>
              <a:t>Put vaccine stockpiles in key locations (travel routes or densely populated areas)</a:t>
            </a:r>
            <a:endParaRPr/>
          </a:p>
          <a:p>
            <a:pPr indent="-342900" lvl="0" marL="457200" rtl="0" algn="l">
              <a:spcBef>
                <a:spcPts val="0"/>
              </a:spcBef>
              <a:spcAft>
                <a:spcPts val="0"/>
              </a:spcAft>
              <a:buSzPts val="1800"/>
              <a:buChar char="●"/>
            </a:pPr>
            <a:r>
              <a:rPr lang="en"/>
              <a:t>Forecast a warning about a potential flu wave moving to your area</a:t>
            </a:r>
            <a:endParaRPr/>
          </a:p>
          <a:p>
            <a:pPr indent="-342900" lvl="0" marL="457200" rtl="0" algn="l">
              <a:spcBef>
                <a:spcPts val="0"/>
              </a:spcBef>
              <a:spcAft>
                <a:spcPts val="0"/>
              </a:spcAft>
              <a:buSzPts val="1800"/>
              <a:buChar char="●"/>
            </a:pPr>
            <a:r>
              <a:rPr lang="en"/>
              <a:t>Inform policy about isolation education and travel habits</a:t>
            </a:r>
            <a:endParaRPr/>
          </a:p>
          <a:p>
            <a:pPr indent="0" lvl="0" marL="0" rtl="0" algn="l">
              <a:spcBef>
                <a:spcPts val="1600"/>
              </a:spcBef>
              <a:spcAft>
                <a:spcPts val="0"/>
              </a:spcAft>
              <a:buNone/>
            </a:pPr>
            <a:r>
              <a:rPr lang="en" sz="1200" u="sng">
                <a:solidFill>
                  <a:schemeClr val="hlink"/>
                </a:solidFill>
                <a:hlinkClick r:id="rId3"/>
              </a:rPr>
              <a:t>https://www.cdc.gov/flu/about/disease/burden.htm</a:t>
            </a:r>
            <a:endParaRPr sz="1200"/>
          </a:p>
          <a:p>
            <a:pPr indent="0" lvl="0" marL="0" rtl="0" algn="l">
              <a:spcBef>
                <a:spcPts val="1600"/>
              </a:spcBef>
              <a:spcAft>
                <a:spcPts val="1600"/>
              </a:spcAft>
              <a:buNone/>
            </a:pPr>
            <a:r>
              <a:rPr lang="en" sz="1200"/>
              <a:t>https://www.marketwatch.com/story/this-is-how-much-this-years-flu-season-could-cost-you-2018-01-09</a:t>
            </a:r>
            <a:endParaRPr sz="1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Potential Extensions or Variations</a:t>
            </a:r>
            <a:endParaRPr/>
          </a:p>
        </p:txBody>
      </p:sp>
      <p:sp>
        <p:nvSpPr>
          <p:cNvPr id="214" name="Google Shape;214;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Add event to simulate closer quarters during winter months, by making all land areas smaller by a given factor (stored in a global value)</a:t>
            </a:r>
            <a:endParaRPr/>
          </a:p>
          <a:p>
            <a:pPr indent="-342900" lvl="0" marL="457200" rtl="0" algn="l">
              <a:spcBef>
                <a:spcPts val="0"/>
              </a:spcBef>
              <a:spcAft>
                <a:spcPts val="0"/>
              </a:spcAft>
              <a:buSzPts val="1800"/>
              <a:buChar char="●"/>
            </a:pPr>
            <a:r>
              <a:rPr lang="en"/>
              <a:t>Maybe add in a function for hospitalization rate</a:t>
            </a:r>
            <a:endParaRPr/>
          </a:p>
          <a:p>
            <a:pPr indent="-342900" lvl="0" marL="457200" rtl="0" algn="l">
              <a:spcBef>
                <a:spcPts val="0"/>
              </a:spcBef>
              <a:spcAft>
                <a:spcPts val="0"/>
              </a:spcAft>
              <a:buSzPts val="1800"/>
              <a:buChar char="●"/>
            </a:pPr>
            <a:r>
              <a:rPr lang="en"/>
              <a:t>Use COPASI’s parameter estimation  “Task” to optimize fit for experimental data.</a:t>
            </a:r>
            <a:endParaRPr/>
          </a:p>
          <a:p>
            <a:pPr indent="-342900" lvl="0" marL="457200" rtl="0" algn="l">
              <a:spcBef>
                <a:spcPts val="0"/>
              </a:spcBef>
              <a:spcAft>
                <a:spcPts val="0"/>
              </a:spcAft>
              <a:buSzPts val="1800"/>
              <a:buChar char="●"/>
            </a:pPr>
            <a:r>
              <a:rPr lang="en"/>
              <a:t>Use COPASI’s sensitivities “Task” to try and see which things make the biggest difference in, say, spread of infections.</a:t>
            </a:r>
            <a:endParaRPr/>
          </a:p>
          <a:p>
            <a:pPr indent="-342900" lvl="0" marL="457200" rtl="0" algn="l">
              <a:spcBef>
                <a:spcPts val="0"/>
              </a:spcBef>
              <a:spcAft>
                <a:spcPts val="0"/>
              </a:spcAft>
              <a:buSzPts val="1800"/>
              <a:buChar char="●"/>
            </a:pPr>
            <a:r>
              <a:rPr lang="en"/>
              <a:t>More formally encapsulate COPASI-containing agents, with their own single-compartment SEIR models (representing states, etc.), to allow further perturbations, and/or processing in a compute cluster. </a:t>
            </a:r>
            <a:endParaRPr/>
          </a:p>
          <a:p>
            <a:pPr indent="-342900" lvl="0" marL="457200" rtl="0" algn="l">
              <a:spcBef>
                <a:spcPts val="0"/>
              </a:spcBef>
              <a:spcAft>
                <a:spcPts val="0"/>
              </a:spcAft>
              <a:buSzPts val="1800"/>
              <a:buChar char="●"/>
            </a:pPr>
            <a:r>
              <a:rPr lang="en"/>
              <a:t>Trigger alerts when Infection levels/proportions reach a threashold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5"/>
          <p:cNvSpPr txBox="1"/>
          <p:nvPr>
            <p:ph type="title"/>
          </p:nvPr>
        </p:nvSpPr>
        <p:spPr>
          <a:xfrm>
            <a:off x="311700" y="438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Thanks to . . .</a:t>
            </a:r>
            <a:endParaRPr/>
          </a:p>
        </p:txBody>
      </p:sp>
      <p:sp>
        <p:nvSpPr>
          <p:cNvPr id="220" name="Google Shape;220;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Stefan Hoops</a:t>
            </a:r>
            <a:endParaRPr/>
          </a:p>
          <a:p>
            <a:pPr indent="0" lvl="0" marL="0" rtl="0" algn="ctr">
              <a:spcBef>
                <a:spcPts val="1600"/>
              </a:spcBef>
              <a:spcAft>
                <a:spcPts val="0"/>
              </a:spcAft>
              <a:buNone/>
            </a:pPr>
            <a:r>
              <a:rPr lang="en"/>
              <a:t>Bryan Lewis</a:t>
            </a:r>
            <a:endParaRPr/>
          </a:p>
          <a:p>
            <a:pPr indent="0" lvl="0" marL="0" rtl="0" algn="ctr">
              <a:spcBef>
                <a:spcPts val="1600"/>
              </a:spcBef>
              <a:spcAft>
                <a:spcPts val="1600"/>
              </a:spcAft>
              <a:buNone/>
            </a:pPr>
            <a:r>
              <a:rPr lang="en"/>
              <a:t>Anil Vullikanti</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311700" y="18146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Review</a:t>
            </a:r>
            <a:endParaRPr/>
          </a:p>
        </p:txBody>
      </p:sp>
      <p:sp>
        <p:nvSpPr>
          <p:cNvPr id="231" name="Google Shape;231;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SIER model</a:t>
            </a:r>
            <a:endParaRPr/>
          </a:p>
          <a:p>
            <a:pPr indent="-317500" lvl="1" marL="914400" rtl="0" algn="l">
              <a:spcBef>
                <a:spcPts val="0"/>
              </a:spcBef>
              <a:spcAft>
                <a:spcPts val="0"/>
              </a:spcAft>
              <a:buSzPts val="1400"/>
              <a:buChar char="○"/>
            </a:pPr>
            <a:r>
              <a:rPr lang="en"/>
              <a:t>Susceptible</a:t>
            </a:r>
            <a:endParaRPr/>
          </a:p>
          <a:p>
            <a:pPr indent="-317500" lvl="1" marL="914400" rtl="0" algn="l">
              <a:spcBef>
                <a:spcPts val="0"/>
              </a:spcBef>
              <a:spcAft>
                <a:spcPts val="0"/>
              </a:spcAft>
              <a:buSzPts val="1400"/>
              <a:buChar char="○"/>
            </a:pPr>
            <a:r>
              <a:rPr lang="en"/>
              <a:t>Infected</a:t>
            </a:r>
            <a:endParaRPr/>
          </a:p>
          <a:p>
            <a:pPr indent="-317500" lvl="1" marL="914400" rtl="0" algn="l">
              <a:spcBef>
                <a:spcPts val="0"/>
              </a:spcBef>
              <a:spcAft>
                <a:spcPts val="0"/>
              </a:spcAft>
              <a:buSzPts val="1400"/>
              <a:buChar char="○"/>
            </a:pPr>
            <a:r>
              <a:rPr lang="en"/>
              <a:t>Exposed</a:t>
            </a:r>
            <a:endParaRPr/>
          </a:p>
          <a:p>
            <a:pPr indent="-317500" lvl="1" marL="914400" rtl="0" algn="l">
              <a:spcBef>
                <a:spcPts val="0"/>
              </a:spcBef>
              <a:spcAft>
                <a:spcPts val="0"/>
              </a:spcAft>
              <a:buSzPts val="1400"/>
              <a:buChar char="○"/>
            </a:pPr>
            <a:r>
              <a:rPr lang="en"/>
              <a:t>Recovered</a:t>
            </a:r>
            <a:endParaRPr/>
          </a:p>
          <a:p>
            <a:pPr indent="-342900" lvl="0" marL="457200" rtl="0" algn="l">
              <a:spcBef>
                <a:spcPts val="0"/>
              </a:spcBef>
              <a:spcAft>
                <a:spcPts val="0"/>
              </a:spcAft>
              <a:buSzPts val="1800"/>
              <a:buChar char="●"/>
            </a:pPr>
            <a:r>
              <a:rPr lang="en"/>
              <a:t>Some assumptions</a:t>
            </a:r>
            <a:endParaRPr/>
          </a:p>
          <a:p>
            <a:pPr indent="-317500" lvl="1" marL="914400" rtl="0" algn="l">
              <a:spcBef>
                <a:spcPts val="0"/>
              </a:spcBef>
              <a:spcAft>
                <a:spcPts val="0"/>
              </a:spcAft>
              <a:buSzPts val="1400"/>
              <a:buChar char="○"/>
            </a:pPr>
            <a:r>
              <a:rPr lang="en"/>
              <a:t>“Well-mixed”, homogeneous population in defined area</a:t>
            </a:r>
            <a:endParaRPr/>
          </a:p>
          <a:p>
            <a:pPr indent="-317500" lvl="1" marL="914400" rtl="0" algn="l">
              <a:spcBef>
                <a:spcPts val="0"/>
              </a:spcBef>
              <a:spcAft>
                <a:spcPts val="0"/>
              </a:spcAft>
              <a:buSzPts val="1400"/>
              <a:buChar char="○"/>
            </a:pPr>
            <a:r>
              <a:rPr lang="en"/>
              <a:t>No births or deaths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type="title"/>
          </p:nvPr>
        </p:nvSpPr>
        <p:spPr>
          <a:xfrm>
            <a:off x="501100" y="140450"/>
            <a:ext cx="5328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Multi-Group SEIR Models</a:t>
            </a:r>
            <a:endParaRPr/>
          </a:p>
        </p:txBody>
      </p:sp>
      <p:sp>
        <p:nvSpPr>
          <p:cNvPr id="78" name="Google Shape;78;p15"/>
          <p:cNvSpPr txBox="1"/>
          <p:nvPr>
            <p:ph idx="1" type="body"/>
          </p:nvPr>
        </p:nvSpPr>
        <p:spPr>
          <a:xfrm>
            <a:off x="501100" y="796400"/>
            <a:ext cx="7458900" cy="1389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Proposed to describe the transmission dynamics of infectious diseases </a:t>
            </a:r>
            <a:r>
              <a:rPr lang="en"/>
              <a:t>in heterogeneous (age, gender, space, etc.) host populations</a:t>
            </a:r>
            <a:endParaRPr/>
          </a:p>
          <a:p>
            <a:pPr indent="-342900" lvl="0" marL="914400" rtl="0" algn="l">
              <a:lnSpc>
                <a:spcPct val="115000"/>
              </a:lnSpc>
              <a:spcBef>
                <a:spcPts val="1000"/>
              </a:spcBef>
              <a:spcAft>
                <a:spcPts val="0"/>
              </a:spcAft>
              <a:buSzPts val="1800"/>
              <a:buChar char="➔"/>
            </a:pPr>
            <a:r>
              <a:rPr lang="en"/>
              <a:t>Population is divided into groups</a:t>
            </a:r>
            <a:endParaRPr/>
          </a:p>
          <a:p>
            <a:pPr indent="-342900" lvl="0" marL="914400" rtl="0" algn="l">
              <a:lnSpc>
                <a:spcPct val="115000"/>
              </a:lnSpc>
              <a:spcBef>
                <a:spcPts val="0"/>
              </a:spcBef>
              <a:spcAft>
                <a:spcPts val="0"/>
              </a:spcAft>
              <a:buSzPts val="1800"/>
              <a:buChar char="➔"/>
            </a:pPr>
            <a:r>
              <a:rPr lang="en"/>
              <a:t>Homogenous within a group</a:t>
            </a:r>
            <a:endParaRPr/>
          </a:p>
        </p:txBody>
      </p:sp>
      <p:sp>
        <p:nvSpPr>
          <p:cNvPr id="79" name="Google Shape;79;p15"/>
          <p:cNvSpPr txBox="1"/>
          <p:nvPr/>
        </p:nvSpPr>
        <p:spPr>
          <a:xfrm>
            <a:off x="311700" y="4594100"/>
            <a:ext cx="5328600" cy="62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i="1" sz="1100">
              <a:solidFill>
                <a:srgbClr val="CCCCCC"/>
              </a:solidFill>
            </a:endParaRPr>
          </a:p>
        </p:txBody>
      </p:sp>
      <p:sp>
        <p:nvSpPr>
          <p:cNvPr id="80" name="Google Shape;80;p15"/>
          <p:cNvSpPr txBox="1"/>
          <p:nvPr/>
        </p:nvSpPr>
        <p:spPr>
          <a:xfrm>
            <a:off x="311700" y="4473350"/>
            <a:ext cx="6055500" cy="62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i="1" lang="en" sz="1100">
                <a:solidFill>
                  <a:srgbClr val="CCCCCC"/>
                </a:solidFill>
              </a:rPr>
              <a:t>P. Magal, et al. SIAM JAM (2013)</a:t>
            </a:r>
            <a:endParaRPr i="1" sz="1100">
              <a:solidFill>
                <a:srgbClr val="CCCCCC"/>
              </a:solidFill>
            </a:endParaRPr>
          </a:p>
          <a:p>
            <a:pPr indent="0" lvl="0" marL="0" marR="0" rtl="0" algn="l">
              <a:lnSpc>
                <a:spcPct val="100000"/>
              </a:lnSpc>
              <a:spcBef>
                <a:spcPts val="0"/>
              </a:spcBef>
              <a:spcAft>
                <a:spcPts val="0"/>
              </a:spcAft>
              <a:buNone/>
            </a:pPr>
            <a:r>
              <a:rPr i="1" lang="en" sz="1100">
                <a:solidFill>
                  <a:srgbClr val="CCCCCC"/>
                </a:solidFill>
              </a:rPr>
              <a:t>P. Padmanabhan, et al. Letters in Biomathematics (2017)</a:t>
            </a:r>
            <a:endParaRPr i="1" sz="1100">
              <a:solidFill>
                <a:srgbClr val="CCCCCC"/>
              </a:solidFill>
            </a:endParaRPr>
          </a:p>
          <a:p>
            <a:pPr indent="0" lvl="0" marL="0" marR="0" rtl="0" algn="l">
              <a:lnSpc>
                <a:spcPct val="100000"/>
              </a:lnSpc>
              <a:spcBef>
                <a:spcPts val="0"/>
              </a:spcBef>
              <a:spcAft>
                <a:spcPts val="0"/>
              </a:spcAft>
              <a:buNone/>
            </a:pPr>
            <a:r>
              <a:rPr i="1" lang="en" sz="1100">
                <a:solidFill>
                  <a:srgbClr val="CCCCCC"/>
                </a:solidFill>
              </a:rPr>
              <a:t>X, Liu, et al. JNSA, (2016)</a:t>
            </a:r>
            <a:endParaRPr i="1" sz="1100">
              <a:solidFill>
                <a:srgbClr val="CCCCCC"/>
              </a:solidFill>
            </a:endParaRPr>
          </a:p>
        </p:txBody>
      </p:sp>
      <p:sp>
        <p:nvSpPr>
          <p:cNvPr id="81" name="Google Shape;81;p15"/>
          <p:cNvSpPr txBox="1"/>
          <p:nvPr>
            <p:ph idx="1" type="body"/>
          </p:nvPr>
        </p:nvSpPr>
        <p:spPr>
          <a:xfrm>
            <a:off x="417850" y="2379680"/>
            <a:ext cx="8520600" cy="13890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Age-based multi-group modeling</a:t>
            </a:r>
            <a:endParaRPr/>
          </a:p>
          <a:p>
            <a:pPr indent="-330200" lvl="1" marL="914400" rtl="0" algn="l">
              <a:lnSpc>
                <a:spcPct val="115000"/>
              </a:lnSpc>
              <a:spcBef>
                <a:spcPts val="0"/>
              </a:spcBef>
              <a:spcAft>
                <a:spcPts val="0"/>
              </a:spcAft>
              <a:buSzPts val="1600"/>
              <a:buChar char="○"/>
            </a:pPr>
            <a:r>
              <a:rPr lang="en" sz="1600"/>
              <a:t>Two-Group Age Model for Nosocomial Infection</a:t>
            </a:r>
            <a:endParaRPr sz="1600"/>
          </a:p>
          <a:p>
            <a:pPr indent="-342900" lvl="0" marL="457200" rtl="0" algn="l">
              <a:lnSpc>
                <a:spcPct val="115000"/>
              </a:lnSpc>
              <a:spcBef>
                <a:spcPts val="0"/>
              </a:spcBef>
              <a:spcAft>
                <a:spcPts val="0"/>
              </a:spcAft>
              <a:buSzPts val="1800"/>
              <a:buChar char="●"/>
            </a:pPr>
            <a:r>
              <a:rPr lang="en"/>
              <a:t>Gender-based multi-group modeling</a:t>
            </a:r>
            <a:endParaRPr/>
          </a:p>
          <a:p>
            <a:pPr indent="-330200" lvl="1" marL="914400" rtl="0" algn="l">
              <a:lnSpc>
                <a:spcPct val="115000"/>
              </a:lnSpc>
              <a:spcBef>
                <a:spcPts val="0"/>
              </a:spcBef>
              <a:spcAft>
                <a:spcPts val="0"/>
              </a:spcAft>
              <a:buSzPts val="1600"/>
              <a:buChar char="○"/>
            </a:pPr>
            <a:r>
              <a:rPr lang="en" sz="1600"/>
              <a:t>S</a:t>
            </a:r>
            <a:r>
              <a:rPr lang="en" sz="1600"/>
              <a:t>pread of Zika with influence of sexual transmission</a:t>
            </a:r>
            <a:endParaRPr sz="1600"/>
          </a:p>
          <a:p>
            <a:pPr indent="-342900" lvl="0" marL="457200" rtl="0" algn="l">
              <a:lnSpc>
                <a:spcPct val="115000"/>
              </a:lnSpc>
              <a:spcBef>
                <a:spcPts val="0"/>
              </a:spcBef>
              <a:spcAft>
                <a:spcPts val="0"/>
              </a:spcAft>
              <a:buSzPts val="1800"/>
              <a:buChar char="●"/>
            </a:pPr>
            <a:r>
              <a:rPr lang="en"/>
              <a:t>Treatment-based multi-group modeling</a:t>
            </a:r>
            <a:endParaRPr/>
          </a:p>
          <a:p>
            <a:pPr indent="-330200" lvl="1" marL="914400" rtl="0" algn="l">
              <a:lnSpc>
                <a:spcPct val="115000"/>
              </a:lnSpc>
              <a:spcBef>
                <a:spcPts val="0"/>
              </a:spcBef>
              <a:spcAft>
                <a:spcPts val="0"/>
              </a:spcAft>
              <a:buSzPts val="1600"/>
              <a:buChar char="○"/>
            </a:pPr>
            <a:r>
              <a:rPr lang="en" sz="1600"/>
              <a:t>Heroin addiction</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302450" y="93500"/>
            <a:ext cx="3758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Human Mobility Pattern</a:t>
            </a:r>
            <a:endParaRPr/>
          </a:p>
        </p:txBody>
      </p:sp>
      <p:sp>
        <p:nvSpPr>
          <p:cNvPr id="87" name="Google Shape;87;p16"/>
          <p:cNvSpPr txBox="1"/>
          <p:nvPr>
            <p:ph idx="1" type="body"/>
          </p:nvPr>
        </p:nvSpPr>
        <p:spPr>
          <a:xfrm>
            <a:off x="191450" y="731400"/>
            <a:ext cx="4091700" cy="368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Characteristics in human mobility</a:t>
            </a:r>
            <a:endParaRPr/>
          </a:p>
          <a:p>
            <a:pPr indent="-342900" lvl="0" marL="457200" rtl="0" algn="l">
              <a:spcBef>
                <a:spcPts val="1600"/>
              </a:spcBef>
              <a:spcAft>
                <a:spcPts val="0"/>
              </a:spcAft>
              <a:buSzPts val="1800"/>
              <a:buChar char="●"/>
            </a:pPr>
            <a:r>
              <a:rPr lang="en"/>
              <a:t>Localization</a:t>
            </a:r>
            <a:endParaRPr/>
          </a:p>
          <a:p>
            <a:pPr indent="-342900" lvl="0" marL="457200" rtl="0" algn="l">
              <a:spcBef>
                <a:spcPts val="1000"/>
              </a:spcBef>
              <a:spcAft>
                <a:spcPts val="0"/>
              </a:spcAft>
              <a:buSzPts val="1800"/>
              <a:buChar char="●"/>
            </a:pPr>
            <a:r>
              <a:rPr lang="en"/>
              <a:t>Frequent short-range movements</a:t>
            </a:r>
            <a:endParaRPr/>
          </a:p>
          <a:p>
            <a:pPr indent="-342900" lvl="0" marL="457200" rtl="0" algn="l">
              <a:spcBef>
                <a:spcPts val="0"/>
              </a:spcBef>
              <a:spcAft>
                <a:spcPts val="0"/>
              </a:spcAft>
              <a:buSzPts val="1800"/>
              <a:buChar char="●"/>
            </a:pPr>
            <a:r>
              <a:rPr lang="en"/>
              <a:t>Occasionally</a:t>
            </a:r>
            <a:r>
              <a:rPr lang="en"/>
              <a:t> </a:t>
            </a:r>
            <a:r>
              <a:rPr b="1" lang="en" u="sng"/>
              <a:t>long-range relocations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88" name="Google Shape;88;p16"/>
          <p:cNvPicPr preferRelativeResize="0"/>
          <p:nvPr/>
        </p:nvPicPr>
        <p:blipFill>
          <a:blip r:embed="rId3">
            <a:alphaModFix/>
          </a:blip>
          <a:stretch>
            <a:fillRect/>
          </a:stretch>
        </p:blipFill>
        <p:spPr>
          <a:xfrm>
            <a:off x="4359375" y="2672575"/>
            <a:ext cx="4698051" cy="2126791"/>
          </a:xfrm>
          <a:prstGeom prst="rect">
            <a:avLst/>
          </a:prstGeom>
          <a:noFill/>
          <a:ln>
            <a:noFill/>
          </a:ln>
        </p:spPr>
      </p:pic>
      <p:pic>
        <p:nvPicPr>
          <p:cNvPr id="89" name="Google Shape;89;p16"/>
          <p:cNvPicPr preferRelativeResize="0"/>
          <p:nvPr/>
        </p:nvPicPr>
        <p:blipFill>
          <a:blip r:embed="rId4">
            <a:alphaModFix/>
          </a:blip>
          <a:stretch>
            <a:fillRect/>
          </a:stretch>
        </p:blipFill>
        <p:spPr>
          <a:xfrm>
            <a:off x="4359375" y="367100"/>
            <a:ext cx="4698050" cy="2194475"/>
          </a:xfrm>
          <a:prstGeom prst="rect">
            <a:avLst/>
          </a:prstGeom>
          <a:noFill/>
          <a:ln>
            <a:noFill/>
          </a:ln>
        </p:spPr>
      </p:pic>
      <p:sp>
        <p:nvSpPr>
          <p:cNvPr id="90" name="Google Shape;90;p16"/>
          <p:cNvSpPr/>
          <p:nvPr/>
        </p:nvSpPr>
        <p:spPr>
          <a:xfrm>
            <a:off x="2932525" y="2524700"/>
            <a:ext cx="203400" cy="296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txBox="1"/>
          <p:nvPr/>
        </p:nvSpPr>
        <p:spPr>
          <a:xfrm>
            <a:off x="1563350" y="2820800"/>
            <a:ext cx="2719800" cy="62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lt2"/>
                </a:solidFill>
              </a:rPr>
              <a:t>Inter-city / inter-state / inter-country movements</a:t>
            </a:r>
            <a:endParaRPr sz="1500">
              <a:solidFill>
                <a:schemeClr val="lt2"/>
              </a:solidFill>
            </a:endParaRPr>
          </a:p>
        </p:txBody>
      </p:sp>
      <p:sp>
        <p:nvSpPr>
          <p:cNvPr id="92" name="Google Shape;92;p16"/>
          <p:cNvSpPr txBox="1"/>
          <p:nvPr/>
        </p:nvSpPr>
        <p:spPr>
          <a:xfrm>
            <a:off x="302450" y="4477300"/>
            <a:ext cx="3219300" cy="6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100">
                <a:solidFill>
                  <a:srgbClr val="CCCCCC"/>
                </a:solidFill>
              </a:rPr>
              <a:t>C. Song, et al. Science 327, 1018–1021 (2010)</a:t>
            </a:r>
            <a:endParaRPr i="1" sz="1100">
              <a:solidFill>
                <a:srgbClr val="CCCCCC"/>
              </a:solidFill>
            </a:endParaRPr>
          </a:p>
          <a:p>
            <a:pPr indent="0" lvl="0" marL="0" marR="0" rtl="0" algn="l">
              <a:lnSpc>
                <a:spcPct val="100000"/>
              </a:lnSpc>
              <a:spcBef>
                <a:spcPts val="0"/>
              </a:spcBef>
              <a:spcAft>
                <a:spcPts val="0"/>
              </a:spcAft>
              <a:buNone/>
            </a:pPr>
            <a:r>
              <a:rPr i="1" lang="en" sz="1100">
                <a:solidFill>
                  <a:srgbClr val="CCCCCC"/>
                </a:solidFill>
              </a:rPr>
              <a:t>D. Brockmann, et al. Nature 439, 462-465 (2006)</a:t>
            </a:r>
            <a:endParaRPr i="1" sz="1100">
              <a:solidFill>
                <a:srgbClr val="CCCCCC"/>
              </a:solidFill>
            </a:endParaRPr>
          </a:p>
          <a:p>
            <a:pPr indent="0" lvl="0" marL="0" marR="0" rtl="0" algn="l">
              <a:lnSpc>
                <a:spcPct val="100000"/>
              </a:lnSpc>
              <a:spcBef>
                <a:spcPts val="0"/>
              </a:spcBef>
              <a:spcAft>
                <a:spcPts val="0"/>
              </a:spcAft>
              <a:buNone/>
            </a:pPr>
            <a:r>
              <a:rPr i="1" lang="en" sz="1100">
                <a:solidFill>
                  <a:srgbClr val="CCCCCC"/>
                </a:solidFill>
              </a:rPr>
              <a:t>M. González, et al. Nature 453, 779-782 (2008)</a:t>
            </a:r>
            <a:endParaRPr i="1" sz="1100">
              <a:solidFill>
                <a:srgbClr val="CCCCCC"/>
              </a:solidFill>
            </a:endParaRPr>
          </a:p>
        </p:txBody>
      </p:sp>
      <p:sp>
        <p:nvSpPr>
          <p:cNvPr id="93" name="Google Shape;93;p16"/>
          <p:cNvSpPr txBox="1"/>
          <p:nvPr/>
        </p:nvSpPr>
        <p:spPr>
          <a:xfrm>
            <a:off x="754700" y="3550500"/>
            <a:ext cx="2965200" cy="81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2"/>
                </a:solidFill>
              </a:rPr>
              <a:t>How these movements affect epidemic spreading?</a:t>
            </a:r>
            <a:endParaRPr sz="1800">
              <a:solidFill>
                <a:schemeClr val="l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Agent</a:t>
            </a:r>
            <a:r>
              <a:rPr lang="en"/>
              <a:t> </a:t>
            </a:r>
            <a:r>
              <a:rPr lang="en"/>
              <a:t>Based Model</a:t>
            </a:r>
            <a:r>
              <a:rPr lang="en"/>
              <a:t>s</a:t>
            </a:r>
            <a:endParaRPr/>
          </a:p>
        </p:txBody>
      </p:sp>
      <p:sp>
        <p:nvSpPr>
          <p:cNvPr id="99" name="Google Shape;9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Can be used to add/include discrete behaviors</a:t>
            </a:r>
            <a:endParaRPr/>
          </a:p>
          <a:p>
            <a:pPr indent="-342900" lvl="0" marL="457200" rtl="0" algn="l">
              <a:spcBef>
                <a:spcPts val="0"/>
              </a:spcBef>
              <a:spcAft>
                <a:spcPts val="0"/>
              </a:spcAft>
              <a:buSzPts val="1800"/>
              <a:buChar char="●"/>
            </a:pPr>
            <a:r>
              <a:rPr lang="en"/>
              <a:t>Don’t require/assume uniform/identical behavior for all members of a kind/class</a:t>
            </a:r>
            <a:endParaRPr/>
          </a:p>
          <a:p>
            <a:pPr indent="-342900" lvl="0" marL="457200" rtl="0" algn="l">
              <a:spcBef>
                <a:spcPts val="0"/>
              </a:spcBef>
              <a:spcAft>
                <a:spcPts val="0"/>
              </a:spcAft>
              <a:buSzPts val="1800"/>
              <a:buChar char="●"/>
            </a:pPr>
            <a:r>
              <a:rPr lang="en"/>
              <a:t>“</a:t>
            </a:r>
            <a:r>
              <a:rPr lang="en" u="sng">
                <a:solidFill>
                  <a:schemeClr val="hlink"/>
                </a:solidFill>
                <a:hlinkClick r:id="rId3"/>
              </a:rPr>
              <a:t>Using data-driven agent-based models for forecasting emerging infectious diseases</a:t>
            </a:r>
            <a:r>
              <a:rPr lang="en"/>
              <a:t>”</a:t>
            </a:r>
            <a:endParaRPr/>
          </a:p>
          <a:p>
            <a:pPr indent="-342900" lvl="0" marL="457200" rtl="0" algn="l">
              <a:spcBef>
                <a:spcPts val="0"/>
              </a:spcBef>
              <a:spcAft>
                <a:spcPts val="0"/>
              </a:spcAft>
              <a:buSzPts val="1800"/>
              <a:buChar char="●"/>
            </a:pPr>
            <a:r>
              <a:rPr lang="en"/>
              <a:t>Better suited to domains where the natural unit of decomposition is the individual</a:t>
            </a:r>
            <a:endParaRPr/>
          </a:p>
          <a:p>
            <a:pPr indent="-342900" lvl="0" marL="457200" rtl="0" algn="l">
              <a:spcBef>
                <a:spcPts val="0"/>
              </a:spcBef>
              <a:spcAft>
                <a:spcPts val="0"/>
              </a:spcAft>
              <a:buSzPts val="1800"/>
              <a:buChar char="●"/>
            </a:pPr>
            <a:r>
              <a:rPr lang="en"/>
              <a:t>Can be validated at the individual level</a:t>
            </a:r>
            <a:endParaRPr/>
          </a:p>
          <a:p>
            <a:pPr indent="-342900" lvl="0" marL="457200" rtl="0" algn="l">
              <a:spcBef>
                <a:spcPts val="0"/>
              </a:spcBef>
              <a:spcAft>
                <a:spcPts val="0"/>
              </a:spcAft>
              <a:buSzPts val="1800"/>
              <a:buChar char="●"/>
            </a:pPr>
            <a:r>
              <a:rPr lang="en"/>
              <a:t>Etc.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Equation-Based Models</a:t>
            </a:r>
            <a:endParaRPr/>
          </a:p>
        </p:txBody>
      </p:sp>
      <p:sp>
        <p:nvSpPr>
          <p:cNvPr id="105" name="Google Shape;10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Work well for changing physical quantities</a:t>
            </a:r>
            <a:endParaRPr/>
          </a:p>
          <a:p>
            <a:pPr indent="-342900" lvl="0" marL="457200" rtl="0" algn="l">
              <a:spcBef>
                <a:spcPts val="0"/>
              </a:spcBef>
              <a:spcAft>
                <a:spcPts val="0"/>
              </a:spcAft>
              <a:buSzPts val="1800"/>
              <a:buChar char="●"/>
            </a:pPr>
            <a:r>
              <a:rPr lang="en"/>
              <a:t>Can give exact results</a:t>
            </a:r>
            <a:endParaRPr/>
          </a:p>
          <a:p>
            <a:pPr indent="-342900" lvl="0" marL="457200" rtl="0" algn="l">
              <a:spcBef>
                <a:spcPts val="0"/>
              </a:spcBef>
              <a:spcAft>
                <a:spcPts val="0"/>
              </a:spcAft>
              <a:buSzPts val="1800"/>
              <a:buChar char="●"/>
            </a:pPr>
            <a:r>
              <a:rPr lang="en"/>
              <a:t>Well-known analysis methods (for ODE-based, etc.)</a:t>
            </a:r>
            <a:endParaRPr/>
          </a:p>
          <a:p>
            <a:pPr indent="-342900" lvl="0" marL="457200" rtl="0" algn="l">
              <a:spcBef>
                <a:spcPts val="0"/>
              </a:spcBef>
              <a:spcAft>
                <a:spcPts val="0"/>
              </a:spcAft>
              <a:buSzPts val="1800"/>
              <a:buChar char="●"/>
            </a:pPr>
            <a:r>
              <a:rPr lang="en"/>
              <a:t>E.g. “</a:t>
            </a:r>
            <a:r>
              <a:rPr lang="en" u="sng">
                <a:solidFill>
                  <a:schemeClr val="hlink"/>
                </a:solidFill>
                <a:hlinkClick r:id="rId3"/>
              </a:rPr>
              <a:t>Modeling the initial transmission dynamics of influenza A H1N1 in Guangdong Province, China</a:t>
            </a:r>
            <a:r>
              <a:rPr lang="en"/>
              <a:t>.”</a:t>
            </a:r>
            <a:endParaRPr/>
          </a:p>
          <a:p>
            <a:pPr indent="-342900" lvl="0" marL="457200" marR="0" rtl="0" algn="l">
              <a:lnSpc>
                <a:spcPct val="115000"/>
              </a:lnSpc>
              <a:spcBef>
                <a:spcPts val="0"/>
              </a:spcBef>
              <a:spcAft>
                <a:spcPts val="0"/>
              </a:spcAft>
              <a:buSzPts val="1800"/>
              <a:buChar char="●"/>
            </a:pPr>
            <a:r>
              <a:rPr lang="en"/>
              <a:t>Can be easily scaled up with affordable c</a:t>
            </a:r>
            <a:r>
              <a:rPr lang="en"/>
              <a:t>omputational costs</a:t>
            </a:r>
            <a:endParaRPr/>
          </a:p>
          <a:p>
            <a:pPr indent="-342900" lvl="0" marL="457200" marR="0" rtl="0" algn="l">
              <a:lnSpc>
                <a:spcPct val="115000"/>
              </a:lnSpc>
              <a:spcBef>
                <a:spcPts val="0"/>
              </a:spcBef>
              <a:spcAft>
                <a:spcPts val="0"/>
              </a:spcAft>
              <a:buSzPts val="1800"/>
              <a:buChar char="●"/>
            </a:pPr>
            <a:r>
              <a:rPr lang="en"/>
              <a:t>Interpretability of the model and parameters</a:t>
            </a:r>
            <a:endParaRPr/>
          </a:p>
          <a:p>
            <a:pPr indent="0" lvl="0" marL="0" marR="0" rtl="0" algn="l">
              <a:lnSpc>
                <a:spcPct val="115000"/>
              </a:lnSpc>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9"/>
          <p:cNvSpPr txBox="1"/>
          <p:nvPr>
            <p:ph idx="1" type="body"/>
          </p:nvPr>
        </p:nvSpPr>
        <p:spPr>
          <a:xfrm>
            <a:off x="311700" y="2100550"/>
            <a:ext cx="4739400" cy="27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Initially, </a:t>
            </a:r>
            <a:r>
              <a:rPr lang="en" u="sng"/>
              <a:t>only one city has infectious individuals</a:t>
            </a:r>
            <a:r>
              <a:rPr lang="en"/>
              <a:t> (I, 5%)</a:t>
            </a:r>
            <a:endParaRPr/>
          </a:p>
          <a:p>
            <a:pPr indent="-342900" lvl="0" marL="457200" rtl="0" algn="l">
              <a:spcBef>
                <a:spcPts val="0"/>
              </a:spcBef>
              <a:spcAft>
                <a:spcPts val="0"/>
              </a:spcAft>
              <a:buSzPts val="1800"/>
              <a:buChar char="●"/>
            </a:pPr>
            <a:r>
              <a:rPr lang="en"/>
              <a:t>All the other individuals are initially susceptible (S)</a:t>
            </a:r>
            <a:endParaRPr/>
          </a:p>
          <a:p>
            <a:pPr indent="-342900" lvl="0" marL="457200" rtl="0" algn="l">
              <a:spcBef>
                <a:spcPts val="0"/>
              </a:spcBef>
              <a:spcAft>
                <a:spcPts val="0"/>
              </a:spcAft>
              <a:buSzPts val="1800"/>
              <a:buChar char="●"/>
            </a:pPr>
            <a:r>
              <a:rPr lang="en"/>
              <a:t>Other parameters: </a:t>
            </a:r>
            <a:endParaRPr/>
          </a:p>
          <a:p>
            <a:pPr indent="0" lvl="0" marL="0" rtl="0" algn="l">
              <a:spcBef>
                <a:spcPts val="1600"/>
              </a:spcBef>
              <a:spcAft>
                <a:spcPts val="0"/>
              </a:spcAft>
              <a:buNone/>
            </a:pPr>
            <a:r>
              <a:t/>
            </a:r>
            <a:endParaRPr sz="800"/>
          </a:p>
          <a:p>
            <a:pPr indent="-342900" lvl="0" marL="457200" rtl="0" algn="l">
              <a:spcBef>
                <a:spcPts val="0"/>
              </a:spcBef>
              <a:spcAft>
                <a:spcPts val="0"/>
              </a:spcAft>
              <a:buSzPts val="1800"/>
              <a:buChar char="●"/>
            </a:pPr>
            <a:r>
              <a:rPr lang="en"/>
              <a:t>Vary the migration rate, and check its impact on the spreading of epidemics</a:t>
            </a:r>
            <a:endParaRPr/>
          </a:p>
        </p:txBody>
      </p:sp>
      <p:sp>
        <p:nvSpPr>
          <p:cNvPr id="111" name="Google Shape;111;p19"/>
          <p:cNvSpPr txBox="1"/>
          <p:nvPr>
            <p:ph type="title"/>
          </p:nvPr>
        </p:nvSpPr>
        <p:spPr>
          <a:xfrm>
            <a:off x="311700" y="305275"/>
            <a:ext cx="670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Feasibility Analysis with </a:t>
            </a:r>
            <a:r>
              <a:rPr lang="en"/>
              <a:t>Agent-Based Modeling</a:t>
            </a:r>
            <a:endParaRPr/>
          </a:p>
        </p:txBody>
      </p:sp>
      <p:sp>
        <p:nvSpPr>
          <p:cNvPr id="112" name="Google Shape;112;p19"/>
          <p:cNvSpPr txBox="1"/>
          <p:nvPr>
            <p:ph idx="1" type="body"/>
          </p:nvPr>
        </p:nvSpPr>
        <p:spPr>
          <a:xfrm>
            <a:off x="311700" y="937550"/>
            <a:ext cx="8587800" cy="1689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10 cities, each consists of 100,000 individuals</a:t>
            </a:r>
            <a:endParaRPr/>
          </a:p>
          <a:p>
            <a:pPr indent="-342900" lvl="0" marL="457200" rtl="0" algn="l">
              <a:spcBef>
                <a:spcPts val="0"/>
              </a:spcBef>
              <a:spcAft>
                <a:spcPts val="0"/>
              </a:spcAft>
              <a:buSzPts val="1800"/>
              <a:buChar char="●"/>
            </a:pPr>
            <a:r>
              <a:rPr lang="en"/>
              <a:t>Cities are </a:t>
            </a:r>
            <a:r>
              <a:rPr lang="en" u="sng"/>
              <a:t>fully connected</a:t>
            </a:r>
            <a:endParaRPr/>
          </a:p>
          <a:p>
            <a:pPr indent="-342900" lvl="0" marL="457200" rtl="0" algn="l">
              <a:spcBef>
                <a:spcPts val="0"/>
              </a:spcBef>
              <a:spcAft>
                <a:spcPts val="0"/>
              </a:spcAft>
              <a:buSzPts val="1800"/>
              <a:buChar char="●"/>
            </a:pPr>
            <a:r>
              <a:rPr lang="en"/>
              <a:t>At each time step, a small proportion of the individuals will migrate among cities</a:t>
            </a:r>
            <a:endParaRPr/>
          </a:p>
        </p:txBody>
      </p:sp>
      <p:pic>
        <p:nvPicPr>
          <p:cNvPr id="113" name="Google Shape;113;p19"/>
          <p:cNvPicPr preferRelativeResize="0"/>
          <p:nvPr/>
        </p:nvPicPr>
        <p:blipFill>
          <a:blip r:embed="rId3">
            <a:alphaModFix/>
          </a:blip>
          <a:stretch>
            <a:fillRect/>
          </a:stretch>
        </p:blipFill>
        <p:spPr>
          <a:xfrm>
            <a:off x="2668650" y="3480425"/>
            <a:ext cx="1966050" cy="263025"/>
          </a:xfrm>
          <a:prstGeom prst="rect">
            <a:avLst/>
          </a:prstGeom>
          <a:noFill/>
          <a:ln>
            <a:noFill/>
          </a:ln>
        </p:spPr>
      </p:pic>
      <p:pic>
        <p:nvPicPr>
          <p:cNvPr id="114" name="Google Shape;114;p19"/>
          <p:cNvPicPr preferRelativeResize="0"/>
          <p:nvPr/>
        </p:nvPicPr>
        <p:blipFill>
          <a:blip r:embed="rId4">
            <a:alphaModFix/>
          </a:blip>
          <a:stretch>
            <a:fillRect/>
          </a:stretch>
        </p:blipFill>
        <p:spPr>
          <a:xfrm>
            <a:off x="4838225" y="2197675"/>
            <a:ext cx="4126001" cy="2828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30763" y="227575"/>
            <a:ext cx="2297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Migration Rate</a:t>
            </a:r>
            <a:endParaRPr/>
          </a:p>
        </p:txBody>
      </p:sp>
      <p:sp>
        <p:nvSpPr>
          <p:cNvPr id="120" name="Google Shape;120;p20"/>
          <p:cNvSpPr txBox="1"/>
          <p:nvPr>
            <p:ph idx="1" type="body"/>
          </p:nvPr>
        </p:nvSpPr>
        <p:spPr>
          <a:xfrm>
            <a:off x="246925" y="939725"/>
            <a:ext cx="28152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u="sng"/>
              <a:t>Effectiveness</a:t>
            </a:r>
            <a:endParaRPr u="sng"/>
          </a:p>
          <a:p>
            <a:pPr indent="-342900" lvl="0" marL="457200" rtl="0" algn="l">
              <a:spcBef>
                <a:spcPts val="0"/>
              </a:spcBef>
              <a:spcAft>
                <a:spcPts val="0"/>
              </a:spcAft>
              <a:buSzPts val="1800"/>
              <a:buChar char="●"/>
            </a:pPr>
            <a:r>
              <a:rPr lang="en"/>
              <a:t>Accelerating</a:t>
            </a:r>
            <a:r>
              <a:rPr lang="en"/>
              <a:t> the spreading</a:t>
            </a:r>
            <a:endParaRPr/>
          </a:p>
          <a:p>
            <a:pPr indent="-342900" lvl="0" marL="457200" rtl="0" algn="l">
              <a:spcBef>
                <a:spcPts val="0"/>
              </a:spcBef>
              <a:spcAft>
                <a:spcPts val="0"/>
              </a:spcAft>
              <a:buClr>
                <a:srgbClr val="CACACA"/>
              </a:buClr>
              <a:buSzPts val="1800"/>
              <a:buChar char="●"/>
            </a:pPr>
            <a:r>
              <a:rPr lang="en" u="sng">
                <a:solidFill>
                  <a:srgbClr val="CACACA"/>
                </a:solidFill>
              </a:rPr>
              <a:t>Saturation</a:t>
            </a:r>
            <a:endParaRPr u="sng">
              <a:solidFill>
                <a:srgbClr val="CACACA"/>
              </a:solidFill>
            </a:endParaRPr>
          </a:p>
          <a:p>
            <a:pPr indent="-342900" lvl="0" marL="457200" rtl="0" algn="l">
              <a:spcBef>
                <a:spcPts val="0"/>
              </a:spcBef>
              <a:spcAft>
                <a:spcPts val="0"/>
              </a:spcAft>
              <a:buSzPts val="1800"/>
              <a:buChar char="●"/>
            </a:pPr>
            <a:r>
              <a:rPr lang="en"/>
              <a:t>Increasing the infecticious</a:t>
            </a:r>
            <a:endParaRPr>
              <a:solidFill>
                <a:srgbClr val="CACACA"/>
              </a:solidFill>
            </a:endParaRPr>
          </a:p>
        </p:txBody>
      </p:sp>
      <p:pic>
        <p:nvPicPr>
          <p:cNvPr id="121" name="Google Shape;121;p20"/>
          <p:cNvPicPr preferRelativeResize="0"/>
          <p:nvPr/>
        </p:nvPicPr>
        <p:blipFill>
          <a:blip r:embed="rId3">
            <a:alphaModFix/>
          </a:blip>
          <a:stretch>
            <a:fillRect/>
          </a:stretch>
        </p:blipFill>
        <p:spPr>
          <a:xfrm>
            <a:off x="3145375" y="227575"/>
            <a:ext cx="5797950" cy="4348462"/>
          </a:xfrm>
          <a:prstGeom prst="rect">
            <a:avLst/>
          </a:prstGeom>
          <a:noFill/>
          <a:ln>
            <a:noFill/>
          </a:ln>
        </p:spPr>
      </p:pic>
      <p:pic>
        <p:nvPicPr>
          <p:cNvPr id="122" name="Google Shape;122;p20"/>
          <p:cNvPicPr preferRelativeResize="0"/>
          <p:nvPr/>
        </p:nvPicPr>
        <p:blipFill>
          <a:blip r:embed="rId4">
            <a:alphaModFix/>
          </a:blip>
          <a:stretch>
            <a:fillRect/>
          </a:stretch>
        </p:blipFill>
        <p:spPr>
          <a:xfrm>
            <a:off x="246924" y="3077425"/>
            <a:ext cx="2700075" cy="18348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Model-Building Framework</a:t>
            </a:r>
            <a:endParaRPr/>
          </a:p>
        </p:txBody>
      </p:sp>
      <p:sp>
        <p:nvSpPr>
          <p:cNvPr id="128" name="Google Shape;12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Plug in a single-compartment disease model, and automatically generate an inter-territory disease-spread model.</a:t>
            </a:r>
            <a:endParaRPr/>
          </a:p>
          <a:p>
            <a:pPr indent="-342900" lvl="0" marL="457200" rtl="0" algn="l">
              <a:spcBef>
                <a:spcPts val="0"/>
              </a:spcBef>
              <a:spcAft>
                <a:spcPts val="0"/>
              </a:spcAft>
              <a:buSzPts val="1800"/>
              <a:buChar char="●"/>
            </a:pPr>
            <a:r>
              <a:rPr lang="en"/>
              <a:t>The system automatically ingests/integrates</a:t>
            </a:r>
            <a:endParaRPr/>
          </a:p>
          <a:p>
            <a:pPr indent="-317500" lvl="1" marL="914400" rtl="0" algn="l">
              <a:spcBef>
                <a:spcPts val="0"/>
              </a:spcBef>
              <a:spcAft>
                <a:spcPts val="0"/>
              </a:spcAft>
              <a:buSzPts val="1400"/>
              <a:buChar char="○"/>
            </a:pPr>
            <a:r>
              <a:rPr lang="en"/>
              <a:t>inter-territorial commuter flows</a:t>
            </a:r>
            <a:endParaRPr/>
          </a:p>
          <a:p>
            <a:pPr indent="-317500" lvl="1" marL="914400" rtl="0" algn="l">
              <a:spcBef>
                <a:spcPts val="0"/>
              </a:spcBef>
              <a:spcAft>
                <a:spcPts val="0"/>
              </a:spcAft>
              <a:buSzPts val="1400"/>
              <a:buChar char="○"/>
            </a:pPr>
            <a:r>
              <a:rPr lang="en"/>
              <a:t>land areas</a:t>
            </a:r>
            <a:endParaRPr/>
          </a:p>
          <a:p>
            <a:pPr indent="-317500" lvl="1" marL="914400" rtl="0" algn="l">
              <a:spcBef>
                <a:spcPts val="0"/>
              </a:spcBef>
              <a:spcAft>
                <a:spcPts val="0"/>
              </a:spcAft>
              <a:buSzPts val="1400"/>
              <a:buChar char="○"/>
            </a:pPr>
            <a:r>
              <a:rPr lang="en"/>
              <a:t>state populations</a:t>
            </a:r>
            <a:endParaRPr/>
          </a:p>
          <a:p>
            <a:pPr indent="-342900" lvl="0" marL="457200" rtl="0" algn="l">
              <a:spcBef>
                <a:spcPts val="0"/>
              </a:spcBef>
              <a:spcAft>
                <a:spcPts val="0"/>
              </a:spcAft>
              <a:buSzPts val="1800"/>
              <a:buChar char="●"/>
            </a:pPr>
            <a:r>
              <a:rPr lang="en"/>
              <a:t>The modeler could switch out the disease model and/or adjust the global parameters affecting all the reactions, as well as setting initial values for any states.</a:t>
            </a:r>
            <a:endParaRPr/>
          </a:p>
          <a:p>
            <a:pPr indent="-342900" lvl="0" marL="457200" rtl="0" algn="l">
              <a:spcBef>
                <a:spcPts val="0"/>
              </a:spcBef>
              <a:spcAft>
                <a:spcPts val="0"/>
              </a:spcAft>
              <a:buSzPts val="1800"/>
              <a:buChar char="●"/>
            </a:pPr>
            <a:r>
              <a:rPr lang="en"/>
              <a:t>Scenario: start only with a certain number Infected people in one state, and see how fast it might reach the other states.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