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2f9f8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2f9f8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e3444bd8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e3444bd8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3444bd8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3444bd8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22d955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22d955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757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757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757dd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757dd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22d955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22d955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2176d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2176d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2176d8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2176d8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2f9f85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2f9f85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e3444bd8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e3444bd8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757d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757d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757dd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757dd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3444bd8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3444bd8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2d955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22d955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3444bd8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3444bd8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3444bd8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3444bd8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757dd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757dd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3C78D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opasi.org/Download/License/" TargetMode="External"/><Relationship Id="rId4" Type="http://schemas.openxmlformats.org/officeDocument/2006/relationships/hyperlink" Target="https://github.com/copasi/COPASI" TargetMode="External"/><Relationship Id="rId5" Type="http://schemas.openxmlformats.org/officeDocument/2006/relationships/hyperlink" Target="http://copasi.org/Support/User_Foru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cbi.nlm.nih.gov/pubmed/2327648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ciencedirect.com/science/article/pii/S175543651730022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ublic.asu.edu/~hnesse/classes/sei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opasi.or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SEIR Model of U.S. Influenza Spread Incorporating Interstate Travel Data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COPASI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Cross-platform GUI and command-line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Open source</a:t>
            </a:r>
            <a:r>
              <a:rPr lang="en"/>
              <a:t>, available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supports SBML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development and maintenance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core software team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core developers/testers regularly use COPASI in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users, and mature, knowledgeable user community (</a:t>
            </a:r>
            <a:r>
              <a:rPr lang="en" u="sng">
                <a:solidFill>
                  <a:schemeClr val="accent5"/>
                </a:solidFill>
                <a:hlinkClick r:id="rId5"/>
              </a:rPr>
              <a:t>online user forum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Soon coming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Delayed differential equations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level API, for more programmatic model creation/editing,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versioning and provenance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Compartment SEIR Model in COPASI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188" y="1170125"/>
            <a:ext cx="58616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ODEs Generated from Reaction Specifications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050" y="1387075"/>
            <a:ext cx="6561900" cy="35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Travel Data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017725"/>
            <a:ext cx="8520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U.S. state and county coded commute flows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50" y="1634225"/>
            <a:ext cx="3843498" cy="33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998" y="1634225"/>
            <a:ext cx="2965379" cy="33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People Movement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35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model as intercompartmental transport reaction with representative rates, but data granularity doesn’t require/support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use COPASI “events” functionality to move individuals, triggered by periodic (e.g. sine) function.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850" y="1408050"/>
            <a:ext cx="4919551" cy="290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People Movement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34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targets and expressions for the daily trigger.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Targets can be compartment-specific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Underlying model (with multiple compartments, targets, and expressions) create with Python bindings and/or xml library manipulation of cps file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300" y="1170125"/>
            <a:ext cx="5109298" cy="368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Decisions and Processing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only look at contiguous U.S. states, for now (maybe better validation results).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totals for all counties, in one state.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load into RDMS and use SQL to help with summing/aggregating counts, and joining on common U.S. state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just join with some Python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use fractional movement to set proportions of susceptible and exposed people moved.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systematically modify proportion of infected travelers to be lower than those who might feel well enough to not stay home.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Extensions or Variations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add in a function for hospitalization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compartments and travel pattern data events are set up, plug in other disease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COPASI’s parameter estimation  “Task” to optimize fit for experimental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COPASI’s sensitivities “Task” to try and see which things make the biggest difference in, say, spread of infections.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formally encapsulate COPASI-containing agents, with their own single-compartment SEIR models (representing states, etc.), to allow further perturbations, and/or processing in a compute cluster.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3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. . .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 Hoops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Bryan Lewis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Anil Vullikanti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81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Susceptible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“Well-mixed”, homogeneous population in defined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births or deaths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SEIR Model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27125"/>
            <a:ext cx="85206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"/>
              <a:t>Proposed by </a:t>
            </a:r>
            <a:r>
              <a:rPr lang="en"/>
              <a:t>Aron and Schwartz in 1984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</a:t>
            </a:r>
            <a:r>
              <a:rPr lang="en"/>
              <a:t>ne additional compartment is included in the model: </a:t>
            </a:r>
            <a:r>
              <a:rPr lang="en">
                <a:solidFill>
                  <a:srgbClr val="FFF2CC"/>
                </a:solidFill>
              </a:rPr>
              <a:t>Exposed (E)</a:t>
            </a:r>
            <a:r>
              <a:rPr lang="en"/>
              <a:t> -- individuals that are </a:t>
            </a:r>
            <a:r>
              <a:rPr b="1" lang="en">
                <a:solidFill>
                  <a:srgbClr val="FFF2CC"/>
                </a:solidFill>
              </a:rPr>
              <a:t>infected</a:t>
            </a:r>
            <a:r>
              <a:rPr lang="en">
                <a:solidFill>
                  <a:srgbClr val="FFF2CC"/>
                </a:solidFill>
              </a:rPr>
              <a:t> but </a:t>
            </a:r>
            <a:r>
              <a:rPr b="1" lang="en">
                <a:solidFill>
                  <a:srgbClr val="FFF2CC"/>
                </a:solidFill>
              </a:rPr>
              <a:t>not infectious, e.g. ...</a:t>
            </a:r>
            <a:endParaRPr b="1">
              <a:solidFill>
                <a:srgbClr val="FFF2CC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670" y="188270"/>
            <a:ext cx="513116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79263" y="1915225"/>
            <a:ext cx="2534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Simp. : born rate = death rate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63" y="2360650"/>
            <a:ext cx="2055475" cy="23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58225" y="1915225"/>
            <a:ext cx="2534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Simp. : </a:t>
            </a:r>
            <a:r>
              <a:rPr lang="en">
                <a:solidFill>
                  <a:srgbClr val="EFEFEF"/>
                </a:solidFill>
              </a:rPr>
              <a:t>acute</a:t>
            </a:r>
            <a:r>
              <a:rPr lang="en">
                <a:solidFill>
                  <a:srgbClr val="EFEFEF"/>
                </a:solidFill>
              </a:rPr>
              <a:t> outbreak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563" y="2370625"/>
            <a:ext cx="2055475" cy="23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961325" y="2288925"/>
            <a:ext cx="2692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It successfully reproduces the periodic behavior for epidemic models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4705125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</a:rPr>
              <a:t>J. Aron and I. Schwartz, J. Theor. Biol. 110:665-679 (1984)</a:t>
            </a:r>
            <a:endParaRPr i="1" sz="1100">
              <a:solidFill>
                <a:srgbClr val="CCCC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</a:rPr>
              <a:t>H. Hethcote and S. Levin, Applied Mathematical Ecology, 193-211 (1989)</a:t>
            </a:r>
            <a:endParaRPr i="1" sz="1100">
              <a:solidFill>
                <a:srgbClr val="CCCCCC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9125" y="3040351"/>
            <a:ext cx="2376900" cy="20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0668" y="1716218"/>
            <a:ext cx="15737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5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SEIR Models for Epidemic Prediction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915725"/>
            <a:ext cx="85206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Tracking epidemics with Google Trends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State-space SEIR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adjustment is based on a sequential surveillance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Rely on the Google flu Trends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the parameters in H1N1 outbreak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SEIR model, infectious includes symptomatic and asymptomatic individuals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Observed epidemic data were used to estimate initial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predict H1N1 outbreak in Guangdong, China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Ebola outbreak forecast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Agent-based spatial SEIR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Synthetic population and social contact network were generated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Simulation optimization / Bayesian calibration were used for adjusting parameter configuration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705125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CCCCCC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4482625"/>
            <a:ext cx="60555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</a:rPr>
              <a:t>V. Dukic, H. Lopes, N. Polson, JASA, 107:500, 1410-1426 (2012)</a:t>
            </a:r>
            <a:endParaRPr i="1" sz="1100">
              <a:solidFill>
                <a:srgbClr val="CCCC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</a:rPr>
              <a:t>X. Tan, L.Yuan, et al. International Journal of Infectious Diseases, 17, e479-e484 (2013)</a:t>
            </a:r>
            <a:endParaRPr i="1" sz="1100">
              <a:solidFill>
                <a:srgbClr val="CCCC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</a:rPr>
              <a:t>S. Venkatramanan, et al. Epidemics, in Press (2017)</a:t>
            </a:r>
            <a:endParaRPr i="1" sz="11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Equation-Based Models (EBM)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well for changing physical quantities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give exact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Well-known analysis methods (for ODE-based,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Modeling the initial transmission dynamics of influenza A H1N1 in Guangdong Province, China</a:t>
            </a:r>
            <a:r>
              <a:rPr lang="en"/>
              <a:t>.”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easily scaled up with affordable c</a:t>
            </a:r>
            <a:r>
              <a:rPr lang="en"/>
              <a:t>omputational costs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Interpretability of the model and parameters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Based Models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add/include discrete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require/assume uniform/identical behavior for all members of a kind/class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 u="sng">
                <a:solidFill>
                  <a:schemeClr val="hlink"/>
                </a:solidFill>
                <a:hlinkClick r:id="rId3"/>
              </a:rPr>
              <a:t>Using data-driven agent-based models for forecasting emerging infectious diseases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suited to domains where the natural unit of decomposition is the 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validated at the individual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some features of both forms of modeling.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system to create a simple model, for quick, in-field, assessment.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48 compartment COPASI model, representing 48 contiguous U.S.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SEIR model “running” in each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Regularly update individuals (“particles”), based on commuter travel data, using COPASI “events”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Commuter data is a first step of incorporating agent-like human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COPASI, the ODE SEIR model can be converted to a stochastic model, also.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application: a quickly created and deployable modeling system an assessment agency might run in the field.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quick, one-compartment model was prototyped in COPASI, based on the following SEIR web application.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http://www.public.asu.edu/~hnesse/classes/seir.html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48 compartments containing the SEIR reactions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Python-COPASI language bindings to create script to generate model with compartments, “species”, events,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COPASI events will be periodically triggered to move people between pairs of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numbers transferred between pairs of states will be determined by U.S. Census Bureau, American Community Survey (ACS) data, normalized by state population.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tractable model, then add complexity as needed.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COPASI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PAthway SImulator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copasi.org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ODE and stochastic simulation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Hybrid methods with automatic switching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have ODEs with stochastic “noise”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analysis “tasks”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Steady state determination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scanning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estimation (optimized to fit experimental results)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Sensitivity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Bifurcation analysis (using “cross section” task)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model-checking and quick identification of modeling errors/warnings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075" y="1270775"/>
            <a:ext cx="3106649" cy="16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