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6" d="100"/>
          <a:sy n="76" d="100"/>
        </p:scale>
        <p:origin x="12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12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69152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Lógica y Conjuntos en Python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44924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Este trabajo explora la aplicación de la teoría de conjuntos y la lógica matemática en Python. Vincula conceptos abstractos con estructuras computacionales y algoritmos.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05803"/>
            <a:ext cx="1035581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Desarrollo Matemático: Fundamentos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981557"/>
            <a:ext cx="338316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Elementos y Pertenencia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56270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Los elementos son objetos de un conjunto (ej., 5 ∈ A). Aquí, son dígitos únicos de DNIs.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5153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Igualdad e Inclusión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4096464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Conjuntos iguales tienen mismos elementos (A = B). A es subconjunto de B si A ⊆ B.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049083"/>
            <a:ext cx="382047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Conjuntos Universal y Vacío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93790" y="563022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Universal (U) contiene todos los elementos. Vacío (∅) no contiene ninguno.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1981557"/>
            <a:ext cx="379726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Operaciones con Conjuntos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599521" y="256270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Unión (A ∪ B): Todos los elementos.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300489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Intersección (A ∩ B): Elementos comunes.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344709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Diferencia (A − B): Elementos en A, no en B.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9521" y="388929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Diferencia Simétrica (A Δ B): Elementos en A o B, no en ambos.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99521" y="4841915"/>
            <a:ext cx="285249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Producto Cartesiano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7599521" y="542305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A × B: Pares ordenados (a, b) con a ∈ A y b ∈ B.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599521" y="60127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Relaciones Binarias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7599521" y="659391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Subconjunto del producto cartesiano con dominio e imagen. Propiedades: reflexiva, simétrica, transitiva, antisimétrica.</a:t>
            </a:r>
            <a:endParaRPr lang="en-US" sz="175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F5CB82C-D640-08AA-6F7E-EF891B5312D7}"/>
              </a:ext>
            </a:extLst>
          </p:cNvPr>
          <p:cNvSpPr/>
          <p:nvPr/>
        </p:nvSpPr>
        <p:spPr>
          <a:xfrm>
            <a:off x="12814300" y="7670800"/>
            <a:ext cx="1816100" cy="55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27445" y="921187"/>
            <a:ext cx="7661910" cy="1323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150" dirty="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Visualizaciones y Código: Parte 1</a:t>
            </a:r>
            <a:endParaRPr lang="en-US" sz="4150" dirty="0"/>
          </a:p>
        </p:txBody>
      </p:sp>
      <p:sp>
        <p:nvSpPr>
          <p:cNvPr id="4" name="Shape 1"/>
          <p:cNvSpPr/>
          <p:nvPr/>
        </p:nvSpPr>
        <p:spPr>
          <a:xfrm>
            <a:off x="6227445" y="2561987"/>
            <a:ext cx="476369" cy="476369"/>
          </a:xfrm>
          <a:prstGeom prst="roundRect">
            <a:avLst>
              <a:gd name="adj" fmla="val 18668"/>
            </a:avLst>
          </a:prstGeom>
          <a:solidFill>
            <a:srgbClr val="E2E4E9"/>
          </a:solidFill>
          <a:ln w="7620">
            <a:solidFill>
              <a:srgbClr val="C8CACF"/>
            </a:solidFill>
            <a:prstDash val="solid"/>
          </a:ln>
        </p:spPr>
        <p:txBody>
          <a:bodyPr/>
          <a:lstStyle/>
          <a:p>
            <a:endParaRPr lang="es-AR"/>
          </a:p>
        </p:txBody>
      </p:sp>
      <p:sp>
        <p:nvSpPr>
          <p:cNvPr id="5" name="Text 2"/>
          <p:cNvSpPr/>
          <p:nvPr/>
        </p:nvSpPr>
        <p:spPr>
          <a:xfrm>
            <a:off x="6915507" y="2634734"/>
            <a:ext cx="2646640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52586B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Diagramas de Venn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6915507" y="3092410"/>
            <a:ext cx="6973848" cy="338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Representan visualmente relaciones entre conjuntos de dígitos de DNIs.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6227445" y="3854410"/>
            <a:ext cx="476369" cy="476369"/>
          </a:xfrm>
          <a:prstGeom prst="roundRect">
            <a:avLst>
              <a:gd name="adj" fmla="val 18668"/>
            </a:avLst>
          </a:prstGeom>
          <a:solidFill>
            <a:srgbClr val="E2E4E9"/>
          </a:solidFill>
          <a:ln w="7620">
            <a:solidFill>
              <a:srgbClr val="C8CACF"/>
            </a:solidFill>
            <a:prstDash val="solid"/>
          </a:ln>
        </p:spPr>
        <p:txBody>
          <a:bodyPr/>
          <a:lstStyle/>
          <a:p>
            <a:endParaRPr lang="es-AR"/>
          </a:p>
        </p:txBody>
      </p:sp>
      <p:sp>
        <p:nvSpPr>
          <p:cNvPr id="8" name="Text 5"/>
          <p:cNvSpPr/>
          <p:nvPr/>
        </p:nvSpPr>
        <p:spPr>
          <a:xfrm>
            <a:off x="6915507" y="3927157"/>
            <a:ext cx="2646640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52586B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Tablas de Verdad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6915507" y="4384834"/>
            <a:ext cx="6973848" cy="338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Muestran valores de verdad para proposiciones lógicas complejas.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6227445" y="5146834"/>
            <a:ext cx="476369" cy="476369"/>
          </a:xfrm>
          <a:prstGeom prst="roundRect">
            <a:avLst>
              <a:gd name="adj" fmla="val 18668"/>
            </a:avLst>
          </a:prstGeom>
          <a:solidFill>
            <a:srgbClr val="E2E4E9"/>
          </a:solidFill>
          <a:ln w="7620">
            <a:solidFill>
              <a:srgbClr val="C8CACF"/>
            </a:solidFill>
            <a:prstDash val="solid"/>
          </a:ln>
        </p:spPr>
        <p:txBody>
          <a:bodyPr/>
          <a:lstStyle/>
          <a:p>
            <a:endParaRPr lang="es-AR"/>
          </a:p>
        </p:txBody>
      </p:sp>
      <p:sp>
        <p:nvSpPr>
          <p:cNvPr id="11" name="Text 8"/>
          <p:cNvSpPr/>
          <p:nvPr/>
        </p:nvSpPr>
        <p:spPr>
          <a:xfrm>
            <a:off x="6915507" y="5219581"/>
            <a:ext cx="3348276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52586B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Ingreso de DNIs en Python</a:t>
            </a:r>
            <a:endParaRPr lang="en-US" sz="2050" dirty="0"/>
          </a:p>
        </p:txBody>
      </p:sp>
      <p:sp>
        <p:nvSpPr>
          <p:cNvPr id="12" name="Text 9"/>
          <p:cNvSpPr/>
          <p:nvPr/>
        </p:nvSpPr>
        <p:spPr>
          <a:xfrm>
            <a:off x="6915507" y="5677257"/>
            <a:ext cx="6973848" cy="338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El código transforma DNIs en conjuntos de dígitos únicos.</a:t>
            </a:r>
            <a:endParaRPr lang="en-US" sz="1650" dirty="0"/>
          </a:p>
        </p:txBody>
      </p:sp>
      <p:sp>
        <p:nvSpPr>
          <p:cNvPr id="13" name="Shape 10"/>
          <p:cNvSpPr/>
          <p:nvPr/>
        </p:nvSpPr>
        <p:spPr>
          <a:xfrm>
            <a:off x="6227445" y="6439257"/>
            <a:ext cx="476369" cy="476369"/>
          </a:xfrm>
          <a:prstGeom prst="roundRect">
            <a:avLst>
              <a:gd name="adj" fmla="val 18668"/>
            </a:avLst>
          </a:prstGeom>
          <a:solidFill>
            <a:srgbClr val="E2E4E9"/>
          </a:solidFill>
          <a:ln w="7620">
            <a:solidFill>
              <a:srgbClr val="C8CACF"/>
            </a:solidFill>
            <a:prstDash val="solid"/>
          </a:ln>
        </p:spPr>
        <p:txBody>
          <a:bodyPr/>
          <a:lstStyle/>
          <a:p>
            <a:endParaRPr lang="es-AR"/>
          </a:p>
        </p:txBody>
      </p:sp>
      <p:sp>
        <p:nvSpPr>
          <p:cNvPr id="14" name="Text 11"/>
          <p:cNvSpPr/>
          <p:nvPr/>
        </p:nvSpPr>
        <p:spPr>
          <a:xfrm>
            <a:off x="6915507" y="6512004"/>
            <a:ext cx="3545086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52586B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Operaciones con Conjuntos</a:t>
            </a:r>
            <a:endParaRPr lang="en-US" sz="2050" dirty="0"/>
          </a:p>
        </p:txBody>
      </p:sp>
      <p:sp>
        <p:nvSpPr>
          <p:cNvPr id="15" name="Text 12"/>
          <p:cNvSpPr/>
          <p:nvPr/>
        </p:nvSpPr>
        <p:spPr>
          <a:xfrm>
            <a:off x="6915507" y="6969681"/>
            <a:ext cx="6973848" cy="338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Python realiza unión, intersección, diferencia y diferencia simétrica.</a:t>
            </a:r>
            <a:endParaRPr lang="en-US" sz="165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24EEB0D-7F42-E1F2-2687-22E2E9F070E6}"/>
              </a:ext>
            </a:extLst>
          </p:cNvPr>
          <p:cNvSpPr/>
          <p:nvPr/>
        </p:nvSpPr>
        <p:spPr>
          <a:xfrm>
            <a:off x="12814300" y="7670800"/>
            <a:ext cx="1816100" cy="55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79421"/>
            <a:ext cx="695063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Análisis de Dígitos de DNI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535341" y="2128361"/>
            <a:ext cx="30480" cy="5021818"/>
          </a:xfrm>
          <a:prstGeom prst="roundRect">
            <a:avLst>
              <a:gd name="adj" fmla="val 312558"/>
            </a:avLst>
          </a:prstGeom>
          <a:solidFill>
            <a:srgbClr val="C8CACF"/>
          </a:solidFill>
          <a:ln/>
        </p:spPr>
        <p:txBody>
          <a:bodyPr/>
          <a:lstStyle/>
          <a:p>
            <a:endParaRPr lang="es-AR"/>
          </a:p>
        </p:txBody>
      </p:sp>
      <p:sp>
        <p:nvSpPr>
          <p:cNvPr id="5" name="Shape 2"/>
          <p:cNvSpPr/>
          <p:nvPr/>
        </p:nvSpPr>
        <p:spPr>
          <a:xfrm>
            <a:off x="6760012" y="2368272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8CACF"/>
          </a:solidFill>
          <a:ln/>
        </p:spPr>
        <p:txBody>
          <a:bodyPr/>
          <a:lstStyle/>
          <a:p>
            <a:endParaRPr lang="es-AR"/>
          </a:p>
        </p:txBody>
      </p:sp>
      <p:sp>
        <p:nvSpPr>
          <p:cNvPr id="6" name="Shape 3"/>
          <p:cNvSpPr/>
          <p:nvPr/>
        </p:nvSpPr>
        <p:spPr>
          <a:xfrm>
            <a:off x="6280190" y="212836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2E4E9"/>
          </a:solidFill>
          <a:ln w="7620">
            <a:solidFill>
              <a:srgbClr val="C8CACF"/>
            </a:solidFill>
            <a:prstDash val="solid"/>
          </a:ln>
        </p:spPr>
        <p:txBody>
          <a:bodyPr/>
          <a:lstStyle/>
          <a:p>
            <a:endParaRPr lang="es-AR"/>
          </a:p>
        </p:txBody>
      </p:sp>
      <p:sp>
        <p:nvSpPr>
          <p:cNvPr id="7" name="Text 4"/>
          <p:cNvSpPr/>
          <p:nvPr/>
        </p:nvSpPr>
        <p:spPr>
          <a:xfrm>
            <a:off x="6365260" y="2170867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52586B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7669411" y="2206228"/>
            <a:ext cx="384369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2586B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Visualización de Resultados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669411" y="2696647"/>
            <a:ext cx="61671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Se muestran los resultados de las operaciones con conjuntos.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760012" y="4115991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8CACF"/>
          </a:solidFill>
          <a:ln/>
        </p:spPr>
        <p:txBody>
          <a:bodyPr/>
          <a:lstStyle/>
          <a:p>
            <a:endParaRPr lang="es-AR"/>
          </a:p>
        </p:txBody>
      </p:sp>
      <p:sp>
        <p:nvSpPr>
          <p:cNvPr id="11" name="Shape 8"/>
          <p:cNvSpPr/>
          <p:nvPr/>
        </p:nvSpPr>
        <p:spPr>
          <a:xfrm>
            <a:off x="6280190" y="387608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2E4E9"/>
          </a:solidFill>
          <a:ln w="7620">
            <a:solidFill>
              <a:srgbClr val="C8CACF"/>
            </a:solidFill>
            <a:prstDash val="solid"/>
          </a:ln>
        </p:spPr>
        <p:txBody>
          <a:bodyPr/>
          <a:lstStyle/>
          <a:p>
            <a:endParaRPr lang="es-AR"/>
          </a:p>
        </p:txBody>
      </p:sp>
      <p:sp>
        <p:nvSpPr>
          <p:cNvPr id="12" name="Text 9"/>
          <p:cNvSpPr/>
          <p:nvPr/>
        </p:nvSpPr>
        <p:spPr>
          <a:xfrm>
            <a:off x="6365260" y="3918585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52586B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7669411" y="3953947"/>
            <a:ext cx="29850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2586B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Conteo de Frecuencia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7669411" y="4444365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El código cuenta la frecuencia de cada dígito en los DNIs.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7669411" y="5062418"/>
            <a:ext cx="6167199" cy="702945"/>
          </a:xfrm>
          <a:prstGeom prst="roundRect">
            <a:avLst>
              <a:gd name="adj" fmla="val 13553"/>
            </a:avLst>
          </a:prstGeom>
          <a:solidFill>
            <a:srgbClr val="E2E4E9"/>
          </a:solidFill>
          <a:ln/>
        </p:spPr>
        <p:txBody>
          <a:bodyPr/>
          <a:lstStyle/>
          <a:p>
            <a:endParaRPr lang="es-AR"/>
          </a:p>
        </p:txBody>
      </p:sp>
      <p:sp>
        <p:nvSpPr>
          <p:cNvPr id="16" name="Shape 13"/>
          <p:cNvSpPr/>
          <p:nvPr/>
        </p:nvSpPr>
        <p:spPr>
          <a:xfrm>
            <a:off x="7658100" y="5062418"/>
            <a:ext cx="6189821" cy="702945"/>
          </a:xfrm>
          <a:prstGeom prst="roundRect">
            <a:avLst>
              <a:gd name="adj" fmla="val 4840"/>
            </a:avLst>
          </a:prstGeom>
          <a:solidFill>
            <a:srgbClr val="E2E4E9"/>
          </a:solidFill>
          <a:ln/>
        </p:spPr>
        <p:txBody>
          <a:bodyPr/>
          <a:lstStyle/>
          <a:p>
            <a:endParaRPr lang="es-AR"/>
          </a:p>
        </p:txBody>
      </p:sp>
      <p:sp>
        <p:nvSpPr>
          <p:cNvPr id="17" name="Text 14"/>
          <p:cNvSpPr/>
          <p:nvPr/>
        </p:nvSpPr>
        <p:spPr>
          <a:xfrm>
            <a:off x="7884914" y="5232440"/>
            <a:ext cx="57361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2586B"/>
                </a:solidFill>
                <a:highlight>
                  <a:srgbClr val="E2E4E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from collections import Counter</a:t>
            </a:r>
            <a:endParaRPr lang="en-US" sz="1750" dirty="0"/>
          </a:p>
        </p:txBody>
      </p:sp>
      <p:sp>
        <p:nvSpPr>
          <p:cNvPr id="18" name="Shape 15"/>
          <p:cNvSpPr/>
          <p:nvPr/>
        </p:nvSpPr>
        <p:spPr>
          <a:xfrm>
            <a:off x="6760012" y="6458903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8CACF"/>
          </a:solidFill>
          <a:ln/>
        </p:spPr>
        <p:txBody>
          <a:bodyPr/>
          <a:lstStyle/>
          <a:p>
            <a:endParaRPr lang="es-AR"/>
          </a:p>
        </p:txBody>
      </p:sp>
      <p:sp>
        <p:nvSpPr>
          <p:cNvPr id="19" name="Shape 16"/>
          <p:cNvSpPr/>
          <p:nvPr/>
        </p:nvSpPr>
        <p:spPr>
          <a:xfrm>
            <a:off x="6280190" y="621899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2E4E9"/>
          </a:solidFill>
          <a:ln w="7620">
            <a:solidFill>
              <a:srgbClr val="C8CACF"/>
            </a:solidFill>
            <a:prstDash val="solid"/>
          </a:ln>
        </p:spPr>
        <p:txBody>
          <a:bodyPr/>
          <a:lstStyle/>
          <a:p>
            <a:endParaRPr lang="es-AR"/>
          </a:p>
        </p:txBody>
      </p:sp>
      <p:sp>
        <p:nvSpPr>
          <p:cNvPr id="20" name="Text 17"/>
          <p:cNvSpPr/>
          <p:nvPr/>
        </p:nvSpPr>
        <p:spPr>
          <a:xfrm>
            <a:off x="6365260" y="6261497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52586B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21" name="Text 18"/>
          <p:cNvSpPr/>
          <p:nvPr/>
        </p:nvSpPr>
        <p:spPr>
          <a:xfrm>
            <a:off x="7669411" y="6296858"/>
            <a:ext cx="309383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2586B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Ejemplo de Frecuencia</a:t>
            </a:r>
            <a:endParaRPr lang="en-US" sz="2200" dirty="0"/>
          </a:p>
        </p:txBody>
      </p:sp>
      <p:sp>
        <p:nvSpPr>
          <p:cNvPr id="22" name="Text 19"/>
          <p:cNvSpPr/>
          <p:nvPr/>
        </p:nvSpPr>
        <p:spPr>
          <a:xfrm>
            <a:off x="7669411" y="6787277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Frecuencia en 35966752: {'3': 1, '5': 2, '9': 1, '6': 2, '7': 1, '2': 1}</a:t>
            </a:r>
            <a:endParaRPr lang="en-US" sz="1750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B624981-C99A-62A9-9EF3-821113B1F10A}"/>
              </a:ext>
            </a:extLst>
          </p:cNvPr>
          <p:cNvSpPr/>
          <p:nvPr/>
        </p:nvSpPr>
        <p:spPr>
          <a:xfrm>
            <a:off x="12814300" y="7670800"/>
            <a:ext cx="1816100" cy="55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7688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Análisis Adicional de Dígitos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534603"/>
            <a:ext cx="3664744" cy="3006090"/>
          </a:xfrm>
          <a:prstGeom prst="roundRect">
            <a:avLst>
              <a:gd name="adj" fmla="val 3169"/>
            </a:avLst>
          </a:prstGeom>
          <a:solidFill>
            <a:srgbClr val="E2E4E9"/>
          </a:solidFill>
          <a:ln w="7620">
            <a:solidFill>
              <a:srgbClr val="C8CACF"/>
            </a:solidFill>
            <a:prstDash val="solid"/>
          </a:ln>
        </p:spPr>
        <p:txBody>
          <a:bodyPr/>
          <a:lstStyle/>
          <a:p>
            <a:endParaRPr lang="es-AR"/>
          </a:p>
        </p:txBody>
      </p:sp>
      <p:sp>
        <p:nvSpPr>
          <p:cNvPr id="5" name="Text 2"/>
          <p:cNvSpPr/>
          <p:nvPr/>
        </p:nvSpPr>
        <p:spPr>
          <a:xfrm>
            <a:off x="1028224" y="2769037"/>
            <a:ext cx="297906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2586B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Suma Total de Dígitos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3259455"/>
            <a:ext cx="319587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El código calcula la suma de los dígitos de cada DNI.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28224" y="4240411"/>
            <a:ext cx="3195876" cy="1065848"/>
          </a:xfrm>
          <a:prstGeom prst="roundRect">
            <a:avLst>
              <a:gd name="adj" fmla="val 8938"/>
            </a:avLst>
          </a:prstGeom>
          <a:solidFill>
            <a:srgbClr val="E2E4E9"/>
          </a:solidFill>
          <a:ln/>
        </p:spPr>
        <p:txBody>
          <a:bodyPr/>
          <a:lstStyle/>
          <a:p>
            <a:endParaRPr lang="es-AR"/>
          </a:p>
        </p:txBody>
      </p:sp>
      <p:sp>
        <p:nvSpPr>
          <p:cNvPr id="8" name="Shape 5"/>
          <p:cNvSpPr/>
          <p:nvPr/>
        </p:nvSpPr>
        <p:spPr>
          <a:xfrm>
            <a:off x="1016913" y="4240411"/>
            <a:ext cx="3218498" cy="1065848"/>
          </a:xfrm>
          <a:prstGeom prst="roundRect">
            <a:avLst>
              <a:gd name="adj" fmla="val 3192"/>
            </a:avLst>
          </a:prstGeom>
          <a:solidFill>
            <a:srgbClr val="E2E4E9"/>
          </a:solidFill>
          <a:ln/>
        </p:spPr>
        <p:txBody>
          <a:bodyPr/>
          <a:lstStyle/>
          <a:p>
            <a:endParaRPr lang="es-AR"/>
          </a:p>
        </p:txBody>
      </p:sp>
      <p:sp>
        <p:nvSpPr>
          <p:cNvPr id="9" name="Text 6"/>
          <p:cNvSpPr/>
          <p:nvPr/>
        </p:nvSpPr>
        <p:spPr>
          <a:xfrm>
            <a:off x="1243727" y="4410432"/>
            <a:ext cx="276486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2586B"/>
                </a:solidFill>
                <a:highlight>
                  <a:srgbClr val="E2E4E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suma = sum(int(d) for d in str(dni))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4685348" y="2534603"/>
            <a:ext cx="3664863" cy="3006090"/>
          </a:xfrm>
          <a:prstGeom prst="roundRect">
            <a:avLst>
              <a:gd name="adj" fmla="val 3169"/>
            </a:avLst>
          </a:prstGeom>
          <a:solidFill>
            <a:srgbClr val="E2E4E9"/>
          </a:solidFill>
          <a:ln w="7620">
            <a:solidFill>
              <a:srgbClr val="C8CACF"/>
            </a:solidFill>
            <a:prstDash val="solid"/>
          </a:ln>
        </p:spPr>
        <p:txBody>
          <a:bodyPr/>
          <a:lstStyle/>
          <a:p>
            <a:endParaRPr lang="es-AR"/>
          </a:p>
        </p:txBody>
      </p:sp>
      <p:sp>
        <p:nvSpPr>
          <p:cNvPr id="11" name="Text 8"/>
          <p:cNvSpPr/>
          <p:nvPr/>
        </p:nvSpPr>
        <p:spPr>
          <a:xfrm>
            <a:off x="4919782" y="27690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2586B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Evaluación Lógica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4919782" y="3259455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Condiciones lógicas evalúan propiedades de los conjuntos de dígitos.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4919782" y="4603313"/>
            <a:ext cx="3195995" cy="702945"/>
          </a:xfrm>
          <a:prstGeom prst="roundRect">
            <a:avLst>
              <a:gd name="adj" fmla="val 13553"/>
            </a:avLst>
          </a:prstGeom>
          <a:solidFill>
            <a:srgbClr val="E2E4E9"/>
          </a:solidFill>
          <a:ln/>
        </p:spPr>
        <p:txBody>
          <a:bodyPr/>
          <a:lstStyle/>
          <a:p>
            <a:endParaRPr lang="es-AR"/>
          </a:p>
        </p:txBody>
      </p:sp>
      <p:sp>
        <p:nvSpPr>
          <p:cNvPr id="14" name="Shape 11"/>
          <p:cNvSpPr/>
          <p:nvPr/>
        </p:nvSpPr>
        <p:spPr>
          <a:xfrm>
            <a:off x="4908471" y="4603313"/>
            <a:ext cx="3218617" cy="702945"/>
          </a:xfrm>
          <a:prstGeom prst="roundRect">
            <a:avLst>
              <a:gd name="adj" fmla="val 4840"/>
            </a:avLst>
          </a:prstGeom>
          <a:solidFill>
            <a:srgbClr val="E2E4E9"/>
          </a:solidFill>
          <a:ln/>
        </p:spPr>
        <p:txBody>
          <a:bodyPr/>
          <a:lstStyle/>
          <a:p>
            <a:endParaRPr lang="es-AR"/>
          </a:p>
        </p:txBody>
      </p:sp>
      <p:sp>
        <p:nvSpPr>
          <p:cNvPr id="15" name="Text 12"/>
          <p:cNvSpPr/>
          <p:nvPr/>
        </p:nvSpPr>
        <p:spPr>
          <a:xfrm>
            <a:off x="5135285" y="4773335"/>
            <a:ext cx="27649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2586B"/>
                </a:solidFill>
                <a:highlight>
                  <a:srgbClr val="E2E4E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if len(A &amp; B &amp; C) &gt;= 1: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793790" y="5767507"/>
            <a:ext cx="7556421" cy="1685092"/>
          </a:xfrm>
          <a:prstGeom prst="roundRect">
            <a:avLst>
              <a:gd name="adj" fmla="val 5654"/>
            </a:avLst>
          </a:prstGeom>
          <a:solidFill>
            <a:srgbClr val="E2E4E9"/>
          </a:solidFill>
          <a:ln w="7620">
            <a:solidFill>
              <a:srgbClr val="C8CACF"/>
            </a:solidFill>
            <a:prstDash val="solid"/>
          </a:ln>
        </p:spPr>
        <p:txBody>
          <a:bodyPr/>
          <a:lstStyle/>
          <a:p>
            <a:endParaRPr lang="es-AR"/>
          </a:p>
        </p:txBody>
      </p:sp>
      <p:sp>
        <p:nvSpPr>
          <p:cNvPr id="17" name="Text 14"/>
          <p:cNvSpPr/>
          <p:nvPr/>
        </p:nvSpPr>
        <p:spPr>
          <a:xfrm>
            <a:off x="1028224" y="60019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2586B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Resultados Lógicos</a:t>
            </a:r>
            <a:endParaRPr lang="en-US" sz="2200" dirty="0"/>
          </a:p>
        </p:txBody>
      </p:sp>
      <p:sp>
        <p:nvSpPr>
          <p:cNvPr id="18" name="Text 15"/>
          <p:cNvSpPr/>
          <p:nvPr/>
        </p:nvSpPr>
        <p:spPr>
          <a:xfrm>
            <a:off x="1028224" y="6492359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Se imprime "Dígito compartido" o "Diversidad numérica alta" según la condición.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8401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3543" y="3152656"/>
            <a:ext cx="9366290" cy="6460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dirty="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Operaciones con Años de Nacimiento</a:t>
            </a:r>
            <a:endParaRPr lang="en-US" sz="40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543" y="4108728"/>
            <a:ext cx="4394359" cy="82688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30235" y="5142309"/>
            <a:ext cx="2584013" cy="3228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52586B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Ingreso de Años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930235" y="5589151"/>
            <a:ext cx="3980974" cy="6612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Se definen los años de nacimiento: [2003, 2001, 1999].</a:t>
            </a:r>
            <a:endParaRPr lang="en-US" sz="16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7902" y="4108728"/>
            <a:ext cx="4394478" cy="82688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324594" y="5142309"/>
            <a:ext cx="3333512" cy="3228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52586B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Conteo de Pares e Impares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5324594" y="5589151"/>
            <a:ext cx="3981093" cy="6612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El código clasifica los años como pares o impares.</a:t>
            </a:r>
            <a:endParaRPr lang="en-US" sz="1600" dirty="0"/>
          </a:p>
        </p:txBody>
      </p:sp>
      <p:sp>
        <p:nvSpPr>
          <p:cNvPr id="10" name="Shape 5"/>
          <p:cNvSpPr/>
          <p:nvPr/>
        </p:nvSpPr>
        <p:spPr>
          <a:xfrm>
            <a:off x="5324594" y="6482953"/>
            <a:ext cx="3981093" cy="971312"/>
          </a:xfrm>
          <a:prstGeom prst="roundRect">
            <a:avLst>
              <a:gd name="adj" fmla="val 8939"/>
            </a:avLst>
          </a:prstGeom>
          <a:solidFill>
            <a:srgbClr val="E2E4E9"/>
          </a:solidFill>
          <a:ln/>
        </p:spPr>
        <p:txBody>
          <a:bodyPr/>
          <a:lstStyle/>
          <a:p>
            <a:endParaRPr lang="es-AR"/>
          </a:p>
        </p:txBody>
      </p:sp>
      <p:sp>
        <p:nvSpPr>
          <p:cNvPr id="11" name="Shape 6"/>
          <p:cNvSpPr/>
          <p:nvPr/>
        </p:nvSpPr>
        <p:spPr>
          <a:xfrm>
            <a:off x="5314355" y="6482953"/>
            <a:ext cx="4001572" cy="971312"/>
          </a:xfrm>
          <a:prstGeom prst="roundRect">
            <a:avLst>
              <a:gd name="adj" fmla="val 3193"/>
            </a:avLst>
          </a:prstGeom>
          <a:solidFill>
            <a:srgbClr val="E2E4E9"/>
          </a:solidFill>
          <a:ln/>
        </p:spPr>
        <p:txBody>
          <a:bodyPr/>
          <a:lstStyle/>
          <a:p>
            <a:endParaRPr lang="es-AR"/>
          </a:p>
        </p:txBody>
      </p:sp>
      <p:sp>
        <p:nvSpPr>
          <p:cNvPr id="12" name="Text 7"/>
          <p:cNvSpPr/>
          <p:nvPr/>
        </p:nvSpPr>
        <p:spPr>
          <a:xfrm>
            <a:off x="5521047" y="6637973"/>
            <a:ext cx="3588187" cy="6612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52586B"/>
                </a:solidFill>
                <a:highlight>
                  <a:srgbClr val="E2E4E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pares = sum(1 for anio in anios if anio % 2 == 0)</a:t>
            </a:r>
            <a:endParaRPr lang="en-US" sz="160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2379" y="4108728"/>
            <a:ext cx="4394359" cy="826889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9719072" y="5142309"/>
            <a:ext cx="2584013" cy="3228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52586B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Resultados</a:t>
            </a:r>
            <a:endParaRPr lang="en-US" sz="2000" dirty="0"/>
          </a:p>
        </p:txBody>
      </p:sp>
      <p:sp>
        <p:nvSpPr>
          <p:cNvPr id="15" name="Text 9"/>
          <p:cNvSpPr/>
          <p:nvPr/>
        </p:nvSpPr>
        <p:spPr>
          <a:xfrm>
            <a:off x="9719072" y="5589151"/>
            <a:ext cx="3980974" cy="6612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Se muestra el número de años pares e impares.</a:t>
            </a:r>
            <a:endParaRPr lang="en-US" sz="160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3A42AE8-582C-61A2-915A-9C4AECDA6E80}"/>
              </a:ext>
            </a:extLst>
          </p:cNvPr>
          <p:cNvSpPr/>
          <p:nvPr/>
        </p:nvSpPr>
        <p:spPr>
          <a:xfrm>
            <a:off x="12814300" y="7670800"/>
            <a:ext cx="1816100" cy="55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07745"/>
            <a:ext cx="859762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Análisis de Años de Nacimiento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376005" y="3427333"/>
            <a:ext cx="320301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52586B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Verificación de Grupo Z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917752"/>
            <a:ext cx="3785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Se comprueba si todos nacieron después del año 2000.</a:t>
            </a:r>
            <a:endParaRPr lang="en-US" sz="1750" dirty="0"/>
          </a:p>
        </p:txBody>
      </p:sp>
      <p:sp>
        <p:nvSpPr>
          <p:cNvPr id="5" name="Shape 3"/>
          <p:cNvSpPr/>
          <p:nvPr/>
        </p:nvSpPr>
        <p:spPr>
          <a:xfrm>
            <a:off x="793790" y="4898708"/>
            <a:ext cx="3785235" cy="1065848"/>
          </a:xfrm>
          <a:prstGeom prst="roundRect">
            <a:avLst>
              <a:gd name="adj" fmla="val 8938"/>
            </a:avLst>
          </a:prstGeom>
          <a:solidFill>
            <a:srgbClr val="E2E4E9"/>
          </a:solidFill>
          <a:ln/>
        </p:spPr>
        <p:txBody>
          <a:bodyPr/>
          <a:lstStyle/>
          <a:p>
            <a:endParaRPr lang="es-AR"/>
          </a:p>
        </p:txBody>
      </p:sp>
      <p:sp>
        <p:nvSpPr>
          <p:cNvPr id="6" name="Shape 4"/>
          <p:cNvSpPr/>
          <p:nvPr/>
        </p:nvSpPr>
        <p:spPr>
          <a:xfrm>
            <a:off x="782479" y="4898708"/>
            <a:ext cx="3807857" cy="1065848"/>
          </a:xfrm>
          <a:prstGeom prst="roundRect">
            <a:avLst>
              <a:gd name="adj" fmla="val 3192"/>
            </a:avLst>
          </a:prstGeom>
          <a:solidFill>
            <a:srgbClr val="E2E4E9"/>
          </a:solidFill>
          <a:ln/>
        </p:spPr>
        <p:txBody>
          <a:bodyPr/>
          <a:lstStyle/>
          <a:p>
            <a:endParaRPr lang="es-AR"/>
          </a:p>
        </p:txBody>
      </p:sp>
      <p:sp>
        <p:nvSpPr>
          <p:cNvPr id="7" name="Text 5"/>
          <p:cNvSpPr/>
          <p:nvPr/>
        </p:nvSpPr>
        <p:spPr>
          <a:xfrm>
            <a:off x="1009293" y="5068729"/>
            <a:ext cx="335422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52586B"/>
                </a:solidFill>
                <a:highlight>
                  <a:srgbClr val="E2E4E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if all(anio &gt; 2000 for anio in anios):</a:t>
            </a:r>
            <a:endParaRPr lang="en-US" sz="175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9" name="Text 6"/>
          <p:cNvSpPr/>
          <p:nvPr/>
        </p:nvSpPr>
        <p:spPr>
          <a:xfrm>
            <a:off x="5571411" y="4209098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52586B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9937790" y="21701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2586B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Años Bisiestos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9937790" y="2660571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Una función detecta si un año es bisiesto.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937790" y="3641527"/>
            <a:ext cx="3898821" cy="702945"/>
          </a:xfrm>
          <a:prstGeom prst="roundRect">
            <a:avLst>
              <a:gd name="adj" fmla="val 13553"/>
            </a:avLst>
          </a:prstGeom>
          <a:solidFill>
            <a:srgbClr val="E2E4E9"/>
          </a:solidFill>
          <a:ln/>
        </p:spPr>
        <p:txBody>
          <a:bodyPr/>
          <a:lstStyle/>
          <a:p>
            <a:endParaRPr lang="es-AR"/>
          </a:p>
        </p:txBody>
      </p:sp>
      <p:sp>
        <p:nvSpPr>
          <p:cNvPr id="13" name="Shape 10"/>
          <p:cNvSpPr/>
          <p:nvPr/>
        </p:nvSpPr>
        <p:spPr>
          <a:xfrm>
            <a:off x="9926479" y="3641527"/>
            <a:ext cx="3921443" cy="702945"/>
          </a:xfrm>
          <a:prstGeom prst="roundRect">
            <a:avLst>
              <a:gd name="adj" fmla="val 4840"/>
            </a:avLst>
          </a:prstGeom>
          <a:solidFill>
            <a:srgbClr val="E2E4E9"/>
          </a:solidFill>
          <a:ln/>
        </p:spPr>
        <p:txBody>
          <a:bodyPr/>
          <a:lstStyle/>
          <a:p>
            <a:endParaRPr lang="es-AR"/>
          </a:p>
        </p:txBody>
      </p:sp>
      <p:sp>
        <p:nvSpPr>
          <p:cNvPr id="14" name="Text 11"/>
          <p:cNvSpPr/>
          <p:nvPr/>
        </p:nvSpPr>
        <p:spPr>
          <a:xfrm>
            <a:off x="10153293" y="3811548"/>
            <a:ext cx="34678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2586B"/>
                </a:solidFill>
                <a:highlight>
                  <a:srgbClr val="E2E4E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def es_bisiesto(anio):</a:t>
            </a:r>
            <a:endParaRPr lang="en-US" sz="1750" dirty="0"/>
          </a:p>
        </p:txBody>
      </p:sp>
      <p:pic>
        <p:nvPicPr>
          <p:cNvPr id="1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6" name="Text 12"/>
          <p:cNvSpPr/>
          <p:nvPr/>
        </p:nvSpPr>
        <p:spPr>
          <a:xfrm>
            <a:off x="8170307" y="3258026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52586B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7" name="Text 13"/>
          <p:cNvSpPr/>
          <p:nvPr/>
        </p:nvSpPr>
        <p:spPr>
          <a:xfrm>
            <a:off x="9937790" y="46846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2586B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Verificación Bisiesto</a:t>
            </a:r>
            <a:endParaRPr lang="en-US" sz="2200" dirty="0"/>
          </a:p>
        </p:txBody>
      </p:sp>
      <p:sp>
        <p:nvSpPr>
          <p:cNvPr id="18" name="Text 14"/>
          <p:cNvSpPr/>
          <p:nvPr/>
        </p:nvSpPr>
        <p:spPr>
          <a:xfrm>
            <a:off x="9937790" y="5175052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Se imprime "Tenemos un año especial" si hay un año bisiesto.</a:t>
            </a:r>
            <a:endParaRPr lang="en-US" sz="1750" dirty="0"/>
          </a:p>
        </p:txBody>
      </p:sp>
      <p:sp>
        <p:nvSpPr>
          <p:cNvPr id="19" name="Shape 15"/>
          <p:cNvSpPr/>
          <p:nvPr/>
        </p:nvSpPr>
        <p:spPr>
          <a:xfrm>
            <a:off x="9937790" y="6156008"/>
            <a:ext cx="3898821" cy="1065848"/>
          </a:xfrm>
          <a:prstGeom prst="roundRect">
            <a:avLst>
              <a:gd name="adj" fmla="val 8938"/>
            </a:avLst>
          </a:prstGeom>
          <a:solidFill>
            <a:srgbClr val="E2E4E9"/>
          </a:solidFill>
          <a:ln/>
        </p:spPr>
        <p:txBody>
          <a:bodyPr/>
          <a:lstStyle/>
          <a:p>
            <a:endParaRPr lang="es-AR"/>
          </a:p>
        </p:txBody>
      </p:sp>
      <p:sp>
        <p:nvSpPr>
          <p:cNvPr id="20" name="Shape 16"/>
          <p:cNvSpPr/>
          <p:nvPr/>
        </p:nvSpPr>
        <p:spPr>
          <a:xfrm>
            <a:off x="9926479" y="6156008"/>
            <a:ext cx="3921443" cy="1065848"/>
          </a:xfrm>
          <a:prstGeom prst="roundRect">
            <a:avLst>
              <a:gd name="adj" fmla="val 3192"/>
            </a:avLst>
          </a:prstGeom>
          <a:solidFill>
            <a:srgbClr val="E2E4E9"/>
          </a:solidFill>
          <a:ln/>
        </p:spPr>
        <p:txBody>
          <a:bodyPr/>
          <a:lstStyle/>
          <a:p>
            <a:endParaRPr lang="es-AR"/>
          </a:p>
        </p:txBody>
      </p:sp>
      <p:sp>
        <p:nvSpPr>
          <p:cNvPr id="21" name="Text 17"/>
          <p:cNvSpPr/>
          <p:nvPr/>
        </p:nvSpPr>
        <p:spPr>
          <a:xfrm>
            <a:off x="10153293" y="6326029"/>
            <a:ext cx="34678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2586B"/>
                </a:solidFill>
                <a:highlight>
                  <a:srgbClr val="E2E4E9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if any(es_bisiesto(anio) for anios):</a:t>
            </a:r>
            <a:endParaRPr lang="en-US" sz="1750" dirty="0"/>
          </a:p>
        </p:txBody>
      </p:sp>
      <p:pic>
        <p:nvPicPr>
          <p:cNvPr id="2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23" name="Text 18"/>
          <p:cNvSpPr/>
          <p:nvPr/>
        </p:nvSpPr>
        <p:spPr>
          <a:xfrm>
            <a:off x="7694533" y="5984200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52586B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E51221A-FBE7-0D56-4C42-AEC4BC71320F}"/>
              </a:ext>
            </a:extLst>
          </p:cNvPr>
          <p:cNvSpPr/>
          <p:nvPr/>
        </p:nvSpPr>
        <p:spPr>
          <a:xfrm>
            <a:off x="12814300" y="7670800"/>
            <a:ext cx="1816100" cy="558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20610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Producto Cartesiano: Años y Edades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077170"/>
            <a:ext cx="2329815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52586B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3</a:t>
            </a:r>
            <a:endParaRPr lang="en-US" sz="5850" dirty="0"/>
          </a:p>
        </p:txBody>
      </p:sp>
      <p:sp>
        <p:nvSpPr>
          <p:cNvPr id="5" name="Text 2"/>
          <p:cNvSpPr/>
          <p:nvPr/>
        </p:nvSpPr>
        <p:spPr>
          <a:xfrm>
            <a:off x="793790" y="4108966"/>
            <a:ext cx="232981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52586B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Años de Nacimiento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93790" y="4953714"/>
            <a:ext cx="23298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Se utilizan 3 años de nacimiento.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3407093" y="3077170"/>
            <a:ext cx="2329815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52586B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3</a:t>
            </a:r>
            <a:endParaRPr lang="en-US" sz="5850" dirty="0"/>
          </a:p>
        </p:txBody>
      </p:sp>
      <p:sp>
        <p:nvSpPr>
          <p:cNvPr id="8" name="Text 5"/>
          <p:cNvSpPr/>
          <p:nvPr/>
        </p:nvSpPr>
        <p:spPr>
          <a:xfrm>
            <a:off x="3407093" y="4108966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52586B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Edades Actuales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3407093" y="4599384"/>
            <a:ext cx="23298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Se calculan 3 edades actuales.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6020395" y="3077170"/>
            <a:ext cx="2329815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52586B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9</a:t>
            </a:r>
            <a:endParaRPr lang="en-US" sz="5850" dirty="0"/>
          </a:p>
        </p:txBody>
      </p:sp>
      <p:sp>
        <p:nvSpPr>
          <p:cNvPr id="11" name="Text 8"/>
          <p:cNvSpPr/>
          <p:nvPr/>
        </p:nvSpPr>
        <p:spPr>
          <a:xfrm>
            <a:off x="6020395" y="4108966"/>
            <a:ext cx="232981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52586B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Pares Ordenados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020395" y="4953714"/>
            <a:ext cx="23298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El producto cartesiano genera 9 pares (año, edad).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793790" y="6297573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El código calcula el producto cartesiano entre los años de nacimiento y las edades actuales. Esto genera una lista de pares ordenados (año, edad).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628</Words>
  <Application>Microsoft Office PowerPoint</Application>
  <PresentationFormat>Personalizado</PresentationFormat>
  <Paragraphs>87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Consolas</vt:lpstr>
      <vt:lpstr>Funnel Sans</vt:lpstr>
      <vt:lpstr>Mona Sans Semi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Ivan</cp:lastModifiedBy>
  <cp:revision>2</cp:revision>
  <dcterms:created xsi:type="dcterms:W3CDTF">2025-06-14T00:12:33Z</dcterms:created>
  <dcterms:modified xsi:type="dcterms:W3CDTF">2025-06-14T00:32:23Z</dcterms:modified>
</cp:coreProperties>
</file>