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7A89-2598-4B1C-81BA-EC6160EE2F42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BB75D-6EAC-466B-A27F-6A89C8671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6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0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93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8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1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8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2218-131E-4A59-AF8B-532B0E29328D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6C4F-651F-4723-9227-A15580083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1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0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0088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	</a:t>
            </a:r>
            <a:r>
              <a:rPr lang="ru-RU" sz="3200" dirty="0"/>
              <a:t>2</a:t>
            </a:r>
            <a:r>
              <a:rPr lang="en-US" sz="3200" dirty="0" smtClean="0"/>
              <a:t>.</a:t>
            </a:r>
            <a:r>
              <a:rPr lang="ru-RU" sz="3200" dirty="0" smtClean="0"/>
              <a:t> Индуктивный элемент с индуктивностью </a:t>
            </a:r>
            <a:r>
              <a:rPr lang="en-US" sz="3200" i="1" dirty="0" smtClean="0"/>
              <a:t>L </a:t>
            </a:r>
            <a:r>
              <a:rPr lang="ru-RU" sz="3200" dirty="0" smtClean="0"/>
              <a:t>учитывает энергию магнитного поля и явление самоиндукции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72" y="2259191"/>
            <a:ext cx="3378251" cy="261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4506451" y="3567831"/>
                <a:ext cx="5721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51" y="3567831"/>
                <a:ext cx="57214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06451" y="4414806"/>
                <a:ext cx="5390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51" y="4414806"/>
                <a:ext cx="5390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996193" y="2259191"/>
                <a:ext cx="4233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93" y="2259191"/>
                <a:ext cx="4233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833903" y="2837009"/>
                <a:ext cx="2152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/>
                  <a:t> [</a:t>
                </a:r>
                <a:r>
                  <a:rPr lang="ru-RU" sz="2800" dirty="0" smtClean="0"/>
                  <a:t>Гн</a:t>
                </a:r>
                <a:r>
                  <a:rPr lang="en-US" sz="2800" dirty="0" smtClean="0"/>
                  <a:t>]</a:t>
                </a:r>
                <a:r>
                  <a:rPr lang="ru-RU" sz="2800" dirty="0" smtClean="0"/>
                  <a:t> - Генри</a:t>
                </a:r>
                <a:endParaRPr lang="ru-RU" sz="28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03" y="2837009"/>
                <a:ext cx="2152577" cy="523220"/>
              </a:xfrm>
              <a:prstGeom prst="rect">
                <a:avLst/>
              </a:prstGeom>
              <a:blipFill>
                <a:blip r:embed="rId6"/>
                <a:stretch>
                  <a:fillRect t="-10465" r="-4533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6833903" y="3567831"/>
                <a:ext cx="183685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03" y="3567831"/>
                <a:ext cx="1836850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9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87552" y="585216"/>
                <a:ext cx="10158984" cy="528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	</a:t>
                </a:r>
                <a:r>
                  <a:rPr lang="ru-RU" sz="3200" dirty="0" smtClean="0"/>
                  <a:t>При протекании тока в индуктивности, в ней возникает ЭДС самоиндукции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3200" dirty="0" smtClean="0"/>
                  <a:t>, которая по закону Ленца препятствует изменению тока, поэтому при выборе положительных направлений для тока и для ЭДС самоиндукции одинаковыми.</a:t>
                </a:r>
              </a:p>
              <a:p>
                <a:r>
                  <a:rPr lang="en-US" sz="2400" dirty="0" smtClean="0"/>
                  <a:t>	</a:t>
                </a:r>
                <a:r>
                  <a:rPr lang="ru-RU" sz="3200" dirty="0" smtClean="0"/>
                  <a:t>Имеют: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𝑒</m:t>
                        </m:r>
                      </m:e>
                      <m:sub>
                        <m:r>
                          <a:rPr lang="en-US" sz="2800" i="1"/>
                          <m:t>𝐿</m:t>
                        </m:r>
                      </m:sub>
                    </m:sSub>
                    <m:r>
                      <a:rPr lang="ru-RU" sz="2800" i="1"/>
                      <m:t>=−</m:t>
                    </m:r>
                    <m:r>
                      <a:rPr lang="ru-RU" sz="2800" i="1"/>
                      <m:t>𝐿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ru-RU" sz="2800" i="1"/>
                          <m:t>𝑑𝑖</m:t>
                        </m:r>
                      </m:num>
                      <m:den>
                        <m:r>
                          <a:rPr lang="ru-RU" sz="2800" i="1"/>
                          <m:t>𝑑𝑡</m:t>
                        </m:r>
                      </m:den>
                    </m:f>
                  </m:oMath>
                </a14:m>
                <a:endParaRPr lang="ru-RU" sz="2400" dirty="0"/>
              </a:p>
              <a:p>
                <a:r>
                  <a:rPr lang="en-US" sz="2400" dirty="0" smtClean="0"/>
                  <a:t>	</a:t>
                </a:r>
                <a:r>
                  <a:rPr lang="ru-RU" sz="3200" dirty="0" smtClean="0"/>
                  <a:t>Для того, чтобы через индуктивность проходил ток, на ее выводах должно быть напряжение равное и противоположное наведённое ЭДС: </a:t>
                </a:r>
              </a:p>
              <a:p>
                <a:pPr algn="ctr"/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585216"/>
                <a:ext cx="10158984" cy="5287217"/>
              </a:xfrm>
              <a:prstGeom prst="rect">
                <a:avLst/>
              </a:prstGeom>
              <a:blipFill>
                <a:blip r:embed="rId2"/>
                <a:stretch>
                  <a:fillRect l="-1500" t="-1499" r="-1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0088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	3</a:t>
            </a:r>
            <a:r>
              <a:rPr lang="en-US" sz="3200" dirty="0" smtClean="0"/>
              <a:t>.</a:t>
            </a:r>
            <a:r>
              <a:rPr lang="ru-RU" sz="3200" dirty="0" smtClean="0"/>
              <a:t> Конденсатор с ёмкостью С </a:t>
            </a:r>
            <a:r>
              <a:rPr lang="en-US" sz="3200" dirty="0" smtClean="0"/>
              <a:t>[</a:t>
            </a:r>
            <a:r>
              <a:rPr lang="ru-RU" sz="3200" dirty="0" smtClean="0"/>
              <a:t>Ф</a:t>
            </a:r>
            <a:r>
              <a:rPr lang="en-US" sz="3200" dirty="0" smtClean="0"/>
              <a:t>]</a:t>
            </a:r>
            <a:r>
              <a:rPr lang="ru-RU" sz="3200" dirty="0" smtClean="0"/>
              <a:t> фарад учитывает энергию электрического поля: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334287" y="2178641"/>
                <a:ext cx="2196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800" dirty="0" smtClean="0"/>
                  <a:t> [</a:t>
                </a:r>
                <a:r>
                  <a:rPr lang="ru-RU" sz="2800" dirty="0" smtClean="0"/>
                  <a:t>Ф</a:t>
                </a:r>
                <a:r>
                  <a:rPr lang="en-US" sz="2800" dirty="0" smtClean="0"/>
                  <a:t>]</a:t>
                </a:r>
                <a:r>
                  <a:rPr lang="ru-RU" sz="2800" dirty="0" smtClean="0"/>
                  <a:t> - Фарад</a:t>
                </a:r>
                <a:endParaRPr lang="ru-RU" sz="28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87" y="2178641"/>
                <a:ext cx="2196435" cy="523220"/>
              </a:xfrm>
              <a:prstGeom prst="rect">
                <a:avLst/>
              </a:prstGeom>
              <a:blipFill>
                <a:blip r:embed="rId2"/>
                <a:stretch>
                  <a:fillRect t="-10465" r="-4444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334287" y="2909463"/>
                <a:ext cx="1908984" cy="1242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/>
                          </m:ctrlPr>
                        </m:sSubPr>
                        <m:e>
                          <m:r>
                            <a:rPr lang="en-US" sz="2800" i="1"/>
                            <m:t>𝑊</m:t>
                          </m:r>
                        </m:e>
                        <m:sub>
                          <m:r>
                            <a:rPr lang="ru-RU" sz="2800" i="1"/>
                            <m:t>э</m:t>
                          </m:r>
                        </m:sub>
                      </m:sSub>
                      <m:r>
                        <a:rPr lang="ru-RU" sz="2800" i="1"/>
                        <m:t>=С</m:t>
                      </m:r>
                      <m:f>
                        <m:fPr>
                          <m:ctrlPr>
                            <a:rPr lang="ru-RU" sz="2800" i="1"/>
                          </m:ctrlPr>
                        </m:fPr>
                        <m:num>
                          <m:sSup>
                            <m:sSupPr>
                              <m:ctrlPr>
                                <a:rPr lang="ru-RU" sz="2800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𝑢</m:t>
                                  </m:r>
                                </m:e>
                                <m:sub>
                                  <m:r>
                                    <a:rPr lang="ru-RU" sz="2800" i="1"/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sz="2800" i="1"/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sz="2800" i="1"/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87" y="2909463"/>
                <a:ext cx="1908984" cy="1242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27440"/>
            <a:ext cx="3019425" cy="1809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1163525" y="2193744"/>
                <a:ext cx="3611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25" y="2193744"/>
                <a:ext cx="3611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2477777" y="2167594"/>
                <a:ext cx="4267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7" y="2167594"/>
                <a:ext cx="42672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2477777" y="3958065"/>
                <a:ext cx="563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7" y="3958065"/>
                <a:ext cx="5636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8472715" y="2229428"/>
                <a:ext cx="2250937" cy="79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15" y="2229428"/>
                <a:ext cx="2250937" cy="7935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838200" y="4965886"/>
            <a:ext cx="8966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Ток, протекающий через ёмкость, пропорционален скорости изменения заряда</a:t>
            </a:r>
            <a:r>
              <a:rPr lang="ru-RU" dirty="0" smtClean="0"/>
              <a:t>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5508885" y="5477546"/>
                <a:ext cx="1847237" cy="8692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𝑖𝑑𝑡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885" y="5477546"/>
                <a:ext cx="1847237" cy="869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dirty="0" smtClean="0"/>
              <a:t>Топологические понятия электрической цепи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11977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Электрическая схема, представляющая собой графическое изображение электрической цепи, показывает соединение  элементов рассматриваемой цепи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smtClean="0"/>
              <a:t>Ветвь </a:t>
            </a:r>
            <a:r>
              <a:rPr lang="ru-RU" sz="2000" dirty="0" smtClean="0"/>
              <a:t>электрической цепи – это  участок цепи вдоль которого протекает один и тот же ток. Ветвь образуется одним или несколькими последовательно соединенными элементами цепи</a:t>
            </a: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4364482"/>
            <a:ext cx="6008915" cy="9651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4755016"/>
            <a:ext cx="2305050" cy="35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60971" y="438568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R=0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979354" y="5010387"/>
            <a:ext cx="16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закороченное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udfile.net/html/1549/349/html_yxyGQon5Ku.MMMB/img-6cyyt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9" y="2935741"/>
            <a:ext cx="10591799" cy="25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0228" y="916577"/>
            <a:ext cx="10591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Узел – это место соединения трех или более ветвей(отмечается жирной точкой), тогда ветвь можно определить как путь от узла до узла</a:t>
            </a:r>
          </a:p>
        </p:txBody>
      </p:sp>
    </p:spTree>
    <p:extLst>
      <p:ext uri="{BB962C8B-B14F-4D97-AF65-F5344CB8AC3E}">
        <p14:creationId xmlns:p14="http://schemas.microsoft.com/office/powerpoint/2010/main" val="178839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7570" y="568234"/>
            <a:ext cx="10591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Контур – любой замкнутый путь, проходящий по нескольким ветвям Схемы могут быть одноконтурными и многоконтурными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/>
              <a:t>Независимый контур по отношению к исходному должен соединять хотя бы одну новую ветвь</a:t>
            </a:r>
          </a:p>
        </p:txBody>
      </p:sp>
      <p:pic>
        <p:nvPicPr>
          <p:cNvPr id="2050" name="Picture 2" descr="https://cf.ppt-online.org/files1/slide/l/LBK0aw6gje4nm593qoNIyOVcSTHlxrUYAW7C8zthJ/slide-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3" t="27119" r="22354" b="26690"/>
          <a:stretch/>
        </p:blipFill>
        <p:spPr bwMode="auto">
          <a:xfrm>
            <a:off x="707570" y="2743200"/>
            <a:ext cx="5029200" cy="33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athmate.su/uploads/images/photo/article-6541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18" y="2384116"/>
            <a:ext cx="64389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9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Электрической цепью называется совокупность устройств, предназначенных для передачи, распределения и взаимного преобразования электрической энергии, если процессы, протекающие в устройствах могут быть описаны при помощи понятий об электродвижущей силе, тока и напряжения.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3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 электрических цепей</a:t>
            </a:r>
            <a:br>
              <a:rPr lang="ru-RU" dirty="0" smtClean="0"/>
            </a:br>
            <a:r>
              <a:rPr lang="ru-RU" sz="2800" i="1" dirty="0" smtClean="0"/>
              <a:t>-линейные и нелинейные</a:t>
            </a:r>
            <a:endParaRPr lang="ru-RU" sz="28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8" y="2229993"/>
            <a:ext cx="4828722" cy="3506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0815" y="2229993"/>
            <a:ext cx="4710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 smtClean="0"/>
              <a:t>Когда параметры элементов электрической цепи существенно зависят от тока или напряжения, т.е. график ВАХ имеет нелинейный характер, то такие элементы называются </a:t>
            </a:r>
            <a:r>
              <a:rPr lang="ru-RU" sz="2400" i="1" dirty="0" smtClean="0"/>
              <a:t>нелинейными</a:t>
            </a:r>
            <a:r>
              <a:rPr lang="ru-RU" sz="2400" dirty="0" smtClean="0"/>
              <a:t>. Если электрическая цепь содержит хотя бы один такой элемент, то она является нелинейной.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11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63" y="1609153"/>
            <a:ext cx="4599711" cy="3511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2758" y="1609153"/>
            <a:ext cx="4872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 smtClean="0"/>
              <a:t>Электрические цепи, в которых параметры всех элементов не зависят от величины и направления тока и напряжения, т.е. график вольтамперных характеристик(ВАХ) элементов являются прямыми линиями, называют линейными. Соответственно такие элементы называются линейными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655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58484"/>
            <a:ext cx="10710673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Начнем с линейных цепей, нелинейные будут рассмотрены позже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Источники энергии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64251" y="1825625"/>
            <a:ext cx="5181600" cy="4351338"/>
          </a:xfrm>
        </p:spPr>
        <p:txBody>
          <a:bodyPr/>
          <a:lstStyle/>
          <a:p>
            <a:r>
              <a:rPr lang="ru-RU" dirty="0" smtClean="0"/>
              <a:t>Потребители(нагрузка)</a:t>
            </a:r>
            <a:r>
              <a:rPr lang="en-US" dirty="0" smtClean="0"/>
              <a:t> 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0375"/>
            <a:ext cx="2943225" cy="2228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57" y="2860953"/>
            <a:ext cx="2914650" cy="2990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4983" y="3500477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e(t)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73426" y="4994830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smtClean="0"/>
              <a:t>(t)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349172" y="2676287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349172" y="3557389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52220" y="46014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645078" y="3131145"/>
            <a:ext cx="98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ист. ЭДС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629025" y="4544568"/>
            <a:ext cx="10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ст. тока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9382737" y="2872621"/>
            <a:ext cx="107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резистор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382737" y="3987046"/>
            <a:ext cx="249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атушка индуктивности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9492610" y="4875029"/>
            <a:ext cx="14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конденсатор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7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04" y="2573084"/>
            <a:ext cx="5257800" cy="29813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dirty="0" smtClean="0"/>
              <a:t>Источник ЭДС и источник тока и их эквивалентная схема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6213" y="2398730"/>
            <a:ext cx="3858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000" dirty="0" smtClean="0"/>
              <a:t>Идеальный источник ЭДС – активный элемент с двумя выводами, напряжение на которых не зависит от тока, протекающий через источник</a:t>
            </a:r>
            <a:r>
              <a:rPr lang="en-US" sz="2000" dirty="0" smtClean="0"/>
              <a:t>.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13317" y="392613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e(t)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098895" y="429546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(t)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662450" y="33886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26458" y="436153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631458" y="4406826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(t)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20167" y="2029398"/>
            <a:ext cx="31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7188" algn="just"/>
            <a:r>
              <a:rPr lang="ru-RU" dirty="0" smtClean="0"/>
              <a:t>Эквивалентная ЭДС </a:t>
            </a:r>
            <a:r>
              <a:rPr lang="ru-RU" dirty="0"/>
              <a:t>схема: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070789"/>
            <a:ext cx="6364818" cy="4073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072" y="649224"/>
            <a:ext cx="109453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2400" dirty="0" smtClean="0"/>
              <a:t>Внутреннее сопротивление у идеального источника ЭДС равна нулю, поэтому по справедливо следующее выражение, значения которых взято по модулю(неизменное напряжение): </a:t>
            </a:r>
            <a:r>
              <a:rPr lang="en-US" sz="2800" b="1" dirty="0" smtClean="0"/>
              <a:t>u(t)=e(t) 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851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65048" y="404336"/>
            <a:ext cx="10408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</a:tabLst>
            </a:pPr>
            <a:r>
              <a:rPr lang="ru-RU" sz="2800" dirty="0" smtClean="0"/>
              <a:t>		Работа </a:t>
            </a:r>
            <a:r>
              <a:rPr lang="ru-RU" sz="2800" dirty="0"/>
              <a:t>затрачиваемая сторонними силами на перемещение единицы положительного заряда от знака «-» к знаку «+» называется ЭДС источника.</a:t>
            </a:r>
            <a:br>
              <a:rPr lang="ru-RU" sz="2800" dirty="0"/>
            </a:br>
            <a:r>
              <a:rPr lang="ru-RU" sz="2800" dirty="0" smtClean="0"/>
              <a:t>		Идеальный </a:t>
            </a:r>
            <a:r>
              <a:rPr lang="ru-RU" sz="2800" dirty="0"/>
              <a:t>источник тока – это активный элемент, ток которого не зависит от напряжения на его </a:t>
            </a:r>
            <a:r>
              <a:rPr lang="ru-RU" sz="2800" dirty="0" smtClean="0"/>
              <a:t>выводах. Внутреннее сопротивление идеального источника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83" y="3219450"/>
            <a:ext cx="10001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	</a:t>
            </a:r>
            <a:r>
              <a:rPr lang="en-US" sz="3200" dirty="0" smtClean="0"/>
              <a:t>1.</a:t>
            </a:r>
            <a:r>
              <a:rPr lang="ru-RU" sz="3200" dirty="0" smtClean="0"/>
              <a:t> В резистивном элементе электромагнитная энергия преобразуется в тепло(излучение) при мощности преобразования: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1519"/>
            <a:ext cx="3967042" cy="2202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824055" y="2460688"/>
                <a:ext cx="14142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[Ом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055" y="2460688"/>
                <a:ext cx="1414233" cy="461665"/>
              </a:xfrm>
              <a:prstGeom prst="rect">
                <a:avLst/>
              </a:prstGeom>
              <a:blipFill>
                <a:blip r:embed="rId3"/>
                <a:stretch>
                  <a:fillRect t="-132000" r="-42672" b="-19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8163078" y="2460687"/>
                <a:ext cx="12695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78" y="2460687"/>
                <a:ext cx="1269515" cy="461665"/>
              </a:xfrm>
              <a:prstGeom prst="rect">
                <a:avLst/>
              </a:prstGeom>
              <a:blipFill>
                <a:blip r:embed="rId4"/>
                <a:stretch>
                  <a:fillRect l="-7212" t="-13333" b="-2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881057" y="3562062"/>
                <a:ext cx="13002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𝑅𝑖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57" y="3562062"/>
                <a:ext cx="130022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5533755" y="4663436"/>
                <a:ext cx="558184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ru-RU" sz="24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ru-RU" sz="24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  <m:r>
                      <a:rPr lang="ru-RU" sz="2400" i="0">
                        <a:latin typeface="Cambria Math" panose="02040503050406030204" pitchFamily="18" charset="0"/>
                      </a:rPr>
                      <m:t>−проводимость(сименс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55" y="4663436"/>
                <a:ext cx="5581849" cy="613886"/>
              </a:xfrm>
              <a:prstGeom prst="rect">
                <a:avLst/>
              </a:prstGeom>
              <a:blipFill>
                <a:blip r:embed="rId6"/>
                <a:stretch>
                  <a:fillRect l="-1749" b="-7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356</Words>
  <Application>Microsoft Office PowerPoint</Application>
  <PresentationFormat>Широкоэкранный</PresentationFormat>
  <Paragraphs>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Тема Office</vt:lpstr>
      <vt:lpstr>Основные понятия</vt:lpstr>
      <vt:lpstr>Презентация PowerPoint</vt:lpstr>
      <vt:lpstr>Классификация электрических цепей -линейные и нелинейные</vt:lpstr>
      <vt:lpstr>Презентация PowerPoint</vt:lpstr>
      <vt:lpstr>Начнем с линейных цепей, нелинейные будут рассмотрены позже</vt:lpstr>
      <vt:lpstr>Источник ЭДС и источник тока и их эквивалентная схема</vt:lpstr>
      <vt:lpstr>Презентация PowerPoint</vt:lpstr>
      <vt:lpstr>Презентация PowerPoint</vt:lpstr>
      <vt:lpstr> 1. В резистивном элементе электромагнитная энергия преобразуется в тепло(излучение) при мощности преобразования:</vt:lpstr>
      <vt:lpstr> 2. Индуктивный элемент с индуктивностью L учитывает энергию магнитного поля и явление самоиндукции</vt:lpstr>
      <vt:lpstr>Презентация PowerPoint</vt:lpstr>
      <vt:lpstr> 3. Конденсатор с ёмкостью С [Ф] фарад учитывает энергию электрического поля:</vt:lpstr>
      <vt:lpstr>Топологические понятия электрической цепи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</dc:title>
  <dc:creator>Hp</dc:creator>
  <cp:lastModifiedBy>Hp</cp:lastModifiedBy>
  <cp:revision>20</cp:revision>
  <dcterms:created xsi:type="dcterms:W3CDTF">2023-05-28T05:27:14Z</dcterms:created>
  <dcterms:modified xsi:type="dcterms:W3CDTF">2023-05-28T15:40:10Z</dcterms:modified>
</cp:coreProperties>
</file>