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2A0F3-F798-44B7-A452-D6B84DEA0FF5}" type="datetimeFigureOut">
              <a:rPr lang="ru-RU" smtClean="0"/>
              <a:t>06.02.2020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D56E99-3A7C-4F0B-91F5-981FF0FEA370}" type="slidenum">
              <a:rPr lang="ru-RU" smtClean="0"/>
              <a:t>‹#›</a:t>
            </a:fld>
            <a:endParaRPr lang="ru-RU"/>
          </a:p>
        </p:txBody>
      </p:sp>
    </p:spTree>
    <p:extLst>
      <p:ext uri="{BB962C8B-B14F-4D97-AF65-F5344CB8AC3E}">
        <p14:creationId xmlns:p14="http://schemas.microsoft.com/office/powerpoint/2010/main" val="2041139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286B9B8-A5FA-433F-A565-65649616C7A3}" type="datetime1">
              <a:rPr lang="ru-RU" smtClean="0"/>
              <a:t>06.02.2020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0AAED8E-E40B-42D6-9522-0D366B19BDE4}" type="slidenum">
              <a:rPr lang="ru-RU" smtClean="0"/>
              <a:t>‹#›</a:t>
            </a:fld>
            <a:endParaRPr lang="ru-RU"/>
          </a:p>
        </p:txBody>
      </p:sp>
    </p:spTree>
    <p:extLst>
      <p:ext uri="{BB962C8B-B14F-4D97-AF65-F5344CB8AC3E}">
        <p14:creationId xmlns:p14="http://schemas.microsoft.com/office/powerpoint/2010/main" val="3332397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DA0F940-E6DB-41E7-80E4-ADD70126EEB9}" type="datetime1">
              <a:rPr lang="ru-RU" smtClean="0"/>
              <a:t>06.02.2020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0AAED8E-E40B-42D6-9522-0D366B19BDE4}" type="slidenum">
              <a:rPr lang="ru-RU" smtClean="0"/>
              <a:t>‹#›</a:t>
            </a:fld>
            <a:endParaRPr lang="ru-RU"/>
          </a:p>
        </p:txBody>
      </p:sp>
    </p:spTree>
    <p:extLst>
      <p:ext uri="{BB962C8B-B14F-4D97-AF65-F5344CB8AC3E}">
        <p14:creationId xmlns:p14="http://schemas.microsoft.com/office/powerpoint/2010/main" val="3089255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42B26FE-34C4-40C7-A454-12FF04D2DB96}" type="datetime1">
              <a:rPr lang="ru-RU" smtClean="0"/>
              <a:t>06.02.2020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0AAED8E-E40B-42D6-9522-0D366B19BDE4}" type="slidenum">
              <a:rPr lang="ru-RU" smtClean="0"/>
              <a:t>‹#›</a:t>
            </a:fld>
            <a:endParaRPr lang="ru-RU"/>
          </a:p>
        </p:txBody>
      </p:sp>
    </p:spTree>
    <p:extLst>
      <p:ext uri="{BB962C8B-B14F-4D97-AF65-F5344CB8AC3E}">
        <p14:creationId xmlns:p14="http://schemas.microsoft.com/office/powerpoint/2010/main" val="3169809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8E9A534-B424-4F89-84EB-0C7212B0510C}" type="datetime1">
              <a:rPr lang="ru-RU" smtClean="0"/>
              <a:t>06.02.2020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0AAED8E-E40B-42D6-9522-0D366B19BDE4}" type="slidenum">
              <a:rPr lang="ru-RU" smtClean="0"/>
              <a:t>‹#›</a:t>
            </a:fld>
            <a:endParaRPr lang="ru-RU"/>
          </a:p>
        </p:txBody>
      </p:sp>
    </p:spTree>
    <p:extLst>
      <p:ext uri="{BB962C8B-B14F-4D97-AF65-F5344CB8AC3E}">
        <p14:creationId xmlns:p14="http://schemas.microsoft.com/office/powerpoint/2010/main" val="3976988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20680CA8-1A0B-470C-9DDD-D18A26F01D4D}" type="datetime1">
              <a:rPr lang="ru-RU" smtClean="0"/>
              <a:t>06.02.2020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0AAED8E-E40B-42D6-9522-0D366B19BDE4}" type="slidenum">
              <a:rPr lang="ru-RU" smtClean="0"/>
              <a:t>‹#›</a:t>
            </a:fld>
            <a:endParaRPr lang="ru-RU"/>
          </a:p>
        </p:txBody>
      </p:sp>
    </p:spTree>
    <p:extLst>
      <p:ext uri="{BB962C8B-B14F-4D97-AF65-F5344CB8AC3E}">
        <p14:creationId xmlns:p14="http://schemas.microsoft.com/office/powerpoint/2010/main" val="2599995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D806ADA-E78F-48DE-8A68-DE4F2314D43C}" type="datetime1">
              <a:rPr lang="ru-RU" smtClean="0"/>
              <a:t>06.02.2020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0AAED8E-E40B-42D6-9522-0D366B19BDE4}" type="slidenum">
              <a:rPr lang="ru-RU" smtClean="0"/>
              <a:t>‹#›</a:t>
            </a:fld>
            <a:endParaRPr lang="ru-RU"/>
          </a:p>
        </p:txBody>
      </p:sp>
    </p:spTree>
    <p:extLst>
      <p:ext uri="{BB962C8B-B14F-4D97-AF65-F5344CB8AC3E}">
        <p14:creationId xmlns:p14="http://schemas.microsoft.com/office/powerpoint/2010/main" val="2637689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C805E398-ACC7-4513-AF48-233CA3E5DD28}" type="datetime1">
              <a:rPr lang="ru-RU" smtClean="0"/>
              <a:t>06.02.2020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0AAED8E-E40B-42D6-9522-0D366B19BDE4}" type="slidenum">
              <a:rPr lang="ru-RU" smtClean="0"/>
              <a:t>‹#›</a:t>
            </a:fld>
            <a:endParaRPr lang="ru-RU"/>
          </a:p>
        </p:txBody>
      </p:sp>
    </p:spTree>
    <p:extLst>
      <p:ext uri="{BB962C8B-B14F-4D97-AF65-F5344CB8AC3E}">
        <p14:creationId xmlns:p14="http://schemas.microsoft.com/office/powerpoint/2010/main" val="101714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9FACF24D-D1CF-438E-820E-04272865BDF5}" type="datetime1">
              <a:rPr lang="ru-RU" smtClean="0"/>
              <a:t>06.02.2020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0AAED8E-E40B-42D6-9522-0D366B19BDE4}" type="slidenum">
              <a:rPr lang="ru-RU" smtClean="0"/>
              <a:t>‹#›</a:t>
            </a:fld>
            <a:endParaRPr lang="ru-RU"/>
          </a:p>
        </p:txBody>
      </p:sp>
    </p:spTree>
    <p:extLst>
      <p:ext uri="{BB962C8B-B14F-4D97-AF65-F5344CB8AC3E}">
        <p14:creationId xmlns:p14="http://schemas.microsoft.com/office/powerpoint/2010/main" val="1482240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775FE13-E269-45D2-88DD-6CE40B973951}" type="datetime1">
              <a:rPr lang="ru-RU" smtClean="0"/>
              <a:t>06.02.2020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0AAED8E-E40B-42D6-9522-0D366B19BDE4}" type="slidenum">
              <a:rPr lang="ru-RU" smtClean="0"/>
              <a:t>‹#›</a:t>
            </a:fld>
            <a:endParaRPr lang="ru-RU"/>
          </a:p>
        </p:txBody>
      </p:sp>
    </p:spTree>
    <p:extLst>
      <p:ext uri="{BB962C8B-B14F-4D97-AF65-F5344CB8AC3E}">
        <p14:creationId xmlns:p14="http://schemas.microsoft.com/office/powerpoint/2010/main" val="1142904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0603200-9CCA-4848-8F7A-0672F5768DC0}" type="datetime1">
              <a:rPr lang="ru-RU" smtClean="0"/>
              <a:t>06.02.2020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0AAED8E-E40B-42D6-9522-0D366B19BDE4}" type="slidenum">
              <a:rPr lang="ru-RU" smtClean="0"/>
              <a:t>‹#›</a:t>
            </a:fld>
            <a:endParaRPr lang="ru-RU"/>
          </a:p>
        </p:txBody>
      </p:sp>
    </p:spTree>
    <p:extLst>
      <p:ext uri="{BB962C8B-B14F-4D97-AF65-F5344CB8AC3E}">
        <p14:creationId xmlns:p14="http://schemas.microsoft.com/office/powerpoint/2010/main" val="357941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1605AE8-8B74-484D-BCC1-9651D8ED4C8F}" type="datetime1">
              <a:rPr lang="ru-RU" smtClean="0"/>
              <a:t>06.02.2020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0AAED8E-E40B-42D6-9522-0D366B19BDE4}" type="slidenum">
              <a:rPr lang="ru-RU" smtClean="0"/>
              <a:t>‹#›</a:t>
            </a:fld>
            <a:endParaRPr lang="ru-RU"/>
          </a:p>
        </p:txBody>
      </p:sp>
    </p:spTree>
    <p:extLst>
      <p:ext uri="{BB962C8B-B14F-4D97-AF65-F5344CB8AC3E}">
        <p14:creationId xmlns:p14="http://schemas.microsoft.com/office/powerpoint/2010/main" val="4206869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0B421-471E-47D9-A0AE-938410F51E4E}" type="datetime1">
              <a:rPr lang="ru-RU" smtClean="0"/>
              <a:t>06.02.2020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AAED8E-E40B-42D6-9522-0D366B19BDE4}" type="slidenum">
              <a:rPr lang="ru-RU" smtClean="0"/>
              <a:t>‹#›</a:t>
            </a:fld>
            <a:endParaRPr lang="ru-RU"/>
          </a:p>
        </p:txBody>
      </p:sp>
    </p:spTree>
    <p:extLst>
      <p:ext uri="{BB962C8B-B14F-4D97-AF65-F5344CB8AC3E}">
        <p14:creationId xmlns:p14="http://schemas.microsoft.com/office/powerpoint/2010/main" val="3413838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8854" y="2620108"/>
            <a:ext cx="6314549" cy="830997"/>
          </a:xfrm>
          <a:prstGeom prst="rect">
            <a:avLst/>
          </a:prstGeom>
          <a:noFill/>
        </p:spPr>
        <p:txBody>
          <a:bodyPr wrap="none" rtlCol="0">
            <a:spAutoFit/>
          </a:bodyPr>
          <a:lstStyle/>
          <a:p>
            <a:r>
              <a:rPr lang="en-US" sz="4800" dirty="0" smtClean="0"/>
              <a:t>Battle of Neighborhoods</a:t>
            </a:r>
            <a:endParaRPr lang="ru-RU" sz="4800" dirty="0"/>
          </a:p>
        </p:txBody>
      </p:sp>
      <p:sp>
        <p:nvSpPr>
          <p:cNvPr id="5" name="TextBox 4"/>
          <p:cNvSpPr txBox="1"/>
          <p:nvPr/>
        </p:nvSpPr>
        <p:spPr>
          <a:xfrm>
            <a:off x="8352692" y="3516923"/>
            <a:ext cx="1807033" cy="369332"/>
          </a:xfrm>
          <a:prstGeom prst="rect">
            <a:avLst/>
          </a:prstGeom>
          <a:noFill/>
        </p:spPr>
        <p:txBody>
          <a:bodyPr wrap="none" rtlCol="0">
            <a:spAutoFit/>
          </a:bodyPr>
          <a:lstStyle/>
          <a:p>
            <a:r>
              <a:rPr lang="en-US" dirty="0" smtClean="0"/>
              <a:t>by Nikolay Krysko</a:t>
            </a:r>
            <a:endParaRPr lang="ru-RU" dirty="0"/>
          </a:p>
        </p:txBody>
      </p:sp>
    </p:spTree>
    <p:extLst>
      <p:ext uri="{BB962C8B-B14F-4D97-AF65-F5344CB8AC3E}">
        <p14:creationId xmlns:p14="http://schemas.microsoft.com/office/powerpoint/2010/main" val="3075143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354" y="474785"/>
            <a:ext cx="11245362" cy="6247864"/>
          </a:xfrm>
          <a:prstGeom prst="rect">
            <a:avLst/>
          </a:prstGeom>
          <a:noFill/>
        </p:spPr>
        <p:txBody>
          <a:bodyPr wrap="square" rtlCol="0">
            <a:spAutoFit/>
          </a:bodyPr>
          <a:lstStyle/>
          <a:p>
            <a:r>
              <a:rPr lang="en-US" sz="2400" b="1" dirty="0" smtClean="0"/>
              <a:t>This project contains:</a:t>
            </a:r>
          </a:p>
          <a:p>
            <a:endParaRPr lang="en-US" dirty="0" smtClean="0"/>
          </a:p>
          <a:p>
            <a:pPr marL="285750" indent="-285750">
              <a:buFont typeface="Wingdings" panose="05000000000000000000" pitchFamily="2" charset="2"/>
              <a:buChar char="Ø"/>
            </a:pPr>
            <a:r>
              <a:rPr lang="en-US" sz="2400" dirty="0" smtClean="0"/>
              <a:t>Getting the data from Internet about the neighborhoods at Toronto and New York;</a:t>
            </a:r>
          </a:p>
          <a:p>
            <a:endParaRPr lang="en-US" sz="2400" dirty="0" smtClean="0"/>
          </a:p>
          <a:p>
            <a:pPr marL="285750" indent="-285750">
              <a:buFont typeface="Wingdings" panose="05000000000000000000" pitchFamily="2" charset="2"/>
              <a:buChar char="Ø"/>
            </a:pPr>
            <a:r>
              <a:rPr lang="en-US" sz="2400" dirty="0" smtClean="0"/>
              <a:t>Data preparation using Python </a:t>
            </a:r>
            <a:r>
              <a:rPr lang="en-US" sz="2400" dirty="0"/>
              <a:t>P</a:t>
            </a:r>
            <a:r>
              <a:rPr lang="en-US" sz="2400" dirty="0" smtClean="0"/>
              <a:t>andas library;</a:t>
            </a:r>
          </a:p>
          <a:p>
            <a:endParaRPr lang="en-US" sz="2400" dirty="0" smtClean="0"/>
          </a:p>
          <a:p>
            <a:pPr marL="285750" indent="-285750">
              <a:buFont typeface="Wingdings" panose="05000000000000000000" pitchFamily="2" charset="2"/>
              <a:buChar char="Ø"/>
            </a:pPr>
            <a:r>
              <a:rPr lang="en-US" sz="2400" dirty="0" smtClean="0"/>
              <a:t>Getting the </a:t>
            </a:r>
            <a:r>
              <a:rPr lang="en-US" sz="2400" dirty="0" smtClean="0"/>
              <a:t>neighborhoods </a:t>
            </a:r>
            <a:r>
              <a:rPr lang="en-US" sz="2400" dirty="0" smtClean="0"/>
              <a:t>venue data from </a:t>
            </a:r>
            <a:r>
              <a:rPr lang="en-US" sz="2400" dirty="0" err="1" smtClean="0"/>
              <a:t>Forsquare</a:t>
            </a:r>
            <a:r>
              <a:rPr lang="en-US" sz="2400" dirty="0" smtClean="0"/>
              <a:t> API;</a:t>
            </a:r>
          </a:p>
          <a:p>
            <a:endParaRPr lang="en-US" sz="2400" dirty="0" smtClean="0"/>
          </a:p>
          <a:p>
            <a:pPr marL="285750" indent="-285750">
              <a:buFont typeface="Wingdings" panose="05000000000000000000" pitchFamily="2" charset="2"/>
              <a:buChar char="Ø"/>
            </a:pPr>
            <a:r>
              <a:rPr lang="en-US" sz="2400" dirty="0" smtClean="0"/>
              <a:t>Prepare the data to clustering;</a:t>
            </a:r>
          </a:p>
          <a:p>
            <a:pPr marL="285750" indent="-285750">
              <a:buFont typeface="Wingdings" panose="05000000000000000000" pitchFamily="2" charset="2"/>
              <a:buChar char="Ø"/>
            </a:pPr>
            <a:endParaRPr lang="en-US" sz="2400" dirty="0" smtClean="0"/>
          </a:p>
          <a:p>
            <a:pPr marL="285750" indent="-285750">
              <a:buFont typeface="Wingdings" panose="05000000000000000000" pitchFamily="2" charset="2"/>
              <a:buChar char="Ø"/>
            </a:pPr>
            <a:r>
              <a:rPr lang="en-US" sz="2400" dirty="0" smtClean="0"/>
              <a:t>Clustering the data by k-meant machine learning algorithm (k=5) using Python </a:t>
            </a:r>
            <a:r>
              <a:rPr lang="en-US" sz="2400" dirty="0" err="1"/>
              <a:t>S</a:t>
            </a:r>
            <a:r>
              <a:rPr lang="en-US" sz="2400" dirty="0" err="1" smtClean="0"/>
              <a:t>cikit</a:t>
            </a:r>
            <a:r>
              <a:rPr lang="en-US" sz="2400" dirty="0" smtClean="0"/>
              <a:t> - learn library;</a:t>
            </a:r>
          </a:p>
          <a:p>
            <a:pPr marL="285750" indent="-285750">
              <a:buFont typeface="Wingdings" panose="05000000000000000000" pitchFamily="2" charset="2"/>
              <a:buChar char="Ø"/>
            </a:pPr>
            <a:endParaRPr lang="en-US" sz="2400" dirty="0" smtClean="0"/>
          </a:p>
          <a:p>
            <a:pPr marL="285750" indent="-285750">
              <a:buFont typeface="Wingdings" panose="05000000000000000000" pitchFamily="2" charset="2"/>
              <a:buChar char="Ø"/>
            </a:pPr>
            <a:r>
              <a:rPr lang="en-US" sz="2400" dirty="0" smtClean="0"/>
              <a:t>Visualize clusters on map using Python </a:t>
            </a:r>
            <a:r>
              <a:rPr lang="en-US" sz="2400" dirty="0" err="1" smtClean="0"/>
              <a:t>Matplotlib</a:t>
            </a:r>
            <a:r>
              <a:rPr lang="en-US" sz="2400" dirty="0" smtClean="0"/>
              <a:t> </a:t>
            </a:r>
            <a:r>
              <a:rPr lang="en-US" sz="2400" dirty="0" err="1" smtClean="0"/>
              <a:t>anf</a:t>
            </a:r>
            <a:r>
              <a:rPr lang="en-US" sz="2400" dirty="0" smtClean="0"/>
              <a:t> Folium libraries;</a:t>
            </a:r>
          </a:p>
          <a:p>
            <a:pPr marL="285750" indent="-285750">
              <a:buFont typeface="Wingdings" panose="05000000000000000000" pitchFamily="2" charset="2"/>
              <a:buChar char="Ø"/>
            </a:pPr>
            <a:endParaRPr lang="en-US" sz="2400" dirty="0" smtClean="0"/>
          </a:p>
          <a:p>
            <a:pPr marL="285750" indent="-285750">
              <a:buFont typeface="Wingdings" panose="05000000000000000000" pitchFamily="2" charset="2"/>
              <a:buChar char="Ø"/>
            </a:pPr>
            <a:r>
              <a:rPr lang="en-US" sz="2400" dirty="0" smtClean="0"/>
              <a:t>Analyze cluster sizes.</a:t>
            </a:r>
          </a:p>
          <a:p>
            <a:pPr marL="285750" indent="-285750">
              <a:buFont typeface="Wingdings" panose="05000000000000000000" pitchFamily="2" charset="2"/>
              <a:buChar char="Ø"/>
            </a:pPr>
            <a:endParaRPr lang="ru-RU" dirty="0"/>
          </a:p>
        </p:txBody>
      </p:sp>
      <p:sp>
        <p:nvSpPr>
          <p:cNvPr id="5" name="Номер слайда 4"/>
          <p:cNvSpPr>
            <a:spLocks noGrp="1"/>
          </p:cNvSpPr>
          <p:nvPr>
            <p:ph type="sldNum" sz="quarter" idx="12"/>
          </p:nvPr>
        </p:nvSpPr>
        <p:spPr/>
        <p:txBody>
          <a:bodyPr/>
          <a:lstStyle/>
          <a:p>
            <a:fld id="{B0AAED8E-E40B-42D6-9522-0D366B19BDE4}" type="slidenum">
              <a:rPr lang="ru-RU" sz="1800" smtClean="0">
                <a:solidFill>
                  <a:schemeClr val="tx1"/>
                </a:solidFill>
              </a:rPr>
              <a:t>2</a:t>
            </a:fld>
            <a:endParaRPr lang="ru-RU" dirty="0">
              <a:solidFill>
                <a:schemeClr val="tx1"/>
              </a:solidFill>
            </a:endParaRPr>
          </a:p>
        </p:txBody>
      </p:sp>
    </p:spTree>
    <p:extLst>
      <p:ext uri="{BB962C8B-B14F-4D97-AF65-F5344CB8AC3E}">
        <p14:creationId xmlns:p14="http://schemas.microsoft.com/office/powerpoint/2010/main" val="2710622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p:nvPr/>
        </p:nvPicPr>
        <p:blipFill>
          <a:blip r:embed="rId2"/>
          <a:stretch>
            <a:fillRect/>
          </a:stretch>
        </p:blipFill>
        <p:spPr>
          <a:xfrm>
            <a:off x="540848" y="301673"/>
            <a:ext cx="4945551" cy="2872350"/>
          </a:xfrm>
          <a:prstGeom prst="rect">
            <a:avLst/>
          </a:prstGeom>
        </p:spPr>
      </p:pic>
      <p:pic>
        <p:nvPicPr>
          <p:cNvPr id="5" name="Рисунок 4"/>
          <p:cNvPicPr/>
          <p:nvPr/>
        </p:nvPicPr>
        <p:blipFill>
          <a:blip r:embed="rId3"/>
          <a:stretch>
            <a:fillRect/>
          </a:stretch>
        </p:blipFill>
        <p:spPr>
          <a:xfrm>
            <a:off x="6282227" y="227086"/>
            <a:ext cx="5429128" cy="2946937"/>
          </a:xfrm>
          <a:prstGeom prst="rect">
            <a:avLst/>
          </a:prstGeom>
        </p:spPr>
      </p:pic>
      <p:pic>
        <p:nvPicPr>
          <p:cNvPr id="6" name="Рисунок 5"/>
          <p:cNvPicPr/>
          <p:nvPr/>
        </p:nvPicPr>
        <p:blipFill>
          <a:blip r:embed="rId4"/>
          <a:stretch>
            <a:fillRect/>
          </a:stretch>
        </p:blipFill>
        <p:spPr>
          <a:xfrm>
            <a:off x="417756" y="3437940"/>
            <a:ext cx="5068643" cy="3094746"/>
          </a:xfrm>
          <a:prstGeom prst="rect">
            <a:avLst/>
          </a:prstGeom>
        </p:spPr>
      </p:pic>
      <p:pic>
        <p:nvPicPr>
          <p:cNvPr id="7" name="Рисунок 6"/>
          <p:cNvPicPr/>
          <p:nvPr/>
        </p:nvPicPr>
        <p:blipFill>
          <a:blip r:embed="rId5"/>
          <a:stretch>
            <a:fillRect/>
          </a:stretch>
        </p:blipFill>
        <p:spPr>
          <a:xfrm>
            <a:off x="6251576" y="3437940"/>
            <a:ext cx="5459780" cy="3094746"/>
          </a:xfrm>
          <a:prstGeom prst="rect">
            <a:avLst/>
          </a:prstGeom>
        </p:spPr>
      </p:pic>
      <p:sp>
        <p:nvSpPr>
          <p:cNvPr id="8" name="TextBox 7"/>
          <p:cNvSpPr txBox="1"/>
          <p:nvPr/>
        </p:nvSpPr>
        <p:spPr>
          <a:xfrm>
            <a:off x="2373923" y="-14951"/>
            <a:ext cx="926985" cy="369332"/>
          </a:xfrm>
          <a:prstGeom prst="rect">
            <a:avLst/>
          </a:prstGeom>
          <a:noFill/>
        </p:spPr>
        <p:txBody>
          <a:bodyPr wrap="none" rtlCol="0">
            <a:spAutoFit/>
          </a:bodyPr>
          <a:lstStyle/>
          <a:p>
            <a:r>
              <a:rPr lang="en-US" b="1" dirty="0" smtClean="0"/>
              <a:t>Toronto</a:t>
            </a:r>
            <a:endParaRPr lang="ru-RU" b="1" dirty="0"/>
          </a:p>
        </p:txBody>
      </p:sp>
      <p:sp>
        <p:nvSpPr>
          <p:cNvPr id="9" name="TextBox 8"/>
          <p:cNvSpPr txBox="1"/>
          <p:nvPr/>
        </p:nvSpPr>
        <p:spPr>
          <a:xfrm>
            <a:off x="8663354" y="-36831"/>
            <a:ext cx="1093056" cy="369332"/>
          </a:xfrm>
          <a:prstGeom prst="rect">
            <a:avLst/>
          </a:prstGeom>
          <a:noFill/>
        </p:spPr>
        <p:txBody>
          <a:bodyPr wrap="none" rtlCol="0">
            <a:spAutoFit/>
          </a:bodyPr>
          <a:lstStyle/>
          <a:p>
            <a:r>
              <a:rPr lang="en-US" b="1" dirty="0" smtClean="0"/>
              <a:t>New York</a:t>
            </a:r>
            <a:endParaRPr lang="ru-RU" b="1" dirty="0"/>
          </a:p>
        </p:txBody>
      </p:sp>
      <p:sp>
        <p:nvSpPr>
          <p:cNvPr id="10" name="TextBox 9"/>
          <p:cNvSpPr txBox="1"/>
          <p:nvPr/>
        </p:nvSpPr>
        <p:spPr>
          <a:xfrm>
            <a:off x="1952685" y="3121315"/>
            <a:ext cx="1769459" cy="369332"/>
          </a:xfrm>
          <a:prstGeom prst="rect">
            <a:avLst/>
          </a:prstGeom>
          <a:noFill/>
        </p:spPr>
        <p:txBody>
          <a:bodyPr wrap="none" rtlCol="0">
            <a:spAutoFit/>
          </a:bodyPr>
          <a:lstStyle/>
          <a:p>
            <a:r>
              <a:rPr lang="en-US" dirty="0" smtClean="0"/>
              <a:t>Before clustering</a:t>
            </a:r>
            <a:endParaRPr lang="ru-RU" dirty="0"/>
          </a:p>
        </p:txBody>
      </p:sp>
      <p:sp>
        <p:nvSpPr>
          <p:cNvPr id="11" name="TextBox 10"/>
          <p:cNvSpPr txBox="1"/>
          <p:nvPr/>
        </p:nvSpPr>
        <p:spPr>
          <a:xfrm>
            <a:off x="8325152" y="3121315"/>
            <a:ext cx="1769459" cy="369332"/>
          </a:xfrm>
          <a:prstGeom prst="rect">
            <a:avLst/>
          </a:prstGeom>
          <a:noFill/>
        </p:spPr>
        <p:txBody>
          <a:bodyPr wrap="none" rtlCol="0">
            <a:spAutoFit/>
          </a:bodyPr>
          <a:lstStyle/>
          <a:p>
            <a:r>
              <a:rPr lang="en-US" dirty="0" smtClean="0"/>
              <a:t>Before clustering</a:t>
            </a:r>
            <a:endParaRPr lang="ru-RU" dirty="0"/>
          </a:p>
        </p:txBody>
      </p:sp>
      <p:sp>
        <p:nvSpPr>
          <p:cNvPr id="12" name="TextBox 11"/>
          <p:cNvSpPr txBox="1"/>
          <p:nvPr/>
        </p:nvSpPr>
        <p:spPr>
          <a:xfrm>
            <a:off x="1832523" y="6488668"/>
            <a:ext cx="1624612" cy="369332"/>
          </a:xfrm>
          <a:prstGeom prst="rect">
            <a:avLst/>
          </a:prstGeom>
          <a:noFill/>
        </p:spPr>
        <p:txBody>
          <a:bodyPr wrap="none" rtlCol="0">
            <a:spAutoFit/>
          </a:bodyPr>
          <a:lstStyle/>
          <a:p>
            <a:r>
              <a:rPr lang="en-US" dirty="0" smtClean="0"/>
              <a:t>After clustering</a:t>
            </a:r>
            <a:endParaRPr lang="ru-RU" dirty="0"/>
          </a:p>
        </p:txBody>
      </p:sp>
      <p:sp>
        <p:nvSpPr>
          <p:cNvPr id="13" name="TextBox 12"/>
          <p:cNvSpPr txBox="1"/>
          <p:nvPr/>
        </p:nvSpPr>
        <p:spPr>
          <a:xfrm>
            <a:off x="8325152" y="6532686"/>
            <a:ext cx="1624612" cy="369332"/>
          </a:xfrm>
          <a:prstGeom prst="rect">
            <a:avLst/>
          </a:prstGeom>
          <a:noFill/>
        </p:spPr>
        <p:txBody>
          <a:bodyPr wrap="none" rtlCol="0">
            <a:spAutoFit/>
          </a:bodyPr>
          <a:lstStyle/>
          <a:p>
            <a:r>
              <a:rPr lang="en-US" dirty="0" smtClean="0"/>
              <a:t>After clustering</a:t>
            </a:r>
            <a:endParaRPr lang="ru-RU" dirty="0"/>
          </a:p>
        </p:txBody>
      </p:sp>
      <p:sp>
        <p:nvSpPr>
          <p:cNvPr id="14" name="Номер слайда 13"/>
          <p:cNvSpPr>
            <a:spLocks noGrp="1"/>
          </p:cNvSpPr>
          <p:nvPr>
            <p:ph type="sldNum" sz="quarter" idx="12"/>
          </p:nvPr>
        </p:nvSpPr>
        <p:spPr/>
        <p:txBody>
          <a:bodyPr/>
          <a:lstStyle/>
          <a:p>
            <a:fld id="{B0AAED8E-E40B-42D6-9522-0D366B19BDE4}" type="slidenum">
              <a:rPr lang="ru-RU" sz="1800" smtClean="0">
                <a:solidFill>
                  <a:schemeClr val="tx1"/>
                </a:solidFill>
              </a:rPr>
              <a:t>3</a:t>
            </a:fld>
            <a:endParaRPr lang="ru-RU" sz="1800" dirty="0">
              <a:solidFill>
                <a:schemeClr val="tx1"/>
              </a:solidFill>
            </a:endParaRPr>
          </a:p>
        </p:txBody>
      </p:sp>
    </p:spTree>
    <p:extLst>
      <p:ext uri="{BB962C8B-B14F-4D97-AF65-F5344CB8AC3E}">
        <p14:creationId xmlns:p14="http://schemas.microsoft.com/office/powerpoint/2010/main" val="1550131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2074252" y="1015511"/>
            <a:ext cx="8553450" cy="1943100"/>
          </a:xfrm>
          <a:prstGeom prst="rect">
            <a:avLst/>
          </a:prstGeom>
        </p:spPr>
      </p:pic>
      <p:sp>
        <p:nvSpPr>
          <p:cNvPr id="6" name="Прямоугольник 5"/>
          <p:cNvSpPr/>
          <p:nvPr/>
        </p:nvSpPr>
        <p:spPr>
          <a:xfrm>
            <a:off x="335572" y="3297116"/>
            <a:ext cx="11731871" cy="3663952"/>
          </a:xfrm>
          <a:prstGeom prst="rect">
            <a:avLst/>
          </a:prstGeom>
        </p:spPr>
        <p:txBody>
          <a:bodyPr wrap="square">
            <a:spAutoFit/>
          </a:bodyPr>
          <a:lstStyle/>
          <a:p>
            <a:pPr>
              <a:lnSpc>
                <a:spcPct val="107000"/>
              </a:lnSpc>
              <a:spcAft>
                <a:spcPts val="800"/>
              </a:spcAft>
            </a:pPr>
            <a:r>
              <a:rPr lang="en-US" sz="2400" b="1" dirty="0" smtClean="0">
                <a:effectLst/>
                <a:latin typeface="Arial" panose="020B0604020202020204" pitchFamily="34" charset="0"/>
                <a:ea typeface="Calibri" panose="020F0502020204030204" pitchFamily="34" charset="0"/>
                <a:cs typeface="Times New Roman" panose="02020603050405020304" pitchFamily="18" charset="0"/>
              </a:rPr>
              <a:t>Discussion</a:t>
            </a:r>
            <a:endParaRPr lang="ru-RU"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It can be seen that Toronto has one big cluster (90.0% of the neighborhoods) and other are much smaller (about 3.0%).  For New York, there are two big clusters (48.9% and 43.9% of the neighborhoods) and other are much smaller (about 3.0% too). Segmentation of two cities are different. Toronto has more uniform neighborhood type.  New York has much more varieties. </a:t>
            </a:r>
            <a:endParaRPr lang="ru-RU"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b="1" dirty="0" smtClean="0">
                <a:effectLst/>
                <a:latin typeface="Arial" panose="020B0604020202020204" pitchFamily="34" charset="0"/>
                <a:ea typeface="Calibri" panose="020F0502020204030204" pitchFamily="34" charset="0"/>
                <a:cs typeface="Times New Roman" panose="02020603050405020304" pitchFamily="18" charset="0"/>
              </a:rPr>
              <a:t>Conclusion</a:t>
            </a:r>
            <a:endParaRPr lang="ru-RU"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As it was said in discussion there are two big clusters for New York and one large cluster for Toronto. If you are going to visit two cities and don’t know what to visit first it is better to first visit Toronto because it has more uniform neighborhood type as were determined in this report. </a:t>
            </a:r>
            <a:endParaRPr lang="ru-RU"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p:cNvSpPr txBox="1"/>
          <p:nvPr/>
        </p:nvSpPr>
        <p:spPr>
          <a:xfrm>
            <a:off x="5762732" y="415396"/>
            <a:ext cx="1297150" cy="461665"/>
          </a:xfrm>
          <a:prstGeom prst="rect">
            <a:avLst/>
          </a:prstGeom>
          <a:noFill/>
        </p:spPr>
        <p:txBody>
          <a:bodyPr wrap="none" rtlCol="0">
            <a:spAutoFit/>
          </a:bodyPr>
          <a:lstStyle/>
          <a:p>
            <a:r>
              <a:rPr lang="en-US" sz="2400" b="1" dirty="0" smtClean="0">
                <a:latin typeface="Arial" panose="020B0604020202020204" pitchFamily="34" charset="0"/>
                <a:ea typeface="Calibri" panose="020F0502020204030204" pitchFamily="34" charset="0"/>
                <a:cs typeface="Times New Roman" panose="02020603050405020304" pitchFamily="18" charset="0"/>
              </a:rPr>
              <a:t>Results</a:t>
            </a:r>
            <a:endParaRPr lang="ru-RU" sz="14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Номер слайда 8"/>
          <p:cNvSpPr>
            <a:spLocks noGrp="1"/>
          </p:cNvSpPr>
          <p:nvPr>
            <p:ph type="sldNum" sz="quarter" idx="12"/>
          </p:nvPr>
        </p:nvSpPr>
        <p:spPr/>
        <p:txBody>
          <a:bodyPr/>
          <a:lstStyle/>
          <a:p>
            <a:fld id="{B0AAED8E-E40B-42D6-9522-0D366B19BDE4}" type="slidenum">
              <a:rPr lang="ru-RU" sz="1800" smtClean="0">
                <a:solidFill>
                  <a:schemeClr val="tx1"/>
                </a:solidFill>
              </a:rPr>
              <a:t>4</a:t>
            </a:fld>
            <a:endParaRPr lang="ru-RU" dirty="0">
              <a:solidFill>
                <a:schemeClr val="tx1"/>
              </a:solidFill>
            </a:endParaRPr>
          </a:p>
        </p:txBody>
      </p:sp>
    </p:spTree>
    <p:extLst>
      <p:ext uri="{BB962C8B-B14F-4D97-AF65-F5344CB8AC3E}">
        <p14:creationId xmlns:p14="http://schemas.microsoft.com/office/powerpoint/2010/main" val="2434524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121</Words>
  <Application>Microsoft Office PowerPoint</Application>
  <PresentationFormat>Широкоэкранный</PresentationFormat>
  <Paragraphs>32</Paragraphs>
  <Slides>4</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4</vt:i4>
      </vt:variant>
    </vt:vector>
  </HeadingPairs>
  <TitlesOfParts>
    <vt:vector size="10" baseType="lpstr">
      <vt:lpstr>Arial</vt:lpstr>
      <vt:lpstr>Calibri</vt:lpstr>
      <vt:lpstr>Calibri Light</vt:lpstr>
      <vt:lpstr>Times New Roman</vt:lpstr>
      <vt:lpstr>Wingdings</vt:lpstr>
      <vt:lpstr>Тема Office</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Nikolay Krysko</dc:creator>
  <cp:lastModifiedBy>Nikolay Krysko</cp:lastModifiedBy>
  <cp:revision>3</cp:revision>
  <dcterms:created xsi:type="dcterms:W3CDTF">2020-02-06T17:39:16Z</dcterms:created>
  <dcterms:modified xsi:type="dcterms:W3CDTF">2020-02-06T18:14:34Z</dcterms:modified>
</cp:coreProperties>
</file>