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8" r:id="rId15"/>
    <p:sldId id="257" r:id="rId16"/>
    <p:sldId id="258" r:id="rId17"/>
    <p:sldId id="259" r:id="rId18"/>
    <p:sldId id="261" r:id="rId19"/>
    <p:sldId id="260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91" r:id="rId28"/>
    <p:sldId id="290" r:id="rId29"/>
    <p:sldId id="270" r:id="rId30"/>
    <p:sldId id="292" r:id="rId31"/>
    <p:sldId id="271" r:id="rId32"/>
    <p:sldId id="293" r:id="rId33"/>
    <p:sldId id="272" r:id="rId34"/>
    <p:sldId id="294" r:id="rId35"/>
    <p:sldId id="273" r:id="rId36"/>
    <p:sldId id="274" r:id="rId37"/>
    <p:sldId id="275" r:id="rId38"/>
    <p:sldId id="276" r:id="rId39"/>
    <p:sldId id="295" r:id="rId40"/>
    <p:sldId id="296" r:id="rId41"/>
    <p:sldId id="297" r:id="rId42"/>
    <p:sldId id="299" r:id="rId43"/>
    <p:sldId id="298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3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37" autoAdjust="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CFC239-460A-4868-8376-09EB80BAB6B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B17543-8B58-4D2F-B757-482A50D1CF4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9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из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 smtClean="0"/>
              <a:t>studmark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SELECT name, </a:t>
            </a:r>
            <a:r>
              <a:rPr lang="en-US" dirty="0" err="1" smtClean="0"/>
              <a:t>avgmark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 smtClean="0"/>
              <a:t>studmark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id = 123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9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</a:t>
            </a:r>
            <a:r>
              <a:rPr lang="en-US" dirty="0"/>
              <a:t>VIEW </a:t>
            </a:r>
            <a:r>
              <a:rPr lang="ru-RU" dirty="0"/>
              <a:t>имя </a:t>
            </a:r>
            <a:r>
              <a:rPr lang="ru-RU" dirty="0" smtClean="0"/>
              <a:t>представления</a:t>
            </a:r>
          </a:p>
          <a:p>
            <a:r>
              <a:rPr lang="ru-RU" dirty="0" smtClean="0"/>
              <a:t>Выполнив </a:t>
            </a:r>
            <a:r>
              <a:rPr lang="ru-RU" dirty="0"/>
              <a:t>последовательно </a:t>
            </a:r>
            <a:r>
              <a:rPr lang="ru-RU" dirty="0" smtClean="0"/>
              <a:t>DROP </a:t>
            </a:r>
            <a:r>
              <a:rPr lang="ru-RU" dirty="0"/>
              <a:t>VIEW..., а затем </a:t>
            </a:r>
            <a:r>
              <a:rPr lang="ru-RU" dirty="0" smtClean="0"/>
              <a:t>CREATE </a:t>
            </a:r>
            <a:r>
              <a:rPr lang="ru-RU" dirty="0"/>
              <a:t>VIEW ... с тем же самым запросом SELECT, </a:t>
            </a:r>
            <a:r>
              <a:rPr lang="ru-RU" dirty="0" smtClean="0"/>
              <a:t>сформирует </a:t>
            </a:r>
            <a:r>
              <a:rPr lang="ru-RU" dirty="0"/>
              <a:t>новый план </a:t>
            </a:r>
            <a:r>
              <a:rPr lang="ru-RU" dirty="0" smtClean="0"/>
              <a:t>исполнения </a:t>
            </a:r>
            <a:r>
              <a:rPr lang="ru-RU" dirty="0"/>
              <a:t>того же самого запроса в соответствии с изменившимся наполнением таблиц или появлением новых </a:t>
            </a:r>
            <a:r>
              <a:rPr lang="ru-RU" dirty="0" smtClean="0"/>
              <a:t>индексов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5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представлений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некоторые представления можно писать запросы UPDATE, DELETE и </a:t>
            </a:r>
            <a:r>
              <a:rPr lang="ru-RU" dirty="0" smtClean="0"/>
              <a:t>INSERT</a:t>
            </a:r>
          </a:p>
          <a:p>
            <a:r>
              <a:rPr lang="ru-RU" dirty="0" smtClean="0"/>
              <a:t>При </a:t>
            </a:r>
            <a:r>
              <a:rPr lang="ru-RU" dirty="0"/>
              <a:t>выполнении таких запросов реально все изменения вносятся в физические </a:t>
            </a:r>
            <a:r>
              <a:rPr lang="ru-RU" dirty="0" smtClean="0"/>
              <a:t>таблицы</a:t>
            </a:r>
            <a:endParaRPr lang="ru-RU" dirty="0"/>
          </a:p>
          <a:p>
            <a:r>
              <a:rPr lang="ru-RU" dirty="0" smtClean="0"/>
              <a:t>Согласно </a:t>
            </a:r>
            <a:r>
              <a:rPr lang="ru-RU" dirty="0"/>
              <a:t>стандарту SQL, обновляемыми являются представления, основанные на запросах:</a:t>
            </a:r>
          </a:p>
          <a:p>
            <a:pPr lvl="1"/>
            <a:r>
              <a:rPr lang="ru-RU" dirty="0" smtClean="0"/>
              <a:t>только </a:t>
            </a:r>
            <a:r>
              <a:rPr lang="ru-RU" dirty="0"/>
              <a:t>по одной таблице</a:t>
            </a:r>
          </a:p>
          <a:p>
            <a:pPr lvl="1"/>
            <a:r>
              <a:rPr lang="ru-RU" dirty="0" smtClean="0"/>
              <a:t>запрос </a:t>
            </a:r>
            <a:r>
              <a:rPr lang="ru-RU" dirty="0"/>
              <a:t>не должен содержать ключевых слов DISTINCT, GROUP BY, HAVING</a:t>
            </a:r>
          </a:p>
          <a:p>
            <a:pPr lvl="1"/>
            <a:r>
              <a:rPr lang="ru-RU" dirty="0" smtClean="0"/>
              <a:t>не </a:t>
            </a:r>
            <a:r>
              <a:rPr lang="ru-RU" dirty="0"/>
              <a:t>должен содержать вложенных запросов</a:t>
            </a:r>
          </a:p>
          <a:p>
            <a:pPr lvl="1"/>
            <a:r>
              <a:rPr lang="ru-RU" dirty="0" smtClean="0"/>
              <a:t>не </a:t>
            </a:r>
            <a:r>
              <a:rPr lang="ru-RU" dirty="0"/>
              <a:t>должен быть комбинированным, т.е. не должен содержать операций UNION, INTERSECT, </a:t>
            </a:r>
            <a:r>
              <a:rPr lang="ru-RU" dirty="0" smtClean="0"/>
              <a:t>EXCEPT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обновляемых </a:t>
            </a:r>
            <a:r>
              <a:rPr lang="ru-RU" dirty="0" err="1" smtClean="0"/>
              <a:t>представлеий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Представления </a:t>
            </a:r>
            <a:r>
              <a:rPr lang="ru-RU" dirty="0"/>
              <a:t>с отбором </a:t>
            </a:r>
            <a:r>
              <a:rPr lang="ru-RU" dirty="0" smtClean="0"/>
              <a:t>столбцов (вертикальные </a:t>
            </a:r>
            <a:r>
              <a:rPr lang="ru-RU" dirty="0"/>
              <a:t>представления)</a:t>
            </a:r>
          </a:p>
          <a:p>
            <a:r>
              <a:rPr lang="ru-RU" dirty="0" smtClean="0"/>
              <a:t>Представления </a:t>
            </a:r>
            <a:r>
              <a:rPr lang="ru-RU" dirty="0"/>
              <a:t>с отбором строк (горизонтальные представления)</a:t>
            </a:r>
          </a:p>
          <a:p>
            <a:r>
              <a:rPr lang="ru-RU" dirty="0" smtClean="0"/>
              <a:t>Представления </a:t>
            </a:r>
            <a:r>
              <a:rPr lang="ru-RU" dirty="0"/>
              <a:t>с отбором строк и столбцов (смешанные представления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7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 (</a:t>
            </a:r>
            <a:r>
              <a:rPr lang="en-US" dirty="0" smtClean="0"/>
              <a:t>UDP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</a:t>
            </a:r>
            <a:r>
              <a:rPr lang="ru-RU" dirty="0"/>
              <a:t> базы данных, представляющий собой набор SQL-инструкций, который компилируется один раз и хранится на </a:t>
            </a:r>
            <a:r>
              <a:rPr lang="ru-RU" dirty="0" smtClean="0"/>
              <a:t>сервере</a:t>
            </a:r>
          </a:p>
          <a:p>
            <a:r>
              <a:rPr lang="ru-RU" dirty="0" smtClean="0"/>
              <a:t>Могут иметь </a:t>
            </a:r>
            <a:r>
              <a:rPr lang="ru-RU" dirty="0"/>
              <a:t>входные и выходные параметры и локальные переменные, </a:t>
            </a:r>
            <a:r>
              <a:rPr lang="ru-RU" dirty="0" smtClean="0"/>
              <a:t>производить </a:t>
            </a:r>
            <a:r>
              <a:rPr lang="ru-RU" dirty="0"/>
              <a:t>числовые вычисления и операции над символьными данными, результаты которых могут присваиваться переменным и </a:t>
            </a:r>
            <a:r>
              <a:rPr lang="ru-RU" dirty="0" smtClean="0"/>
              <a:t>параметрам</a:t>
            </a:r>
          </a:p>
          <a:p>
            <a:r>
              <a:rPr lang="ru-RU" dirty="0" smtClean="0"/>
              <a:t>Могут использовать циклы </a:t>
            </a:r>
            <a:r>
              <a:rPr lang="ru-RU" dirty="0"/>
              <a:t>и </a:t>
            </a:r>
            <a:r>
              <a:rPr lang="ru-RU" dirty="0" smtClean="0"/>
              <a:t>ветвления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0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Разделение логики с другими </a:t>
            </a:r>
            <a:r>
              <a:rPr lang="ru-RU" dirty="0" smtClean="0"/>
              <a:t>приложениями</a:t>
            </a:r>
          </a:p>
          <a:p>
            <a:pPr fontAlgn="base"/>
            <a:r>
              <a:rPr lang="ru-RU" dirty="0" smtClean="0"/>
              <a:t>Изоляция </a:t>
            </a:r>
            <a:r>
              <a:rPr lang="ru-RU" dirty="0"/>
              <a:t>пользователей от таблиц базы </a:t>
            </a:r>
            <a:r>
              <a:rPr lang="ru-RU" dirty="0" smtClean="0"/>
              <a:t>данных</a:t>
            </a:r>
            <a:endParaRPr lang="ru-RU" dirty="0"/>
          </a:p>
          <a:p>
            <a:pPr fontAlgn="base"/>
            <a:r>
              <a:rPr lang="ru-RU" dirty="0"/>
              <a:t>Обеспечивает механизм </a:t>
            </a:r>
            <a:r>
              <a:rPr lang="ru-RU" dirty="0" smtClean="0"/>
              <a:t>защиты</a:t>
            </a:r>
            <a:endParaRPr lang="ru-RU" dirty="0"/>
          </a:p>
          <a:p>
            <a:pPr fontAlgn="base"/>
            <a:r>
              <a:rPr lang="ru-RU" dirty="0"/>
              <a:t>Улучшение выполнения как следствие сокращения сетевого </a:t>
            </a:r>
            <a:r>
              <a:rPr lang="ru-RU" dirty="0" smtClean="0"/>
              <a:t>трафика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2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Повышение нагрузки на сервер баз данных </a:t>
            </a:r>
            <a:endParaRPr lang="ru-RU" dirty="0" smtClean="0"/>
          </a:p>
          <a:p>
            <a:pPr fontAlgn="base"/>
            <a:r>
              <a:rPr lang="ru-RU" dirty="0" smtClean="0"/>
              <a:t>Миграция </a:t>
            </a:r>
            <a:r>
              <a:rPr lang="ru-RU" dirty="0"/>
              <a:t>с одной СУБД на другую (DB2, SQL </a:t>
            </a:r>
            <a:r>
              <a:rPr lang="ru-RU" dirty="0" err="1"/>
              <a:t>Server</a:t>
            </a:r>
            <a:r>
              <a:rPr lang="ru-RU" dirty="0"/>
              <a:t> и др.) может привести к </a:t>
            </a:r>
            <a:r>
              <a:rPr lang="ru-RU" dirty="0" smtClean="0"/>
              <a:t>проблемам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3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smtClean="0"/>
              <a:t>p2 </a:t>
            </a:r>
            <a:r>
              <a:rPr lang="en-US" dirty="0"/>
              <a:t>() </a:t>
            </a:r>
            <a:endParaRPr lang="ru-RU" dirty="0" smtClean="0"/>
          </a:p>
          <a:p>
            <a:pPr lvl="1"/>
            <a:r>
              <a:rPr lang="en-US" dirty="0" smtClean="0"/>
              <a:t>LANGUAGE </a:t>
            </a:r>
            <a:r>
              <a:rPr lang="en-US" dirty="0"/>
              <a:t>SQL </a:t>
            </a:r>
            <a:endParaRPr lang="ru-RU" dirty="0" smtClean="0"/>
          </a:p>
          <a:p>
            <a:pPr lvl="1"/>
            <a:r>
              <a:rPr lang="en-US" dirty="0" smtClean="0"/>
              <a:t>DETERMINISTIC </a:t>
            </a:r>
            <a:r>
              <a:rPr lang="en-US" dirty="0"/>
              <a:t>SQL </a:t>
            </a:r>
            <a:endParaRPr lang="ru-RU" dirty="0" smtClean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DEFINER </a:t>
            </a:r>
            <a:endParaRPr lang="ru-RU" dirty="0" smtClean="0"/>
          </a:p>
          <a:p>
            <a:pPr lvl="1"/>
            <a:r>
              <a:rPr lang="en-US" dirty="0" smtClean="0"/>
              <a:t>COMMENT </a:t>
            </a:r>
            <a:r>
              <a:rPr lang="en-US" dirty="0"/>
              <a:t>'A procedure' </a:t>
            </a:r>
            <a:endParaRPr lang="ru-RU" dirty="0" smtClean="0"/>
          </a:p>
          <a:p>
            <a:pPr lvl="1"/>
            <a:r>
              <a:rPr lang="en-US" dirty="0" smtClean="0"/>
              <a:t>BEGIN </a:t>
            </a:r>
            <a:endParaRPr lang="ru-RU" dirty="0" smtClean="0"/>
          </a:p>
          <a:p>
            <a:pPr lvl="2"/>
            <a:r>
              <a:rPr lang="en-US" dirty="0" smtClean="0"/>
              <a:t>SELECT </a:t>
            </a:r>
            <a:r>
              <a:rPr lang="en-US" dirty="0"/>
              <a:t>'Hello World !'; </a:t>
            </a:r>
            <a:endParaRPr lang="ru-RU" dirty="0" smtClean="0"/>
          </a:p>
          <a:p>
            <a:pPr lvl="1"/>
            <a:r>
              <a:rPr lang="en-US" dirty="0" smtClean="0"/>
              <a:t>END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Ограничитель / Разделитель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Символ </a:t>
            </a:r>
            <a:r>
              <a:rPr lang="ru-RU" dirty="0"/>
              <a:t>или строка символов, который используется для указания клиенту </a:t>
            </a:r>
            <a:r>
              <a:rPr lang="ru-RU" dirty="0" err="1"/>
              <a:t>MySQL</a:t>
            </a:r>
            <a:r>
              <a:rPr lang="ru-RU" dirty="0"/>
              <a:t>, что вы завершили написание выражения </a:t>
            </a:r>
            <a:r>
              <a:rPr lang="ru-RU" dirty="0" smtClean="0"/>
              <a:t>SQL</a:t>
            </a:r>
          </a:p>
          <a:p>
            <a:r>
              <a:rPr lang="ru-RU" dirty="0" smtClean="0"/>
              <a:t>Задается командой </a:t>
            </a:r>
            <a:r>
              <a:rPr lang="en-US" dirty="0"/>
              <a:t>DELIMITER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8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Представления</a:t>
            </a:r>
          </a:p>
          <a:p>
            <a:r>
              <a:rPr lang="ru-RU" dirty="0" smtClean="0"/>
              <a:t>Хранимые процедуры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Триггеры</a:t>
            </a:r>
          </a:p>
          <a:p>
            <a:r>
              <a:rPr lang="ru-RU" dirty="0" smtClean="0"/>
              <a:t>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960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dirty="0" err="1" smtClean="0"/>
              <a:t>Language</a:t>
            </a:r>
            <a:r>
              <a:rPr lang="en-US" dirty="0" smtClean="0"/>
              <a:t> – </a:t>
            </a:r>
            <a:r>
              <a:rPr lang="ru-RU" dirty="0" smtClean="0"/>
              <a:t>язык создания запросов</a:t>
            </a:r>
            <a:endParaRPr lang="ru-RU" dirty="0"/>
          </a:p>
          <a:p>
            <a:pPr fontAlgn="base"/>
            <a:r>
              <a:rPr lang="ru-RU" dirty="0" err="1" smtClean="0"/>
              <a:t>Deterministic</a:t>
            </a:r>
            <a:r>
              <a:rPr lang="ru-RU" dirty="0" smtClean="0"/>
              <a:t> – если </a:t>
            </a:r>
            <a:r>
              <a:rPr lang="ru-RU" dirty="0"/>
              <a:t>процедура все время возвращает один и тот же результат, и принимает одни и те же входящие </a:t>
            </a:r>
            <a:r>
              <a:rPr lang="ru-RU" dirty="0" smtClean="0"/>
              <a:t>параметры иначе NOT DETERMINISTIC</a:t>
            </a:r>
            <a:endParaRPr lang="ru-RU" dirty="0"/>
          </a:p>
          <a:p>
            <a:pPr fontAlgn="base"/>
            <a:r>
              <a:rPr lang="ru-RU" dirty="0"/>
              <a:t>SQL </a:t>
            </a:r>
            <a:r>
              <a:rPr lang="ru-RU" dirty="0" err="1" smtClean="0"/>
              <a:t>Security</a:t>
            </a:r>
            <a:r>
              <a:rPr lang="ru-RU" dirty="0" smtClean="0"/>
              <a:t> – во </a:t>
            </a:r>
            <a:r>
              <a:rPr lang="ru-RU" dirty="0"/>
              <a:t>время вызова идет проверка прав </a:t>
            </a:r>
            <a:r>
              <a:rPr lang="ru-RU" dirty="0" smtClean="0"/>
              <a:t>пользователя</a:t>
            </a:r>
          </a:p>
          <a:p>
            <a:pPr lvl="1" fontAlgn="base"/>
            <a:r>
              <a:rPr lang="ru-RU" dirty="0" smtClean="0"/>
              <a:t>INVOKER – пользователь</a:t>
            </a:r>
            <a:r>
              <a:rPr lang="ru-RU" dirty="0"/>
              <a:t>, вызывающий </a:t>
            </a:r>
            <a:r>
              <a:rPr lang="ru-RU" dirty="0" smtClean="0"/>
              <a:t>процедуру</a:t>
            </a:r>
          </a:p>
          <a:p>
            <a:pPr lvl="1" fontAlgn="base"/>
            <a:r>
              <a:rPr lang="ru-RU" dirty="0" smtClean="0"/>
              <a:t>DEFINER – создатель процедуры</a:t>
            </a:r>
            <a:endParaRPr lang="ru-RU" dirty="0"/>
          </a:p>
          <a:p>
            <a:pPr fontAlgn="base"/>
            <a:r>
              <a:rPr lang="ru-RU" dirty="0" err="1" smtClean="0"/>
              <a:t>Comment</a:t>
            </a:r>
            <a:r>
              <a:rPr lang="ru-RU" dirty="0" smtClean="0"/>
              <a:t> – комментарий к процедуре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2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 процедуры осуществляется через ее имя конструкцией </a:t>
            </a:r>
            <a:r>
              <a:rPr lang="en-US" dirty="0" smtClean="0"/>
              <a:t>CALL</a:t>
            </a:r>
            <a:endParaRPr lang="ru-RU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/>
              <a:t>stored_procedure_name</a:t>
            </a:r>
            <a:r>
              <a:rPr lang="en-US" dirty="0"/>
              <a:t> (</a:t>
            </a:r>
            <a:r>
              <a:rPr lang="en-US" dirty="0" smtClean="0"/>
              <a:t>par1</a:t>
            </a:r>
            <a:r>
              <a:rPr lang="en-US" dirty="0"/>
              <a:t>, </a:t>
            </a:r>
            <a:r>
              <a:rPr lang="en-US" dirty="0" smtClean="0"/>
              <a:t>pa2</a:t>
            </a:r>
            <a:r>
              <a:rPr lang="en-US" dirty="0"/>
              <a:t>, ....) </a:t>
            </a:r>
            <a:endParaRPr lang="ru-RU" dirty="0" smtClean="0"/>
          </a:p>
          <a:p>
            <a:pPr lvl="1"/>
            <a:r>
              <a:rPr lang="en-US" dirty="0" smtClean="0"/>
              <a:t>CALL </a:t>
            </a:r>
            <a:r>
              <a:rPr lang="en-US" dirty="0"/>
              <a:t>procedure1(10 , 'string parameter' 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Удаление и изменение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Выражение </a:t>
            </a:r>
            <a:r>
              <a:rPr lang="ru-RU" dirty="0"/>
              <a:t>ALTER </a:t>
            </a:r>
            <a:r>
              <a:rPr lang="ru-RU" dirty="0" smtClean="0"/>
              <a:t>PROCEDURE используется </a:t>
            </a:r>
            <a:r>
              <a:rPr lang="ru-RU" dirty="0"/>
              <a:t>для изменения процедур, но оно подходит для изменения лишь некоторых </a:t>
            </a:r>
            <a:r>
              <a:rPr lang="ru-RU" dirty="0" smtClean="0"/>
              <a:t>характеристик</a:t>
            </a:r>
          </a:p>
          <a:p>
            <a:r>
              <a:rPr lang="ru-RU" dirty="0" smtClean="0"/>
              <a:t>Для изменения тела процедуры</a:t>
            </a:r>
            <a:r>
              <a:rPr lang="ru-RU" dirty="0"/>
              <a:t>, </a:t>
            </a:r>
            <a:r>
              <a:rPr lang="ru-RU" dirty="0" smtClean="0"/>
              <a:t>ее необходимо </a:t>
            </a:r>
            <a:r>
              <a:rPr lang="ru-RU" dirty="0"/>
              <a:t>удалить и создать </a:t>
            </a:r>
            <a:r>
              <a:rPr lang="ru-RU" dirty="0" smtClean="0"/>
              <a:t>заново</a:t>
            </a:r>
            <a:endParaRPr lang="ru-RU" dirty="0"/>
          </a:p>
          <a:p>
            <a:r>
              <a:rPr lang="en-US" dirty="0" smtClean="0"/>
              <a:t>DROP</a:t>
            </a:r>
            <a:r>
              <a:rPr lang="en-US" dirty="0"/>
              <a:t> PROCEDURE IF EXISTS p2;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2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Пустой список параметров</a:t>
            </a:r>
          </a:p>
          <a:p>
            <a:pPr lvl="1"/>
            <a:r>
              <a:rPr lang="en-US" dirty="0"/>
              <a:t>CREATE PROCEDURE proc1 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dirty="0" smtClean="0"/>
              <a:t>Входящий параметр</a:t>
            </a:r>
          </a:p>
          <a:p>
            <a:pPr lvl="1"/>
            <a:r>
              <a:rPr lang="en-US" dirty="0"/>
              <a:t>CREATE PROCEDURE proc1 (IN </a:t>
            </a:r>
            <a:r>
              <a:rPr lang="en-US" dirty="0" smtClean="0"/>
              <a:t>name TYPE)</a:t>
            </a:r>
            <a:endParaRPr lang="ru-RU" dirty="0" smtClean="0"/>
          </a:p>
          <a:p>
            <a:r>
              <a:rPr lang="ru-RU" dirty="0" smtClean="0"/>
              <a:t>Возвращаемый параметр</a:t>
            </a:r>
          </a:p>
          <a:p>
            <a:pPr lvl="1"/>
            <a:r>
              <a:rPr lang="en-US" dirty="0"/>
              <a:t>CREATE PROCEDURE proc1 (OUT </a:t>
            </a:r>
            <a:r>
              <a:rPr lang="en-US" dirty="0" smtClean="0"/>
              <a:t>name TYPE)</a:t>
            </a:r>
            <a:endParaRPr lang="ru-RU" dirty="0" smtClean="0"/>
          </a:p>
          <a:p>
            <a:r>
              <a:rPr lang="ru-RU" dirty="0" err="1" smtClean="0"/>
              <a:t>Входяще</a:t>
            </a:r>
            <a:r>
              <a:rPr lang="ru-RU" dirty="0" smtClean="0"/>
              <a:t>-возвращаемый параметр</a:t>
            </a:r>
          </a:p>
          <a:p>
            <a:pPr lvl="1"/>
            <a:r>
              <a:rPr lang="en-US" dirty="0"/>
              <a:t>CREATE PROCEDURE proc1 (INOUT </a:t>
            </a:r>
            <a:r>
              <a:rPr lang="en-US" dirty="0" smtClean="0"/>
              <a:t>name TYPE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IN </a:t>
            </a:r>
            <a:r>
              <a:rPr lang="ru-RU" dirty="0" smtClean="0"/>
              <a:t>параметром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 //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smtClean="0"/>
              <a:t>`</a:t>
            </a:r>
            <a:r>
              <a:rPr lang="en-US" dirty="0" err="1" smtClean="0"/>
              <a:t>p_in</a:t>
            </a:r>
            <a:r>
              <a:rPr lang="en-US" dirty="0" smtClean="0"/>
              <a:t>` </a:t>
            </a:r>
            <a:r>
              <a:rPr lang="en-US" dirty="0"/>
              <a:t>(IN var1 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BEGIN 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var1 + 2 AS result; </a:t>
            </a:r>
            <a:endParaRPr lang="en-US" dirty="0" smtClean="0"/>
          </a:p>
          <a:p>
            <a:pPr lvl="1"/>
            <a:r>
              <a:rPr lang="en-US" dirty="0" smtClean="0"/>
              <a:t>END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8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OUT </a:t>
            </a:r>
            <a:r>
              <a:rPr lang="ru-RU" dirty="0" smtClean="0"/>
              <a:t>параметром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 //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 smtClean="0"/>
              <a:t>p_OUT</a:t>
            </a:r>
            <a:r>
              <a:rPr lang="en-US" dirty="0"/>
              <a:t>`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OUT var1 VARCHAR(100)) </a:t>
            </a:r>
            <a:endParaRPr lang="en-US" dirty="0" smtClean="0"/>
          </a:p>
          <a:p>
            <a:pPr lvl="1"/>
            <a:r>
              <a:rPr lang="en-US" dirty="0" smtClean="0"/>
              <a:t>BEGIN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var1 = 'This is a test'; </a:t>
            </a:r>
            <a:endParaRPr lang="en-US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INOUT </a:t>
            </a:r>
            <a:r>
              <a:rPr lang="ru-RU" dirty="0" smtClean="0"/>
              <a:t>параметром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 //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 smtClean="0"/>
              <a:t>p_INOUT</a:t>
            </a:r>
            <a:r>
              <a:rPr lang="en-US" dirty="0"/>
              <a:t>` </a:t>
            </a:r>
            <a:endParaRPr lang="en-US" dirty="0" smtClean="0"/>
          </a:p>
          <a:p>
            <a:r>
              <a:rPr lang="en-US" dirty="0" smtClean="0"/>
              <a:t>(INOUT </a:t>
            </a:r>
            <a:r>
              <a:rPr lang="en-US" dirty="0"/>
              <a:t>var1 INT) </a:t>
            </a:r>
            <a:endParaRPr lang="en-US" dirty="0" smtClean="0"/>
          </a:p>
          <a:p>
            <a:pPr lvl="1"/>
            <a:r>
              <a:rPr lang="en-US" dirty="0" smtClean="0"/>
              <a:t>BEGIN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var1 = var1 * 2; </a:t>
            </a:r>
            <a:endParaRPr lang="en-US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процедурного расширения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решения сложных задач обработки </a:t>
            </a:r>
            <a:r>
              <a:rPr lang="ru-RU" dirty="0" smtClean="0"/>
              <a:t>данных, язык </a:t>
            </a:r>
            <a:r>
              <a:rPr lang="ru-RU" dirty="0"/>
              <a:t>SQL </a:t>
            </a:r>
            <a:r>
              <a:rPr lang="ru-RU" dirty="0" smtClean="0"/>
              <a:t>использует процедурное расширение, которое представляет </a:t>
            </a:r>
            <a:r>
              <a:rPr lang="ru-RU" dirty="0"/>
              <a:t>собой полноценный язык 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Поддерживаемые языки</a:t>
            </a:r>
          </a:p>
          <a:p>
            <a:pPr lvl="1"/>
            <a:r>
              <a:rPr lang="en-US" dirty="0" smtClean="0"/>
              <a:t>SQL/PSM</a:t>
            </a:r>
            <a:r>
              <a:rPr lang="ru-RU" dirty="0" smtClean="0"/>
              <a:t> – </a:t>
            </a:r>
            <a:r>
              <a:rPr lang="en-US" dirty="0" smtClean="0"/>
              <a:t>MySQ</a:t>
            </a:r>
            <a:r>
              <a:rPr lang="en-US" dirty="0"/>
              <a:t>L</a:t>
            </a:r>
            <a:endParaRPr lang="ru-RU" dirty="0" smtClean="0"/>
          </a:p>
          <a:p>
            <a:pPr lvl="1"/>
            <a:r>
              <a:rPr lang="ru-RU" dirty="0" smtClean="0"/>
              <a:t>PL/SQL – </a:t>
            </a:r>
            <a:r>
              <a:rPr lang="ru-RU" dirty="0" err="1" smtClean="0"/>
              <a:t>Oracle</a:t>
            </a:r>
            <a:endParaRPr lang="ru-RU" dirty="0" smtClean="0"/>
          </a:p>
          <a:p>
            <a:pPr lvl="1"/>
            <a:r>
              <a:rPr lang="ru-RU" dirty="0" smtClean="0"/>
              <a:t>PLG/SQL – </a:t>
            </a:r>
            <a:r>
              <a:rPr lang="ru-RU" dirty="0" err="1" smtClean="0"/>
              <a:t>PostgreSQL</a:t>
            </a:r>
            <a:endParaRPr lang="ru-RU" dirty="0" smtClean="0"/>
          </a:p>
          <a:p>
            <a:pPr lvl="1"/>
            <a:r>
              <a:rPr lang="ru-RU" dirty="0" err="1" smtClean="0"/>
              <a:t>Transact</a:t>
            </a:r>
            <a:r>
              <a:rPr lang="ru-RU" dirty="0" smtClean="0"/>
              <a:t>-SQL –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/>
              <a:t>SQL </a:t>
            </a:r>
            <a:r>
              <a:rPr lang="ru-RU" dirty="0" err="1" smtClean="0"/>
              <a:t>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6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переменной осуществляется командой </a:t>
            </a:r>
            <a:r>
              <a:rPr lang="en-US" dirty="0" smtClean="0"/>
              <a:t>DECLARE</a:t>
            </a:r>
          </a:p>
          <a:p>
            <a:r>
              <a:rPr lang="ru-RU" dirty="0" smtClean="0"/>
              <a:t>Создаваемая переменная описывается полностью как и создаваемый столбец в таблице</a:t>
            </a:r>
          </a:p>
          <a:p>
            <a:r>
              <a:rPr lang="ru-RU" dirty="0" smtClean="0"/>
              <a:t>Переменные имеющие одно и то же описание могут группироваться в один </a:t>
            </a:r>
            <a:r>
              <a:rPr lang="en-US" dirty="0" smtClean="0"/>
              <a:t>DECLARE</a:t>
            </a:r>
          </a:p>
          <a:p>
            <a:r>
              <a:rPr lang="ru-RU" dirty="0" smtClean="0"/>
              <a:t>Значения переменной устанавливаются командой </a:t>
            </a:r>
            <a:r>
              <a:rPr lang="en-US" dirty="0" smtClean="0"/>
              <a:t>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DELIMITER //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/>
              <a:t>var_proc</a:t>
            </a:r>
            <a:r>
              <a:rPr lang="en-US" dirty="0"/>
              <a:t>`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/>
              <a:t>IN </a:t>
            </a:r>
            <a:r>
              <a:rPr lang="en-US" dirty="0" err="1"/>
              <a:t>paramstr</a:t>
            </a:r>
            <a:r>
              <a:rPr lang="en-US" dirty="0"/>
              <a:t> VARCHAR(20</a:t>
            </a:r>
            <a:r>
              <a:rPr lang="en-US" dirty="0" smtClean="0"/>
              <a:t>))</a:t>
            </a:r>
            <a:endParaRPr lang="ru-RU" dirty="0" smtClean="0"/>
          </a:p>
          <a:p>
            <a:pPr lvl="1"/>
            <a:r>
              <a:rPr lang="en-US" dirty="0" smtClean="0"/>
              <a:t>BEGIN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a, b INT DEFAULT 5;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 err="1"/>
              <a:t>str</a:t>
            </a:r>
            <a:r>
              <a:rPr lang="en-US" dirty="0"/>
              <a:t> VARCHAR(50);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today TIMESTAMP DEFAULT CURRENT_DATE;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v1, v2, v3 TINYINT; </a:t>
            </a:r>
            <a:endParaRPr lang="ru-RU" dirty="0" smtClean="0"/>
          </a:p>
          <a:p>
            <a:pPr lvl="2"/>
            <a:r>
              <a:rPr lang="en-US" dirty="0" smtClean="0"/>
              <a:t>INSERT </a:t>
            </a:r>
            <a:r>
              <a:rPr lang="en-US" dirty="0"/>
              <a:t>INTO table1 VALUES (a); </a:t>
            </a:r>
            <a:endParaRPr lang="ru-RU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/>
              <a:t>str</a:t>
            </a:r>
            <a:r>
              <a:rPr lang="en-US" dirty="0"/>
              <a:t> = 'I am a string'; </a:t>
            </a:r>
            <a:endParaRPr lang="ru-RU" dirty="0" smtClean="0"/>
          </a:p>
          <a:p>
            <a:pPr lvl="2"/>
            <a:r>
              <a:rPr lang="en-US" dirty="0" smtClean="0"/>
              <a:t>SELECT </a:t>
            </a:r>
            <a:r>
              <a:rPr lang="en-US" dirty="0"/>
              <a:t>CONCAT(</a:t>
            </a:r>
            <a:r>
              <a:rPr lang="en-US" dirty="0" err="1"/>
              <a:t>str,paramstr</a:t>
            </a:r>
            <a:r>
              <a:rPr lang="en-US" dirty="0"/>
              <a:t>), </a:t>
            </a:r>
            <a:r>
              <a:rPr lang="en-US" dirty="0" smtClean="0"/>
              <a:t>today; </a:t>
            </a:r>
            <a:endParaRPr lang="ru-RU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6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(</a:t>
            </a:r>
            <a:r>
              <a:rPr lang="en-US" dirty="0" smtClean="0"/>
              <a:t>VIEW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Управление логикой исполнения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IF</a:t>
            </a:r>
            <a:r>
              <a:rPr lang="ru-RU" dirty="0"/>
              <a:t> &lt;условие&gt; </a:t>
            </a:r>
            <a:r>
              <a:rPr lang="ru-RU" b="1" dirty="0"/>
              <a:t>THEN</a:t>
            </a:r>
            <a:r>
              <a:rPr lang="ru-RU" dirty="0"/>
              <a:t> &lt;операторы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[</a:t>
            </a:r>
            <a:r>
              <a:rPr lang="ru-RU" b="1" dirty="0"/>
              <a:t>ELSIF</a:t>
            </a:r>
            <a:r>
              <a:rPr lang="ru-RU" dirty="0"/>
              <a:t> &lt;условие&gt; </a:t>
            </a:r>
            <a:r>
              <a:rPr lang="ru-RU" b="1" dirty="0"/>
              <a:t>THEN</a:t>
            </a:r>
            <a:r>
              <a:rPr lang="ru-RU" dirty="0"/>
              <a:t> &lt;операторы</a:t>
            </a:r>
            <a:r>
              <a:rPr lang="ru-RU" dirty="0" smtClean="0"/>
              <a:t>&gt;]</a:t>
            </a:r>
          </a:p>
          <a:p>
            <a:r>
              <a:rPr lang="ru-RU" dirty="0" smtClean="0"/>
              <a:t>[</a:t>
            </a:r>
            <a:r>
              <a:rPr lang="ru-RU" b="1" dirty="0"/>
              <a:t>ELSE</a:t>
            </a:r>
            <a:r>
              <a:rPr lang="ru-RU" dirty="0"/>
              <a:t> &lt;операторы</a:t>
            </a:r>
            <a:r>
              <a:rPr lang="ru-RU" dirty="0" smtClean="0"/>
              <a:t>&gt;]</a:t>
            </a:r>
          </a:p>
          <a:p>
            <a:r>
              <a:rPr lang="ru-RU" b="1" dirty="0" smtClean="0"/>
              <a:t>END IF</a:t>
            </a:r>
            <a:r>
              <a:rPr lang="en-US" b="1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/>
          </a:bodyPr>
          <a:lstStyle/>
          <a:p>
            <a:r>
              <a:rPr lang="en-US" dirty="0"/>
              <a:t>DELIMITER //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/>
              <a:t>proc_IF</a:t>
            </a:r>
            <a:r>
              <a:rPr lang="en-US" dirty="0"/>
              <a:t>`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/>
              <a:t>IN param1 INT) </a:t>
            </a:r>
            <a:endParaRPr lang="ru-RU" dirty="0" smtClean="0"/>
          </a:p>
          <a:p>
            <a:pPr lvl="1"/>
            <a:r>
              <a:rPr lang="en-US" dirty="0" smtClean="0"/>
              <a:t>BEGIN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variable1 INT; </a:t>
            </a:r>
            <a:endParaRPr lang="ru-RU" dirty="0" smtClean="0"/>
          </a:p>
          <a:p>
            <a:pPr lvl="2"/>
            <a:r>
              <a:rPr lang="en-US" dirty="0" smtClean="0"/>
              <a:t>SET </a:t>
            </a:r>
            <a:r>
              <a:rPr lang="en-US" dirty="0"/>
              <a:t>variable1 = param1 + 1; </a:t>
            </a:r>
            <a:endParaRPr lang="ru-RU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variable1 = 0 THEN </a:t>
            </a:r>
            <a:r>
              <a:rPr lang="en-US" dirty="0" smtClean="0"/>
              <a:t>SELECT variable1;</a:t>
            </a:r>
          </a:p>
          <a:p>
            <a:pPr lvl="2"/>
            <a:r>
              <a:rPr lang="en-US" dirty="0" smtClean="0"/>
              <a:t>ELSEIF </a:t>
            </a:r>
            <a:r>
              <a:rPr lang="en-US" dirty="0"/>
              <a:t>variable1 </a:t>
            </a:r>
            <a:r>
              <a:rPr lang="en-US" dirty="0" smtClean="0"/>
              <a:t> = </a:t>
            </a:r>
            <a:r>
              <a:rPr lang="en-US" dirty="0" smtClean="0"/>
              <a:t>1 </a:t>
            </a:r>
            <a:r>
              <a:rPr lang="en-US" dirty="0"/>
              <a:t>THEN </a:t>
            </a:r>
            <a:r>
              <a:rPr lang="en-US" dirty="0" smtClean="0"/>
              <a:t>SELECT </a:t>
            </a:r>
            <a:r>
              <a:rPr lang="en-US" dirty="0"/>
              <a:t>'Parameter value = 0'; </a:t>
            </a:r>
            <a:endParaRPr lang="ru-RU" dirty="0" smtClean="0"/>
          </a:p>
          <a:p>
            <a:pPr lvl="2"/>
            <a:r>
              <a:rPr lang="en-US" dirty="0" smtClean="0"/>
              <a:t>ELSE </a:t>
            </a:r>
            <a:r>
              <a:rPr lang="en-US" dirty="0"/>
              <a:t>SELECT 'Parameter value &lt;&gt; </a:t>
            </a:r>
            <a:r>
              <a:rPr lang="en-US" dirty="0" smtClean="0"/>
              <a:t>0</a:t>
            </a:r>
            <a:r>
              <a:rPr lang="en-US" dirty="0"/>
              <a:t>'; </a:t>
            </a:r>
            <a:endParaRPr lang="ru-RU" dirty="0" smtClean="0"/>
          </a:p>
          <a:p>
            <a:pPr lvl="2"/>
            <a:r>
              <a:rPr lang="en-US" dirty="0" smtClean="0"/>
              <a:t>END </a:t>
            </a:r>
            <a:r>
              <a:rPr lang="en-US" dirty="0"/>
              <a:t>IF; </a:t>
            </a:r>
            <a:endParaRPr lang="ru-RU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Поливариантный выбор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ru-RU" dirty="0" smtClean="0"/>
              <a:t>&lt;выражение&gt;</a:t>
            </a:r>
            <a:endParaRPr lang="ru-RU" dirty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ru-RU" dirty="0"/>
              <a:t>&lt;условие&gt;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ru-RU" b="1" dirty="0" smtClean="0"/>
              <a:t> </a:t>
            </a:r>
            <a:r>
              <a:rPr lang="ru-RU" dirty="0"/>
              <a:t>&lt;операторы</a:t>
            </a:r>
            <a:r>
              <a:rPr lang="ru-RU" dirty="0" smtClean="0"/>
              <a:t>&gt;</a:t>
            </a:r>
            <a:endParaRPr lang="ru-RU" b="1" dirty="0"/>
          </a:p>
          <a:p>
            <a:r>
              <a:rPr lang="en-US" b="1" dirty="0"/>
              <a:t>WHEN</a:t>
            </a:r>
            <a:r>
              <a:rPr lang="en-US" dirty="0"/>
              <a:t> </a:t>
            </a:r>
            <a:r>
              <a:rPr lang="ru-RU" dirty="0"/>
              <a:t>&lt;условие&gt;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ru-RU" b="1" dirty="0"/>
              <a:t> </a:t>
            </a:r>
            <a:r>
              <a:rPr lang="ru-RU" dirty="0"/>
              <a:t>&lt;операторы&gt;</a:t>
            </a:r>
            <a:endParaRPr lang="ru-RU" b="1" dirty="0"/>
          </a:p>
          <a:p>
            <a:r>
              <a:rPr lang="ru-RU" dirty="0" smtClean="0"/>
              <a:t>…</a:t>
            </a:r>
          </a:p>
          <a:p>
            <a:r>
              <a:rPr lang="en-US" b="1" dirty="0" smtClean="0"/>
              <a:t>ELSE </a:t>
            </a:r>
            <a:r>
              <a:rPr lang="ru-RU" dirty="0"/>
              <a:t>&lt;операторы&gt;</a:t>
            </a:r>
            <a:endParaRPr lang="ru-RU" b="1" dirty="0"/>
          </a:p>
          <a:p>
            <a:r>
              <a:rPr lang="en-US" b="1" dirty="0" smtClean="0"/>
              <a:t>END </a:t>
            </a:r>
            <a:r>
              <a:rPr lang="en-US" b="1" dirty="0"/>
              <a:t>CASE;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DELIMITER //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/>
              <a:t>proc_CASE</a:t>
            </a:r>
            <a:r>
              <a:rPr lang="en-US" dirty="0"/>
              <a:t>`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/>
              <a:t>IN param1 INT) </a:t>
            </a:r>
            <a:endParaRPr lang="ru-RU" dirty="0" smtClean="0"/>
          </a:p>
          <a:p>
            <a:pPr lvl="1"/>
            <a:r>
              <a:rPr lang="en-US" dirty="0" smtClean="0"/>
              <a:t>BEGIN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variable1 INT; </a:t>
            </a:r>
            <a:endParaRPr lang="ru-RU" dirty="0" smtClean="0"/>
          </a:p>
          <a:p>
            <a:pPr lvl="2"/>
            <a:r>
              <a:rPr lang="en-US" dirty="0" smtClean="0"/>
              <a:t>SET </a:t>
            </a:r>
            <a:r>
              <a:rPr lang="en-US" dirty="0"/>
              <a:t>variable1 = param1 + 1; </a:t>
            </a:r>
            <a:endParaRPr lang="ru-RU" dirty="0" smtClean="0"/>
          </a:p>
          <a:p>
            <a:pPr lvl="2"/>
            <a:r>
              <a:rPr lang="en-US" dirty="0" smtClean="0"/>
              <a:t>CASE </a:t>
            </a:r>
            <a:r>
              <a:rPr lang="en-US" dirty="0"/>
              <a:t>variable1 WHEN 0 </a:t>
            </a:r>
            <a:r>
              <a:rPr lang="en-US" dirty="0" smtClean="0"/>
              <a:t>THEN</a:t>
            </a:r>
            <a:endParaRPr lang="ru-RU" dirty="0" smtClean="0"/>
          </a:p>
          <a:p>
            <a:pPr lvl="3"/>
            <a:r>
              <a:rPr lang="en-US" dirty="0" smtClean="0"/>
              <a:t>INSERT </a:t>
            </a:r>
            <a:r>
              <a:rPr lang="en-US" dirty="0"/>
              <a:t>INTO table1 VALUES (param1); </a:t>
            </a:r>
            <a:endParaRPr lang="ru-RU" dirty="0" smtClean="0"/>
          </a:p>
          <a:p>
            <a:pPr lvl="2"/>
            <a:r>
              <a:rPr lang="en-US" dirty="0" smtClean="0"/>
              <a:t>WHEN </a:t>
            </a:r>
            <a:r>
              <a:rPr lang="en-US" dirty="0"/>
              <a:t>1 THEN </a:t>
            </a:r>
            <a:endParaRPr lang="ru-RU" dirty="0" smtClean="0"/>
          </a:p>
          <a:p>
            <a:pPr lvl="3"/>
            <a:r>
              <a:rPr lang="en-US" dirty="0" smtClean="0"/>
              <a:t>INSERT </a:t>
            </a:r>
            <a:r>
              <a:rPr lang="en-US" dirty="0"/>
              <a:t>INTO table1 VALUES (variable1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ELSE </a:t>
            </a:r>
          </a:p>
          <a:p>
            <a:pPr lvl="3"/>
            <a:r>
              <a:rPr lang="en-US" dirty="0" smtClean="0"/>
              <a:t>INSERT </a:t>
            </a:r>
            <a:r>
              <a:rPr lang="en-US" dirty="0"/>
              <a:t>INTO table1 VALUES (99); </a:t>
            </a:r>
            <a:endParaRPr lang="en-US" dirty="0" smtClean="0"/>
          </a:p>
          <a:p>
            <a:pPr lvl="2"/>
            <a:r>
              <a:rPr lang="en-US" dirty="0" smtClean="0"/>
              <a:t>END </a:t>
            </a:r>
            <a:r>
              <a:rPr lang="en-US" dirty="0"/>
              <a:t>CASE; </a:t>
            </a:r>
            <a:endParaRPr lang="en-US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</a:t>
            </a:r>
            <a:r>
              <a:rPr lang="en-US" dirty="0"/>
              <a:t> &lt;</a:t>
            </a:r>
            <a:r>
              <a:rPr lang="ru-RU" dirty="0"/>
              <a:t>операторы&gt; </a:t>
            </a:r>
            <a:r>
              <a:rPr lang="en-US" b="1" dirty="0"/>
              <a:t>END </a:t>
            </a:r>
            <a:r>
              <a:rPr lang="en-US" b="1" dirty="0" smtClean="0"/>
              <a:t>LOOP</a:t>
            </a:r>
            <a:r>
              <a:rPr lang="en-US" b="1" dirty="0"/>
              <a:t>;</a:t>
            </a:r>
            <a:endParaRPr lang="en-US" dirty="0"/>
          </a:p>
          <a:p>
            <a:pPr lvl="1"/>
            <a:r>
              <a:rPr lang="ru-RU" dirty="0" smtClean="0"/>
              <a:t>Вечный цикл</a:t>
            </a:r>
          </a:p>
          <a:p>
            <a:r>
              <a:rPr lang="en-US" b="1" dirty="0" smtClean="0"/>
              <a:t>WHILE</a:t>
            </a:r>
            <a:r>
              <a:rPr lang="en-US" dirty="0"/>
              <a:t> &lt;</a:t>
            </a:r>
            <a:r>
              <a:rPr lang="ru-RU" dirty="0"/>
              <a:t>условие&gt; </a:t>
            </a:r>
            <a:r>
              <a:rPr lang="en-US" b="1" dirty="0"/>
              <a:t>DO</a:t>
            </a:r>
            <a:r>
              <a:rPr lang="en-US" dirty="0"/>
              <a:t> &lt;</a:t>
            </a:r>
            <a:r>
              <a:rPr lang="ru-RU" dirty="0"/>
              <a:t>операторы&gt; </a:t>
            </a:r>
            <a:endParaRPr lang="en-US" dirty="0" smtClean="0"/>
          </a:p>
          <a:p>
            <a:r>
              <a:rPr lang="en-US" b="1" dirty="0" smtClean="0"/>
              <a:t>END WHILE;</a:t>
            </a:r>
            <a:endParaRPr lang="en-US" dirty="0"/>
          </a:p>
          <a:p>
            <a:r>
              <a:rPr lang="en-US" b="1" dirty="0"/>
              <a:t>REPEAT</a:t>
            </a:r>
            <a:r>
              <a:rPr lang="en-US" dirty="0"/>
              <a:t> &lt;</a:t>
            </a:r>
            <a:r>
              <a:rPr lang="ru-RU" dirty="0"/>
              <a:t>операторы&gt; </a:t>
            </a:r>
            <a:r>
              <a:rPr lang="en-US" b="1" dirty="0"/>
              <a:t>UNTIL</a:t>
            </a:r>
            <a:r>
              <a:rPr lang="en-US" dirty="0"/>
              <a:t> &lt;</a:t>
            </a:r>
            <a:r>
              <a:rPr lang="ru-RU" dirty="0" smtClean="0"/>
              <a:t>условие&gt;</a:t>
            </a:r>
            <a:endParaRPr lang="en-US" dirty="0" smtClean="0"/>
          </a:p>
          <a:p>
            <a:r>
              <a:rPr lang="en-US" b="1" dirty="0" smtClean="0"/>
              <a:t>END REPEAT;</a:t>
            </a:r>
            <a:endParaRPr lang="en-US" dirty="0"/>
          </a:p>
          <a:p>
            <a:r>
              <a:rPr lang="en-US" b="1" dirty="0"/>
              <a:t>FOR</a:t>
            </a:r>
            <a:r>
              <a:rPr lang="en-US" dirty="0"/>
              <a:t> &lt;</a:t>
            </a:r>
            <a:r>
              <a:rPr lang="ru-RU" dirty="0"/>
              <a:t>индекс&gt; </a:t>
            </a:r>
            <a:r>
              <a:rPr lang="en-US" b="1" dirty="0"/>
              <a:t>IN</a:t>
            </a:r>
            <a:r>
              <a:rPr lang="en-US" dirty="0"/>
              <a:t> [</a:t>
            </a:r>
            <a:r>
              <a:rPr lang="en-US" b="1" dirty="0"/>
              <a:t>REVERSE</a:t>
            </a:r>
            <a:r>
              <a:rPr lang="en-US" dirty="0"/>
              <a:t>] .. </a:t>
            </a:r>
            <a:r>
              <a:rPr lang="en-US" b="1" dirty="0"/>
              <a:t>DO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ru-RU" dirty="0"/>
              <a:t>операторы&gt; </a:t>
            </a:r>
            <a:r>
              <a:rPr lang="en-US" b="1" dirty="0"/>
              <a:t>END </a:t>
            </a:r>
            <a:r>
              <a:rPr lang="en-US" b="1" dirty="0" smtClean="0"/>
              <a:t>FOR;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254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DELIMITER //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PROCEDURE `</a:t>
            </a:r>
            <a:r>
              <a:rPr lang="en-US" dirty="0" err="1"/>
              <a:t>proc_WHILE</a:t>
            </a:r>
            <a:r>
              <a:rPr lang="en-US" dirty="0"/>
              <a:t>`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/>
              <a:t>IN param1 INT) </a:t>
            </a:r>
            <a:endParaRPr lang="ru-RU" dirty="0" smtClean="0"/>
          </a:p>
          <a:p>
            <a:pPr lvl="1"/>
            <a:r>
              <a:rPr lang="en-US" dirty="0" smtClean="0"/>
              <a:t>BEGIN </a:t>
            </a:r>
            <a:endParaRPr lang="ru-RU" dirty="0" smtClean="0"/>
          </a:p>
          <a:p>
            <a:pPr lvl="2"/>
            <a:r>
              <a:rPr lang="en-US" dirty="0" smtClean="0"/>
              <a:t>DECLARE </a:t>
            </a:r>
            <a:r>
              <a:rPr lang="en-US" dirty="0"/>
              <a:t>variable1, variable2 INT; </a:t>
            </a:r>
            <a:endParaRPr lang="ru-RU" dirty="0" smtClean="0"/>
          </a:p>
          <a:p>
            <a:pPr lvl="2"/>
            <a:r>
              <a:rPr lang="en-US" dirty="0" smtClean="0"/>
              <a:t>SET </a:t>
            </a:r>
            <a:r>
              <a:rPr lang="en-US" dirty="0"/>
              <a:t>variable1 = 0; </a:t>
            </a:r>
            <a:endParaRPr lang="ru-RU" dirty="0" smtClean="0"/>
          </a:p>
          <a:p>
            <a:pPr lvl="2"/>
            <a:r>
              <a:rPr lang="en-US" dirty="0" smtClean="0"/>
              <a:t>WHILE </a:t>
            </a:r>
            <a:r>
              <a:rPr lang="en-US" dirty="0"/>
              <a:t>variable1 &lt; param1 DO </a:t>
            </a:r>
            <a:endParaRPr lang="ru-RU" dirty="0" smtClean="0"/>
          </a:p>
          <a:p>
            <a:pPr lvl="3"/>
            <a:r>
              <a:rPr lang="en-US" dirty="0" smtClean="0"/>
              <a:t>INSERT </a:t>
            </a:r>
            <a:r>
              <a:rPr lang="en-US" dirty="0"/>
              <a:t>INTO table1 VALUES (param1); </a:t>
            </a:r>
            <a:endParaRPr lang="ru-RU" dirty="0" smtClean="0"/>
          </a:p>
          <a:p>
            <a:pPr lvl="3"/>
            <a:r>
              <a:rPr lang="en-US" dirty="0" smtClean="0"/>
              <a:t>SELECT </a:t>
            </a:r>
            <a:r>
              <a:rPr lang="en-US" dirty="0"/>
              <a:t>COUNT(*) INTO variable2 FROM table1</a:t>
            </a:r>
            <a:r>
              <a:rPr lang="en-US" dirty="0" smtClean="0"/>
              <a:t>;</a:t>
            </a:r>
            <a:endParaRPr lang="ru-RU" dirty="0" smtClean="0"/>
          </a:p>
          <a:p>
            <a:pPr lvl="3"/>
            <a:r>
              <a:rPr lang="en-US" dirty="0" smtClean="0"/>
              <a:t>SET </a:t>
            </a:r>
            <a:r>
              <a:rPr lang="en-US" dirty="0"/>
              <a:t>variable1 = variable1 + 1; </a:t>
            </a:r>
            <a:endParaRPr lang="ru-RU" dirty="0" smtClean="0"/>
          </a:p>
          <a:p>
            <a:pPr lvl="2"/>
            <a:r>
              <a:rPr lang="en-US" dirty="0" smtClean="0"/>
              <a:t>END </a:t>
            </a:r>
            <a:r>
              <a:rPr lang="en-US" dirty="0"/>
              <a:t>WHILE; </a:t>
            </a:r>
            <a:endParaRPr lang="ru-RU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//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3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Курсоры используются для прохождения по набору строк, возвращенному запросом, а также </a:t>
            </a:r>
            <a:r>
              <a:rPr lang="ru-RU" dirty="0" smtClean="0"/>
              <a:t>для обработки </a:t>
            </a:r>
            <a:r>
              <a:rPr lang="ru-RU" dirty="0"/>
              <a:t>каждой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2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курсора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3262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/* </a:t>
            </a:r>
            <a:r>
              <a:rPr lang="ru-RU" dirty="0" smtClean="0"/>
              <a:t>Создание курсора</a:t>
            </a:r>
            <a:r>
              <a:rPr lang="en-US" dirty="0" smtClean="0"/>
              <a:t> */</a:t>
            </a:r>
            <a:endParaRPr lang="ru-RU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/>
              <a:t>cursor-name </a:t>
            </a:r>
            <a:endParaRPr lang="ru-RU" dirty="0" smtClean="0"/>
          </a:p>
          <a:p>
            <a:r>
              <a:rPr lang="en-US" dirty="0"/>
              <a:t>/*</a:t>
            </a:r>
            <a:r>
              <a:rPr lang="ru-RU" dirty="0"/>
              <a:t>Объявление курсора и его заполнение */</a:t>
            </a:r>
            <a:endParaRPr lang="ru-RU" dirty="0" smtClean="0"/>
          </a:p>
          <a:p>
            <a:pPr lvl="1"/>
            <a:r>
              <a:rPr lang="en-US" dirty="0" smtClean="0"/>
              <a:t>CURSOR </a:t>
            </a:r>
            <a:r>
              <a:rPr lang="en-US" dirty="0"/>
              <a:t>FOR SELECT ...; </a:t>
            </a:r>
            <a:endParaRPr lang="ru-RU" dirty="0" smtClean="0"/>
          </a:p>
          <a:p>
            <a:r>
              <a:rPr lang="en-US" dirty="0"/>
              <a:t>/*</a:t>
            </a:r>
            <a:r>
              <a:rPr lang="ru-RU" dirty="0"/>
              <a:t>Что делать, когда больше нет записей*/</a:t>
            </a:r>
          </a:p>
          <a:p>
            <a:pPr lvl="1"/>
            <a:r>
              <a:rPr lang="en-US" dirty="0" smtClean="0"/>
              <a:t>DECLARE </a:t>
            </a:r>
            <a:r>
              <a:rPr lang="en-US" dirty="0"/>
              <a:t>CONTINUE HANDLER FOR NOT FOUND </a:t>
            </a:r>
            <a:endParaRPr lang="ru-RU" dirty="0" smtClean="0"/>
          </a:p>
          <a:p>
            <a:r>
              <a:rPr lang="en-US" dirty="0"/>
              <a:t>/*</a:t>
            </a:r>
            <a:r>
              <a:rPr lang="ru-RU" dirty="0"/>
              <a:t>Открыть курсор*/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r>
              <a:rPr lang="en-US" dirty="0"/>
              <a:t>cursor-name; </a:t>
            </a:r>
            <a:endParaRPr lang="en-US" dirty="0" smtClean="0"/>
          </a:p>
          <a:p>
            <a:r>
              <a:rPr lang="en-US" dirty="0"/>
              <a:t>/*</a:t>
            </a:r>
            <a:r>
              <a:rPr lang="ru-RU" dirty="0"/>
              <a:t>Назначить значение переменной, равной текущему значению столбца*/</a:t>
            </a:r>
            <a:endParaRPr lang="en-US" dirty="0"/>
          </a:p>
          <a:p>
            <a:pPr lvl="1"/>
            <a:r>
              <a:rPr lang="en-US" dirty="0" smtClean="0"/>
              <a:t>FETCH </a:t>
            </a:r>
            <a:r>
              <a:rPr lang="en-US" dirty="0"/>
              <a:t>cursor-name INTO variable [, variable]; 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/*</a:t>
            </a:r>
            <a:r>
              <a:rPr lang="ru-RU" dirty="0"/>
              <a:t>Закрыть курсор*/ </a:t>
            </a:r>
            <a:endParaRPr lang="en-US" dirty="0"/>
          </a:p>
          <a:p>
            <a:pPr lvl="1"/>
            <a:r>
              <a:rPr lang="en-US" dirty="0" smtClean="0"/>
              <a:t>CLOSE </a:t>
            </a:r>
            <a:r>
              <a:rPr lang="en-US" dirty="0"/>
              <a:t>cursor-name;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3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DECLARE </a:t>
            </a:r>
            <a:r>
              <a:rPr lang="en-US" dirty="0"/>
              <a:t>a, b, c INT; </a:t>
            </a:r>
            <a:endParaRPr lang="ru-RU" dirty="0" smtClean="0"/>
          </a:p>
          <a:p>
            <a:r>
              <a:rPr lang="en-US" dirty="0" smtClean="0"/>
              <a:t>DECLARE </a:t>
            </a:r>
            <a:r>
              <a:rPr lang="en-US" dirty="0"/>
              <a:t>cur1 CURSOR </a:t>
            </a:r>
            <a:r>
              <a:rPr lang="en-US"/>
              <a:t>FOR </a:t>
            </a:r>
            <a:endParaRPr lang="en-US" smtClean="0"/>
          </a:p>
          <a:p>
            <a:pPr lvl="1"/>
            <a:r>
              <a:rPr lang="en-US" smtClean="0"/>
              <a:t>SELECT </a:t>
            </a:r>
            <a:r>
              <a:rPr lang="en-US" dirty="0" smtClean="0"/>
              <a:t>id </a:t>
            </a:r>
            <a:r>
              <a:rPr lang="en-US" dirty="0"/>
              <a:t>FROM </a:t>
            </a:r>
            <a:r>
              <a:rPr lang="en-US" dirty="0" smtClean="0"/>
              <a:t>user;</a:t>
            </a:r>
          </a:p>
          <a:p>
            <a:r>
              <a:rPr lang="en-US" dirty="0" smtClean="0"/>
              <a:t>DECLARE </a:t>
            </a:r>
            <a:r>
              <a:rPr lang="en-US" dirty="0"/>
              <a:t>CONTINUE HANDLER FOR NOT FOUND SET b = 1; 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cur1;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b = 0; SET c = 0;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b = 0 DO FETCH cur1 INTO a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b = 0 THEN SET c = c + a; </a:t>
            </a:r>
            <a:endParaRPr lang="en-US" dirty="0" smtClean="0"/>
          </a:p>
          <a:p>
            <a:pPr lvl="2"/>
            <a:r>
              <a:rPr lang="en-US" dirty="0" smtClean="0"/>
              <a:t>END </a:t>
            </a:r>
            <a:r>
              <a:rPr lang="en-US" dirty="0"/>
              <a:t>IF; </a:t>
            </a:r>
            <a:endParaRPr lang="en-US" dirty="0" smtClean="0"/>
          </a:p>
          <a:p>
            <a:pPr lvl="1"/>
            <a:r>
              <a:rPr lang="en-US" dirty="0" smtClean="0"/>
              <a:t>END </a:t>
            </a:r>
            <a:r>
              <a:rPr lang="en-US" dirty="0"/>
              <a:t>WHILE; 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cur1;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param1 = c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функции</a:t>
            </a:r>
            <a:r>
              <a:rPr lang="en-US" dirty="0" smtClean="0"/>
              <a:t> (UPF)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2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5719"/>
            <a:ext cx="8229600" cy="4625609"/>
          </a:xfrm>
        </p:spPr>
        <p:txBody>
          <a:bodyPr/>
          <a:lstStyle/>
          <a:p>
            <a:r>
              <a:rPr lang="ru-RU" dirty="0" smtClean="0"/>
              <a:t>Именованные </a:t>
            </a:r>
            <a:r>
              <a:rPr lang="ru-RU" dirty="0"/>
              <a:t>запросы на выборку, сохранённые в БД, которые при любом обращении к ним по имени создают виртуальную таблицу, наполняя ее актуальными данными из </a:t>
            </a:r>
            <a:r>
              <a:rPr lang="ru-RU" dirty="0" smtClean="0"/>
              <a:t>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Подвид хранимой процедуры, которая обязательно всегда возвращает только одно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7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DELIMITER //</a:t>
            </a:r>
            <a:endParaRPr lang="ru-RU" dirty="0"/>
          </a:p>
          <a:p>
            <a:r>
              <a:rPr lang="en-US" dirty="0"/>
              <a:t>CREATE </a:t>
            </a:r>
            <a:r>
              <a:rPr lang="en-US" dirty="0" smtClean="0"/>
              <a:t>FUNCTION </a:t>
            </a:r>
            <a:r>
              <a:rPr lang="en-US" dirty="0"/>
              <a:t>p2 () </a:t>
            </a:r>
            <a:endParaRPr lang="en-US" dirty="0" smtClean="0"/>
          </a:p>
          <a:p>
            <a:pPr lvl="1"/>
            <a:r>
              <a:rPr lang="en-US" dirty="0" smtClean="0"/>
              <a:t>RETURNS &lt;</a:t>
            </a:r>
            <a:r>
              <a:rPr lang="ru-RU" dirty="0" smtClean="0"/>
              <a:t>тип результат</a:t>
            </a:r>
            <a:r>
              <a:rPr lang="ru-RU" dirty="0"/>
              <a:t>а</a:t>
            </a:r>
            <a:r>
              <a:rPr lang="en-US" dirty="0" smtClean="0"/>
              <a:t>&gt;</a:t>
            </a:r>
            <a:endParaRPr lang="ru-RU" dirty="0"/>
          </a:p>
          <a:p>
            <a:pPr lvl="1"/>
            <a:r>
              <a:rPr lang="en-US" dirty="0"/>
              <a:t>LANGUAGE SQL </a:t>
            </a:r>
            <a:endParaRPr lang="ru-RU" dirty="0"/>
          </a:p>
          <a:p>
            <a:pPr lvl="1"/>
            <a:r>
              <a:rPr lang="en-US" dirty="0"/>
              <a:t>DETERMINISTIC SQL </a:t>
            </a:r>
            <a:endParaRPr lang="ru-RU" dirty="0"/>
          </a:p>
          <a:p>
            <a:pPr lvl="1"/>
            <a:r>
              <a:rPr lang="en-US" dirty="0"/>
              <a:t>SECURITY DEFINER </a:t>
            </a:r>
            <a:endParaRPr lang="ru-RU" dirty="0"/>
          </a:p>
          <a:p>
            <a:pPr lvl="1"/>
            <a:r>
              <a:rPr lang="en-US" dirty="0"/>
              <a:t>COMMENT 'A </a:t>
            </a:r>
            <a:r>
              <a:rPr lang="en-US" dirty="0" smtClean="0"/>
              <a:t>function' </a:t>
            </a:r>
            <a:endParaRPr lang="ru-RU" dirty="0"/>
          </a:p>
          <a:p>
            <a:pPr lvl="1"/>
            <a:r>
              <a:rPr lang="en-US" dirty="0"/>
              <a:t>BEGIN </a:t>
            </a:r>
            <a:endParaRPr lang="ru-RU" dirty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тело функции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RETURN &lt;</a:t>
            </a:r>
            <a:r>
              <a:rPr lang="ru-RU" dirty="0" smtClean="0"/>
              <a:t>возвращаемое значение</a:t>
            </a:r>
            <a:r>
              <a:rPr lang="en-US" dirty="0" smtClean="0"/>
              <a:t>&gt;</a:t>
            </a:r>
            <a:endParaRPr lang="ru-RU" dirty="0"/>
          </a:p>
          <a:p>
            <a:pPr lvl="1"/>
            <a:r>
              <a:rPr lang="en-US" dirty="0"/>
              <a:t>END//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2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 функции осуществляется по ее имени из любого участка запроса, где может быть использовано имя столбца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2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91264" cy="4625609"/>
          </a:xfrm>
        </p:spPr>
        <p:txBody>
          <a:bodyPr/>
          <a:lstStyle/>
          <a:p>
            <a:r>
              <a:rPr lang="ru-RU" dirty="0"/>
              <a:t>Выражение ALTER </a:t>
            </a:r>
            <a:r>
              <a:rPr lang="en-US" dirty="0"/>
              <a:t>FUNCTION </a:t>
            </a:r>
            <a:r>
              <a:rPr lang="ru-RU" dirty="0" smtClean="0"/>
              <a:t>используется </a:t>
            </a:r>
            <a:r>
              <a:rPr lang="ru-RU" dirty="0"/>
              <a:t>для изменения </a:t>
            </a:r>
            <a:r>
              <a:rPr lang="ru-RU" dirty="0" smtClean="0"/>
              <a:t>функции, </a:t>
            </a:r>
            <a:r>
              <a:rPr lang="ru-RU" dirty="0"/>
              <a:t>но оно подходит для изменения лишь некоторых характеристик</a:t>
            </a:r>
          </a:p>
          <a:p>
            <a:r>
              <a:rPr lang="ru-RU" dirty="0"/>
              <a:t>Для изменения тела </a:t>
            </a:r>
            <a:r>
              <a:rPr lang="ru-RU" dirty="0" smtClean="0"/>
              <a:t>функции, </a:t>
            </a:r>
            <a:r>
              <a:rPr lang="ru-RU" dirty="0"/>
              <a:t>ее необходимо удалить и создать заново</a:t>
            </a:r>
          </a:p>
          <a:p>
            <a:r>
              <a:rPr lang="en-US" dirty="0"/>
              <a:t>DROP </a:t>
            </a:r>
            <a:r>
              <a:rPr lang="en-US" dirty="0" smtClean="0"/>
              <a:t>FUNCTION</a:t>
            </a:r>
            <a:r>
              <a:rPr lang="en-US" dirty="0"/>
              <a:t> IF EXISTS </a:t>
            </a:r>
            <a:r>
              <a:rPr lang="en-US" dirty="0" smtClean="0"/>
              <a:t>&lt;</a:t>
            </a:r>
            <a:r>
              <a:rPr lang="ru-RU" dirty="0" smtClean="0"/>
              <a:t>имя функции</a:t>
            </a:r>
            <a:r>
              <a:rPr lang="en-US" dirty="0" smtClean="0"/>
              <a:t>&gt;;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3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r>
              <a:rPr lang="en-US" dirty="0" smtClean="0"/>
              <a:t> (TRIGGER)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Триггеры – методы</a:t>
            </a:r>
            <a:r>
              <a:rPr lang="ru-RU" dirty="0"/>
              <a:t>, с помощью которых разработчик </a:t>
            </a:r>
            <a:r>
              <a:rPr lang="ru-RU" dirty="0" smtClean="0"/>
              <a:t>может </a:t>
            </a:r>
            <a:r>
              <a:rPr lang="ru-RU" dirty="0"/>
              <a:t>обеспечить целостность базы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/>
              <a:t>Т</a:t>
            </a:r>
            <a:r>
              <a:rPr lang="ru-RU" dirty="0" smtClean="0"/>
              <a:t>ип </a:t>
            </a:r>
            <a:r>
              <a:rPr lang="ru-RU" dirty="0"/>
              <a:t>хранимой процедуры, которая активизируется при попытке изменения данных в таблице, для которой определен </a:t>
            </a:r>
            <a:r>
              <a:rPr lang="ru-RU" dirty="0" smtClean="0"/>
              <a:t>триггер</a:t>
            </a:r>
          </a:p>
          <a:p>
            <a:r>
              <a:rPr lang="ru-RU" dirty="0" smtClean="0"/>
              <a:t>SQL выполняет </a:t>
            </a:r>
            <a:r>
              <a:rPr lang="ru-RU" dirty="0"/>
              <a:t>процедуру при операциях добавления, обновления и удаления </a:t>
            </a:r>
            <a:r>
              <a:rPr lang="ru-RU" dirty="0" smtClean="0"/>
              <a:t>в таблице</a:t>
            </a:r>
          </a:p>
          <a:p>
            <a:r>
              <a:rPr lang="ru-RU" dirty="0" smtClean="0"/>
              <a:t>Если </a:t>
            </a:r>
            <a:r>
              <a:rPr lang="ru-RU" dirty="0"/>
              <a:t>триггер вызывает ошибку в запросе, SQL </a:t>
            </a:r>
            <a:r>
              <a:rPr lang="ru-RU" dirty="0" smtClean="0"/>
              <a:t>возвращает приложению сообщение </a:t>
            </a:r>
            <a:r>
              <a:rPr lang="ru-RU" dirty="0"/>
              <a:t>об </a:t>
            </a:r>
            <a:r>
              <a:rPr lang="ru-RU" dirty="0" smtClean="0"/>
              <a:t>ошибке</a:t>
            </a:r>
          </a:p>
        </p:txBody>
      </p:sp>
    </p:spTree>
    <p:extLst>
      <p:ext uri="{BB962C8B-B14F-4D97-AF65-F5344CB8AC3E}">
        <p14:creationId xmlns:p14="http://schemas.microsoft.com/office/powerpoint/2010/main" val="1598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триггера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endParaRPr lang="ru-RU" dirty="0" smtClean="0"/>
          </a:p>
          <a:p>
            <a:pPr lvl="1"/>
            <a:r>
              <a:rPr lang="en-US" dirty="0" smtClean="0"/>
              <a:t>[</a:t>
            </a:r>
            <a:r>
              <a:rPr lang="en-US" dirty="0"/>
              <a:t>DEFINER = {</a:t>
            </a:r>
            <a:r>
              <a:rPr lang="en-US" i="1" dirty="0"/>
              <a:t>user</a:t>
            </a:r>
            <a:r>
              <a:rPr lang="en-US" dirty="0"/>
              <a:t> | CURRENT_USER}] </a:t>
            </a:r>
            <a:endParaRPr lang="ru-RU" dirty="0" smtClean="0"/>
          </a:p>
          <a:p>
            <a:pPr lvl="1"/>
            <a:r>
              <a:rPr lang="en-US" dirty="0" smtClean="0"/>
              <a:t>TRIGGER </a:t>
            </a:r>
            <a:r>
              <a:rPr lang="en-US" i="1" dirty="0" smtClean="0"/>
              <a:t>name</a:t>
            </a:r>
            <a:r>
              <a:rPr lang="en-US" dirty="0" smtClean="0"/>
              <a:t> </a:t>
            </a:r>
            <a:r>
              <a:rPr lang="en-US" i="1" dirty="0" smtClean="0"/>
              <a:t>time</a:t>
            </a:r>
            <a:r>
              <a:rPr lang="en-US" dirty="0" smtClean="0"/>
              <a:t> </a:t>
            </a:r>
            <a:r>
              <a:rPr lang="en-US" i="1" dirty="0" smtClean="0"/>
              <a:t>event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ON </a:t>
            </a:r>
            <a:r>
              <a:rPr lang="en-US" i="1" dirty="0" err="1"/>
              <a:t>tbl_name</a:t>
            </a:r>
            <a:r>
              <a:rPr lang="en-US" dirty="0"/>
              <a:t> FOR EACH ROW </a:t>
            </a:r>
            <a:r>
              <a:rPr lang="en-US" i="1" dirty="0" err="1"/>
              <a:t>trigger_stmt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8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– </a:t>
            </a:r>
            <a:r>
              <a:rPr lang="ru-RU" dirty="0" smtClean="0"/>
              <a:t>имя триггера</a:t>
            </a:r>
          </a:p>
          <a:p>
            <a:r>
              <a:rPr lang="en-US" dirty="0" smtClean="0"/>
              <a:t>time – </a:t>
            </a:r>
            <a:r>
              <a:rPr lang="ru-RU" dirty="0" smtClean="0"/>
              <a:t>время срабатывания триггера</a:t>
            </a:r>
          </a:p>
          <a:p>
            <a:pPr lvl="1"/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after</a:t>
            </a:r>
          </a:p>
          <a:p>
            <a:r>
              <a:rPr lang="en-US" dirty="0" smtClean="0"/>
              <a:t>event – </a:t>
            </a:r>
            <a:r>
              <a:rPr lang="ru-RU" dirty="0" smtClean="0"/>
              <a:t>событие, вызывающее триггер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1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ru-RU" dirty="0" smtClean="0"/>
              <a:t>и </a:t>
            </a:r>
            <a:r>
              <a:rPr lang="en-US" dirty="0" smtClean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 чтобы получить доступ к полям затрагиваемых строк необходимо воспользоваться конструкциями </a:t>
            </a:r>
            <a:r>
              <a:rPr lang="en-US" dirty="0" smtClean="0"/>
              <a:t>OLD </a:t>
            </a:r>
            <a:r>
              <a:rPr lang="ru-RU" dirty="0" smtClean="0"/>
              <a:t>и </a:t>
            </a:r>
            <a:r>
              <a:rPr lang="en-US" dirty="0" smtClean="0"/>
              <a:t>NEW</a:t>
            </a:r>
            <a:endParaRPr lang="ru-RU" dirty="0" smtClean="0"/>
          </a:p>
          <a:p>
            <a:r>
              <a:rPr lang="en-US" dirty="0" smtClean="0"/>
              <a:t>OLD – </a:t>
            </a:r>
            <a:r>
              <a:rPr lang="ru-RU" dirty="0" smtClean="0"/>
              <a:t>для обращения к старым значениям строки</a:t>
            </a:r>
          </a:p>
          <a:p>
            <a:r>
              <a:rPr lang="en-US" dirty="0" smtClean="0"/>
              <a:t>NEW – </a:t>
            </a:r>
            <a:r>
              <a:rPr lang="ru-RU" dirty="0" smtClean="0"/>
              <a:t>для обращения к новым значениям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7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Триггер на добавление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DELIMITER |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smtClean="0"/>
              <a:t>up 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INSERT ON </a:t>
            </a:r>
            <a:r>
              <a:rPr lang="en-US" dirty="0" smtClean="0"/>
              <a:t>`comment`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ROW BEGIN </a:t>
            </a:r>
            <a:endParaRPr lang="en-US" dirty="0" smtClean="0"/>
          </a:p>
          <a:p>
            <a:pPr lvl="2"/>
            <a:r>
              <a:rPr lang="en-US" dirty="0" smtClean="0"/>
              <a:t>UPDATE `article ` </a:t>
            </a:r>
          </a:p>
          <a:p>
            <a:pPr lvl="2"/>
            <a:r>
              <a:rPr lang="en-US" dirty="0" smtClean="0"/>
              <a:t>SET `count` = `count` + 1</a:t>
            </a:r>
          </a:p>
          <a:p>
            <a:pPr lvl="2"/>
            <a:r>
              <a:rPr lang="en-US" dirty="0" smtClean="0"/>
              <a:t>WHERE `id` = NEW.`</a:t>
            </a:r>
            <a:r>
              <a:rPr lang="en-US" dirty="0" err="1" smtClean="0"/>
              <a:t>id_art</a:t>
            </a:r>
            <a:r>
              <a:rPr lang="en-US" dirty="0" smtClean="0"/>
              <a:t>`;</a:t>
            </a:r>
          </a:p>
          <a:p>
            <a:pPr lvl="1"/>
            <a:r>
              <a:rPr lang="en-US" dirty="0" smtClean="0"/>
              <a:t>END;|</a:t>
            </a:r>
          </a:p>
        </p:txBody>
      </p:sp>
    </p:spTree>
    <p:extLst>
      <p:ext uri="{BB962C8B-B14F-4D97-AF65-F5344CB8AC3E}">
        <p14:creationId xmlns:p14="http://schemas.microsoft.com/office/powerpoint/2010/main" val="3818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запроса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30088"/>
            <a:ext cx="5549906" cy="532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Триггер на 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DELIMITER | </a:t>
            </a:r>
            <a:endParaRPr lang="ru-RU" dirty="0" smtClean="0"/>
          </a:p>
          <a:p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AFTER DELETE ON `comment`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ROW BEGIN </a:t>
            </a:r>
            <a:endParaRPr lang="en-US" dirty="0" smtClean="0"/>
          </a:p>
          <a:p>
            <a:pPr lvl="2"/>
            <a:r>
              <a:rPr lang="en-US" dirty="0" smtClean="0"/>
              <a:t>UPDATE `article ` </a:t>
            </a:r>
          </a:p>
          <a:p>
            <a:pPr lvl="2"/>
            <a:r>
              <a:rPr lang="en-US" dirty="0" smtClean="0"/>
              <a:t>SET `count` = `count` - 1</a:t>
            </a:r>
          </a:p>
          <a:p>
            <a:pPr lvl="2"/>
            <a:r>
              <a:rPr lang="en-US" dirty="0" smtClean="0"/>
              <a:t>WHERE `id` = OLD.`</a:t>
            </a:r>
            <a:r>
              <a:rPr lang="en-US" dirty="0" err="1" smtClean="0"/>
              <a:t>id_art</a:t>
            </a:r>
            <a:r>
              <a:rPr lang="en-US" dirty="0" smtClean="0"/>
              <a:t>`;</a:t>
            </a:r>
          </a:p>
          <a:p>
            <a:pPr lvl="1"/>
            <a:r>
              <a:rPr lang="en-US" smtClean="0"/>
              <a:t>END;|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Триггер не может </a:t>
            </a:r>
            <a:endParaRPr lang="en-US" dirty="0" smtClean="0"/>
          </a:p>
          <a:p>
            <a:pPr lvl="1"/>
            <a:r>
              <a:rPr lang="ru-RU" dirty="0" smtClean="0"/>
              <a:t>быть вызван при помощи конструкции </a:t>
            </a:r>
            <a:r>
              <a:rPr lang="en-US" dirty="0" smtClean="0"/>
              <a:t>CALL()</a:t>
            </a:r>
          </a:p>
          <a:p>
            <a:pPr lvl="1"/>
            <a:r>
              <a:rPr lang="ru-RU" dirty="0" smtClean="0"/>
              <a:t>использовать конструкцию </a:t>
            </a:r>
            <a:r>
              <a:rPr lang="en-US" dirty="0" smtClean="0"/>
              <a:t>CALL() </a:t>
            </a:r>
            <a:r>
              <a:rPr lang="ru-RU" dirty="0" smtClean="0"/>
              <a:t>в своем теле</a:t>
            </a:r>
          </a:p>
          <a:p>
            <a:pPr lvl="1"/>
            <a:r>
              <a:rPr lang="ru-RU" dirty="0" smtClean="0"/>
              <a:t>использовать транзакции и их части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MySQL</a:t>
            </a:r>
            <a:r>
              <a:rPr lang="ru-RU" dirty="0"/>
              <a:t> обрабатывает ошибки в выполнении триггеров следующим образом:</a:t>
            </a:r>
          </a:p>
          <a:p>
            <a:pPr lvl="1"/>
            <a:r>
              <a:rPr lang="ru-RU" dirty="0"/>
              <a:t>Если проблемы с триггером BEFORE, операции на соответствующей строке просто не </a:t>
            </a:r>
            <a:r>
              <a:rPr lang="ru-RU" dirty="0" smtClean="0"/>
              <a:t>выполняются</a:t>
            </a:r>
            <a:endParaRPr lang="ru-RU" dirty="0"/>
          </a:p>
          <a:p>
            <a:pPr lvl="1"/>
            <a:r>
              <a:rPr lang="ru-RU" dirty="0"/>
              <a:t>Триггер BEFORE активизирован попыткой вставить или изменить строку, независимо от того, удачной ли была </a:t>
            </a:r>
            <a:r>
              <a:rPr lang="ru-RU" dirty="0" smtClean="0"/>
              <a:t>попытка</a:t>
            </a:r>
            <a:endParaRPr lang="ru-RU" dirty="0"/>
          </a:p>
          <a:p>
            <a:pPr lvl="1"/>
            <a:r>
              <a:rPr lang="ru-RU" dirty="0"/>
              <a:t>Триггер AFTER выполнен только, если триггер BEFORE и операция со строкой (вместе!) выполняются </a:t>
            </a:r>
            <a:r>
              <a:rPr lang="ru-RU" dirty="0" smtClean="0"/>
              <a:t>успешно</a:t>
            </a:r>
            <a:endParaRPr lang="ru-RU" dirty="0"/>
          </a:p>
          <a:p>
            <a:pPr lvl="1"/>
            <a:r>
              <a:rPr lang="ru-RU" dirty="0"/>
              <a:t>Ошибка в триггере BEFORE или AFTER вызывает сбой всей инструкции, которая вызвала </a:t>
            </a:r>
            <a:r>
              <a:rPr lang="ru-RU" dirty="0" smtClean="0"/>
              <a:t>триггер</a:t>
            </a:r>
            <a:endParaRPr lang="ru-RU" dirty="0"/>
          </a:p>
          <a:p>
            <a:pPr lvl="1"/>
            <a:r>
              <a:rPr lang="ru-RU" dirty="0"/>
              <a:t>Для транзакционных таблиц сбой инструкции должен вызвать </a:t>
            </a:r>
            <a:r>
              <a:rPr lang="en-US" dirty="0" smtClean="0"/>
              <a:t>ROLLBACK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триггера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удаления триггера используется конструкция </a:t>
            </a:r>
            <a:r>
              <a:rPr lang="en-US" dirty="0" smtClean="0"/>
              <a:t>DROP TRIGGER</a:t>
            </a:r>
          </a:p>
          <a:p>
            <a:r>
              <a:rPr lang="en-US" dirty="0"/>
              <a:t>DROP TRIGGER IF EXISTS </a:t>
            </a:r>
            <a:r>
              <a:rPr lang="en-US" dirty="0" smtClean="0"/>
              <a:t>name</a:t>
            </a:r>
          </a:p>
          <a:p>
            <a:r>
              <a:rPr lang="en-US" dirty="0"/>
              <a:t>DROP TRIGGER IF EXISTS `</a:t>
            </a:r>
            <a:r>
              <a:rPr lang="en-US"/>
              <a:t>del</a:t>
            </a:r>
            <a:r>
              <a:rPr lang="en-US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r>
              <a:rPr lang="en-US" dirty="0" smtClean="0"/>
              <a:t> (EVENT)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2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ru-RU" dirty="0" smtClean="0"/>
              <a:t>Механизм, позволяющий автоматизировать процесс исполнения запросов на основе планировщика задач</a:t>
            </a:r>
          </a:p>
          <a:p>
            <a:r>
              <a:rPr lang="ru-RU" dirty="0" smtClean="0"/>
              <a:t>Появился начиная с версии </a:t>
            </a:r>
            <a:r>
              <a:rPr lang="en-US" dirty="0" smtClean="0"/>
              <a:t>MySQL </a:t>
            </a:r>
            <a:r>
              <a:rPr lang="ru-RU" dirty="0" smtClean="0"/>
              <a:t>5.1</a:t>
            </a:r>
          </a:p>
          <a:p>
            <a:r>
              <a:rPr lang="ru-RU" dirty="0" smtClean="0"/>
              <a:t>Заменяет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ru-RU" dirty="0" smtClean="0"/>
              <a:t>для выполнения задач на уровне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Планировщик по умолчанию </a:t>
            </a:r>
            <a:r>
              <a:rPr lang="ru-RU" dirty="0" smtClean="0"/>
              <a:t>выключен</a:t>
            </a:r>
          </a:p>
          <a:p>
            <a:r>
              <a:rPr lang="ru-RU" dirty="0" smtClean="0"/>
              <a:t>Глобальное включение</a:t>
            </a:r>
          </a:p>
          <a:p>
            <a:pPr lvl="1"/>
            <a:r>
              <a:rPr lang="ru-RU" dirty="0" smtClean="0"/>
              <a:t>добавить </a:t>
            </a:r>
            <a:r>
              <a:rPr lang="ru-RU" dirty="0"/>
              <a:t>в </a:t>
            </a:r>
            <a:r>
              <a:rPr lang="ru-RU" b="1" dirty="0"/>
              <a:t>my.ini</a:t>
            </a:r>
            <a:r>
              <a:rPr lang="ru-RU" dirty="0"/>
              <a:t> или в </a:t>
            </a:r>
            <a:r>
              <a:rPr lang="ru-RU" b="1" dirty="0" err="1"/>
              <a:t>my.cnf</a:t>
            </a:r>
            <a:endParaRPr lang="ru-RU" dirty="0"/>
          </a:p>
          <a:p>
            <a:pPr lvl="1"/>
            <a:r>
              <a:rPr lang="ru-RU" b="1" dirty="0"/>
              <a:t>[</a:t>
            </a:r>
            <a:r>
              <a:rPr lang="ru-RU" b="1" dirty="0" err="1"/>
              <a:t>mysqld</a:t>
            </a:r>
            <a:r>
              <a:rPr lang="ru-RU" b="1" dirty="0"/>
              <a:t>]</a:t>
            </a:r>
            <a:r>
              <a:rPr lang="ru-RU" dirty="0"/>
              <a:t> </a:t>
            </a:r>
            <a:r>
              <a:rPr lang="ru-RU" dirty="0" err="1"/>
              <a:t>event_scheduler</a:t>
            </a:r>
            <a:r>
              <a:rPr lang="ru-RU" dirty="0"/>
              <a:t> = </a:t>
            </a:r>
            <a:r>
              <a:rPr lang="ru-RU" b="1" dirty="0" err="1" smtClean="0"/>
              <a:t>on</a:t>
            </a:r>
            <a:endParaRPr lang="ru-RU" dirty="0" smtClean="0"/>
          </a:p>
          <a:p>
            <a:r>
              <a:rPr lang="ru-RU" dirty="0" smtClean="0"/>
              <a:t>Сессионное включение</a:t>
            </a:r>
          </a:p>
          <a:p>
            <a:pPr lvl="1"/>
            <a:r>
              <a:rPr lang="ru-RU" dirty="0" smtClean="0"/>
              <a:t>прописать в </a:t>
            </a:r>
            <a:r>
              <a:rPr lang="ru-RU" dirty="0" err="1"/>
              <a:t>mysql-консоле</a:t>
            </a:r>
            <a:endParaRPr lang="ru-RU" dirty="0"/>
          </a:p>
          <a:p>
            <a:pPr lvl="1"/>
            <a:r>
              <a:rPr lang="ru-RU" dirty="0" err="1"/>
              <a:t>mysql</a:t>
            </a:r>
            <a:r>
              <a:rPr lang="ru-RU" dirty="0"/>
              <a:t>&gt; 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global</a:t>
            </a:r>
            <a:r>
              <a:rPr lang="ru-RU" dirty="0"/>
              <a:t> </a:t>
            </a:r>
            <a:r>
              <a:rPr lang="ru-RU" dirty="0" err="1"/>
              <a:t>event_scheduler</a:t>
            </a:r>
            <a:r>
              <a:rPr lang="ru-RU" dirty="0"/>
              <a:t> = ON;</a:t>
            </a:r>
          </a:p>
        </p:txBody>
      </p:sp>
    </p:spTree>
    <p:extLst>
      <p:ext uri="{BB962C8B-B14F-4D97-AF65-F5344CB8AC3E}">
        <p14:creationId xmlns:p14="http://schemas.microsoft.com/office/powerpoint/2010/main" val="3898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включенности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работоспособности осуществляется командой</a:t>
            </a:r>
          </a:p>
          <a:p>
            <a:r>
              <a:rPr lang="en-US" dirty="0" err="1" smtClean="0"/>
              <a:t>mysql</a:t>
            </a:r>
            <a:r>
              <a:rPr lang="en-US" dirty="0"/>
              <a:t>&gt; show variables like '</a:t>
            </a:r>
            <a:r>
              <a:rPr lang="en-US" dirty="0" err="1"/>
              <a:t>event_scheduler</a:t>
            </a:r>
            <a:r>
              <a:rPr lang="en-US" dirty="0" smtClean="0"/>
              <a:t>';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48145"/>
            <a:ext cx="4968552" cy="260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CREATE</a:t>
            </a:r>
            <a:r>
              <a:rPr lang="en-US" dirty="0"/>
              <a:t> [DEFINER = { </a:t>
            </a:r>
            <a:r>
              <a:rPr lang="en-US" b="1" dirty="0"/>
              <a:t>user</a:t>
            </a:r>
            <a:r>
              <a:rPr lang="en-US" dirty="0"/>
              <a:t> | CURRENT_USER </a:t>
            </a:r>
            <a:r>
              <a:rPr lang="en-US" dirty="0" smtClean="0"/>
              <a:t>}]</a:t>
            </a:r>
            <a:endParaRPr lang="ru-RU" dirty="0" smtClean="0"/>
          </a:p>
          <a:p>
            <a:r>
              <a:rPr lang="en-US" dirty="0" smtClean="0"/>
              <a:t>EVENT </a:t>
            </a:r>
            <a:r>
              <a:rPr lang="en-US" dirty="0"/>
              <a:t>[IF NOT EXISTS] </a:t>
            </a:r>
            <a:r>
              <a:rPr lang="en-US" dirty="0" err="1"/>
              <a:t>event_name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ON </a:t>
            </a:r>
            <a:r>
              <a:rPr lang="en-US" dirty="0"/>
              <a:t>SCHEDULE </a:t>
            </a:r>
            <a:r>
              <a:rPr lang="en-US" dirty="0" err="1"/>
              <a:t>schedule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ON COMPLETION [NOT] PRESERVE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ENABLE | DISABLE | DISABLE ON SLAVE]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COMMENT 'comment</a:t>
            </a:r>
            <a:r>
              <a:rPr lang="en-US" dirty="0" smtClean="0"/>
              <a:t>']</a:t>
            </a:r>
            <a:endParaRPr lang="ru-RU" dirty="0" smtClean="0"/>
          </a:p>
          <a:p>
            <a:r>
              <a:rPr lang="en-US" dirty="0" smtClean="0"/>
              <a:t>DO </a:t>
            </a:r>
            <a:r>
              <a:rPr lang="en-US" dirty="0" err="1"/>
              <a:t>sql_statement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schedule</a:t>
            </a:r>
            <a:r>
              <a:rPr lang="en-US" dirty="0"/>
              <a:t>: </a:t>
            </a:r>
            <a:r>
              <a:rPr lang="en-US" b="1" dirty="0"/>
              <a:t>AT</a:t>
            </a:r>
            <a:r>
              <a:rPr lang="en-US" dirty="0"/>
              <a:t> timestamp [+ INTERVAL interval] ... </a:t>
            </a:r>
            <a:endParaRPr lang="ru-RU" dirty="0" smtClean="0"/>
          </a:p>
          <a:p>
            <a:r>
              <a:rPr lang="en-US" dirty="0" smtClean="0"/>
              <a:t>| </a:t>
            </a:r>
            <a:r>
              <a:rPr lang="en-US" dirty="0"/>
              <a:t>EVERY interval [STARTS timestamp </a:t>
            </a:r>
            <a:endParaRPr lang="ru-RU" dirty="0" smtClean="0"/>
          </a:p>
          <a:p>
            <a:r>
              <a:rPr lang="en-US" dirty="0" smtClean="0"/>
              <a:t>[+ </a:t>
            </a:r>
            <a:r>
              <a:rPr lang="en-US" dirty="0"/>
              <a:t>INTERVAL interval] ...]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ENDS timestamp [+ INTERVAL interval] </a:t>
            </a:r>
            <a:r>
              <a:rPr lang="en-US" dirty="0" smtClean="0"/>
              <a:t>...]</a:t>
            </a:r>
            <a:endParaRPr lang="ru-RU" dirty="0" smtClean="0"/>
          </a:p>
          <a:p>
            <a:r>
              <a:rPr lang="en-US" dirty="0" smtClean="0"/>
              <a:t>interval</a:t>
            </a:r>
            <a:r>
              <a:rPr lang="en-US" dirty="0"/>
              <a:t>: quantity {</a:t>
            </a:r>
            <a:r>
              <a:rPr lang="en-US" b="1" dirty="0"/>
              <a:t>YEAR</a:t>
            </a:r>
            <a:r>
              <a:rPr lang="en-US" dirty="0"/>
              <a:t> | QUARTER | MONTH | DAY </a:t>
            </a:r>
            <a:endParaRPr lang="ru-RU" dirty="0" smtClean="0"/>
          </a:p>
          <a:p>
            <a:r>
              <a:rPr lang="en-US" dirty="0" smtClean="0"/>
              <a:t>| </a:t>
            </a:r>
            <a:r>
              <a:rPr lang="en-US" dirty="0"/>
              <a:t>HOUR </a:t>
            </a:r>
            <a:r>
              <a:rPr lang="en-US" dirty="0" smtClean="0"/>
              <a:t>| </a:t>
            </a:r>
            <a:r>
              <a:rPr lang="en-US" dirty="0"/>
              <a:t>MINUTE | WEEK | SECOND | YEAR_MONTH </a:t>
            </a:r>
            <a:endParaRPr lang="ru-RU" dirty="0" smtClean="0"/>
          </a:p>
          <a:p>
            <a:r>
              <a:rPr lang="en-US" dirty="0" smtClean="0"/>
              <a:t>| </a:t>
            </a:r>
            <a:r>
              <a:rPr lang="en-US" dirty="0"/>
              <a:t>DAY_HOUR </a:t>
            </a:r>
            <a:r>
              <a:rPr lang="en-US" dirty="0" smtClean="0"/>
              <a:t>| </a:t>
            </a:r>
            <a:r>
              <a:rPr lang="en-US" dirty="0"/>
              <a:t>DAY_MINUTE | DAY_SECOND </a:t>
            </a:r>
            <a:endParaRPr lang="ru-RU" dirty="0" smtClean="0"/>
          </a:p>
          <a:p>
            <a:r>
              <a:rPr lang="en-US" dirty="0" smtClean="0"/>
              <a:t>| </a:t>
            </a:r>
            <a:r>
              <a:rPr lang="en-US" dirty="0"/>
              <a:t>HOUR_MINUTE </a:t>
            </a:r>
            <a:r>
              <a:rPr lang="en-US" dirty="0" smtClean="0"/>
              <a:t>| </a:t>
            </a:r>
            <a:r>
              <a:rPr lang="en-US" dirty="0"/>
              <a:t>HOUR_SECOND | MINUTE_SECOND}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задания (</a:t>
            </a:r>
            <a:r>
              <a:rPr lang="en-US" dirty="0" err="1"/>
              <a:t>event_name</a:t>
            </a:r>
            <a:r>
              <a:rPr lang="en-US" dirty="0"/>
              <a:t>)</a:t>
            </a:r>
          </a:p>
          <a:p>
            <a:r>
              <a:rPr lang="ru-RU" dirty="0"/>
              <a:t>Интервал или точное время (</a:t>
            </a:r>
            <a:r>
              <a:rPr lang="en-US" dirty="0"/>
              <a:t>schedule </a:t>
            </a:r>
            <a:r>
              <a:rPr lang="ru-RU" dirty="0"/>
              <a:t>и </a:t>
            </a:r>
            <a:r>
              <a:rPr lang="en-US" dirty="0"/>
              <a:t>interval)</a:t>
            </a:r>
          </a:p>
          <a:p>
            <a:r>
              <a:rPr lang="en-US" dirty="0"/>
              <a:t>SQL-</a:t>
            </a:r>
            <a:r>
              <a:rPr lang="ru-RU" dirty="0"/>
              <a:t>запрос для выполнения (</a:t>
            </a:r>
            <a:r>
              <a:rPr lang="en-US" dirty="0" err="1"/>
              <a:t>sql_statement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Кодда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Правило, предложенное Эдгаром Коддом, отцом основателем реляционных баз данных</a:t>
            </a:r>
          </a:p>
          <a:p>
            <a:r>
              <a:rPr lang="ru-RU" b="1" dirty="0"/>
              <a:t>Правило </a:t>
            </a:r>
            <a:r>
              <a:rPr lang="ru-RU" b="1" dirty="0" smtClean="0"/>
              <a:t>6 «Возможность </a:t>
            </a:r>
            <a:r>
              <a:rPr lang="ru-RU" b="1" dirty="0"/>
              <a:t>изменения </a:t>
            </a:r>
            <a:r>
              <a:rPr lang="ru-RU" b="1" dirty="0" smtClean="0"/>
              <a:t>представлений»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Каждое представление должно поддерживать все операции манипулирования данными, которые поддерживают реляционные таблицы: операции выборки, вставки, изменения и удаления </a:t>
            </a:r>
            <a:r>
              <a:rPr lang="ru-RU" dirty="0" smtClean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209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DEFINER - имя пользователя, от кого запускать </a:t>
            </a:r>
            <a:r>
              <a:rPr lang="ru-RU" dirty="0" smtClean="0"/>
              <a:t>задание</a:t>
            </a:r>
          </a:p>
          <a:p>
            <a:r>
              <a:rPr lang="ru-RU" dirty="0" smtClean="0"/>
              <a:t>COMMENT </a:t>
            </a:r>
            <a:r>
              <a:rPr lang="ru-RU" dirty="0"/>
              <a:t>- комментарий</a:t>
            </a:r>
          </a:p>
          <a:p>
            <a:r>
              <a:rPr lang="ru-RU" dirty="0"/>
              <a:t>ON COMPLETION PRESERVE - задание после выполнения сохраняется</a:t>
            </a:r>
          </a:p>
          <a:p>
            <a:r>
              <a:rPr lang="ru-RU" dirty="0"/>
              <a:t>ON COMPLETION NOT PRESERVE - задание выполняется один раз, после чего уничтожается из списка </a:t>
            </a:r>
            <a:r>
              <a:rPr lang="ru-RU" dirty="0" smtClean="0"/>
              <a:t>заданий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8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 EVENT `</a:t>
            </a:r>
            <a:r>
              <a:rPr lang="en-US" dirty="0" err="1"/>
              <a:t>myevent</a:t>
            </a:r>
            <a:r>
              <a:rPr lang="en-US" dirty="0"/>
              <a:t>` </a:t>
            </a:r>
            <a:endParaRPr lang="ru-RU" dirty="0" smtClean="0"/>
          </a:p>
          <a:p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SCHEDULE </a:t>
            </a:r>
            <a:endParaRPr lang="ru-RU" dirty="0" smtClean="0"/>
          </a:p>
          <a:p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/>
              <a:t>CURRENT_TIMESTAMP</a:t>
            </a:r>
            <a:r>
              <a:rPr lang="en-US" dirty="0"/>
              <a:t> + </a:t>
            </a:r>
            <a:r>
              <a:rPr lang="en-US" b="1" dirty="0"/>
              <a:t>INTERVAL</a:t>
            </a:r>
            <a:r>
              <a:rPr lang="en-US" dirty="0"/>
              <a:t> 10 </a:t>
            </a:r>
            <a:r>
              <a:rPr lang="en-US" b="1" dirty="0"/>
              <a:t>MINUTE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COMPLETION </a:t>
            </a:r>
            <a:r>
              <a:rPr lang="en-US" b="1" dirty="0"/>
              <a:t>PRESERVE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b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`</a:t>
            </a:r>
            <a:r>
              <a:rPr lang="en-US" dirty="0" err="1"/>
              <a:t>myschema</a:t>
            </a:r>
            <a:r>
              <a:rPr lang="en-US" dirty="0"/>
              <a:t>`.`</a:t>
            </a:r>
            <a:r>
              <a:rPr lang="en-US" dirty="0" err="1"/>
              <a:t>mytable</a:t>
            </a:r>
            <a:r>
              <a:rPr lang="en-US" dirty="0" smtClean="0"/>
              <a:t>`</a:t>
            </a:r>
            <a:endParaRPr lang="ru-RU" dirty="0" smtClean="0"/>
          </a:p>
          <a:p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dirty="0"/>
              <a:t>`</a:t>
            </a:r>
            <a:r>
              <a:rPr lang="en-US" dirty="0" err="1"/>
              <a:t>mycol</a:t>
            </a:r>
            <a:r>
              <a:rPr lang="en-US" dirty="0"/>
              <a:t>` = `</a:t>
            </a:r>
            <a:r>
              <a:rPr lang="en-US" dirty="0" err="1"/>
              <a:t>mycol</a:t>
            </a:r>
            <a:r>
              <a:rPr lang="en-US" dirty="0"/>
              <a:t>` + 1;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0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75191"/>
            <a:ext cx="9036496" cy="4625609"/>
          </a:xfrm>
        </p:spPr>
        <p:txBody>
          <a:bodyPr>
            <a:normAutofit/>
          </a:bodyPr>
          <a:lstStyle/>
          <a:p>
            <a:r>
              <a:rPr lang="en-US" dirty="0"/>
              <a:t>CREATE EVENT </a:t>
            </a:r>
            <a:r>
              <a:rPr lang="en-US" dirty="0" err="1" smtClean="0"/>
              <a:t>not_active_users</a:t>
            </a:r>
            <a:endParaRPr lang="ru-RU" dirty="0" smtClean="0"/>
          </a:p>
          <a:p>
            <a:r>
              <a:rPr lang="en-US" dirty="0" smtClean="0"/>
              <a:t>ON SCHEDULE</a:t>
            </a:r>
            <a:endParaRPr lang="ru-RU" dirty="0" smtClean="0"/>
          </a:p>
          <a:p>
            <a:r>
              <a:rPr lang="en-US" dirty="0" smtClean="0"/>
              <a:t>EVERY </a:t>
            </a:r>
            <a:r>
              <a:rPr lang="en-US" dirty="0"/>
              <a:t>1 DAY START '2009-06-12 </a:t>
            </a:r>
            <a:r>
              <a:rPr lang="en-US" dirty="0" smtClean="0"/>
              <a:t>23:59:59‘</a:t>
            </a:r>
            <a:endParaRPr lang="ru-RU" dirty="0" smtClean="0"/>
          </a:p>
          <a:p>
            <a:r>
              <a:rPr lang="en-US" dirty="0" smtClean="0"/>
              <a:t>END </a:t>
            </a:r>
            <a:r>
              <a:rPr lang="en-US" dirty="0"/>
              <a:t>CURRENT_TIMESTAMP + INTERVAL 1 </a:t>
            </a:r>
            <a:r>
              <a:rPr lang="en-US" dirty="0" smtClean="0"/>
              <a:t>WEEK</a:t>
            </a:r>
            <a:endParaRPr lang="ru-RU" dirty="0" smtClean="0"/>
          </a:p>
          <a:p>
            <a:r>
              <a:rPr lang="en-US" dirty="0" smtClean="0"/>
              <a:t>DO</a:t>
            </a:r>
            <a:endParaRPr lang="ru-RU" dirty="0" smtClean="0"/>
          </a:p>
          <a:p>
            <a:r>
              <a:rPr lang="en-US" dirty="0" smtClean="0"/>
              <a:t>DELETE </a:t>
            </a:r>
            <a:r>
              <a:rPr lang="en-US" dirty="0"/>
              <a:t>FROM </a:t>
            </a:r>
            <a:r>
              <a:rPr lang="en-US" dirty="0" smtClean="0"/>
              <a:t>users</a:t>
            </a:r>
            <a:r>
              <a:rPr lang="ru-RU" dirty="0" smtClean="0"/>
              <a:t> </a:t>
            </a:r>
          </a:p>
          <a:p>
            <a:r>
              <a:rPr lang="en-US" dirty="0" smtClean="0"/>
              <a:t>WHERE</a:t>
            </a:r>
            <a:r>
              <a:rPr lang="en-US" dirty="0"/>
              <a:t> active = 'not', </a:t>
            </a:r>
            <a:endParaRPr lang="ru-RU" dirty="0" smtClean="0"/>
          </a:p>
          <a:p>
            <a:r>
              <a:rPr lang="en-US" dirty="0" smtClean="0"/>
              <a:t>UNIX_TIMESTAMP(date</a:t>
            </a:r>
            <a:r>
              <a:rPr lang="en-US" dirty="0"/>
              <a:t>) &gt;= UNIX_TIMESTAMP(NOW()) - (3 * 24 * 3600);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0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b="1" dirty="0"/>
              <a:t>ALTER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DEFINER = { </a:t>
            </a:r>
            <a:r>
              <a:rPr lang="en-US" b="1" dirty="0"/>
              <a:t>user</a:t>
            </a:r>
            <a:r>
              <a:rPr lang="en-US" dirty="0"/>
              <a:t> | </a:t>
            </a:r>
            <a:r>
              <a:rPr lang="en-US" b="1" dirty="0"/>
              <a:t>CURRENT_USER</a:t>
            </a:r>
            <a:r>
              <a:rPr lang="en-US" dirty="0"/>
              <a:t> }] </a:t>
            </a:r>
            <a:endParaRPr lang="ru-RU" dirty="0" smtClean="0"/>
          </a:p>
          <a:p>
            <a:r>
              <a:rPr lang="en-US" dirty="0" smtClean="0"/>
              <a:t>EVENT </a:t>
            </a:r>
            <a:r>
              <a:rPr lang="en-US" dirty="0" err="1"/>
              <a:t>event_name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b="1" dirty="0"/>
              <a:t>ON</a:t>
            </a:r>
            <a:r>
              <a:rPr lang="en-US" dirty="0"/>
              <a:t> SCHEDULE schedule]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b="1" dirty="0"/>
              <a:t>ON</a:t>
            </a:r>
            <a:r>
              <a:rPr lang="en-US" dirty="0"/>
              <a:t> COMPLETION [</a:t>
            </a:r>
            <a:r>
              <a:rPr lang="en-US" b="1" dirty="0"/>
              <a:t>NOT</a:t>
            </a:r>
            <a:r>
              <a:rPr lang="en-US" dirty="0"/>
              <a:t>] </a:t>
            </a:r>
            <a:r>
              <a:rPr lang="en-US" b="1" dirty="0"/>
              <a:t>PRESERVE</a:t>
            </a:r>
            <a:r>
              <a:rPr lang="en-US" dirty="0"/>
              <a:t>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RENAME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new_event_name</a:t>
            </a:r>
            <a:r>
              <a:rPr lang="en-US" dirty="0"/>
              <a:t>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ENABLE | DISABLE | DISABLE </a:t>
            </a:r>
            <a:r>
              <a:rPr lang="en-US" b="1" dirty="0"/>
              <a:t>ON</a:t>
            </a:r>
            <a:r>
              <a:rPr lang="en-US" dirty="0"/>
              <a:t> SLAVE]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/>
              <a:t>COMMENT 'comment']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sql_statement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3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свойств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endParaRPr lang="ru-RU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/>
              <a:t>`INFORMATION_SCHEMA`.`EVENTS</a:t>
            </a:r>
            <a:r>
              <a:rPr lang="en-US" dirty="0" smtClean="0"/>
              <a:t>`</a:t>
            </a:r>
            <a:endParaRPr lang="ru-RU" dirty="0" smtClean="0"/>
          </a:p>
          <a:p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/>
              <a:t>`EVENT_NAME` = </a:t>
            </a:r>
            <a:r>
              <a:rPr lang="en-US" dirty="0" smtClean="0"/>
              <a:t>'</a:t>
            </a:r>
            <a:r>
              <a:rPr lang="en-US" dirty="0" err="1" smtClean="0"/>
              <a:t>myevent</a:t>
            </a:r>
            <a:r>
              <a:rPr lang="en-US" dirty="0" smtClean="0"/>
              <a:t>‘</a:t>
            </a:r>
            <a:endParaRPr lang="ru-RU" dirty="0" smtClean="0"/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EVENT_SCHEMA = '</a:t>
            </a:r>
            <a:r>
              <a:rPr lang="en-US" dirty="0" err="1"/>
              <a:t>myschema</a:t>
            </a:r>
            <a:r>
              <a:rPr lang="en-US" dirty="0"/>
              <a:t>'\</a:t>
            </a:r>
            <a:r>
              <a:rPr lang="en-US" dirty="0" smtClean="0"/>
              <a:t>G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ИЛИ</a:t>
            </a:r>
          </a:p>
          <a:p>
            <a:endParaRPr lang="ru-RU" dirty="0"/>
          </a:p>
          <a:p>
            <a:r>
              <a:rPr lang="en-US" b="1" dirty="0"/>
              <a:t>show</a:t>
            </a:r>
            <a:r>
              <a:rPr lang="en-US" dirty="0"/>
              <a:t> events </a:t>
            </a:r>
            <a:r>
              <a:rPr lang="en-US" b="1" dirty="0"/>
              <a:t>like</a:t>
            </a:r>
            <a:r>
              <a:rPr lang="en-US" dirty="0"/>
              <a:t> "</a:t>
            </a:r>
            <a:r>
              <a:rPr lang="en-US" dirty="0" err="1"/>
              <a:t>event_name</a:t>
            </a:r>
            <a:r>
              <a:rPr lang="en-US" dirty="0"/>
              <a:t>%"\G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5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4" y="1556792"/>
            <a:ext cx="7147643" cy="520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DROP</a:t>
            </a:r>
            <a:r>
              <a:rPr lang="en-US" dirty="0"/>
              <a:t> EVENT [IF EXISTS] </a:t>
            </a:r>
            <a:r>
              <a:rPr lang="en-US" dirty="0" err="1"/>
              <a:t>event_name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Механизм </a:t>
            </a:r>
            <a:r>
              <a:rPr lang="ru-RU" dirty="0"/>
              <a:t>представлений </a:t>
            </a:r>
            <a:r>
              <a:rPr lang="ru-RU" dirty="0" smtClean="0"/>
              <a:t>позволяет предоставлять каждому </a:t>
            </a:r>
            <a:r>
              <a:rPr lang="ru-RU" dirty="0"/>
              <a:t>пользователю только </a:t>
            </a:r>
            <a:r>
              <a:rPr lang="ru-RU" dirty="0" smtClean="0"/>
              <a:t>часть </a:t>
            </a:r>
            <a:r>
              <a:rPr lang="ru-RU" dirty="0"/>
              <a:t>базы </a:t>
            </a:r>
            <a:r>
              <a:rPr lang="ru-RU" dirty="0" smtClean="0"/>
              <a:t>данных, </a:t>
            </a:r>
            <a:r>
              <a:rPr lang="ru-RU" dirty="0"/>
              <a:t>скрывая от многочисленных пользователей </a:t>
            </a:r>
            <a:r>
              <a:rPr lang="ru-RU" dirty="0" smtClean="0"/>
              <a:t>концептуальную схему</a:t>
            </a:r>
            <a:r>
              <a:rPr lang="ru-RU" dirty="0"/>
              <a:t>, доступную только администратору базы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Для разработчика использование представлений упрощает разработку сложных </a:t>
            </a:r>
            <a:r>
              <a:rPr lang="ru-RU" dirty="0" smtClean="0"/>
              <a:t>SQL-запросов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CREATE </a:t>
            </a:r>
            <a:r>
              <a:rPr lang="ru-RU" dirty="0"/>
              <a:t>VIEW имя [(список столбцов)]</a:t>
            </a:r>
          </a:p>
          <a:p>
            <a:r>
              <a:rPr lang="en-US" dirty="0"/>
              <a:t>AS</a:t>
            </a:r>
          </a:p>
          <a:p>
            <a:r>
              <a:rPr lang="ru-RU" dirty="0"/>
              <a:t>SELECT </a:t>
            </a:r>
            <a:r>
              <a:rPr lang="ru-RU" i="1" dirty="0"/>
              <a:t>...И </a:t>
            </a:r>
            <a:r>
              <a:rPr lang="ru-RU" dirty="0"/>
              <a:t>любой запрос на выборку</a:t>
            </a:r>
          </a:p>
        </p:txBody>
      </p:sp>
    </p:spTree>
    <p:extLst>
      <p:ext uri="{BB962C8B-B14F-4D97-AF65-F5344CB8AC3E}">
        <p14:creationId xmlns:p14="http://schemas.microsoft.com/office/powerpoint/2010/main" val="9555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VIEW </a:t>
            </a:r>
            <a:r>
              <a:rPr lang="en-US" dirty="0" err="1"/>
              <a:t>studmark</a:t>
            </a:r>
            <a:r>
              <a:rPr lang="en-US" dirty="0"/>
              <a:t> </a:t>
            </a:r>
            <a:r>
              <a:rPr lang="en-US" dirty="0" smtClean="0"/>
              <a:t>(id, name, </a:t>
            </a:r>
            <a:r>
              <a:rPr lang="en-US" dirty="0" err="1"/>
              <a:t>avgmark</a:t>
            </a:r>
            <a:r>
              <a:rPr lang="en-US" dirty="0"/>
              <a:t>)</a:t>
            </a:r>
          </a:p>
          <a:p>
            <a:r>
              <a:rPr lang="en-US" dirty="0"/>
              <a:t>AS</a:t>
            </a:r>
          </a:p>
          <a:p>
            <a:r>
              <a:rPr lang="en-US" dirty="0" smtClean="0"/>
              <a:t>SELECT</a:t>
            </a:r>
            <a:endParaRPr lang="ru-RU" dirty="0"/>
          </a:p>
          <a:p>
            <a:r>
              <a:rPr lang="en-US" dirty="0" err="1" smtClean="0"/>
              <a:t>st.codst</a:t>
            </a:r>
            <a:r>
              <a:rPr lang="en-US" dirty="0"/>
              <a:t>, </a:t>
            </a:r>
            <a:r>
              <a:rPr lang="en-US" dirty="0" err="1"/>
              <a:t>st.namest</a:t>
            </a:r>
            <a:r>
              <a:rPr lang="en-US" dirty="0"/>
              <a:t>, AVG(</a:t>
            </a:r>
            <a:r>
              <a:rPr lang="en-US" dirty="0" err="1"/>
              <a:t>m.mark</a:t>
            </a:r>
            <a:r>
              <a:rPr lang="en-US" dirty="0"/>
              <a:t>)</a:t>
            </a:r>
          </a:p>
          <a:p>
            <a:r>
              <a:rPr lang="en-US" dirty="0"/>
              <a:t>FROM students </a:t>
            </a:r>
            <a:r>
              <a:rPr lang="en-US" dirty="0" err="1"/>
              <a:t>st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LEFT </a:t>
            </a:r>
            <a:r>
              <a:rPr lang="en-US" dirty="0"/>
              <a:t>JOIN marks m ON </a:t>
            </a:r>
            <a:r>
              <a:rPr lang="en-US" dirty="0" err="1" smtClean="0"/>
              <a:t>st.cod_st</a:t>
            </a:r>
            <a:r>
              <a:rPr lang="en-US" dirty="0" smtClean="0"/>
              <a:t>=</a:t>
            </a:r>
            <a:r>
              <a:rPr lang="en-US" dirty="0" err="1" smtClean="0"/>
              <a:t>m.cod_st</a:t>
            </a:r>
            <a:endParaRPr lang="ru-RU" dirty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st.codst</a:t>
            </a:r>
            <a:r>
              <a:rPr lang="en-US" dirty="0"/>
              <a:t>, st.name </a:t>
            </a:r>
            <a:r>
              <a:rPr lang="en-US" dirty="0" err="1"/>
              <a:t>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4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418</TotalTime>
  <Words>1900</Words>
  <Application>Microsoft Office PowerPoint</Application>
  <PresentationFormat>Экран (4:3)</PresentationFormat>
  <Paragraphs>394</Paragraphs>
  <Slides>66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Модульная</vt:lpstr>
      <vt:lpstr>Функциональные возможности</vt:lpstr>
      <vt:lpstr>Виды</vt:lpstr>
      <vt:lpstr>Представления (VIEW)</vt:lpstr>
      <vt:lpstr>Определение</vt:lpstr>
      <vt:lpstr>Порядок выполнения запроса</vt:lpstr>
      <vt:lpstr>Правило Кодда</vt:lpstr>
      <vt:lpstr>Основная суть</vt:lpstr>
      <vt:lpstr>Создание представления</vt:lpstr>
      <vt:lpstr>Пример</vt:lpstr>
      <vt:lpstr>Выборка из представления</vt:lpstr>
      <vt:lpstr>Удаление представления</vt:lpstr>
      <vt:lpstr>Обновление представлений</vt:lpstr>
      <vt:lpstr>Виды обновляемых представлеий</vt:lpstr>
      <vt:lpstr>Хранимые процедуры (UDP)</vt:lpstr>
      <vt:lpstr>Определение</vt:lpstr>
      <vt:lpstr>ЗА</vt:lpstr>
      <vt:lpstr>Против</vt:lpstr>
      <vt:lpstr>Создание процедуры</vt:lpstr>
      <vt:lpstr>Ограничитель / Разделитель</vt:lpstr>
      <vt:lpstr>Характеристики</vt:lpstr>
      <vt:lpstr>Вызов процедуры</vt:lpstr>
      <vt:lpstr>Удаление и изменение процедуры</vt:lpstr>
      <vt:lpstr>Параметры</vt:lpstr>
      <vt:lpstr>Пример с IN параметром</vt:lpstr>
      <vt:lpstr>Пример с OUT параметром</vt:lpstr>
      <vt:lpstr>Пример с INOUT параметром</vt:lpstr>
      <vt:lpstr>Язык процедурного расширения</vt:lpstr>
      <vt:lpstr>Переменные</vt:lpstr>
      <vt:lpstr>Работа с переменной</vt:lpstr>
      <vt:lpstr>Управление логикой исполнения</vt:lpstr>
      <vt:lpstr>Пример</vt:lpstr>
      <vt:lpstr>Поливариантный выбор</vt:lpstr>
      <vt:lpstr>Пример</vt:lpstr>
      <vt:lpstr>Циклы</vt:lpstr>
      <vt:lpstr>Пример</vt:lpstr>
      <vt:lpstr>Курсоры</vt:lpstr>
      <vt:lpstr>Синтаксис курсора</vt:lpstr>
      <vt:lpstr>Пример</vt:lpstr>
      <vt:lpstr>Хранимые функции (UPF)</vt:lpstr>
      <vt:lpstr>Определение</vt:lpstr>
      <vt:lpstr>Создание функции</vt:lpstr>
      <vt:lpstr>Вызов функции</vt:lpstr>
      <vt:lpstr>Удаление функции</vt:lpstr>
      <vt:lpstr>Триггеры (TRIGGER)</vt:lpstr>
      <vt:lpstr>Определение</vt:lpstr>
      <vt:lpstr>Синтаксис триггера</vt:lpstr>
      <vt:lpstr>Параметры</vt:lpstr>
      <vt:lpstr>OLD и NEW</vt:lpstr>
      <vt:lpstr>Триггер на добавление </vt:lpstr>
      <vt:lpstr>Триггер на удаление</vt:lpstr>
      <vt:lpstr>Ограничения</vt:lpstr>
      <vt:lpstr>Обработка ошибок</vt:lpstr>
      <vt:lpstr>Удаление триггера</vt:lpstr>
      <vt:lpstr>События (EVENT)</vt:lpstr>
      <vt:lpstr>Введение</vt:lpstr>
      <vt:lpstr>Включение</vt:lpstr>
      <vt:lpstr>Проверка включенности</vt:lpstr>
      <vt:lpstr>Создание задания</vt:lpstr>
      <vt:lpstr>Основные характеристики</vt:lpstr>
      <vt:lpstr>Дополнительные характеристики</vt:lpstr>
      <vt:lpstr>Пример</vt:lpstr>
      <vt:lpstr>Пример 2</vt:lpstr>
      <vt:lpstr>Изменение задания</vt:lpstr>
      <vt:lpstr>Получение свойств задания</vt:lpstr>
      <vt:lpstr>Ответ</vt:lpstr>
      <vt:lpstr>Удаление события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Хранимые процедуры</dc:title>
  <dc:creator>HOME</dc:creator>
  <cp:lastModifiedBy>HOME</cp:lastModifiedBy>
  <cp:revision>66</cp:revision>
  <dcterms:created xsi:type="dcterms:W3CDTF">2016-04-25T09:07:17Z</dcterms:created>
  <dcterms:modified xsi:type="dcterms:W3CDTF">2017-12-18T17:25:05Z</dcterms:modified>
</cp:coreProperties>
</file>