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FIRE Semester 1</a:t>
            </a:r>
            <a:br>
              <a:rPr lang="en-US"/>
            </a:br>
            <a:br>
              <a:rPr lang="en-US"/>
            </a:br>
            <a:r>
              <a:rPr b="1" i="1" lang="en-US" sz="4400"/>
              <a:t>Final Succinct Presentation</a:t>
            </a:r>
            <a:endParaRPr b="1" sz="4400"/>
          </a:p>
        </p:txBody>
      </p:sp>
      <p:sp>
        <p:nvSpPr>
          <p:cNvPr id="85" name="Google Shape;85;p13"/>
          <p:cNvSpPr txBox="1"/>
          <p:nvPr>
            <p:ph idx="1" type="subTitle"/>
          </p:nvPr>
        </p:nvSpPr>
        <p:spPr>
          <a:xfrm>
            <a:off x="1524000" y="392101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None/>
            </a:pPr>
            <a:r>
              <a:rPr b="1" lang="en-US"/>
              <a:t>Public Health Research Project </a:t>
            </a:r>
            <a:endParaRPr/>
          </a:p>
          <a:p>
            <a:pPr indent="0" lvl="0" marL="0" rtl="0" algn="ctr">
              <a:lnSpc>
                <a:spcPct val="8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Adam Kaushik, Richard Liang, Darwin Ma, Nikolay Pomytkin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sz="2400"/>
              <a:t>For our project, we measured the relationship between public health</a:t>
            </a:r>
            <a:r>
              <a:rPr lang="en-US" sz="2400"/>
              <a:t>, </a:t>
            </a:r>
            <a:r>
              <a:rPr lang="en-US" sz="2400"/>
              <a:t>socio-economic status</a:t>
            </a:r>
            <a:r>
              <a:rPr lang="en-US" sz="2400"/>
              <a:t>, and</a:t>
            </a:r>
            <a:r>
              <a:rPr lang="en-US" sz="2400"/>
              <a:t> the distances sample populations are away from cities</a:t>
            </a:r>
            <a:endParaRPr sz="2400"/>
          </a:p>
          <a:p>
            <a:pPr indent="-381000" lvl="0" marL="457200" rtl="0" algn="l">
              <a:lnSpc>
                <a:spcPct val="90000"/>
              </a:lnSpc>
              <a:spcBef>
                <a:spcPts val="0"/>
              </a:spcBef>
              <a:spcAft>
                <a:spcPts val="0"/>
              </a:spcAft>
              <a:buSzPts val="2400"/>
              <a:buChar char="•"/>
            </a:pPr>
            <a:r>
              <a:rPr lang="en-US" sz="2400"/>
              <a:t>Our goal was to see how socio-economic status and urban sprawl affected public health</a:t>
            </a:r>
            <a:endParaRPr sz="2400"/>
          </a:p>
          <a:p>
            <a:pPr indent="-381000" lvl="0" marL="457200" rtl="0" algn="l">
              <a:lnSpc>
                <a:spcPct val="90000"/>
              </a:lnSpc>
              <a:spcBef>
                <a:spcPts val="0"/>
              </a:spcBef>
              <a:spcAft>
                <a:spcPts val="0"/>
              </a:spcAft>
              <a:buSzPts val="2400"/>
              <a:buChar char="•"/>
            </a:pPr>
            <a:r>
              <a:rPr lang="en-US" sz="2400"/>
              <a:t>Our data came from two main sources: first, the Community Health Status Indicators (CHSI) dataset, which contains a variety of data on public health in thousands of U.S. counties</a:t>
            </a:r>
            <a:endParaRPr sz="2400"/>
          </a:p>
          <a:p>
            <a:pPr indent="-381000" lvl="0" marL="457200" rtl="0" algn="l">
              <a:lnSpc>
                <a:spcPct val="90000"/>
              </a:lnSpc>
              <a:spcBef>
                <a:spcPts val="0"/>
              </a:spcBef>
              <a:spcAft>
                <a:spcPts val="0"/>
              </a:spcAft>
              <a:buSzPts val="2400"/>
              <a:buChar char="•"/>
            </a:pPr>
            <a:r>
              <a:rPr lang="en-US" sz="2400"/>
              <a:t>Our second source was the US Census Demographic Data, a dataset compiled from the 2015 government census data.</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413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000"/>
              <a:t>Result 1</a:t>
            </a:r>
            <a:endParaRPr sz="3000"/>
          </a:p>
        </p:txBody>
      </p:sp>
      <p:sp>
        <p:nvSpPr>
          <p:cNvPr id="97" name="Google Shape;97;p15"/>
          <p:cNvSpPr txBox="1"/>
          <p:nvPr>
            <p:ph idx="1" type="body"/>
          </p:nvPr>
        </p:nvSpPr>
        <p:spPr>
          <a:xfrm>
            <a:off x="0" y="846125"/>
            <a:ext cx="12192000" cy="601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pic>
        <p:nvPicPr>
          <p:cNvPr id="98" name="Google Shape;98;p15"/>
          <p:cNvPicPr preferRelativeResize="0"/>
          <p:nvPr/>
        </p:nvPicPr>
        <p:blipFill>
          <a:blip r:embed="rId3">
            <a:alphaModFix/>
          </a:blip>
          <a:stretch>
            <a:fillRect/>
          </a:stretch>
        </p:blipFill>
        <p:spPr>
          <a:xfrm>
            <a:off x="0" y="846125"/>
            <a:ext cx="4055575" cy="2967618"/>
          </a:xfrm>
          <a:prstGeom prst="rect">
            <a:avLst/>
          </a:prstGeom>
          <a:noFill/>
          <a:ln>
            <a:noFill/>
          </a:ln>
        </p:spPr>
      </p:pic>
      <p:pic>
        <p:nvPicPr>
          <p:cNvPr id="99" name="Google Shape;99;p15"/>
          <p:cNvPicPr preferRelativeResize="0"/>
          <p:nvPr/>
        </p:nvPicPr>
        <p:blipFill>
          <a:blip r:embed="rId4">
            <a:alphaModFix/>
          </a:blip>
          <a:stretch>
            <a:fillRect/>
          </a:stretch>
        </p:blipFill>
        <p:spPr>
          <a:xfrm>
            <a:off x="4055575" y="846125"/>
            <a:ext cx="4055574" cy="2971123"/>
          </a:xfrm>
          <a:prstGeom prst="rect">
            <a:avLst/>
          </a:prstGeom>
          <a:noFill/>
          <a:ln>
            <a:noFill/>
          </a:ln>
        </p:spPr>
      </p:pic>
      <p:pic>
        <p:nvPicPr>
          <p:cNvPr id="100" name="Google Shape;100;p15"/>
          <p:cNvPicPr preferRelativeResize="0"/>
          <p:nvPr/>
        </p:nvPicPr>
        <p:blipFill>
          <a:blip r:embed="rId5">
            <a:alphaModFix/>
          </a:blip>
          <a:stretch>
            <a:fillRect/>
          </a:stretch>
        </p:blipFill>
        <p:spPr>
          <a:xfrm>
            <a:off x="8106375" y="846125"/>
            <a:ext cx="4055575" cy="2959949"/>
          </a:xfrm>
          <a:prstGeom prst="rect">
            <a:avLst/>
          </a:prstGeom>
          <a:noFill/>
          <a:ln>
            <a:noFill/>
          </a:ln>
        </p:spPr>
      </p:pic>
      <p:sp>
        <p:nvSpPr>
          <p:cNvPr id="101" name="Google Shape;101;p15"/>
          <p:cNvSpPr txBox="1"/>
          <p:nvPr/>
        </p:nvSpPr>
        <p:spPr>
          <a:xfrm>
            <a:off x="53900" y="3918075"/>
            <a:ext cx="4001700" cy="285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One aspect we wanted to explore was how income affected obesity in different counties</a:t>
            </a:r>
            <a:endParaRPr sz="1800"/>
          </a:p>
          <a:p>
            <a:pPr indent="-342900" lvl="0" marL="457200" rtl="0" algn="l">
              <a:spcBef>
                <a:spcPts val="0"/>
              </a:spcBef>
              <a:spcAft>
                <a:spcPts val="0"/>
              </a:spcAft>
              <a:buSzPts val="1800"/>
              <a:buChar char="●"/>
            </a:pPr>
            <a:r>
              <a:rPr lang="en-US" sz="1800"/>
              <a:t>Overall, we see that the better off people are (financially), the less obese they tend to be.</a:t>
            </a:r>
            <a:endParaRPr sz="1800"/>
          </a:p>
        </p:txBody>
      </p:sp>
      <p:sp>
        <p:nvSpPr>
          <p:cNvPr id="102" name="Google Shape;102;p15"/>
          <p:cNvSpPr txBox="1"/>
          <p:nvPr/>
        </p:nvSpPr>
        <p:spPr>
          <a:xfrm>
            <a:off x="4109500" y="3918050"/>
            <a:ext cx="3996900" cy="285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Like obesity, another relevant health-determining factor is physical inactivity</a:t>
            </a:r>
            <a:endParaRPr sz="1800"/>
          </a:p>
          <a:p>
            <a:pPr indent="-342900" lvl="0" marL="457200" rtl="0" algn="l">
              <a:spcBef>
                <a:spcPts val="0"/>
              </a:spcBef>
              <a:spcAft>
                <a:spcPts val="0"/>
              </a:spcAft>
              <a:buSzPts val="1800"/>
              <a:buChar char="●"/>
            </a:pPr>
            <a:r>
              <a:rPr lang="en-US" sz="1800"/>
              <a:t>Overall, those with more money are more physically active</a:t>
            </a:r>
            <a:endParaRPr sz="1800"/>
          </a:p>
          <a:p>
            <a:pPr indent="-342900" lvl="0" marL="457200" rtl="0" algn="l">
              <a:spcBef>
                <a:spcPts val="0"/>
              </a:spcBef>
              <a:spcAft>
                <a:spcPts val="0"/>
              </a:spcAft>
              <a:buSzPts val="1800"/>
              <a:buChar char="●"/>
            </a:pPr>
            <a:r>
              <a:rPr lang="en-US" sz="1800"/>
              <a:t>People who can afford urban residences can walk to access basic </a:t>
            </a:r>
            <a:r>
              <a:rPr lang="en-US" sz="1800"/>
              <a:t>commodities</a:t>
            </a:r>
            <a:r>
              <a:rPr lang="en-US" sz="1800"/>
              <a:t>; those in cheaper suburbs require a car</a:t>
            </a:r>
            <a:endParaRPr sz="1800"/>
          </a:p>
        </p:txBody>
      </p:sp>
      <p:sp>
        <p:nvSpPr>
          <p:cNvPr id="103" name="Google Shape;103;p15"/>
          <p:cNvSpPr txBox="1"/>
          <p:nvPr/>
        </p:nvSpPr>
        <p:spPr>
          <a:xfrm>
            <a:off x="8146775" y="3918075"/>
            <a:ext cx="4055700" cy="285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High blood pressure is third variable in dataset important to the study</a:t>
            </a:r>
            <a:endParaRPr sz="1800"/>
          </a:p>
          <a:p>
            <a:pPr indent="-342900" lvl="0" marL="457200" rtl="0" algn="l">
              <a:spcBef>
                <a:spcPts val="0"/>
              </a:spcBef>
              <a:spcAft>
                <a:spcPts val="0"/>
              </a:spcAft>
              <a:buSzPts val="1800"/>
              <a:buChar char="●"/>
            </a:pPr>
            <a:r>
              <a:rPr lang="en-US" sz="1800"/>
              <a:t>As expected by now, we saw that wealthier people generally had lower blood pressure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78025" y="-1872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600"/>
              <a:t>Result 2</a:t>
            </a:r>
            <a:endParaRPr sz="3600"/>
          </a:p>
        </p:txBody>
      </p:sp>
      <p:sp>
        <p:nvSpPr>
          <p:cNvPr id="109" name="Google Shape;109;p16"/>
          <p:cNvSpPr txBox="1"/>
          <p:nvPr>
            <p:ph idx="1" type="body"/>
          </p:nvPr>
        </p:nvSpPr>
        <p:spPr>
          <a:xfrm>
            <a:off x="178050" y="3616200"/>
            <a:ext cx="4033200" cy="28026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sz="1800"/>
              <a:t>In addition to studying the relationship between income and the various health indicators, we also used a dataset that provided population density data on U.S. counties.</a:t>
            </a:r>
            <a:endParaRPr sz="1800"/>
          </a:p>
          <a:p>
            <a:pPr indent="-342900" lvl="0" marL="457200" rtl="0" algn="l">
              <a:lnSpc>
                <a:spcPct val="90000"/>
              </a:lnSpc>
              <a:spcBef>
                <a:spcPts val="0"/>
              </a:spcBef>
              <a:spcAft>
                <a:spcPts val="0"/>
              </a:spcAft>
              <a:buSzPts val="1800"/>
              <a:buChar char="•"/>
            </a:pPr>
            <a:r>
              <a:rPr lang="en-US" sz="1800"/>
              <a:t>Although the correlation between the indicators and population density was weaker than with income, there was a clear trend.</a:t>
            </a:r>
            <a:endParaRPr sz="1800"/>
          </a:p>
        </p:txBody>
      </p:sp>
      <p:pic>
        <p:nvPicPr>
          <p:cNvPr id="110" name="Google Shape;110;p16"/>
          <p:cNvPicPr preferRelativeResize="0"/>
          <p:nvPr/>
        </p:nvPicPr>
        <p:blipFill>
          <a:blip r:embed="rId3">
            <a:alphaModFix/>
          </a:blip>
          <a:stretch>
            <a:fillRect/>
          </a:stretch>
        </p:blipFill>
        <p:spPr>
          <a:xfrm>
            <a:off x="222200" y="758700"/>
            <a:ext cx="3944850" cy="2857500"/>
          </a:xfrm>
          <a:prstGeom prst="rect">
            <a:avLst/>
          </a:prstGeom>
          <a:noFill/>
          <a:ln>
            <a:noFill/>
          </a:ln>
        </p:spPr>
      </p:pic>
      <p:pic>
        <p:nvPicPr>
          <p:cNvPr id="111" name="Google Shape;111;p16"/>
          <p:cNvPicPr preferRelativeResize="0"/>
          <p:nvPr/>
        </p:nvPicPr>
        <p:blipFill>
          <a:blip r:embed="rId4">
            <a:alphaModFix/>
          </a:blip>
          <a:stretch>
            <a:fillRect/>
          </a:stretch>
        </p:blipFill>
        <p:spPr>
          <a:xfrm>
            <a:off x="4211100" y="866500"/>
            <a:ext cx="3944850" cy="2857488"/>
          </a:xfrm>
          <a:prstGeom prst="rect">
            <a:avLst/>
          </a:prstGeom>
          <a:noFill/>
          <a:ln>
            <a:noFill/>
          </a:ln>
        </p:spPr>
      </p:pic>
      <p:pic>
        <p:nvPicPr>
          <p:cNvPr id="112" name="Google Shape;112;p16"/>
          <p:cNvPicPr preferRelativeResize="0"/>
          <p:nvPr/>
        </p:nvPicPr>
        <p:blipFill>
          <a:blip r:embed="rId5">
            <a:alphaModFix/>
          </a:blip>
          <a:stretch>
            <a:fillRect/>
          </a:stretch>
        </p:blipFill>
        <p:spPr>
          <a:xfrm>
            <a:off x="8101308" y="866500"/>
            <a:ext cx="3944867" cy="2857500"/>
          </a:xfrm>
          <a:prstGeom prst="rect">
            <a:avLst/>
          </a:prstGeom>
          <a:noFill/>
          <a:ln>
            <a:noFill/>
          </a:ln>
        </p:spPr>
      </p:pic>
      <p:sp>
        <p:nvSpPr>
          <p:cNvPr id="113" name="Google Shape;113;p16"/>
          <p:cNvSpPr txBox="1"/>
          <p:nvPr/>
        </p:nvSpPr>
        <p:spPr>
          <a:xfrm>
            <a:off x="4309888" y="3724000"/>
            <a:ext cx="3945000" cy="280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There is a clustering of data at the lower population densities because there are a lot of counties with &lt;500 ppl. per sq. mile, because there are a lot more counties in suburban/urban areas.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Despite this, there is still a clear trend that shows that people living in more densely populated regions are healthier on average.</a:t>
            </a:r>
            <a:endParaRPr sz="1800">
              <a:latin typeface="Calibri"/>
              <a:ea typeface="Calibri"/>
              <a:cs typeface="Calibri"/>
              <a:sym typeface="Calibri"/>
            </a:endParaRPr>
          </a:p>
        </p:txBody>
      </p:sp>
      <p:sp>
        <p:nvSpPr>
          <p:cNvPr id="114" name="Google Shape;114;p16"/>
          <p:cNvSpPr txBox="1"/>
          <p:nvPr/>
        </p:nvSpPr>
        <p:spPr>
          <a:xfrm>
            <a:off x="8353550" y="3535375"/>
            <a:ext cx="3691800" cy="280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Implications: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People living in more urban/suburban areas (closer to cities) tend to have higher levels of physical activity and have greater health indicators on average.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Can be explained by the fact that people living in cities tend to utilize public transportation and lead more active lifestyles.</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Discussion &amp; Conclusions</a:t>
            </a:r>
            <a:endParaRPr/>
          </a:p>
        </p:txBody>
      </p:sp>
      <p:sp>
        <p:nvSpPr>
          <p:cNvPr id="120" name="Google Shape;12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M</a:t>
            </a:r>
            <a:r>
              <a:rPr lang="en-US" sz="1600">
                <a:latin typeface="Cambria"/>
                <a:ea typeface="Cambria"/>
                <a:cs typeface="Cambria"/>
                <a:sym typeface="Cambria"/>
              </a:rPr>
              <a:t>easured the relationship between public health, socio-economic status, and the distance sample populations are from cities</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Focus on public health and healthcare availability to our study’s participants</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Obesity, blood pressure levels, and physical inactivity increase with a lower income and decreased population density</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Life expectancy and longevity increase with a higher income</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Lower income increase in risky behaviors, such as drugs and alcohol</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Lower income many problems including but not limited to lowered employment and education, increase in stress, depression, aging-related chronic diseases, and social inequality</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Increase in income, socio-economic status, and population density, there is a positive correlation with public health</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Socio-economic gap is very harmful for those in a lower class, as they have a lower public health</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Very hard to fix, no clear solution</a:t>
            </a:r>
            <a:endParaRPr sz="1600">
              <a:latin typeface="Cambria"/>
              <a:ea typeface="Cambria"/>
              <a:cs typeface="Cambria"/>
              <a:sym typeface="Cambria"/>
            </a:endParaRPr>
          </a:p>
          <a:p>
            <a:pPr indent="-330200" lvl="0" marL="457200" rtl="0" algn="l">
              <a:lnSpc>
                <a:spcPct val="100000"/>
              </a:lnSpc>
              <a:spcBef>
                <a:spcPts val="0"/>
              </a:spcBef>
              <a:spcAft>
                <a:spcPts val="0"/>
              </a:spcAft>
              <a:buSzPts val="1600"/>
              <a:buFont typeface="Cambria"/>
              <a:buChar char="●"/>
            </a:pPr>
            <a:r>
              <a:rPr lang="en-US" sz="1600">
                <a:latin typeface="Cambria"/>
                <a:ea typeface="Cambria"/>
                <a:cs typeface="Cambria"/>
                <a:sym typeface="Cambria"/>
              </a:rPr>
              <a:t>Steps being taken involve food stamps, raising awareness for drugs and alcohol, and making healthcare more affordable are all steps which are being taken to improve the public health of those of a lower income. </a:t>
            </a:r>
            <a:endParaRPr/>
          </a:p>
          <a:p>
            <a:pPr indent="0" lvl="0" marL="457200" rtl="0" algn="l">
              <a:lnSpc>
                <a:spcPct val="100000"/>
              </a:lnSpc>
              <a:spcBef>
                <a:spcPts val="0"/>
              </a:spcBef>
              <a:spcAft>
                <a:spcPts val="0"/>
              </a:spcAft>
              <a:buNone/>
            </a:pPr>
            <a:r>
              <a:t/>
            </a:r>
            <a:endParaRPr sz="16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