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4"/>
  </p:notesMasterIdLst>
  <p:handoutMasterIdLst>
    <p:handoutMasterId r:id="rId35"/>
  </p:handoutMasterIdLst>
  <p:sldIdLst>
    <p:sldId id="503" r:id="rId5"/>
    <p:sldId id="276" r:id="rId6"/>
    <p:sldId id="492" r:id="rId7"/>
    <p:sldId id="507" r:id="rId8"/>
    <p:sldId id="508" r:id="rId9"/>
    <p:sldId id="528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10" r:id="rId20"/>
    <p:sldId id="530" r:id="rId21"/>
    <p:sldId id="511" r:id="rId22"/>
    <p:sldId id="527" r:id="rId23"/>
    <p:sldId id="513" r:id="rId24"/>
    <p:sldId id="514" r:id="rId25"/>
    <p:sldId id="515" r:id="rId26"/>
    <p:sldId id="516" r:id="rId27"/>
    <p:sldId id="349" r:id="rId28"/>
    <p:sldId id="401" r:id="rId29"/>
    <p:sldId id="490" r:id="rId30"/>
    <p:sldId id="491" r:id="rId31"/>
    <p:sldId id="493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is Polymoprhism" id="{7DF6A072-B928-4111-9BCB-6DF25E33FA97}">
          <p14:sldIdLst>
            <p14:sldId id="507"/>
            <p14:sldId id="508"/>
            <p14:sldId id="528"/>
          </p14:sldIdLst>
        </p14:section>
        <p14:section name="Polymorphism with Abstraction and Inheritance" id="{576459D9-3EC2-462F-840D-E47F13EA7DCA}">
          <p14:sldIdLst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Polymorphism with Functions" id="{38169DE5-44A2-4506-8DDC-01C0E33FF000}">
          <p14:sldIdLst>
            <p14:sldId id="510"/>
            <p14:sldId id="530"/>
            <p14:sldId id="511"/>
            <p14:sldId id="527"/>
            <p14:sldId id="513"/>
            <p14:sldId id="514"/>
            <p14:sldId id="515"/>
            <p14:sldId id="516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DA114-2EDD-EC09-7230-1685FD3D5F6A}" v="16" dt="2020-03-17T11:21:07.326"/>
    <p1510:client id="{8D712390-69CC-DDAA-37CC-6538CCF49C01}" v="15" dt="2020-03-16T07:20:26.262"/>
    <p1510:client id="{D2CF928A-12DB-2B41-6CE1-4159E75526C3}" v="60" dt="2020-03-16T09:47:21.890"/>
    <p1510:client id="{FBEC73BC-78F3-8A05-2173-EDFFFBAE443A}" v="67" dt="2019-11-28T11:37:42.6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5214" autoAdjust="0"/>
  </p:normalViewPr>
  <p:slideViewPr>
    <p:cSldViewPr showGuides="1">
      <p:cViewPr varScale="1">
        <p:scale>
          <a:sx n="97" d="100"/>
          <a:sy n="97" d="100"/>
        </p:scale>
        <p:origin x="90" y="6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6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3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E5FB9786-2F22-4339-8306-56C8F3C4CF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CD8ED94-B01A-4384-B961-F82AA73300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7AABB59-31A6-4993-A8C1-98EDA9A968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C291558-79E4-4EEA-8C69-BD1EBBB6FF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3B0F891-CEA9-4423-895C-5B66323F974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39254B-B205-4350-AA9A-23F52C09473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EB06082-498F-4C59-9F02-7EDDCCDB5EC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05A21F7-5C92-4252-A10A-8534F120A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B82FAAB-79E3-43BD-9A8A-0AF9FD583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2EA320-531A-47E0-A299-190798822F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FAD4218-1CFD-4CAE-AB8D-F05DA4BC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8F1AB29-7A45-4A93-93F1-644003B8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20AA3C-0505-4516-B5A7-7C4EC3660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6580102-6E5C-456B-A76A-18575488E1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423B928-E445-40D9-A509-62015E7EB8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B64A14-61CE-4D0F-8CE0-E8977D0903B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ED52923-F106-449B-B044-2E503E6733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A6A98A4-0076-47BA-B25B-246DC5A94D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80C77AB4-5D18-40B0-AA62-787DC21BC5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B669C4B-1039-42F5-A331-FE3C97E0C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A7B79D6-822A-433B-B140-4347EB5586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221AAC1-BA17-4845-8496-B85A8E7F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F8AB569-047B-4554-8271-8FE4E299E13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004144E-132A-474B-8914-57C24C296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1A37E6-325A-4308-AB3D-BBCBED5621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2C07A7D-8BDA-4AFD-92C8-78470AFBEAB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87B24E1-5E9A-402A-864A-504E4572CBD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7DEB2F2-8041-416E-8BAF-0C2F4FDFC4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78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4781768-F33A-4E6D-9558-4557DA6BFA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C2ABF4-E8B0-4206-AD52-0ADE22BDD5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6A61ADB-12BF-489D-BDEB-8F50FB08E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B2C5B53-820F-44B4-8375-9B2B8A521A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2C90128-BCD3-4AEB-AEDE-436371ABA9C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2F111C6-485D-48AC-9AC2-77FBCB49D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B59FDF9-3C05-4B14-8B6E-0D2CD055A74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2BBC213-A4C2-407F-8371-129765EB0E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C40F08D-32FD-42E8-9D53-CFC130060C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F01980F-C66E-4C10-AED4-E2E9D65CCA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87E6D45-3194-450C-B1AA-61CAAE43F9E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C8B95F-7CE5-4507-8CF7-AAC82A7DB9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F8289E3A-C82E-4109-9127-6EEECB2E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753272"/>
            <a:ext cx="11083636" cy="1315728"/>
          </a:xfrm>
        </p:spPr>
        <p:txBody>
          <a:bodyPr/>
          <a:lstStyle/>
          <a:p>
            <a:r>
              <a:rPr lang="en-US" dirty="0"/>
              <a:t>Having Multiple Forms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1"/>
            <a:ext cx="11083636" cy="1315727"/>
          </a:xfrm>
        </p:spPr>
        <p:txBody>
          <a:bodyPr>
            <a:normAutofit fontScale="90000"/>
          </a:bodyPr>
          <a:lstStyle/>
          <a:p>
            <a:r>
              <a:rPr lang="en-US" dirty="0"/>
              <a:t>Polymorphism, Duck-typing and </a:t>
            </a:r>
            <a:br>
              <a:rPr lang="en-US" dirty="0"/>
            </a:br>
            <a:r>
              <a:rPr lang="en-US" dirty="0"/>
              <a:t>Abstract classes</a:t>
            </a:r>
          </a:p>
        </p:txBody>
      </p:sp>
      <p:pic>
        <p:nvPicPr>
          <p:cNvPr id="1026" name="Picture 2" descr="Резултат с изображение за polymorphism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9" y="2636167"/>
            <a:ext cx="2615394" cy="16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dirty="0"/>
              <a:t>Python, doesn't have true abstract classes and methods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sz="3200" dirty="0"/>
              <a:t>It can be achieved, but it is ugly</a:t>
            </a:r>
          </a:p>
          <a:p>
            <a:pPr marL="802957" lvl="1" indent="-360045"/>
            <a:endParaRPr lang="en-US" sz="3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A0293-5596-4D69-9090-5E5E1B35A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580309"/>
            <a:ext cx="10949531" cy="4075191"/>
          </a:xfrm>
        </p:spPr>
        <p:txBody>
          <a:bodyPr/>
          <a:lstStyle/>
          <a:p>
            <a:r>
              <a:rPr lang="en-US" dirty="0"/>
              <a:t>class Shape: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if type(self) == Shape:</a:t>
            </a:r>
          </a:p>
          <a:p>
            <a:r>
              <a:rPr lang="en-US" dirty="0"/>
              <a:t>    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area(self):</a:t>
            </a:r>
          </a:p>
          <a:p>
            <a:r>
              <a:rPr lang="en-US" dirty="0"/>
              <a:t>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perimeter(self):</a:t>
            </a:r>
          </a:p>
          <a:p>
            <a:r>
              <a:rPr lang="en-US" dirty="0"/>
              <a:t>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Abstract classes in Python</a:t>
            </a:r>
          </a:p>
        </p:txBody>
      </p:sp>
    </p:spTree>
    <p:extLst>
      <p:ext uri="{BB962C8B-B14F-4D97-AF65-F5344CB8AC3E}">
        <p14:creationId xmlns:p14="http://schemas.microsoft.com/office/powerpoint/2010/main" val="1285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B0E636-72EF-4DC4-A500-0FEEEFA1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dirty="0"/>
              <a:t>Abstract-class infrastructure can be implemented using the Abstract Base Classes (ABCs) module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dirty="0"/>
              <a:t>This module is called </a:t>
            </a:r>
            <a:r>
              <a:rPr lang="en-US" noProof="1"/>
              <a:t>abc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 with ABC module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43C61D-3E5E-42C4-AD42-125302BA7F52}"/>
              </a:ext>
            </a:extLst>
          </p:cNvPr>
          <p:cNvSpPr txBox="1">
            <a:spLocks/>
          </p:cNvSpPr>
          <p:nvPr/>
        </p:nvSpPr>
        <p:spPr>
          <a:xfrm>
            <a:off x="696000" y="3294001"/>
            <a:ext cx="478566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if type(self) == Shape:</a:t>
            </a:r>
          </a:p>
          <a:p>
            <a:r>
              <a:rPr lang="en-US" sz="2000" dirty="0"/>
              <a:t>    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area(self):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perimeter(self):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F46783-72E1-4617-B43C-BD0970B107AF}"/>
              </a:ext>
            </a:extLst>
          </p:cNvPr>
          <p:cNvSpPr/>
          <p:nvPr/>
        </p:nvSpPr>
        <p:spPr bwMode="auto">
          <a:xfrm>
            <a:off x="5758871" y="4514143"/>
            <a:ext cx="498856" cy="81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7007486-6823-4E71-908E-2B042EC2B237}"/>
              </a:ext>
            </a:extLst>
          </p:cNvPr>
          <p:cNvSpPr txBox="1">
            <a:spLocks/>
          </p:cNvSpPr>
          <p:nvPr/>
        </p:nvSpPr>
        <p:spPr>
          <a:xfrm>
            <a:off x="6505381" y="3294000"/>
            <a:ext cx="549611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000" dirty="0">
              <a:solidFill>
                <a:schemeClr val="bg1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class Shape(ABC):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 @</a:t>
            </a:r>
            <a:r>
              <a:rPr lang="en-US" sz="2000" dirty="0" err="1"/>
              <a:t>abstractmethod</a:t>
            </a:r>
            <a:endParaRPr lang="en-US" sz="2000" dirty="0"/>
          </a:p>
          <a:p>
            <a:r>
              <a:rPr lang="en-US" sz="2000" dirty="0"/>
              <a:t>    def area(self):</a:t>
            </a:r>
          </a:p>
          <a:p>
            <a:r>
              <a:rPr lang="en-US" sz="2000" dirty="0"/>
              <a:t>        pass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@</a:t>
            </a:r>
            <a:r>
              <a:rPr lang="en-US" sz="2000" dirty="0" err="1"/>
              <a:t>abstractmethod</a:t>
            </a:r>
            <a:endParaRPr lang="en-US" sz="2000" dirty="0"/>
          </a:p>
          <a:p>
            <a:r>
              <a:rPr lang="en-US" sz="2000" dirty="0"/>
              <a:t>    def perimeter(self):</a:t>
            </a:r>
          </a:p>
          <a:p>
            <a:r>
              <a:rPr lang="en-US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8692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30A9-0147-444D-B959-C65BA06E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931154"/>
            <a:ext cx="10379766" cy="407519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abstractmethod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350" dirty="0">
                <a:latin typeface="Consolas"/>
              </a:rPr>
              <a:t>class Animal(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 def __</a:t>
            </a:r>
            <a:r>
              <a:rPr lang="en-US" sz="2350" dirty="0" err="1">
                <a:latin typeface="Consolas"/>
              </a:rPr>
              <a:t>init</a:t>
            </a:r>
            <a:r>
              <a:rPr lang="en-US" sz="2350" dirty="0">
                <a:latin typeface="Consolas"/>
              </a:rPr>
              <a:t>__(self, name):</a:t>
            </a:r>
          </a:p>
          <a:p>
            <a:r>
              <a:rPr lang="en-US" sz="2350" dirty="0">
                <a:latin typeface="Consolas"/>
              </a:rPr>
              <a:t>        self.name = name</a:t>
            </a:r>
          </a:p>
          <a:p>
            <a:r>
              <a:rPr lang="en-US" sz="2350" dirty="0">
                <a:latin typeface="Consolas"/>
              </a:rPr>
              <a:t>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 def sound(self):</a:t>
            </a:r>
          </a:p>
          <a:p>
            <a:r>
              <a:rPr lang="en-US" sz="2350" dirty="0">
                <a:latin typeface="Consolas"/>
              </a:rPr>
              <a:t>        raise </a:t>
            </a:r>
            <a:r>
              <a:rPr lang="en-US" sz="2350" dirty="0" err="1">
                <a:latin typeface="Consolas"/>
              </a:rPr>
              <a:t>NotImplementedError</a:t>
            </a:r>
            <a:r>
              <a:rPr lang="en-US" sz="2350" dirty="0">
                <a:latin typeface="Consolas"/>
              </a:rPr>
              <a:t>("Subclass must implement")</a:t>
            </a:r>
          </a:p>
          <a:p>
            <a:endParaRPr lang="en-US" dirty="0"/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Continues on next slide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with ABC module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86000" y="3519000"/>
            <a:ext cx="4230000" cy="1055608"/>
          </a:xfrm>
          <a:prstGeom prst="wedgeRoundRectCallout">
            <a:avLst>
              <a:gd name="adj1" fmla="val -55839"/>
              <a:gd name="adj2" fmla="val -91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Decorator function that makes a method abstract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982395" y="2270829"/>
            <a:ext cx="4657500" cy="578882"/>
          </a:xfrm>
          <a:prstGeom prst="wedgeRoundRectCallout">
            <a:avLst>
              <a:gd name="adj1" fmla="val -54233"/>
              <a:gd name="adj2" fmla="val 24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Defining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2479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91000" y="1377306"/>
            <a:ext cx="4350010" cy="3705411"/>
          </a:xfrm>
        </p:spPr>
        <p:txBody>
          <a:bodyPr/>
          <a:lstStyle/>
          <a:p>
            <a:r>
              <a:rPr lang="en-US" dirty="0"/>
              <a:t>cat = Cat("Willy")</a:t>
            </a:r>
          </a:p>
          <a:p>
            <a:r>
              <a:rPr lang="en-US" dirty="0" err="1"/>
              <a:t>cat.sound</a:t>
            </a:r>
            <a:r>
              <a:rPr lang="en-US" dirty="0"/>
              <a:t>()</a:t>
            </a:r>
          </a:p>
          <a:p>
            <a:r>
              <a:rPr lang="en-US" dirty="0"/>
              <a:t>dog = Dog("Willy")</a:t>
            </a:r>
          </a:p>
          <a:p>
            <a:r>
              <a:rPr lang="en-US" dirty="0" err="1"/>
              <a:t>dog.sound</a:t>
            </a:r>
            <a:r>
              <a:rPr lang="en-US" dirty="0"/>
              <a:t>()</a:t>
            </a:r>
          </a:p>
          <a:p>
            <a:r>
              <a:rPr lang="en-US" dirty="0"/>
              <a:t>animal = Animal("Willy")</a:t>
            </a:r>
          </a:p>
          <a:p>
            <a:r>
              <a:rPr lang="en-US" dirty="0" err="1"/>
              <a:t>animal.sound</a:t>
            </a:r>
            <a:r>
              <a:rPr lang="en-US" dirty="0"/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Meow!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Bark!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Error!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with ABC module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116000" y="3458857"/>
            <a:ext cx="2340000" cy="1055608"/>
          </a:xfrm>
          <a:prstGeom prst="wedgeRoundRectCallout">
            <a:avLst>
              <a:gd name="adj1" fmla="val -59849"/>
              <a:gd name="adj2" fmla="val 26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Inherit the Abstract Class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251000" y="5451392"/>
            <a:ext cx="2802798" cy="1055608"/>
          </a:xfrm>
          <a:prstGeom prst="wedgeRoundRectCallout">
            <a:avLst>
              <a:gd name="adj1" fmla="val -58864"/>
              <a:gd name="adj2" fmla="val -12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Implement the Abstract method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EBC7A3-C817-4C1F-9942-3C0897C37A00}"/>
              </a:ext>
            </a:extLst>
          </p:cNvPr>
          <p:cNvSpPr txBox="1">
            <a:spLocks/>
          </p:cNvSpPr>
          <p:nvPr/>
        </p:nvSpPr>
        <p:spPr>
          <a:xfrm>
            <a:off x="409316" y="1269375"/>
            <a:ext cx="5700010" cy="5237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Dog(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sound(self):</a:t>
            </a:r>
          </a:p>
          <a:p>
            <a:r>
              <a:rPr lang="en-US" dirty="0"/>
              <a:t>        print("Bark!")</a:t>
            </a:r>
          </a:p>
          <a:p>
            <a:endParaRPr lang="en-US" dirty="0"/>
          </a:p>
          <a:p>
            <a:r>
              <a:rPr lang="en-US" dirty="0"/>
              <a:t>class Cat(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endParaRPr lang="en-US" dirty="0"/>
          </a:p>
          <a:p>
            <a:r>
              <a:rPr lang="en-US" dirty="0"/>
              <a:t>    def sound(self):</a:t>
            </a:r>
          </a:p>
          <a:p>
            <a:r>
              <a:rPr lang="en-US" dirty="0"/>
              <a:t>        print("Meow!")</a:t>
            </a:r>
          </a:p>
        </p:txBody>
      </p:sp>
    </p:spTree>
    <p:extLst>
      <p:ext uri="{BB962C8B-B14F-4D97-AF65-F5344CB8AC3E}">
        <p14:creationId xmlns:p14="http://schemas.microsoft.com/office/powerpoint/2010/main" val="22067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 abstract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Shape</a:t>
            </a:r>
            <a:r>
              <a:rPr lang="en-US" dirty="0"/>
              <a:t> with abstract methods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calculate_area</a:t>
            </a:r>
            <a:r>
              <a:rPr lang="en-US" sz="3200" noProof="1"/>
              <a:t> </a:t>
            </a:r>
            <a:r>
              <a:rPr lang="en-US" noProof="1"/>
              <a:t>and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calculate_perimeter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classes that implement the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dirty="0"/>
              <a:t> - receives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  <a:r>
              <a:rPr lang="en-US" dirty="0"/>
              <a:t> upon initialization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- receives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/>
              <a:t> upon initialization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of Circle and Rectangle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Wrap all your classes in one class called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Solution</a:t>
            </a:r>
            <a:endParaRPr lang="en-US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</p:spTree>
    <p:extLst>
      <p:ext uri="{BB962C8B-B14F-4D97-AF65-F5344CB8AC3E}">
        <p14:creationId xmlns:p14="http://schemas.microsoft.com/office/powerpoint/2010/main" val="179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517E3-E917-4878-B25D-0DEC8F8E5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1" y="1269375"/>
            <a:ext cx="7470000" cy="485014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350" dirty="0">
                <a:latin typeface="Consolas"/>
              </a:rPr>
              <a:t>from math import pi</a:t>
            </a:r>
          </a:p>
          <a:p>
            <a:endParaRPr lang="en-US" dirty="0"/>
          </a:p>
          <a:p>
            <a:r>
              <a:rPr lang="en-US" sz="2350" dirty="0">
                <a:latin typeface="Consolas"/>
              </a:rPr>
              <a:t>class Shape(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calculate_perimeter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dirty="0">
                <a:latin typeface="Consolas"/>
              </a:rPr>
              <a:t>    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calculate_area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TODO: Implement Circle and Rectangle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</a:t>
            </a:r>
          </a:p>
        </p:txBody>
      </p:sp>
    </p:spTree>
    <p:extLst>
      <p:ext uri="{BB962C8B-B14F-4D97-AF65-F5344CB8AC3E}">
        <p14:creationId xmlns:p14="http://schemas.microsoft.com/office/powerpoint/2010/main" val="2767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Duck-typing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bg-BG" dirty="0"/>
              <a:t>"</a:t>
            </a:r>
            <a:r>
              <a:rPr lang="en-US" dirty="0"/>
              <a:t>If it looks like a duck and quacks like a duck, it</a:t>
            </a:r>
            <a:r>
              <a:rPr lang="bg-BG" dirty="0"/>
              <a:t>'</a:t>
            </a:r>
            <a:r>
              <a:rPr lang="en-US" dirty="0"/>
              <a:t>s a duck</a:t>
            </a:r>
            <a:r>
              <a:rPr lang="bg-BG" dirty="0"/>
              <a:t>"</a:t>
            </a:r>
            <a:endParaRPr lang="en-US" dirty="0"/>
          </a:p>
          <a:p>
            <a:pPr lvl="1"/>
            <a:r>
              <a:rPr lang="en-US" dirty="0"/>
              <a:t>i.e. we don't care about objects' types, but whether they have the methods we need</a:t>
            </a:r>
            <a:endParaRPr lang="bg-BG" dirty="0"/>
          </a:p>
          <a:p>
            <a:r>
              <a:rPr lang="en-US" dirty="0"/>
              <a:t>All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cares about is whether the passed object has an override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Duck-typing Definition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7F66B74-74E1-460D-8885-FBCFABAAEEFE}"/>
              </a:ext>
            </a:extLst>
          </p:cNvPr>
          <p:cNvSpPr txBox="1">
            <a:spLocks/>
          </p:cNvSpPr>
          <p:nvPr/>
        </p:nvSpPr>
        <p:spPr>
          <a:xfrm>
            <a:off x="6996000" y="4827294"/>
            <a:ext cx="4715737" cy="1957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("peter")) </a:t>
            </a:r>
            <a:r>
              <a:rPr lang="en-US" sz="2000" dirty="0">
                <a:latin typeface="Consolas"/>
              </a:rPr>
              <a:t># 5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([10, 20, 30])) </a:t>
            </a:r>
            <a:r>
              <a:rPr lang="en-US" sz="2000" dirty="0">
                <a:latin typeface="Consolas"/>
              </a:rPr>
              <a:t># 3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len(MyClass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(4))) </a:t>
            </a:r>
            <a:r>
              <a:rPr lang="en-US" sz="2000" dirty="0">
                <a:latin typeface="Consolas"/>
              </a:rPr>
              <a:t># 4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len(MyClass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(3))) </a:t>
            </a:r>
            <a:r>
              <a:rPr lang="en-US" sz="2000" dirty="0">
                <a:latin typeface="Consolas"/>
              </a:rPr>
              <a:t># 3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75FD3B5-FAC6-4A40-9335-420C473E9D08}"/>
              </a:ext>
            </a:extLst>
          </p:cNvPr>
          <p:cNvSpPr txBox="1">
            <a:spLocks/>
          </p:cNvSpPr>
          <p:nvPr/>
        </p:nvSpPr>
        <p:spPr>
          <a:xfrm>
            <a:off x="2001000" y="4816269"/>
            <a:ext cx="4715737" cy="1973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i="0" dirty="0">
                <a:solidFill>
                  <a:schemeClr val="tx1"/>
                </a:solidFill>
              </a:rPr>
              <a:t>class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init</a:t>
            </a:r>
            <a:r>
              <a:rPr lang="en-US" sz="2000" i="0" dirty="0">
                <a:solidFill>
                  <a:schemeClr val="tx1"/>
                </a:solidFill>
              </a:rPr>
              <a:t>__(self, size):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r>
              <a:rPr lang="en-US" sz="2000" i="0" dirty="0">
                <a:solidFill>
                  <a:schemeClr val="tx1"/>
                </a:solidFill>
              </a:rPr>
              <a:t> = size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len</a:t>
            </a:r>
            <a:r>
              <a:rPr lang="en-US" sz="2000" i="0" dirty="0">
                <a:solidFill>
                  <a:schemeClr val="tx1"/>
                </a:solidFill>
              </a:rPr>
              <a:t>__(self):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return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endParaRPr lang="en-US" sz="20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create two classes: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r>
              <a:rPr lang="en-US" dirty="0"/>
              <a:t>They will both have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sound()</a:t>
            </a:r>
            <a:r>
              <a:rPr lang="en-US" dirty="0"/>
              <a:t> that will print different strings depending on the animal</a:t>
            </a:r>
          </a:p>
          <a:p>
            <a:r>
              <a:rPr lang="en-US" dirty="0"/>
              <a:t>We can create a method that calls the sound method, no matter of what the animal 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Duck-typing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6AE89FD-E22F-4CC8-A570-9C6695670D45}"/>
              </a:ext>
            </a:extLst>
          </p:cNvPr>
          <p:cNvSpPr txBox="1">
            <a:spLocks/>
          </p:cNvSpPr>
          <p:nvPr/>
        </p:nvSpPr>
        <p:spPr>
          <a:xfrm>
            <a:off x="11753030" y="6552000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41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2F40E-7697-4751-AD08-1C27EEEDB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989000"/>
            <a:ext cx="6239766" cy="330248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>
                <a:solidFill>
                  <a:schemeClr val="bg1"/>
                </a:solidFill>
              </a:rPr>
              <a:t>makeSound</a:t>
            </a:r>
            <a:r>
              <a:rPr lang="en-US" sz="2400" dirty="0"/>
              <a:t>(</a:t>
            </a:r>
            <a:r>
              <a:rPr lang="en-US" sz="2400" dirty="0" err="1"/>
              <a:t>animalType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animalType.</a:t>
            </a:r>
            <a:r>
              <a:rPr lang="en-US" sz="2400" dirty="0" err="1">
                <a:solidFill>
                  <a:schemeClr val="bg1"/>
                </a:solidFill>
              </a:rPr>
              <a:t>sound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 err="1"/>
              <a:t>catObj</a:t>
            </a:r>
            <a:r>
              <a:rPr lang="en-US" sz="2400" dirty="0"/>
              <a:t> = Cat()</a:t>
            </a:r>
          </a:p>
          <a:p>
            <a:r>
              <a:rPr lang="en-US" sz="2400" dirty="0" err="1"/>
              <a:t>dogObj</a:t>
            </a:r>
            <a:r>
              <a:rPr lang="en-US" sz="2400" dirty="0"/>
              <a:t> = Dog()</a:t>
            </a:r>
          </a:p>
          <a:p>
            <a:r>
              <a:rPr lang="en-US" sz="2400" dirty="0" err="1"/>
              <a:t>makeSound</a:t>
            </a:r>
            <a:r>
              <a:rPr lang="en-US" sz="2400" dirty="0"/>
              <a:t>(</a:t>
            </a:r>
            <a:r>
              <a:rPr lang="en-US" sz="2400" dirty="0" err="1"/>
              <a:t>catObj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"Meow!"</a:t>
            </a:r>
          </a:p>
          <a:p>
            <a:r>
              <a:rPr lang="en-US" sz="2400" dirty="0" err="1"/>
              <a:t>makeSound</a:t>
            </a:r>
            <a:r>
              <a:rPr lang="en-US" sz="2400" dirty="0"/>
              <a:t>(</a:t>
            </a:r>
            <a:r>
              <a:rPr lang="en-US" sz="2400" dirty="0" err="1"/>
              <a:t>dogObj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"Woof </a:t>
            </a:r>
            <a:r>
              <a:rPr lang="en-US" sz="2400" i="1" dirty="0" err="1">
                <a:solidFill>
                  <a:schemeClr val="accent2"/>
                </a:solidFill>
              </a:rPr>
              <a:t>woof</a:t>
            </a:r>
            <a:r>
              <a:rPr lang="en-US" sz="2400" i="1" dirty="0">
                <a:solidFill>
                  <a:schemeClr val="accent2"/>
                </a:solidFill>
              </a:rPr>
              <a:t>!"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Duck-typing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41000" y="2704068"/>
            <a:ext cx="2520000" cy="1055608"/>
          </a:xfrm>
          <a:prstGeom prst="wedgeRoundRectCallout">
            <a:avLst>
              <a:gd name="adj1" fmla="val -34852"/>
              <a:gd name="adj2" fmla="val -621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for both classes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2C9CD0-3B79-4CC9-8DC6-91E16C6A03B6}"/>
              </a:ext>
            </a:extLst>
          </p:cNvPr>
          <p:cNvSpPr txBox="1">
            <a:spLocks/>
          </p:cNvSpPr>
          <p:nvPr/>
        </p:nvSpPr>
        <p:spPr>
          <a:xfrm>
            <a:off x="6950470" y="1989000"/>
            <a:ext cx="490553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Cat:</a:t>
            </a:r>
          </a:p>
          <a:p>
            <a:r>
              <a:rPr lang="en-US" sz="2400" dirty="0"/>
              <a:t>    def sound(self):</a:t>
            </a:r>
          </a:p>
          <a:p>
            <a:r>
              <a:rPr lang="en-US" sz="2400" dirty="0"/>
              <a:t>        print("Meow!")</a:t>
            </a:r>
          </a:p>
          <a:p>
            <a:endParaRPr lang="en-US" sz="2400" dirty="0"/>
          </a:p>
          <a:p>
            <a:r>
              <a:rPr lang="en-US" sz="2400" dirty="0"/>
              <a:t>class Dog:</a:t>
            </a:r>
          </a:p>
          <a:p>
            <a:r>
              <a:rPr lang="en-US" sz="2400" dirty="0"/>
              <a:t>    def sound(self):</a:t>
            </a:r>
          </a:p>
          <a:p>
            <a:r>
              <a:rPr lang="en-US" sz="2400" dirty="0"/>
              <a:t>        print("Woof woof!")</a:t>
            </a:r>
          </a:p>
        </p:txBody>
      </p:sp>
    </p:spTree>
    <p:extLst>
      <p:ext uri="{BB962C8B-B14F-4D97-AF65-F5344CB8AC3E}">
        <p14:creationId xmlns:p14="http://schemas.microsoft.com/office/powerpoint/2010/main" val="35669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4" y="1371604"/>
            <a:ext cx="9669213" cy="5207396"/>
          </a:xfrm>
        </p:spPr>
        <p:txBody>
          <a:bodyPr>
            <a:normAutofit/>
          </a:bodyPr>
          <a:lstStyle/>
          <a:p>
            <a:r>
              <a:rPr lang="en-US" dirty="0"/>
              <a:t>What is Polymorphism?</a:t>
            </a:r>
          </a:p>
          <a:p>
            <a:r>
              <a:rPr lang="en-US" dirty="0"/>
              <a:t>Abstract classes and methods</a:t>
            </a:r>
          </a:p>
          <a:p>
            <a:pPr lvl="1"/>
            <a:r>
              <a:rPr lang="en-US" dirty="0"/>
              <a:t>Definition of Abstraction</a:t>
            </a:r>
          </a:p>
          <a:p>
            <a:pPr lvl="1"/>
            <a:r>
              <a:rPr lang="en-US" dirty="0"/>
              <a:t>Creating Abstract Classes</a:t>
            </a:r>
          </a:p>
          <a:p>
            <a:pPr lvl="1"/>
            <a:r>
              <a:rPr lang="en-US" dirty="0"/>
              <a:t>Abstract classes with the ABC module</a:t>
            </a:r>
          </a:p>
          <a:p>
            <a:r>
              <a:rPr lang="en-US" dirty="0"/>
              <a:t>What is duck-typing?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execute</a:t>
            </a:r>
            <a:r>
              <a:rPr lang="en-US" dirty="0"/>
              <a:t> that receives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as first argument and then </a:t>
            </a:r>
            <a:r>
              <a:rPr lang="en-US" b="1" dirty="0">
                <a:solidFill>
                  <a:schemeClr val="bg1"/>
                </a:solidFill>
              </a:rPr>
              <a:t>all the other arguments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the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of the execution of the passed function with that arguments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Execute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042866"/>
            <a:ext cx="3645000" cy="34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D2155-5A74-4EEE-9804-231627B6FE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49000"/>
            <a:ext cx="10575000" cy="4467542"/>
          </a:xfrm>
        </p:spPr>
        <p:txBody>
          <a:bodyPr/>
          <a:lstStyle/>
          <a:p>
            <a:r>
              <a:rPr lang="en-US" sz="2200" dirty="0"/>
              <a:t>def execute(</a:t>
            </a:r>
            <a:r>
              <a:rPr lang="en-US" sz="2200" dirty="0" err="1">
                <a:solidFill>
                  <a:schemeClr val="bg1"/>
                </a:solidFill>
              </a:rPr>
              <a:t>func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*</a:t>
            </a:r>
            <a:r>
              <a:rPr lang="en-US" sz="2200" dirty="0" err="1">
                <a:solidFill>
                  <a:schemeClr val="bg1"/>
                </a:solidFill>
              </a:rPr>
              <a:t>args</a:t>
            </a:r>
            <a:r>
              <a:rPr lang="en-US" sz="2200" dirty="0"/>
              <a:t>):</a:t>
            </a:r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func</a:t>
            </a:r>
            <a:r>
              <a:rPr lang="en-US" sz="2200" dirty="0">
                <a:solidFill>
                  <a:schemeClr val="bg1"/>
                </a:solidFill>
              </a:rPr>
              <a:t>(*</a:t>
            </a:r>
            <a:r>
              <a:rPr lang="en-US" sz="2200" dirty="0" err="1">
                <a:solidFill>
                  <a:schemeClr val="bg1"/>
                </a:solidFill>
              </a:rPr>
              <a:t>args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def </a:t>
            </a:r>
            <a:r>
              <a:rPr lang="en-US" sz="2200" dirty="0" err="1"/>
              <a:t>say_hello</a:t>
            </a:r>
            <a:r>
              <a:rPr lang="en-US" sz="2200" dirty="0"/>
              <a:t>(name, </a:t>
            </a:r>
            <a:r>
              <a:rPr lang="en-US" sz="2200" dirty="0" err="1"/>
              <a:t>my_name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print(</a:t>
            </a:r>
            <a:r>
              <a:rPr lang="en-US" sz="2200" dirty="0" err="1"/>
              <a:t>f"Hello</a:t>
            </a:r>
            <a:r>
              <a:rPr lang="en-US" sz="2200" dirty="0"/>
              <a:t>, {name}, I am {</a:t>
            </a:r>
            <a:r>
              <a:rPr lang="en-US" sz="2200" dirty="0" err="1"/>
              <a:t>my_name</a:t>
            </a:r>
            <a:r>
              <a:rPr lang="en-US" sz="2200" dirty="0"/>
              <a:t>}")</a:t>
            </a:r>
          </a:p>
          <a:p>
            <a:endParaRPr lang="en-US" sz="2200" dirty="0"/>
          </a:p>
          <a:p>
            <a:r>
              <a:rPr lang="en-US" sz="2200" dirty="0"/>
              <a:t>def </a:t>
            </a:r>
            <a:r>
              <a:rPr lang="en-US" sz="2200" dirty="0" err="1"/>
              <a:t>say_bye</a:t>
            </a:r>
            <a:r>
              <a:rPr lang="en-US" sz="2200" dirty="0"/>
              <a:t>(name):</a:t>
            </a:r>
          </a:p>
          <a:p>
            <a:r>
              <a:rPr lang="en-US" sz="2200" dirty="0"/>
              <a:t>    print(</a:t>
            </a:r>
            <a:r>
              <a:rPr lang="en-US" sz="2200" dirty="0" err="1"/>
              <a:t>f"Bye</a:t>
            </a:r>
            <a:r>
              <a:rPr lang="en-US" sz="2200" dirty="0"/>
              <a:t>, {name}")</a:t>
            </a:r>
          </a:p>
          <a:p>
            <a:endParaRPr lang="en-US" sz="2200" dirty="0"/>
          </a:p>
          <a:p>
            <a:r>
              <a:rPr lang="en-US" sz="2200" dirty="0"/>
              <a:t>execute(</a:t>
            </a:r>
            <a:r>
              <a:rPr lang="en-US" sz="2200" dirty="0" err="1"/>
              <a:t>say_hello</a:t>
            </a:r>
            <a:r>
              <a:rPr lang="en-US" sz="2200" dirty="0"/>
              <a:t>, "Peter", "George") </a:t>
            </a:r>
            <a:r>
              <a:rPr lang="en-US" sz="2200" i="1" dirty="0">
                <a:solidFill>
                  <a:schemeClr val="accent2"/>
                </a:solidFill>
              </a:rPr>
              <a:t># Hello, Peter, I am George</a:t>
            </a:r>
          </a:p>
          <a:p>
            <a:r>
              <a:rPr lang="en-US" sz="2200" dirty="0"/>
              <a:t>execute(</a:t>
            </a:r>
            <a:r>
              <a:rPr lang="en-US" sz="2200" dirty="0" err="1"/>
              <a:t>say_bye</a:t>
            </a:r>
            <a:r>
              <a:rPr lang="en-US" sz="2200" dirty="0"/>
              <a:t>, "Peter")             </a:t>
            </a:r>
            <a:r>
              <a:rPr lang="en-US" sz="2200" i="1" dirty="0">
                <a:solidFill>
                  <a:schemeClr val="accent2"/>
                </a:solidFill>
              </a:rPr>
              <a:t># Bye, Peter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Execute</a:t>
            </a:r>
          </a:p>
        </p:txBody>
      </p:sp>
    </p:spTree>
    <p:extLst>
      <p:ext uri="{BB962C8B-B14F-4D97-AF65-F5344CB8AC3E}">
        <p14:creationId xmlns:p14="http://schemas.microsoft.com/office/powerpoint/2010/main" val="38961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5281" y="2747517"/>
            <a:ext cx="5760000" cy="2690133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class Guitar: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play(self):</a:t>
            </a:r>
          </a:p>
          <a:p>
            <a:r>
              <a:rPr lang="en-US" sz="2200" dirty="0"/>
              <a:t>        print("playing the guitar")</a:t>
            </a:r>
          </a:p>
          <a:p>
            <a:endParaRPr lang="en-US" sz="2200" dirty="0"/>
          </a:p>
          <a:p>
            <a:r>
              <a:rPr lang="en-US" sz="2200" dirty="0"/>
              <a:t>guitar = Guitar()</a:t>
            </a:r>
          </a:p>
          <a:p>
            <a:r>
              <a:rPr lang="en-US" sz="2200" dirty="0" err="1"/>
              <a:t>play_instrument</a:t>
            </a:r>
            <a:r>
              <a:rPr lang="en-US" sz="2200" dirty="0"/>
              <a:t>(guitar)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method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play_instrument</a:t>
            </a:r>
            <a:r>
              <a:rPr lang="en-US" dirty="0"/>
              <a:t> which will receive an instance of an instrument and will print it's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dirty="0"/>
              <a:t> method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Instruments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298438" y="2747517"/>
            <a:ext cx="5703160" cy="2706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class Piano: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play(self):</a:t>
            </a:r>
          </a:p>
          <a:p>
            <a:r>
              <a:rPr lang="en-US" sz="2200" dirty="0"/>
              <a:t>        print("playing the piano")</a:t>
            </a:r>
          </a:p>
          <a:p>
            <a:endParaRPr lang="en-US" sz="2200" dirty="0"/>
          </a:p>
          <a:p>
            <a:r>
              <a:rPr lang="en-US" sz="2200" dirty="0"/>
              <a:t>piano = Piano()</a:t>
            </a:r>
          </a:p>
          <a:p>
            <a:r>
              <a:rPr lang="en-US" sz="2200" dirty="0" err="1"/>
              <a:t>play_instrument</a:t>
            </a:r>
            <a:r>
              <a:rPr lang="en-US" sz="2200" dirty="0"/>
              <a:t>(piano)</a:t>
            </a:r>
          </a:p>
        </p:txBody>
      </p:sp>
    </p:spTree>
    <p:extLst>
      <p:ext uri="{BB962C8B-B14F-4D97-AF65-F5344CB8AC3E}">
        <p14:creationId xmlns:p14="http://schemas.microsoft.com/office/powerpoint/2010/main" val="817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4E5E2-4807-4528-B752-32FAA5851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449000"/>
            <a:ext cx="6419766" cy="4078333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play_instrument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instrument</a:t>
            </a:r>
            <a:r>
              <a:rPr lang="en-US" sz="2400" dirty="0"/>
              <a:t>):</a:t>
            </a:r>
          </a:p>
          <a:p>
            <a:r>
              <a:rPr lang="en-US" sz="2400" dirty="0"/>
              <a:t>    return </a:t>
            </a:r>
            <a:r>
              <a:rPr lang="en-US" sz="2400" dirty="0" err="1">
                <a:solidFill>
                  <a:schemeClr val="bg1"/>
                </a:solidFill>
              </a:rPr>
              <a:t>instrument.play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endParaRPr lang="en-US" sz="2400" dirty="0"/>
          </a:p>
          <a:p>
            <a:r>
              <a:rPr lang="en-US" sz="24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400" dirty="0"/>
              <a:t>class Piano:</a:t>
            </a:r>
          </a:p>
          <a:p>
            <a:r>
              <a:rPr lang="en-US" sz="2400" dirty="0"/>
              <a:t>    def play(self):</a:t>
            </a:r>
          </a:p>
          <a:p>
            <a:r>
              <a:rPr lang="en-US" sz="2400" dirty="0"/>
              <a:t>        print("playing the piano")</a:t>
            </a:r>
          </a:p>
          <a:p>
            <a:endParaRPr lang="en-US" sz="2400" dirty="0"/>
          </a:p>
          <a:p>
            <a:r>
              <a:rPr lang="en-US" sz="2400" dirty="0"/>
              <a:t>piano = Piano()</a:t>
            </a:r>
          </a:p>
          <a:p>
            <a:r>
              <a:rPr lang="en-US" sz="2400" dirty="0" err="1"/>
              <a:t>play_instrument</a:t>
            </a:r>
            <a:r>
              <a:rPr lang="en-US" sz="2400" dirty="0"/>
              <a:t>(piano)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Instruments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01" y="1736557"/>
            <a:ext cx="4164729" cy="39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Clr>
                <a:schemeClr val="bg2"/>
              </a:buClr>
            </a:pP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Polymorphism</a:t>
            </a:r>
            <a:r>
              <a:rPr lang="en-US" sz="3350" dirty="0"/>
              <a:t> means same function name being uses for different types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Through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  <a:r>
              <a:rPr lang="en-US" sz="3350" dirty="0"/>
              <a:t>, we hide all but the relevant data about an object 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Abstract classes may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 be instantiated</a:t>
            </a:r>
            <a:r>
              <a:rPr lang="en-US" sz="3350" dirty="0"/>
              <a:t>, and require subclasses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Polymorphism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dirty="0"/>
              <a:t>Polymorphism is based on the Greek words Poly (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) and morphism (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)</a:t>
            </a:r>
          </a:p>
          <a:p>
            <a:r>
              <a:rPr lang="en-US" dirty="0"/>
              <a:t>In software engineering</a:t>
            </a:r>
            <a:r>
              <a:rPr lang="bg-BG" dirty="0"/>
              <a:t>, </a:t>
            </a:r>
            <a:r>
              <a:rPr lang="en-US" dirty="0"/>
              <a:t>polymorphism means the usage of an objects though the interface of their base class</a:t>
            </a:r>
          </a:p>
          <a:p>
            <a:pPr lvl="1"/>
            <a:r>
              <a:rPr lang="en-US" dirty="0"/>
              <a:t>i.e. </a:t>
            </a:r>
            <a:r>
              <a:rPr lang="en-US" sz="3400" b="1" dirty="0">
                <a:solidFill>
                  <a:schemeClr val="bg1"/>
                </a:solidFill>
              </a:rPr>
              <a:t>Circle inherits Shape</a:t>
            </a:r>
            <a:r>
              <a:rPr lang="en-US" dirty="0"/>
              <a:t>, so a circle instance can be used from an instance of type Shape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Definition</a:t>
            </a:r>
          </a:p>
        </p:txBody>
      </p:sp>
    </p:spTree>
    <p:extLst>
      <p:ext uri="{BB962C8B-B14F-4D97-AF65-F5344CB8AC3E}">
        <p14:creationId xmlns:p14="http://schemas.microsoft.com/office/powerpoint/2010/main" val="12317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Polymorphism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D96FC5-5A88-48CC-AF62-72FBA59A73C1}"/>
              </a:ext>
            </a:extLst>
          </p:cNvPr>
          <p:cNvSpPr txBox="1">
            <a:spLocks/>
          </p:cNvSpPr>
          <p:nvPr/>
        </p:nvSpPr>
        <p:spPr>
          <a:xfrm>
            <a:off x="471000" y="4399083"/>
            <a:ext cx="760892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 </a:t>
            </a:r>
            <a:r>
              <a:rPr lang="en-US" sz="2400" dirty="0" err="1"/>
              <a:t>print_shape</a:t>
            </a:r>
            <a:r>
              <a:rPr lang="en-US" sz="2400" dirty="0"/>
              <a:t>(s: Shape):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f'Perimeter</a:t>
            </a:r>
            <a:r>
              <a:rPr lang="en-US" sz="2400" dirty="0"/>
              <a:t>: {</a:t>
            </a:r>
            <a:r>
              <a:rPr lang="en-US" sz="2400" dirty="0" err="1"/>
              <a:t>s.perimeter</a:t>
            </a:r>
            <a:r>
              <a:rPr lang="en-US" sz="2400" dirty="0"/>
              <a:t>()}')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f'Area</a:t>
            </a:r>
            <a:r>
              <a:rPr lang="en-US" sz="2400" dirty="0"/>
              <a:t>: {</a:t>
            </a:r>
            <a:r>
              <a:rPr lang="en-US" sz="2400" dirty="0" err="1"/>
              <a:t>s.area</a:t>
            </a:r>
            <a:r>
              <a:rPr lang="en-US" sz="2400" dirty="0"/>
              <a:t>()}')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7BE9EFF7-287B-4A23-B600-646991F73816}"/>
              </a:ext>
            </a:extLst>
          </p:cNvPr>
          <p:cNvSpPr/>
          <p:nvPr/>
        </p:nvSpPr>
        <p:spPr bwMode="auto">
          <a:xfrm>
            <a:off x="8436000" y="2214000"/>
            <a:ext cx="3268533" cy="919401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Circle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implements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Shape</a:t>
            </a:r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id="{3F1D61B2-1677-415F-A15D-4C006ECA5821}"/>
              </a:ext>
            </a:extLst>
          </p:cNvPr>
          <p:cNvSpPr/>
          <p:nvPr/>
        </p:nvSpPr>
        <p:spPr bwMode="auto">
          <a:xfrm>
            <a:off x="8438268" y="3784587"/>
            <a:ext cx="3266266" cy="919401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print_shape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expects 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167993B-88DE-4BB3-9ABB-6FFEDE4F1D69}"/>
              </a:ext>
            </a:extLst>
          </p:cNvPr>
          <p:cNvSpPr txBox="1">
            <a:spLocks/>
          </p:cNvSpPr>
          <p:nvPr/>
        </p:nvSpPr>
        <p:spPr>
          <a:xfrm>
            <a:off x="471000" y="5912888"/>
            <a:ext cx="7608924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print_shape</a:t>
            </a:r>
            <a:r>
              <a:rPr lang="en-US" sz="2400" dirty="0"/>
              <a:t>(Circle(3))</a:t>
            </a:r>
          </a:p>
        </p:txBody>
      </p:sp>
      <p:sp>
        <p:nvSpPr>
          <p:cNvPr id="15" name="Rounded Rectangular Callout 6">
            <a:extLst>
              <a:ext uri="{FF2B5EF4-FFF2-40B4-BE49-F238E27FC236}">
                <a16:creationId xmlns:a16="http://schemas.microsoft.com/office/drawing/2014/main" id="{4928C171-14FC-4746-A1D5-600DBFFF0D11}"/>
              </a:ext>
            </a:extLst>
          </p:cNvPr>
          <p:cNvSpPr/>
          <p:nvPr/>
        </p:nvSpPr>
        <p:spPr bwMode="auto">
          <a:xfrm>
            <a:off x="8438268" y="5298392"/>
            <a:ext cx="3266266" cy="919401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Call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print_shape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Circle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BF6529-F4DC-465D-AC9A-69374FC164B3}"/>
              </a:ext>
            </a:extLst>
          </p:cNvPr>
          <p:cNvSpPr txBox="1">
            <a:spLocks/>
          </p:cNvSpPr>
          <p:nvPr/>
        </p:nvSpPr>
        <p:spPr>
          <a:xfrm>
            <a:off x="471000" y="1179000"/>
            <a:ext cx="7608924" cy="30688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Circle(Shape):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self,radius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def area(self):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def perimeter(self):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05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en-US" dirty="0"/>
              <a:t>Implementing strong-type polymorphism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62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In object-oriented programming, abstraction is one of </a:t>
            </a:r>
            <a:r>
              <a:rPr lang="en-US" b="1" dirty="0">
                <a:solidFill>
                  <a:schemeClr val="bg1"/>
                </a:solidFill>
              </a:rPr>
              <a:t>three central principles</a:t>
            </a:r>
          </a:p>
          <a:p>
            <a:r>
              <a:rPr lang="en-US" dirty="0"/>
              <a:t>Through abstraction</a:t>
            </a:r>
          </a:p>
          <a:p>
            <a:pPr lvl="1"/>
            <a:r>
              <a:rPr lang="en-US" dirty="0"/>
              <a:t>We hide all but the relevant data about an object to </a:t>
            </a:r>
            <a:r>
              <a:rPr lang="en-US" b="1" dirty="0">
                <a:solidFill>
                  <a:schemeClr val="bg1"/>
                </a:solidFill>
              </a:rPr>
              <a:t>reduce complexity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increase efficiency</a:t>
            </a:r>
          </a:p>
          <a:p>
            <a:pPr lvl="1"/>
            <a:r>
              <a:rPr lang="en-US" dirty="0"/>
              <a:t>Implementation details are hidden and must be accessed explicitly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Abstraction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322483-75C5-46EF-9CAF-1BB0EF82AFD9}"/>
              </a:ext>
            </a:extLst>
          </p:cNvPr>
          <p:cNvSpPr txBox="1">
            <a:spLocks/>
          </p:cNvSpPr>
          <p:nvPr/>
        </p:nvSpPr>
        <p:spPr>
          <a:xfrm>
            <a:off x="11753030" y="6560878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99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abstract method is a method that is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but contains </a:t>
            </a:r>
            <a:r>
              <a:rPr lang="en-US" b="1" dirty="0">
                <a:solidFill>
                  <a:schemeClr val="bg1"/>
                </a:solidFill>
              </a:rPr>
              <a:t>no implementation</a:t>
            </a:r>
            <a:endParaRPr lang="en-US" dirty="0"/>
          </a:p>
          <a:p>
            <a:r>
              <a:rPr lang="en-US" dirty="0"/>
              <a:t>Abstract classes are classes that contain one or more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</a:p>
          <a:p>
            <a:r>
              <a:rPr lang="en-US" dirty="0"/>
              <a:t>Abstract classes may not be instantiated, and require </a:t>
            </a:r>
            <a:r>
              <a:rPr lang="en-US" b="1" dirty="0">
                <a:solidFill>
                  <a:schemeClr val="bg1"/>
                </a:solidFill>
              </a:rPr>
              <a:t>subclasses</a:t>
            </a:r>
            <a:r>
              <a:rPr lang="en-US" dirty="0"/>
              <a:t> to provide implementations for the abstract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25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536CB0-C5EA-49DA-A46B-EF99AF4726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FE9FEF-80B1-4E0C-88C8-919EF7A76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C5BDAA-1090-4F14-A116-00413803B7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3659</TotalTime>
  <Words>1601</Words>
  <Application>Microsoft Office PowerPoint</Application>
  <PresentationFormat>Widescreen</PresentationFormat>
  <Paragraphs>284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1_SoftUni</vt:lpstr>
      <vt:lpstr>Polymorphism, Duck-typing and  Abstract classes</vt:lpstr>
      <vt:lpstr>Table of Contents</vt:lpstr>
      <vt:lpstr>Have a Question?</vt:lpstr>
      <vt:lpstr>What is Polymorphism</vt:lpstr>
      <vt:lpstr>Polymorphism Definition</vt:lpstr>
      <vt:lpstr>Example: Polymorphism</vt:lpstr>
      <vt:lpstr>Implementing strong-type polymorphism</vt:lpstr>
      <vt:lpstr>A Word about Abstraction</vt:lpstr>
      <vt:lpstr>Abstract Classes</vt:lpstr>
      <vt:lpstr>Abstract classes in Python</vt:lpstr>
      <vt:lpstr>Abstract classes with ABC module</vt:lpstr>
      <vt:lpstr>Example: Abstract classes with ABC module</vt:lpstr>
      <vt:lpstr>Example: Abstract classes with ABC module</vt:lpstr>
      <vt:lpstr>Problem: Shapes</vt:lpstr>
      <vt:lpstr>Solution: Shapes</vt:lpstr>
      <vt:lpstr>Duck-typing</vt:lpstr>
      <vt:lpstr>Duck-typing Definition</vt:lpstr>
      <vt:lpstr>Duck-typing</vt:lpstr>
      <vt:lpstr>Example: Duck-typing</vt:lpstr>
      <vt:lpstr>Problem: Execute</vt:lpstr>
      <vt:lpstr>Solution: Execute</vt:lpstr>
      <vt:lpstr>Problem: Instruments</vt:lpstr>
      <vt:lpstr>Solution: Instruments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Polymorphism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tanyaoanyastaneva</cp:lastModifiedBy>
  <cp:revision>121</cp:revision>
  <dcterms:created xsi:type="dcterms:W3CDTF">2018-05-23T13:08:44Z</dcterms:created>
  <dcterms:modified xsi:type="dcterms:W3CDTF">2020-03-17T11:21:08Z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