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9"/>
  </p:notesMasterIdLst>
  <p:handoutMasterIdLst>
    <p:handoutMasterId r:id="rId30"/>
  </p:handoutMasterIdLst>
  <p:sldIdLst>
    <p:sldId id="274" r:id="rId5"/>
    <p:sldId id="276" r:id="rId6"/>
    <p:sldId id="492" r:id="rId7"/>
    <p:sldId id="494" r:id="rId8"/>
    <p:sldId id="495" r:id="rId9"/>
    <p:sldId id="496" r:id="rId10"/>
    <p:sldId id="499" r:id="rId11"/>
    <p:sldId id="497" r:id="rId12"/>
    <p:sldId id="512" r:id="rId13"/>
    <p:sldId id="500" r:id="rId14"/>
    <p:sldId id="501" r:id="rId15"/>
    <p:sldId id="504" r:id="rId16"/>
    <p:sldId id="505" r:id="rId17"/>
    <p:sldId id="507" r:id="rId18"/>
    <p:sldId id="508" r:id="rId19"/>
    <p:sldId id="509" r:id="rId20"/>
    <p:sldId id="510" r:id="rId21"/>
    <p:sldId id="511" r:id="rId22"/>
    <p:sldId id="349" r:id="rId23"/>
    <p:sldId id="401" r:id="rId24"/>
    <p:sldId id="490" r:id="rId25"/>
    <p:sldId id="491" r:id="rId26"/>
    <p:sldId id="493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Instance Objects" id="{1BD3C67C-9CD6-46A9-8A91-89E91EF20347}">
          <p14:sldIdLst>
            <p14:sldId id="494"/>
            <p14:sldId id="495"/>
            <p14:sldId id="496"/>
            <p14:sldId id="499"/>
            <p14:sldId id="497"/>
            <p14:sldId id="512"/>
          </p14:sldIdLst>
        </p14:section>
        <p14:section name="Method Objects" id="{4EE55A00-76F3-451D-88F5-1817AE4C2203}">
          <p14:sldIdLst>
            <p14:sldId id="500"/>
            <p14:sldId id="501"/>
          </p14:sldIdLst>
        </p14:section>
        <p14:section name="Class and Instance Vriables" id="{5C01ED17-3EF1-4D47-83E7-AE8E9E6C108A}">
          <p14:sldIdLst>
            <p14:sldId id="504"/>
            <p14:sldId id="505"/>
            <p14:sldId id="507"/>
            <p14:sldId id="508"/>
            <p14:sldId id="509"/>
            <p14:sldId id="510"/>
            <p14:sldId id="511"/>
          </p14:sldIdLst>
        </p14:section>
        <p14:section name="Conclusion" id="{7D32E3DF-1A08-4833-9DA6-C32B88FF8FC3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53605-6B3E-3183-6DA0-A9CC3AF23AAB}" v="161" dt="2020-03-04T09:17:26.90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9D00239-7CEA-4A83-A790-BC2B0B017C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780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19DAA39-B8CE-4DAC-9E3E-3688115280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575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advanced/Jan-2020/Python-OOP/02-Classes-and-Instances/02-Classes-and-Instances-Lab.docx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advanced/Jan-2020/Python-OOP/02-Classes-and-Instances/02-Classes-and-Instances-Lab.docx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Instances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5876" y="1958974"/>
            <a:ext cx="4858292" cy="254297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(self):</a:t>
            </a:r>
          </a:p>
          <a:p>
            <a:r>
              <a:rPr lang="en-US" dirty="0"/>
              <a:t>        return "hello"</a:t>
            </a:r>
          </a:p>
          <a:p>
            <a:r>
              <a:rPr lang="en-US" dirty="0"/>
              <a:t>x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r>
              <a:rPr lang="en-US" dirty="0"/>
              <a:t>method = </a:t>
            </a:r>
            <a:r>
              <a:rPr lang="en-US" dirty="0" err="1"/>
              <a:t>x.say_hi</a:t>
            </a:r>
            <a:endParaRPr lang="en-US" dirty="0"/>
          </a:p>
          <a:p>
            <a:r>
              <a:rPr lang="en-US" dirty="0"/>
              <a:t>print(method())    </a:t>
            </a:r>
            <a:r>
              <a:rPr lang="en-US" i="1" dirty="0">
                <a:solidFill>
                  <a:schemeClr val="accent2"/>
                </a:solidFill>
              </a:rPr>
              <a:t># hello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7"/>
            <a:ext cx="11811097" cy="553222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method is usually called right after it's bound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not necessary to call the method right away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Method objects (</a:t>
            </a:r>
            <a:r>
              <a:rPr lang="en-US" b="1" dirty="0" err="1">
                <a:latin typeface="Consolas" panose="020B0609020204030204" pitchFamily="49" charset="0"/>
              </a:rPr>
              <a:t>x.say_hi</a:t>
            </a:r>
            <a:r>
              <a:rPr lang="en-US" dirty="0"/>
              <a:t>) can be stored and called later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Objects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and Instance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variables</a:t>
            </a:r>
            <a:r>
              <a:rPr lang="en-US" dirty="0"/>
              <a:t> are unique to each instance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variables</a:t>
            </a:r>
            <a:r>
              <a:rPr lang="en-US" dirty="0"/>
              <a:t> are for attributes and methods that are shared by all instances of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Shared data can have surprising effects with involving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dirty="0"/>
              <a:t>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61EC21-2017-467A-BCF0-CDC619273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269000"/>
            <a:ext cx="10739766" cy="5178506"/>
          </a:xfrm>
        </p:spPr>
        <p:txBody>
          <a:bodyPr/>
          <a:lstStyle/>
          <a:p>
            <a:r>
              <a:rPr lang="en-US" sz="2200" dirty="0"/>
              <a:t>class Dog:</a:t>
            </a:r>
          </a:p>
          <a:p>
            <a:r>
              <a:rPr lang="en-US" sz="2200" dirty="0"/>
              <a:t>    tricks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22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add_trick</a:t>
            </a:r>
            <a:r>
              <a:rPr lang="en-US" sz="2200" dirty="0"/>
              <a:t>(self, trick):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self.tricks.append</a:t>
            </a:r>
            <a:r>
              <a:rPr lang="en-US" sz="2200" dirty="0"/>
              <a:t>(trick)</a:t>
            </a:r>
          </a:p>
          <a:p>
            <a:endParaRPr lang="en-US" sz="2200" dirty="0"/>
          </a:p>
          <a:p>
            <a:r>
              <a:rPr lang="en-US" sz="2200" dirty="0"/>
              <a:t>d = Dog('Fido')</a:t>
            </a:r>
          </a:p>
          <a:p>
            <a:r>
              <a:rPr lang="en-US" sz="2200" dirty="0"/>
              <a:t>e = Dog('Buddy')</a:t>
            </a:r>
          </a:p>
          <a:p>
            <a:r>
              <a:rPr lang="en-US" sz="2200" dirty="0" err="1"/>
              <a:t>d.add_trick</a:t>
            </a:r>
            <a:r>
              <a:rPr lang="en-US" sz="2200" dirty="0"/>
              <a:t>('roll over')</a:t>
            </a:r>
          </a:p>
          <a:p>
            <a:r>
              <a:rPr lang="en-US" sz="2200" dirty="0" err="1"/>
              <a:t>e.add_trick</a:t>
            </a:r>
            <a:r>
              <a:rPr lang="en-US" sz="2200" dirty="0"/>
              <a:t>('play dead')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d.tricks</a:t>
            </a:r>
            <a:r>
              <a:rPr lang="en-US" sz="2200" dirty="0"/>
              <a:t>)    </a:t>
            </a:r>
            <a:r>
              <a:rPr lang="en-US" sz="2200" i="1" dirty="0">
                <a:solidFill>
                  <a:schemeClr val="accent2"/>
                </a:solidFill>
              </a:rPr>
              <a:t># shared by all dogs ['roll over', 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D0A937-5F0C-4F9D-828D-505D43BF3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307018"/>
            <a:ext cx="9715595" cy="5178506"/>
          </a:xfrm>
        </p:spPr>
        <p:txBody>
          <a:bodyPr/>
          <a:lstStyle/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self.tricks</a:t>
            </a:r>
            <a:r>
              <a:rPr lang="en-US" sz="2200" dirty="0"/>
              <a:t> = []   </a:t>
            </a:r>
            <a:r>
              <a:rPr lang="en-US" sz="22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add_trick</a:t>
            </a:r>
            <a:r>
              <a:rPr lang="en-US" sz="2200" dirty="0"/>
              <a:t>(self, trick):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self.tricks.append</a:t>
            </a:r>
            <a:r>
              <a:rPr lang="en-US" sz="2200" dirty="0"/>
              <a:t>(trick)</a:t>
            </a:r>
          </a:p>
          <a:p>
            <a:endParaRPr lang="en-US" sz="2200" dirty="0"/>
          </a:p>
          <a:p>
            <a:r>
              <a:rPr lang="en-US" sz="2200" dirty="0"/>
              <a:t>d = Dog('Fido')</a:t>
            </a:r>
          </a:p>
          <a:p>
            <a:r>
              <a:rPr lang="en-US" sz="2200" dirty="0"/>
              <a:t>e = Dog('Buddy')</a:t>
            </a:r>
          </a:p>
          <a:p>
            <a:r>
              <a:rPr lang="en-US" sz="2200" dirty="0" err="1"/>
              <a:t>d.add_trick</a:t>
            </a:r>
            <a:r>
              <a:rPr lang="en-US" sz="2200" dirty="0"/>
              <a:t>('roll over')</a:t>
            </a:r>
          </a:p>
          <a:p>
            <a:r>
              <a:rPr lang="en-US" sz="2200" dirty="0" err="1"/>
              <a:t>e.add_trick</a:t>
            </a:r>
            <a:r>
              <a:rPr lang="en-US" sz="2200" dirty="0"/>
              <a:t>('play dead')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d.tricks</a:t>
            </a:r>
            <a:r>
              <a:rPr lang="en-US" sz="2200" dirty="0"/>
              <a:t>)            </a:t>
            </a:r>
            <a:r>
              <a:rPr lang="en-US" sz="22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e.tricks</a:t>
            </a:r>
            <a:r>
              <a:rPr lang="en-US" sz="2200" dirty="0"/>
              <a:t>)            </a:t>
            </a:r>
            <a:r>
              <a:rPr lang="en-US" sz="22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 (Corrected)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99DB2-A730-4AD6-8F64-24C02ABDFA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49000"/>
            <a:ext cx="10949531" cy="4850147"/>
          </a:xfrm>
        </p:spPr>
        <p:txBody>
          <a:bodyPr/>
          <a:lstStyle/>
          <a:p>
            <a:r>
              <a:rPr lang="en-US" dirty="0"/>
              <a:t>class Dog:</a:t>
            </a:r>
          </a:p>
          <a:p>
            <a:r>
              <a:rPr lang="en-US" dirty="0"/>
              <a:t>    kind = 'canine'  </a:t>
            </a:r>
            <a:r>
              <a:rPr lang="en-US" i="1" dirty="0">
                <a:solidFill>
                  <a:schemeClr val="accent2"/>
                </a:solidFill>
              </a:rPr>
              <a:t># class variable shared by all instances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endParaRPr lang="en-US" dirty="0"/>
          </a:p>
          <a:p>
            <a:r>
              <a:rPr lang="en-US" dirty="0"/>
              <a:t>d = Dog('Fido')</a:t>
            </a:r>
          </a:p>
          <a:p>
            <a:r>
              <a:rPr lang="en-US" dirty="0"/>
              <a:t>e = Dog('Buddy')</a:t>
            </a:r>
          </a:p>
          <a:p>
            <a:r>
              <a:rPr lang="en-US" dirty="0"/>
              <a:t>print(</a:t>
            </a:r>
            <a:r>
              <a:rPr lang="en-US" dirty="0" err="1"/>
              <a:t>d.kind</a:t>
            </a:r>
            <a:r>
              <a:rPr lang="en-US" dirty="0"/>
              <a:t>)                  </a:t>
            </a:r>
            <a:r>
              <a:rPr lang="en-US" i="1" dirty="0">
                <a:solidFill>
                  <a:schemeClr val="accent2"/>
                </a:solidFill>
              </a:rPr>
              <a:t># shared by all dogs 'canine'</a:t>
            </a:r>
          </a:p>
          <a:p>
            <a:r>
              <a:rPr lang="en-US" dirty="0"/>
              <a:t>print(</a:t>
            </a:r>
            <a:r>
              <a:rPr lang="en-US" dirty="0" err="1"/>
              <a:t>e.kind</a:t>
            </a:r>
            <a:r>
              <a:rPr lang="en-US" dirty="0"/>
              <a:t>)                  </a:t>
            </a:r>
            <a:r>
              <a:rPr lang="en-US" i="1" dirty="0">
                <a:solidFill>
                  <a:schemeClr val="accent2"/>
                </a:solidFill>
              </a:rPr>
              <a:t># shared by all dogs 'canine'</a:t>
            </a:r>
          </a:p>
          <a:p>
            <a:r>
              <a:rPr lang="en-US" dirty="0"/>
              <a:t>print(d.name)                  </a:t>
            </a:r>
            <a:r>
              <a:rPr lang="en-US" i="1" dirty="0">
                <a:solidFill>
                  <a:schemeClr val="accent2"/>
                </a:solidFill>
              </a:rPr>
              <a:t># unique to d 'Fido'</a:t>
            </a:r>
          </a:p>
          <a:p>
            <a:r>
              <a:rPr lang="en-US" dirty="0"/>
              <a:t>print(e.name)                  </a:t>
            </a:r>
            <a:r>
              <a:rPr lang="en-US" i="1" dirty="0">
                <a:solidFill>
                  <a:schemeClr val="accent2"/>
                </a:solidFill>
              </a:rPr>
              <a:t># unique to e 'Buddy'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3E30D7-44E4-4409-B5C0-D4368EB2CC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223262"/>
            <a:ext cx="7499766" cy="5533988"/>
          </a:xfrm>
        </p:spPr>
        <p:txBody>
          <a:bodyPr/>
          <a:lstStyle/>
          <a:p>
            <a:r>
              <a:rPr lang="en-US" sz="2200" dirty="0"/>
              <a:t>class Vet:</a:t>
            </a:r>
          </a:p>
          <a:p>
            <a:r>
              <a:rPr lang="en-US" sz="2200" dirty="0"/>
              <a:t>    animals = []</a:t>
            </a:r>
          </a:p>
          <a:p>
            <a:r>
              <a:rPr lang="en-US" sz="2200" dirty="0"/>
              <a:t>    space = 5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self.animals</a:t>
            </a:r>
            <a:r>
              <a:rPr lang="en-US" sz="2200" dirty="0"/>
              <a:t> = []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register_animal</a:t>
            </a:r>
            <a:r>
              <a:rPr lang="en-US" sz="2200" dirty="0"/>
              <a:t>(self, </a:t>
            </a:r>
            <a:r>
              <a:rPr lang="en-US" sz="2200" dirty="0" err="1"/>
              <a:t>animal_name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   </a:t>
            </a:r>
          </a:p>
          <a:p>
            <a:r>
              <a:rPr lang="en-US" sz="2200" dirty="0"/>
              <a:t>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unregister_animal</a:t>
            </a:r>
            <a:r>
              <a:rPr lang="en-US" sz="2200" dirty="0"/>
              <a:t>(self, </a:t>
            </a:r>
            <a:r>
              <a:rPr lang="en-US" sz="2200" dirty="0" err="1"/>
              <a:t>animal_name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get_animals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Vet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 objects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 variables</a:t>
            </a:r>
            <a:r>
              <a:rPr lang="en-US" sz="3000" b="1" dirty="0"/>
              <a:t> </a:t>
            </a:r>
            <a:r>
              <a:rPr lang="en-US" sz="30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Variables </a:t>
            </a:r>
            <a:r>
              <a:rPr lang="en-US" sz="30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Objects</a:t>
            </a:r>
          </a:p>
          <a:p>
            <a:r>
              <a:rPr lang="en-US" dirty="0"/>
              <a:t>Method Objects</a:t>
            </a:r>
          </a:p>
          <a:p>
            <a:r>
              <a:rPr lang="en-US" dirty="0"/>
              <a:t>Class and Instance Variables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D8114A7D-7856-4312-96DC-BE1610EEC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8438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C982AA-2FB2-4C75-BC10-D48390246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998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Instance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individual object of a certain class</a:t>
            </a:r>
          </a:p>
          <a:p>
            <a:r>
              <a:rPr lang="en-US" dirty="0"/>
              <a:t>An object that belongs to class Circle, is an instance of the class Circle</a:t>
            </a:r>
          </a:p>
          <a:p>
            <a:r>
              <a:rPr lang="en-US" dirty="0"/>
              <a:t>The operations understood by instance objects are </a:t>
            </a:r>
            <a:r>
              <a:rPr lang="en-US" b="1" dirty="0">
                <a:solidFill>
                  <a:schemeClr val="bg1"/>
                </a:solidFill>
              </a:rPr>
              <a:t>attribute references</a:t>
            </a:r>
          </a:p>
          <a:p>
            <a:r>
              <a:rPr lang="en-US" dirty="0"/>
              <a:t>There are two kinds of valid attribute names,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85827" y="2482413"/>
            <a:ext cx="6336655" cy="4112060"/>
          </a:xfrm>
        </p:spPr>
        <p:txBody>
          <a:bodyPr/>
          <a:lstStyle/>
          <a:p>
            <a:r>
              <a:rPr lang="en-US" sz="2200" dirty="0"/>
              <a:t>class Laptop: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__(self, name, model):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self.model</a:t>
            </a:r>
            <a:r>
              <a:rPr lang="en-US" sz="2200" dirty="0"/>
              <a:t> = model</a:t>
            </a:r>
          </a:p>
          <a:p>
            <a:r>
              <a:rPr lang="en-US" sz="2200" dirty="0"/>
              <a:t>laptop = Laptop("Inspiron 15", "Dell")</a:t>
            </a:r>
          </a:p>
          <a:p>
            <a:r>
              <a:rPr lang="en-US" sz="2200" dirty="0" err="1"/>
              <a:t>laptop.counter</a:t>
            </a:r>
            <a:r>
              <a:rPr lang="en-US" sz="2200" dirty="0"/>
              <a:t> = 1</a:t>
            </a:r>
          </a:p>
          <a:p>
            <a:r>
              <a:rPr lang="en-US" sz="2200" dirty="0"/>
              <a:t>while </a:t>
            </a:r>
            <a:r>
              <a:rPr lang="en-US" sz="2200" dirty="0" err="1"/>
              <a:t>laptop.coutner</a:t>
            </a:r>
            <a:r>
              <a:rPr lang="en-US" sz="2200" dirty="0"/>
              <a:t> &lt; 10: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laptop.counter</a:t>
            </a:r>
            <a:r>
              <a:rPr lang="en-US" sz="2200" dirty="0"/>
              <a:t> *= 2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laptop.counter</a:t>
            </a:r>
            <a:r>
              <a:rPr lang="en-US" sz="2200" dirty="0"/>
              <a:t>)</a:t>
            </a:r>
          </a:p>
          <a:p>
            <a:r>
              <a:rPr lang="en-US" sz="2200" dirty="0"/>
              <a:t>del </a:t>
            </a:r>
            <a:r>
              <a:rPr lang="en-US" sz="2200" dirty="0" err="1"/>
              <a:t>laptop.counter</a:t>
            </a:r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laptop.counter</a:t>
            </a:r>
            <a:r>
              <a:rPr lang="en-US" sz="2200" dirty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Need to be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 (like local variables), they exist when they are first created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441742" y="4908086"/>
            <a:ext cx="3418765" cy="1207827"/>
          </a:xfrm>
          <a:prstGeom prst="wedgeRoundRectCallout">
            <a:avLst>
              <a:gd name="adj1" fmla="val -19816"/>
              <a:gd name="adj2" fmla="val 502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print 16 without leaving a trace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method is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"belongs to" an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Example: List objects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called append, insert, remove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Valid method names of an instance object depend on its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a class that are function objects define corresponding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020F26-B24B-41EA-9B78-52E68C11E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2" y="3915387"/>
            <a:ext cx="6317399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smartphone.install</a:t>
            </a:r>
            <a:r>
              <a:rPr lang="en-US" sz="2000" dirty="0"/>
              <a:t>("Facebook", 60))</a:t>
            </a:r>
          </a:p>
          <a:p>
            <a:r>
              <a:rPr lang="en-US" sz="2000" dirty="0" err="1"/>
              <a:t>smartphone.power</a:t>
            </a:r>
            <a:r>
              <a:rPr lang="en-US" sz="2000" dirty="0"/>
              <a:t>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smartphone.install</a:t>
            </a:r>
            <a:r>
              <a:rPr lang="en-US" sz="2000" dirty="0"/>
              <a:t>("Facebook", 60))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smartphone.install</a:t>
            </a:r>
            <a:r>
              <a:rPr lang="en-US" sz="2000" dirty="0"/>
              <a:t>("Messenger", 20))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smartphone.install</a:t>
            </a:r>
            <a:r>
              <a:rPr lang="en-US" sz="2000" dirty="0"/>
              <a:t>("Instagram", 40))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smartphone.status</a:t>
            </a:r>
            <a:r>
              <a:rPr lang="en-US" sz="2000" dirty="0"/>
              <a:t>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80459" y="3915387"/>
            <a:ext cx="4523361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>
                <a:latin typeface="Consolas"/>
              </a:rPr>
              <a:t>class Smartphone: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 def </a:t>
            </a:r>
            <a:r>
              <a:rPr lang="en-US" sz="2000" dirty="0" err="1">
                <a:latin typeface="Consolas"/>
              </a:rPr>
              <a:t>__init</a:t>
            </a:r>
            <a:r>
              <a:rPr lang="en-US" sz="2000" dirty="0">
                <a:latin typeface="Consolas"/>
              </a:rPr>
              <a:t>__(self, memory):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0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 create memory, apps and </a:t>
            </a:r>
            <a:r>
              <a:rPr lang="en-US" sz="2000" i="1" dirty="0" err="1">
                <a:solidFill>
                  <a:schemeClr val="accent2"/>
                </a:solidFill>
                <a:latin typeface="Consolas"/>
              </a:rPr>
              <a:t>is_on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 attributes</a:t>
            </a:r>
            <a:endParaRPr lang="en-US" sz="2000" b="0" dirty="0">
              <a:solidFill>
                <a:schemeClr val="accent2"/>
              </a:solidFill>
            </a:endParaRPr>
          </a:p>
          <a:p>
            <a:r>
              <a:rPr lang="en-US" sz="2000" dirty="0">
                <a:latin typeface="Consolas"/>
              </a:rPr>
              <a:t>    def power(self):</a:t>
            </a:r>
            <a:endParaRPr lang="en-US" sz="2350" dirty="0"/>
          </a:p>
          <a:p>
            <a:r>
              <a:rPr lang="en-US" sz="2000" dirty="0" err="1">
                <a:latin typeface="Consolas"/>
              </a:rPr>
              <a:t>        self.is_on</a:t>
            </a:r>
            <a:r>
              <a:rPr lang="en-US" sz="2000" dirty="0">
                <a:latin typeface="Consolas"/>
              </a:rPr>
              <a:t> = not </a:t>
            </a:r>
            <a:r>
              <a:rPr lang="en-US" sz="2000" dirty="0" err="1">
                <a:latin typeface="Consolas"/>
              </a:rPr>
              <a:t>self.is_on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def install(self, </a:t>
            </a:r>
            <a:r>
              <a:rPr lang="en-US" sz="2000" dirty="0" err="1">
                <a:latin typeface="Consolas"/>
              </a:rPr>
              <a:t>app_name</a:t>
            </a:r>
            <a:r>
              <a:rPr lang="en-US" sz="2000" dirty="0">
                <a:latin typeface="Consolas"/>
              </a:rPr>
              <a:t>, memory):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if </a:t>
            </a:r>
            <a:r>
              <a:rPr lang="en-US" sz="2000" dirty="0" err="1">
                <a:latin typeface="Consolas"/>
              </a:rPr>
              <a:t>self.memory</a:t>
            </a:r>
            <a:r>
              <a:rPr lang="en-US" sz="2000" dirty="0">
                <a:latin typeface="Consolas"/>
              </a:rPr>
              <a:t> - memory &lt;= 0: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     return </a:t>
            </a:r>
            <a:r>
              <a:rPr lang="en-US" sz="2000" dirty="0" err="1">
                <a:latin typeface="Consolas"/>
              </a:rPr>
              <a:t>f"Not enough memory to install </a:t>
            </a:r>
            <a:r>
              <a:rPr lang="en-US" sz="2000" dirty="0">
                <a:latin typeface="Consolas"/>
              </a:rPr>
              <a:t>{</a:t>
            </a:r>
            <a:r>
              <a:rPr lang="en-US" sz="2000" dirty="0" err="1">
                <a:latin typeface="Consolas"/>
              </a:rPr>
              <a:t>app_name</a:t>
            </a:r>
            <a:r>
              <a:rPr lang="en-US" sz="2000" dirty="0">
                <a:latin typeface="Consolas"/>
              </a:rPr>
              <a:t>}"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if not self.is_on: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     return </a:t>
            </a:r>
            <a:r>
              <a:rPr lang="en-US" sz="2000" dirty="0" err="1">
                <a:latin typeface="Consolas"/>
              </a:rPr>
              <a:t>f"Turn</a:t>
            </a:r>
            <a:r>
              <a:rPr lang="en-US" sz="2000" dirty="0">
                <a:latin typeface="Consolas"/>
              </a:rPr>
              <a:t> on your phone to install {</a:t>
            </a:r>
            <a:r>
              <a:rPr lang="en-US" sz="2000" dirty="0" err="1">
                <a:latin typeface="Consolas"/>
              </a:rPr>
              <a:t>app_name</a:t>
            </a:r>
            <a:r>
              <a:rPr lang="en-US" sz="2000" dirty="0">
                <a:latin typeface="Consolas"/>
              </a:rPr>
              <a:t>}"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000" dirty="0">
                <a:solidFill>
                  <a:schemeClr val="accent2"/>
                </a:solidFill>
                <a:latin typeface="Consolas"/>
              </a:rPr>
              <a:t>TODO: 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add the new app and decrease the memory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sz="2000" dirty="0">
                <a:latin typeface="Consolas"/>
              </a:rPr>
              <a:t>        return </a:t>
            </a:r>
            <a:r>
              <a:rPr lang="en-US" sz="2000" dirty="0" err="1">
                <a:latin typeface="Consolas"/>
              </a:rPr>
              <a:t>f"Installing </a:t>
            </a:r>
            <a:r>
              <a:rPr lang="en-US" sz="2000" dirty="0">
                <a:latin typeface="Consolas"/>
              </a:rPr>
              <a:t>{</a:t>
            </a:r>
            <a:r>
              <a:rPr lang="en-US" sz="2000" dirty="0" err="1">
                <a:latin typeface="Consolas"/>
              </a:rPr>
              <a:t>app_name</a:t>
            </a:r>
            <a:r>
              <a:rPr lang="en-US" sz="2000" dirty="0">
                <a:latin typeface="Consolas"/>
              </a:rPr>
              <a:t>}"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 def status(self):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return </a:t>
            </a:r>
            <a:r>
              <a:rPr lang="en-US" sz="2000" dirty="0" err="1">
                <a:latin typeface="Consolas"/>
              </a:rPr>
              <a:t>f"Total</a:t>
            </a:r>
            <a:r>
              <a:rPr lang="en-US" sz="2000" dirty="0">
                <a:latin typeface="Consolas"/>
              </a:rPr>
              <a:t> apps: {</a:t>
            </a:r>
            <a:r>
              <a:rPr lang="en-US" sz="2000" dirty="0" err="1">
                <a:latin typeface="Consolas"/>
              </a:rPr>
              <a:t>len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self.apps</a:t>
            </a:r>
            <a:r>
              <a:rPr lang="en-US" sz="2000" dirty="0">
                <a:latin typeface="Consolas"/>
              </a:rPr>
              <a:t>)}. Memory left: {</a:t>
            </a:r>
            <a:r>
              <a:rPr lang="en-US" sz="2000" dirty="0" err="1">
                <a:latin typeface="Consolas"/>
              </a:rPr>
              <a:t>self.memory</a:t>
            </a:r>
            <a:r>
              <a:rPr lang="en-US" sz="2000" dirty="0">
                <a:latin typeface="Consolas"/>
              </a:rPr>
              <a:t>}</a:t>
            </a:r>
            <a:endParaRPr lang="en-US" dirty="0"/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7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C084ED-021B-4751-A8F8-2D62CFCBC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1367</Words>
  <Application>Microsoft Office PowerPoint</Application>
  <PresentationFormat>Widescreen</PresentationFormat>
  <Paragraphs>209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1_SoftUni</vt:lpstr>
      <vt:lpstr>Classes and Instances</vt:lpstr>
      <vt:lpstr>Table of Contents</vt:lpstr>
      <vt:lpstr>Have a Question?</vt:lpstr>
      <vt:lpstr>Instance Objects</vt:lpstr>
      <vt:lpstr>Instance Objects</vt:lpstr>
      <vt:lpstr>Data Attributes</vt:lpstr>
      <vt:lpstr>Methods</vt:lpstr>
      <vt:lpstr>Problem: Smartphone</vt:lpstr>
      <vt:lpstr>Solution: Smartphone</vt:lpstr>
      <vt:lpstr>Method Objects</vt:lpstr>
      <vt:lpstr>Method Objects</vt:lpstr>
      <vt:lpstr>Class and Instance Variables</vt:lpstr>
      <vt:lpstr>Class and Instance Variables</vt:lpstr>
      <vt:lpstr>Example: Bad Practice</vt:lpstr>
      <vt:lpstr>Example: Bad Practice (Corrected)</vt:lpstr>
      <vt:lpstr>Example: Good Practice</vt:lpstr>
      <vt:lpstr>Problem: Vet </vt:lpstr>
      <vt:lpstr>Solution: Vet 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47</cp:revision>
  <dcterms:created xsi:type="dcterms:W3CDTF">2018-05-23T13:08:44Z</dcterms:created>
  <dcterms:modified xsi:type="dcterms:W3CDTF">2020-03-04T09:17:34Z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