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44"/>
  </p:notesMasterIdLst>
  <p:handoutMasterIdLst>
    <p:handoutMasterId r:id="rId45"/>
  </p:handoutMasterIdLst>
  <p:sldIdLst>
    <p:sldId id="274" r:id="rId4"/>
    <p:sldId id="488" r:id="rId5"/>
    <p:sldId id="580" r:id="rId6"/>
    <p:sldId id="541" r:id="rId7"/>
    <p:sldId id="542" r:id="rId8"/>
    <p:sldId id="544" r:id="rId9"/>
    <p:sldId id="546" r:id="rId10"/>
    <p:sldId id="548" r:id="rId11"/>
    <p:sldId id="550" r:id="rId12"/>
    <p:sldId id="552" r:id="rId13"/>
    <p:sldId id="470" r:id="rId14"/>
    <p:sldId id="554" r:id="rId15"/>
    <p:sldId id="555" r:id="rId16"/>
    <p:sldId id="473" r:id="rId17"/>
    <p:sldId id="395" r:id="rId18"/>
    <p:sldId id="477" r:id="rId19"/>
    <p:sldId id="478" r:id="rId20"/>
    <p:sldId id="481" r:id="rId21"/>
    <p:sldId id="556" r:id="rId22"/>
    <p:sldId id="445" r:id="rId23"/>
    <p:sldId id="480" r:id="rId24"/>
    <p:sldId id="475" r:id="rId25"/>
    <p:sldId id="557" r:id="rId26"/>
    <p:sldId id="496" r:id="rId27"/>
    <p:sldId id="460" r:id="rId28"/>
    <p:sldId id="485" r:id="rId29"/>
    <p:sldId id="483" r:id="rId30"/>
    <p:sldId id="558" r:id="rId31"/>
    <p:sldId id="464" r:id="rId32"/>
    <p:sldId id="465" r:id="rId33"/>
    <p:sldId id="497" r:id="rId34"/>
    <p:sldId id="559" r:id="rId35"/>
    <p:sldId id="560" r:id="rId36"/>
    <p:sldId id="459" r:id="rId37"/>
    <p:sldId id="578" r:id="rId38"/>
    <p:sldId id="489" r:id="rId39"/>
    <p:sldId id="562" r:id="rId40"/>
    <p:sldId id="575" r:id="rId41"/>
    <p:sldId id="577" r:id="rId42"/>
    <p:sldId id="492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488"/>
            <p14:sldId id="580"/>
          </p14:sldIdLst>
        </p14:section>
        <p14:section name="Преговор" id="{C0257C9F-6AA4-4F4C-B2CE-DA948E92B968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DE145E72-6F2E-4C7D-AB67-ED53E5ADFDA7}">
          <p14:sldIdLst>
            <p14:sldId id="470"/>
            <p14:sldId id="554"/>
            <p14:sldId id="555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556"/>
            <p14:sldId id="445"/>
            <p14:sldId id="480"/>
            <p14:sldId id="475"/>
            <p14:sldId id="557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58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559"/>
            <p14:sldId id="560"/>
          </p14:sldIdLst>
        </p14:section>
        <p14:section name="Задачи" id="{404568EE-C957-4972-8FF5-F398C2C614C3}">
          <p14:sldIdLst>
            <p14:sldId id="459"/>
            <p14:sldId id="578"/>
            <p14:sldId id="489"/>
            <p14:sldId id="562"/>
            <p14:sldId id="575"/>
            <p14:sldId id="577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5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120" y="4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3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8" TargetMode="Externa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7.gif"/><Relationship Id="rId4" Type="http://schemas.openxmlformats.org/officeDocument/2006/relationships/image" Target="../media/image54.jpeg"/><Relationship Id="rId9" Type="http://schemas.openxmlformats.org/officeDocument/2006/relationships/hyperlink" Target="https://www.lukanet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929850"/>
            <a:ext cx="5910078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2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</p:nvPr>
        </p:nvGraphicFramePr>
        <p:xfrm>
          <a:off x="2284412" y="1143002"/>
          <a:ext cx="8991600" cy="5093206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346" y="2512183"/>
            <a:ext cx="6868067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 ===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89611" y="3502330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9611" y="396469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8462" y="442705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9610" y="4886699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9612" y="5321577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9612" y="5744785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89610" y="6179663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00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9266" y="3770588"/>
            <a:ext cx="11367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7724" y="3032119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23067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886200"/>
            <a:ext cx="3342558" cy="1340862"/>
          </a:xfrm>
          <a:prstGeom prst="wedgeRoundRectCallout">
            <a:avLst>
              <a:gd name="adj1" fmla="val -61656"/>
              <a:gd name="adj2" fmla="val -29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</a:t>
            </a:r>
            <a:r>
              <a:rPr lang="bg-BG" sz="3200" dirty="0"/>
              <a:t>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няма скоби, се изпълнява </a:t>
            </a:r>
            <a:r>
              <a:rPr lang="bg-BG" sz="3000"/>
              <a:t>само </a:t>
            </a:r>
            <a:r>
              <a:rPr lang="bg-BG" sz="300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/>
              <a:t> </a:t>
            </a:r>
            <a:r>
              <a:rPr lang="bg-BG" sz="3000" dirty="0"/>
              <a:t>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2994237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75371" y="2994237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28581" y="5612252"/>
            <a:ext cx="4648200" cy="939365"/>
          </a:xfrm>
          <a:prstGeom prst="wedgeRoundRectCallout">
            <a:avLst>
              <a:gd name="adj1" fmla="val -11787"/>
              <a:gd name="adj2" fmla="val -73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28534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pb</a:t>
            </a:r>
            <a:r>
              <a:rPr lang="bg-BG" sz="11500" b="1" dirty="0"/>
              <a:t>-</a:t>
            </a:r>
            <a:r>
              <a:rPr lang="en-US" sz="11500" b="1" smtClean="0"/>
              <a:t>march</a:t>
            </a:r>
            <a:endParaRPr lang="en-US" sz="115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5120" y="3815551"/>
            <a:ext cx="8573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4046" y="3032602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</a:t>
            </a:r>
            <a:r>
              <a:rPr lang="en-US" sz="3000" dirty="0"/>
              <a:t>, </a:t>
            </a:r>
            <a:r>
              <a:rPr lang="bg-BG" sz="3000" dirty="0"/>
              <a:t>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</a:t>
            </a:r>
            <a:r>
              <a:rPr lang="en-US" sz="3000" dirty="0"/>
              <a:t>,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</a:t>
            </a:r>
            <a:r>
              <a:rPr lang="en-US" sz="3000"/>
              <a:t>,</a:t>
            </a:r>
            <a:r>
              <a:rPr lang="bg-BG" sz="3000"/>
              <a:t>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2512" y="1371600"/>
            <a:ext cx="7543799" cy="4742425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function isEven</a:t>
            </a:r>
            <a:r>
              <a:rPr lang="bg-BG" sz="2800" dirty="0" smtClean="0"/>
              <a:t>(</a:t>
            </a:r>
            <a:r>
              <a:rPr lang="en-US" sz="2800" dirty="0" smtClean="0"/>
              <a:t>number</a:t>
            </a:r>
            <a:r>
              <a:rPr lang="it-IT" sz="2800" dirty="0" smtClean="0"/>
              <a:t>) </a:t>
            </a:r>
            <a:r>
              <a:rPr lang="it-IT" sz="2800" dirty="0"/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let num = </a:t>
            </a:r>
            <a:r>
              <a:rPr lang="it-IT" sz="2800" dirty="0" smtClean="0"/>
              <a:t>parseInt(number);</a:t>
            </a:r>
            <a:endParaRPr lang="it-IT" sz="28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if (</a:t>
            </a:r>
            <a:r>
              <a:rPr lang="it-IT" sz="2800" dirty="0">
                <a:solidFill>
                  <a:schemeClr val="bg1"/>
                </a:solidFill>
              </a:rPr>
              <a:t>num </a:t>
            </a:r>
            <a:r>
              <a:rPr lang="en-US" sz="2800" dirty="0">
                <a:solidFill>
                  <a:schemeClr val="bg1"/>
                </a:solidFill>
              </a:rPr>
              <a:t>% 2 ==</a:t>
            </a:r>
            <a:r>
              <a:rPr lang="it-IT" sz="2800" dirty="0">
                <a:solidFill>
                  <a:schemeClr val="bg1"/>
                </a:solidFill>
              </a:rPr>
              <a:t> 0</a:t>
            </a:r>
            <a:r>
              <a:rPr lang="it-IT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}</a:t>
            </a:r>
            <a:r>
              <a:rPr lang="en-US" sz="2800" dirty="0"/>
              <a:t>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3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141" y="228600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575" y="3502918"/>
            <a:ext cx="3345625" cy="1219200"/>
          </a:xfrm>
          <a:prstGeom prst="wedgeRoundRectCallout">
            <a:avLst>
              <a:gd name="adj1" fmla="val -68256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9540" y="1252404"/>
            <a:ext cx="6234543" cy="5142534"/>
          </a:xfrm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function </a:t>
            </a:r>
            <a:r>
              <a:rPr lang="it-IT" sz="2300" dirty="0" smtClean="0"/>
              <a:t>number0to9(number) </a:t>
            </a:r>
            <a:r>
              <a:rPr lang="it-IT" sz="2300" dirty="0"/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let num = </a:t>
            </a:r>
            <a:r>
              <a:rPr lang="it-IT" sz="2300" dirty="0" smtClean="0"/>
              <a:t>parseInt(number);</a:t>
            </a:r>
            <a:endParaRPr lang="it-IT" sz="23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</a:t>
            </a:r>
            <a:r>
              <a:rPr lang="it-IT" sz="2300" dirty="0">
                <a:solidFill>
                  <a:schemeClr val="bg1"/>
                </a:solidFill>
              </a:rPr>
              <a:t>if (num </a:t>
            </a:r>
            <a:r>
              <a:rPr lang="en-US" sz="2300" dirty="0">
                <a:solidFill>
                  <a:schemeClr val="bg1"/>
                </a:solidFill>
              </a:rPr>
              <a:t>=</a:t>
            </a:r>
            <a:r>
              <a:rPr lang="bg-BG" sz="2300" dirty="0">
                <a:solidFill>
                  <a:schemeClr val="bg1"/>
                </a:solidFill>
              </a:rPr>
              <a:t>=</a:t>
            </a:r>
            <a:r>
              <a:rPr lang="en-US" sz="2300" dirty="0">
                <a:solidFill>
                  <a:schemeClr val="bg1"/>
                </a:solidFill>
              </a:rPr>
              <a:t>=</a:t>
            </a:r>
            <a:r>
              <a:rPr lang="it-IT" sz="2300" dirty="0">
                <a:solidFill>
                  <a:schemeClr val="bg1"/>
                </a:solidFill>
              </a:rPr>
              <a:t> 1)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console.log("one");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 </a:t>
            </a:r>
            <a:r>
              <a:rPr lang="it-IT" sz="2300" dirty="0">
                <a:solidFill>
                  <a:schemeClr val="bg1"/>
                </a:solidFill>
              </a:rPr>
              <a:t>if (num</a:t>
            </a:r>
            <a:r>
              <a:rPr lang="en-US" sz="2300" dirty="0">
                <a:solidFill>
                  <a:schemeClr val="bg1"/>
                </a:solidFill>
              </a:rPr>
              <a:t> =</a:t>
            </a:r>
            <a:r>
              <a:rPr lang="bg-BG" sz="2300" dirty="0">
                <a:solidFill>
                  <a:schemeClr val="bg1"/>
                </a:solidFill>
              </a:rPr>
              <a:t>=</a:t>
            </a:r>
            <a:r>
              <a:rPr lang="en-US" sz="2300" dirty="0">
                <a:solidFill>
                  <a:schemeClr val="bg1"/>
                </a:solidFill>
              </a:rPr>
              <a:t>=</a:t>
            </a:r>
            <a:r>
              <a:rPr lang="it-IT" sz="2300" dirty="0">
                <a:solidFill>
                  <a:schemeClr val="bg1"/>
                </a:solidFill>
              </a:rPr>
              <a:t> 2) </a:t>
            </a:r>
            <a:endParaRPr lang="en-US" sz="2300" dirty="0">
              <a:solidFill>
                <a:schemeClr val="bg1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console.log("two");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300" dirty="0">
                <a:solidFill>
                  <a:schemeClr val="accent2"/>
                </a:solidFill>
              </a:rPr>
              <a:t>// </a:t>
            </a:r>
            <a:r>
              <a:rPr lang="en-US" sz="2300" dirty="0">
                <a:solidFill>
                  <a:schemeClr val="accent2"/>
                </a:solidFill>
              </a:rPr>
              <a:t>TODO: add more checks</a:t>
            </a:r>
            <a:endParaRPr lang="it-IT" sz="2300" dirty="0">
              <a:solidFill>
                <a:schemeClr val="accent2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  console.log("number too big");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9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1" y="63890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 smtClean="0"/>
              <a:t>Решаване </a:t>
            </a:r>
            <a:r>
              <a:rPr lang="bg-BG" dirty="0"/>
              <a:t>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275726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bg-BG" sz="2500" dirty="0"/>
              <a:t>currentDay = </a:t>
            </a:r>
            <a:r>
              <a:rPr lang="en-US" sz="25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bg-BG" sz="2500" dirty="0"/>
              <a:t>cur</a:t>
            </a:r>
            <a:r>
              <a:rPr lang="en-US" sz="2500" dirty="0"/>
              <a:t>r</a:t>
            </a:r>
            <a:r>
              <a:rPr lang="bg-BG" sz="2500" dirty="0" err="1"/>
              <a:t>entDay</a:t>
            </a:r>
            <a:r>
              <a:rPr lang="en-US" sz="2500" dirty="0"/>
              <a:t> =</a:t>
            </a:r>
            <a:r>
              <a:rPr lang="bg-BG" sz="2500" dirty="0"/>
              <a:t>=</a:t>
            </a:r>
            <a:r>
              <a:rPr lang="en-US" sz="2500" dirty="0"/>
              <a:t>=</a:t>
            </a:r>
            <a:r>
              <a:rPr lang="bg-BG" sz="2500" dirty="0"/>
              <a:t> </a:t>
            </a:r>
            <a:r>
              <a:rPr lang="en-US" sz="2500" dirty="0"/>
              <a:t>"Monday")</a:t>
            </a:r>
            <a:r>
              <a:rPr lang="bg-BG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</a:t>
            </a:r>
            <a:r>
              <a:rPr lang="bg-BG" sz="2500" dirty="0"/>
              <a:t> </a:t>
            </a:r>
            <a:r>
              <a:rPr lang="en-US" sz="2500" dirty="0" smtClean="0"/>
              <a:t>Number(salary);</a:t>
            </a:r>
            <a:endParaRPr lang="en-US" sz="25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027612" y="5336811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</a:t>
            </a:r>
            <a:r>
              <a:rPr lang="en-US" dirty="0"/>
              <a:t>(</a:t>
            </a:r>
            <a:r>
              <a:rPr lang="bg-BG" dirty="0"/>
              <a:t>лаб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34917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143000"/>
            <a:ext cx="8797636" cy="5214349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function </a:t>
            </a:r>
            <a:r>
              <a:rPr lang="en-US" sz="2400" dirty="0" err="1" smtClean="0">
                <a:solidFill>
                  <a:schemeClr val="bg1"/>
                </a:solidFill>
              </a:rPr>
              <a:t>areaOfFigures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shape,side,sideB</a:t>
            </a:r>
            <a:r>
              <a:rPr lang="en-US" sz="2400" dirty="0" smtClean="0">
                <a:solidFill>
                  <a:schemeClr val="bg1"/>
                </a:solidFill>
              </a:rPr>
              <a:t>){</a:t>
            </a:r>
            <a:endParaRPr lang="bg-BG" sz="24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let </a:t>
            </a:r>
            <a:r>
              <a:rPr lang="en-US" sz="2400" dirty="0">
                <a:solidFill>
                  <a:schemeClr val="tx1"/>
                </a:solidFill>
              </a:rPr>
              <a:t>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</a:t>
            </a:r>
            <a:r>
              <a:rPr lang="bg-BG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tx1"/>
                </a:solidFill>
              </a:rPr>
              <a:t>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side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>
                <a:solidFill>
                  <a:schemeClr val="tx1"/>
                </a:solidFill>
              </a:rPr>
              <a:t>Number(side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</a:t>
            </a:r>
            <a:r>
              <a:rPr lang="bg-BG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tx1"/>
                </a:solidFill>
              </a:rPr>
              <a:t>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side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Number(side);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sideB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Number(</a:t>
            </a:r>
            <a:r>
              <a:rPr lang="en-US" sz="2400" dirty="0" err="1" smtClean="0">
                <a:solidFill>
                  <a:schemeClr val="tx1"/>
                </a:solidFill>
              </a:rPr>
              <a:t>sideB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console.log(area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2916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 smtClean="0"/>
              <a:t>Тестване</a:t>
            </a:r>
            <a:r>
              <a:rPr lang="bg-BG" sz="2400" dirty="0" smtClean="0">
                <a:solidFill>
                  <a:prstClr val="white"/>
                </a:solidFill>
              </a:rPr>
              <a:t> </a:t>
            </a:r>
            <a:r>
              <a:rPr lang="bg-BG" sz="2400" dirty="0" smtClean="0"/>
              <a:t>на</a:t>
            </a:r>
            <a:r>
              <a:rPr lang="bg-BG" sz="2400" dirty="0" smtClean="0">
                <a:solidFill>
                  <a:prstClr val="white"/>
                </a:solidFill>
              </a:rPr>
              <a:t> </a:t>
            </a:r>
            <a:r>
              <a:rPr lang="bg-BG" sz="2400" dirty="0" smtClean="0"/>
              <a:t>решението</a:t>
            </a:r>
            <a:r>
              <a:rPr lang="en-US" sz="2400" dirty="0" smtClean="0"/>
              <a:t>:</a:t>
            </a:r>
            <a:r>
              <a:rPr lang="bg-BG" sz="2400" dirty="0" smtClean="0">
                <a:solidFill>
                  <a:prstClr val="white"/>
                </a:solidFill>
              </a:rPr>
              <a:t>: </a:t>
            </a:r>
            <a:r>
              <a:rPr lang="en-US" sz="2400" dirty="0" smtClean="0">
                <a:solidFill>
                  <a:prstClr val="white"/>
                </a:solidFill>
                <a:hlinkClick r:id="rId2"/>
              </a:rPr>
              <a:t>https://judge.softuni.bg/Contests/Compete/Index/1012#8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Живот на </a:t>
            </a:r>
            <a:r>
              <a:rPr lang="bg-BG" sz="3200" dirty="0" smtClean="0">
                <a:solidFill>
                  <a:schemeClr val="bg2"/>
                </a:solidFill>
              </a:rPr>
              <a:t>променливата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CC-BY-NC-SA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729" y="1819120"/>
            <a:ext cx="4185857" cy="587121"/>
          </a:xfrm>
        </p:spPr>
        <p:txBody>
          <a:bodyPr/>
          <a:lstStyle/>
          <a:p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7983" y="2834838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1018" y="4451760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5426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5812" y="4932913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5" y="4482129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5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87121"/>
          </a:xfrm>
        </p:spPr>
        <p:txBody>
          <a:bodyPr/>
          <a:lstStyle/>
          <a:p>
            <a:r>
              <a:rPr lang="en-US" dirty="0"/>
              <a:t>let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7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8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3633510" cy="587121"/>
          </a:xfrm>
        </p:spPr>
        <p:txBody>
          <a:bodyPr/>
          <a:lstStyle/>
          <a:p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7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350911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let</a:t>
            </a:r>
            <a:r>
              <a:rPr lang="bg-BG" dirty="0"/>
              <a:t> a = 5;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b = 2;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6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1297</Words>
  <Application>Microsoft Office PowerPoint</Application>
  <PresentationFormat>Custom</PresentationFormat>
  <Paragraphs>365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Проверки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Оператори за сравнение</vt:lpstr>
      <vt:lpstr>Сравняване на стойности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2020-03-17T10:58:07Z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