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53"/>
  </p:notesMasterIdLst>
  <p:handoutMasterIdLst>
    <p:handoutMasterId r:id="rId54"/>
  </p:handoutMasterIdLst>
  <p:sldIdLst>
    <p:sldId id="274" r:id="rId3"/>
    <p:sldId id="485" r:id="rId4"/>
    <p:sldId id="276" r:id="rId5"/>
    <p:sldId id="595" r:id="rId6"/>
    <p:sldId id="596" r:id="rId7"/>
    <p:sldId id="597" r:id="rId8"/>
    <p:sldId id="525" r:id="rId9"/>
    <p:sldId id="526" r:id="rId10"/>
    <p:sldId id="533" r:id="rId11"/>
    <p:sldId id="550" r:id="rId12"/>
    <p:sldId id="603" r:id="rId13"/>
    <p:sldId id="600" r:id="rId14"/>
    <p:sldId id="601" r:id="rId15"/>
    <p:sldId id="420" r:id="rId16"/>
    <p:sldId id="415" r:id="rId17"/>
    <p:sldId id="543" r:id="rId18"/>
    <p:sldId id="592" r:id="rId19"/>
    <p:sldId id="429" r:id="rId20"/>
    <p:sldId id="546" r:id="rId21"/>
    <p:sldId id="481" r:id="rId22"/>
    <p:sldId id="593" r:id="rId23"/>
    <p:sldId id="547" r:id="rId24"/>
    <p:sldId id="606" r:id="rId25"/>
    <p:sldId id="433" r:id="rId26"/>
    <p:sldId id="483" r:id="rId27"/>
    <p:sldId id="602" r:id="rId28"/>
    <p:sldId id="584" r:id="rId29"/>
    <p:sldId id="604" r:id="rId30"/>
    <p:sldId id="605" r:id="rId31"/>
    <p:sldId id="445" r:id="rId32"/>
    <p:sldId id="450" r:id="rId33"/>
    <p:sldId id="607" r:id="rId34"/>
    <p:sldId id="609" r:id="rId35"/>
    <p:sldId id="608" r:id="rId36"/>
    <p:sldId id="439" r:id="rId37"/>
    <p:sldId id="441" r:id="rId38"/>
    <p:sldId id="578" r:id="rId39"/>
    <p:sldId id="610" r:id="rId40"/>
    <p:sldId id="591" r:id="rId41"/>
    <p:sldId id="579" r:id="rId42"/>
    <p:sldId id="523" r:id="rId43"/>
    <p:sldId id="522" r:id="rId44"/>
    <p:sldId id="442" r:id="rId45"/>
    <p:sldId id="448" r:id="rId46"/>
    <p:sldId id="580" r:id="rId47"/>
    <p:sldId id="467" r:id="rId48"/>
    <p:sldId id="562" r:id="rId49"/>
    <p:sldId id="575" r:id="rId50"/>
    <p:sldId id="413" r:id="rId51"/>
    <p:sldId id="496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85"/>
            <p14:sldId id="276"/>
          </p14:sldIdLst>
        </p14:section>
        <p14:section name="Преговор" id="{93D97009-65D3-47A4-9DC6-2B6539A590EF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Какво е цикъл?" id="{77DB3006-881D-4B54-8175-A8E8C2BA414A}">
          <p14:sldIdLst>
            <p14:sldId id="603"/>
            <p14:sldId id="600"/>
            <p14:sldId id="601"/>
          </p14:sldIdLst>
        </p14:section>
        <p14:section name="For - цикъл" id="{F0D37754-91EF-477E-B794-286299F27E83}">
          <p14:sldIdLst>
            <p14:sldId id="420"/>
            <p14:sldId id="415"/>
            <p14:sldId id="543"/>
          </p14:sldIdLst>
        </p14:section>
        <p14:section name="Цикъл със стъпка" id="{AC02D9CC-BF0A-4F02-8147-BCA5573FFE10}">
          <p14:sldIdLst>
            <p14:sldId id="592"/>
            <p14:sldId id="429"/>
            <p14:sldId id="546"/>
            <p14:sldId id="481"/>
            <p14:sldId id="593"/>
            <p14:sldId id="547"/>
            <p14:sldId id="606"/>
            <p14:sldId id="433"/>
            <p14:sldId id="483"/>
          </p14:sldIdLst>
        </p14:section>
        <p14:section name="Работа с текст" id="{71B52715-169E-4D92-B427-C49F677C0653}">
          <p14:sldIdLst>
            <p14:sldId id="602"/>
            <p14:sldId id="584"/>
            <p14:sldId id="604"/>
            <p14:sldId id="605"/>
            <p14:sldId id="445"/>
            <p14:sldId id="450"/>
            <p14:sldId id="607"/>
            <p14:sldId id="609"/>
            <p14:sldId id="608"/>
            <p14:sldId id="439"/>
          </p14:sldIdLst>
        </p14:section>
        <p14:section name="Техники за използване на for" id="{62C96DF0-3140-44D5-A5B6-5AA0C55A574F}">
          <p14:sldIdLst>
            <p14:sldId id="441"/>
            <p14:sldId id="578"/>
            <p14:sldId id="610"/>
            <p14:sldId id="591"/>
            <p14:sldId id="579"/>
            <p14:sldId id="523"/>
            <p14:sldId id="522"/>
            <p14:sldId id="442"/>
            <p14:sldId id="448"/>
          </p14:sldIdLst>
        </p14:section>
        <p14:section name="End section" id="{2475F258-0C98-4F34-968F-ED15CFFC08CA}">
          <p14:sldIdLst>
            <p14:sldId id="580"/>
            <p14:sldId id="467"/>
            <p14:sldId id="562"/>
            <p14:sldId id="575"/>
            <p14:sldId id="413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FDFFFF"/>
    <a:srgbClr val="F3CD60"/>
    <a:srgbClr val="0097CC"/>
    <a:srgbClr val="FFF0D9"/>
    <a:srgbClr val="FFA72A"/>
    <a:srgbClr val="F0F5FA"/>
    <a:srgbClr val="1A8AFA"/>
    <a:srgbClr val="603A14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Среден стил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486" autoAdjust="0"/>
  </p:normalViewPr>
  <p:slideViewPr>
    <p:cSldViewPr>
      <p:cViewPr varScale="1">
        <p:scale>
          <a:sx n="116" d="100"/>
          <a:sy n="116" d="100"/>
        </p:scale>
        <p:origin x="138" y="1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4/4/2020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25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1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2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32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34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5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6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7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8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9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0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1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2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3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4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5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6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7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8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49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0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5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9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4/4/2020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bg-BG"/>
              <a:t>Редакт. стил загл. образец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91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9" r:id="rId20"/>
    <p:sldLayoutId id="2147483690" r:id="rId21"/>
    <p:sldLayoutId id="2147483692" r:id="rId22"/>
    <p:sldLayoutId id="2147483695" r:id="rId2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21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1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2" TargetMode="Externa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3" TargetMode="Externa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21#4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judge.softuni.bg/Contests/Practice/Index/2321#7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321#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5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7.gif"/><Relationship Id="rId4" Type="http://schemas.openxmlformats.org/officeDocument/2006/relationships/image" Target="../media/image64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75747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3664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859" y="2410500"/>
            <a:ext cx="533908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role = "Administrator";</a:t>
            </a:r>
          </a:p>
          <a:p>
            <a:r>
              <a:rPr lang="en-US" sz="2400" dirty="0"/>
              <a:t>let password = "</a:t>
            </a:r>
            <a:r>
              <a:rPr lang="en-US" sz="2400" dirty="0" err="1"/>
              <a:t>SoftUni</a:t>
            </a:r>
            <a:r>
              <a:rPr lang="en-US" sz="2400" dirty="0"/>
              <a:t>";</a:t>
            </a:r>
          </a:p>
          <a:p>
            <a:r>
              <a:rPr lang="en-US" sz="2400" dirty="0"/>
              <a:t>if (role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if (password == "</a:t>
            </a:r>
            <a:r>
              <a:rPr lang="en-US" sz="2400" dirty="0" err="1"/>
              <a:t>SoftUni</a:t>
            </a:r>
            <a:r>
              <a:rPr lang="en-US" sz="2400" dirty="0"/>
              <a:t>")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console.log("Welcome!");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19281" y="40386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49150" y="4263624"/>
            <a:ext cx="3077082" cy="190186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7645" y="2849724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3659" y="2242603"/>
            <a:ext cx="3443170" cy="1266985"/>
            <a:chOff x="8967919" y="2302916"/>
            <a:chExt cx="329063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CEC4B-0695-413A-B22A-3C7FF9EF7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Цикли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F5DAA-1782-40EF-8EEE-5C1BD6557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E40E25D-49D8-446B-BA0E-54A07446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2EFF6468-D3C5-46AC-8A8B-51958FE8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4" y="4821223"/>
            <a:ext cx="2695575" cy="1390650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F38C5C4D-7235-45F7-8EA2-5D9048CE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50" y="4698065"/>
            <a:ext cx="2695575" cy="12384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CD714CB7-5E1B-40C9-A8ED-8FA4ECD55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7" y="4422664"/>
            <a:ext cx="2695575" cy="139065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3DC716C-1984-4119-928F-4BF6A8D7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" y="4164296"/>
            <a:ext cx="2695575" cy="1390650"/>
          </a:xfrm>
          <a:prstGeom prst="rect">
            <a:avLst/>
          </a:prstGeom>
        </p:spPr>
      </p:pic>
      <p:pic>
        <p:nvPicPr>
          <p:cNvPr id="15" name="Picture 14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BA9ADA86-F031-404E-AC5E-B073015BD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6" y="3797435"/>
            <a:ext cx="2695575" cy="1390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FEC2D1-22F4-46C4-B950-7BDB5BBCBAE7}"/>
              </a:ext>
            </a:extLst>
          </p:cNvPr>
          <p:cNvSpPr txBox="1"/>
          <p:nvPr/>
        </p:nvSpPr>
        <p:spPr>
          <a:xfrm>
            <a:off x="206696" y="1248559"/>
            <a:ext cx="11582399" cy="228372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/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3200" dirty="0"/>
              <a:t>Често ни се налага да повтаряме едно и също действие </a:t>
            </a:r>
            <a:br>
              <a:rPr lang="bg-BG" sz="3200" dirty="0"/>
            </a:br>
            <a:r>
              <a:rPr lang="bg-BG" sz="3200" dirty="0"/>
              <a:t>многократно</a:t>
            </a:r>
            <a:endParaRPr lang="bg-BG" sz="3000" dirty="0"/>
          </a:p>
          <a:p>
            <a:r>
              <a:rPr lang="bg-BG" sz="3000" dirty="0"/>
              <a:t>Ако искаме да направим 3 бургера, бихме повторили едни и същи</a:t>
            </a:r>
            <a:br>
              <a:rPr lang="bg-BG" sz="3000" dirty="0"/>
            </a:br>
            <a:r>
              <a:rPr lang="bg-BG" sz="3000" dirty="0"/>
              <a:t>действия 3 пъти:</a:t>
            </a:r>
            <a:endParaRPr lang="en-US" sz="3000" dirty="0"/>
          </a:p>
        </p:txBody>
      </p:sp>
      <p:pic>
        <p:nvPicPr>
          <p:cNvPr id="17" name="Picture 16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4B4651B9-77EB-4D53-8B6C-4A6A9190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81" y="4821223"/>
            <a:ext cx="2695575" cy="1390650"/>
          </a:xfrm>
          <a:prstGeom prst="rect">
            <a:avLst/>
          </a:prstGeom>
        </p:spPr>
      </p:pic>
      <p:pic>
        <p:nvPicPr>
          <p:cNvPr id="18" name="Picture 17" descr="A picture containing food&#10;&#10;Description automatically generated">
            <a:extLst>
              <a:ext uri="{FF2B5EF4-FFF2-40B4-BE49-F238E27FC236}">
                <a16:creationId xmlns:a16="http://schemas.microsoft.com/office/drawing/2014/main" id="{669FA283-04F4-47B6-B140-05CF1DC5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07" y="4698065"/>
            <a:ext cx="2695575" cy="1238407"/>
          </a:xfrm>
          <a:prstGeom prst="rect">
            <a:avLst/>
          </a:prstGeom>
        </p:spPr>
      </p:pic>
      <p:pic>
        <p:nvPicPr>
          <p:cNvPr id="19" name="Picture 18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D33B0E39-4662-4191-B855-68018B55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304" y="4422664"/>
            <a:ext cx="2695575" cy="139065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178C6991-618D-4973-8F89-A30E1080C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08" y="4164296"/>
            <a:ext cx="2695575" cy="1390650"/>
          </a:xfrm>
          <a:prstGeom prst="rect">
            <a:avLst/>
          </a:prstGeom>
        </p:spPr>
      </p:pic>
      <p:pic>
        <p:nvPicPr>
          <p:cNvPr id="21" name="Picture 20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0C28771E-437D-4C60-B595-589137699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33" y="3797435"/>
            <a:ext cx="2695575" cy="1390650"/>
          </a:xfrm>
          <a:prstGeom prst="rect">
            <a:avLst/>
          </a:prstGeom>
        </p:spPr>
      </p:pic>
      <p:pic>
        <p:nvPicPr>
          <p:cNvPr id="23" name="Picture 22" descr="A picture containing sitting, indoor, table, front&#10;&#10;Description automatically generated">
            <a:extLst>
              <a:ext uri="{FF2B5EF4-FFF2-40B4-BE49-F238E27FC236}">
                <a16:creationId xmlns:a16="http://schemas.microsoft.com/office/drawing/2014/main" id="{C109EFAF-9231-43FD-98A3-D9EC1273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38" y="4821223"/>
            <a:ext cx="2695575" cy="1390650"/>
          </a:xfrm>
          <a:prstGeom prst="rect">
            <a:avLst/>
          </a:prstGeom>
        </p:spPr>
      </p:pic>
      <p:pic>
        <p:nvPicPr>
          <p:cNvPr id="24" name="Picture 23" descr="A picture containing food&#10;&#10;Description automatically generated">
            <a:extLst>
              <a:ext uri="{FF2B5EF4-FFF2-40B4-BE49-F238E27FC236}">
                <a16:creationId xmlns:a16="http://schemas.microsoft.com/office/drawing/2014/main" id="{1404587E-735F-458C-938B-D9CBD0872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64" y="4698065"/>
            <a:ext cx="2695575" cy="1238407"/>
          </a:xfrm>
          <a:prstGeom prst="rect">
            <a:avLst/>
          </a:prstGeom>
        </p:spPr>
      </p:pic>
      <p:pic>
        <p:nvPicPr>
          <p:cNvPr id="25" name="Picture 24" descr="A picture containing sitting, table, food, cake&#10;&#10;Description automatically generated">
            <a:extLst>
              <a:ext uri="{FF2B5EF4-FFF2-40B4-BE49-F238E27FC236}">
                <a16:creationId xmlns:a16="http://schemas.microsoft.com/office/drawing/2014/main" id="{69A9609B-DB29-47A0-9884-75A5959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61" y="4422664"/>
            <a:ext cx="2695575" cy="139065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477BEF96-5DEC-4D7E-B5B1-F42DBF6C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65" y="4164296"/>
            <a:ext cx="2695575" cy="1390650"/>
          </a:xfrm>
          <a:prstGeom prst="rect">
            <a:avLst/>
          </a:prstGeom>
        </p:spPr>
      </p:pic>
      <p:pic>
        <p:nvPicPr>
          <p:cNvPr id="27" name="Picture 26" descr="A picture containing sitting, table, cake, phone&#10;&#10;Description automatically generated">
            <a:extLst>
              <a:ext uri="{FF2B5EF4-FFF2-40B4-BE49-F238E27FC236}">
                <a16:creationId xmlns:a16="http://schemas.microsoft.com/office/drawing/2014/main" id="{7FE59260-FE90-4A37-AB21-02E8880F6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590" y="3797435"/>
            <a:ext cx="2695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Autofit/>
          </a:bodyPr>
          <a:lstStyle/>
          <a:p>
            <a:pPr marL="456915" indent="-456915">
              <a:buChar char="§"/>
            </a:pPr>
            <a:r>
              <a:rPr lang="bg-BG" sz="3000" dirty="0"/>
              <a:t>Циклите в програмирането ни позволяват да повтаряме </a:t>
            </a:r>
            <a:r>
              <a:rPr lang="bg-BG" sz="3000" b="1" dirty="0"/>
              <a:t>едни и </a:t>
            </a:r>
            <a:br>
              <a:rPr lang="bg-BG" sz="3000" b="1" dirty="0"/>
            </a:br>
            <a:r>
              <a:rPr lang="bg-BG" sz="3000" b="1" dirty="0"/>
              <a:t>същи действия </a:t>
            </a:r>
            <a:r>
              <a:rPr lang="bg-BG" sz="3000" dirty="0"/>
              <a:t>определен брой пъти:</a:t>
            </a:r>
            <a:endParaRPr lang="en-US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9299" y="2590800"/>
            <a:ext cx="5370323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nn-NO" sz="2400" dirty="0"/>
              <a:t>for (let i = 1; i &lt;= 3; i++) {</a:t>
            </a:r>
          </a:p>
          <a:p>
            <a:r>
              <a:rPr lang="nn-NO" sz="2400" dirty="0"/>
              <a:t>  console.log("Bottom bun");</a:t>
            </a:r>
          </a:p>
          <a:p>
            <a:r>
              <a:rPr lang="nn-NO" sz="2400" dirty="0"/>
              <a:t>  console.log("Mustard");</a:t>
            </a:r>
          </a:p>
          <a:p>
            <a:r>
              <a:rPr lang="nn-NO" sz="2400" dirty="0"/>
              <a:t>  console.log("Meat");</a:t>
            </a:r>
          </a:p>
          <a:p>
            <a:r>
              <a:rPr lang="nn-NO" sz="2400" dirty="0"/>
              <a:t>  console.log("Lettuce");</a:t>
            </a:r>
          </a:p>
          <a:p>
            <a:r>
              <a:rPr lang="nn-NO" sz="2400" dirty="0"/>
              <a:t>  console.log("Top bun");</a:t>
            </a:r>
          </a:p>
          <a:p>
            <a:r>
              <a:rPr lang="nn-NO" sz="2400" dirty="0"/>
              <a:t>}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B196-E5AC-4B27-99F4-020683BB31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84212" y="5486400"/>
            <a:ext cx="10958928" cy="499819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16" y="1524000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/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bg-BG" dirty="0"/>
              <a:t>-цикъл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18921" y="3268032"/>
            <a:ext cx="6400800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1; i &lt;= 10; i++)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7314" y="2269069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1868" y="2189311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89617" y="2329221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17" y="3831354"/>
            <a:ext cx="3200400" cy="878660"/>
          </a:xfrm>
          <a:prstGeom prst="wedgeRoundRectCallout">
            <a:avLst>
              <a:gd name="adj1" fmla="val -59042"/>
              <a:gd name="adj2" fmla="val -5330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Инкрементация на индекса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(i)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2" y="4800600"/>
            <a:ext cx="5168434" cy="834960"/>
          </a:xfrm>
          <a:prstGeom prst="wedgeRoundRectCallout">
            <a:avLst>
              <a:gd name="adj1" fmla="val -29827"/>
              <a:gd name="adj2" fmla="val -8343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4237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Извежда числата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всяко на нов ред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b="1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https://judge.softuni.bg/Contests/Compete/Index/2321#0</a:t>
            </a:r>
            <a:endParaRPr lang="en-US" dirty="0"/>
          </a:p>
        </p:txBody>
      </p:sp>
      <p:pic>
        <p:nvPicPr>
          <p:cNvPr id="7" name="Picture 6" descr="Ð ÐµÐ·ÑÐ»ÑÐ°Ñ Ñ Ð¸Ð·Ð¾Ð±ÑÐ°Ð¶ÐµÐ½Ð¸Ðµ Ð·Ð° loops png transparent">
            <a:extLst>
              <a:ext uri="{FF2B5EF4-FFF2-40B4-BE49-F238E27FC236}">
                <a16:creationId xmlns:a16="http://schemas.microsoft.com/office/drawing/2014/main" id="{3DECED02-EF70-4E0E-85E4-93CCC9AF0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429000"/>
            <a:ext cx="4572000" cy="220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11E26C-BDC5-43F8-A6C5-588FC5ADFADE}"/>
              </a:ext>
            </a:extLst>
          </p:cNvPr>
          <p:cNvSpPr txBox="1"/>
          <p:nvPr/>
        </p:nvSpPr>
        <p:spPr>
          <a:xfrm>
            <a:off x="4948340" y="4244496"/>
            <a:ext cx="2101839" cy="5397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B6A6-BC98-4F25-8251-284A1934A89B}"/>
              </a:ext>
            </a:extLst>
          </p:cNvPr>
          <p:cNvGrpSpPr/>
          <p:nvPr/>
        </p:nvGrpSpPr>
        <p:grpSpPr>
          <a:xfrm>
            <a:off x="1974858" y="2703069"/>
            <a:ext cx="1591782" cy="579642"/>
            <a:chOff x="1998659" y="2457336"/>
            <a:chExt cx="1484318" cy="6235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8B8A66-FF0D-41E8-B04E-671CA9CCE73F}"/>
                </a:ext>
              </a:extLst>
            </p:cNvPr>
            <p:cNvSpPr/>
            <p:nvPr/>
          </p:nvSpPr>
          <p:spPr bwMode="auto">
            <a:xfrm>
              <a:off x="1998659" y="2527401"/>
              <a:ext cx="1484318" cy="52679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257AF2-5DE5-46FA-A235-EAE765CF25AD}"/>
                </a:ext>
              </a:extLst>
            </p:cNvPr>
            <p:cNvSpPr txBox="1"/>
            <p:nvPr/>
          </p:nvSpPr>
          <p:spPr>
            <a:xfrm>
              <a:off x="2261195" y="2457336"/>
              <a:ext cx="1020780" cy="623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 </a:t>
              </a:r>
              <a:r>
                <a:rPr lang="en-US" sz="2200" dirty="0">
                  <a:solidFill>
                    <a:srgbClr val="FDFFFF"/>
                  </a:solidFill>
                </a:rPr>
                <a:t>i = 1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79DDF4-A358-4BD4-BE36-DCC2CFE24122}"/>
              </a:ext>
            </a:extLst>
          </p:cNvPr>
          <p:cNvGrpSpPr/>
          <p:nvPr/>
        </p:nvGrpSpPr>
        <p:grpSpPr>
          <a:xfrm>
            <a:off x="2029205" y="3612079"/>
            <a:ext cx="1485907" cy="944561"/>
            <a:chOff x="2014345" y="3870685"/>
            <a:chExt cx="1485907" cy="944561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58CC043-9692-432B-9432-86F6A429A146}"/>
                </a:ext>
              </a:extLst>
            </p:cNvPr>
            <p:cNvSpPr/>
            <p:nvPr/>
          </p:nvSpPr>
          <p:spPr bwMode="auto">
            <a:xfrm>
              <a:off x="2014345" y="3870685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21D6B4-12EA-4958-A989-371C764F30FB}"/>
                </a:ext>
              </a:extLst>
            </p:cNvPr>
            <p:cNvSpPr txBox="1"/>
            <p:nvPr/>
          </p:nvSpPr>
          <p:spPr>
            <a:xfrm>
              <a:off x="2150962" y="4029836"/>
              <a:ext cx="129560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rgbClr val="FDFFFF"/>
                  </a:solidFill>
                </a:rPr>
                <a:t>i &lt;= 100</a:t>
              </a:r>
              <a:endParaRPr lang="bg-BG" sz="2200" dirty="0">
                <a:solidFill>
                  <a:srgbClr val="FDFFFF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3E921C-50F4-4E2A-BF9F-8A6C8CEB9E18}"/>
              </a:ext>
            </a:extLst>
          </p:cNvPr>
          <p:cNvCxnSpPr/>
          <p:nvPr/>
        </p:nvCxnSpPr>
        <p:spPr>
          <a:xfrm>
            <a:off x="2760951" y="3287151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05A2D4-17C7-4053-AE60-CFE1A604308E}"/>
              </a:ext>
            </a:extLst>
          </p:cNvPr>
          <p:cNvSpPr txBox="1"/>
          <p:nvPr/>
        </p:nvSpPr>
        <p:spPr>
          <a:xfrm>
            <a:off x="3319617" y="361217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D06E-87CD-4B48-BE2F-649586073395}"/>
              </a:ext>
            </a:extLst>
          </p:cNvPr>
          <p:cNvCxnSpPr>
            <a:cxnSpLocks/>
          </p:cNvCxnSpPr>
          <p:nvPr/>
        </p:nvCxnSpPr>
        <p:spPr>
          <a:xfrm flipV="1">
            <a:off x="3517315" y="4073254"/>
            <a:ext cx="614406" cy="133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CB40AF99-3410-4892-8B87-896AFBB55286}"/>
              </a:ext>
            </a:extLst>
          </p:cNvPr>
          <p:cNvSpPr/>
          <p:nvPr/>
        </p:nvSpPr>
        <p:spPr bwMode="auto">
          <a:xfrm>
            <a:off x="4116061" y="3782831"/>
            <a:ext cx="1770680" cy="46166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E5F28593-C8AD-458A-BDB2-E05852147AD3}"/>
              </a:ext>
            </a:extLst>
          </p:cNvPr>
          <p:cNvSpPr/>
          <p:nvPr/>
        </p:nvSpPr>
        <p:spPr bwMode="auto">
          <a:xfrm>
            <a:off x="1939456" y="4952259"/>
            <a:ext cx="1690519" cy="57964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9365C3-EEEC-4962-8CA6-8E30FD56E88D}"/>
              </a:ext>
            </a:extLst>
          </p:cNvPr>
          <p:cNvCxnSpPr/>
          <p:nvPr/>
        </p:nvCxnSpPr>
        <p:spPr>
          <a:xfrm>
            <a:off x="2775191" y="4558064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BC59A7-2621-4B65-B62A-3D8F5272F73F}"/>
              </a:ext>
            </a:extLst>
          </p:cNvPr>
          <p:cNvSpPr txBox="1"/>
          <p:nvPr/>
        </p:nvSpPr>
        <p:spPr>
          <a:xfrm>
            <a:off x="2835397" y="44184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8B26E2-5B7F-4C15-9127-EE07425AD8AC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 rot="10800000" flipH="1">
            <a:off x="2011911" y="4084360"/>
            <a:ext cx="17294" cy="1157720"/>
          </a:xfrm>
          <a:prstGeom prst="bentConnector3">
            <a:avLst>
              <a:gd name="adj1" fmla="val -36914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  <p:bldP spid="34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76400"/>
            <a:ext cx="2659761" cy="20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&gt;=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--;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39"/>
            <a:ext cx="1875750" cy="627057"/>
            <a:chOff x="4615555" y="2224880"/>
            <a:chExt cx="1485906" cy="7469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8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 smtClean="0"/>
              <a:t>pb-march</a:t>
            </a:r>
            <a:endParaRPr lang="en-US" sz="11500" b="1" noProof="1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49188" y="1676400"/>
            <a:ext cx="7212223" cy="23821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0013" y="2286000"/>
            <a:ext cx="1402348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8812" y="2293084"/>
            <a:ext cx="6858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9552" y="1580375"/>
            <a:ext cx="3903270" cy="576003"/>
          </a:xfrm>
          <a:prstGeom prst="wedgeRoundRectCallout">
            <a:avLst>
              <a:gd name="adj1" fmla="val -62139"/>
              <a:gd name="adj2" fmla="val 802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83352" y="3246403"/>
            <a:ext cx="4608758" cy="672349"/>
          </a:xfrm>
          <a:prstGeom prst="wedgeRoundRectCallout">
            <a:avLst>
              <a:gd name="adj1" fmla="val -69871"/>
              <a:gd name="adj2" fmla="val -11054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9298" y="6181751"/>
            <a:ext cx="990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u="sng" dirty="0" smtClean="0">
                <a:hlinkClick r:id="rId2"/>
              </a:rPr>
              <a:t>https://judge.softuni.bg/Contests/Practice/Index/2321#1</a:t>
            </a:r>
            <a:r>
              <a:rPr lang="en-US" sz="2200" u="sng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1659" y="4181095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202" y="4369074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0096" y="4200938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8194" y="2995630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2220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C591-A9F4-495C-BAA6-CC92AAEAC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CD4AA-C31E-42AC-9A14-EE2FDBF58ECC}"/>
              </a:ext>
            </a:extLst>
          </p:cNvPr>
          <p:cNvGrpSpPr/>
          <p:nvPr/>
        </p:nvGrpSpPr>
        <p:grpSpPr>
          <a:xfrm>
            <a:off x="4852797" y="2973899"/>
            <a:ext cx="2168323" cy="1174255"/>
            <a:chOff x="4584696" y="3694194"/>
            <a:chExt cx="1832336" cy="944561"/>
          </a:xfrm>
        </p:grpSpPr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E43DC9-EA7A-4D12-8712-65D846AF7A8D}"/>
                </a:ext>
              </a:extLst>
            </p:cNvPr>
            <p:cNvSpPr/>
            <p:nvPr/>
          </p:nvSpPr>
          <p:spPr bwMode="auto">
            <a:xfrm>
              <a:off x="4584696" y="3694194"/>
              <a:ext cx="1485907" cy="944561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6E240D-D5BA-4D72-BE7E-0ABE173834E2}"/>
                </a:ext>
              </a:extLst>
            </p:cNvPr>
            <p:cNvSpPr txBox="1"/>
            <p:nvPr/>
          </p:nvSpPr>
          <p:spPr>
            <a:xfrm>
              <a:off x="4903952" y="3847367"/>
              <a:ext cx="1513080" cy="5894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rgbClr val="FDFFFF"/>
                  </a:solidFill>
                </a:rPr>
                <a:t>i</a:t>
              </a:r>
              <a:r>
                <a:rPr lang="en-US" sz="3200" dirty="0">
                  <a:solidFill>
                    <a:srgbClr val="FDFFFF"/>
                  </a:solidFill>
                </a:rPr>
                <a:t> </a:t>
              </a:r>
              <a:r>
                <a:rPr lang="en-US" sz="2400" dirty="0">
                  <a:solidFill>
                    <a:srgbClr val="FDFFFF"/>
                  </a:solidFill>
                </a:rPr>
                <a:t>&lt;= </a:t>
              </a:r>
              <a:r>
                <a:rPr lang="en-US" sz="2400" noProof="1">
                  <a:solidFill>
                    <a:schemeClr val="bg2"/>
                  </a:solidFill>
                </a:rPr>
                <a:t>n</a:t>
              </a:r>
              <a:endParaRPr lang="en-US" sz="2400" dirty="0">
                <a:solidFill>
                  <a:srgbClr val="FDFFFF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F2742A-228B-42FA-89EC-64F50A62C75E}"/>
              </a:ext>
            </a:extLst>
          </p:cNvPr>
          <p:cNvGrpSpPr/>
          <p:nvPr/>
        </p:nvGrpSpPr>
        <p:grpSpPr>
          <a:xfrm>
            <a:off x="4488933" y="815853"/>
            <a:ext cx="2396756" cy="627057"/>
            <a:chOff x="4268780" y="481767"/>
            <a:chExt cx="2526925" cy="6270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4444107" y="481767"/>
              <a:ext cx="2176273" cy="62705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4268780" y="501926"/>
              <a:ext cx="25269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Read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5687311" y="1440061"/>
            <a:ext cx="0" cy="4363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C10ADB-4E29-4EA8-806C-1C1E06B4986F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flipH="1">
            <a:off x="5731983" y="2472096"/>
            <a:ext cx="10344" cy="5018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05722" y="306868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61994" y="3577054"/>
            <a:ext cx="614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10C8A2-B110-4CB8-92D7-D230CBB7BD90}"/>
              </a:ext>
            </a:extLst>
          </p:cNvPr>
          <p:cNvGrpSpPr/>
          <p:nvPr/>
        </p:nvGrpSpPr>
        <p:grpSpPr>
          <a:xfrm>
            <a:off x="4464800" y="4656528"/>
            <a:ext cx="2526925" cy="981573"/>
            <a:chOff x="4615555" y="2224880"/>
            <a:chExt cx="1485906" cy="77284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4668017" y="2254200"/>
              <a:ext cx="1385789" cy="743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i += 3;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1AF95-DD20-4F6C-9138-7F695D582B1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5731983" y="4148154"/>
            <a:ext cx="367" cy="54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  <a:stCxn id="33" idx="1"/>
            <a:endCxn id="23" idx="1"/>
          </p:cNvCxnSpPr>
          <p:nvPr/>
        </p:nvCxnSpPr>
        <p:spPr>
          <a:xfrm rot="10800000" flipH="1">
            <a:off x="4464799" y="3561028"/>
            <a:ext cx="387997" cy="1569823"/>
          </a:xfrm>
          <a:prstGeom prst="bentConnector3">
            <a:avLst>
              <a:gd name="adj1" fmla="val -589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728263" y="3970952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170412" y="327060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354D1-E090-4559-9A5F-C82FF50D48AD}"/>
              </a:ext>
            </a:extLst>
          </p:cNvPr>
          <p:cNvGrpSpPr/>
          <p:nvPr/>
        </p:nvGrpSpPr>
        <p:grpSpPr>
          <a:xfrm>
            <a:off x="4804452" y="1845040"/>
            <a:ext cx="1875750" cy="635392"/>
            <a:chOff x="4615555" y="2224880"/>
            <a:chExt cx="1485906" cy="75684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22032" y="2262214"/>
              <a:ext cx="1385789" cy="7195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</a:rPr>
                <a:t>1</a:t>
              </a:r>
              <a:endParaRPr lang="bg-BG" sz="2400" noProof="1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855" y="1828800"/>
            <a:ext cx="7667157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(let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5012" y="2514600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7612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412" y="6248400"/>
            <a:ext cx="11277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https://judge.softuni.bg/Contests/Practice/Index/2321#2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49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baseline="30000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0096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99688" y="4190999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1412" y="5400583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0096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9688" y="5400582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4312" y="1489515"/>
            <a:ext cx="7581900" cy="363791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n 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2612" y="2770632"/>
            <a:ext cx="1600200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61412" y="1819554"/>
            <a:ext cx="2133600" cy="943057"/>
          </a:xfrm>
          <a:prstGeom prst="wedgeRoundRectCallout">
            <a:avLst>
              <a:gd name="adj1" fmla="val -60783"/>
              <a:gd name="adj2" fmla="val 4658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https://judge.softuni.bg/Contests/Practice/Index/2321#3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C9875-F40F-459C-BC4A-23D363122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800600"/>
            <a:ext cx="10958928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681-7BC2-4A33-AA16-6FB5FC6DD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5212" y="1447800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C5D5-0C51-4CEE-B469-F0D8859B7E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12" y="4163707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 text = '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en-US" sz="2800" b="1" dirty="0" smtClean="0">
                <a:latin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letter = text[4];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33" y="1954862"/>
            <a:ext cx="954108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text = '</a:t>
            </a:r>
            <a:r>
              <a:rPr lang="en-US" sz="2800" b="1" dirty="0" err="1" smtClean="0">
                <a:latin typeface="Consolas" panose="020B0609020204030204" pitchFamily="49" charset="0"/>
              </a:rPr>
              <a:t>SoftUni</a:t>
            </a:r>
            <a:r>
              <a:rPr lang="en-US" sz="2800" b="1" dirty="0" smtClean="0">
                <a:latin typeface="Consolas" panose="020B0609020204030204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let </a:t>
            </a:r>
            <a:r>
              <a:rPr lang="en-US" sz="2800" b="1" dirty="0">
                <a:latin typeface="Consolas" panose="020B0609020204030204" pitchFamily="49" charset="0"/>
              </a:rPr>
              <a:t>length = text.length; 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64580" y="2407273"/>
            <a:ext cx="1833698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30E0A-5A13-4C53-A9C6-3E8226149F13}"/>
              </a:ext>
            </a:extLst>
          </p:cNvPr>
          <p:cNvSpPr txBox="1"/>
          <p:nvPr/>
        </p:nvSpPr>
        <p:spPr>
          <a:xfrm>
            <a:off x="5771459" y="192200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A0DB-F8AE-440A-B26A-34FDAF244101}"/>
              </a:ext>
            </a:extLst>
          </p:cNvPr>
          <p:cNvSpPr txBox="1"/>
          <p:nvPr/>
        </p:nvSpPr>
        <p:spPr>
          <a:xfrm>
            <a:off x="5771459" y="4070499"/>
            <a:ext cx="436155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</a:t>
            </a:r>
            <a:r>
              <a:rPr lang="bg-BG" dirty="0"/>
              <a:t>въвеждаме </a:t>
            </a:r>
            <a:r>
              <a:rPr lang="en-US" dirty="0"/>
              <a:t>SoftUni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764580" y="4530868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280875"/>
          </a:xfrm>
        </p:spPr>
        <p:txBody>
          <a:bodyPr/>
          <a:lstStyle/>
          <a:p>
            <a:r>
              <a:rPr lang="bg-BG" dirty="0"/>
              <a:t>Напишете програма, която </a:t>
            </a:r>
          </a:p>
          <a:p>
            <a:pPr lvl="1"/>
            <a:r>
              <a:rPr lang="bg-BG" dirty="0"/>
              <a:t>чете текст(стринг)</a:t>
            </a:r>
          </a:p>
          <a:p>
            <a:pPr lvl="1"/>
            <a:r>
              <a:rPr lang="bg-BG" dirty="0"/>
              <a:t>печата всеки символ от текста на отделен ред</a:t>
            </a:r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C6DCC-ACF5-4A1A-8B93-92A55EEBC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2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16" y="3482976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4412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41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95" y="3995990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6507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05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2" y="1882832"/>
            <a:ext cx="8969818" cy="297078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err="1" smtClean="0">
                <a:solidFill>
                  <a:schemeClr val="tx1"/>
                </a:solidFill>
              </a:rPr>
              <a:t>characterSequence</a:t>
            </a:r>
            <a:r>
              <a:rPr lang="en-US" dirty="0" smtClean="0">
                <a:solidFill>
                  <a:schemeClr val="tx1"/>
                </a:solidFill>
              </a:rPr>
              <a:t>(input){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for </a:t>
            </a:r>
            <a:r>
              <a:rPr lang="en-US" dirty="0">
                <a:solidFill>
                  <a:schemeClr val="tx1"/>
                </a:solidFill>
              </a:rPr>
              <a:t>(let i = 0; i &lt; </a:t>
            </a:r>
            <a:r>
              <a:rPr lang="en-US" dirty="0" err="1">
                <a:solidFill>
                  <a:schemeClr val="tx1"/>
                </a:solidFill>
              </a:rPr>
              <a:t>input.length</a:t>
            </a:r>
            <a:r>
              <a:rPr lang="en-US" dirty="0">
                <a:solidFill>
                  <a:schemeClr val="tx1"/>
                </a:solidFill>
              </a:rPr>
              <a:t>; i++) 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		console.log(input[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Поток от символи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E5B-1B7D-4743-A706-6C9A7CC4B0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1442856"/>
            <a:ext cx="3559619" cy="879952"/>
          </a:xfrm>
          <a:prstGeom prst="wedgeRoundRectCallout">
            <a:avLst>
              <a:gd name="adj1" fmla="val -63156"/>
              <a:gd name="adj2" fmla="val 7073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505200"/>
            <a:ext cx="3595800" cy="792850"/>
          </a:xfrm>
          <a:prstGeom prst="wedgeRoundRectCallout">
            <a:avLst>
              <a:gd name="adj1" fmla="val -70637"/>
              <a:gd name="adj2" fmla="val -9172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3312" y="6241258"/>
            <a:ext cx="9982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200" dirty="0" smtClean="0">
                <a:hlinkClick r:id="rId2"/>
              </a:rPr>
              <a:t>https://judge.softuni.bg/Contests/Practice/Index/2321#4</a:t>
            </a:r>
            <a:r>
              <a:rPr lang="en-US" sz="2200" dirty="0" smtClean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79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3212" y="1371600"/>
            <a:ext cx="8180332" cy="4038600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Какво е цикъл?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онструкция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Цикли със стъпка</a:t>
            </a:r>
          </a:p>
          <a:p>
            <a:pPr marL="514350" indent="-51435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200" dirty="0"/>
              <a:t>Техники за използване на </a:t>
            </a:r>
            <a:r>
              <a:rPr lang="en-US" sz="28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301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4451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5812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0900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0300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2429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19849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/>
                        <a:t>a</a:t>
                      </a:r>
                      <a:endParaRPr lang="en-US" sz="3200" kern="120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e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i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o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/>
                        </a:rPr>
                        <a:t>u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68057" y="1524000"/>
            <a:ext cx="7595507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vowelsSum(input){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let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(let i = 0; i &lt; input.length; i++)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switch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(input[i])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	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  console.log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("Vowels sum = " + sum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998472" cy="5509915"/>
          </a:xfrm>
        </p:spPr>
        <p:txBody>
          <a:bodyPr/>
          <a:lstStyle/>
          <a:p>
            <a:r>
              <a:rPr lang="bg-BG" dirty="0"/>
              <a:t>Напишете програма, </a:t>
            </a:r>
            <a:r>
              <a:rPr lang="bg-BG" dirty="0" smtClean="0"/>
              <a:t>която:</a:t>
            </a:r>
            <a:endParaRPr lang="bg-BG" dirty="0"/>
          </a:p>
          <a:p>
            <a:pPr lvl="1"/>
            <a:r>
              <a:rPr lang="bg-BG" dirty="0"/>
              <a:t>Прочита от </a:t>
            </a:r>
            <a:r>
              <a:rPr lang="bg-BG" dirty="0" smtClean="0"/>
              <a:t>потребителя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текст, контролно число и бюджет</a:t>
            </a:r>
            <a:r>
              <a:rPr lang="bg-BG" b="1" dirty="0" smtClean="0"/>
              <a:t> </a:t>
            </a:r>
          </a:p>
          <a:p>
            <a:pPr lvl="1"/>
            <a:r>
              <a:rPr lang="bg-BG" dirty="0"/>
              <a:t>Сумира </a:t>
            </a:r>
            <a:r>
              <a:rPr lang="bg-BG" dirty="0" smtClean="0"/>
              <a:t>буквите </a:t>
            </a:r>
            <a:r>
              <a:rPr lang="bg-BG" dirty="0"/>
              <a:t>и </a:t>
            </a:r>
            <a:r>
              <a:rPr lang="bg-BG" dirty="0" smtClean="0"/>
              <a:t>ги умножава по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контролното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число </a:t>
            </a:r>
            <a:endParaRPr lang="bg-BG" dirty="0" smtClean="0"/>
          </a:p>
          <a:p>
            <a:pPr lvl="1"/>
            <a:r>
              <a:rPr lang="bg-BG" dirty="0"/>
              <a:t>П</a:t>
            </a:r>
            <a:r>
              <a:rPr lang="bg-BG" dirty="0" smtClean="0"/>
              <a:t>роверява </a:t>
            </a:r>
            <a:r>
              <a:rPr lang="bg-BG" dirty="0"/>
              <a:t>дали бюджета покрива </a:t>
            </a:r>
            <a:r>
              <a:rPr lang="bg-BG" dirty="0" smtClean="0"/>
              <a:t>сумата</a:t>
            </a:r>
            <a:endParaRPr lang="bg-BG" b="1" dirty="0"/>
          </a:p>
          <a:p>
            <a:pPr lvl="1"/>
            <a:r>
              <a:rPr lang="bg-BG" dirty="0" smtClean="0"/>
              <a:t>Всички гласни букви имат стойност 3, а съгласните стойност 1</a:t>
            </a:r>
          </a:p>
          <a:p>
            <a:pPr lvl="1"/>
            <a:r>
              <a:rPr lang="bg-BG" dirty="0" smtClean="0"/>
              <a:t>Гласни букви са: </a:t>
            </a:r>
            <a:r>
              <a:rPr lang="en-US" dirty="0"/>
              <a:t>"a", "e", "i", "o", "u" </a:t>
            </a:r>
            <a:r>
              <a:rPr lang="bg-BG" dirty="0"/>
              <a:t>и </a:t>
            </a:r>
            <a:r>
              <a:rPr lang="en-US" dirty="0"/>
              <a:t>"y"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букви- 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708876"/>
          </a:xfrm>
        </p:spPr>
        <p:txBody>
          <a:bodyPr/>
          <a:lstStyle/>
          <a:p>
            <a:r>
              <a:rPr lang="bg-BG" dirty="0" smtClean="0"/>
              <a:t>Примерен </a:t>
            </a:r>
            <a:r>
              <a:rPr lang="bg-BG" dirty="0"/>
              <a:t>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</a:t>
            </a:r>
            <a:r>
              <a:rPr lang="bg-BG" noProof="1" smtClean="0"/>
              <a:t>букви - пример</a:t>
            </a:r>
            <a:endParaRPr lang="bg-BG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601" y="2265206"/>
            <a:ext cx="11786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20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92744" y="2650305"/>
            <a:ext cx="4288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apple bought. Money left: 2</a:t>
            </a:r>
            <a:r>
              <a:rPr lang="bg-BG" b="1" dirty="0"/>
              <a:t>.00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22933" y="27287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59478" y="4228217"/>
            <a:ext cx="143494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milk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1.4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468537" y="4689881"/>
            <a:ext cx="50642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Cannot buy milk. Product value: 8.40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622933" y="478370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97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4" grpId="0" animBg="1"/>
      <p:bldP spid="45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 smtClean="0"/>
              <a:t>Сбор </a:t>
            </a:r>
            <a:r>
              <a:rPr lang="bg-BG" noProof="1"/>
              <a:t>от букви- решение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811" y="63749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2411" y="1203832"/>
            <a:ext cx="8686799" cy="49507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function lettersSum(productName, controlNumber, budget) {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let productValue = 0;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for (let i = 0; i &lt; productName.length; i++) {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    const currentChar = productName[i].toLowerCase();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	// </a:t>
            </a:r>
            <a:r>
              <a:rPr lang="en-US" sz="1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Add </a:t>
            </a:r>
            <a:r>
              <a:rPr lang="en-US" sz="18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conditions for currentChar.</a:t>
            </a:r>
            <a:endParaRPr lang="en-US" sz="1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    productValue *= controlNumber;</a:t>
            </a:r>
          </a:p>
          <a:p>
            <a:pPr>
              <a:lnSpc>
                <a:spcPct val="110000"/>
              </a:lnSpc>
            </a:pPr>
            <a:endParaRPr lang="en-US" sz="1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(productValue &gt; budget) {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(`Cannot buy ${productName}. Product value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${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productValue.toFixed(2)}`);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console.log(`${productName} bought. Money left: ${(budget - productValue).toFixed(2)}`);</a:t>
            </a:r>
          </a:p>
          <a:p>
            <a:pPr>
              <a:lnSpc>
                <a:spcPct val="110000"/>
              </a:lnSpc>
            </a:pPr>
            <a:r>
              <a:rPr lang="en-US" sz="1800" b="1" noProof="1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0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757B6-E191-4F45-A4C8-C3B6E550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9012" y="1752600"/>
            <a:ext cx="2590800" cy="1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7" name="Picture 2" descr="C:\Users\HP\Desktop\loesungen-problem-296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55" y="1219200"/>
            <a:ext cx="28194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828800"/>
            <a:ext cx="11815018" cy="3754849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Чете</a:t>
            </a:r>
            <a:r>
              <a:rPr lang="en-US" sz="3000" dirty="0"/>
              <a:t> </a:t>
            </a:r>
            <a:r>
              <a:rPr lang="en-US" b="1" dirty="0"/>
              <a:t>start</a:t>
            </a:r>
            <a:r>
              <a:rPr lang="en-US" sz="3000" dirty="0" smtClean="0"/>
              <a:t>, </a:t>
            </a:r>
            <a:r>
              <a:rPr lang="en-US" b="1" dirty="0"/>
              <a:t>end</a:t>
            </a:r>
            <a:r>
              <a:rPr lang="en-US" sz="3000" dirty="0" smtClean="0"/>
              <a:t>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n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/>
              <a:t>Ако число което се дели на 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3000" dirty="0"/>
              <a:t> </a:t>
            </a:r>
            <a:r>
              <a:rPr lang="bg-BG" sz="3000" dirty="0"/>
              <a:t>без остатък се отпечатва по </a:t>
            </a:r>
            <a:br>
              <a:rPr lang="bg-BG" sz="3000" dirty="0"/>
            </a:br>
            <a:r>
              <a:rPr lang="bg-BG" sz="3000" dirty="0"/>
              <a:t>следния начин: </a:t>
            </a:r>
            <a:r>
              <a:rPr lang="bg-BG" sz="2800" dirty="0"/>
              <a:t>"</a:t>
            </a:r>
            <a:r>
              <a:rPr lang="en-US" sz="3000" b="1" dirty="0"/>
              <a:t>Special number:</a:t>
            </a:r>
            <a:r>
              <a:rPr lang="en-US" sz="3000" dirty="0"/>
              <a:t> </a:t>
            </a:r>
            <a:r>
              <a:rPr lang="bg-BG" sz="3000" b="1" dirty="0"/>
              <a:t>{съответното число</a:t>
            </a:r>
            <a:r>
              <a:rPr lang="en-US" sz="3000" b="1" dirty="0"/>
              <a:t>}</a:t>
            </a:r>
            <a:r>
              <a:rPr lang="bg-BG" sz="2800" dirty="0" smtClean="0"/>
              <a:t>"</a:t>
            </a:r>
            <a:endParaRPr lang="bg-BG" sz="3000" dirty="0" smtClean="0"/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000" dirty="0" smtClean="0"/>
              <a:t>Ако числото което се дели на </a:t>
            </a:r>
            <a:r>
              <a:rPr lang="en-US" sz="3000" b="1" dirty="0" smtClean="0"/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без остатък се отпечатва по </a:t>
            </a:r>
            <a:br>
              <a:rPr lang="bg-BG" sz="3000" dirty="0" smtClean="0"/>
            </a:br>
            <a:r>
              <a:rPr lang="bg-BG" sz="3000" dirty="0" smtClean="0"/>
              <a:t>следния начин: </a:t>
            </a:r>
            <a:r>
              <a:rPr lang="bg-BG" dirty="0" smtClean="0"/>
              <a:t>"</a:t>
            </a:r>
            <a:r>
              <a:rPr lang="en-US" sz="3000" b="1" dirty="0" smtClean="0"/>
              <a:t>Special number:</a:t>
            </a:r>
            <a:r>
              <a:rPr lang="en-US" sz="3000" dirty="0" smtClean="0"/>
              <a:t> </a:t>
            </a:r>
            <a:r>
              <a:rPr lang="bg-BG" sz="3000" b="1" dirty="0" smtClean="0"/>
              <a:t>{съответното число</a:t>
            </a:r>
            <a:r>
              <a:rPr lang="en-US" sz="3000" b="1" dirty="0" smtClean="0"/>
              <a:t>}</a:t>
            </a:r>
            <a:r>
              <a:rPr lang="bg-BG" dirty="0" smtClean="0"/>
              <a:t>"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dirty="0" smtClean="0"/>
              <a:t>Ако не се дели на </a:t>
            </a:r>
            <a:r>
              <a:rPr lang="en-US" b="1" dirty="0" smtClean="0"/>
              <a:t>n</a:t>
            </a:r>
            <a:r>
              <a:rPr lang="bg-BG" dirty="0" smtClean="0"/>
              <a:t> без остатък</a:t>
            </a:r>
            <a:r>
              <a:rPr lang="en-US" dirty="0" smtClean="0"/>
              <a:t> </a:t>
            </a:r>
            <a:r>
              <a:rPr lang="bg-BG" dirty="0" smtClean="0"/>
              <a:t>се отпечатва самото число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Специални </a:t>
            </a:r>
            <a:r>
              <a:rPr lang="bg-BG" dirty="0"/>
              <a:t>числа-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8875857" cy="88265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Специални числа </a:t>
            </a:r>
            <a:r>
              <a:rPr lang="bg-BG" dirty="0"/>
              <a:t>– примерен вход и изход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295965" y="1790720"/>
            <a:ext cx="5495710" cy="4606475"/>
            <a:chOff x="1163816" y="4603130"/>
            <a:chExt cx="2314051" cy="46064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163816" y="6189536"/>
              <a:ext cx="531365" cy="1120220"/>
              <a:chOff x="1163816" y="6189536"/>
              <a:chExt cx="531365" cy="112022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163816" y="6189536"/>
                <a:ext cx="288767" cy="1120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1598926" y="6592840"/>
                <a:ext cx="96255" cy="3220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841524" y="4603130"/>
              <a:ext cx="1636343" cy="460647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bg-BG" b="1" dirty="0" smtClean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Special </a:t>
              </a:r>
              <a:r>
                <a:rPr lang="en-US" b="1" dirty="0">
                  <a:latin typeface="Consolas" pitchFamily="49" charset="0"/>
                  <a:cs typeface="Consolas" pitchFamily="49" charset="0"/>
                </a:rPr>
                <a:t>number: 6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Very special number: 9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…</a:t>
              </a:r>
            </a:p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23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24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7005305" y="2051296"/>
            <a:ext cx="4745462" cy="3771880"/>
            <a:chOff x="1476005" y="4905997"/>
            <a:chExt cx="1998148" cy="37718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476005" y="6231827"/>
              <a:ext cx="535000" cy="1120220"/>
              <a:chOff x="1476005" y="6231827"/>
              <a:chExt cx="535000" cy="1120220"/>
            </a:xfrm>
          </p:grpSpPr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1476005" y="6231827"/>
                <a:ext cx="288767" cy="1120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endPara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Right Arrow 11"/>
              <p:cNvSpPr/>
              <p:nvPr/>
            </p:nvSpPr>
            <p:spPr>
              <a:xfrm>
                <a:off x="1914750" y="6630919"/>
                <a:ext cx="96255" cy="3220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2160314" y="4905997"/>
              <a:ext cx="1313839" cy="3771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4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Special number: 8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5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022996" y="967335"/>
            <a:ext cx="481" cy="392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8912226" y="4441798"/>
            <a:ext cx="32765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60767" y="1633212"/>
              <a:ext cx="1873463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% (n * n) ===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022994" y="2018018"/>
            <a:ext cx="1" cy="361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9307" y="2393424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926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en-US" noProof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&lt;= end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4205" y="2836419"/>
            <a:ext cx="2380095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program</a:t>
            </a:r>
            <a:endParaRPr 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93346" y="4871392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false</a:t>
            </a:r>
            <a:endParaRPr lang="en-US" sz="2400" dirty="0"/>
          </a:p>
        </p:txBody>
      </p:sp>
      <p:cxnSp>
        <p:nvCxnSpPr>
          <p:cNvPr id="8228" name="Elbow Connector 8227"/>
          <p:cNvCxnSpPr>
            <a:cxnSpLocks/>
          </p:cNvCxnSpPr>
          <p:nvPr/>
        </p:nvCxnSpPr>
        <p:spPr>
          <a:xfrm rot="5400000">
            <a:off x="10435424" y="5127868"/>
            <a:ext cx="31584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4" idx="2"/>
          </p:cNvCxnSpPr>
          <p:nvPr/>
        </p:nvCxnSpPr>
        <p:spPr>
          <a:xfrm flipH="1" flipV="1">
            <a:off x="7287353" y="4695108"/>
            <a:ext cx="1952533" cy="3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2388" y="-467309"/>
            <a:ext cx="8139956" cy="1434038"/>
            <a:chOff x="4266852" y="45856"/>
            <a:chExt cx="7040618" cy="1525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78" y="1006383"/>
              <a:ext cx="3163871" cy="56509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6852" y="45856"/>
              <a:ext cx="3138154" cy="486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0" name="Rectangle 8239"/>
            <p:cNvSpPr/>
            <p:nvPr/>
          </p:nvSpPr>
          <p:spPr>
            <a:xfrm>
              <a:off x="8036360" y="1065418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start, end and n</a:t>
              </a:r>
              <a:endParaRPr lang="en-GB" sz="1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52" name="Elbow Connector 8251"/>
          <p:cNvCxnSpPr>
            <a:cxnSpLocks/>
            <a:stCxn id="104" idx="1"/>
            <a:endCxn id="23" idx="1"/>
          </p:cNvCxnSpPr>
          <p:nvPr/>
        </p:nvCxnSpPr>
        <p:spPr>
          <a:xfrm rot="10800000" flipH="1">
            <a:off x="4086257" y="3107521"/>
            <a:ext cx="823049" cy="2520145"/>
          </a:xfrm>
          <a:prstGeom prst="bentConnector3">
            <a:avLst>
              <a:gd name="adj1" fmla="val -2108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6682" y="2666428"/>
            <a:ext cx="1095533" cy="441092"/>
            <a:chOff x="7136682" y="2274338"/>
            <a:chExt cx="1095533" cy="799752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8"/>
              <a:ext cx="1095533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53973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4039907" y="4437306"/>
            <a:ext cx="3370719" cy="522808"/>
            <a:chOff x="4615555" y="2129364"/>
            <a:chExt cx="1063057" cy="9510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026860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32854" y="2129364"/>
              <a:ext cx="1045758" cy="95105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Print: Very </a:t>
              </a:r>
              <a:r>
                <a:rPr lang="en-US" sz="1800" noProof="1">
                  <a:solidFill>
                    <a:schemeClr val="bg2"/>
                  </a:solidFill>
                </a:rPr>
                <a:t>special number: ${i</a:t>
              </a:r>
              <a:r>
                <a:rPr lang="en-US" sz="1800" noProof="1" smtClean="0">
                  <a:solidFill>
                    <a:schemeClr val="bg2"/>
                  </a:solidFill>
                </a:rPr>
                <a:t>}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7976669" y="1867940"/>
            <a:ext cx="620183" cy="452753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630300" y="5292895"/>
            <a:ext cx="3276599" cy="513825"/>
            <a:chOff x="4784210" y="1589547"/>
            <a:chExt cx="2133600" cy="533400"/>
          </a:xfrm>
        </p:grpSpPr>
        <p:sp>
          <p:nvSpPr>
            <p:cNvPr id="63" name="Flowchart: Data 62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984" y="1633212"/>
              <a:ext cx="925030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% n === 0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80446" y="1359984"/>
            <a:ext cx="1485096" cy="641676"/>
            <a:chOff x="4614588" y="2224880"/>
            <a:chExt cx="1486873" cy="7469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14588" y="2273574"/>
              <a:ext cx="1385789" cy="6085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i </a:t>
              </a:r>
              <a:r>
                <a:rPr lang="en-US" sz="1800" noProof="1">
                  <a:solidFill>
                    <a:schemeClr val="bg2"/>
                  </a:solidFill>
                </a:rPr>
                <a:t>= </a:t>
              </a:r>
              <a:r>
                <a:rPr lang="en-US" sz="1800" noProof="1" smtClean="0">
                  <a:solidFill>
                    <a:schemeClr val="bg2"/>
                  </a:solidFill>
                </a:rPr>
                <a:t>start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5" name="Elbow Connector 74"/>
          <p:cNvCxnSpPr>
            <a:cxnSpLocks/>
            <a:stCxn id="41" idx="1"/>
            <a:endCxn id="23" idx="1"/>
          </p:cNvCxnSpPr>
          <p:nvPr/>
        </p:nvCxnSpPr>
        <p:spPr>
          <a:xfrm rot="10800000" flipH="1">
            <a:off x="4039907" y="3107520"/>
            <a:ext cx="869400" cy="1587588"/>
          </a:xfrm>
          <a:prstGeom prst="bentConnector3">
            <a:avLst>
              <a:gd name="adj1" fmla="val -2629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684448" y="3674256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8548119" y="6188709"/>
            <a:ext cx="3276598" cy="540661"/>
            <a:chOff x="4784210" y="1589547"/>
            <a:chExt cx="2133600" cy="561258"/>
          </a:xfrm>
        </p:grpSpPr>
        <p:sp>
          <p:nvSpPr>
            <p:cNvPr id="86" name="Flowchart: Data 85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70572" y="1633212"/>
              <a:ext cx="653847" cy="517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Print: i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624976" y="5727846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smtClean="0"/>
              <a:t>false</a:t>
            </a:r>
            <a:endParaRPr lang="en-US" sz="2400" dirty="0"/>
          </a:p>
        </p:txBody>
      </p:sp>
      <p:cxnSp>
        <p:nvCxnSpPr>
          <p:cNvPr id="90" name="Elbow Connector 89"/>
          <p:cNvCxnSpPr>
            <a:cxnSpLocks/>
          </p:cNvCxnSpPr>
          <p:nvPr/>
        </p:nvCxnSpPr>
        <p:spPr>
          <a:xfrm rot="16200000" flipH="1">
            <a:off x="10403885" y="6000761"/>
            <a:ext cx="378921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cxnSpLocks/>
            <a:stCxn id="86" idx="2"/>
            <a:endCxn id="23" idx="1"/>
          </p:cNvCxnSpPr>
          <p:nvPr/>
        </p:nvCxnSpPr>
        <p:spPr>
          <a:xfrm rot="10800000">
            <a:off x="4909307" y="3107520"/>
            <a:ext cx="3966472" cy="3338102"/>
          </a:xfrm>
          <a:prstGeom prst="bentConnector3">
            <a:avLst>
              <a:gd name="adj1" fmla="val 1932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4031407" y="5366261"/>
            <a:ext cx="3370719" cy="522808"/>
            <a:chOff x="4615555" y="2129364"/>
            <a:chExt cx="1063057" cy="95105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026860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32854" y="2129364"/>
              <a:ext cx="1045758" cy="95105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800" noProof="1" smtClean="0">
                  <a:solidFill>
                    <a:schemeClr val="bg2"/>
                  </a:solidFill>
                </a:rPr>
                <a:t>Print: Very </a:t>
              </a:r>
              <a:r>
                <a:rPr lang="en-US" sz="1800" noProof="1">
                  <a:solidFill>
                    <a:schemeClr val="bg2"/>
                  </a:solidFill>
                </a:rPr>
                <a:t>special number: ${i</a:t>
              </a:r>
              <a:r>
                <a:rPr lang="en-US" sz="1800" noProof="1" smtClean="0">
                  <a:solidFill>
                    <a:schemeClr val="bg2"/>
                  </a:solidFill>
                </a:rPr>
                <a:t>}</a:t>
              </a:r>
              <a:endParaRPr lang="bg-BG" sz="1800" dirty="0">
                <a:solidFill>
                  <a:schemeClr val="bg2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7769179" y="4213993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684740" y="5114667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7295853" y="5562600"/>
            <a:ext cx="15970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4" grpId="0"/>
      <p:bldP spid="88" grpId="0"/>
      <p:bldP spid="105" grpId="0"/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9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Специални </a:t>
            </a:r>
            <a:r>
              <a:rPr lang="bg-BG" dirty="0"/>
              <a:t>числа-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6901" y="1866464"/>
            <a:ext cx="924511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function verySpecialNumbers(start, end, 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for(let i = start; i &lt;= end;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(i % (n * n)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console.log(`Very special number: ${i}`);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 else if (i % n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console.log(`Special number: ${i}`);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console.log(i);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1311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https://judge.softuni.bg/Contests/Practice/Index/2321#7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964172" y="1175761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28" y="1424583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116828" y="2364408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1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5" y="1828800"/>
            <a:ext cx="11815018" cy="3147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числото е четно или нечетно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Принтира всички числа(четни или нечетни) до </a:t>
            </a:r>
            <a:r>
              <a:rPr lang="en-US" sz="3000" b="1" dirty="0" smtClean="0"/>
              <a:t>n </a:t>
            </a:r>
            <a:r>
              <a:rPr lang="bg-BG" sz="3000" dirty="0"/>
              <a:t>по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bg-BG" sz="3000" dirty="0" smtClean="0"/>
              <a:t>следния </a:t>
            </a:r>
            <a:r>
              <a:rPr lang="bg-BG" sz="3000" dirty="0"/>
              <a:t>начин</a:t>
            </a:r>
            <a:r>
              <a:rPr lang="bg-BG" sz="3000" dirty="0" smtClean="0"/>
              <a:t>: "</a:t>
            </a:r>
            <a:r>
              <a:rPr lang="en-US" sz="3000" dirty="0" smtClean="0"/>
              <a:t>Current number: </a:t>
            </a:r>
            <a:r>
              <a:rPr lang="en-US" sz="3000" dirty="0"/>
              <a:t>{ i }</a:t>
            </a:r>
            <a:r>
              <a:rPr lang="en-US" sz="3000" dirty="0" smtClean="0"/>
              <a:t>. </a:t>
            </a:r>
            <a:r>
              <a:rPr lang="en-US" sz="3000" dirty="0"/>
              <a:t>Cube: </a:t>
            </a:r>
            <a:r>
              <a:rPr lang="en-US" sz="3000" dirty="0" smtClean="0"/>
              <a:t>{ i }</a:t>
            </a:r>
            <a:r>
              <a:rPr lang="bg-BG" sz="3000" dirty="0" smtClean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</a:t>
            </a:r>
            <a:r>
              <a:rPr lang="bg-BG" noProof="1" smtClean="0"/>
              <a:t>- </a:t>
            </a:r>
            <a:r>
              <a:rPr lang="bg-BG" noProof="1"/>
              <a:t>условие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5" y="100750"/>
            <a:ext cx="9714057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</a:t>
            </a:r>
            <a:r>
              <a:rPr lang="bg-BG" noProof="1"/>
              <a:t>- </a:t>
            </a:r>
            <a:r>
              <a:rPr lang="bg-BG" noProof="1" smtClean="0"/>
              <a:t>примерен </a:t>
            </a:r>
            <a:r>
              <a:rPr lang="bg-BG" noProof="1"/>
              <a:t>вход и изход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84172" y="2613674"/>
            <a:ext cx="449036" cy="42191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808412" y="2202417"/>
            <a:ext cx="5254596" cy="1244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1. Cube: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3. Cube: 27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5. Cube: 125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192210" y="267222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84172" y="4907056"/>
            <a:ext cx="449036" cy="42191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808412" y="4495800"/>
            <a:ext cx="5254596" cy="1244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2. Cube: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4. Cube: 64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Current number: 6. Cube: 216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192210" y="496561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0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Число на трета </a:t>
            </a:r>
            <a:r>
              <a:rPr lang="en-US" dirty="0" smtClean="0"/>
              <a:t>степен</a:t>
            </a:r>
            <a:r>
              <a:rPr lang="bg-BG" dirty="0" smtClean="0"/>
              <a:t> - решение</a:t>
            </a:r>
            <a:endParaRPr lang="bg-BG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061" y="1226231"/>
            <a:ext cx="11612698" cy="50937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function numberOnThirdPower(n)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let start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if (n % 2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start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start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for (let i = start; i &lt;= n; i += 2)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console.log(`Current number: ${i}. Cube: ${i * i * i}`);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0" y="62824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https://judge.softuni.bg/Contests/Practice/Index/2321#8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4212" y="4648200"/>
            <a:ext cx="10958928" cy="768084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https://pixabay.com/static/uploads/photo/2013/03/29/13/40/reload-97640_64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600200"/>
            <a:ext cx="2743200" cy="2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2245" y="1251278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6735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7838" y="1668158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код с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vl="0"/>
            <a:r>
              <a:rPr lang="bg-BG" sz="32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2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Можем да вземем символ по индекс от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bg-BG" sz="3200" dirty="0">
                <a:solidFill>
                  <a:schemeClr val="bg2"/>
                </a:solidFill>
              </a:rPr>
              <a:t>текст</a:t>
            </a: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223184" y="2067924"/>
              <a:ext cx="208102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се разпространяват под свободен лиценз </a:t>
            </a:r>
            <a:br>
              <a:rPr lang="bg-BG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390822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3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ще се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1136" y="1805715"/>
            <a:ext cx="6862276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28903" y="4449310"/>
            <a:ext cx="3250647" cy="172968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0341" y="4584873"/>
            <a:ext cx="3804561" cy="1673707"/>
            <a:chOff x="1051483" y="4124632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1454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2367" y="3008509"/>
            <a:ext cx="2931372" cy="2344154"/>
            <a:chOff x="5383671" y="4398726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28901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5167" y="3102512"/>
            <a:ext cx="3086935" cy="2429836"/>
            <a:chOff x="8179623" y="2362198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63" y="1310914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             команда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5412" y="1902061"/>
            <a:ext cx="61722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3612" y="4346316"/>
            <a:ext cx="3893324" cy="2023447"/>
            <a:chOff x="1047229" y="4098002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63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2332" y="3759539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2678" y="2953651"/>
            <a:ext cx="3530995" cy="2023447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7702" y="2652937"/>
            <a:ext cx="2877700" cy="2501581"/>
            <a:chOff x="8273212" y="2372594"/>
            <a:chExt cx="3048000" cy="2133600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1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  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1612" y="1828800"/>
            <a:ext cx="6019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7043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7999412" y="3661310"/>
            <a:ext cx="3008540" cy="2720441"/>
            <a:chOff x="5686304" y="4518492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2082" y="2932987"/>
            <a:ext cx="3530995" cy="2023447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6332" y="3994539"/>
            <a:ext cx="2877700" cy="2501581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29239" y="445300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26" y="2509467"/>
            <a:ext cx="5349002" cy="320354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400" dirty="0"/>
              <a:t>let number = 101;</a:t>
            </a:r>
          </a:p>
          <a:p>
            <a:r>
              <a:rPr lang="en-US" sz="2400" dirty="0"/>
              <a:t>if (number &gt;= 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r>
              <a:rPr lang="en-US" sz="2400" dirty="0"/>
              <a:t>if (number &lt;= 101)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1162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456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4412" y="2393072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18508" y="1863858"/>
            <a:ext cx="3248104" cy="1295309"/>
            <a:chOff x="8967919" y="2302916"/>
            <a:chExt cx="321049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5. While-Loop</Template>
  <TotalTime>0</TotalTime>
  <Words>2221</Words>
  <Application>Microsoft Office PowerPoint</Application>
  <PresentationFormat>Custom</PresentationFormat>
  <Paragraphs>538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Повторения (цикли)</vt:lpstr>
      <vt:lpstr>Имате въпроси?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Какво е цикъл?  </vt:lpstr>
      <vt:lpstr>Какво е цикъл? (2)</vt:lpstr>
      <vt:lpstr>PowerPoint Presentation</vt:lpstr>
      <vt:lpstr>for-цикъл - конструкция</vt:lpstr>
      <vt:lpstr>Числа от 1 до 100 </vt:lpstr>
      <vt:lpstr>PowerPoint Presentation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PowerPoint Presentation</vt:lpstr>
      <vt:lpstr>Работа с текст</vt:lpstr>
      <vt:lpstr>Поток от символи - условие</vt:lpstr>
      <vt:lpstr>Поток от символи - решение</vt:lpstr>
      <vt:lpstr>Сумиране на гласни букви - условие</vt:lpstr>
      <vt:lpstr>Сумиране на гласни букви - решение</vt:lpstr>
      <vt:lpstr>Сбор от букви- условие</vt:lpstr>
      <vt:lpstr>Сбор от букви - пример</vt:lpstr>
      <vt:lpstr>Сбор от букви- решение</vt:lpstr>
      <vt:lpstr>PowerPoint Presentation</vt:lpstr>
      <vt:lpstr>PowerPoint Presentation</vt:lpstr>
      <vt:lpstr>Специални числа- условие</vt:lpstr>
      <vt:lpstr>Специални числа – примерен вход и изход</vt:lpstr>
      <vt:lpstr>PowerPoint Presentation</vt:lpstr>
      <vt:lpstr>Специални числа- решение</vt:lpstr>
      <vt:lpstr>Число на трета степен - условие</vt:lpstr>
      <vt:lpstr>Число на трета степен - примерен вход и изход</vt:lpstr>
      <vt:lpstr>Число на трета степен - решение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42</cp:revision>
  <dcterms:created xsi:type="dcterms:W3CDTF">2014-01-02T17:00:34Z</dcterms:created>
  <dcterms:modified xsi:type="dcterms:W3CDTF">2020-04-03T23:04:48Z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