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23838" y="163512"/>
            <a:ext cx="2084387" cy="2155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37499" y="163512"/>
            <a:ext cx="2084388" cy="2155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648484" y="2317525"/>
            <a:ext cx="2084387" cy="2155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23156" y="4471537"/>
            <a:ext cx="2084388" cy="2155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236817" y="4471537"/>
            <a:ext cx="2084388" cy="2155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611085" y="899885"/>
            <a:ext cx="2206172" cy="25109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817256" y="899885"/>
            <a:ext cx="2206172" cy="25109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023426" y="899885"/>
            <a:ext cx="2206172" cy="25109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3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8229596" y="899885"/>
            <a:ext cx="2206172" cy="25109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6805370" y="591959"/>
            <a:ext cx="4997777" cy="5592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114800" y="1962150"/>
            <a:ext cx="3886200" cy="24288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43050" y="879687"/>
            <a:ext cx="2462214" cy="32541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57876" y="3838575"/>
            <a:ext cx="1057276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287531" y="3152774"/>
            <a:ext cx="1408794" cy="24098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142390" y="1579158"/>
            <a:ext cx="2130661" cy="369388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6589486" y="1277257"/>
            <a:ext cx="5718629" cy="4281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cture Placeholder 5"/>
          <p:cNvSpPr>
            <a:spLocks noGrp="1"/>
          </p:cNvSpPr>
          <p:nvPr>
            <p:ph type="pic" idx="13"/>
          </p:nvPr>
        </p:nvSpPr>
        <p:spPr>
          <a:xfrm>
            <a:off x="5943600" y="0"/>
            <a:ext cx="62484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cture Placeholder 10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33375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590800" y="285750"/>
            <a:ext cx="2419350" cy="34099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590800" y="3981450"/>
            <a:ext cx="2419350" cy="2705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icture Placeholder 10"/>
          <p:cNvSpPr>
            <a:spLocks noGrp="1"/>
          </p:cNvSpPr>
          <p:nvPr>
            <p:ph type="pic" sz="half" idx="13"/>
          </p:nvPr>
        </p:nvSpPr>
        <p:spPr>
          <a:xfrm>
            <a:off x="438150" y="552450"/>
            <a:ext cx="3390900" cy="586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00500" y="552450"/>
            <a:ext cx="3390900" cy="2762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000500" y="3486150"/>
            <a:ext cx="3390900" cy="2933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661886" y="1814285"/>
            <a:ext cx="2801259" cy="14078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695371" y="1814285"/>
            <a:ext cx="2801259" cy="14078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728856" y="1814285"/>
            <a:ext cx="2801259" cy="14078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33258" y="304801"/>
            <a:ext cx="3439886" cy="30770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33258" y="3526973"/>
            <a:ext cx="3439886" cy="30770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1" name="Picture Placeholder 16"/>
          <p:cNvSpPr>
            <a:spLocks noGrp="1"/>
          </p:cNvSpPr>
          <p:nvPr>
            <p:ph type="pic" sz="half" idx="15"/>
          </p:nvPr>
        </p:nvSpPr>
        <p:spPr>
          <a:xfrm>
            <a:off x="8418286" y="304800"/>
            <a:ext cx="3439886" cy="6299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icture Placeholder 9"/>
          <p:cNvSpPr>
            <a:spLocks noGrp="1"/>
          </p:cNvSpPr>
          <p:nvPr>
            <p:ph type="pic" sz="half" idx="13"/>
          </p:nvPr>
        </p:nvSpPr>
        <p:spPr>
          <a:xfrm>
            <a:off x="449942" y="449944"/>
            <a:ext cx="5399316" cy="33092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49942" y="3934309"/>
            <a:ext cx="3976915" cy="24374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icture Placeholder 9"/>
          <p:cNvSpPr>
            <a:spLocks noGrp="1"/>
          </p:cNvSpPr>
          <p:nvPr>
            <p:ph type="pic" sz="half" idx="13"/>
          </p:nvPr>
        </p:nvSpPr>
        <p:spPr>
          <a:xfrm>
            <a:off x="-1" y="1"/>
            <a:ext cx="4862288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" name="Picture Placeholder 12"/>
          <p:cNvSpPr>
            <a:spLocks noGrp="1"/>
          </p:cNvSpPr>
          <p:nvPr>
            <p:ph type="pic" sz="half" idx="14"/>
          </p:nvPr>
        </p:nvSpPr>
        <p:spPr>
          <a:xfrm>
            <a:off x="5021943" y="3410858"/>
            <a:ext cx="7170057" cy="34471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7562850" y="400050"/>
            <a:ext cx="3867150" cy="5715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595084" y="551543"/>
            <a:ext cx="3556001" cy="5747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icture Placeholder 8"/>
          <p:cNvSpPr>
            <a:spLocks noGrp="1"/>
          </p:cNvSpPr>
          <p:nvPr>
            <p:ph type="pic" idx="13"/>
          </p:nvPr>
        </p:nvSpPr>
        <p:spPr>
          <a:xfrm>
            <a:off x="529772" y="475342"/>
            <a:ext cx="11132457" cy="590731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3486" y="3730171"/>
            <a:ext cx="3062515" cy="24674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2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180115" y="3730171"/>
            <a:ext cx="3062515" cy="24674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866743" y="3730171"/>
            <a:ext cx="3062515" cy="24674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2514" y="391885"/>
            <a:ext cx="4949372" cy="285931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2514" y="3512458"/>
            <a:ext cx="4949372" cy="28593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cture Placeholder 9"/>
          <p:cNvSpPr>
            <a:spLocks noGrp="1"/>
          </p:cNvSpPr>
          <p:nvPr>
            <p:ph type="pic" sz="half" idx="13"/>
          </p:nvPr>
        </p:nvSpPr>
        <p:spPr>
          <a:xfrm>
            <a:off x="580571" y="609599"/>
            <a:ext cx="3773716" cy="541383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1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02628" y="609601"/>
            <a:ext cx="3773716" cy="2873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icture Placeholder 8"/>
          <p:cNvSpPr>
            <a:spLocks noGrp="1"/>
          </p:cNvSpPr>
          <p:nvPr>
            <p:ph type="pic" idx="13"/>
          </p:nvPr>
        </p:nvSpPr>
        <p:spPr>
          <a:xfrm>
            <a:off x="0" y="0"/>
            <a:ext cx="489585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896100" y="838200"/>
            <a:ext cx="4381500" cy="29527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20635" y="3317988"/>
            <a:ext cx="1915887" cy="29173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032250" y="3317987"/>
            <a:ext cx="1915886" cy="29173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7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243863" y="3317987"/>
            <a:ext cx="1915887" cy="29173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455477" y="3317987"/>
            <a:ext cx="1915887" cy="29173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86286" y="894442"/>
            <a:ext cx="2425701" cy="3022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955314" y="894442"/>
            <a:ext cx="2425701" cy="18215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386286" y="4056743"/>
            <a:ext cx="2425701" cy="1821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9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955314" y="2855685"/>
            <a:ext cx="2425701" cy="3022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icture Placeholder 8"/>
          <p:cNvSpPr>
            <a:spLocks noGrp="1"/>
          </p:cNvSpPr>
          <p:nvPr>
            <p:ph type="pic" idx="13"/>
          </p:nvPr>
        </p:nvSpPr>
        <p:spPr>
          <a:xfrm>
            <a:off x="7097486" y="0"/>
            <a:ext cx="509451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icture Placeholder 9"/>
          <p:cNvSpPr>
            <a:spLocks noGrp="1"/>
          </p:cNvSpPr>
          <p:nvPr>
            <p:ph type="pic" sz="half" idx="13"/>
          </p:nvPr>
        </p:nvSpPr>
        <p:spPr>
          <a:xfrm>
            <a:off x="508000" y="522513"/>
            <a:ext cx="6516914" cy="2743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576456" y="522513"/>
            <a:ext cx="2569029" cy="2743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367394" y="2"/>
            <a:ext cx="4426857" cy="66330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5" name="Rectangle 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A2C53">
              <a:alpha val="91000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Freeform 9"/>
          <p:cNvSpPr/>
          <p:nvPr/>
        </p:nvSpPr>
        <p:spPr>
          <a:xfrm>
            <a:off x="4535713" y="918029"/>
            <a:ext cx="3120573" cy="5021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" y="1272"/>
                </a:moveTo>
                <a:lnTo>
                  <a:pt x="2052" y="20328"/>
                </a:lnTo>
                <a:lnTo>
                  <a:pt x="19548" y="20328"/>
                </a:lnTo>
                <a:lnTo>
                  <a:pt x="19548" y="1272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29000">
                <a:srgbClr val="E76651"/>
              </a:gs>
              <a:gs pos="64000">
                <a:srgbClr val="D53E7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Subtitle 2"/>
          <p:cNvSpPr txBox="1"/>
          <p:nvPr/>
        </p:nvSpPr>
        <p:spPr>
          <a:xfrm>
            <a:off x="3923155" y="1259558"/>
            <a:ext cx="4345688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6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en-US" dirty="0" smtClean="0"/>
              <a:t>Three hundred bucks</a:t>
            </a:r>
            <a:endParaRPr dirty="0"/>
          </a:p>
        </p:txBody>
      </p:sp>
      <p:sp>
        <p:nvSpPr>
          <p:cNvPr id="378" name="Subtitle 2"/>
          <p:cNvSpPr txBox="1"/>
          <p:nvPr/>
        </p:nvSpPr>
        <p:spPr>
          <a:xfrm>
            <a:off x="3485881" y="2057685"/>
            <a:ext cx="5220235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72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endParaRPr dirty="0"/>
          </a:p>
        </p:txBody>
      </p:sp>
      <p:sp>
        <p:nvSpPr>
          <p:cNvPr id="379" name="Subtitle 2"/>
          <p:cNvSpPr txBox="1"/>
          <p:nvPr/>
        </p:nvSpPr>
        <p:spPr>
          <a:xfrm>
            <a:off x="4833870" y="3026455"/>
            <a:ext cx="252425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60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endParaRPr dirty="0"/>
          </a:p>
        </p:txBody>
      </p:sp>
      <p:sp>
        <p:nvSpPr>
          <p:cNvPr id="380" name="Straight Connector 16"/>
          <p:cNvSpPr/>
          <p:nvPr/>
        </p:nvSpPr>
        <p:spPr>
          <a:xfrm>
            <a:off x="5549900" y="4194328"/>
            <a:ext cx="1092200" cy="1"/>
          </a:xfrm>
          <a:prstGeom prst="line">
            <a:avLst/>
          </a:prstGeom>
          <a:ln w="57150">
            <a:solidFill>
              <a:srgbClr val="D53E7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Subtitle 2"/>
          <p:cNvSpPr txBox="1"/>
          <p:nvPr/>
        </p:nvSpPr>
        <p:spPr>
          <a:xfrm>
            <a:off x="5015880" y="4437112"/>
            <a:ext cx="24482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000"/>
              </a:spcBef>
              <a:defRPr sz="1400">
                <a:solidFill>
                  <a:srgbClr val="FFFFFF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r>
              <a:rPr sz="1800" dirty="0"/>
              <a:t>This </a:t>
            </a:r>
            <a:r>
              <a:rPr sz="1800" dirty="0" smtClean="0"/>
              <a:t>Octo</a:t>
            </a:r>
            <a:r>
              <a:rPr lang="en-US" sz="1800" dirty="0" smtClean="0"/>
              <a:t>b</a:t>
            </a:r>
            <a:r>
              <a:rPr sz="1800" dirty="0" smtClean="0"/>
              <a:t>er</a:t>
            </a:r>
            <a:r>
              <a:rPr lang="en-US" sz="1800" dirty="0" smtClean="0"/>
              <a:t>  24.10</a:t>
            </a:r>
            <a:endParaRPr sz="1800" dirty="0"/>
          </a:p>
        </p:txBody>
      </p:sp>
      <p:sp>
        <p:nvSpPr>
          <p:cNvPr id="382" name="Subtitle 2"/>
          <p:cNvSpPr txBox="1"/>
          <p:nvPr/>
        </p:nvSpPr>
        <p:spPr>
          <a:xfrm>
            <a:off x="5375920" y="4653136"/>
            <a:ext cx="16757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1400">
                <a:solidFill>
                  <a:srgbClr val="FFFFFF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endParaRPr dirty="0"/>
          </a:p>
        </p:txBody>
      </p:sp>
      <p:sp>
        <p:nvSpPr>
          <p:cNvPr id="383" name="Half Frame 19"/>
          <p:cNvSpPr/>
          <p:nvPr/>
        </p:nvSpPr>
        <p:spPr>
          <a:xfrm rot="13500000">
            <a:off x="5964825" y="4981187"/>
            <a:ext cx="262343" cy="262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4400" y="7200"/>
                </a:lnTo>
                <a:lnTo>
                  <a:pt x="7200" y="7200"/>
                </a:lnTo>
                <a:lnTo>
                  <a:pt x="7200" y="144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ubtitle 2"/>
          <p:cNvSpPr txBox="1"/>
          <p:nvPr/>
        </p:nvSpPr>
        <p:spPr>
          <a:xfrm>
            <a:off x="3178629" y="504815"/>
            <a:ext cx="583474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44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ru-RU" dirty="0" smtClean="0"/>
              <a:t>Состав команды</a:t>
            </a:r>
            <a:endParaRPr dirty="0"/>
          </a:p>
        </p:txBody>
      </p:sp>
      <p:sp>
        <p:nvSpPr>
          <p:cNvPr id="398" name="Subtitle 2"/>
          <p:cNvSpPr txBox="1"/>
          <p:nvPr/>
        </p:nvSpPr>
        <p:spPr>
          <a:xfrm>
            <a:off x="3178629" y="1027330"/>
            <a:ext cx="583474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44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endParaRPr dirty="0"/>
          </a:p>
        </p:txBody>
      </p:sp>
      <p:sp>
        <p:nvSpPr>
          <p:cNvPr id="399" name="Straight Connector 3"/>
          <p:cNvSpPr/>
          <p:nvPr/>
        </p:nvSpPr>
        <p:spPr>
          <a:xfrm>
            <a:off x="5549900" y="1959129"/>
            <a:ext cx="1092200" cy="1"/>
          </a:xfrm>
          <a:prstGeom prst="line">
            <a:avLst/>
          </a:prstGeom>
          <a:ln w="57150">
            <a:solidFill>
              <a:srgbClr val="D53E7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Прямоугольник 12"/>
          <p:cNvSpPr/>
          <p:nvPr/>
        </p:nvSpPr>
        <p:spPr>
          <a:xfrm>
            <a:off x="1991544" y="2780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Юсупов Константин Александрович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816080" y="2780928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Тищенко Николай Михайлович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media.istockphoto.com/photos/male-silhouette-as-avatar-profile-picture-picture-id519078723?k=6&amp;m=519078723&amp;s=612x612&amp;w=0&amp;h=vjpKRyuiv7duk2a5nYvhbnrHLMAFBqTGwBlcBa0p8xA="/>
          <p:cNvPicPr>
            <a:picLocks noGrp="1" noChangeAspect="1" noChangeArrowheads="1"/>
          </p:cNvPicPr>
          <p:nvPr>
            <p:ph type="pic" idx="14"/>
          </p:nvPr>
        </p:nvPicPr>
        <p:blipFill>
          <a:blip r:embed="rId2" cstate="print"/>
          <a:srcRect l="17193" r="17193"/>
          <a:stretch>
            <a:fillRect/>
          </a:stretch>
        </p:blipFill>
        <p:spPr bwMode="auto">
          <a:xfrm>
            <a:off x="2928243" y="3284538"/>
            <a:ext cx="1914525" cy="2917825"/>
          </a:xfrm>
          <a:prstGeom prst="rect">
            <a:avLst/>
          </a:prstGeom>
          <a:noFill/>
        </p:spPr>
      </p:pic>
      <p:pic>
        <p:nvPicPr>
          <p:cNvPr id="8206" name="Picture 14" descr="https://media.istockphoto.com/photos/male-silhouette-as-avatar-profile-picture-picture-id519078723?k=6&amp;m=519078723&amp;s=612x612&amp;w=0&amp;h=vjpKRyuiv7duk2a5nYvhbnrHLMAFBqTGwBlcBa0p8xA=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 cstate="print"/>
          <a:srcRect l="17165" r="17165"/>
          <a:stretch>
            <a:fillRect/>
          </a:stretch>
        </p:blipFill>
        <p:spPr bwMode="auto">
          <a:xfrm>
            <a:off x="7392293" y="3284538"/>
            <a:ext cx="1916113" cy="2917825"/>
          </a:xfrm>
          <a:prstGeom prst="rect">
            <a:avLst/>
          </a:prstGeom>
          <a:noFill/>
        </p:spPr>
      </p:pic>
      <p:sp>
        <p:nvSpPr>
          <p:cNvPr id="22" name="Прямоугольник 21"/>
          <p:cNvSpPr/>
          <p:nvPr/>
        </p:nvSpPr>
        <p:spPr>
          <a:xfrm>
            <a:off x="3287688" y="630932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Дизайнер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608168" y="630932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Программист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18"/>
          <p:cNvSpPr/>
          <p:nvPr/>
        </p:nvSpPr>
        <p:spPr>
          <a:xfrm>
            <a:off x="8955314" y="892629"/>
            <a:ext cx="2425701" cy="1823356"/>
          </a:xfrm>
          <a:prstGeom prst="rect">
            <a:avLst/>
          </a:prstGeom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Rectangle 16"/>
          <p:cNvSpPr/>
          <p:nvPr/>
        </p:nvSpPr>
        <p:spPr>
          <a:xfrm>
            <a:off x="6386286" y="894442"/>
            <a:ext cx="2425701" cy="3024416"/>
          </a:xfrm>
          <a:prstGeom prst="rect">
            <a:avLst/>
          </a:prstGeom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7" name="Rectangle 17"/>
          <p:cNvSpPr/>
          <p:nvPr/>
        </p:nvSpPr>
        <p:spPr>
          <a:xfrm>
            <a:off x="6386286" y="4054928"/>
            <a:ext cx="2425701" cy="1823357"/>
          </a:xfrm>
          <a:prstGeom prst="rect">
            <a:avLst/>
          </a:prstGeom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Rectangle 19"/>
          <p:cNvSpPr/>
          <p:nvPr/>
        </p:nvSpPr>
        <p:spPr>
          <a:xfrm>
            <a:off x="8955314" y="2853870"/>
            <a:ext cx="2425701" cy="3024415"/>
          </a:xfrm>
          <a:prstGeom prst="rect">
            <a:avLst/>
          </a:prstGeom>
          <a:ln w="571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9" name="Rectangle 20"/>
          <p:cNvSpPr txBox="1"/>
          <p:nvPr/>
        </p:nvSpPr>
        <p:spPr>
          <a:xfrm>
            <a:off x="1648282" y="2663874"/>
            <a:ext cx="3323769" cy="1345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ru-RU" sz="1400" dirty="0" smtClean="0"/>
              <a:t>Мы отказываемся от стандартных решений, использованных в других банках и говорим привет новым технологиям! </a:t>
            </a:r>
            <a:endParaRPr sz="1400" dirty="0"/>
          </a:p>
        </p:txBody>
      </p:sp>
      <p:sp>
        <p:nvSpPr>
          <p:cNvPr id="390" name="Subtitle 2"/>
          <p:cNvSpPr txBox="1"/>
          <p:nvPr/>
        </p:nvSpPr>
        <p:spPr>
          <a:xfrm>
            <a:off x="1631504" y="2132856"/>
            <a:ext cx="264751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000"/>
              </a:spcBef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lang="ru-RU" sz="2800" dirty="0" smtClean="0"/>
              <a:t>Приветствуем</a:t>
            </a:r>
            <a:endParaRPr sz="2800" dirty="0"/>
          </a:p>
        </p:txBody>
      </p:sp>
      <p:sp>
        <p:nvSpPr>
          <p:cNvPr id="391" name="Straight Connector 22"/>
          <p:cNvSpPr/>
          <p:nvPr/>
        </p:nvSpPr>
        <p:spPr>
          <a:xfrm>
            <a:off x="1703512" y="4426556"/>
            <a:ext cx="2880320" cy="10556"/>
          </a:xfrm>
          <a:prstGeom prst="line">
            <a:avLst/>
          </a:prstGeom>
          <a:ln w="57150">
            <a:solidFill>
              <a:srgbClr val="D53E7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18" name="Picture 2" descr="https://sun9-50.userapi.com/impg/pBBbLYGAm7AySlgS4TNhwevdzLUuXRUL90uebg/VxR4jgHCraU.jpg?size=488x870&amp;quality=96&amp;sign=db80d159b7bead8c814a29cce33b75b5&amp;type=album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 cstate="print"/>
          <a:srcRect t="15053" b="15053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9220" name="Picture 4" descr="https://sun9-87.userapi.com/impg/wwqFnqNUf-Zep6_mDGSG_1hqFzp6MR9N28dpCQ/2Votv-EsOSM.jpg?size=297x523&amp;quality=96&amp;sign=0c0adb98800dab7445073b0843246cea&amp;type=album"/>
          <p:cNvPicPr>
            <a:picLocks noGrp="1" noChangeAspect="1" noChangeArrowheads="1"/>
          </p:cNvPicPr>
          <p:nvPr>
            <p:ph type="pic" idx="16"/>
          </p:nvPr>
        </p:nvPicPr>
        <p:blipFill>
          <a:blip r:embed="rId3" cstate="print"/>
          <a:srcRect t="14619" b="14619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9224" name="Picture 8" descr="https://sun9-4.userapi.com/impg/sqZecX-JgXtZW_Zh13URP_JvT1BD4qvqI4WTkw/I-mBxSMknas.jpg?size=484x866&amp;quality=96&amp;sign=dfe5675661919e53f6b24e08029ffc60&amp;type=album"/>
          <p:cNvPicPr>
            <a:picLocks noGrp="1" noChangeAspect="1" noChangeArrowheads="1"/>
          </p:cNvPicPr>
          <p:nvPr>
            <p:ph type="pic" idx="14"/>
          </p:nvPr>
        </p:nvPicPr>
        <p:blipFill>
          <a:blip r:embed="rId4" cstate="print"/>
          <a:srcRect t="29005" b="29005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9228" name="Picture 12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5" cstate="print"/>
          <a:srcRect l="2374" r="237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ubtitle 2"/>
          <p:cNvSpPr txBox="1"/>
          <p:nvPr/>
        </p:nvSpPr>
        <p:spPr>
          <a:xfrm>
            <a:off x="827315" y="638354"/>
            <a:ext cx="365760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44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ru-RU" sz="4000" dirty="0" smtClean="0"/>
              <a:t>Задачи</a:t>
            </a:r>
            <a:endParaRPr sz="4000" dirty="0"/>
          </a:p>
        </p:txBody>
      </p:sp>
      <p:sp>
        <p:nvSpPr>
          <p:cNvPr id="409" name="Rectangle 6"/>
          <p:cNvSpPr txBox="1"/>
          <p:nvPr/>
        </p:nvSpPr>
        <p:spPr>
          <a:xfrm>
            <a:off x="827315" y="1548594"/>
            <a:ext cx="1136468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Tx/>
              <a:buChar char="-"/>
            </a:pPr>
            <a:r>
              <a:rPr lang="ru-RU" sz="2800" dirty="0" smtClean="0"/>
              <a:t> Разработать инновационное приложение банка для максимального удобства пользователей;</a:t>
            </a:r>
          </a:p>
          <a:p>
            <a:pPr>
              <a:buFontTx/>
              <a:buChar char="-"/>
            </a:pPr>
            <a:r>
              <a:rPr lang="ru-RU" sz="2800" dirty="0" smtClean="0"/>
              <a:t> Избавится от статических элементов интерфейса;</a:t>
            </a:r>
          </a:p>
          <a:p>
            <a:pPr>
              <a:buFontTx/>
              <a:buChar char="-"/>
            </a:pPr>
            <a:r>
              <a:rPr lang="ru-RU" sz="2800" dirty="0" smtClean="0"/>
              <a:t> Внедрить</a:t>
            </a:r>
            <a:r>
              <a:rPr lang="en-US" sz="2800" dirty="0" smtClean="0"/>
              <a:t> 3D </a:t>
            </a:r>
            <a:r>
              <a:rPr lang="ru-RU" sz="2800" dirty="0" smtClean="0"/>
              <a:t>технологии на уровень банковского приложения.</a:t>
            </a:r>
            <a:endParaRPr sz="2800" dirty="0"/>
          </a:p>
        </p:txBody>
      </p:sp>
      <p:sp>
        <p:nvSpPr>
          <p:cNvPr id="411" name="Straight Connector 8"/>
          <p:cNvSpPr/>
          <p:nvPr/>
        </p:nvSpPr>
        <p:spPr>
          <a:xfrm>
            <a:off x="952500" y="1440464"/>
            <a:ext cx="1092200" cy="1"/>
          </a:xfrm>
          <a:prstGeom prst="line">
            <a:avLst/>
          </a:prstGeom>
          <a:ln w="571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19"/>
          <p:cNvSpPr/>
          <p:nvPr/>
        </p:nvSpPr>
        <p:spPr>
          <a:xfrm>
            <a:off x="5357648" y="1"/>
            <a:ext cx="4780926" cy="6858001"/>
          </a:xfrm>
          <a:prstGeom prst="rect">
            <a:avLst/>
          </a:prstGeom>
          <a:solidFill>
            <a:srgbClr val="2A2C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Rectangle 7"/>
          <p:cNvSpPr txBox="1"/>
          <p:nvPr/>
        </p:nvSpPr>
        <p:spPr>
          <a:xfrm>
            <a:off x="6023992" y="1916832"/>
            <a:ext cx="332377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ru-RU" sz="1600" dirty="0" smtClean="0"/>
              <a:t>Приложение позволяет визуализировать историю операций пользователя в банке, с анимированными элементами.  </a:t>
            </a:r>
            <a:endParaRPr sz="1600" dirty="0"/>
          </a:p>
        </p:txBody>
      </p:sp>
      <p:sp>
        <p:nvSpPr>
          <p:cNvPr id="416" name="Subtitle 2"/>
          <p:cNvSpPr txBox="1"/>
          <p:nvPr/>
        </p:nvSpPr>
        <p:spPr>
          <a:xfrm>
            <a:off x="6023992" y="548680"/>
            <a:ext cx="33237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44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ru-RU" sz="3600" dirty="0" smtClean="0"/>
              <a:t>Возможности приложения </a:t>
            </a:r>
            <a:endParaRPr sz="3600" dirty="0"/>
          </a:p>
        </p:txBody>
      </p:sp>
      <p:pic>
        <p:nvPicPr>
          <p:cNvPr id="6150" name="Picture 6" descr="https://sun9-88.userapi.com/impg/fUtLLqbHXQNQZHx_I2P9JpwUJJV4t0jB1UYB7w/bWQ9Q0nOCNk.jpg?size=484x873&amp;quality=96&amp;sign=0723d9b3da201605298b80c916e0c230&amp;type=album"/>
          <p:cNvPicPr>
            <a:picLocks noGrp="1" noChangeAspect="1" noChangeArrowheads="1"/>
          </p:cNvPicPr>
          <p:nvPr>
            <p:ph type="pic" sz="half" idx="13"/>
          </p:nvPr>
        </p:nvPicPr>
        <p:blipFill>
          <a:blip r:embed="rId2" cstate="print"/>
          <a:srcRect t="2306" b="2306"/>
          <a:stretch>
            <a:fillRect/>
          </a:stretch>
        </p:blipFill>
        <p:spPr bwMode="auto">
          <a:xfrm>
            <a:off x="595313" y="550863"/>
            <a:ext cx="3556000" cy="61182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1"/>
          <p:cNvSpPr txBox="1"/>
          <p:nvPr/>
        </p:nvSpPr>
        <p:spPr>
          <a:xfrm>
            <a:off x="263352" y="3140968"/>
            <a:ext cx="4112087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ru-RU" sz="1800" dirty="0" smtClean="0"/>
              <a:t>3д позволяет более наглядно визуализировать данные. Удобно манипулировать с данными.</a:t>
            </a:r>
            <a:endParaRPr sz="1800" dirty="0"/>
          </a:p>
        </p:txBody>
      </p:sp>
      <p:sp>
        <p:nvSpPr>
          <p:cNvPr id="435" name="Subtitle 2"/>
          <p:cNvSpPr txBox="1"/>
          <p:nvPr/>
        </p:nvSpPr>
        <p:spPr>
          <a:xfrm>
            <a:off x="263352" y="1340768"/>
            <a:ext cx="308338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lang="ru-RU" sz="3200" dirty="0" smtClean="0"/>
              <a:t>Почему это прогрессивное решение</a:t>
            </a:r>
            <a:r>
              <a:rPr sz="3200" dirty="0" smtClean="0"/>
              <a:t>?</a:t>
            </a:r>
            <a:endParaRPr sz="3200" dirty="0"/>
          </a:p>
        </p:txBody>
      </p:sp>
      <p:pic>
        <p:nvPicPr>
          <p:cNvPr id="3080" name="Picture 8" descr="https://sun9-87.userapi.com/impg/wwqFnqNUf-Zep6_mDGSG_1hqFzp6MR9N28dpCQ/2Votv-EsOSM.jpg?size=297x523&amp;quality=96&amp;sign=0c0adb98800dab7445073b0843246cea&amp;type=album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 cstate="print"/>
          <a:srcRect t="12608" b="12608"/>
          <a:stretch>
            <a:fillRect/>
          </a:stretch>
        </p:blipFill>
        <p:spPr bwMode="auto">
          <a:xfrm>
            <a:off x="7968208" y="1307753"/>
            <a:ext cx="3251200" cy="428148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ctangle 7"/>
          <p:cNvSpPr/>
          <p:nvPr/>
        </p:nvSpPr>
        <p:spPr>
          <a:xfrm>
            <a:off x="8135256" y="3765863"/>
            <a:ext cx="1204687" cy="1986258"/>
          </a:xfrm>
          <a:prstGeom prst="rect">
            <a:avLst/>
          </a:prstGeom>
          <a:solidFill>
            <a:srgbClr val="DF316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Rectangle 3"/>
          <p:cNvSpPr/>
          <p:nvPr/>
        </p:nvSpPr>
        <p:spPr>
          <a:xfrm>
            <a:off x="911424" y="548680"/>
            <a:ext cx="3556001" cy="5747657"/>
          </a:xfrm>
          <a:prstGeom prst="rect">
            <a:avLst/>
          </a:prstGeom>
          <a:solidFill>
            <a:srgbClr val="D53E76">
              <a:alpha val="6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Rectangle 5"/>
          <p:cNvSpPr txBox="1"/>
          <p:nvPr/>
        </p:nvSpPr>
        <p:spPr>
          <a:xfrm>
            <a:off x="5051871" y="4118543"/>
            <a:ext cx="4112086" cy="1345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ru-RU" sz="1400" dirty="0" smtClean="0"/>
              <a:t>Впервые в  разработке банковских приложений используется технология 3д. Она очень удобна и позволяет просматривать операции даже не касаясь экрана. </a:t>
            </a:r>
            <a:endParaRPr sz="1400" dirty="0"/>
          </a:p>
        </p:txBody>
      </p:sp>
      <p:sp>
        <p:nvSpPr>
          <p:cNvPr id="443" name="Subtitle 2"/>
          <p:cNvSpPr txBox="1"/>
          <p:nvPr/>
        </p:nvSpPr>
        <p:spPr>
          <a:xfrm>
            <a:off x="5015880" y="2708920"/>
            <a:ext cx="637272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000"/>
              </a:spcBef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lang="ru-RU" sz="3200" dirty="0" err="1" smtClean="0"/>
              <a:t>Инноватика</a:t>
            </a:r>
            <a:r>
              <a:rPr lang="ru-RU" sz="3200" dirty="0" smtClean="0"/>
              <a:t> в области банковского дела</a:t>
            </a:r>
            <a:endParaRPr sz="3200" dirty="0"/>
          </a:p>
        </p:txBody>
      </p:sp>
      <p:pic>
        <p:nvPicPr>
          <p:cNvPr id="2054" name="Picture 6" descr="https://sun9-50.userapi.com/impg/pBBbLYGAm7AySlgS4TNhwevdzLUuXRUL90uebg/VxR4jgHCraU.jpg?size=488x870&amp;quality=96&amp;sign=db80d159b7bead8c814a29cce33b75b5&amp;type=album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 cstate="print"/>
          <a:srcRect t="1733" b="1733"/>
          <a:stretch>
            <a:fillRect/>
          </a:stretch>
        </p:blipFill>
        <p:spPr bwMode="auto">
          <a:xfrm>
            <a:off x="911225" y="549275"/>
            <a:ext cx="3556000" cy="61198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17"/>
          <p:cNvSpPr/>
          <p:nvPr/>
        </p:nvSpPr>
        <p:spPr>
          <a:xfrm>
            <a:off x="223156" y="163512"/>
            <a:ext cx="5098050" cy="6463851"/>
          </a:xfrm>
          <a:prstGeom prst="rect">
            <a:avLst/>
          </a:prstGeom>
          <a:solidFill>
            <a:srgbClr val="2A2C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Rectangle 18"/>
          <p:cNvSpPr txBox="1"/>
          <p:nvPr/>
        </p:nvSpPr>
        <p:spPr>
          <a:xfrm>
            <a:off x="6631427" y="3299090"/>
            <a:ext cx="4123657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ru-RU" sz="1600" dirty="0" smtClean="0"/>
              <a:t>- На доработку пойдет интерфейс карт- он так же в 3д для удобства пользования.</a:t>
            </a:r>
          </a:p>
          <a:p>
            <a:pPr>
              <a:buFontTx/>
              <a:buChar char="-"/>
            </a:pPr>
            <a:r>
              <a:rPr lang="ru-RU" sz="1600" dirty="0" smtClean="0"/>
              <a:t>Визуализация 3д блоками в пространстве операций пользователя  с интуитивным перемещением по ним.</a:t>
            </a:r>
          </a:p>
          <a:p>
            <a:pPr>
              <a:buFontTx/>
              <a:buChar char="-"/>
            </a:pPr>
            <a:r>
              <a:rPr lang="ru-RU" sz="1600" dirty="0" smtClean="0"/>
              <a:t> 3д </a:t>
            </a:r>
            <a:r>
              <a:rPr lang="ru-RU" sz="1600" dirty="0" err="1" smtClean="0"/>
              <a:t>конусоподобное</a:t>
            </a:r>
            <a:r>
              <a:rPr lang="ru-RU" sz="1600" dirty="0" smtClean="0"/>
              <a:t> древовидное отображение операций.</a:t>
            </a:r>
          </a:p>
          <a:p>
            <a:endParaRPr sz="1400" dirty="0"/>
          </a:p>
        </p:txBody>
      </p:sp>
      <p:sp>
        <p:nvSpPr>
          <p:cNvPr id="421" name="Subtitle 2"/>
          <p:cNvSpPr txBox="1"/>
          <p:nvPr/>
        </p:nvSpPr>
        <p:spPr>
          <a:xfrm>
            <a:off x="6577338" y="2597311"/>
            <a:ext cx="4487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000"/>
              </a:spcBef>
              <a:defRPr sz="44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ru-RU" sz="2400" dirty="0" smtClean="0"/>
              <a:t>Что планируем доработать</a:t>
            </a:r>
            <a:endParaRPr sz="2400" dirty="0"/>
          </a:p>
        </p:txBody>
      </p:sp>
      <p:pic>
        <p:nvPicPr>
          <p:cNvPr id="5122" name="Picture 2" descr="https://pbs.twimg.com/media/EX5ZkpsX0AAWIGi.png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 cstate="print"/>
          <a:srcRect l="25828" r="25828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5124" name="Picture 4" descr="https://pbs.twimg.com/media/EX5ZkpsX0AAWIGi.png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 cstate="print"/>
          <a:srcRect l="25828" r="25828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5126" name="Picture 6" descr="https://pbs.twimg.com/media/EX5ZkpsX0AAWIGi.png"/>
          <p:cNvPicPr>
            <a:picLocks noGrp="1" noChangeAspect="1" noChangeArrowheads="1"/>
          </p:cNvPicPr>
          <p:nvPr>
            <p:ph type="pic" idx="14"/>
          </p:nvPr>
        </p:nvPicPr>
        <p:blipFill>
          <a:blip r:embed="rId2" cstate="print"/>
          <a:srcRect l="25828" r="25828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5128" name="Picture 8" descr="https://pbs.twimg.com/media/EX5ZkpsX0AAWIGi.png"/>
          <p:cNvPicPr>
            <a:picLocks noGrp="1" noChangeAspect="1" noChangeArrowheads="1"/>
          </p:cNvPicPr>
          <p:nvPr>
            <p:ph type="pic" idx="17"/>
          </p:nvPr>
        </p:nvPicPr>
        <p:blipFill>
          <a:blip r:embed="rId2" cstate="print"/>
          <a:srcRect l="25828" r="25828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5130" name="Picture 10" descr="https://pbs.twimg.com/media/EX5ZkpsX0AAWIGi.png"/>
          <p:cNvPicPr>
            <a:picLocks noGrp="1" noChangeAspect="1" noChangeArrowheads="1"/>
          </p:cNvPicPr>
          <p:nvPr>
            <p:ph type="pic" idx="16"/>
          </p:nvPr>
        </p:nvPicPr>
        <p:blipFill>
          <a:blip r:embed="rId2" cstate="print"/>
          <a:srcRect l="25828" r="25828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47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C53">
              <a:alpha val="91000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Subtitle 2"/>
          <p:cNvSpPr txBox="1"/>
          <p:nvPr/>
        </p:nvSpPr>
        <p:spPr>
          <a:xfrm>
            <a:off x="2999656" y="2564904"/>
            <a:ext cx="648072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000"/>
              </a:spcBef>
              <a:defRPr sz="8000" spc="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rPr lang="ru-RU" sz="3600" dirty="0" smtClean="0"/>
              <a:t>Спасибо за внимание</a:t>
            </a:r>
            <a:endParaRPr sz="3600" dirty="0"/>
          </a:p>
        </p:txBody>
      </p:sp>
      <p:sp>
        <p:nvSpPr>
          <p:cNvPr id="450" name="Rectangle 6"/>
          <p:cNvSpPr/>
          <p:nvPr/>
        </p:nvSpPr>
        <p:spPr>
          <a:xfrm>
            <a:off x="0" y="5936343"/>
            <a:ext cx="12192000" cy="3628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Rectangle 7"/>
          <p:cNvSpPr/>
          <p:nvPr/>
        </p:nvSpPr>
        <p:spPr>
          <a:xfrm>
            <a:off x="0" y="532306"/>
            <a:ext cx="12192000" cy="3628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159</Words>
  <Application>Microsoft Office PowerPoint</Application>
  <PresentationFormat>Произвольный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Konstantin</cp:lastModifiedBy>
  <cp:revision>17</cp:revision>
  <dcterms:modified xsi:type="dcterms:W3CDTF">2021-10-24T13:53:30Z</dcterms:modified>
</cp:coreProperties>
</file>