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80" r:id="rId2"/>
    <p:sldId id="281" r:id="rId3"/>
    <p:sldId id="282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B06713-66C2-4C31-A9BA-A58CC7C31274}">
          <p14:sldIdLst>
            <p14:sldId id="280"/>
            <p14:sldId id="281"/>
            <p14:sldId id="282"/>
          </p14:sldIdLst>
        </p14:section>
        <p14:section name="Partners" id="{75D710C9-C99F-4E5A-ADA5-1CBC6C64DC04}">
          <p14:sldIdLst>
            <p14:sldId id="259"/>
          </p14:sldIdLst>
        </p14:section>
        <p14:section name="Course Objective" id="{192A9189-6D76-4A53-8F97-7C1469E08615}">
          <p14:sldIdLst>
            <p14:sldId id="283"/>
            <p14:sldId id="284"/>
            <p14:sldId id="285"/>
            <p14:sldId id="286"/>
            <p14:sldId id="287"/>
          </p14:sldIdLst>
        </p14:section>
        <p14:section name="Team" id="{4DFFFC8F-2DF9-4D56-AF7A-69D05EC9A3DF}">
          <p14:sldIdLst>
            <p14:sldId id="288"/>
            <p14:sldId id="289"/>
            <p14:sldId id="290"/>
          </p14:sldIdLst>
        </p14:section>
        <p14:section name="Course Organization" id="{CF10DE0D-1C52-4880-89A0-16D83C723D6E}">
          <p14:sldIdLst>
            <p14:sldId id="291"/>
            <p14:sldId id="292"/>
            <p14:sldId id="293"/>
            <p14:sldId id="294"/>
            <p14:sldId id="295"/>
            <p14:sldId id="296"/>
            <p14:sldId id="401"/>
            <p14:sldId id="405"/>
          </p14:sldIdLst>
        </p14:section>
        <p14:section name="Conclusion" id="{B146CBDD-3228-47B9-8046-20F4B2D56E7F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4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93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9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3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FEF5-E51F-41B3-AF15-304B4993C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6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E22912-A834-49E0-AC59-3045AB797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03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7A11A6-AF0A-4C8C-9938-F6268300F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562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90DB55-8246-483F-8D86-DA74CD8B2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AdvancedMay2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66DF4-0D74-4D08-A504-336A7D97E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199" noProof="1"/>
              <a:t>Head Of Department at Information Services Plc.</a:t>
            </a:r>
          </a:p>
          <a:p>
            <a:r>
              <a:rPr lang="en-US" sz="3199" noProof="1"/>
              <a:t>Worked with various technologies</a:t>
            </a:r>
          </a:p>
          <a:p>
            <a:pPr lvl="1"/>
            <a:r>
              <a:rPr lang="en-US" sz="3000" noProof="1"/>
              <a:t>.NET and C#, </a:t>
            </a:r>
            <a:r>
              <a:rPr lang="en-GB" sz="3000" dirty="0"/>
              <a:t>BASIC, Pascal, Object Pascal, PHP</a:t>
            </a:r>
            <a:endParaRPr lang="en-US" sz="3000" noProof="1"/>
          </a:p>
          <a:p>
            <a:r>
              <a:rPr lang="en-US" sz="3199" noProof="1"/>
              <a:t>More than 15 years of experience</a:t>
            </a:r>
          </a:p>
          <a:p>
            <a:r>
              <a:rPr lang="en-US" sz="3199" noProof="1"/>
              <a:t>Experienced Lecturer</a:t>
            </a:r>
          </a:p>
          <a:p>
            <a:pPr lvl="1"/>
            <a:r>
              <a:rPr lang="en-US" sz="3000" noProof="1"/>
              <a:t>C# Basics and </a:t>
            </a:r>
            <a:r>
              <a:rPr lang="en-GB" sz="3000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ABDACF-FECE-44A9-8326-3997DAF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0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>
                <a:ea typeface="+mn-lt"/>
                <a:cs typeface="+mn-lt"/>
              </a:rPr>
              <a:t>Technical Trainer @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endParaRPr lang="en-US" sz="3200" dirty="0">
              <a:ea typeface="+mn-lt"/>
              <a:cs typeface="+mn-lt"/>
            </a:endParaRP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Graduated the C# Track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Team Lead @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endParaRPr lang="en-US" sz="3200" dirty="0">
              <a:ea typeface="+mn-lt"/>
              <a:cs typeface="+mn-lt"/>
            </a:endParaRP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Involved in "Projects </a:t>
            </a:r>
            <a:r>
              <a:rPr lang="en-US" sz="3200" dirty="0" err="1">
                <a:ea typeface="+mn-lt"/>
                <a:cs typeface="+mn-lt"/>
              </a:rPr>
              <a:t>SoftUni</a:t>
            </a:r>
            <a:r>
              <a:rPr lang="en-US" sz="3200" dirty="0">
                <a:ea typeface="+mn-lt"/>
                <a:cs typeface="+mn-lt"/>
              </a:rPr>
              <a:t>" – 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ASP.NET Core Web Project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Experience with C#, Java, PHP and Python</a:t>
            </a:r>
          </a:p>
          <a:p>
            <a:pPr marL="360045" indent="-360045"/>
            <a:r>
              <a:rPr lang="en-US" sz="3200" dirty="0">
                <a:ea typeface="+mn-lt"/>
                <a:cs typeface="+mn-lt"/>
              </a:rPr>
              <a:t>Deep interests in automation of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processes </a:t>
            </a:r>
            <a:endParaRPr lang="bg-BG" sz="3200" dirty="0">
              <a:ea typeface="+mn-lt"/>
              <a:cs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cs typeface="Calibri"/>
              </a:rPr>
              <a:t>Slavi</a:t>
            </a:r>
            <a:r>
              <a:rPr lang="en-US" sz="3950" dirty="0">
                <a:cs typeface="Calibri"/>
              </a:rPr>
              <a:t> </a:t>
            </a:r>
            <a:r>
              <a:rPr lang="en-US" sz="3950" dirty="0" err="1">
                <a:cs typeface="Calibri"/>
              </a:rPr>
              <a:t>Kapsalov</a:t>
            </a:r>
          </a:p>
        </p:txBody>
      </p:sp>
      <p:pic>
        <p:nvPicPr>
          <p:cNvPr id="4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AEB34C7D-2487-4CBC-A1D5-55A736BC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95" y="1684683"/>
            <a:ext cx="3571461" cy="357146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E5276D-A143-484D-850F-A2E8F81B4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4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C# Advanced Module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19-May-2020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41000" y="1498891"/>
            <a:ext cx="1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16-August-2020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483403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19-May-2020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8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</a:t>
            </a:r>
            <a:r>
              <a:rPr lang="bg-BG" sz="2000" b="1" dirty="0">
                <a:solidFill>
                  <a:srgbClr val="FFFFFF"/>
                </a:solidFill>
              </a:rPr>
              <a:t>2</a:t>
            </a:r>
            <a:r>
              <a:rPr lang="en-US" sz="2000" b="1" dirty="0">
                <a:solidFill>
                  <a:srgbClr val="FFFFFF"/>
                </a:solidFill>
              </a:rPr>
              <a:t>8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19-August-2020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19-August-2020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30</a:t>
            </a:r>
            <a:r>
              <a:rPr lang="en-GB" sz="2000" b="1" dirty="0">
                <a:solidFill>
                  <a:srgbClr val="FFFFFF"/>
                </a:solidFill>
              </a:rPr>
              <a:t>-June-2020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16-August-2020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16-August-2020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22-August-2020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22-August-2020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352800" y="1509772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28-june-2020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30-June-2020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CEDB812-875E-4739-934C-A7A2F06D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21BCC27-54D3-41E6-A884-0B63934A4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10239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https://www.facebook.com/groups/CsharpAdvancedMay2020/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175481"/>
            <a:ext cx="9829800" cy="5201066"/>
          </a:xfrm>
        </p:spPr>
        <p:txBody>
          <a:bodyPr/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b="1" dirty="0">
                <a:hlinkClick r:id="rId2"/>
              </a:rPr>
              <a:t>www.introprogramming.info</a:t>
            </a:r>
            <a:endParaRPr lang="en-US" b="1" dirty="0"/>
          </a:p>
          <a:p>
            <a:pPr lvl="1"/>
            <a:r>
              <a:rPr lang="en-GB" dirty="0"/>
              <a:t>The C# Programming courses @SoftUni.bg </a:t>
            </a:r>
            <a:br>
              <a:rPr lang="en-GB" dirty="0"/>
            </a:br>
            <a:r>
              <a:rPr lang="en-GB" dirty="0"/>
              <a:t>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976" y="3505201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057B4E8-031F-4C21-ACA6-B30283F42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760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9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66D960-336D-48D7-A32F-A152A7AED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D98669-AB55-47E6-AE13-393949D1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EC9148DF-5E31-4D1A-90D3-134E53CFB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7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639" y="1108911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EF0B65-8D97-485D-84EB-22F77E365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259297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Queues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Multidimensional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Getting familiar with </a:t>
            </a:r>
            <a:r>
              <a:rPr lang="en-US" sz="3200" b="1" dirty="0">
                <a:solidFill>
                  <a:schemeClr val="bg1"/>
                </a:solidFill>
              </a:rPr>
              <a:t>streams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bg1"/>
                </a:solidFill>
              </a:rPr>
              <a:t>custom</a:t>
            </a:r>
            <a:r>
              <a:rPr lang="en-US" sz="3200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LinkedList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Simple</a:t>
            </a:r>
            <a:r>
              <a:rPr lang="en-US" sz="3200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Sorting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84272"/>
            <a:ext cx="10129234" cy="5919728"/>
          </a:xfrm>
        </p:spPr>
        <p:txBody>
          <a:bodyPr>
            <a:noAutofit/>
          </a:bodyPr>
          <a:lstStyle/>
          <a:p>
            <a:r>
              <a:rPr lang="en-GB" sz="3000" dirty="0"/>
              <a:t>3 practical problems for 4 hours</a:t>
            </a:r>
          </a:p>
          <a:p>
            <a:pPr lvl="1"/>
            <a:r>
              <a:rPr lang="en-GB" sz="2800" dirty="0"/>
              <a:t>The first two problems may include:</a:t>
            </a:r>
          </a:p>
          <a:p>
            <a:pPr lvl="2"/>
            <a:r>
              <a:rPr lang="en-GB" sz="2600" dirty="0"/>
              <a:t>Stacks and Queues</a:t>
            </a:r>
          </a:p>
          <a:p>
            <a:pPr lvl="2"/>
            <a:r>
              <a:rPr lang="en-GB" sz="2600" dirty="0"/>
              <a:t>Multidimensional Arrays</a:t>
            </a:r>
          </a:p>
          <a:p>
            <a:pPr lvl="2"/>
            <a:r>
              <a:rPr lang="en-GB" sz="2600" dirty="0"/>
              <a:t>Dictionaries</a:t>
            </a:r>
          </a:p>
          <a:p>
            <a:pPr lvl="1"/>
            <a:r>
              <a:rPr lang="en-US" sz="2800" dirty="0"/>
              <a:t>Defining Classes</a:t>
            </a:r>
            <a:endParaRPr lang="en-GB" sz="2800" dirty="0"/>
          </a:p>
          <a:p>
            <a:r>
              <a:rPr lang="en-GB" sz="3000" dirty="0"/>
              <a:t>Automated judge system</a:t>
            </a:r>
          </a:p>
          <a:p>
            <a:pPr lvl="1"/>
            <a:r>
              <a:rPr lang="en-GB" sz="2800" b="1" dirty="0">
                <a:hlinkClick r:id="rId2"/>
              </a:rPr>
              <a:t>http://judge.softuni.bg</a:t>
            </a:r>
            <a:endParaRPr lang="en-GB" sz="2800" b="1" dirty="0"/>
          </a:p>
          <a:p>
            <a:r>
              <a:rPr lang="en-GB" sz="3000" dirty="0"/>
              <a:t>Solutions are evaluated for correctness only</a:t>
            </a:r>
          </a:p>
          <a:p>
            <a:pPr lvl="1"/>
            <a:r>
              <a:rPr lang="en-GB" sz="2800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7CCB8B-0679-4985-9103-15FFAB9E21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449000"/>
            <a:ext cx="10326000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or more</a:t>
            </a:r>
            <a:r>
              <a:rPr lang="en-US" sz="3000" dirty="0"/>
              <a:t> correct answers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practical</a:t>
            </a:r>
            <a:r>
              <a:rPr lang="en-US" sz="3200" dirty="0"/>
              <a:t> exam and </a:t>
            </a:r>
            <a:r>
              <a:rPr lang="en-US" sz="3200" b="1" dirty="0">
                <a:solidFill>
                  <a:schemeClr val="bg1"/>
                </a:solidFill>
              </a:rPr>
              <a:t>30 minutes after it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sz="3000" dirty="0"/>
              <a:t>Advice: Start it when you </a:t>
            </a:r>
            <a:r>
              <a:rPr lang="en-GB" sz="3000" b="1" dirty="0">
                <a:solidFill>
                  <a:schemeClr val="bg1"/>
                </a:solidFill>
              </a:rPr>
              <a:t>finish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B511D6-1DE4-40B4-A7F0-F947C14FCB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774</Words>
  <Application>Microsoft Office PowerPoint</Application>
  <PresentationFormat>Widescreen</PresentationFormat>
  <Paragraphs>169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C# Advanced</vt:lpstr>
      <vt:lpstr>Table of Contents</vt:lpstr>
      <vt:lpstr>Have a Question?</vt:lpstr>
      <vt:lpstr>SoftUni Diamond Partners</vt:lpstr>
      <vt:lpstr>Course Objectives</vt:lpstr>
      <vt:lpstr>C# Advanced Module Goals</vt:lpstr>
      <vt:lpstr>C# Advanced Course Goals</vt:lpstr>
      <vt:lpstr>Practical Programming Exam</vt:lpstr>
      <vt:lpstr>Theoretical Exam</vt:lpstr>
      <vt:lpstr>The Team</vt:lpstr>
      <vt:lpstr>Stamo Petkov</vt:lpstr>
      <vt:lpstr>Slavi Kapsalov</vt:lpstr>
      <vt:lpstr>Course Organization</vt:lpstr>
      <vt:lpstr>C# Advanced Module – Timeline</vt:lpstr>
      <vt:lpstr>Homework Assignments &amp; Exercises</vt:lpstr>
      <vt:lpstr>Scoring System for the Course</vt:lpstr>
      <vt:lpstr>Course Web Site, Forum and FB Group</vt:lpstr>
      <vt:lpstr>The Free C# Fundamentals Textbook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15</cp:revision>
  <dcterms:created xsi:type="dcterms:W3CDTF">2018-05-23T13:08:44Z</dcterms:created>
  <dcterms:modified xsi:type="dcterms:W3CDTF">2020-05-20T12:39:25Z</dcterms:modified>
  <cp:category>programming; education; software engineering; software development </cp:category>
</cp:coreProperties>
</file>