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8" r:id="rId3"/>
    <p:sldId id="258" r:id="rId4"/>
    <p:sldId id="49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49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A974C6-6432-408F-92CB-9DFAF7F81E9E}">
          <p14:sldIdLst>
            <p14:sldId id="256"/>
            <p14:sldId id="298"/>
            <p14:sldId id="258"/>
          </p14:sldIdLst>
        </p14:section>
        <p14:section name="Objects and Classes" id="{C9D16A4F-1FAC-4D74-838B-58B6817873B3}">
          <p14:sldIdLst>
            <p14:sldId id="495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sing the Built-in API Classes" id="{67E6C2A3-C4D0-4E68-BEDD-3453F9AF01CB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fining Simple Classes" id="{9735B6C8-E11D-4314-B470-DB3B359C3B29}">
          <p14:sldIdLst>
            <p14:sldId id="494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D94D9B38-82DE-4B76-9C13-D62B03847D8B}">
          <p14:sldIdLst>
            <p14:sldId id="28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D1459-37AA-4A75-A5E4-0633E08BD9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3427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DEF468-242F-4661-8351-C17E5B3A9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6990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CED72E-51CB-4624-BCFC-729A65D7AD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735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F4D507-CA31-42EA-8175-0CBBA8940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503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E199B6-16A7-4EE2-865F-EEE13BECAC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3979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043EAF-D7A1-4CDB-AFD1-D5E27F39A6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154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195430-8E6C-4FE6-A76A-B64F353EFD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253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DD8069-04EC-4475-91EA-C8609F43C9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2572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14857FB-1242-4718-A553-FEFB6E70EE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13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586FEB-8FC6-40D7-AD60-BD5BA15E29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395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9B02EFE-A64C-474D-9148-ED4E0E48E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367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9CB000-6197-48E7-B2FC-4C14F17B1F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60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8C7BB78-09A3-4EF9-BDD1-A3B742AD9D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936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9F80D71-A639-40AF-AE62-726AD97EBA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2671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79F1B3-41DE-4926-A2C2-509D77F1FE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1387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79162C-ECE5-47DB-9185-72BF362FE8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0310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2012D7-03BC-4D8A-A162-7A08461C8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76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0" y="2542211"/>
            <a:ext cx="2541600" cy="25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4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6A7CC4-B513-4967-B2C8-5D5B12CD5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format </a:t>
            </a:r>
            <a:r>
              <a:rPr lang="en-US" b="1" dirty="0">
                <a:solidFill>
                  <a:schemeClr val="bg1"/>
                </a:solidFill>
              </a:rPr>
              <a:t>day-month-year</a:t>
            </a:r>
          </a:p>
          <a:p>
            <a:pPr lvl="1"/>
            <a:r>
              <a:rPr lang="en-US" dirty="0"/>
              <a:t>Calculate and print the day of week in English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7382D-D633-459B-B1AD-BA6A0338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2B1E1-C8BE-4FE2-B3A7-94D129F8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3" y="2642140"/>
            <a:ext cx="24111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18-04-2016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457E-E683-4773-B4CB-34CED780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666" y="2642139"/>
            <a:ext cx="190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Monday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022B5AF9-015E-49A8-9C3F-59FF6C862910}"/>
              </a:ext>
            </a:extLst>
          </p:cNvPr>
          <p:cNvSpPr/>
          <p:nvPr/>
        </p:nvSpPr>
        <p:spPr>
          <a:xfrm>
            <a:off x="3278319" y="274472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81081-FBEB-4DD9-B716-5B96250D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881" y="2642140"/>
            <a:ext cx="24111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27-11-199</a:t>
            </a:r>
            <a:r>
              <a:rPr lang="bg-BG" sz="2800" b="1" noProof="1">
                <a:latin typeface="Consolas" panose="020B0609020204030204" pitchFamily="49" charset="0"/>
              </a:rPr>
              <a:t>6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130CAF22-7D75-4F20-85D2-BCA74F5D67CA}"/>
              </a:ext>
            </a:extLst>
          </p:cNvPr>
          <p:cNvSpPr/>
          <p:nvPr/>
        </p:nvSpPr>
        <p:spPr>
          <a:xfrm>
            <a:off x="8828437" y="274472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25BD2-A285-4855-838C-9BBBD3C0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00" y="3581401"/>
            <a:ext cx="10682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string dateAsText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DateTime date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DateTime.ParseExact</a:t>
            </a:r>
            <a:r>
              <a:rPr lang="en-US" sz="2398" b="1" noProof="1">
                <a:latin typeface="Consolas" pitchFamily="49" charset="0"/>
              </a:rPr>
              <a:t>(dateAsText, 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d-M-yyyy</a:t>
            </a:r>
            <a:r>
              <a:rPr lang="en-US" sz="2398" b="1" noProof="1">
                <a:latin typeface="Consolas" pitchFamily="49" charset="0"/>
              </a:rPr>
              <a:t>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CultureInfo</a:t>
            </a:r>
            <a:r>
              <a:rPr lang="en-US" sz="2398" b="1" noProof="1">
                <a:latin typeface="Consolas" pitchFamily="49" charset="0"/>
              </a:rPr>
              <a:t>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Console.WriteLine(date.DayOfWeek);</a:t>
            </a:r>
            <a:endParaRPr lang="bg-BG" sz="2398" b="1" noProof="1">
              <a:latin typeface="Consolas" pitchFamily="49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DCC4981-A8A0-4920-935B-7A8C8F87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208" y="4826267"/>
            <a:ext cx="3293515" cy="1363877"/>
          </a:xfrm>
          <a:prstGeom prst="wedgeRoundRectCallout">
            <a:avLst>
              <a:gd name="adj1" fmla="val -46912"/>
              <a:gd name="adj2" fmla="val -22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ParseExact(…)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a format string + culture (locale)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845DE-3EF0-457A-8772-94C95A09B7E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567F9-0364-47D7-B4F5-13EFB18A8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784" y="2642139"/>
            <a:ext cx="2054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Wednesday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C1352E4-A480-4220-BFCB-013D89F25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3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6523D-2F89-4DF7-9DB7-D28227F86B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Math, Random, BigInteger, ...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8DBB68-7E1C-4BF4-8A26-E72D1BD352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Built-in API Classes</a:t>
            </a:r>
          </a:p>
        </p:txBody>
      </p:sp>
    </p:spTree>
    <p:extLst>
      <p:ext uri="{BB962C8B-B14F-4D97-AF65-F5344CB8AC3E}">
        <p14:creationId xmlns:p14="http://schemas.microsoft.com/office/powerpoint/2010/main" val="387610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.NET Core provides thousands of ready-to-use classes</a:t>
            </a:r>
          </a:p>
          <a:p>
            <a:pPr lvl="1"/>
            <a:r>
              <a:rPr lang="en-US" sz="3200" dirty="0"/>
              <a:t>Packaged into namespaces like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200" noProof="1"/>
              <a:t>, 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200" noProof="1"/>
              <a:t>, </a:t>
            </a:r>
            <a:r>
              <a:rPr lang="en-US" sz="3200" dirty="0"/>
              <a:t>etc.</a:t>
            </a:r>
          </a:p>
          <a:p>
            <a:r>
              <a:rPr lang="en-US" dirty="0"/>
              <a:t>Using static .NET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0" y="373782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DateTime.Now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8200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9329E72-7CE9-4EA5-B29F-B12746F07E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2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different!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4B510E3D-DAD6-49BA-A3F0-84FC7AC9A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8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0100" y="15840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42297FD-D94D-434E-B2DB-44DC3B28A5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7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!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12608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14813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141854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8DBE0FC-9B21-48FC-9641-C0B71B5EF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050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6118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API class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System.Numerics</a:t>
            </a:r>
            <a:b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50383" y="288841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https://judge.softuni.bg/Contests/1214/Objects-and-Classes-Lab</a:t>
            </a:r>
            <a:r>
              <a:rPr lang="en-US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25C04F5-B0C4-4A5C-9071-58818A1DC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8066AD-8A96-4319-B005-1AC8B2DF3F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2089C68-48F1-4FB0-AB60-7299DE17EE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Custom Classes</a:t>
            </a:r>
          </a:p>
        </p:txBody>
      </p:sp>
    </p:spTree>
    <p:extLst>
      <p:ext uri="{BB962C8B-B14F-4D97-AF65-F5344CB8AC3E}">
        <p14:creationId xmlns:p14="http://schemas.microsoft.com/office/powerpoint/2010/main" val="12425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034882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from</a:t>
            </a:r>
            <a:br>
              <a:rPr lang="en-GB" dirty="0"/>
            </a:br>
            <a:r>
              <a:rPr lang="en-GB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6665" y="3931927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771000" y="3155591"/>
            <a:ext cx="1786484" cy="510778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36000" y="5420698"/>
            <a:ext cx="1708750" cy="51077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721000" y="3676537"/>
            <a:ext cx="1482885" cy="510778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185003-26D9-4B66-A43E-14E5FBD82E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9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1837" y="98340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4124" y="3701849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384124" y="5181600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885548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49146"/>
            <a:ext cx="914400" cy="91440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6764F35-5D68-46FB-ABC4-A00CF495C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8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Built in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Defining Simple Classes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Constructors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Properties </a:t>
            </a:r>
            <a:r>
              <a:rPr lang="en-GB" b="1" dirty="0">
                <a:solidFill>
                  <a:schemeClr val="bg1"/>
                </a:solidFill>
              </a:rPr>
              <a:t>store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50864" y="3300739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078" y="3286778"/>
            <a:ext cx="1801922" cy="510778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03" y="6005540"/>
            <a:ext cx="1801922" cy="510778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333413A-641D-4D19-9ECE-E3F71E392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1597" y="5202173"/>
            <a:ext cx="2064404" cy="919401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EEABF18-21C4-4F7D-A1B0-84D7911875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Describe the characteristics of a given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provides access to the 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4183542"/>
            <a:ext cx="2895600" cy="919401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setter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provides field change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C729089-FACB-475E-B326-243AD61908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b="1" dirty="0"/>
              <a:t> </a:t>
            </a:r>
            <a:r>
              <a:rPr lang="en-US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47A94FF-5654-43EB-A1ED-34BDF9571D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54987" y="5455399"/>
            <a:ext cx="4442321" cy="510778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799" y="2511874"/>
            <a:ext cx="3150000" cy="3150000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36077" y="3744926"/>
            <a:ext cx="4419924" cy="919401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name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same as the name of the class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3F4136F-9211-4021-82D5-C5B2D3159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print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1900620"/>
            <a:ext cx="5631062" cy="4754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748F8AE-B432-461D-B013-50D7FD5EBF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define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(state) and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4120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may hold data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281765"/>
            <a:ext cx="2899320" cy="1328023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may hold operations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3CF7B86-602C-4648-9153-6FC226201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6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22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3936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Calculated 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2101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Calculated 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2000" y="4344772"/>
            <a:ext cx="10668000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7201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method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E1FC036-B036-4ED7-82B4-C866A76DF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53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named</a:t>
            </a:r>
            <a:r>
              <a:rPr lang="en-GB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Properties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0DA362-911E-4BB9-8FAF-064F236AB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77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430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AB5CCA5-2B34-482D-AA5E-01FACC3A8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76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41CD92-AD05-4B11-8428-A9672C373C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0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817876-39ED-4C0C-8422-F7CEF6304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0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784932-A3ED-47E0-A9B9-37D892A9AD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906F8E-AAA4-4F7D-8AFB-F675CD69AEC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an Object? What is a Class? </a:t>
            </a:r>
          </a:p>
        </p:txBody>
      </p:sp>
    </p:spTree>
    <p:extLst>
      <p:ext uri="{BB962C8B-B14F-4D97-AF65-F5344CB8AC3E}">
        <p14:creationId xmlns:p14="http://schemas.microsoft.com/office/powerpoint/2010/main" val="1478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941328"/>
            <a:ext cx="10033549" cy="527604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month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</a:p>
          <a:p>
            <a:pPr lvl="1"/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7378" y="5890261"/>
            <a:ext cx="986327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birthday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8" b="1" noProof="1">
                <a:latin typeface="Consolas" pitchFamily="49" charset="0"/>
              </a:rPr>
              <a:t>Day = </a:t>
            </a:r>
            <a:r>
              <a:rPr lang="pt-BR" sz="2398" b="1" noProof="1">
                <a:latin typeface="Consolas" pitchFamily="49" charset="0"/>
              </a:rPr>
              <a:t>22, Month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6, Year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1990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/>
        </p:nvGraphicFramePr>
        <p:xfrm>
          <a:off x="1947379" y="3009782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5" y="4762318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creates a new object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416" y="3217930"/>
            <a:ext cx="4885070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day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8" b="1" noProof="1">
                <a:latin typeface="Consolas" pitchFamily="49" charset="0"/>
              </a:rPr>
              <a:t>(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  2019, 2, 25);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Console.WriteLine(day);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307" y="4316504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properties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307" y="3085812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595" y="2182428"/>
            <a:ext cx="3112630" cy="99943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of type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A139E9-5372-44D6-A2DB-6992AE80E9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6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98931" y="1025112"/>
            <a:ext cx="10237806" cy="52760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-US" sz="3500" dirty="0"/>
              <a:t>In programming, </a:t>
            </a:r>
            <a:r>
              <a:rPr lang="en-US" sz="3500" b="1" dirty="0">
                <a:solidFill>
                  <a:schemeClr val="bg1"/>
                </a:solidFill>
              </a:rPr>
              <a:t>classes</a:t>
            </a:r>
            <a:r>
              <a:rPr lang="en-US" sz="3500" dirty="0"/>
              <a:t> provide the structure for </a:t>
            </a:r>
            <a:r>
              <a:rPr lang="en-US" sz="3500" b="1" dirty="0">
                <a:solidFill>
                  <a:schemeClr val="bg1"/>
                </a:solidFill>
              </a:rPr>
              <a:t>objects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pPr>
              <a:lnSpc>
                <a:spcPct val="115000"/>
              </a:lnSpc>
            </a:pPr>
            <a:r>
              <a:rPr lang="en-US" sz="3500" dirty="0"/>
              <a:t>Classes define: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(properties), e.g.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(</a:t>
            </a:r>
            <a:r>
              <a:rPr lang="en-US" sz="3200" dirty="0" err="1"/>
              <a:t>behaviour</a:t>
            </a:r>
            <a:r>
              <a:rPr lang="en-US" sz="3200" dirty="0"/>
              <a:t>), e.g.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3500" dirty="0"/>
              <a:t>One class may have many instances (objects)</a:t>
            </a:r>
          </a:p>
          <a:p>
            <a:pPr lvl="1">
              <a:lnSpc>
                <a:spcPct val="115000"/>
              </a:lnSpc>
            </a:pPr>
            <a:r>
              <a:rPr lang="en-US" sz="3200" dirty="0"/>
              <a:t>Sample class: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15000"/>
              </a:lnSpc>
            </a:pPr>
            <a:r>
              <a:rPr lang="en-US" sz="3200" dirty="0"/>
              <a:t>Sample objects: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CF6074-7608-4412-84DE-EB1A9CDAC3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-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98769" y="960411"/>
            <a:ext cx="10321675" cy="5546589"/>
          </a:xfrm>
        </p:spPr>
        <p:txBody>
          <a:bodyPr/>
          <a:lstStyle/>
          <a:p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r>
              <a:rPr lang="en-GB" dirty="0"/>
              <a:t>All instances have common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375" y="4239282"/>
            <a:ext cx="771725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C6DF82B-D4E8-4BC3-9978-1A3EA0B57A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7828" y="1146629"/>
            <a:ext cx="10953171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peterBirthday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(1996, 11, 27);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000" b="1" noProof="1">
                <a:latin typeface="Consolas" pitchFamily="49" charset="0"/>
              </a:rPr>
              <a:t> mariaBirthday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000" b="1" noProof="1">
                <a:latin typeface="Consolas" pitchFamily="49" charset="0"/>
              </a:rPr>
              <a:t>(1995, 6, 14);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Console.WriteLine("Peter's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peterBirthday);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Console.WriteLine("Maria's birth date: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mariaBirthday);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mariaAfter18Months = mariaBirthday.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000" b="1" noProof="1">
                <a:latin typeface="Consolas" pitchFamily="49" charset="0"/>
              </a:rPr>
              <a:t>(18);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after 18 months: {0:d-MMM-yyyy}",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mariaAfter18Months);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000" b="1" noProof="1">
                <a:latin typeface="Consolas" pitchFamily="49" charset="0"/>
              </a:rPr>
              <a:t> ageDiff = peterBirthday.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000" b="1" noProof="1">
                <a:latin typeface="Consolas" pitchFamily="49" charset="0"/>
              </a:rPr>
              <a:t>(mariaBirthday);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Console.WriteLine("Maria older than Peter by: {0} days",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                                         ageDiff.Days);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355347-CD41-470D-AE43-987114466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375848" cy="3256704"/>
            <a:chOff x="455612" y="2077297"/>
            <a:chExt cx="2375848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DateTime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154" y="4910112"/>
            <a:ext cx="2248166" cy="912281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(methods)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2248166" cy="57888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62713"/>
            <a:ext cx="2248166" cy="934873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(properties)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11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63A153A-5545-42EF-97F6-31708CB39D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2077</Words>
  <Application>Microsoft Office PowerPoint</Application>
  <PresentationFormat>Widescreen</PresentationFormat>
  <Paragraphs>375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Objects and Classes</vt:lpstr>
      <vt:lpstr>Objects</vt:lpstr>
      <vt:lpstr>Classes</vt:lpstr>
      <vt:lpstr>Objects - Instances of Classes</vt:lpstr>
      <vt:lpstr>Objects and Classes - Example</vt:lpstr>
      <vt:lpstr>Classes vs. Objects</vt:lpstr>
      <vt:lpstr>Problem: Day of Week</vt:lpstr>
      <vt:lpstr>Math, Random, BigInteger, ...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Defining Simple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 (1)</vt:lpstr>
      <vt:lpstr>Constructors (2)</vt:lpstr>
      <vt:lpstr>Class Operations (1)</vt:lpstr>
      <vt:lpstr>Class Operations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Fundamentals Object sand Classes</dc:title>
  <dc:subject>C# Advanced – Practical Training Course @ SoftUni</dc:subject>
  <dc:creator>Software University</dc:creator>
  <cp:keywords>C# Fundamentals  ; C#; Fundamentals 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14</cp:revision>
  <dcterms:created xsi:type="dcterms:W3CDTF">2018-05-23T13:08:44Z</dcterms:created>
  <dcterms:modified xsi:type="dcterms:W3CDTF">2020-06-24T13:02:30Z</dcterms:modified>
  <cp:category>programming;education;software engineering;software development</cp:category>
</cp:coreProperties>
</file>