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8B47AB-CF6D-40F9-BD4A-BCA2288EB8BF}">
          <p14:sldIdLst>
            <p14:sldId id="256"/>
            <p14:sldId id="257"/>
            <p14:sldId id="258"/>
          </p14:sldIdLst>
        </p14:section>
        <p14:section name="Associative Arrays" id="{1BEE04B6-4B64-4F56-98E9-E725CCF914E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ambda Expressions" id="{CE407B60-1BA6-4590-8145-6FCB2CA5099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AC1D9FE7-A926-49CF-A4D5-AE4FF2F83CFD}">
          <p14:sldIdLst>
            <p14:sldId id="28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9C89-102B-4DAC-BEE7-230DA82CB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5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5254008-1329-4A74-A4BA-2954FF2E8A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502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03B35C-C946-4347-BBF9-EC2AAC178D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02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D5625F-4FF3-488C-93C7-E282FE6DB5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40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55F8F0-EF3F-415F-BF86-1D45AE5813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694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D11E8D-88D5-4440-ACB0-BAC7E65245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210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3327A-A070-4D7A-9848-DD5E521873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468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F6CDCE-0619-4C85-8F8D-6AA8BDCA67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680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32182-7229-4838-9367-02B8294064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3617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8B2141-5FC1-4042-B14E-12D9DBB07E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022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2/Associative-Arrays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04" y="218579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0824" y="2872336"/>
            <a:ext cx="347790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8 2.5 2.5 8 2.5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62888" y="2512929"/>
            <a:ext cx="266333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2.5 -&gt;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6370861" y="282828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30825" y="4566568"/>
            <a:ext cx="3477902" cy="646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1.5 5 1.5 3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62888" y="4023808"/>
            <a:ext cx="2663331" cy="1881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1.5 -&gt;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6370861" y="4761974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613AED4-A231-48B3-A501-7DE56C133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7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1078" y="1313742"/>
            <a:ext cx="10375696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double[] nums = Console.ReadLine().Split(' ')</a:t>
            </a:r>
            <a:br>
              <a:rPr lang="en-US" dirty="0"/>
            </a:br>
            <a:r>
              <a:rPr lang="en-US" dirty="0"/>
              <a:t>  .Select(double.Parse).ToArray();</a:t>
            </a:r>
          </a:p>
          <a:p>
            <a:r>
              <a:rPr lang="en-US" dirty="0"/>
              <a:t>var counts = new </a:t>
            </a:r>
            <a:r>
              <a:rPr lang="en-US" dirty="0">
                <a:solidFill>
                  <a:schemeClr val="bg1"/>
                </a:solidFill>
              </a:rPr>
              <a:t>SortedDictionary</a:t>
            </a:r>
            <a:r>
              <a:rPr lang="en-US" dirty="0"/>
              <a:t>&lt;double, int&gt;();</a:t>
            </a:r>
          </a:p>
          <a:p>
            <a:r>
              <a:rPr lang="en-US" dirty="0"/>
              <a:t>foreach (var num in nums)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bg1"/>
                </a:solidFill>
              </a:rPr>
              <a:t>ContainsKey</a:t>
            </a:r>
            <a:r>
              <a:rPr lang="en-US" dirty="0"/>
              <a:t>(num))</a:t>
            </a:r>
          </a:p>
          <a:p>
            <a:r>
              <a:rPr lang="en-US" dirty="0"/>
              <a:t>      counts[num]++;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 counts[num] = 1;</a:t>
            </a:r>
          </a:p>
          <a:p>
            <a:r>
              <a:rPr lang="en-US" dirty="0"/>
              <a:t>foreach (var num in counts)</a:t>
            </a:r>
          </a:p>
          <a:p>
            <a:r>
              <a:rPr lang="en-US" dirty="0"/>
              <a:t>    Console.WriteLine($"{num.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} -&gt; {num.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}");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658993" y="2798416"/>
            <a:ext cx="3598276" cy="152400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counts[num]</a:t>
            </a:r>
            <a:r>
              <a:rPr lang="en-US" sz="2800" b="1" noProof="1">
                <a:solidFill>
                  <a:srgbClr val="FFFFFF"/>
                </a:solidFill>
              </a:rPr>
              <a:t> will hold the count of times a num occurs in nums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CD71321-3D2A-4792-9E05-4805A40D3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0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746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881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174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9994" y="2159829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E66D4-A9D4-49DC-A66C-0B1F7473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06E39-9DBC-4B0C-923F-31150F5271AE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40" name="Text Placeholder 7">
              <a:extLst>
                <a:ext uri="{FF2B5EF4-FFF2-40B4-BE49-F238E27FC236}">
                  <a16:creationId xmlns:a16="http://schemas.microsoft.com/office/drawing/2014/main" id="{6A994D26-8501-4921-A935-F2E285E48441}"/>
                </a:ext>
              </a:extLst>
            </p:cNvPr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2632AA-009B-436A-B3E7-C5AA1EAD56A4}"/>
                </a:ext>
              </a:extLst>
            </p:cNvPr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36" name="Slide Number">
            <a:extLst>
              <a:ext uri="{FF2B5EF4-FFF2-40B4-BE49-F238E27FC236}">
                <a16:creationId xmlns:a16="http://schemas.microsoft.com/office/drawing/2014/main" id="{550FE4B1-1202-4834-A9FE-96819787F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5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23426 L 0.6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03 -0.06227 L 0.60039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31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0013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 L 0.6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50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546 L 0.60013 -0.0004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197" y="3735961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09D1DB-3079-4739-97B6-D6EF87880063}"/>
              </a:ext>
            </a:extLst>
          </p:cNvPr>
          <p:cNvGrpSpPr/>
          <p:nvPr/>
        </p:nvGrpSpPr>
        <p:grpSpPr>
          <a:xfrm>
            <a:off x="4572002" y="3075166"/>
            <a:ext cx="2223173" cy="553998"/>
            <a:chOff x="4572002" y="3075166"/>
            <a:chExt cx="2223173" cy="553998"/>
          </a:xfrm>
        </p:grpSpPr>
        <p:sp>
          <p:nvSpPr>
            <p:cNvPr id="35" name="Text Placeholder 7"/>
            <p:cNvSpPr txBox="1">
              <a:spLocks/>
            </p:cNvSpPr>
            <p:nvPr/>
          </p:nvSpPr>
          <p:spPr>
            <a:xfrm>
              <a:off x="4572002" y="3075166"/>
              <a:ext cx="219278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92" y="3134461"/>
              <a:ext cx="219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9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200" y="2617905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2160270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20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2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20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0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2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0" name="Slide Number">
            <a:extLst>
              <a:ext uri="{FF2B5EF4-FFF2-40B4-BE49-F238E27FC236}">
                <a16:creationId xmlns:a16="http://schemas.microsoft.com/office/drawing/2014/main" id="{C4745F66-1B5F-446A-8E77-AE695891E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SortedDictionary&lt;K, V&gt; – Example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1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rgbClr val="23446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>
                <a:solidFill>
                  <a:srgbClr val="234465"/>
                </a:solidFill>
              </a:endParaRPr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A5764AE8-9F30-4801-AB83-9C8A7BD38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4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38838"/>
            <a:ext cx="11811097" cy="5185625"/>
          </a:xfrm>
        </p:spPr>
        <p:txBody>
          <a:bodyPr/>
          <a:lstStyle/>
          <a:p>
            <a:pPr marL="457200" indent="-457200">
              <a:lnSpc>
                <a:spcPct val="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0"/>
              </a:lnSpc>
            </a:pPr>
            <a:endParaRPr lang="en-US" dirty="0"/>
          </a:p>
          <a:p>
            <a:pPr marL="457200" indent="-457200">
              <a:lnSpc>
                <a:spcPct val="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 err="1"/>
              <a:t>foreach</a:t>
            </a:r>
            <a:r>
              <a:rPr lang="en-US" dirty="0"/>
              <a:t> loop</a:t>
            </a:r>
          </a:p>
          <a:p>
            <a:pPr marL="457200" indent="-457200">
              <a:lnSpc>
                <a:spcPct val="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0"/>
              </a:lnSpc>
            </a:pPr>
            <a:endParaRPr lang="en-US" dirty="0"/>
          </a:p>
          <a:p>
            <a:pPr marL="457200" indent="-457200">
              <a:lnSpc>
                <a:spcPct val="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Iterates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</a:rPr>
              <a:t>KeyValuePair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</a:p>
          <a:p>
            <a:pPr marL="457200" indent="-457200">
              <a:lnSpc>
                <a:spcPct val="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0"/>
              </a:lnSpc>
            </a:pPr>
            <a:endParaRPr lang="en-US" dirty="0"/>
          </a:p>
          <a:p>
            <a:pPr marL="457200" indent="-457200">
              <a:lnSpc>
                <a:spcPct val="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dictionary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698" y="3114000"/>
            <a:ext cx="9175537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new Dictionary&lt;string, double&gt;();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fruits.Add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fruits)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($"{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tx1"/>
                </a:solidFill>
              </a:rPr>
              <a:t>} -&gt; {</a:t>
            </a:r>
            <a:r>
              <a:rPr lang="en-US" dirty="0" err="1">
                <a:solidFill>
                  <a:schemeClr val="tx1"/>
                </a:solidFill>
              </a:rPr>
              <a:t>fruit.</a:t>
            </a:r>
            <a:r>
              <a:rPr lang="en-US" dirty="0" err="1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771" y="3744000"/>
            <a:ext cx="3936563" cy="11534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Key</a:t>
            </a:r>
            <a:r>
              <a:rPr lang="en-US" sz="2800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</a:rPr>
              <a:t>fruit.</a:t>
            </a:r>
            <a:r>
              <a:rPr lang="en-US" sz="2800" b="1" noProof="1">
                <a:solidFill>
                  <a:schemeClr val="bg1"/>
                </a:solidFill>
              </a:rPr>
              <a:t>Value</a:t>
            </a:r>
            <a:r>
              <a:rPr lang="en-US" sz="2800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2A19B65-C3ED-4F8A-838C-FE550D30B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2 * N lines of pairs - word and synonym</a:t>
            </a:r>
          </a:p>
          <a:p>
            <a:r>
              <a:rPr lang="en-GB" dirty="0"/>
              <a:t>Each word can have multiple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7294" y="2554520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48006" y="3685159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429326" y="3908182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C5FD444-A39D-40E4-B3A3-3AB8A1481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7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1528708" y="1494000"/>
            <a:ext cx="913458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var words = new </a:t>
            </a:r>
            <a:r>
              <a:rPr lang="en-GB" sz="2200" dirty="0">
                <a:solidFill>
                  <a:schemeClr val="bg1"/>
                </a:solidFill>
              </a:rPr>
              <a:t>Dictionary&lt;</a:t>
            </a:r>
            <a:r>
              <a:rPr lang="en-GB" sz="2200" dirty="0">
                <a:solidFill>
                  <a:schemeClr val="tx1"/>
                </a:solidFill>
              </a:rPr>
              <a:t>string, List&lt;string&gt;</a:t>
            </a:r>
            <a:r>
              <a:rPr lang="en-GB" sz="2200" dirty="0">
                <a:solidFill>
                  <a:schemeClr val="bg1"/>
                </a:solidFill>
              </a:rPr>
              <a:t>&gt;</a:t>
            </a:r>
            <a:r>
              <a:rPr lang="en-GB" sz="22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word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string synonym = Console.ReadLine();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if (words.</a:t>
            </a:r>
            <a:r>
              <a:rPr lang="en-GB" sz="2200" dirty="0">
                <a:solidFill>
                  <a:schemeClr val="bg1"/>
                </a:solidFill>
              </a:rPr>
              <a:t>ContainsKey</a:t>
            </a:r>
            <a:r>
              <a:rPr lang="en-GB" sz="2200" dirty="0">
                <a:solidFill>
                  <a:schemeClr val="tx1"/>
                </a:solidFill>
              </a:rPr>
              <a:t>(word) == false)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words.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(word, new List&lt;string&gt;());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words[word].</a:t>
            </a:r>
            <a:r>
              <a:rPr lang="en-GB" sz="2200" dirty="0">
                <a:solidFill>
                  <a:schemeClr val="bg1"/>
                </a:solidFill>
              </a:rPr>
              <a:t>Add</a:t>
            </a:r>
            <a:r>
              <a:rPr lang="en-GB" sz="22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bg-BG" sz="22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F093CF5-5161-41AC-BD9D-920F3F195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321026"/>
            <a:ext cx="2667000" cy="2667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491808-ECDB-47E5-9253-D257D29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Anonymous Functions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A6112DA-72DC-4EDC-BE3C-F8098B82043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7023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40" y="983404"/>
            <a:ext cx="10321675" cy="5546589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lambda expression is an anonymous function containing </a:t>
            </a:r>
            <a:br>
              <a:rPr lang="bg-BG" dirty="0"/>
            </a:br>
            <a:r>
              <a:rPr lang="en-GB" dirty="0"/>
              <a:t>expressions and statements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expressions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 dirty="0"/>
              <a:t>Read as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goes to</a:t>
            </a:r>
            <a:r>
              <a:rPr lang="en-US" sz="3000" dirty="0"/>
              <a:t>"</a:t>
            </a: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side specifies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parameters</a:t>
            </a:r>
            <a:endParaRPr lang="bg-BG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side holds the </a:t>
            </a:r>
            <a:r>
              <a:rPr lang="en-US" b="1" dirty="0">
                <a:solidFill>
                  <a:schemeClr val="bg1"/>
                </a:solidFill>
              </a:rPr>
              <a:t>expression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statement</a:t>
            </a:r>
            <a:endParaRPr lang="en-GB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278669" y="2308195"/>
            <a:ext cx="3257427" cy="69208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a &gt;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81" y="2031239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CA0DA60-10A1-4CAE-B806-33B224A618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6620-4533-4BB1-8A67-8948F1E9F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3400" dirty="0"/>
              <a:t>Associative Arrays</a:t>
            </a:r>
          </a:p>
          <a:p>
            <a:pPr lvl="1">
              <a:buClr>
                <a:schemeClr val="tx1"/>
              </a:buClr>
            </a:pPr>
            <a:r>
              <a:rPr lang="en-GB" sz="3200" dirty="0"/>
              <a:t>Dictionary &lt;key, value&gt;</a:t>
            </a:r>
          </a:p>
          <a:p>
            <a:pPr lvl="1">
              <a:buClr>
                <a:schemeClr val="tx1"/>
              </a:buClr>
            </a:pPr>
            <a:r>
              <a:rPr lang="en-GB" sz="3200" dirty="0"/>
              <a:t>SortedDictionary &lt;key, value&gt;</a:t>
            </a:r>
          </a:p>
          <a:p>
            <a:r>
              <a:rPr lang="en-GB" sz="3400" dirty="0"/>
              <a:t>Lambda Expressions</a:t>
            </a:r>
          </a:p>
          <a:p>
            <a:r>
              <a:rPr lang="en-GB" sz="3400" dirty="0"/>
              <a:t>LINQ</a:t>
            </a:r>
          </a:p>
          <a:p>
            <a:pPr lvl="1"/>
            <a:r>
              <a:rPr lang="en-GB" sz="3200" dirty="0"/>
              <a:t>Filtering</a:t>
            </a:r>
          </a:p>
          <a:p>
            <a:pPr lvl="1"/>
            <a:r>
              <a:rPr lang="en-GB" sz="3200" dirty="0"/>
              <a:t>Mapping</a:t>
            </a:r>
          </a:p>
          <a:p>
            <a:pPr lvl="1"/>
            <a:r>
              <a:rPr lang="en-GB" sz="3200" dirty="0"/>
              <a:t>Ordering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B9E88F-F481-4BFE-AE4A-600F19005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9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inline methods 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760412" y="2702716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4172504" y="2714500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4172505" y="3841502"/>
            <a:ext cx="739390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bool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760412" y="3841502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760412" y="4891513"/>
            <a:ext cx="20574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=&gt;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4172505" y="4891513"/>
            <a:ext cx="739390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280299" y="2826580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249227" y="3953582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250218" y="5003593"/>
            <a:ext cx="577048" cy="3778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9D96400-F6D0-4156-8683-12B780DF4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72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- 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 in a collection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with LINQ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870330"/>
            <a:ext cx="1044827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List&lt;int&gt;() { 1, 2, 3, 4, -1, -5, 0, 50 }.Min()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399" y="3251438"/>
            <a:ext cx="1044827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 1, 2, 3, 40, -1, -5, 0, 5 }.Max()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399" y="4714043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long[] {1, 2, 3, 4, -1, -5, 0, 50}.Sum()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6007352"/>
            <a:ext cx="1044827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rgbClr val="234465"/>
                </a:solidFill>
              </a:rPr>
              <a:t>new int[] {1, 2, 3, 4, -1, -5, 0, 50}.Average()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i="1" dirty="0">
                <a:solidFill>
                  <a:schemeClr val="accent2"/>
                </a:solidFill>
                <a:sym typeface="Wingdings" panose="05000000000000000000" pitchFamily="2" charset="2"/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6.75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E5B0BC-E54B-4D97-8A49-BB97620295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3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2" y="3891162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 "abc", "def" } ;</a:t>
            </a:r>
          </a:p>
          <a:p>
            <a:r>
              <a:rPr lang="en-US" noProof="1">
                <a:solidFill>
                  <a:schemeClr val="tx1"/>
                </a:solidFill>
              </a:rPr>
              <a:t>var result = words.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(w =&gt; w + "x");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words -&gt; abcx, defx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66765"/>
            <a:ext cx="825099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var nums = Console.ReadLine()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.Split()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Select</a:t>
            </a:r>
            <a:r>
              <a:rPr lang="en-US" noProof="1">
                <a:solidFill>
                  <a:schemeClr val="tx1"/>
                </a:solidFill>
              </a:rPr>
              <a:t>(int.Parse);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5E4E25-528B-42C4-8C92-19D83D31F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38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4" y="1918502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.Select(number =&gt; int.Parse(number))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ToArray()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289405"/>
            <a:ext cx="727546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List&lt;double&gt;</a:t>
            </a:r>
            <a:r>
              <a:rPr lang="en-US" noProof="1"/>
              <a:t> </a:t>
            </a:r>
            <a:r>
              <a:rPr lang="en-US" noProof="1">
                <a:solidFill>
                  <a:srgbClr val="234465"/>
                </a:solidFill>
              </a:rPr>
              <a:t>nums = Console.ReadLine()</a:t>
            </a:r>
          </a:p>
          <a:p>
            <a:r>
              <a:rPr lang="en-US" noProof="1">
                <a:solidFill>
                  <a:srgbClr val="234465"/>
                </a:solidFill>
              </a:rPr>
              <a:t>  .Split()</a:t>
            </a:r>
          </a:p>
          <a:p>
            <a:r>
              <a:rPr lang="en-US" noProof="1">
                <a:solidFill>
                  <a:srgbClr val="234465"/>
                </a:solidFill>
              </a:rPr>
              <a:t>  .Select(double.Parse)</a:t>
            </a:r>
          </a:p>
          <a:p>
            <a:r>
              <a:rPr lang="en-US" noProof="1">
                <a:solidFill>
                  <a:srgbClr val="234465"/>
                </a:solidFill>
              </a:rPr>
              <a:t>  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rgbClr val="234465"/>
                </a:solidFill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9734A92-FDE2-4A2B-BD1B-9AD10A9F1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8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9528" y="1982063"/>
            <a:ext cx="743491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>
                <a:solidFill>
                  <a:schemeClr val="tx1"/>
                </a:solidFill>
              </a:rPr>
              <a:t>int[] nums = Console.ReadLine()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.Split()</a:t>
            </a:r>
          </a:p>
          <a:p>
            <a:r>
              <a:rPr lang="en-US" sz="3200" noProof="1">
                <a:solidFill>
                  <a:schemeClr val="tx1"/>
                </a:solidFill>
              </a:rPr>
              <a:t>  .Select(int.Parse)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bg1"/>
                </a:solidFill>
              </a:rPr>
              <a:t>Where</a:t>
            </a:r>
            <a:r>
              <a:rPr lang="en-US" sz="3200" noProof="1">
                <a:solidFill>
                  <a:schemeClr val="tx1"/>
                </a:solidFill>
              </a:rPr>
              <a:t>(</a:t>
            </a:r>
            <a:r>
              <a:rPr lang="en-US" sz="3200" noProof="1">
                <a:solidFill>
                  <a:schemeClr val="bg1"/>
                </a:solidFill>
              </a:rPr>
              <a:t>n =&gt; n &gt; 0</a:t>
            </a:r>
            <a:r>
              <a:rPr lang="en-US" sz="3200" noProof="1">
                <a:solidFill>
                  <a:schemeClr val="tx1"/>
                </a:solidFill>
              </a:rPr>
              <a:t>)</a:t>
            </a:r>
          </a:p>
          <a:p>
            <a:r>
              <a:rPr lang="en-US" sz="3200" noProof="1">
                <a:solidFill>
                  <a:schemeClr val="bg1"/>
                </a:solidFill>
              </a:rPr>
              <a:t>  </a:t>
            </a:r>
            <a:r>
              <a:rPr lang="en-US" sz="3200" noProof="1">
                <a:solidFill>
                  <a:schemeClr val="tx1"/>
                </a:solidFill>
              </a:rPr>
              <a:t>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06" y="2266933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6B9D2B5-916B-40D2-8606-5990C3E31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9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string array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Print only words, whose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989" y="2867222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83902" y="2288725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926388" y="2859411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89" y="4822406"/>
            <a:ext cx="529491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902" y="4822406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926388" y="4814595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EA4AEBC-3853-4CCF-9535-FDEC5BF53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041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8104" y="1475224"/>
            <a:ext cx="1037569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rgbClr val="234465"/>
                </a:solidFill>
              </a:rPr>
              <a:t>string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234465"/>
                </a:solidFill>
              </a:rPr>
              <a:t>]</a:t>
            </a:r>
            <a:r>
              <a:rPr lang="en-GB" sz="2800" dirty="0"/>
              <a:t> words = Console.ReadLine()</a:t>
            </a:r>
          </a:p>
          <a:p>
            <a:r>
              <a:rPr lang="en-GB" sz="2800" dirty="0"/>
              <a:t>                .Split()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Where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 =&gt; w.Length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.ToArray();</a:t>
            </a:r>
          </a:p>
          <a:p>
            <a:endParaRPr lang="en-GB" sz="2800" dirty="0"/>
          </a:p>
          <a:p>
            <a:r>
              <a:rPr lang="en-GB" sz="2800" dirty="0"/>
              <a:t>foreach (string word in words)</a:t>
            </a:r>
          </a:p>
          <a:p>
            <a:r>
              <a:rPr lang="en-GB" sz="2800" dirty="0"/>
              <a:t>   Console.WriteLine(word);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59E37A-D4DE-4914-B2F0-909CA5417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099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OrderByDescending()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807881"/>
            <a:ext cx="904735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734132"/>
            <a:ext cx="904735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B486B12-2652-450C-A789-1B642CC62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6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ThenBy()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1B385F-6C6C-4CAF-9A0A-BE5988FD5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4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  <a:p>
            <a:r>
              <a:rPr lang="en-US" dirty="0"/>
              <a:t>Print them in 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32474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4908696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30428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908696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32260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4956101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4102197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E2F7E99-55E2-48E7-97D1-0BBEAEFFF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48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fund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F23BA6-FC7C-42DB-BA63-B4BE05951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97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8152" y="1536106"/>
            <a:ext cx="1037569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int[] numbers = Console.ReadLine()</a:t>
            </a:r>
          </a:p>
          <a:p>
            <a:r>
              <a:rPr lang="en-GB" dirty="0"/>
              <a:t>		.Split()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Select</a:t>
            </a:r>
            <a:r>
              <a:rPr lang="en-GB" dirty="0"/>
              <a:t>(int.Parse)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OrderByDescending</a:t>
            </a:r>
            <a:r>
              <a:rPr lang="en-GB" dirty="0"/>
              <a:t>(n =&gt; n)</a:t>
            </a:r>
          </a:p>
          <a:p>
            <a:r>
              <a:rPr lang="en-GB" dirty="0"/>
              <a:t>                .</a:t>
            </a:r>
            <a:r>
              <a:rPr lang="en-GB" dirty="0">
                <a:solidFill>
                  <a:schemeClr val="bg1"/>
                </a:solidFill>
              </a:rPr>
              <a:t>ToArray</a:t>
            </a:r>
            <a:r>
              <a:rPr lang="en-GB" dirty="0"/>
              <a:t>();</a:t>
            </a:r>
          </a:p>
          <a:p>
            <a:r>
              <a:rPr lang="en-GB" dirty="0"/>
              <a:t>int count = numbers.Length &gt;= 3 ? 3 : numbers.Length;</a:t>
            </a:r>
          </a:p>
          <a:p>
            <a:r>
              <a:rPr lang="nn-NO" dirty="0"/>
              <a:t>for (int i = 0; i &lt; count; i++)</a:t>
            </a:r>
          </a:p>
          <a:p>
            <a:r>
              <a:rPr lang="en-GB" dirty="0"/>
              <a:t>   Console.Write($"{numbers[i]} ");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https://judge.softuni.bg/Contests/1212/Associative-Arrays-Lab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C4D17C-7EA9-4AAD-94F5-833F64514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18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bg2"/>
                </a:solidFill>
              </a:rPr>
              <a:t>Dictionaries hold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{key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value}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/>
            <a:r>
              <a:rPr lang="en-US" sz="3000" noProof="1">
                <a:solidFill>
                  <a:schemeClr val="bg2"/>
                </a:solidFill>
                <a:sym typeface="Wingdings" panose="05000000000000000000" pitchFamily="2" charset="2"/>
              </a:rPr>
              <a:t>Keys holds a set of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unique keys</a:t>
            </a:r>
          </a:p>
          <a:p>
            <a:pPr lvl="1"/>
            <a:r>
              <a:rPr lang="en-US" sz="3000" noProof="1">
                <a:solidFill>
                  <a:schemeClr val="bg2"/>
                </a:solidFill>
                <a:sym typeface="Wingdings" panose="05000000000000000000" pitchFamily="2" charset="2"/>
              </a:rPr>
              <a:t>Values holds a collection of values</a:t>
            </a:r>
          </a:p>
          <a:p>
            <a:pPr lvl="1"/>
            <a:r>
              <a:rPr lang="en-US" sz="3000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dictionary </a:t>
            </a:r>
            <a:br>
              <a:rPr lang="en-US" sz="3000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sz="3000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Lambda and LINQ helps collection</a:t>
            </a:r>
            <a:r>
              <a:rPr lang="bg-BG" sz="3200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sz="3200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C347FE8-0D71-4DDE-8B97-7A323F3F2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93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465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538141-1148-4376-AE36-EB9FE6E229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B2C987-B990-4C3E-9D5B-ED58B7260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10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B6D73CE-A8E5-4072-8DB9-F41310E053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 Collection of Key and Value Pairs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CBBE35-AA1E-4BC8-8B8B-40FC298EFE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30748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10147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b="1" dirty="0"/>
              <a:t>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F1902262-34C0-45F7-A542-6BA79A4D64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1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 collection of key and value pairs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hash-table + 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56" y="4119942"/>
            <a:ext cx="8635544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317D5-E279-4DDD-9D12-1CE4D18008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V</a:t>
            </a:r>
            <a:r>
              <a:rPr lang="en-US" dirty="0"/>
              <a:t>&gt;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332" y="3439947"/>
            <a:ext cx="11001336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fruits =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err="1">
                <a:solidFill>
                  <a:schemeClr val="bg1"/>
                </a:solidFill>
              </a:rPr>
              <a:t>SortedDictionary</a:t>
            </a:r>
            <a:r>
              <a:rPr lang="en-US" sz="2800" dirty="0">
                <a:solidFill>
                  <a:schemeClr val="bg1"/>
                </a:solidFill>
              </a:rPr>
              <a:t>&lt;string, double&gt;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"kiwi"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"orange"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fruits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"banana"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  <a:r>
              <a:rPr lang="en-US" sz="2800" dirty="0">
                <a:solidFill>
                  <a:schemeClr val="tx1"/>
                </a:solidFill>
              </a:rPr>
              <a:t> = 2.20;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1DE7C6-D341-4ACC-9D59-3F69363A63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)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92768"/>
            <a:ext cx="8376546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8376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373C96-9B5D-4960-824A-B5963B0A67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rgbClr val="234465"/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5" y="1890674"/>
            <a:ext cx="7873955" cy="20853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tx1"/>
                </a:solidFill>
              </a:rPr>
              <a:t>var</a:t>
            </a:r>
            <a:r>
              <a:rPr lang="en-US" sz="2200" dirty="0">
                <a:solidFill>
                  <a:schemeClr val="tx1"/>
                </a:solidFill>
              </a:rPr>
              <a:t> dictionary = new Dictionary&lt;string, </a:t>
            </a: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dictionary.Add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dictionary.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Console.WriteLine</a:t>
            </a:r>
            <a:r>
              <a:rPr lang="en-US" sz="2200" dirty="0">
                <a:solidFill>
                  <a:schemeClr val="tx1"/>
                </a:solidFill>
              </a:rPr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471055" y="4672050"/>
            <a:ext cx="913458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Console.WriteLine(dictionary.</a:t>
            </a:r>
            <a:r>
              <a:rPr lang="en-GB" sz="2200" dirty="0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29A9C4E-9DE7-4C3F-A2D3-DBE7767BBC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2154</Words>
  <Application>Microsoft Office PowerPoint</Application>
  <PresentationFormat>Widescreen</PresentationFormat>
  <Paragraphs>381</Paragraphs>
  <Slides>34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Associative Arrays</vt:lpstr>
      <vt:lpstr>Table of Contents</vt:lpstr>
      <vt:lpstr>Have a Question?</vt:lpstr>
      <vt:lpstr>A Collection of Key and Value Pairs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Real Numbers </vt:lpstr>
      <vt:lpstr>Solution: Count Real Numbers</vt:lpstr>
      <vt:lpstr>Traditional Dictionary: Add()</vt:lpstr>
      <vt:lpstr>Dictionary: Remove()</vt:lpstr>
      <vt:lpstr>SortedDictionary&lt;K, V&gt; – Example</vt:lpstr>
      <vt:lpstr>Iterating Through a Dictionary</vt:lpstr>
      <vt:lpstr>Problem: Word Synonyms</vt:lpstr>
      <vt:lpstr>Solution: Word Synonyms</vt:lpstr>
      <vt:lpstr>Anonymous Functions</vt:lpstr>
      <vt:lpstr>Lambda Functions</vt:lpstr>
      <vt:lpstr>Lambda Functions</vt:lpstr>
      <vt:lpstr>Processing Sequences with LINQ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2020-05-19T08:49:42Z</dcterms:modified>
  <cp:category>programming;education;software engineering;software development</cp:category>
</cp:coreProperties>
</file>