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200D2B-66C4-4329-B40E-FA516288CFB1}">
          <p14:sldIdLst>
            <p14:sldId id="256"/>
            <p14:sldId id="257"/>
            <p14:sldId id="258"/>
          </p14:sldIdLst>
        </p14:section>
        <p14:section name="Strings" id="{3986E351-28CA-4619-B5CB-6998A56C22F7}">
          <p14:sldIdLst>
            <p14:sldId id="259"/>
            <p14:sldId id="260"/>
            <p14:sldId id="261"/>
            <p14:sldId id="262"/>
          </p14:sldIdLst>
        </p14:section>
        <p14:section name="Manipulating Strings" id="{353EF310-57EB-4B3E-A440-BDC6EF8C7A6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Building and Modifying Strings" id="{1B71C698-88A5-495E-A231-3AF0269474A3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B487F287-F6C4-446A-A422-C5E9F63263EA}">
          <p14:sldIdLst>
            <p14:sldId id="28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55102E6-80C8-4430-B654-026673A64F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533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74521D-343C-42B0-92D7-308823AC3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27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743BD9-76C1-4198-877F-F9AA3D6F9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336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E8BEE6-AE13-4CFB-9656-226F903EA2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714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554768-20C3-46B1-AAEA-DF4F24950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983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9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2064" y="2877132"/>
            <a:ext cx="7463936" cy="556664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2064" y="3928809"/>
            <a:ext cx="7463936" cy="556664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2064" y="4980486"/>
            <a:ext cx="7463936" cy="556664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5DBD72-F567-4E87-915D-8EB36E76230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3974949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5027986"/>
            <a:ext cx="685800" cy="46166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83C89286-A7DB-45A6-A983-CA2606009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5076" y="1359000"/>
            <a:ext cx="93218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string[] </a:t>
            </a:r>
            <a:r>
              <a:rPr lang="en-GB" dirty="0"/>
              <a:t>words = Console.ReadLine().</a:t>
            </a:r>
            <a:r>
              <a:rPr lang="en-GB" dirty="0">
                <a:solidFill>
                  <a:schemeClr val="bg1"/>
                </a:solidFill>
              </a:rPr>
              <a:t>Split()</a:t>
            </a:r>
            <a:r>
              <a:rPr lang="en-GB" dirty="0"/>
              <a:t>;</a:t>
            </a:r>
          </a:p>
          <a:p>
            <a:r>
              <a:rPr lang="en-GB" dirty="0"/>
              <a:t>string result = "";</a:t>
            </a:r>
          </a:p>
          <a:p>
            <a:r>
              <a:rPr lang="en-GB" dirty="0"/>
              <a:t>foreach (string word in words)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int repeatTimes = word.Length;</a:t>
            </a:r>
          </a:p>
          <a:p>
            <a:r>
              <a:rPr lang="en-GB" dirty="0"/>
              <a:t>  for (int i = 0; i &lt; repeatTimes; i++)</a:t>
            </a:r>
          </a:p>
          <a:p>
            <a:r>
              <a:rPr lang="en-GB" dirty="0"/>
              <a:t>    result </a:t>
            </a:r>
            <a:r>
              <a:rPr lang="en-GB" dirty="0">
                <a:solidFill>
                  <a:schemeClr val="bg1"/>
                </a:solidFill>
              </a:rPr>
              <a:t>+=</a:t>
            </a:r>
            <a:r>
              <a:rPr lang="en-GB" dirty="0"/>
              <a:t> word;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3ED47B-7DA8-4570-B300-E7874ADACA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</a:t>
            </a:r>
            <a:r>
              <a:rPr lang="en-US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- finds the last occurrence</a:t>
            </a:r>
            <a:endParaRPr lang="en-US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981200"/>
            <a:ext cx="10668000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</a:t>
            </a:r>
            <a:r>
              <a:rPr lang="en-US" sz="2800" dirty="0">
                <a:solidFill>
                  <a:schemeClr val="bg1"/>
                </a:solidFill>
              </a:rPr>
              <a:t>fruits</a:t>
            </a:r>
            <a:r>
              <a:rPr lang="en-US" sz="2800" dirty="0"/>
              <a:t> = "banana, apple, kiwi, banana, apple";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bg1"/>
                </a:solidFill>
              </a:rPr>
              <a:t>fruits.IndexOf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"orange"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457200" y="4844933"/>
            <a:ext cx="106680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Console.WriteLine(fruits.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   </a:t>
            </a:r>
            <a:r>
              <a:rPr lang="en-GB" sz="2400" i="1" dirty="0">
                <a:solidFill>
                  <a:schemeClr val="accent2"/>
                </a:solidFill>
              </a:rPr>
              <a:t>//-1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FA5979-E2CD-4036-8496-5E284342BD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16712" y="2016464"/>
            <a:ext cx="7536689" cy="1766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card = "10C";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power = </a:t>
            </a:r>
            <a:r>
              <a:rPr lang="en-US" sz="2600" dirty="0" err="1"/>
              <a:t>card.</a:t>
            </a:r>
            <a:r>
              <a:rPr lang="en-US" sz="2600" dirty="0" err="1">
                <a:solidFill>
                  <a:schemeClr val="bg1"/>
                </a:solidFill>
              </a:rPr>
              <a:t>Substring</a:t>
            </a:r>
            <a:r>
              <a:rPr lang="en-US" sz="2600" dirty="0"/>
              <a:t>(0, 2);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(power); </a:t>
            </a:r>
            <a:r>
              <a:rPr lang="en-US" sz="2600" i="1" dirty="0">
                <a:solidFill>
                  <a:schemeClr val="accent2"/>
                </a:solidFill>
              </a:rPr>
              <a:t>//10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618812" y="4780785"/>
            <a:ext cx="75366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string extractWord = text.</a:t>
            </a:r>
            <a:r>
              <a:rPr lang="en-US" sz="2600" dirty="0">
                <a:solidFill>
                  <a:schemeClr val="bg1"/>
                </a:solidFill>
              </a:rPr>
              <a:t>Substring</a:t>
            </a:r>
            <a:r>
              <a:rPr lang="en-US" sz="26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Console.WriteLine(extractWord); </a:t>
            </a:r>
            <a:r>
              <a:rPr lang="en-US" sz="2600" i="1" dirty="0">
                <a:solidFill>
                  <a:schemeClr val="accent2"/>
                </a:solidFill>
              </a:rPr>
              <a:t>//John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B50B5B8-1F97-4E4A-9820-78B8AA143E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600" dirty="0"/>
              <a:t> - Check whether one string contains other string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001" y="2519726"/>
            <a:ext cx="10279841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"fruits"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Contains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"banana"</a:t>
            </a:r>
            <a:r>
              <a:rPr lang="en-US" sz="2800" dirty="0"/>
              <a:t>)); </a:t>
            </a:r>
            <a:r>
              <a:rPr lang="en-US" sz="2800" i="1" dirty="0">
                <a:solidFill>
                  <a:schemeClr val="accent2"/>
                </a:solidFill>
              </a:rPr>
              <a:t>//False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E5B5D3-91E9-4545-AE73-A92894A7B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115738" y="129263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pPr lvl="1"/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1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ice</a:t>
            </a:r>
          </a:p>
          <a:p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3801" y="3322581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603" y="3322581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5"/>
            <a:ext cx="25888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abc</a:t>
            </a:r>
          </a:p>
          <a:p>
            <a:r>
              <a:rPr lang="en-US" sz="2400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354" y="4651696"/>
            <a:ext cx="132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78" y="3124201"/>
            <a:ext cx="281742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key</a:t>
            </a:r>
          </a:p>
          <a:p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50224" y="3328619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3289113"/>
            <a:ext cx="91962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774" y="4450405"/>
            <a:ext cx="2826027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50224" y="4638196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72" y="4655191"/>
            <a:ext cx="88476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BDEE6973-4DB3-4B63-969B-345ADF3C0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4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47801"/>
            <a:ext cx="8039100" cy="47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B92632-8F81-4E10-8DE3-B74097E52E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5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8856" y="2057400"/>
            <a:ext cx="11194289" cy="39090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"Hello, john@softuni.bg, you have been using</a:t>
            </a:r>
            <a:br>
              <a:rPr lang="en-US" sz="2600" dirty="0"/>
            </a:br>
            <a:r>
              <a:rPr lang="en-US" sz="2600" dirty="0"/>
              <a:t>john@softuni.bg in your registration";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string[] </a:t>
            </a:r>
            <a:r>
              <a:rPr lang="en-US" sz="2600" dirty="0"/>
              <a:t>words = </a:t>
            </a:r>
            <a:r>
              <a:rPr lang="en-US" sz="2600" dirty="0" err="1"/>
              <a:t>text.</a:t>
            </a:r>
            <a:r>
              <a:rPr lang="en-US" sz="2600" dirty="0" err="1">
                <a:solidFill>
                  <a:schemeClr val="bg1"/>
                </a:solidFill>
              </a:rPr>
              <a:t>Split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", "</a:t>
            </a:r>
            <a:r>
              <a:rPr lang="en-US" sz="2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//words[]: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//"john@softuni.bg"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//"you have been using john@softuni.bg in your registration"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F216E9-586D-4CFF-9CCF-D43DF92527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can be used with multiple separators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08455" y="2194637"/>
            <a:ext cx="9975089" cy="246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char[] </a:t>
            </a:r>
            <a:r>
              <a:rPr lang="en-US" sz="2800" dirty="0"/>
              <a:t>separators = </a:t>
            </a:r>
            <a:r>
              <a:rPr lang="en-US" sz="2800" dirty="0">
                <a:solidFill>
                  <a:schemeClr val="bg1"/>
                </a:solidFill>
              </a:rPr>
              <a:t>new char[] {</a:t>
            </a:r>
            <a:r>
              <a:rPr lang="en-US" sz="2800" dirty="0"/>
              <a:t> ' 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','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dirty="0"/>
              <a:t> '.'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string[] words = </a:t>
            </a:r>
            <a:r>
              <a:rPr lang="en-US" sz="2800" dirty="0" err="1"/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Split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separators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//"Hello", "", "I", "am", "John", ""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2CC088-F865-438A-9177-5BD2491DBF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noProof="1"/>
              <a:t>Using</a:t>
            </a:r>
            <a:r>
              <a:rPr lang="en-US" b="1" noProof="1"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remove empty array elements from the array returned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751681"/>
            <a:ext cx="10972800" cy="2761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char[] separators = new char[] { ' ', ',', '.'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"Hello, I am John.";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string[] words = text</a:t>
            </a:r>
            <a:br>
              <a:rPr lang="en-US" sz="2600" dirty="0"/>
            </a:br>
            <a:r>
              <a:rPr lang="en-US" sz="2600" dirty="0"/>
              <a:t> .</a:t>
            </a:r>
            <a:r>
              <a:rPr lang="en-US" sz="2600" dirty="0">
                <a:solidFill>
                  <a:schemeClr val="bg1"/>
                </a:solidFill>
              </a:rPr>
              <a:t>Split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separators</a:t>
            </a:r>
            <a:r>
              <a:rPr lang="en-US" sz="2600" dirty="0"/>
              <a:t>, </a:t>
            </a:r>
            <a:r>
              <a:rPr lang="en-US" sz="2600" dirty="0" err="1">
                <a:solidFill>
                  <a:schemeClr val="bg1"/>
                </a:solidFill>
              </a:rPr>
              <a:t>StringSplitOptions.RemoveEmptyEntries</a:t>
            </a:r>
            <a:r>
              <a:rPr lang="en-US" sz="2600" dirty="0"/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//"Hello", "I", "am", "John"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45A662-C823-49D6-8ACA-40808A82FC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a String?</a:t>
            </a:r>
          </a:p>
          <a:p>
            <a:r>
              <a:rPr lang="en-GB" dirty="0"/>
              <a:t>Manipulating Strings</a:t>
            </a:r>
          </a:p>
          <a:p>
            <a:pPr lvl="1"/>
            <a:r>
              <a:rPr lang="en-GB" dirty="0"/>
              <a:t>Concatenating, Searching, Substring</a:t>
            </a:r>
          </a:p>
          <a:p>
            <a:pPr lvl="1"/>
            <a:r>
              <a:rPr lang="en-GB" dirty="0"/>
              <a:t>Splitting, Replacing</a:t>
            </a:r>
          </a:p>
          <a:p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ED3F2-4888-4F69-A68D-462E95215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2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replaces all 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16711" y="2667001"/>
            <a:ext cx="10958580" cy="39157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text = "Hello, john@softuni.bg, you have been using john@		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 = text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"john@softuni.bg"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"john@softuni.com"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replacedText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//Output: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//Hello, john@softuni.com, you have been using john@softuni.com in your registration.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EDB89C5-3E2D-480D-9AED-4F2FE648D5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191612" y="1287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banned words</a:t>
            </a:r>
          </a:p>
          <a:p>
            <a:pPr lvl="1"/>
            <a:r>
              <a:rPr lang="en-US" dirty="0"/>
              <a:t>Replace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2B9656-ACCB-4F4C-935B-3E02A1DC5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6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6450" y="1424212"/>
            <a:ext cx="8039100" cy="47843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(text.Contains(banWord))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400" b="1" noProof="1">
                <a:latin typeface="+mj-lt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724" y="2286000"/>
            <a:ext cx="3677653" cy="1632420"/>
          </a:xfrm>
          <a:prstGeom prst="wedgeRoundRectCallout">
            <a:avLst>
              <a:gd name="adj1" fmla="val -40348"/>
              <a:gd name="adj2" fmla="val 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92060"/>
            <a:ext cx="5105400" cy="1016456"/>
          </a:xfrm>
          <a:prstGeom prst="wedgeRoundRectCallout">
            <a:avLst>
              <a:gd name="adj1" fmla="val -30126"/>
              <a:gd name="adj2" fmla="val 8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Replace</a:t>
            </a:r>
            <a:r>
              <a:rPr lang="en-US" sz="2800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https://judge.softuni.bg/Contests/1216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1E0C5B-D29C-4087-B8D1-8EDCA524A9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D8304D-DF99-4EC8-90B3-EAE3F28C50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StringBuilder Class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272CE97-9C3F-498A-B241-8B6F11E1E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and Modifying Strings</a:t>
            </a:r>
          </a:p>
        </p:txBody>
      </p:sp>
    </p:spTree>
    <p:extLst>
      <p:ext uri="{BB962C8B-B14F-4D97-AF65-F5344CB8AC3E}">
        <p14:creationId xmlns:p14="http://schemas.microsoft.com/office/powerpoint/2010/main" val="553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399234" cy="554658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29" y="2099709"/>
          <a:ext cx="5526088" cy="4318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988010"/>
            <a:ext cx="32367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800" b="1" dirty="0"/>
              <a:t>Length = 9</a:t>
            </a:r>
          </a:p>
          <a:p>
            <a:pPr lvl="1"/>
            <a:r>
              <a:rPr lang="en-US" sz="2800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318441C-68A7-495C-8104-2CB92A7880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 / modify strings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2133601"/>
            <a:ext cx="7460489" cy="34889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>
                <a:solidFill>
                  <a:schemeClr val="bg1"/>
                </a:solidFill>
              </a:rPr>
              <a:t>StringBuilder</a:t>
            </a:r>
            <a:r>
              <a:rPr lang="en-US" sz="2600" dirty="0"/>
              <a:t> </a:t>
            </a:r>
            <a:r>
              <a:rPr lang="en-US" sz="2600" dirty="0" err="1"/>
              <a:t>sb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new </a:t>
            </a:r>
            <a:r>
              <a:rPr lang="en-US" sz="2600" dirty="0" err="1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bg1"/>
                </a:solidFill>
              </a:rPr>
              <a:t>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("Hello,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("John!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/>
              <a:t>("I sent you an email.");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sb</a:t>
            </a:r>
            <a:r>
              <a:rPr lang="en-US" sz="2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//Hello, John! I sent you an email.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noProof="1"/>
              <a:t>StringBuilder</a:t>
            </a:r>
            <a:r>
              <a:rPr lang="en-US" dirty="0"/>
              <a:t> Class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090" y="2752727"/>
            <a:ext cx="3124200" cy="1352546"/>
          </a:xfrm>
          <a:prstGeom prst="wedgeRoundRectCallout">
            <a:avLst>
              <a:gd name="adj1" fmla="val -46461"/>
              <a:gd name="adj2" fmla="val -20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</a:rPr>
              <a:t>System.Text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E37B4F0-4947-47D9-B858-C9F92F282D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because each</a:t>
            </a:r>
            <a:br>
              <a:rPr lang="en-US" dirty="0"/>
            </a:b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362200"/>
            <a:ext cx="9448800" cy="4062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</a:rPr>
              <a:t>Stopwatch</a:t>
            </a:r>
            <a:r>
              <a:rPr lang="en-US" sz="2600" dirty="0"/>
              <a:t> sw = </a:t>
            </a:r>
            <a:r>
              <a:rPr lang="en-US" sz="2600" dirty="0">
                <a:solidFill>
                  <a:schemeClr val="bg1"/>
                </a:solidFill>
              </a:rPr>
              <a:t>new Stopwatch()</a:t>
            </a:r>
            <a:r>
              <a:rPr lang="en-US" sz="26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sw.</a:t>
            </a:r>
            <a:r>
              <a:rPr lang="en-US" sz="2600" dirty="0">
                <a:solidFill>
                  <a:schemeClr val="bg1"/>
                </a:solidFill>
              </a:rPr>
              <a:t>Start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string text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for (int i = 0; i &lt; 200000;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text </a:t>
            </a:r>
            <a:r>
              <a:rPr lang="en-US" sz="2600" dirty="0">
                <a:solidFill>
                  <a:schemeClr val="bg1"/>
                </a:solidFill>
              </a:rPr>
              <a:t>+=</a:t>
            </a:r>
            <a:r>
              <a:rPr lang="en-US" sz="2600" dirty="0"/>
              <a:t> i;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sw.</a:t>
            </a:r>
            <a:r>
              <a:rPr lang="en-US" sz="2600" dirty="0">
                <a:solidFill>
                  <a:schemeClr val="bg1"/>
                </a:solidFill>
              </a:rPr>
              <a:t>Stop</a:t>
            </a:r>
            <a:r>
              <a:rPr lang="en-US" sz="2600" dirty="0"/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sw.</a:t>
            </a:r>
            <a:r>
              <a:rPr lang="en-US" sz="2600" dirty="0" err="1">
                <a:solidFill>
                  <a:schemeClr val="bg1"/>
                </a:solidFill>
              </a:rPr>
              <a:t>ElapsedMilliseconds</a:t>
            </a:r>
            <a:r>
              <a:rPr lang="en-US" sz="2600" dirty="0"/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//73625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684412"/>
            <a:ext cx="2573388" cy="25733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4B8451D-C159-4EB5-8F1F-EE43338EF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066682"/>
            <a:ext cx="81534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Stopwatch</a:t>
            </a:r>
            <a:r>
              <a:rPr lang="en-US" dirty="0">
                <a:solidFill>
                  <a:schemeClr val="tx1"/>
                </a:solidFill>
              </a:rPr>
              <a:t> sw = </a:t>
            </a:r>
            <a:r>
              <a:rPr lang="en-US" dirty="0">
                <a:solidFill>
                  <a:schemeClr val="bg1"/>
                </a:solidFill>
              </a:rPr>
              <a:t>new Stopwatch()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sw.</a:t>
            </a:r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tx1"/>
                </a:solidFill>
              </a:rPr>
              <a:t> text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StringBuilder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200000;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text.</a:t>
            </a:r>
            <a:r>
              <a:rPr lang="en-US" dirty="0" err="1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sw.</a:t>
            </a:r>
            <a:r>
              <a:rPr lang="en-US" dirty="0">
                <a:solidFill>
                  <a:schemeClr val="bg1"/>
                </a:solidFill>
              </a:rPr>
              <a:t>Stop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sw.</a:t>
            </a:r>
            <a:r>
              <a:rPr lang="en-US" dirty="0" err="1">
                <a:solidFill>
                  <a:schemeClr val="bg1"/>
                </a:solidFill>
              </a:rPr>
              <a:t>ElapsedMilliseconds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//16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Concatenation vs </a:t>
            </a:r>
            <a:r>
              <a:rPr lang="en-US" noProof="1"/>
              <a:t>StringBuilder (2)</a:t>
            </a:r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63" y="2438400"/>
            <a:ext cx="2573388" cy="25733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A96CE48-5CBB-4F60-840B-44F598C4C4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762000" y="2439000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762000" y="462034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Console.WriteLine(sb.</a:t>
            </a:r>
            <a:r>
              <a:rPr lang="en-GB" dirty="0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32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2149B66-3119-415C-9F6A-5A65DDA4B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4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85800" y="2057400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85800" y="5387365"/>
            <a:ext cx="9982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Console.WriteLine(sb); </a:t>
            </a:r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022AA5-B9E4-4AB2-8FC3-4432B5AB2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2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EA8A5C3-B6D9-4EAB-A8A9-C3CFFECA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8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r</a:t>
            </a:r>
            <a:r>
              <a:rPr lang="en-US" noProof="1"/>
              <a:t>eplaces</a:t>
            </a:r>
            <a:r>
              <a:rPr lang="en-US" dirty="0"/>
              <a:t> all occurrences of a specified string with another </a:t>
            </a:r>
            <a:br>
              <a:rPr lang="en-US" dirty="0"/>
            </a:br>
            <a:r>
              <a:rPr lang="en-US" dirty="0"/>
              <a:t>specified string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converts the value of this instance to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6710" y="3004780"/>
            <a:ext cx="7689090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Append</a:t>
            </a:r>
            <a:r>
              <a:rPr lang="en-US" dirty="0">
                <a:solidFill>
                  <a:schemeClr val="tx1"/>
                </a:solidFill>
              </a:rPr>
              <a:t>("Hello Peter, how are you?");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sb.</a:t>
            </a:r>
            <a:r>
              <a:rPr lang="en-US" dirty="0">
                <a:solidFill>
                  <a:schemeClr val="bg1"/>
                </a:solidFill>
              </a:rPr>
              <a:t>Replace</a:t>
            </a:r>
            <a:r>
              <a:rPr lang="en-US" dirty="0">
                <a:solidFill>
                  <a:schemeClr val="tx1"/>
                </a:solidFill>
              </a:rPr>
              <a:t>("Peter", "George");</a:t>
            </a:r>
            <a:endParaRPr lang="en-US" b="0" i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Methods (3)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616710" y="5004000"/>
            <a:ext cx="768909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663223-ABCE-4B0C-8596-F08F4FB0E2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99284" y="163978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Strings are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dirty="0">
                <a:solidFill>
                  <a:schemeClr val="bg2"/>
                </a:solidFill>
              </a:rPr>
              <a:t>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sequences of Unicode characters</a:t>
            </a:r>
          </a:p>
          <a:p>
            <a:r>
              <a:rPr lang="en-US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Contains()</a:t>
            </a:r>
            <a:r>
              <a:rPr lang="en-US" dirty="0">
                <a:solidFill>
                  <a:schemeClr val="bg2"/>
                </a:solidFill>
              </a:rPr>
              <a:t>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Substring()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Replace()</a:t>
            </a:r>
            <a:r>
              <a:rPr lang="en-US" dirty="0">
                <a:solidFill>
                  <a:schemeClr val="bg2"/>
                </a:solidFill>
              </a:rPr>
              <a:t>, …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StringBuilder</a:t>
            </a:r>
            <a:r>
              <a:rPr lang="en-US" dirty="0">
                <a:solidFill>
                  <a:schemeClr val="bg2"/>
                </a:solidFill>
              </a:rPr>
              <a:t> efficiently builds /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modifies 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169ECA4-AA33-49C9-89A3-99E70D645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6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27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E66689-57C7-45D4-A4D1-E0275AB08D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384E81D-CE21-4527-BBF5-CA21E9D0D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7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D84FC16-3DF1-43A5-9EFE-A78B553277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E0D02-B98B-4C5B-A5F9-EB45602CF0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6584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(texts)</a:t>
            </a:r>
          </a:p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Declared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Maps to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dirty="0"/>
              <a:t> .NET data type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Concatenated using the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5601" y="4572001"/>
            <a:ext cx="38934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95600" y="5964177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58D4BE-79C5-4DBD-8C04-0AD89D9EE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</a:t>
            </a:r>
            <a:br>
              <a:rPr lang="en-US" dirty="0"/>
            </a:br>
            <a:r>
              <a:rPr lang="en-US" dirty="0"/>
              <a:t>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index (read-only)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2829083"/>
            <a:ext cx="54102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str[2]; </a:t>
            </a:r>
            <a:r>
              <a:rPr lang="en-US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dirty="0">
                <a:solidFill>
                  <a:schemeClr val="tx1"/>
                </a:solidFill>
              </a:rPr>
              <a:t>str[2] = 'a';    </a:t>
            </a:r>
            <a:r>
              <a:rPr lang="en-US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053589" y="5936002"/>
            <a:ext cx="9392709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你好</a:t>
            </a:r>
            <a:r>
              <a:rPr lang="en-US" dirty="0">
                <a:solidFill>
                  <a:schemeClr val="tx1"/>
                </a:solidFill>
              </a:rPr>
              <a:t>"; </a:t>
            </a:r>
            <a:r>
              <a:rPr lang="en-US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838BC9-A420-4F51-B8C2-C6BC0698E5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6558" y="1108911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109" y="1848783"/>
            <a:ext cx="5105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7056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8556" y="4881186"/>
            <a:ext cx="1007818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85E3838-694B-4487-A9D2-B22BAC6756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921579-2E4D-458D-8BAB-125598531A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44263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2" y="1855486"/>
            <a:ext cx="6469889" cy="9290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</a:rPr>
              <a:t>string</a:t>
            </a:r>
            <a:r>
              <a:rPr lang="en-US" sz="2200" dirty="0"/>
              <a:t> text = </a:t>
            </a:r>
            <a:r>
              <a:rPr lang="en-US" sz="2200" dirty="0">
                <a:solidFill>
                  <a:schemeClr val="bg1"/>
                </a:solidFill>
              </a:rPr>
              <a:t>"Hello"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+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"world</a:t>
            </a:r>
            <a:r>
              <a:rPr lang="en-US" sz="2200" dirty="0"/>
              <a:t>!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i="1" dirty="0">
                <a:solidFill>
                  <a:schemeClr val="accent2"/>
                </a:solidFill>
              </a:rPr>
              <a:t>//"Hello, world!"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16712" y="4671610"/>
            <a:ext cx="72066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string.</a:t>
            </a:r>
            <a:r>
              <a:rPr lang="en-US" sz="2200" dirty="0">
                <a:solidFill>
                  <a:schemeClr val="bg1"/>
                </a:solidFill>
              </a:rPr>
              <a:t>Concat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>
                <a:solidFill>
                  <a:schemeClr val="tx1"/>
                </a:solidFill>
              </a:rPr>
              <a:t>,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Console.WriteLine(result); </a:t>
            </a:r>
            <a:r>
              <a:rPr lang="en-US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0718" y="2885509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bg1"/>
                </a:solidFill>
              </a:rPr>
              <a:t>"Hello,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"John"</a:t>
            </a:r>
            <a:r>
              <a:rPr lang="en-GB" sz="2200" dirty="0">
                <a:solidFill>
                  <a:schemeClr val="tx1"/>
                </a:solidFill>
              </a:rPr>
              <a:t>; </a:t>
            </a:r>
            <a:r>
              <a:rPr lang="en-GB" sz="2200" i="1" dirty="0">
                <a:solidFill>
                  <a:schemeClr val="accent2"/>
                </a:solidFill>
              </a:rPr>
              <a:t>//"Hello,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607949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DFA9E80B-D385-418C-A6F7-D9AFFD340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2127</Words>
  <Application>Microsoft Office PowerPoint</Application>
  <PresentationFormat>Widescreen</PresentationFormat>
  <Paragraphs>363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Have a Question?</vt:lpstr>
      <vt:lpstr>What is String?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Substring</vt:lpstr>
      <vt:lpstr>Searching (2)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Using the StringBuilder Class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2020-05-19T08:54:52Z</dcterms:modified>
  <cp:category>programming;education;software engineering;software development</cp:category>
</cp:coreProperties>
</file>