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odoni Moda"/>
      <p:regular r:id="rId25"/>
      <p:bold r:id="rId26"/>
      <p:italic r:id="rId27"/>
      <p:boldItalic r:id="rId28"/>
    </p:embeddedFont>
    <p:embeddedFont>
      <p:font typeface="Bodoni Moda ExtraBold"/>
      <p:bold r:id="rId29"/>
      <p:boldItalic r:id="rId30"/>
    </p:embeddedFont>
    <p:embeddedFont>
      <p:font typeface="Epilogue"/>
      <p:regular r:id="rId31"/>
      <p:bold r:id="rId32"/>
      <p:italic r:id="rId33"/>
      <p:boldItalic r:id="rId34"/>
    </p:embeddedFont>
    <p:embeddedFont>
      <p:font typeface="Bodoni Moda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Moda-bold.fntdata"/><Relationship Id="rId25" Type="http://schemas.openxmlformats.org/officeDocument/2006/relationships/font" Target="fonts/BodoniModa-regular.fntdata"/><Relationship Id="rId28" Type="http://schemas.openxmlformats.org/officeDocument/2006/relationships/font" Target="fonts/BodoniModa-boldItalic.fntdata"/><Relationship Id="rId27" Type="http://schemas.openxmlformats.org/officeDocument/2006/relationships/font" Target="fonts/BodoniMod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Moda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pilogue-regular.fntdata"/><Relationship Id="rId30" Type="http://schemas.openxmlformats.org/officeDocument/2006/relationships/font" Target="fonts/BodoniModa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Epilogue-italic.fntdata"/><Relationship Id="rId10" Type="http://schemas.openxmlformats.org/officeDocument/2006/relationships/slide" Target="slides/slide5.xml"/><Relationship Id="rId32" Type="http://schemas.openxmlformats.org/officeDocument/2006/relationships/font" Target="fonts/Epilogue-bold.fntdata"/><Relationship Id="rId13" Type="http://schemas.openxmlformats.org/officeDocument/2006/relationships/slide" Target="slides/slide8.xml"/><Relationship Id="rId35" Type="http://schemas.openxmlformats.org/officeDocument/2006/relationships/font" Target="fonts/BodoniModa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Epilogue-boldItalic.fntdata"/><Relationship Id="rId15" Type="http://schemas.openxmlformats.org/officeDocument/2006/relationships/slide" Target="slides/slide10.xml"/><Relationship Id="rId37" Type="http://schemas.openxmlformats.org/officeDocument/2006/relationships/font" Target="fonts/BodoniModaSemiBold-italic.fntdata"/><Relationship Id="rId14" Type="http://schemas.openxmlformats.org/officeDocument/2006/relationships/slide" Target="slides/slide9.xml"/><Relationship Id="rId36" Type="http://schemas.openxmlformats.org/officeDocument/2006/relationships/font" Target="fonts/BodoniModa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odoniMod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714375e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714375e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ee498e1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ee498e1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f777ef9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f777ef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f777ef9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f777ef9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14375e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714375e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714375e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714375e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714375e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714375e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714375e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714375e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714375e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714375e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ee498e1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ee498e1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714375e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714375e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777ef9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f777ef9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777ef9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f777ef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ee498e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ee498e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e498e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ee498e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ee498e1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ee498e1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714375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714375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ee498e1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ee498e1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54050" y="1455750"/>
            <a:ext cx="58359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2321086" y="236242"/>
            <a:ext cx="1249137" cy="790927"/>
            <a:chOff x="2358150" y="204975"/>
            <a:chExt cx="937650" cy="593700"/>
          </a:xfrm>
        </p:grpSpPr>
        <p:sp>
          <p:nvSpPr>
            <p:cNvPr id="11" name="Google Shape;11;p2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379268" y="-2270490"/>
            <a:ext cx="6001547" cy="3878100"/>
            <a:chOff x="2379268" y="-2270490"/>
            <a:chExt cx="6001547" cy="3878100"/>
          </a:xfrm>
        </p:grpSpPr>
        <p:sp>
          <p:nvSpPr>
            <p:cNvPr id="14" name="Google Shape;14;p2"/>
            <p:cNvSpPr/>
            <p:nvPr/>
          </p:nvSpPr>
          <p:spPr>
            <a:xfrm rot="2573776">
              <a:off x="5810030" y="-2328528"/>
              <a:ext cx="1398468" cy="3994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3602502">
              <a:off x="3759436" y="-2482729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449786" y="3896167"/>
            <a:ext cx="1270125" cy="1048500"/>
            <a:chOff x="7449786" y="3896167"/>
            <a:chExt cx="1270125" cy="1048500"/>
          </a:xfrm>
        </p:grpSpPr>
        <p:sp>
          <p:nvSpPr>
            <p:cNvPr id="17" name="Google Shape;17;p2"/>
            <p:cNvSpPr/>
            <p:nvPr/>
          </p:nvSpPr>
          <p:spPr>
            <a:xfrm>
              <a:off x="7929111" y="38961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49786" y="41538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330350" y="1546950"/>
            <a:ext cx="64833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2829900" y="2718150"/>
            <a:ext cx="3484200" cy="8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-286251" y="-2368814"/>
            <a:ext cx="3813300" cy="3813000"/>
            <a:chOff x="-1205551" y="-1933389"/>
            <a:chExt cx="3813300" cy="3813000"/>
          </a:xfrm>
        </p:grpSpPr>
        <p:sp>
          <p:nvSpPr>
            <p:cNvPr id="66" name="Google Shape;66;p11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1"/>
          <p:cNvGrpSpPr/>
          <p:nvPr/>
        </p:nvGrpSpPr>
        <p:grpSpPr>
          <a:xfrm>
            <a:off x="6156473" y="3477354"/>
            <a:ext cx="4461963" cy="4012017"/>
            <a:chOff x="7475948" y="3590754"/>
            <a:chExt cx="4461963" cy="4012017"/>
          </a:xfrm>
        </p:grpSpPr>
        <p:sp>
          <p:nvSpPr>
            <p:cNvPr id="69" name="Google Shape;69;p11"/>
            <p:cNvSpPr/>
            <p:nvPr/>
          </p:nvSpPr>
          <p:spPr>
            <a:xfrm rot="3698908">
              <a:off x="8866114" y="3157653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2452152">
              <a:off x="9402799" y="3638078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773900" y="13049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subTitle"/>
          </p:nvPr>
        </p:nvSpPr>
        <p:spPr>
          <a:xfrm>
            <a:off x="1773800" y="19945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1774024" y="26841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770588" y="1304956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770587" y="1994548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6" type="title"/>
          </p:nvPr>
        </p:nvSpPr>
        <p:spPr>
          <a:xfrm>
            <a:off x="770588" y="26841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7" type="subTitle"/>
          </p:nvPr>
        </p:nvSpPr>
        <p:spPr>
          <a:xfrm>
            <a:off x="1774001" y="33737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8" type="title"/>
          </p:nvPr>
        </p:nvSpPr>
        <p:spPr>
          <a:xfrm>
            <a:off x="770575" y="33737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1773964" y="4063350"/>
            <a:ext cx="65994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b="1" sz="2600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770538" y="4063340"/>
            <a:ext cx="927000" cy="50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50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13225" y="2178275"/>
            <a:ext cx="6813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713225" y="1282600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87" name="Google Shape;87;p14"/>
          <p:cNvGrpSpPr/>
          <p:nvPr/>
        </p:nvGrpSpPr>
        <p:grpSpPr>
          <a:xfrm>
            <a:off x="4115225" y="3490772"/>
            <a:ext cx="5508969" cy="3256036"/>
            <a:chOff x="4115225" y="3490772"/>
            <a:chExt cx="5508969" cy="3256036"/>
          </a:xfrm>
        </p:grpSpPr>
        <p:sp>
          <p:nvSpPr>
            <p:cNvPr id="88" name="Google Shape;88;p14"/>
            <p:cNvSpPr/>
            <p:nvPr/>
          </p:nvSpPr>
          <p:spPr>
            <a:xfrm rot="6597034">
              <a:off x="5531551" y="3410940"/>
              <a:ext cx="1398849" cy="39939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4187346">
              <a:off x="6809126" y="2840227"/>
              <a:ext cx="1398936" cy="39938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00150" y="2174225"/>
            <a:ext cx="733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6502250" y="1275875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-2417901" y="488259"/>
            <a:ext cx="4230600" cy="4703119"/>
            <a:chOff x="-2417901" y="488259"/>
            <a:chExt cx="4230600" cy="4703119"/>
          </a:xfrm>
        </p:grpSpPr>
        <p:sp>
          <p:nvSpPr>
            <p:cNvPr id="94" name="Google Shape;94;p15"/>
            <p:cNvSpPr/>
            <p:nvPr/>
          </p:nvSpPr>
          <p:spPr>
            <a:xfrm rot="4160511">
              <a:off x="-1002023" y="-149803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1440519">
              <a:off x="-840456" y="1085740"/>
              <a:ext cx="1398711" cy="39938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796400" y="2477050"/>
            <a:ext cx="55512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3276900" y="1587272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9" name="Google Shape;99;p16"/>
          <p:cNvGrpSpPr/>
          <p:nvPr/>
        </p:nvGrpSpPr>
        <p:grpSpPr>
          <a:xfrm>
            <a:off x="-15382" y="-2099915"/>
            <a:ext cx="3324600" cy="4120200"/>
            <a:chOff x="-15382" y="-2099915"/>
            <a:chExt cx="3324600" cy="4120200"/>
          </a:xfrm>
        </p:grpSpPr>
        <p:sp>
          <p:nvSpPr>
            <p:cNvPr id="100" name="Google Shape;100;p16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650" y="2479900"/>
            <a:ext cx="55512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650" y="15867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869350" y="1704175"/>
            <a:ext cx="456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11" name="Google Shape;111;p19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20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116" name="Google Shape;116;p20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119" name="Google Shape;119;p20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6900" y="217620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276900" y="12812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121636" y="2829479"/>
            <a:ext cx="4179000" cy="4264317"/>
            <a:chOff x="7121636" y="2829479"/>
            <a:chExt cx="4179000" cy="4264317"/>
          </a:xfrm>
        </p:grpSpPr>
        <p:sp>
          <p:nvSpPr>
            <p:cNvPr id="23" name="Google Shape;23;p3"/>
            <p:cNvSpPr/>
            <p:nvPr/>
          </p:nvSpPr>
          <p:spPr>
            <a:xfrm rot="3698908">
              <a:off x="8511801" y="239637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126" name="Google Shape;126;p21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13225" y="1781225"/>
            <a:ext cx="54474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/>
          <p:nvPr/>
        </p:nvSpPr>
        <p:spPr>
          <a:xfrm rot="1505200">
            <a:off x="-1052879" y="-739009"/>
            <a:ext cx="1398858" cy="399377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713225" y="1781225"/>
            <a:ext cx="77166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35" name="Google Shape;135;p23"/>
          <p:cNvSpPr/>
          <p:nvPr/>
        </p:nvSpPr>
        <p:spPr>
          <a:xfrm rot="-1322597">
            <a:off x="-1311349" y="302214"/>
            <a:ext cx="1398855" cy="399389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713225" y="1628825"/>
            <a:ext cx="71331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grpSp>
        <p:nvGrpSpPr>
          <p:cNvPr id="139" name="Google Shape;139;p24"/>
          <p:cNvGrpSpPr/>
          <p:nvPr/>
        </p:nvGrpSpPr>
        <p:grpSpPr>
          <a:xfrm>
            <a:off x="-1205551" y="-1933389"/>
            <a:ext cx="3813300" cy="3813000"/>
            <a:chOff x="-1205551" y="-1933389"/>
            <a:chExt cx="3813300" cy="3813000"/>
          </a:xfrm>
        </p:grpSpPr>
        <p:sp>
          <p:nvSpPr>
            <p:cNvPr id="140" name="Google Shape;140;p24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" name="Google Shape;150;p2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151" name="Google Shape;151;p2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388000" y="562025"/>
            <a:ext cx="43680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2703450" y="1501525"/>
            <a:ext cx="37371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6" name="Google Shape;156;p27"/>
          <p:cNvSpPr txBox="1"/>
          <p:nvPr/>
        </p:nvSpPr>
        <p:spPr>
          <a:xfrm>
            <a:off x="2130750" y="2821825"/>
            <a:ext cx="4882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Slidesgo 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and includes icons by 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Flaticon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Freepik</a:t>
            </a:r>
            <a:r>
              <a:rPr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and content by</a:t>
            </a:r>
            <a:r>
              <a:rPr b="1" lang="bg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Sandra Medina</a:t>
            </a:r>
            <a:endParaRPr b="1" sz="11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7521984" y="697375"/>
            <a:ext cx="3490500" cy="4371370"/>
            <a:chOff x="7369584" y="925975"/>
            <a:chExt cx="3490500" cy="4371370"/>
          </a:xfrm>
        </p:grpSpPr>
        <p:sp>
          <p:nvSpPr>
            <p:cNvPr id="158" name="Google Shape;158;p27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6809374" y="-1118564"/>
            <a:ext cx="3813300" cy="3813000"/>
            <a:chOff x="-1205551" y="-1933389"/>
            <a:chExt cx="3813300" cy="3813000"/>
          </a:xfrm>
        </p:grpSpPr>
        <p:sp>
          <p:nvSpPr>
            <p:cNvPr id="162" name="Google Shape;162;p28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8"/>
          <p:cNvGrpSpPr/>
          <p:nvPr/>
        </p:nvGrpSpPr>
        <p:grpSpPr>
          <a:xfrm rot="1447348">
            <a:off x="-1317136" y="3456775"/>
            <a:ext cx="5509125" cy="3256129"/>
            <a:chOff x="4648625" y="3643172"/>
            <a:chExt cx="5508969" cy="3256036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166" name="Google Shape;166;p28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28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5630523" y="2662920"/>
            <a:ext cx="4278038" cy="4126233"/>
            <a:chOff x="6693648" y="3158395"/>
            <a:chExt cx="4278038" cy="4126233"/>
          </a:xfrm>
        </p:grpSpPr>
        <p:sp>
          <p:nvSpPr>
            <p:cNvPr id="171" name="Google Shape;171;p29"/>
            <p:cNvSpPr/>
            <p:nvPr/>
          </p:nvSpPr>
          <p:spPr>
            <a:xfrm rot="3698908">
              <a:off x="8083814" y="372372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9"/>
          <p:cNvGrpSpPr/>
          <p:nvPr/>
        </p:nvGrpSpPr>
        <p:grpSpPr>
          <a:xfrm>
            <a:off x="899986" y="236242"/>
            <a:ext cx="1249137" cy="790927"/>
            <a:chOff x="2358150" y="204975"/>
            <a:chExt cx="937650" cy="593700"/>
          </a:xfrm>
        </p:grpSpPr>
        <p:sp>
          <p:nvSpPr>
            <p:cNvPr id="174" name="Google Shape;174;p29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 1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3650" y="1152475"/>
            <a:ext cx="77166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rot="1998092">
            <a:off x="-449999" y="-1851224"/>
            <a:ext cx="1398792" cy="3993349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5" name="Google Shape;35;p6"/>
          <p:cNvGrpSpPr/>
          <p:nvPr/>
        </p:nvGrpSpPr>
        <p:grpSpPr>
          <a:xfrm>
            <a:off x="4648625" y="3643172"/>
            <a:ext cx="5508969" cy="3256036"/>
            <a:chOff x="4648625" y="3643172"/>
            <a:chExt cx="5508969" cy="3256036"/>
          </a:xfrm>
        </p:grpSpPr>
        <p:grpSp>
          <p:nvGrpSpPr>
            <p:cNvPr id="36" name="Google Shape;36;p6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37" name="Google Shape;37;p6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" name="Google Shape;39;p6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1365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365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3" name="Google Shape;43;p7"/>
          <p:cNvGrpSpPr/>
          <p:nvPr/>
        </p:nvGrpSpPr>
        <p:grpSpPr>
          <a:xfrm>
            <a:off x="4025243" y="-2197515"/>
            <a:ext cx="3324600" cy="4120200"/>
            <a:chOff x="-15382" y="-2099915"/>
            <a:chExt cx="3324600" cy="4120200"/>
          </a:xfrm>
        </p:grpSpPr>
        <p:sp>
          <p:nvSpPr>
            <p:cNvPr id="44" name="Google Shape;44;p7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982500"/>
            <a:ext cx="6367800" cy="3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>
            <a:off x="-2628916" y="1434560"/>
            <a:ext cx="3964200" cy="5069984"/>
            <a:chOff x="-2706991" y="77910"/>
            <a:chExt cx="3964200" cy="5069984"/>
          </a:xfrm>
        </p:grpSpPr>
        <p:sp>
          <p:nvSpPr>
            <p:cNvPr id="49" name="Google Shape;49;p8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8"/>
          <p:cNvSpPr/>
          <p:nvPr/>
        </p:nvSpPr>
        <p:spPr>
          <a:xfrm rot="7787296">
            <a:off x="6194432" y="-2520010"/>
            <a:ext cx="1398854" cy="399379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5" name="Google Shape;55;p9"/>
          <p:cNvGrpSpPr/>
          <p:nvPr/>
        </p:nvGrpSpPr>
        <p:grpSpPr>
          <a:xfrm>
            <a:off x="7750584" y="316375"/>
            <a:ext cx="3490500" cy="4371370"/>
            <a:chOff x="7369584" y="925975"/>
            <a:chExt cx="3490500" cy="4371370"/>
          </a:xfrm>
        </p:grpSpPr>
        <p:sp>
          <p:nvSpPr>
            <p:cNvPr id="56" name="Google Shape;56;p9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9"/>
          <p:cNvSpPr/>
          <p:nvPr/>
        </p:nvSpPr>
        <p:spPr>
          <a:xfrm rot="-9348252">
            <a:off x="-539897" y="-849963"/>
            <a:ext cx="1398783" cy="399372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b="1" sz="36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650" y="1152475"/>
            <a:ext cx="771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558150" y="1210750"/>
            <a:ext cx="80277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Profanity detection в коментари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5" name="Google Shape;185;p31"/>
          <p:cNvSpPr txBox="1"/>
          <p:nvPr>
            <p:ph idx="4294967295" type="subTitle"/>
          </p:nvPr>
        </p:nvSpPr>
        <p:spPr>
          <a:xfrm>
            <a:off x="311700" y="293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Курсов проект по Извличане на информация и Подходи за обработка на естествен език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2226150" y="4292450"/>
            <a:ext cx="469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</a:rPr>
              <a:t>Николай Паев - 2MI3400435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</a:rPr>
              <a:t>ИИ - 2023/2024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5926950" y="525675"/>
            <a:ext cx="30027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Експерименти с изкуствено зашумени данни, на разстояние 2 корекции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Вижда се, че праг 0.25 дава оптимална прецизност за същата скорост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054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Класифициране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713650" y="1152475"/>
            <a:ext cx="77166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Основна идея: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коментар е мръсен, ако съдържа дума в него, която не е по-близка до немръсна дума, отколкото до мръсна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 други думи, ако съдържа мръсна дума в списъка от най-вероятни корекции.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Параметър толеранс - разширяване на списъка с думи, които са на разстояние &lt; от толеранса спрямо най-близката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Създаване на речници от мръсни думи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713650" y="181882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 1 - 100 мръсни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 2 - БГЖаргон с тагове в речник 1 ~ 2000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 3 - БГЖаргон с тагове близки до речник 1 ~ 2500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 4 - БГЖаргон с тагове в речник 3 ~ 3500 думи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От речниците са извадени думи, които присъстват в статиите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Експерименти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Тестове върху анотираните данни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Параметри са големината на речника и толеранса, както и вида на обработката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Изследвани са прецизност и обхват върху бинарната задача за класифициране на коментара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Голям речник и голям толеранс - почти всичко се класифицира положително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Малък речник 1 и нулев толеранс - 97% прецизност и 21% обхват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 3 и нулев толеранс - 92% прецизност и 42% обхват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Агресивната схема за обработка (премахване на всякаква пунктуация) води до леко увеличение на обхвата за сметка на прецизността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Резултати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класа на фалшиво позитивните съдържа коментари, които не са мръсни, но съдържат жаргонна дума, която грешно е била счетена за мръсна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класа на фалшиво отрицателните съдържа обидни коментари, които нямат думи в списъка от мръсни думи</a:t>
            </a:r>
            <a:endParaRPr/>
          </a:p>
        </p:txBody>
      </p:sp>
      <p:sp>
        <p:nvSpPr>
          <p:cNvPr id="269" name="Google Shape;269;p45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Къде греши метода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Разгледана е библиотеката за корекция SymSpell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Тя предлага функция за корекция на слепени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Тази функция връща само една корекция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Поддържа добавяне на тежест на думите за корекция</a:t>
            </a:r>
            <a:endParaRPr/>
          </a:p>
        </p:txBody>
      </p:sp>
      <p:sp>
        <p:nvSpPr>
          <p:cNvPr id="275" name="Google Shape;275;p4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SymSpell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Тестван е параметъра: максимално разстояние за корекция, както и добавянето на тежест на мръсните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Добавянето на тежест води до увеличаване на обхвата близо 2 пъти, без това да се отрази на прецизността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Разстояние за поправка 1 и по-голяма тежест води до 93% прецизност и 41% обхват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 увеличаване на разстоянието, прецизността намалява, а обхватът расте, като при разстояние от 3 и 4 няма разлика 84% и 47%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7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Експерименти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Разгледани са методи за класификация на базата на близост на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Предварителна обработка с кирилизиране и токенизиране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Автоматично създаване на речник за поправки и на речник от мръсни думи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Създаване на ефективен алгоритъм за корекция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Постигнати резултати от около 90% прецизност и 45% обхват</a:t>
            </a:r>
            <a:endParaRPr/>
          </a:p>
        </p:txBody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Продължение на проекта в ПОЕЕ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Използвано е машинно самообучение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Разгледани са различни влагания във векторно пространство и алгоритми, взимащи впредвид контекста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Достигнати са 70% F1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558150" y="1210750"/>
            <a:ext cx="80277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Първа част.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700">
                <a:latin typeface="Epilogue"/>
                <a:ea typeface="Epilogue"/>
                <a:cs typeface="Epilogue"/>
                <a:sym typeface="Epilogue"/>
              </a:rPr>
              <a:t>Извличане на информация</a:t>
            </a:r>
            <a:endParaRPr sz="47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Мотивация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Голямо количество коментари под публицистични статии в интернет.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Невъзможно да се</a:t>
            </a:r>
            <a:r>
              <a:rPr lang="bg"/>
              <a:t> класифицират ръчно от администратор.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Задача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Откриване на нецензурни и груби коментари под публицистични статии на български език.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g"/>
              <a:t>Бинарна класификация на целия коментар.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Данни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25257 коментари от статии в публицистичния сайт ,,Блиц”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Ръчно класифицирани са 2000 от тях - те ще служат за тест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Класификацията е на базата на смисъл, а не на непременно наличие на мръсни думи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речник: </a:t>
            </a:r>
            <a:r>
              <a:rPr b="1" lang="bg"/>
              <a:t>БГЖаргон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съдържа 21131 жаргонни думи с значения и примери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списък от 100 груби думи, преведен от чужди езици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Epilogue"/>
                <a:ea typeface="Epilogue"/>
                <a:cs typeface="Epilogue"/>
                <a:sym typeface="Epilogue"/>
              </a:rPr>
              <a:t>Специфика на данните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Примери написани на латиница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bg"/>
              <a:t>"sled 3 dena nema go pomnat", "papi trans"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Цензурирано от автокорект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bg"/>
              <a:t>"Предал.", "4т6у"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Примери с жаргонни изрази с правописни грешки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bg"/>
              <a:t>"... ДЪРТИ/НЕ ВЪЗРАСТНИ/ИЗМИШЛЬОТИНИ... М О Д Е Л ЗА ПОДРАЖАНИЕ, БРАВО, ГОЛЯМ КЕИТЕРИИ....!!!"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Предварителна обработка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626650" y="139022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кирилизиране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sht -&gt; 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sh -&gt; 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обратно лексигографска подредба на правилата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токенизиране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 интервали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по знаци? “тъ*ак”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Преди класификацията е удобно да се приведат коментарите в по-нормален вид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Създаден е речник за корекция от думите в статиите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Премахнати са еднобуквени незначещи думи, дубликати, и редки думи (&lt; 2 срещания)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Към този речник е добавен и речника от БГЖаргон </a:t>
            </a:r>
            <a:endParaRPr/>
          </a:p>
        </p:txBody>
      </p:sp>
      <p:sp>
        <p:nvSpPr>
          <p:cNvPr id="227" name="Google Shape;227;p3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Коригиране на правописа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4294967295"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Корекция на правописа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713650" y="1635025"/>
            <a:ext cx="77166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Жакардов коефициент + редакционна близост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Избор на прага на жакардовия коефициент - компромис между точност и скорост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dagogy of death by Slidesgo">
  <a:themeElements>
    <a:clrScheme name="Simple Light">
      <a:dk1>
        <a:srgbClr val="2B2B30"/>
      </a:dk1>
      <a:lt1>
        <a:srgbClr val="EBE8E8"/>
      </a:lt1>
      <a:dk2>
        <a:srgbClr val="79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