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83" r:id="rId4"/>
    <p:sldId id="284" r:id="rId5"/>
    <p:sldId id="263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7" r:id="rId14"/>
    <p:sldId id="29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A07"/>
    <a:srgbClr val="E0A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8962E-9E44-47E6-8489-943DD541E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D094C8-7F31-4F81-8F32-B6F35CD37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CD44A-2947-4280-991A-683C2AB6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253C7-F563-4430-85BC-6DC6A32C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0C7BD-3622-4FD1-AC77-41F86B5F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1051C-C928-48AD-B0BD-0585843B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E32420-0CD7-42E2-9811-6B2CF755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99400-F80D-4C16-B883-4528984E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4D363D-00CE-41A3-ACA5-5BA0D1A6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98AFD-0644-4D0D-AE8B-313ADA64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52CCAE-542C-46AC-827C-4AC3FDCCD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8C68C5-87E2-4BC7-B3AB-57151EE96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B9105-7221-4BA2-8E54-AF0DF1AE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D13F5D-6045-46AB-8F0D-311C660B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B6368-AAB4-4A8B-B760-1A8938E4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7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66861" y="3486151"/>
            <a:ext cx="457204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841501" y="590551"/>
            <a:ext cx="9029699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96059027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66861" y="3486151"/>
            <a:ext cx="457204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841501" y="590551"/>
            <a:ext cx="9029699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908826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60F85-8AF1-4B0F-916E-2E7120F9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8651F7-AAE9-41DE-BD43-354B39D2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6C11E-DD6F-43B8-8EF4-E7B2B929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623D64-EBD6-490A-A683-94A1ABB6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D41BD-261F-4F2D-8AC9-6480E5C7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A12F-4B84-4E4B-92A8-179A3B93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D2E999-98E6-4D80-B607-83AF9EAD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B204A-3D99-4FAD-BE34-8BC20DF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A92D2-AC3C-42BC-8249-5690B029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1FDD51-39CB-41CD-8552-322CB6B2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CA6CA-E84A-4A95-82BF-528D6709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B44C0-1D5F-416B-AB51-1C86DC4A2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CDEFE6-3A33-46C9-BA40-0726EDE33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3F9C22-F056-4091-BC6E-02D4FB09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610D2F-4E71-455B-B2E7-1C668DE8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FE02-03D4-4862-A085-79AD1D09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1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0E28F-5929-44C9-948E-8E5D0418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7D53E-726F-4271-AEEA-B5C4ED77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E43FED-DD52-428C-9EF9-6334328A2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A3B193-7EAD-4942-89F4-31C4EC2B7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D52A5B-06CB-413B-8538-0A4DD28F2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620D06-6C06-4506-BC17-BC8B0F45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9EA821-CB4D-4CDB-90E8-6E71B8BE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6DE9A3-D587-4FCC-A3FA-806AC7ED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1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78CA3-5C2B-4872-A82F-21055D89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8F429A-FC2D-4122-AA7A-70571700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6D928B-DDE0-4898-A9FB-AAA4D175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6319CA-F703-4145-A6F4-81CBFF53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6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13FE50-BF10-414D-B06E-E52005D1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ACC2A1-5A24-4E42-8D07-7E96F01D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EBFB27-46D3-4F91-BEB9-7D86BF0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8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CA65B-6A95-4B69-B4C6-429F2391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EAE70-463E-4785-AE08-9D8DE1E2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58EE12-5101-4EE1-BD67-D0D83D756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8AC47E-A971-4EDC-A623-AA050BDB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FA97ED-379C-4565-ABA8-2C00C8D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888CAA-8959-454C-BB2E-97B637F9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0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303FF-EB09-4C54-8FDD-197FB6B8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EE878F-7090-4D68-A11A-14F530F4D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902311-40BF-4EC6-9D33-506C6E03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BDD71F-ED8F-41CA-A7DC-71F57490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38027-B2C7-47D9-A5B1-5B2F8733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1342A7-D593-49C0-A20F-22B5BFB5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4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AC06">
                <a:lumMod val="97000"/>
                <a:lumOff val="3000"/>
              </a:srgbClr>
            </a:gs>
            <a:gs pos="48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43CA3-7A51-49F8-A7A1-A3922093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038A1-8E7A-42CA-8FF6-707FACF4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6FF7CF-4313-456E-84BE-74AB4107E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FA3297-F534-4F59-80E5-4175027C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64078-6730-48C0-84FE-0B1F83BFA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4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13" y="6180139"/>
            <a:ext cx="24892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593976" y="142876"/>
            <a:ext cx="757237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ФЕДЕРАЛЬНОЕ ГОСУДАРСТВЕННОЕ БЮДЖЕТНОЕ ОБРАЗОВАТЕЛЬНОЕ УЧРЕЖДЕНИЕ ВЫСШЕГО ОБРАЗОВАНИЯ</a:t>
            </a:r>
            <a:endParaRPr lang="ru-RU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СПбГУТ</a:t>
            </a:r>
            <a:r>
              <a:rPr lang="ru-RU" alt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ru-RU" alt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колледж телекоммуникаций им. Э.Т. </a:t>
            </a:r>
            <a:r>
              <a:rPr lang="ru-RU" altLang="ru-RU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Кренкеля</a:t>
            </a:r>
            <a:endParaRPr lang="ru-RU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2559050" y="1417638"/>
            <a:ext cx="748823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Отделение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 и менеджмента в телекоммуникациях</a:t>
            </a:r>
            <a:r>
              <a:rPr lang="ru-RU" altLang="ru-RU" sz="2200" dirty="0">
                <a:cs typeface="Arial" panose="020B0604020202020204" pitchFamily="34" charset="0"/>
              </a:rPr>
              <a:t> </a:t>
            </a:r>
            <a:endParaRPr lang="en-US" altLang="ru-RU" sz="2200" dirty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09.02.03 "Программирование в компьютерных системах"</a:t>
            </a:r>
            <a:endParaRPr lang="ru-RU" alt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524000" y="2393951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КУРСОВОЕ ПРОЕКТИРОВАНИЕ</a:t>
            </a:r>
          </a:p>
          <a:p>
            <a:pPr algn="ctr"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1524000" y="334803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информационная система</a:t>
            </a:r>
          </a:p>
          <a:p>
            <a:pPr algn="ctr"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Автосалон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  <p:graphicFrame>
        <p:nvGraphicFramePr>
          <p:cNvPr id="12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15930"/>
              </p:ext>
            </p:extLst>
          </p:nvPr>
        </p:nvGraphicFramePr>
        <p:xfrm>
          <a:off x="1652588" y="4068763"/>
          <a:ext cx="9015412" cy="66994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Студент</a:t>
                      </a:r>
                    </a:p>
                  </a:txBody>
                  <a:tcPr marL="91446" marR="91446" marT="45565" marB="45565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Филипович Н.А.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565" marB="4556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91446" marR="91446" marT="45565" marB="45565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Карелина И.В.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565" marB="4556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152400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9F3058-CE23-4226-941D-D2F1D5DE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96"/>
            <a:ext cx="12192000" cy="5595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Макросы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BD2004E5-8875-4831-9CF5-48E39047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47" y="578700"/>
            <a:ext cx="11935851" cy="105333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формы, предоставляющей быстрый переход между таблицами были разработаны следующие макросы: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6242C-7958-453F-AEF9-3627C9011D48}"/>
              </a:ext>
            </a:extLst>
          </p:cNvPr>
          <p:cNvSpPr txBox="1"/>
          <p:nvPr/>
        </p:nvSpPr>
        <p:spPr>
          <a:xfrm>
            <a:off x="329618" y="6373354"/>
            <a:ext cx="465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Рис. </a:t>
            </a:r>
            <a:r>
              <a:rPr lang="en-US" i="1" dirty="0"/>
              <a:t>8</a:t>
            </a:r>
            <a:r>
              <a:rPr lang="ru-RU" i="1" dirty="0"/>
              <a:t> Форма «Меню макросов»</a:t>
            </a:r>
          </a:p>
        </p:txBody>
      </p:sp>
      <p:pic>
        <p:nvPicPr>
          <p:cNvPr id="5123" name="Рисунок 1">
            <a:extLst>
              <a:ext uri="{FF2B5EF4-FFF2-40B4-BE49-F238E27FC236}">
                <a16:creationId xmlns:a16="http://schemas.microsoft.com/office/drawing/2014/main" id="{8B208D96-4BA4-438B-B924-ACF85C2A9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8" y="1487068"/>
            <a:ext cx="4652241" cy="48862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5" name="Рисунок 1">
            <a:extLst>
              <a:ext uri="{FF2B5EF4-FFF2-40B4-BE49-F238E27FC236}">
                <a16:creationId xmlns:a16="http://schemas.microsoft.com/office/drawing/2014/main" id="{E2EFB866-7508-4374-927F-3557F3562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8"/>
          <a:stretch/>
        </p:blipFill>
        <p:spPr bwMode="auto">
          <a:xfrm>
            <a:off x="5495997" y="3290105"/>
            <a:ext cx="2780889" cy="16176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Рисунок 1">
            <a:extLst>
              <a:ext uri="{FF2B5EF4-FFF2-40B4-BE49-F238E27FC236}">
                <a16:creationId xmlns:a16="http://schemas.microsoft.com/office/drawing/2014/main" id="{A69A2D21-29EF-4BA0-A651-2C1DF7871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97" y="1487068"/>
            <a:ext cx="2725738" cy="16176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7" name="Рисунок 1">
            <a:extLst>
              <a:ext uri="{FF2B5EF4-FFF2-40B4-BE49-F238E27FC236}">
                <a16:creationId xmlns:a16="http://schemas.microsoft.com/office/drawing/2014/main" id="{B789DD58-8EA1-4B5C-B2CD-F6EDA19A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73" y="3290104"/>
            <a:ext cx="2725738" cy="161766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Рисунок 1">
            <a:extLst>
              <a:ext uri="{FF2B5EF4-FFF2-40B4-BE49-F238E27FC236}">
                <a16:creationId xmlns:a16="http://schemas.microsoft.com/office/drawing/2014/main" id="{3162DDDF-47AD-447B-AC13-64A64E56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749" y="5016558"/>
            <a:ext cx="2751137" cy="15414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9" name="Рисунок 1">
            <a:extLst>
              <a:ext uri="{FF2B5EF4-FFF2-40B4-BE49-F238E27FC236}">
                <a16:creationId xmlns:a16="http://schemas.microsoft.com/office/drawing/2014/main" id="{84FDBE03-7A72-4B57-A1DE-D5977C28D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"/>
          <a:stretch/>
        </p:blipFill>
        <p:spPr bwMode="auto">
          <a:xfrm>
            <a:off x="8735873" y="5016558"/>
            <a:ext cx="2723064" cy="15414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0" name="Рисунок 1">
            <a:extLst>
              <a:ext uri="{FF2B5EF4-FFF2-40B4-BE49-F238E27FC236}">
                <a16:creationId xmlns:a16="http://schemas.microsoft.com/office/drawing/2014/main" id="{77E8F823-A4DE-4B56-8229-88AE344F1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4"/>
          <a:stretch/>
        </p:blipFill>
        <p:spPr bwMode="auto">
          <a:xfrm>
            <a:off x="8735873" y="1487069"/>
            <a:ext cx="2725738" cy="16176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30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9F3058-CE23-4226-941D-D2F1D5DE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96"/>
            <a:ext cx="12192000" cy="5595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Кнопочные формы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BD2004E5-8875-4831-9CF5-48E39047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23" y="738303"/>
            <a:ext cx="4720837" cy="545366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курсовой работе также реализованы кнопочные формы, они представляют собой страницы, содержащие кнопки, которые позволяют открывать другие страницы, запросы, диалоговые окна и формы, просматривать и печатать отчеты и выполнять другие действия.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B0117-ECEB-4974-AF93-7C917B8BAE8C}"/>
              </a:ext>
            </a:extLst>
          </p:cNvPr>
          <p:cNvSpPr txBox="1"/>
          <p:nvPr/>
        </p:nvSpPr>
        <p:spPr>
          <a:xfrm>
            <a:off x="5080749" y="6117280"/>
            <a:ext cx="670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Рис. 9. Главная кнопочная форма</a:t>
            </a:r>
          </a:p>
          <a:p>
            <a:pPr algn="ctr"/>
            <a:endParaRPr lang="ru-RU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93BF4C-1397-457A-BCCF-52BA5C25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48" y="589070"/>
            <a:ext cx="6867478" cy="46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2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9F3058-CE23-4226-941D-D2F1D5DE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96"/>
            <a:ext cx="12192000" cy="5595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BD2004E5-8875-4831-9CF5-48E39047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1" y="720548"/>
            <a:ext cx="12025877" cy="5964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В результате выполнения курсового проекта была создана база данных автосалона. Разработанное приложение отвечает всем требованиям предметной области, таблицы созданной базы данных отвечают требованиям нормализации, что позволяет обеспечить целостность и непротиворечивость информации. </a:t>
            </a:r>
          </a:p>
          <a:p>
            <a:pPr marL="0" indent="0" algn="just">
              <a:buNone/>
            </a:pPr>
            <a:r>
              <a:rPr lang="ru-RU" dirty="0"/>
              <a:t>	Достоинством созданного приложения является простота и удобство работы, т.е. возможность его использования пользователем, обладающим минимальной квалификацией в области информационных технологий.</a:t>
            </a:r>
          </a:p>
          <a:p>
            <a:pPr marL="0" indent="0" algn="just">
              <a:buNone/>
            </a:pPr>
            <a:r>
              <a:rPr lang="ru-RU" dirty="0"/>
              <a:t>	Данная база данных, в первую очередь, предназначенная для сотрудников отдела продаж, а также для сотрудников отдела кадров. База данных позволяет оперативно заносить и получать информацию по автомобилям, сотрудникам, покупателям, продажам. </a:t>
            </a:r>
          </a:p>
          <a:p>
            <a:pPr marL="0" indent="0" algn="just">
              <a:buNone/>
            </a:pPr>
            <a:r>
              <a:rPr lang="ru-RU" dirty="0"/>
              <a:t>	В ходе выполнения курсовой работы были выполнены такие задачи, как изучение особенностей предметной области, разработка схемы базы данных, реализация разработанной схемы в конкретной системе управления базами данных </a:t>
            </a:r>
            <a:r>
              <a:rPr lang="en-US" dirty="0"/>
              <a:t>Microsoft Access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65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9F3058-CE23-4226-941D-D2F1D5DE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96"/>
            <a:ext cx="12192000" cy="5595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Литература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BD2004E5-8875-4831-9CF5-48E39047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6059"/>
            <a:ext cx="12025877" cy="5964338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10000"/>
              </a:lnSpc>
            </a:pPr>
            <a:r>
              <a:rPr lang="ru-RU" dirty="0"/>
              <a:t>Голицына, О. Л. Основы проектирования баз данных: учебное пособие / О.Л. Голицына, Т.Л. </a:t>
            </a:r>
            <a:r>
              <a:rPr lang="ru-RU" dirty="0" err="1"/>
              <a:t>Партыка</a:t>
            </a:r>
            <a:r>
              <a:rPr lang="ru-RU" dirty="0"/>
              <a:t>, И.И. Попов. — 2-е изд., </a:t>
            </a:r>
            <a:r>
              <a:rPr lang="ru-RU" dirty="0" err="1"/>
              <a:t>перераб</a:t>
            </a:r>
            <a:r>
              <a:rPr lang="ru-RU" dirty="0"/>
              <a:t>. и доп. — Москва: ФОРУМ: ИНФРА-М, 2020. — 416 с.: ил. — (</a:t>
            </a:r>
            <a:r>
              <a:rPr lang="en-US" dirty="0"/>
              <a:t>C</a:t>
            </a:r>
            <a:r>
              <a:rPr lang="ru-RU" dirty="0" err="1"/>
              <a:t>реднее</a:t>
            </a:r>
            <a:r>
              <a:rPr lang="ru-RU" dirty="0"/>
              <a:t> профессиональное образование).</a:t>
            </a:r>
          </a:p>
          <a:p>
            <a:pPr lvl="0" algn="just">
              <a:lnSpc>
                <a:spcPct val="110000"/>
              </a:lnSpc>
            </a:pPr>
            <a:r>
              <a:rPr lang="ru-RU" dirty="0" err="1"/>
              <a:t>Кукарцев</a:t>
            </a:r>
            <a:r>
              <a:rPr lang="ru-RU" dirty="0"/>
              <a:t>, В.В. Теория баз данных: учебник / В.В. </a:t>
            </a:r>
            <a:r>
              <a:rPr lang="ru-RU" dirty="0" err="1"/>
              <a:t>Кукарцев</a:t>
            </a:r>
            <a:r>
              <a:rPr lang="ru-RU" dirty="0"/>
              <a:t>, Р.Ю. Царев, О.А. </a:t>
            </a:r>
            <a:r>
              <a:rPr lang="ru-RU" dirty="0" err="1"/>
              <a:t>Антамошкин</a:t>
            </a:r>
            <a:r>
              <a:rPr lang="ru-RU" dirty="0"/>
              <a:t>. - Красноярск: </a:t>
            </a:r>
            <a:r>
              <a:rPr lang="ru-RU" dirty="0" err="1"/>
              <a:t>Сиб</a:t>
            </a:r>
            <a:r>
              <a:rPr lang="ru-RU" dirty="0"/>
              <a:t>. </a:t>
            </a:r>
            <a:r>
              <a:rPr lang="ru-RU" dirty="0" err="1"/>
              <a:t>федер</a:t>
            </a:r>
            <a:r>
              <a:rPr lang="ru-RU" dirty="0"/>
              <a:t>. ун-т, 2017. - 180 с. </a:t>
            </a:r>
          </a:p>
          <a:p>
            <a:pPr lvl="0" algn="just">
              <a:lnSpc>
                <a:spcPct val="110000"/>
              </a:lnSpc>
            </a:pPr>
            <a:r>
              <a:rPr lang="ru-RU" dirty="0"/>
              <a:t>Тарасов, С. В. СУБД для программиста. Базы данных изнутри: Практическое пособие / Тарасов С.В. - Москва: СОЛОН-Пр., 2015</a:t>
            </a:r>
          </a:p>
          <a:p>
            <a:pPr lvl="0" algn="just">
              <a:lnSpc>
                <a:spcPct val="110000"/>
              </a:lnSpc>
            </a:pPr>
            <a:r>
              <a:rPr lang="ru-RU" dirty="0"/>
              <a:t>Кабанов, В. А. Практикум </a:t>
            </a:r>
            <a:r>
              <a:rPr lang="ru-RU" dirty="0" err="1"/>
              <a:t>Access</a:t>
            </a:r>
            <a:r>
              <a:rPr lang="ru-RU" dirty="0"/>
              <a:t> [Электронный ресурс] / В. А. Кабанов. - Москва: Инфра-М; Znanium.com, 2015. - 55 с.</a:t>
            </a:r>
          </a:p>
          <a:p>
            <a:pPr lvl="0" algn="just">
              <a:lnSpc>
                <a:spcPct val="110000"/>
              </a:lnSpc>
            </a:pPr>
            <a:r>
              <a:rPr lang="ru-RU" dirty="0" err="1"/>
              <a:t>Дадян</a:t>
            </a:r>
            <a:r>
              <a:rPr lang="ru-RU" dirty="0"/>
              <a:t>, Э. Г. Современные базы данных. Основы. Часть 1: Учебное пособие / </a:t>
            </a:r>
            <a:r>
              <a:rPr lang="ru-RU" dirty="0" err="1"/>
              <a:t>Дадян</a:t>
            </a:r>
            <a:r>
              <a:rPr lang="ru-RU" dirty="0"/>
              <a:t> Э.Г. - Москва: НИЦ ИНФРА-М, 2017. - 88 с.</a:t>
            </a:r>
          </a:p>
          <a:p>
            <a:pPr lvl="0" algn="just">
              <a:lnSpc>
                <a:spcPct val="110000"/>
              </a:lnSpc>
            </a:pPr>
            <a:r>
              <a:rPr lang="ru-RU" dirty="0" err="1"/>
              <a:t>Дадян</a:t>
            </a:r>
            <a:r>
              <a:rPr lang="ru-RU" dirty="0"/>
              <a:t>, Э. Г. Проектирование современных баз данных. Практикум: Учебно-методическое пособие / </a:t>
            </a:r>
            <a:r>
              <a:rPr lang="ru-RU" dirty="0" err="1"/>
              <a:t>Дадян</a:t>
            </a:r>
            <a:r>
              <a:rPr lang="ru-RU" dirty="0"/>
              <a:t> Э.Г. – Москва: НИЦ ИНФРА-М, 2017. - 84 с.</a:t>
            </a:r>
          </a:p>
        </p:txBody>
      </p:sp>
    </p:spTree>
    <p:extLst>
      <p:ext uri="{BB962C8B-B14F-4D97-AF65-F5344CB8AC3E}">
        <p14:creationId xmlns:p14="http://schemas.microsoft.com/office/powerpoint/2010/main" val="117848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13" y="6180139"/>
            <a:ext cx="24892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593976" y="142876"/>
            <a:ext cx="757237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 ФЕДЕРАЛЬНОЕ ГОСУДАРСТВЕННОЕ БЮДЖЕТНОЕ ОБРАЗОВАТЕЛЬНОЕ УЧРЕЖДЕНИЕ ВЫСШЕГО ОБРАЗОВАНИЯ</a:t>
            </a:r>
            <a:endParaRPr lang="ru-RU" altLang="ru-RU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(СПбГУТ)</a:t>
            </a:r>
          </a:p>
          <a:p>
            <a:pPr algn="ctr"/>
            <a:r>
              <a:rPr lang="ru-RU" altLang="ru-RU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колледж телекоммуникаций им. Э.Т. Кренкеля</a:t>
            </a:r>
            <a:endParaRPr lang="ru-RU" altLang="ru-RU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2559050" y="1417638"/>
            <a:ext cx="748823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Отделение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 и менеджмента в телекоммуникациях</a:t>
            </a:r>
            <a:r>
              <a:rPr lang="ru-RU" altLang="ru-RU" sz="2200" dirty="0">
                <a:cs typeface="Arial" panose="020B0604020202020204" pitchFamily="34" charset="0"/>
              </a:rPr>
              <a:t> </a:t>
            </a:r>
            <a:endParaRPr lang="en-US" altLang="ru-RU" sz="2200" dirty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09.02.03 "Программирование в компьютерных системах"</a:t>
            </a:r>
            <a:endParaRPr lang="ru-RU" alt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524000" y="2393951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КУРСОВОЕ ПРОЕКТИРОВАНИЕ</a:t>
            </a:r>
          </a:p>
          <a:p>
            <a:pPr algn="ctr"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1524000" y="334803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информационная система</a:t>
            </a:r>
          </a:p>
          <a:p>
            <a:pPr algn="ctr"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Автосалон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graphicFrame>
        <p:nvGraphicFramePr>
          <p:cNvPr id="12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5970"/>
              </p:ext>
            </p:extLst>
          </p:nvPr>
        </p:nvGraphicFramePr>
        <p:xfrm>
          <a:off x="1652588" y="4068763"/>
          <a:ext cx="9015412" cy="66994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Студент</a:t>
                      </a:r>
                    </a:p>
                  </a:txBody>
                  <a:tcPr marL="91446" marR="91446" marT="45565" marB="45565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Филипович Н.А.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565" marB="4556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91446" marR="91446" marT="45565" marB="45565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Карелина И.В.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565" marB="4556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152400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2021</a:t>
            </a:r>
          </a:p>
        </p:txBody>
      </p:sp>
    </p:spTree>
    <p:extLst>
      <p:ext uri="{BB962C8B-B14F-4D97-AF65-F5344CB8AC3E}">
        <p14:creationId xmlns:p14="http://schemas.microsoft.com/office/powerpoint/2010/main" val="303142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838FE-2ED7-4A88-97CA-5727EC95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" y="62145"/>
            <a:ext cx="10515600" cy="46163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119BD-76B9-4F3F-A6F2-987659BD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7" y="606079"/>
            <a:ext cx="12101373" cy="618977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	Количество информации, связанной с деятельностью автосалона, постоянно растет и обновляется, поэтому необходимо создать базу данных.</a:t>
            </a:r>
          </a:p>
          <a:p>
            <a:pPr marL="0" indent="0" algn="just">
              <a:buNone/>
            </a:pPr>
            <a:r>
              <a:rPr lang="ru-RU" dirty="0"/>
              <a:t> 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ea typeface="Times New Roman" panose="02020603050405020304" pitchFamily="18" charset="0"/>
              </a:rPr>
              <a:t> Данная система должна обеспечивать хранение сведений: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u-RU" dirty="0">
                <a:ea typeface="Times New Roman" panose="02020603050405020304" pitchFamily="18" charset="0"/>
              </a:rPr>
              <a:t>Об автомобилях, находящихся в наличии в автосалоне  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u-RU" dirty="0">
                <a:ea typeface="Times New Roman" panose="02020603050405020304" pitchFamily="18" charset="0"/>
              </a:rPr>
              <a:t>О комплектациях автомобилей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u-RU" dirty="0">
                <a:ea typeface="Times New Roman" panose="02020603050405020304" pitchFamily="18" charset="0"/>
              </a:rPr>
              <a:t>О сотрудниках, работающих и работавших ранее в автосалоне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u-RU" dirty="0">
                <a:ea typeface="Times New Roman" panose="02020603050405020304" pitchFamily="18" charset="0"/>
              </a:rPr>
              <a:t>О людях, совершавших покупку автомобилей (покупатели)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u-RU" dirty="0">
                <a:ea typeface="Times New Roman" panose="02020603050405020304" pitchFamily="18" charset="0"/>
              </a:rPr>
              <a:t>О продажах, совершенных тем или иным покупателем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Разработка баз данных при помощи программы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является быстрым и точным способом. Базы данных имеются везде, что позволяет говорить о том, что их применение значительно упрощает различные операции, имеющиеся в организациях.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17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5312" y="1"/>
            <a:ext cx="77866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/>
            <a:r>
              <a:rPr lang="ru-RU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Холтобин</a:t>
            </a:r>
            <a:r>
              <a:rPr lang="ru-RU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В.С. 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информационная система "</a:t>
            </a:r>
            <a:r>
              <a:rPr lang="ru-RU" altLang="ru-RU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Книжный магазин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1809688" y="571481"/>
            <a:ext cx="8635574" cy="835289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ru-RU" sz="4400" b="1" dirty="0">
                <a:solidFill>
                  <a:srgbClr val="DC74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СУБД</a:t>
            </a:r>
          </a:p>
          <a:p>
            <a:pPr indent="269875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809688" y="1582616"/>
            <a:ext cx="8635574" cy="5132509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269875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является настольной СУБД (система управления базами данных) реляционного типа. Достоинством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является то, что она имеет очень простой графический интерфейс, который позволяет не только создавать собственную базу данных, но и разрабатывать приложения, используя встроенные средства. </a:t>
            </a:r>
          </a:p>
          <a:p>
            <a:pPr indent="269875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Преимуществами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Ассess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являются:</a:t>
            </a:r>
          </a:p>
          <a:p>
            <a:pPr indent="363538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хранит все данные в одном файле, хотя и распределяет их по разным таблицам, как и положено реляционной СУБД. К этим данным относится не только информация в таблицах, но и другие объекты базы данных;</a:t>
            </a:r>
          </a:p>
          <a:p>
            <a:pPr indent="269875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8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5312" y="1"/>
            <a:ext cx="77866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/>
            <a:r>
              <a:rPr lang="ru-RU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Холтобин</a:t>
            </a:r>
            <a:r>
              <a:rPr lang="ru-RU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В.С. 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информационная система "</a:t>
            </a:r>
            <a:r>
              <a:rPr lang="ru-RU" altLang="ru-RU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Книжный магазин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1809688" y="571481"/>
            <a:ext cx="8635574" cy="835289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ru-RU" sz="4400" b="1" dirty="0">
                <a:solidFill>
                  <a:srgbClr val="DC74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СУБД</a:t>
            </a:r>
          </a:p>
          <a:p>
            <a:pPr indent="269875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809688" y="1406770"/>
            <a:ext cx="8635574" cy="5308355"/>
          </a:xfrm>
          <a:prstGeom prst="rect">
            <a:avLst/>
          </a:prstGeom>
        </p:spPr>
        <p:txBody>
          <a:bodyPr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363538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предлагает большое количество Мастеров, которые выполняют основную работу за пользователя при работе с данными и разработке приложений, помогают избежать рутинных действий и облегчают работу неискушенному в программировании пользователю;</a:t>
            </a:r>
          </a:p>
          <a:p>
            <a:pPr indent="363538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распространенность, которая обусловлена тем, что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является продуктом компании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indent="363538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постоянно обновляется производителем, поддерживает множество языков;</a:t>
            </a:r>
          </a:p>
          <a:p>
            <a:pPr indent="363538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полностью совместим с операционной системой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indent="363538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ориентированность на пользователя с разной профессиональной подготовкой.</a:t>
            </a:r>
          </a:p>
          <a:p>
            <a:pPr indent="363538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/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269875" algn="just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2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98AEF1-0C8F-434A-AB7F-F3F21402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7" y="644019"/>
            <a:ext cx="11011865" cy="5760203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0EE26EB-A511-4C6D-B334-FC5A2426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95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Схема данных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EB6FB37-C543-4FBA-8BF0-BFD769F74081}"/>
              </a:ext>
            </a:extLst>
          </p:cNvPr>
          <p:cNvSpPr/>
          <p:nvPr/>
        </p:nvSpPr>
        <p:spPr>
          <a:xfrm>
            <a:off x="827454" y="6488667"/>
            <a:ext cx="10537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000"/>
              </a:spcAft>
              <a:buSzPts val="1400"/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Рис. 1 Инфологическая модель базы данных «Автомобильный салон»</a:t>
            </a:r>
          </a:p>
        </p:txBody>
      </p:sp>
    </p:spTree>
    <p:extLst>
      <p:ext uri="{BB962C8B-B14F-4D97-AF65-F5344CB8AC3E}">
        <p14:creationId xmlns:p14="http://schemas.microsoft.com/office/powerpoint/2010/main" val="391879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F8556-5A3C-4076-A1EE-51EDA000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041"/>
            <a:ext cx="12192000" cy="5595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Запросы на выборку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23653-5918-409C-8BF0-B3A372CF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49" y="714767"/>
            <a:ext cx="11821358" cy="84345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базы данных были спроектированы запросы на выборку для получения информации, которая необходима в отдельных случаях. 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B6A27E-DC47-4B2E-BD82-7EB13FDD1A39}"/>
              </a:ext>
            </a:extLst>
          </p:cNvPr>
          <p:cNvSpPr/>
          <p:nvPr/>
        </p:nvSpPr>
        <p:spPr>
          <a:xfrm>
            <a:off x="536358" y="5353159"/>
            <a:ext cx="11137777" cy="1167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Модели.[Код автомобиля],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Модели.Марка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[Прайс-лист].Цена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INNER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JOIN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[Прайс-лист]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Модели.[Код автомобиля] = [Прайс-лист].[Код автомобиля]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((([Прайс-лист].Цена)=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DMax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("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Цена","Прайс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-лист")));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F3D303-4E51-4086-B73F-C5EED03570DA}"/>
              </a:ext>
            </a:extLst>
          </p:cNvPr>
          <p:cNvSpPr/>
          <p:nvPr/>
        </p:nvSpPr>
        <p:spPr>
          <a:xfrm>
            <a:off x="345419" y="1558224"/>
            <a:ext cx="114396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Пример</a:t>
            </a:r>
            <a:r>
              <a:rPr lang="en-US" sz="2200" dirty="0"/>
              <a:t>:</a:t>
            </a:r>
            <a:r>
              <a:rPr lang="ru-RU" sz="2200" dirty="0"/>
              <a:t> </a:t>
            </a:r>
            <a:r>
              <a:rPr lang="ru-RU" sz="2200" b="1" i="1" dirty="0"/>
              <a:t>Запрос на выборку, определяющий самый дорогой автомобиль в автосалоне.</a:t>
            </a:r>
          </a:p>
        </p:txBody>
      </p:sp>
      <p:pic>
        <p:nvPicPr>
          <p:cNvPr id="1026" name="Рисунок 104">
            <a:extLst>
              <a:ext uri="{FF2B5EF4-FFF2-40B4-BE49-F238E27FC236}">
                <a16:creationId xmlns:a16="http://schemas.microsoft.com/office/drawing/2014/main" id="{EC2A8AFB-E2CA-4079-A29F-5DBE1BBD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63" y="2077802"/>
            <a:ext cx="6831129" cy="145833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Рисунок 105">
            <a:extLst>
              <a:ext uri="{FF2B5EF4-FFF2-40B4-BE49-F238E27FC236}">
                <a16:creationId xmlns:a16="http://schemas.microsoft.com/office/drawing/2014/main" id="{7EF68C8E-CF53-4744-8113-7D842600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72" y="4070358"/>
            <a:ext cx="9085509" cy="6149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7D56A-58A8-40B4-9F91-65351DF06B97}"/>
              </a:ext>
            </a:extLst>
          </p:cNvPr>
          <p:cNvSpPr txBox="1"/>
          <p:nvPr/>
        </p:nvSpPr>
        <p:spPr>
          <a:xfrm>
            <a:off x="2649662" y="3544194"/>
            <a:ext cx="68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Рис. </a:t>
            </a:r>
            <a:r>
              <a:rPr lang="en-US" i="1" dirty="0"/>
              <a:t>2</a:t>
            </a:r>
            <a:r>
              <a:rPr lang="ru-RU" i="1" dirty="0"/>
              <a:t>. Запрос с функцией </a:t>
            </a:r>
            <a:r>
              <a:rPr lang="en-US" i="1" dirty="0" err="1"/>
              <a:t>DMax</a:t>
            </a:r>
            <a:endParaRPr lang="ru-R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7C262-6978-479F-8D8A-9DD149066B60}"/>
              </a:ext>
            </a:extLst>
          </p:cNvPr>
          <p:cNvSpPr txBox="1"/>
          <p:nvPr/>
        </p:nvSpPr>
        <p:spPr>
          <a:xfrm>
            <a:off x="1522472" y="4708701"/>
            <a:ext cx="90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Рис. </a:t>
            </a:r>
            <a:r>
              <a:rPr lang="en-US" i="1" dirty="0"/>
              <a:t>3</a:t>
            </a:r>
            <a:r>
              <a:rPr lang="ru-RU" i="1" dirty="0"/>
              <a:t>.</a:t>
            </a:r>
            <a:r>
              <a:rPr lang="en-US" i="1" dirty="0"/>
              <a:t> </a:t>
            </a:r>
            <a:r>
              <a:rPr lang="ru-RU" i="1" dirty="0"/>
              <a:t>Результат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227705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F8556-5A3C-4076-A1EE-51EDA000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28"/>
            <a:ext cx="12192000" cy="5595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Запросы на действие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23653-5918-409C-8BF0-B3A372CF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49" y="714767"/>
            <a:ext cx="11821358" cy="84345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Также были реализованы запросы на действие (удаление, обновление, добавление).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F3D303-4E51-4086-B73F-C5EED03570DA}"/>
              </a:ext>
            </a:extLst>
          </p:cNvPr>
          <p:cNvSpPr/>
          <p:nvPr/>
        </p:nvSpPr>
        <p:spPr>
          <a:xfrm>
            <a:off x="216093" y="1271477"/>
            <a:ext cx="114396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Пример</a:t>
            </a:r>
            <a:r>
              <a:rPr lang="en-US" sz="2200" dirty="0"/>
              <a:t>:</a:t>
            </a:r>
            <a:r>
              <a:rPr lang="ru-RU" sz="2200" dirty="0"/>
              <a:t> </a:t>
            </a:r>
            <a:r>
              <a:rPr lang="ru-RU" sz="2200" b="1" i="1" dirty="0"/>
              <a:t>Запрос на действие с параметром, позволяющий удалить данные о конкретном сотруднике при его увольнении.  </a:t>
            </a:r>
            <a:r>
              <a:rPr lang="en-US" sz="2200" b="1" i="1" dirty="0"/>
              <a:t> </a:t>
            </a:r>
            <a:endParaRPr lang="ru-RU" sz="2200" b="1" i="1" dirty="0"/>
          </a:p>
        </p:txBody>
      </p:sp>
      <p:pic>
        <p:nvPicPr>
          <p:cNvPr id="2051" name="Рисунок 1">
            <a:extLst>
              <a:ext uri="{FF2B5EF4-FFF2-40B4-BE49-F238E27FC236}">
                <a16:creationId xmlns:a16="http://schemas.microsoft.com/office/drawing/2014/main" id="{AC2D76B7-8231-4C8D-AAAD-7355B1B94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87" y="2411188"/>
            <a:ext cx="5954976" cy="163951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">
            <a:extLst>
              <a:ext uri="{FF2B5EF4-FFF2-40B4-BE49-F238E27FC236}">
                <a16:creationId xmlns:a16="http://schemas.microsoft.com/office/drawing/2014/main" id="{EA7A8E9E-8934-452E-B348-AB8A79FD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71" y="2413408"/>
            <a:ext cx="3571984" cy="163951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92AB11-8685-4E8B-916A-56BE40EEBE95}"/>
              </a:ext>
            </a:extLst>
          </p:cNvPr>
          <p:cNvSpPr/>
          <p:nvPr/>
        </p:nvSpPr>
        <p:spPr>
          <a:xfrm>
            <a:off x="154549" y="4760828"/>
            <a:ext cx="11501162" cy="1171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Сотрудники.[Код сотрудника],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Сотрудники.ФИО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Сотрудники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(((Сотрудники.[Код сотрудника])=[Введите код сотрудника]));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2880D-5843-465D-897E-2E3533DD61C4}"/>
              </a:ext>
            </a:extLst>
          </p:cNvPr>
          <p:cNvSpPr txBox="1"/>
          <p:nvPr/>
        </p:nvSpPr>
        <p:spPr>
          <a:xfrm>
            <a:off x="1009387" y="4160664"/>
            <a:ext cx="595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Рис. </a:t>
            </a:r>
            <a:r>
              <a:rPr lang="en-US" i="1" dirty="0"/>
              <a:t>4</a:t>
            </a:r>
            <a:r>
              <a:rPr lang="ru-RU" i="1" dirty="0"/>
              <a:t>. Запрос на удаление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0741D-FD47-4A68-B4A8-1A34160D93BC}"/>
              </a:ext>
            </a:extLst>
          </p:cNvPr>
          <p:cNvSpPr txBox="1"/>
          <p:nvPr/>
        </p:nvSpPr>
        <p:spPr>
          <a:xfrm>
            <a:off x="7498471" y="4114497"/>
            <a:ext cx="357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Рис. </a:t>
            </a:r>
            <a:r>
              <a:rPr lang="en-US" i="1" dirty="0"/>
              <a:t>5</a:t>
            </a:r>
            <a:r>
              <a:rPr lang="ru-RU" i="1" dirty="0"/>
              <a:t>. Диалоговое окно для ввода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65039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Рисунок 1">
            <a:extLst>
              <a:ext uri="{FF2B5EF4-FFF2-40B4-BE49-F238E27FC236}">
                <a16:creationId xmlns:a16="http://schemas.microsoft.com/office/drawing/2014/main" id="{9B4B8682-C01E-45F9-86AC-C594A1FDC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69" y="2037591"/>
            <a:ext cx="7812608" cy="440584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9F3058-CE23-4226-941D-D2F1D5DE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96"/>
            <a:ext cx="12192000" cy="5595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Отчёты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BD2004E5-8875-4831-9CF5-48E39047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47" y="578700"/>
            <a:ext cx="11935851" cy="1853918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 базе данных сформированы отчёты, предназначенные для вычисления итогов и печати выбранных данных. Они позволяют извлечь из базы нужные сведения и представить их в виде, удобном для восприятия, а также предоставляют широкие возможности для обобщения и анализа данных.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6242C-7958-453F-AEF9-3627C9011D48}"/>
              </a:ext>
            </a:extLst>
          </p:cNvPr>
          <p:cNvSpPr txBox="1"/>
          <p:nvPr/>
        </p:nvSpPr>
        <p:spPr>
          <a:xfrm>
            <a:off x="2358368" y="6443440"/>
            <a:ext cx="747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Рис. </a:t>
            </a:r>
            <a:r>
              <a:rPr lang="en-US" i="1" dirty="0"/>
              <a:t>6</a:t>
            </a:r>
            <a:r>
              <a:rPr lang="ru-RU" i="1" dirty="0"/>
              <a:t>. Диаграмма «Продажи за 2019 год»</a:t>
            </a:r>
          </a:p>
        </p:txBody>
      </p:sp>
    </p:spTree>
    <p:extLst>
      <p:ext uri="{BB962C8B-B14F-4D97-AF65-F5344CB8AC3E}">
        <p14:creationId xmlns:p14="http://schemas.microsoft.com/office/powerpoint/2010/main" val="339518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9F3058-CE23-4226-941D-D2F1D5DE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96"/>
            <a:ext cx="12192000" cy="5595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Формы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BD2004E5-8875-4831-9CF5-48E39047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47" y="578700"/>
            <a:ext cx="11935851" cy="185391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оптимизации пользовательского интерфейса для приложения базы данных были созданы формы.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6242C-7958-453F-AEF9-3627C9011D48}"/>
              </a:ext>
            </a:extLst>
          </p:cNvPr>
          <p:cNvSpPr txBox="1"/>
          <p:nvPr/>
        </p:nvSpPr>
        <p:spPr>
          <a:xfrm>
            <a:off x="2524785" y="6146024"/>
            <a:ext cx="719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Рис. </a:t>
            </a:r>
            <a:r>
              <a:rPr lang="en-US" i="1" dirty="0"/>
              <a:t>7</a:t>
            </a:r>
            <a:r>
              <a:rPr lang="ru-RU" i="1" dirty="0"/>
              <a:t> Форма «Статистика сотрудников»</a:t>
            </a:r>
          </a:p>
        </p:txBody>
      </p:sp>
      <p:pic>
        <p:nvPicPr>
          <p:cNvPr id="4099" name="Рисунок 95">
            <a:extLst>
              <a:ext uri="{FF2B5EF4-FFF2-40B4-BE49-F238E27FC236}">
                <a16:creationId xmlns:a16="http://schemas.microsoft.com/office/drawing/2014/main" id="{EC51E874-4F0F-4923-9C14-9F7E38D4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13" y="1505659"/>
            <a:ext cx="7195374" cy="4670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524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829</Words>
  <Application>Microsoft Office PowerPoint</Application>
  <PresentationFormat>Широкоэкранный</PresentationFormat>
  <Paragraphs>100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 New Roman</vt:lpstr>
      <vt:lpstr>Wingdings</vt:lpstr>
      <vt:lpstr>Wingdings 2</vt:lpstr>
      <vt:lpstr>Тема Office</vt:lpstr>
      <vt:lpstr>Презентация PowerPoint</vt:lpstr>
      <vt:lpstr>Актуальность работы</vt:lpstr>
      <vt:lpstr>Презентация PowerPoint</vt:lpstr>
      <vt:lpstr>Презентация PowerPoint</vt:lpstr>
      <vt:lpstr>Схема данных</vt:lpstr>
      <vt:lpstr>Запросы на выборку</vt:lpstr>
      <vt:lpstr>Запросы на действие </vt:lpstr>
      <vt:lpstr>Отчёты</vt:lpstr>
      <vt:lpstr>Формы</vt:lpstr>
      <vt:lpstr>Макросы</vt:lpstr>
      <vt:lpstr>Кнопочные формы</vt:lpstr>
      <vt:lpstr>Заключение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 Филипович</dc:creator>
  <cp:lastModifiedBy>Николай Филипович</cp:lastModifiedBy>
  <cp:revision>37</cp:revision>
  <dcterms:created xsi:type="dcterms:W3CDTF">2020-03-09T13:08:52Z</dcterms:created>
  <dcterms:modified xsi:type="dcterms:W3CDTF">2021-04-29T21:36:15Z</dcterms:modified>
</cp:coreProperties>
</file>