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45" r:id="rId2"/>
    <p:sldId id="321" r:id="rId3"/>
    <p:sldId id="346" r:id="rId4"/>
    <p:sldId id="341" r:id="rId5"/>
    <p:sldId id="338" r:id="rId6"/>
    <p:sldId id="336" r:id="rId7"/>
    <p:sldId id="343" r:id="rId8"/>
    <p:sldId id="347" r:id="rId9"/>
    <p:sldId id="335" r:id="rId10"/>
    <p:sldId id="339" r:id="rId11"/>
    <p:sldId id="344" r:id="rId12"/>
    <p:sldId id="340" r:id="rId13"/>
    <p:sldId id="334" r:id="rId14"/>
    <p:sldId id="333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8646" autoAdjust="0"/>
  </p:normalViewPr>
  <p:slideViewPr>
    <p:cSldViewPr>
      <p:cViewPr varScale="1">
        <p:scale>
          <a:sx n="70" d="100"/>
          <a:sy n="70" d="100"/>
        </p:scale>
        <p:origin x="17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AppData</a:t>
            </a:r>
            <a:r>
              <a:rPr lang="en-US" dirty="0" smtClean="0"/>
              <a:t> folder contains many user</a:t>
            </a:r>
            <a:r>
              <a:rPr lang="en-US" baseline="0" dirty="0" smtClean="0"/>
              <a:t> temporary and permanent data. Also it contains settings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Start Menu objects - </a:t>
            </a:r>
            <a:r>
              <a:rPr lang="en-US" dirty="0" smtClean="0"/>
              <a:t>C:\Users\USERNAME\AppData\Roaming\Microsoft\Windows\Start Menu\Programs)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6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6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smtClean="0"/>
              <a:t>Windows</a:t>
            </a:r>
            <a:r>
              <a:rPr lang="bg-BG" sz="4800" dirty="0" smtClean="0"/>
              <a:t> </a:t>
            </a:r>
            <a:r>
              <a:rPr lang="en-US" sz="4800" dirty="0"/>
              <a:t>directory structure</a:t>
            </a:r>
            <a:r>
              <a:rPr lang="bg-BG" sz="4800" dirty="0"/>
              <a:t>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410200" y="4572000"/>
            <a:ext cx="28626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Marian </a:t>
            </a:r>
            <a:r>
              <a:rPr lang="en-US" dirty="0" err="1" smtClean="0"/>
              <a:t>Marinov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422901" y="5029200"/>
            <a:ext cx="262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smtClean="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CEO of 1H Ltd.</a:t>
            </a:r>
            <a:endParaRPr lang="en-US" sz="2400" dirty="0">
              <a:effectLst>
                <a:outerShdw dist="17961" dir="2700000">
                  <a:scrgbClr r="0" g="0" b="0"/>
                </a:outerShdw>
              </a:effectLst>
              <a:latin typeface="Liberation Sans" pitchFamily="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9437" y="5374687"/>
            <a:ext cx="2109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sz="2400" b="1" dirty="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mm@1h.com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10200" y="-21647"/>
            <a:ext cx="2634095" cy="2634095"/>
            <a:chOff x="3962400" y="-7937"/>
            <a:chExt cx="2634095" cy="2634095"/>
          </a:xfrm>
        </p:grpSpPr>
        <p:grpSp>
          <p:nvGrpSpPr>
            <p:cNvPr id="7" name="Group 6"/>
            <p:cNvGrpSpPr/>
            <p:nvPr/>
          </p:nvGrpSpPr>
          <p:grpSpPr>
            <a:xfrm>
              <a:off x="3962400" y="-7937"/>
              <a:ext cx="2481695" cy="2481695"/>
              <a:chOff x="3962400" y="-7937"/>
              <a:chExt cx="2481695" cy="248169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-7937"/>
                <a:ext cx="1567295" cy="156729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4800" y="144463"/>
                <a:ext cx="1567295" cy="156729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200" y="296863"/>
                <a:ext cx="1567295" cy="156729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600" y="449263"/>
                <a:ext cx="1567295" cy="156729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601663"/>
                <a:ext cx="1567295" cy="156729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400" y="754063"/>
                <a:ext cx="1567295" cy="156729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0" y="906463"/>
                <a:ext cx="1567295" cy="1567295"/>
              </a:xfrm>
              <a:prstGeom prst="rect">
                <a:avLst/>
              </a:prstGeom>
            </p:spPr>
          </p:pic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1058863"/>
              <a:ext cx="1567295" cy="1567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C:\Recovery </a:t>
            </a:r>
            <a:r>
              <a:rPr lang="en-US" sz="2800" dirty="0"/>
              <a:t>is a system reserved directory </a:t>
            </a:r>
            <a:r>
              <a:rPr lang="en-US" sz="2800" dirty="0" smtClean="0"/>
              <a:t>used by Windows RE</a:t>
            </a:r>
          </a:p>
          <a:p>
            <a:r>
              <a:rPr lang="en-US" sz="2800" dirty="0" smtClean="0"/>
              <a:t>Recovery Environment started when </a:t>
            </a:r>
            <a:r>
              <a:rPr lang="en-US" sz="2800" dirty="0"/>
              <a:t>selecting F8 from the boot options screen “Repair my Computer</a:t>
            </a:r>
            <a:r>
              <a:rPr lang="en-US" sz="2800" dirty="0" smtClean="0"/>
              <a:t>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eaLnBrk="1" hangingPunct="1">
              <a:buClr>
                <a:srgbClr val="FF0000"/>
              </a:buClr>
              <a:buSzPct val="90000"/>
              <a:buFont typeface="Wingdings" pitchFamily="2" charset="2"/>
              <a:buChar char="v"/>
              <a:defRPr/>
            </a:pPr>
            <a:r>
              <a:rPr lang="en-US" sz="2400" i="1" dirty="0"/>
              <a:t>Windows Recovery Environment (Windows RE) is an extensible recovery platform. When the computer fails to start, Windows automatically fails over into this </a:t>
            </a:r>
            <a:r>
              <a:rPr lang="en-US" sz="2400" i="1" dirty="0" smtClean="0"/>
              <a:t>environment </a:t>
            </a:r>
            <a:r>
              <a:rPr lang="en-US" sz="2400" i="1" dirty="0"/>
              <a:t>and the Startup Repair tool.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48000"/>
            <a:ext cx="1614678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00"/>
            <a:ext cx="2438400" cy="2438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895600" y="3505200"/>
            <a:ext cx="3200400" cy="10668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6194110" cy="5005389"/>
          </a:xfrm>
        </p:spPr>
      </p:pic>
    </p:spTree>
    <p:extLst>
      <p:ext uri="{BB962C8B-B14F-4D97-AF65-F5344CB8AC3E}">
        <p14:creationId xmlns:p14="http://schemas.microsoft.com/office/powerpoint/2010/main" val="42045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Volume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System Volume Information </a:t>
            </a:r>
            <a:r>
              <a:rPr lang="en-US" dirty="0" smtClean="0"/>
              <a:t>is a system reserved space on a volume used for storing some system specific data.</a:t>
            </a:r>
          </a:p>
          <a:p>
            <a:r>
              <a:rPr lang="en-US" dirty="0"/>
              <a:t>The most common services that use it are:</a:t>
            </a:r>
          </a:p>
          <a:p>
            <a:pPr lvl="1"/>
            <a:r>
              <a:rPr lang="en-US" dirty="0" smtClean="0"/>
              <a:t>System Restore information on client OS</a:t>
            </a:r>
          </a:p>
          <a:p>
            <a:pPr lvl="1"/>
            <a:r>
              <a:rPr lang="en-US" dirty="0" smtClean="0"/>
              <a:t>Volume Shadow Service</a:t>
            </a:r>
          </a:p>
          <a:p>
            <a:pPr lvl="1"/>
            <a:r>
              <a:rPr lang="en-US" dirty="0" smtClean="0"/>
              <a:t>Indexing </a:t>
            </a:r>
            <a:r>
              <a:rPr lang="en-US" dirty="0"/>
              <a:t>Service </a:t>
            </a:r>
            <a:r>
              <a:rPr lang="en-US" dirty="0" smtClean="0"/>
              <a:t>and Windows Search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Directory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Windows drive letters</a:t>
            </a:r>
          </a:p>
          <a:p>
            <a:r>
              <a:rPr lang="en-US" dirty="0" smtClean="0"/>
              <a:t>Windows </a:t>
            </a:r>
            <a:r>
              <a:rPr lang="en-US" dirty="0" smtClean="0"/>
              <a:t>and System32 </a:t>
            </a:r>
          </a:p>
          <a:p>
            <a:r>
              <a:rPr lang="en-US" dirty="0" smtClean="0"/>
              <a:t>Program Files</a:t>
            </a:r>
          </a:p>
          <a:p>
            <a:r>
              <a:rPr lang="en-US" dirty="0" smtClean="0"/>
              <a:t>Recycle Bin</a:t>
            </a:r>
            <a:endParaRPr lang="en-US" dirty="0"/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System Volume Information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drive letter. Why C:\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075174"/>
            <a:ext cx="8686800" cy="2630426"/>
          </a:xfrm>
        </p:spPr>
        <p:txBody>
          <a:bodyPr/>
          <a:lstStyle/>
          <a:p>
            <a:r>
              <a:rPr lang="en-US" sz="2800" dirty="0" smtClean="0"/>
              <a:t>Windows uses the conception of drive letters</a:t>
            </a:r>
          </a:p>
          <a:p>
            <a:r>
              <a:rPr lang="en-US" sz="2800" dirty="0" smtClean="0"/>
              <a:t>Alphabetical </a:t>
            </a:r>
            <a:r>
              <a:rPr lang="en-US" sz="2800" dirty="0"/>
              <a:t>identifiers to physical or </a:t>
            </a:r>
            <a:r>
              <a:rPr lang="en-US" sz="2800" dirty="0" smtClean="0"/>
              <a:t>logical device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can use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echo %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systemdrive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% </a:t>
            </a:r>
            <a:r>
              <a:rPr lang="en-US" sz="2800" dirty="0" smtClean="0"/>
              <a:t>to </a:t>
            </a:r>
            <a:r>
              <a:rPr lang="en-US" sz="2800" dirty="0"/>
              <a:t>check </a:t>
            </a:r>
            <a:r>
              <a:rPr lang="en-US" sz="2800" dirty="0" smtClean="0"/>
              <a:t>your system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14400" y="1066800"/>
            <a:ext cx="7141589" cy="2756717"/>
            <a:chOff x="119405" y="1082735"/>
            <a:chExt cx="8698584" cy="3731382"/>
          </a:xfrm>
        </p:grpSpPr>
        <p:sp>
          <p:nvSpPr>
            <p:cNvPr id="5" name="Oval 4"/>
            <p:cNvSpPr/>
            <p:nvPr/>
          </p:nvSpPr>
          <p:spPr>
            <a:xfrm>
              <a:off x="119405" y="2728409"/>
              <a:ext cx="2375630" cy="981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</a:t>
              </a:r>
              <a:r>
                <a:rPr lang="en-US" sz="1400" b="1" dirty="0" smtClean="0"/>
                <a:t>:\Windows</a:t>
              </a:r>
              <a:endParaRPr lang="en-US" sz="1400" b="1" dirty="0"/>
            </a:p>
          </p:txBody>
        </p:sp>
        <p:sp>
          <p:nvSpPr>
            <p:cNvPr id="6" name="Right Arrow 5"/>
            <p:cNvSpPr/>
            <p:nvPr/>
          </p:nvSpPr>
          <p:spPr>
            <a:xfrm rot="7330190">
              <a:off x="890482" y="2193815"/>
              <a:ext cx="97865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/>
            </a:p>
          </p:txBody>
        </p:sp>
        <p:sp>
          <p:nvSpPr>
            <p:cNvPr id="7" name="Oval 6"/>
            <p:cNvSpPr/>
            <p:nvPr/>
          </p:nvSpPr>
          <p:spPr>
            <a:xfrm>
              <a:off x="4343400" y="1823311"/>
              <a:ext cx="1981200" cy="981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</a:t>
              </a:r>
              <a:r>
                <a:rPr lang="en-US" sz="1400" b="1" dirty="0" smtClean="0"/>
                <a:t>:\Users</a:t>
              </a:r>
              <a:endParaRPr lang="en-US" sz="1400" b="1" dirty="0"/>
            </a:p>
          </p:txBody>
        </p:sp>
        <p:sp>
          <p:nvSpPr>
            <p:cNvPr id="8" name="Right Arrow 7"/>
            <p:cNvSpPr/>
            <p:nvPr/>
          </p:nvSpPr>
          <p:spPr>
            <a:xfrm rot="968186">
              <a:off x="3117654" y="1768772"/>
              <a:ext cx="1334863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/>
            </a:p>
          </p:txBody>
        </p:sp>
        <p:sp>
          <p:nvSpPr>
            <p:cNvPr id="9" name="Oval 8"/>
            <p:cNvSpPr/>
            <p:nvPr/>
          </p:nvSpPr>
          <p:spPr>
            <a:xfrm>
              <a:off x="1160012" y="1082735"/>
              <a:ext cx="2185988" cy="111542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Root Directory:</a:t>
              </a:r>
            </a:p>
            <a:p>
              <a:pPr algn="ctr"/>
              <a:r>
                <a:rPr lang="en-US" sz="1400" b="1" dirty="0"/>
                <a:t>C</a:t>
              </a:r>
              <a:r>
                <a:rPr lang="en-US" sz="1400" b="1" dirty="0" smtClean="0"/>
                <a:t>:\</a:t>
              </a:r>
              <a:endParaRPr lang="en-US" sz="1400" b="1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361351" y="3045510"/>
              <a:ext cx="59032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5355459" y="4196513"/>
              <a:ext cx="59032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9258" y="2774918"/>
              <a:ext cx="176627" cy="1723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/>
            </a:p>
          </p:txBody>
        </p:sp>
        <p:sp>
          <p:nvSpPr>
            <p:cNvPr id="20" name="Oval 19"/>
            <p:cNvSpPr/>
            <p:nvPr/>
          </p:nvSpPr>
          <p:spPr>
            <a:xfrm>
              <a:off x="5963455" y="2745472"/>
              <a:ext cx="2778333" cy="981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</a:t>
              </a:r>
              <a:r>
                <a:rPr lang="en-US" sz="1400" b="1" dirty="0" smtClean="0"/>
                <a:t>:\Users\Bobi</a:t>
              </a:r>
              <a:endParaRPr lang="en-US" sz="1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951672" y="3833042"/>
              <a:ext cx="2866317" cy="981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</a:t>
              </a:r>
              <a:r>
                <a:rPr lang="en-US" sz="1400" b="1" dirty="0" smtClean="0"/>
                <a:t>:\Users\</a:t>
              </a:r>
              <a:r>
                <a:rPr lang="bg-BG" sz="1400" b="1" dirty="0" smtClean="0"/>
                <a:t>Мариян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798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System32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of the files associated with the Windows operating system might be found in </a:t>
            </a:r>
            <a:r>
              <a:rPr lang="en-US" dirty="0" smtClean="0"/>
              <a:t>these </a:t>
            </a:r>
            <a:r>
              <a:rPr lang="en-US" dirty="0" smtClean="0"/>
              <a:t>folders</a:t>
            </a:r>
            <a:endParaRPr lang="bg-BG" dirty="0" smtClean="0"/>
          </a:p>
          <a:p>
            <a:pPr lvl="1"/>
            <a:r>
              <a:rPr lang="en-US" dirty="0" smtClean="0"/>
              <a:t>Usually C:\Windows and C:\Windows\System32</a:t>
            </a:r>
            <a:endParaRPr lang="en-US" dirty="0"/>
          </a:p>
          <a:p>
            <a:r>
              <a:rPr lang="en-US" dirty="0" smtClean="0"/>
              <a:t>System32 </a:t>
            </a:r>
            <a:r>
              <a:rPr lang="en-US" dirty="0"/>
              <a:t>folder contains many </a:t>
            </a:r>
            <a:r>
              <a:rPr lang="en-US" dirty="0" smtClean="0"/>
              <a:t>core system </a:t>
            </a:r>
            <a:r>
              <a:rPr lang="en-US" dirty="0"/>
              <a:t>files </a:t>
            </a:r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 </a:t>
            </a:r>
            <a:r>
              <a:rPr lang="en-US" dirty="0"/>
              <a:t>.exe and .</a:t>
            </a:r>
            <a:r>
              <a:rPr lang="en-US" dirty="0" err="1" smtClean="0"/>
              <a:t>dll</a:t>
            </a:r>
            <a:r>
              <a:rPr lang="en-US" dirty="0" smtClean="0"/>
              <a:t>) and drivers</a:t>
            </a:r>
          </a:p>
          <a:p>
            <a:r>
              <a:rPr lang="en-US" dirty="0" smtClean="0"/>
              <a:t>You can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echo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%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windir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% </a:t>
            </a:r>
            <a:r>
              <a:rPr lang="en-US" dirty="0"/>
              <a:t>to check where is placed </a:t>
            </a:r>
            <a:r>
              <a:rPr lang="en-US" dirty="0" smtClean="0"/>
              <a:t>the windows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(x86)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Keep applications that </a:t>
            </a:r>
            <a:r>
              <a:rPr lang="en-US" dirty="0"/>
              <a:t>are not part of the </a:t>
            </a:r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Default installation paths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program is put into its own </a:t>
            </a:r>
            <a:r>
              <a:rPr lang="en-US" dirty="0" smtClean="0"/>
              <a:t>subdirectory</a:t>
            </a:r>
          </a:p>
          <a:p>
            <a:r>
              <a:rPr lang="en-US" dirty="0" smtClean="0"/>
              <a:t>In the modern Windows versions the applications store their user related data and temp files in the user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000" dirty="0">
                <a:solidFill>
                  <a:srgbClr val="9ED000"/>
                </a:solidFill>
              </a:rPr>
              <a:t>%</a:t>
            </a:r>
            <a:r>
              <a:rPr lang="en-US" sz="3000" dirty="0" err="1">
                <a:solidFill>
                  <a:srgbClr val="9ED000"/>
                </a:solidFill>
              </a:rPr>
              <a:t>SystemDrive</a:t>
            </a:r>
            <a:r>
              <a:rPr lang="en-US" sz="3000" dirty="0">
                <a:solidFill>
                  <a:srgbClr val="9ED000"/>
                </a:solidFill>
              </a:rPr>
              <a:t>%\Users </a:t>
            </a:r>
            <a:r>
              <a:rPr lang="en-US" dirty="0"/>
              <a:t>c</a:t>
            </a:r>
            <a:r>
              <a:rPr lang="en-US" dirty="0" smtClean="0"/>
              <a:t>ontains</a:t>
            </a:r>
            <a:r>
              <a:rPr lang="en-US" sz="3000" dirty="0" smtClean="0">
                <a:solidFill>
                  <a:srgbClr val="9ED000"/>
                </a:solidFill>
              </a:rPr>
              <a:t> </a:t>
            </a:r>
            <a:r>
              <a:rPr lang="en-US" dirty="0" smtClean="0"/>
              <a:t>users profiles and users data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>
              <a:solidFill>
                <a:srgbClr val="EBFFD2"/>
              </a:solidFill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Each user </a:t>
            </a:r>
            <a:r>
              <a:rPr lang="en-US" sz="3200" dirty="0">
                <a:solidFill>
                  <a:srgbClr val="EBFFD2"/>
                </a:solidFill>
              </a:rPr>
              <a:t>has own </a:t>
            </a:r>
            <a:r>
              <a:rPr lang="en-US" sz="3200" dirty="0" smtClean="0">
                <a:solidFill>
                  <a:srgbClr val="EBFFD2"/>
                </a:solidFill>
              </a:rPr>
              <a:t>profile directory</a:t>
            </a:r>
          </a:p>
          <a:p>
            <a:pPr lvl="1">
              <a:buSzPct val="70000"/>
              <a:tabLst>
                <a:tab pos="282575" algn="l"/>
              </a:tabLst>
            </a:pPr>
            <a:r>
              <a:rPr lang="en-US" dirty="0"/>
              <a:t>You can use </a:t>
            </a:r>
            <a:r>
              <a:rPr lang="en-US" dirty="0">
                <a:solidFill>
                  <a:srgbClr val="9ED000"/>
                </a:solidFill>
              </a:rPr>
              <a:t>echo %</a:t>
            </a:r>
            <a:r>
              <a:rPr lang="en-US" dirty="0" err="1">
                <a:solidFill>
                  <a:srgbClr val="9ED000"/>
                </a:solidFill>
              </a:rPr>
              <a:t>userprofile</a:t>
            </a:r>
            <a:r>
              <a:rPr lang="en-US" dirty="0">
                <a:solidFill>
                  <a:srgbClr val="9ED000"/>
                </a:solidFill>
              </a:rPr>
              <a:t>% </a:t>
            </a:r>
            <a:r>
              <a:rPr lang="en-US" dirty="0"/>
              <a:t>to check your profile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02" y="1862302"/>
            <a:ext cx="1871498" cy="18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user profile contains the following virtual folders</a:t>
            </a:r>
          </a:p>
          <a:p>
            <a:pPr lvl="1"/>
            <a:r>
              <a:rPr lang="en-US" dirty="0" err="1" smtClean="0"/>
              <a:t>AppData</a:t>
            </a:r>
            <a:r>
              <a:rPr lang="en-US" dirty="0" smtClean="0"/>
              <a:t>/Application Data</a:t>
            </a:r>
          </a:p>
          <a:p>
            <a:pPr lvl="1"/>
            <a:r>
              <a:rPr lang="en-US" dirty="0" smtClean="0"/>
              <a:t>My Documents, My Music, My Pictures, My Videos</a:t>
            </a:r>
          </a:p>
          <a:p>
            <a:pPr lvl="1"/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Favorites</a:t>
            </a:r>
          </a:p>
          <a:p>
            <a:pPr lvl="1"/>
            <a:r>
              <a:rPr lang="en-US" dirty="0" smtClean="0"/>
              <a:t>Downloads</a:t>
            </a:r>
          </a:p>
          <a:p>
            <a:pPr eaLnBrk="1" hangingPunct="1">
              <a:buClr>
                <a:srgbClr val="FF0000"/>
              </a:buClr>
              <a:buSzPct val="90000"/>
              <a:buFont typeface="Wingdings" pitchFamily="2" charset="2"/>
              <a:buChar char="v"/>
              <a:defRPr/>
            </a:pPr>
            <a:r>
              <a:rPr lang="en-US" sz="2400" i="1" dirty="0" smtClean="0"/>
              <a:t>Every user has a private registry hive, maintained in its user profile - NTUSER.DAT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</a:t>
            </a:r>
            <a:r>
              <a:rPr lang="en-US" dirty="0" smtClean="0"/>
              <a:t>Manager (The Registry)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/>
              <a:t>The </a:t>
            </a:r>
            <a:r>
              <a:rPr lang="en-US" sz="2800" dirty="0"/>
              <a:t>registry is the system configuration database:</a:t>
            </a:r>
          </a:p>
          <a:p>
            <a:pPr lvl="1">
              <a:defRPr/>
            </a:pPr>
            <a:r>
              <a:rPr lang="en-US" sz="2000" dirty="0"/>
              <a:t>Required to boot and configure the system</a:t>
            </a:r>
          </a:p>
          <a:p>
            <a:pPr lvl="1">
              <a:defRPr/>
            </a:pPr>
            <a:r>
              <a:rPr lang="en-US" sz="2000" dirty="0"/>
              <a:t>Contains system-wide software settings</a:t>
            </a:r>
          </a:p>
          <a:p>
            <a:pPr lvl="1">
              <a:defRPr/>
            </a:pPr>
            <a:r>
              <a:rPr lang="en-US" sz="2000" dirty="0"/>
              <a:t>Contains the security database</a:t>
            </a:r>
          </a:p>
          <a:p>
            <a:pPr lvl="1">
              <a:defRPr/>
            </a:pPr>
            <a:r>
              <a:rPr lang="en-US" sz="2000" dirty="0"/>
              <a:t>Contains per-user configuration </a:t>
            </a:r>
            <a:r>
              <a:rPr lang="en-US" sz="2000" dirty="0" smtClean="0"/>
              <a:t>settings</a:t>
            </a:r>
          </a:p>
          <a:p>
            <a:pPr marL="457200" lvl="1" indent="0">
              <a:buNone/>
              <a:defRPr/>
            </a:pPr>
            <a:endParaRPr lang="en-US" sz="2000" dirty="0" smtClean="0"/>
          </a:p>
          <a:p>
            <a:r>
              <a:rPr lang="en-GB" sz="2400" dirty="0"/>
              <a:t>Organised to “hives”</a:t>
            </a:r>
          </a:p>
          <a:p>
            <a:pPr lvl="1"/>
            <a:r>
              <a:rPr lang="en-GB" sz="2200" dirty="0"/>
              <a:t>Pieces of the registry database stored in different </a:t>
            </a:r>
            <a:r>
              <a:rPr lang="en-GB" sz="2200" dirty="0" smtClean="0"/>
              <a:t>files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It is also a window into in-memory volatile data:</a:t>
            </a:r>
          </a:p>
          <a:p>
            <a:pPr lvl="1">
              <a:defRPr/>
            </a:pPr>
            <a:r>
              <a:rPr lang="en-US" sz="2000" dirty="0"/>
              <a:t>The current hardware state of the system </a:t>
            </a:r>
          </a:p>
          <a:p>
            <a:pPr lvl="1">
              <a:defRPr/>
            </a:pPr>
            <a:r>
              <a:rPr lang="en-US" sz="2000" dirty="0"/>
              <a:t>Windows performance counters</a:t>
            </a:r>
          </a:p>
        </p:txBody>
      </p:sp>
    </p:spTree>
    <p:extLst>
      <p:ext uri="{BB962C8B-B14F-4D97-AF65-F5344CB8AC3E}">
        <p14:creationId xmlns:p14="http://schemas.microsoft.com/office/powerpoint/2010/main" val="32808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Recycle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 smtClean="0"/>
              <a:t>Recycle.Bin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Temporary </a:t>
            </a:r>
            <a:r>
              <a:rPr lang="en-US" dirty="0"/>
              <a:t>storage for files that have been deleted </a:t>
            </a:r>
            <a:r>
              <a:rPr lang="en-US" dirty="0" smtClean="0"/>
              <a:t>by users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not yet </a:t>
            </a:r>
            <a:r>
              <a:rPr lang="en-US" dirty="0" smtClean="0"/>
              <a:t>permanently</a:t>
            </a:r>
            <a:br>
              <a:rPr lang="en-US" dirty="0" smtClean="0"/>
            </a:br>
            <a:r>
              <a:rPr lang="en-US" dirty="0" smtClean="0"/>
              <a:t>removed </a:t>
            </a:r>
            <a:r>
              <a:rPr lang="en-US" dirty="0"/>
              <a:t>from the file </a:t>
            </a:r>
            <a:r>
              <a:rPr lang="en-US" dirty="0" smtClean="0"/>
              <a:t>system</a:t>
            </a:r>
          </a:p>
          <a:p>
            <a:pPr lvl="1"/>
            <a:endParaRPr lang="en-US" dirty="0"/>
          </a:p>
          <a:p>
            <a:pPr marL="357188" lvl="1" indent="0">
              <a:buNone/>
            </a:pPr>
            <a:endParaRPr lang="en-US" dirty="0" smtClean="0"/>
          </a:p>
          <a:p>
            <a:r>
              <a:rPr lang="en-US" dirty="0" smtClean="0"/>
              <a:t>Each user has own recycle directory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:\$</a:t>
            </a:r>
            <a:r>
              <a:rPr lang="en-US" dirty="0" smtClean="0"/>
              <a:t>Recycle.Bin\S-1-5-21-XXXXX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0406"/>
            <a:ext cx="2336394" cy="23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1732</TotalTime>
  <Words>516</Words>
  <Application>Microsoft Office PowerPoint</Application>
  <PresentationFormat>On-screen Show (4:3)</PresentationFormat>
  <Paragraphs>111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Cambria</vt:lpstr>
      <vt:lpstr>Consolas</vt:lpstr>
      <vt:lpstr>Corbel</vt:lpstr>
      <vt:lpstr>Liberation Sans</vt:lpstr>
      <vt:lpstr>Wingdings</vt:lpstr>
      <vt:lpstr>Wingdings 2</vt:lpstr>
      <vt:lpstr>Telerik Academy</vt:lpstr>
      <vt:lpstr>Windows directory structure </vt:lpstr>
      <vt:lpstr>Table of Contents</vt:lpstr>
      <vt:lpstr>Windows drive letter. Why C:\ !</vt:lpstr>
      <vt:lpstr>Windows and System32 </vt:lpstr>
      <vt:lpstr>Program Files</vt:lpstr>
      <vt:lpstr>Users</vt:lpstr>
      <vt:lpstr>User Profiles</vt:lpstr>
      <vt:lpstr>Configuration Manager (The Registry)</vt:lpstr>
      <vt:lpstr>Recycle Bin</vt:lpstr>
      <vt:lpstr>Recovery</vt:lpstr>
      <vt:lpstr>Windows Recovery</vt:lpstr>
      <vt:lpstr>System Volume Information</vt:lpstr>
      <vt:lpstr>Windows Directory Structure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Svetlin Nakov</dc:creator>
  <cp:keywords>telerik software academy, free courses for developers</cp:keywords>
  <cp:lastModifiedBy>Borislav Varadinov</cp:lastModifiedBy>
  <cp:revision>431</cp:revision>
  <dcterms:created xsi:type="dcterms:W3CDTF">2007-12-08T16:03:35Z</dcterms:created>
  <dcterms:modified xsi:type="dcterms:W3CDTF">2013-04-04T15:49:26Z</dcterms:modified>
  <cp:category>software engineering</cp:category>
</cp:coreProperties>
</file>